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9144000" cy="6858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86"/>
    <p:restoredTop sz="88971"/>
  </p:normalViewPr>
  <p:slideViewPr>
    <p:cSldViewPr>
      <p:cViewPr varScale="1">
        <p:scale>
          <a:sx n="114" d="100"/>
          <a:sy n="114" d="100"/>
        </p:scale>
        <p:origin x="176" y="4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42F6863-C5ED-A441-870A-9A9FEB42D6AE}" type="datetimeFigureOut">
              <a:rPr lang="en-TW" smtClean="0"/>
              <a:t>2021/9/9</a:t>
            </a:fld>
            <a:endParaRPr lang="en-TW"/>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4D8C76D-8ABD-4741-83B4-7504E8E36BF5}" type="slidenum">
              <a:rPr lang="en-TW" smtClean="0"/>
              <a:t>‹#›</a:t>
            </a:fld>
            <a:endParaRPr lang="en-TW"/>
          </a:p>
        </p:txBody>
      </p:sp>
    </p:spTree>
    <p:extLst>
      <p:ext uri="{BB962C8B-B14F-4D97-AF65-F5344CB8AC3E}">
        <p14:creationId xmlns:p14="http://schemas.microsoft.com/office/powerpoint/2010/main" val="1780084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在分類問題中我們一樣要找到一個 function。當輸入</a:t>
            </a:r>
            <a:r>
              <a:rPr lang="zh-TW" altLang="en-US" dirty="0"/>
              <a:t> </a:t>
            </a:r>
            <a:r>
              <a:rPr lang="en-TW" dirty="0"/>
              <a:t>X</a:t>
            </a:r>
            <a:r>
              <a:rPr lang="zh-TW" altLang="en-US" dirty="0"/>
              <a:t> </a:t>
            </a:r>
            <a:r>
              <a:rPr lang="en-TW" dirty="0"/>
              <a:t>特徵，模型必須輸出相對應的類別。分類的問題在現實生活中有相當多的案例，例如在金融行業上可以使用分類模型來決定是否要通過某人的貸款申請。或者是在醫療診斷上面，透過某一個病人的症狀、年紀、性別……等來預測他是罹患哪一種疾病。或者在影像識別方面可以辨識手寫數字或是中文手寫辨識。</a:t>
            </a:r>
          </a:p>
        </p:txBody>
      </p:sp>
      <p:sp>
        <p:nvSpPr>
          <p:cNvPr id="4" name="Slide Number Placeholder 3"/>
          <p:cNvSpPr>
            <a:spLocks noGrp="1"/>
          </p:cNvSpPr>
          <p:nvPr>
            <p:ph type="sldNum" sz="quarter" idx="5"/>
          </p:nvPr>
        </p:nvSpPr>
        <p:spPr/>
        <p:txBody>
          <a:bodyPr/>
          <a:lstStyle/>
          <a:p>
            <a:fld id="{24D8C76D-8ABD-4741-83B4-7504E8E36BF5}" type="slidenum">
              <a:rPr lang="en-TW" smtClean="0"/>
              <a:t>2</a:t>
            </a:fld>
            <a:endParaRPr lang="en-TW"/>
          </a:p>
        </p:txBody>
      </p:sp>
    </p:spTree>
    <p:extLst>
      <p:ext uri="{BB962C8B-B14F-4D97-AF65-F5344CB8AC3E}">
        <p14:creationId xmlns:p14="http://schemas.microsoft.com/office/powerpoint/2010/main" val="408099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我們從水系神奇寶貝中撈到海龜的機率如何計算</a:t>
            </a:r>
            <a:r>
              <a:rPr lang="en-US" altLang="zh-TW" sz="1200" b="0" i="0" kern="1200" dirty="0">
                <a:solidFill>
                  <a:schemeClr val="tx1"/>
                </a:solidFill>
                <a:effectLst/>
                <a:latin typeface="+mn-lt"/>
                <a:ea typeface="+mn-ea"/>
                <a:cs typeface="+mn-cs"/>
              </a:rPr>
              <a:t>?</a:t>
            </a:r>
            <a:endParaRPr lang="en-TW" dirty="0"/>
          </a:p>
        </p:txBody>
      </p:sp>
      <p:sp>
        <p:nvSpPr>
          <p:cNvPr id="4" name="Slide Number Placeholder 3"/>
          <p:cNvSpPr>
            <a:spLocks noGrp="1"/>
          </p:cNvSpPr>
          <p:nvPr>
            <p:ph type="sldNum" sz="quarter" idx="5"/>
          </p:nvPr>
        </p:nvSpPr>
        <p:spPr/>
        <p:txBody>
          <a:bodyPr/>
          <a:lstStyle/>
          <a:p>
            <a:fld id="{24D8C76D-8ABD-4741-83B4-7504E8E36BF5}" type="slidenum">
              <a:rPr lang="en-TW" smtClean="0"/>
              <a:t>12</a:t>
            </a:fld>
            <a:endParaRPr lang="en-TW"/>
          </a:p>
        </p:txBody>
      </p:sp>
    </p:spTree>
    <p:extLst>
      <p:ext uri="{BB962C8B-B14F-4D97-AF65-F5344CB8AC3E}">
        <p14:creationId xmlns:p14="http://schemas.microsoft.com/office/powerpoint/2010/main" val="199638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將寶可夢的特徵防禦力和特殊防禦力畫出來。從這些已有的寶可夢中</a:t>
            </a:r>
            <a:r>
              <a:rPr lang="en-US" dirty="0" err="1"/>
              <a:t>想辦法估測，如果從水系的神奇寶貝挑一隻出來是海龜的機率有多少</a:t>
            </a:r>
            <a:r>
              <a:rPr lang="en-US" dirty="0"/>
              <a:t>。</a:t>
            </a:r>
          </a:p>
          <a:p>
            <a:r>
              <a:rPr lang="zh-TW" altLang="en-US" sz="1200" b="0" i="0" kern="1200" dirty="0">
                <a:solidFill>
                  <a:schemeClr val="tx1"/>
                </a:solidFill>
                <a:effectLst/>
                <a:latin typeface="+mn-lt"/>
                <a:ea typeface="+mn-ea"/>
                <a:cs typeface="+mn-cs"/>
              </a:rPr>
              <a:t>我們可以把這</a:t>
            </a:r>
            <a:r>
              <a:rPr lang="en-US" altLang="zh-TW" sz="1200" b="0" i="0" kern="1200" dirty="0">
                <a:solidFill>
                  <a:schemeClr val="tx1"/>
                </a:solidFill>
                <a:effectLst/>
                <a:latin typeface="+mn-lt"/>
                <a:ea typeface="+mn-ea"/>
                <a:cs typeface="+mn-cs"/>
              </a:rPr>
              <a:t>79</a:t>
            </a:r>
            <a:r>
              <a:rPr lang="zh-TW" altLang="en-US" sz="1200" b="0" i="0" kern="1200" dirty="0">
                <a:solidFill>
                  <a:schemeClr val="tx1"/>
                </a:solidFill>
                <a:effectLst/>
                <a:latin typeface="+mn-lt"/>
                <a:ea typeface="+mn-ea"/>
                <a:cs typeface="+mn-cs"/>
              </a:rPr>
              <a:t>隻寶可夢的資料視為是從一個高斯分佈中挑出來的，這並不是完整的神奇寶貝的資料，只是我們剛好取到這</a:t>
            </a:r>
            <a:r>
              <a:rPr lang="en-US" altLang="zh-TW" sz="1200" b="0" i="0" kern="1200" dirty="0">
                <a:solidFill>
                  <a:schemeClr val="tx1"/>
                </a:solidFill>
                <a:effectLst/>
                <a:latin typeface="+mn-lt"/>
                <a:ea typeface="+mn-ea"/>
                <a:cs typeface="+mn-cs"/>
              </a:rPr>
              <a:t>79</a:t>
            </a:r>
            <a:r>
              <a:rPr lang="zh-TW" altLang="en-US" sz="1200" b="0" i="0" kern="1200" dirty="0">
                <a:solidFill>
                  <a:schemeClr val="tx1"/>
                </a:solidFill>
                <a:effectLst/>
                <a:latin typeface="+mn-lt"/>
                <a:ea typeface="+mn-ea"/>
                <a:cs typeface="+mn-cs"/>
              </a:rPr>
              <a:t>個點，因此我們從這個高斯分佈中取到海龜的機率並不會是</a:t>
            </a:r>
            <a:r>
              <a:rPr lang="en-US" altLang="zh-TW" sz="1200" b="0" i="0" kern="1200" dirty="0">
                <a:solidFill>
                  <a:schemeClr val="tx1"/>
                </a:solidFill>
                <a:effectLst/>
                <a:latin typeface="+mn-lt"/>
                <a:ea typeface="+mn-ea"/>
                <a:cs typeface="+mn-cs"/>
              </a:rPr>
              <a:t>0</a:t>
            </a:r>
            <a:r>
              <a:rPr lang="zh-TW" altLang="en-US" sz="1200" b="0" i="0" kern="1200" dirty="0">
                <a:solidFill>
                  <a:schemeClr val="tx1"/>
                </a:solidFill>
                <a:effectLst/>
                <a:latin typeface="+mn-lt"/>
                <a:ea typeface="+mn-ea"/>
                <a:cs typeface="+mn-cs"/>
              </a:rPr>
              <a:t>。所以我們要做的是，用這</a:t>
            </a:r>
            <a:r>
              <a:rPr lang="en-US" altLang="zh-TW" sz="1200" b="0" i="0" kern="1200" dirty="0">
                <a:solidFill>
                  <a:schemeClr val="tx1"/>
                </a:solidFill>
                <a:effectLst/>
                <a:latin typeface="+mn-lt"/>
                <a:ea typeface="+mn-ea"/>
                <a:cs typeface="+mn-cs"/>
              </a:rPr>
              <a:t>79</a:t>
            </a:r>
            <a:r>
              <a:rPr lang="zh-TW" altLang="en-US" sz="1200" b="0" i="0" kern="1200" dirty="0">
                <a:solidFill>
                  <a:schemeClr val="tx1"/>
                </a:solidFill>
                <a:effectLst/>
                <a:latin typeface="+mn-lt"/>
                <a:ea typeface="+mn-ea"/>
                <a:cs typeface="+mn-cs"/>
              </a:rPr>
              <a:t>個點來得到那一個高斯分佈。</a:t>
            </a:r>
            <a:endParaRPr lang="en-US" dirty="0"/>
          </a:p>
        </p:txBody>
      </p:sp>
      <p:sp>
        <p:nvSpPr>
          <p:cNvPr id="4" name="Slide Number Placeholder 3"/>
          <p:cNvSpPr>
            <a:spLocks noGrp="1"/>
          </p:cNvSpPr>
          <p:nvPr>
            <p:ph type="sldNum" sz="quarter" idx="5"/>
          </p:nvPr>
        </p:nvSpPr>
        <p:spPr/>
        <p:txBody>
          <a:bodyPr/>
          <a:lstStyle/>
          <a:p>
            <a:fld id="{24D8C76D-8ABD-4741-83B4-7504E8E36BF5}" type="slidenum">
              <a:rPr lang="en-TW" smtClean="0"/>
              <a:t>13</a:t>
            </a:fld>
            <a:endParaRPr lang="en-TW"/>
          </a:p>
        </p:txBody>
      </p:sp>
    </p:spTree>
    <p:extLst>
      <p:ext uri="{BB962C8B-B14F-4D97-AF65-F5344CB8AC3E}">
        <p14:creationId xmlns:p14="http://schemas.microsoft.com/office/powerpoint/2010/main" val="2502261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高斯分佈，可以將它視為一個</a:t>
            </a:r>
            <a:r>
              <a:rPr lang="en-US" sz="1200" b="0" i="0" kern="1200" dirty="0">
                <a:solidFill>
                  <a:schemeClr val="tx1"/>
                </a:solidFill>
                <a:effectLst/>
                <a:latin typeface="+mn-lt"/>
                <a:ea typeface="+mn-ea"/>
                <a:cs typeface="+mn-cs"/>
              </a:rPr>
              <a:t>function(f</a:t>
            </a:r>
            <a:r>
              <a:rPr lang="el-GR" sz="1200" b="0" i="0" kern="1200" dirty="0" err="1">
                <a:solidFill>
                  <a:schemeClr val="tx1"/>
                </a:solidFill>
                <a:effectLst/>
                <a:latin typeface="+mn-lt"/>
                <a:ea typeface="+mn-ea"/>
                <a:cs typeface="+mn-cs"/>
              </a:rPr>
              <a:t>μ,Σ</a:t>
            </a:r>
            <a:r>
              <a:rPr lang="el-GR"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它的輸入是一個向量</a:t>
            </a:r>
            <a:r>
              <a:rPr lang="en-US" sz="1200" b="0" i="0" kern="1200" dirty="0">
                <a:solidFill>
                  <a:schemeClr val="tx1"/>
                </a:solidFill>
                <a:effectLst/>
                <a:latin typeface="+mn-lt"/>
                <a:ea typeface="+mn-ea"/>
                <a:cs typeface="+mn-cs"/>
              </a:rPr>
              <a:t>x，</a:t>
            </a:r>
            <a:r>
              <a:rPr lang="zh-TW" altLang="en-US" sz="1200" b="0" i="0" kern="1200" dirty="0">
                <a:solidFill>
                  <a:schemeClr val="tx1"/>
                </a:solidFill>
                <a:effectLst/>
                <a:latin typeface="+mn-lt"/>
                <a:ea typeface="+mn-ea"/>
                <a:cs typeface="+mn-cs"/>
              </a:rPr>
              <a:t>也就是某一個寶可夢的特徵值，輸出是</a:t>
            </a:r>
            <a:r>
              <a:rPr lang="en-US" sz="1200" b="0" i="0" kern="1200" dirty="0">
                <a:solidFill>
                  <a:schemeClr val="tx1"/>
                </a:solidFill>
                <a:effectLst/>
                <a:latin typeface="+mn-lt"/>
                <a:ea typeface="+mn-ea"/>
                <a:cs typeface="+mn-cs"/>
              </a:rPr>
              <a:t>x</a:t>
            </a:r>
            <a:r>
              <a:rPr lang="zh-TW" altLang="en-US" sz="1200" b="0" i="0" kern="1200" dirty="0">
                <a:solidFill>
                  <a:schemeClr val="tx1"/>
                </a:solidFill>
                <a:effectLst/>
                <a:latin typeface="+mn-lt"/>
                <a:ea typeface="+mn-ea"/>
                <a:cs typeface="+mn-cs"/>
              </a:rPr>
              <a:t>被從這個分佈中被抽取到的機率</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不全然是機率</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，這個機率的分佈是由</a:t>
            </a:r>
            <a:r>
              <a:rPr lang="el-GR" sz="1200" b="0" i="0" kern="1200" dirty="0">
                <a:solidFill>
                  <a:schemeClr val="tx1"/>
                </a:solidFill>
                <a:effectLst/>
                <a:latin typeface="+mn-lt"/>
                <a:ea typeface="+mn-ea"/>
                <a:cs typeface="+mn-cs"/>
              </a:rPr>
              <a:t>μ(</a:t>
            </a:r>
            <a:r>
              <a:rPr lang="en-US" sz="1200" b="0" i="0" kern="1200" dirty="0">
                <a:solidFill>
                  <a:schemeClr val="tx1"/>
                </a:solidFill>
                <a:effectLst/>
                <a:latin typeface="+mn-lt"/>
                <a:ea typeface="+mn-ea"/>
                <a:cs typeface="+mn-cs"/>
              </a:rPr>
              <a:t>mean)</a:t>
            </a:r>
            <a:r>
              <a:rPr lang="zh-TW" altLang="en-US" sz="1200" b="0" i="0" kern="1200" dirty="0">
                <a:solidFill>
                  <a:schemeClr val="tx1"/>
                </a:solidFill>
                <a:effectLst/>
                <a:latin typeface="+mn-lt"/>
                <a:ea typeface="+mn-ea"/>
                <a:cs typeface="+mn-cs"/>
              </a:rPr>
              <a:t>與</a:t>
            </a:r>
            <a:r>
              <a:rPr lang="el-GR" sz="1200" b="0" i="0" kern="1200" dirty="0">
                <a:solidFill>
                  <a:schemeClr val="tx1"/>
                </a:solidFill>
                <a:effectLst/>
                <a:latin typeface="+mn-lt"/>
                <a:ea typeface="+mn-ea"/>
                <a:cs typeface="+mn-cs"/>
              </a:rPr>
              <a:t>Σ(</a:t>
            </a:r>
            <a:r>
              <a:rPr lang="en-US" sz="1200" b="0" i="0" kern="1200" dirty="0">
                <a:solidFill>
                  <a:schemeClr val="tx1"/>
                </a:solidFill>
                <a:effectLst/>
                <a:latin typeface="+mn-lt"/>
                <a:ea typeface="+mn-ea"/>
                <a:cs typeface="+mn-cs"/>
              </a:rPr>
              <a:t>covariance)</a:t>
            </a:r>
            <a:r>
              <a:rPr lang="zh-TW" altLang="en-US" sz="1200" b="0" i="0" kern="1200" dirty="0">
                <a:solidFill>
                  <a:schemeClr val="tx1"/>
                </a:solidFill>
                <a:effectLst/>
                <a:latin typeface="+mn-lt"/>
                <a:ea typeface="+mn-ea"/>
                <a:cs typeface="+mn-cs"/>
              </a:rPr>
              <a:t>決定</a:t>
            </a:r>
            <a:r>
              <a:rPr lang="en-TW" dirty="0"/>
              <a:t>。</a:t>
            </a:r>
          </a:p>
          <a:p>
            <a:pPr marL="171450" indent="-171450">
              <a:buFontTx/>
              <a:buChar char="-"/>
            </a:pPr>
            <a:r>
              <a:rPr lang="en-TW" dirty="0"/>
              <a:t>同樣的 </a:t>
            </a:r>
            <a:r>
              <a:rPr lang="el-GR" sz="1200" b="0" i="0" kern="1200" dirty="0">
                <a:solidFill>
                  <a:schemeClr val="tx1"/>
                </a:solidFill>
                <a:effectLst/>
                <a:latin typeface="+mn-lt"/>
                <a:ea typeface="+mn-ea"/>
                <a:cs typeface="+mn-cs"/>
              </a:rPr>
              <a:t>Σ</a:t>
            </a:r>
            <a:r>
              <a:rPr lang="en-TW" dirty="0"/>
              <a:t> 不同的 </a:t>
            </a:r>
            <a:r>
              <a:rPr lang="el-GR" sz="1200" b="0" i="0" kern="1200" dirty="0">
                <a:solidFill>
                  <a:schemeClr val="tx1"/>
                </a:solidFill>
                <a:effectLst/>
                <a:latin typeface="+mn-lt"/>
                <a:ea typeface="+mn-ea"/>
                <a:cs typeface="+mn-cs"/>
              </a:rPr>
              <a:t>μ</a:t>
            </a:r>
            <a:r>
              <a:rPr lang="en-TW" dirty="0"/>
              <a:t> 帶進同樣的 x</a:t>
            </a:r>
            <a:r>
              <a:rPr lang="zh-TW" altLang="en-US" dirty="0"/>
              <a:t> 輸出的</a:t>
            </a:r>
            <a:r>
              <a:rPr lang="zh-TW" altLang="en-US" sz="1200" b="0" i="0" kern="1200" dirty="0">
                <a:solidFill>
                  <a:schemeClr val="tx1"/>
                </a:solidFill>
                <a:effectLst/>
                <a:latin typeface="+mn-lt"/>
                <a:ea typeface="+mn-ea"/>
                <a:cs typeface="+mn-cs"/>
              </a:rPr>
              <a:t>機率分佈最高點不一樣</a:t>
            </a:r>
            <a:r>
              <a:rPr lang="zh-TW" altLang="en-US" dirty="0"/>
              <a:t>。</a:t>
            </a:r>
            <a:endParaRPr lang="en-US" altLang="zh-TW"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TW" altLang="en-US" sz="1200" b="0" i="0" kern="1200" dirty="0">
                <a:solidFill>
                  <a:schemeClr val="tx1"/>
                </a:solidFill>
                <a:effectLst/>
                <a:latin typeface="+mn-lt"/>
                <a:ea typeface="+mn-ea"/>
                <a:cs typeface="+mn-cs"/>
              </a:rPr>
              <a:t>相同的</a:t>
            </a:r>
            <a:r>
              <a:rPr lang="en-US" altLang="zh-TW" sz="1200" b="0" i="0" kern="1200" dirty="0">
                <a:solidFill>
                  <a:schemeClr val="tx1"/>
                </a:solidFill>
                <a:effectLst/>
                <a:latin typeface="+mn-lt"/>
                <a:ea typeface="+mn-ea"/>
                <a:cs typeface="+mn-cs"/>
              </a:rPr>
              <a:t> </a:t>
            </a:r>
            <a:r>
              <a:rPr lang="el-GR" sz="1200" b="0" i="0" kern="1200" dirty="0">
                <a:solidFill>
                  <a:schemeClr val="tx1"/>
                </a:solidFill>
                <a:effectLst/>
                <a:latin typeface="+mn-lt"/>
                <a:ea typeface="+mn-ea"/>
                <a:cs typeface="+mn-cs"/>
              </a:rPr>
              <a:t>μ</a:t>
            </a:r>
            <a:r>
              <a:rPr lang="en-US"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不同的</a:t>
            </a:r>
            <a:r>
              <a:rPr lang="en-US" altLang="zh-TW" sz="1200" b="0" i="0" kern="1200" dirty="0">
                <a:solidFill>
                  <a:schemeClr val="tx1"/>
                </a:solidFill>
                <a:effectLst/>
                <a:latin typeface="+mn-lt"/>
                <a:ea typeface="+mn-ea"/>
                <a:cs typeface="+mn-cs"/>
              </a:rPr>
              <a:t> </a:t>
            </a:r>
            <a:r>
              <a:rPr lang="el-GR" sz="1200" b="0" i="0" kern="1200" dirty="0">
                <a:solidFill>
                  <a:schemeClr val="tx1"/>
                </a:solidFill>
                <a:effectLst/>
                <a:latin typeface="+mn-lt"/>
                <a:ea typeface="+mn-ea"/>
                <a:cs typeface="+mn-cs"/>
              </a:rPr>
              <a:t>Σ，</a:t>
            </a:r>
            <a:r>
              <a:rPr lang="zh-TW" altLang="en-US" sz="1200" b="0" i="0" kern="1200" dirty="0">
                <a:solidFill>
                  <a:schemeClr val="tx1"/>
                </a:solidFill>
                <a:effectLst/>
                <a:latin typeface="+mn-lt"/>
                <a:ea typeface="+mn-ea"/>
                <a:cs typeface="+mn-cs"/>
              </a:rPr>
              <a:t>機率分佈最高點一樣，但是分散的程度不一樣。</a:t>
            </a:r>
          </a:p>
        </p:txBody>
      </p:sp>
      <p:sp>
        <p:nvSpPr>
          <p:cNvPr id="4" name="Slide Number Placeholder 3"/>
          <p:cNvSpPr>
            <a:spLocks noGrp="1"/>
          </p:cNvSpPr>
          <p:nvPr>
            <p:ph type="sldNum" sz="quarter" idx="5"/>
          </p:nvPr>
        </p:nvSpPr>
        <p:spPr/>
        <p:txBody>
          <a:bodyPr/>
          <a:lstStyle/>
          <a:p>
            <a:fld id="{24D8C76D-8ABD-4741-83B4-7504E8E36BF5}" type="slidenum">
              <a:rPr lang="en-TW" smtClean="0"/>
              <a:t>14</a:t>
            </a:fld>
            <a:endParaRPr lang="en-TW"/>
          </a:p>
        </p:txBody>
      </p:sp>
    </p:spTree>
    <p:extLst>
      <p:ext uri="{BB962C8B-B14F-4D97-AF65-F5344CB8AC3E}">
        <p14:creationId xmlns:p14="http://schemas.microsoft.com/office/powerpoint/2010/main" val="671536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假設我們從</a:t>
            </a:r>
            <a:r>
              <a:rPr lang="en-US" sz="1200" b="0" i="0" kern="1200" dirty="0">
                <a:solidFill>
                  <a:schemeClr val="tx1"/>
                </a:solidFill>
                <a:effectLst/>
                <a:latin typeface="+mn-lt"/>
                <a:ea typeface="+mn-ea"/>
                <a:cs typeface="+mn-cs"/>
              </a:rPr>
              <a:t>Gaussian</a:t>
            </a:r>
            <a:r>
              <a:rPr lang="zh-TW" altLang="en-US" sz="1200" b="0" i="0" kern="1200" dirty="0">
                <a:solidFill>
                  <a:schemeClr val="tx1"/>
                </a:solidFill>
                <a:effectLst/>
                <a:latin typeface="+mn-lt"/>
                <a:ea typeface="+mn-ea"/>
                <a:cs typeface="+mn-cs"/>
              </a:rPr>
              <a:t>中取出</a:t>
            </a:r>
            <a:r>
              <a:rPr lang="en-US" altLang="zh-TW" sz="1200" b="0" i="0" kern="1200" dirty="0">
                <a:solidFill>
                  <a:schemeClr val="tx1"/>
                </a:solidFill>
                <a:effectLst/>
                <a:latin typeface="+mn-lt"/>
                <a:ea typeface="+mn-ea"/>
                <a:cs typeface="+mn-cs"/>
              </a:rPr>
              <a:t>79</a:t>
            </a:r>
            <a:r>
              <a:rPr lang="zh-TW" altLang="en-US" sz="1200" b="0" i="0" kern="1200" dirty="0">
                <a:solidFill>
                  <a:schemeClr val="tx1"/>
                </a:solidFill>
                <a:effectLst/>
                <a:latin typeface="+mn-lt"/>
                <a:ea typeface="+mn-ea"/>
                <a:cs typeface="+mn-cs"/>
              </a:rPr>
              <a:t>個點，現在給我們一個新的點，就可以利用</a:t>
            </a:r>
            <a:r>
              <a:rPr lang="en-US" sz="1200" b="0" i="0" kern="1200" dirty="0">
                <a:solidFill>
                  <a:schemeClr val="tx1"/>
                </a:solidFill>
                <a:effectLst/>
                <a:latin typeface="+mn-lt"/>
                <a:ea typeface="+mn-ea"/>
                <a:cs typeface="+mn-cs"/>
              </a:rPr>
              <a:t>Gaussian Distribution function</a:t>
            </a:r>
            <a:r>
              <a:rPr lang="zh-TW" altLang="en-US" sz="1200" b="0" i="0" kern="1200" dirty="0">
                <a:solidFill>
                  <a:schemeClr val="tx1"/>
                </a:solidFill>
                <a:effectLst/>
                <a:latin typeface="+mn-lt"/>
                <a:ea typeface="+mn-ea"/>
                <a:cs typeface="+mn-cs"/>
              </a:rPr>
              <a:t>來計算出抽到該點的機率。以分佈來看，該點愈接近中心點被抽到的機率會愈高，離中心愈遠被抽到的機率則愈低，因此黑點</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New x </a:t>
            </a:r>
            <a:r>
              <a:rPr lang="zh-TW" altLang="en-US" sz="1200" b="0" i="0" kern="1200" dirty="0">
                <a:solidFill>
                  <a:schemeClr val="tx1"/>
                </a:solidFill>
                <a:effectLst/>
                <a:latin typeface="+mn-lt"/>
                <a:ea typeface="+mn-ea"/>
                <a:cs typeface="+mn-cs"/>
              </a:rPr>
              <a:t>離中心有點遠，被抽到的機率就會有點小。</a:t>
            </a:r>
            <a:endParaRPr lang="en-TW" dirty="0"/>
          </a:p>
        </p:txBody>
      </p:sp>
      <p:sp>
        <p:nvSpPr>
          <p:cNvPr id="4" name="Slide Number Placeholder 3"/>
          <p:cNvSpPr>
            <a:spLocks noGrp="1"/>
          </p:cNvSpPr>
          <p:nvPr>
            <p:ph type="sldNum" sz="quarter" idx="5"/>
          </p:nvPr>
        </p:nvSpPr>
        <p:spPr/>
        <p:txBody>
          <a:bodyPr/>
          <a:lstStyle/>
          <a:p>
            <a:fld id="{24D8C76D-8ABD-4741-83B4-7504E8E36BF5}" type="slidenum">
              <a:rPr lang="en-TW" smtClean="0"/>
              <a:t>16</a:t>
            </a:fld>
            <a:endParaRPr lang="en-TW"/>
          </a:p>
        </p:txBody>
      </p:sp>
    </p:spTree>
    <p:extLst>
      <p:ext uri="{BB962C8B-B14F-4D97-AF65-F5344CB8AC3E}">
        <p14:creationId xmlns:p14="http://schemas.microsoft.com/office/powerpoint/2010/main" val="550976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所以如何找出</a:t>
            </a:r>
            <a:r>
              <a:rPr lang="en-US" altLang="zh-TW" sz="1200" b="0" i="0" kern="1200" dirty="0">
                <a:solidFill>
                  <a:schemeClr val="tx1"/>
                </a:solidFill>
                <a:effectLst/>
                <a:latin typeface="+mn-lt"/>
                <a:ea typeface="+mn-ea"/>
                <a:cs typeface="+mn-cs"/>
              </a:rPr>
              <a:t> </a:t>
            </a:r>
            <a:r>
              <a:rPr lang="el-GR" sz="1200" b="0" i="0" kern="1200" dirty="0">
                <a:solidFill>
                  <a:schemeClr val="tx1"/>
                </a:solidFill>
                <a:effectLst/>
                <a:latin typeface="+mn-lt"/>
                <a:ea typeface="+mn-ea"/>
                <a:cs typeface="+mn-cs"/>
              </a:rPr>
              <a:t>μ</a:t>
            </a:r>
            <a:r>
              <a:rPr lang="en-US"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與</a:t>
            </a:r>
            <a:r>
              <a:rPr lang="en-US" sz="1200" b="0" i="0" kern="1200" dirty="0">
                <a:solidFill>
                  <a:schemeClr val="tx1"/>
                </a:solidFill>
                <a:effectLst/>
                <a:latin typeface="+mn-lt"/>
                <a:ea typeface="+mn-ea"/>
                <a:cs typeface="+mn-cs"/>
              </a:rPr>
              <a:t> </a:t>
            </a:r>
            <a:r>
              <a:rPr lang="el-GR" sz="1200" b="0" i="0" kern="1200" dirty="0">
                <a:solidFill>
                  <a:schemeClr val="tx1"/>
                </a:solidFill>
                <a:effectLst/>
                <a:latin typeface="+mn-lt"/>
                <a:ea typeface="+mn-ea"/>
                <a:cs typeface="+mn-cs"/>
              </a:rPr>
              <a:t>Σ</a:t>
            </a:r>
            <a:r>
              <a:rPr lang="en-US"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就是一個問題，而找出它們的概念就是</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Maximum Likelihood。</a:t>
            </a:r>
            <a:r>
              <a:rPr lang="zh-TW" altLang="en-US" sz="1200" b="0" i="0" kern="1200" dirty="0">
                <a:solidFill>
                  <a:schemeClr val="tx1"/>
                </a:solidFill>
                <a:effectLst/>
                <a:latin typeface="+mn-lt"/>
                <a:ea typeface="+mn-ea"/>
                <a:cs typeface="+mn-cs"/>
              </a:rPr>
              <a:t>任何一個</a:t>
            </a:r>
            <a:r>
              <a:rPr lang="en-US" sz="1200" b="0" i="0" kern="1200" dirty="0">
                <a:solidFill>
                  <a:schemeClr val="tx1"/>
                </a:solidFill>
                <a:effectLst/>
                <a:latin typeface="+mn-lt"/>
                <a:ea typeface="+mn-ea"/>
                <a:cs typeface="+mn-cs"/>
              </a:rPr>
              <a:t>Gaussian</a:t>
            </a:r>
            <a:r>
              <a:rPr lang="zh-TW" altLang="en-US" sz="1200" b="0" i="0" kern="1200" dirty="0">
                <a:solidFill>
                  <a:schemeClr val="tx1"/>
                </a:solidFill>
                <a:effectLst/>
                <a:latin typeface="+mn-lt"/>
                <a:ea typeface="+mn-ea"/>
                <a:cs typeface="+mn-cs"/>
              </a:rPr>
              <a:t>都有可能找出這</a:t>
            </a:r>
            <a:r>
              <a:rPr lang="en-US" altLang="zh-TW" sz="1200" b="0" i="0" kern="1200" dirty="0">
                <a:solidFill>
                  <a:schemeClr val="tx1"/>
                </a:solidFill>
                <a:effectLst/>
                <a:latin typeface="+mn-lt"/>
                <a:ea typeface="+mn-ea"/>
                <a:cs typeface="+mn-cs"/>
              </a:rPr>
              <a:t>79</a:t>
            </a:r>
            <a:r>
              <a:rPr lang="zh-TW" altLang="en-US" sz="1200" b="0" i="0" kern="1200" dirty="0">
                <a:solidFill>
                  <a:schemeClr val="tx1"/>
                </a:solidFill>
                <a:effectLst/>
                <a:latin typeface="+mn-lt"/>
                <a:ea typeface="+mn-ea"/>
                <a:cs typeface="+mn-cs"/>
              </a:rPr>
              <a:t>個點，只是它的可能性</a:t>
            </a:r>
            <a:r>
              <a:rPr lang="en-US" altLang="zh-TW"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Likelihood)</a:t>
            </a:r>
            <a:r>
              <a:rPr lang="zh-TW" altLang="en-US" sz="1200" b="0" i="0" kern="1200" dirty="0">
                <a:solidFill>
                  <a:schemeClr val="tx1"/>
                </a:solidFill>
                <a:effectLst/>
                <a:latin typeface="+mn-lt"/>
                <a:ea typeface="+mn-ea"/>
                <a:cs typeface="+mn-cs"/>
              </a:rPr>
              <a:t>是不相同的，並且每一個點的機率都不會是</a:t>
            </a:r>
            <a:r>
              <a:rPr lang="en-US" altLang="zh-TW" sz="1200" b="0" i="0" kern="1200" dirty="0">
                <a:solidFill>
                  <a:schemeClr val="tx1"/>
                </a:solidFill>
                <a:effectLst/>
                <a:latin typeface="+mn-lt"/>
                <a:ea typeface="+mn-ea"/>
                <a:cs typeface="+mn-cs"/>
              </a:rPr>
              <a:t>0</a:t>
            </a:r>
            <a:r>
              <a:rPr lang="zh-TW" altLang="en-US" sz="1200" b="0" i="0" kern="1200" dirty="0">
                <a:solidFill>
                  <a:schemeClr val="tx1"/>
                </a:solidFill>
                <a:effectLst/>
                <a:latin typeface="+mn-lt"/>
                <a:ea typeface="+mn-ea"/>
                <a:cs typeface="+mn-cs"/>
              </a:rPr>
              <a:t>，以右上的分佈為例，離它最遠的點機率很低，但卻不會是</a:t>
            </a:r>
            <a:r>
              <a:rPr lang="en-US" altLang="zh-TW" sz="1200" b="0" i="0" kern="1200" dirty="0">
                <a:solidFill>
                  <a:schemeClr val="tx1"/>
                </a:solidFill>
                <a:effectLst/>
                <a:latin typeface="+mn-lt"/>
                <a:ea typeface="+mn-ea"/>
                <a:cs typeface="+mn-cs"/>
              </a:rPr>
              <a:t>0</a:t>
            </a:r>
            <a:r>
              <a:rPr lang="zh-TW" altLang="en-US" sz="1200" b="0" i="0" kern="1200" dirty="0">
                <a:solidFill>
                  <a:schemeClr val="tx1"/>
                </a:solidFill>
                <a:effectLst/>
                <a:latin typeface="+mn-lt"/>
                <a:ea typeface="+mn-ea"/>
                <a:cs typeface="+mn-cs"/>
              </a:rPr>
              <a:t>。上圖兩個分佈為例，左邊</a:t>
            </a:r>
            <a:r>
              <a:rPr lang="en-US" sz="1200" b="0" i="0" kern="1200" dirty="0">
                <a:solidFill>
                  <a:schemeClr val="tx1"/>
                </a:solidFill>
                <a:effectLst/>
                <a:latin typeface="+mn-lt"/>
                <a:ea typeface="+mn-ea"/>
                <a:cs typeface="+mn-cs"/>
              </a:rPr>
              <a:t>Gaussian</a:t>
            </a:r>
            <a:r>
              <a:rPr lang="zh-TW" altLang="en-US" sz="1200" b="0" i="0" kern="1200" dirty="0">
                <a:solidFill>
                  <a:schemeClr val="tx1"/>
                </a:solidFill>
                <a:effectLst/>
                <a:latin typeface="+mn-lt"/>
                <a:ea typeface="+mn-ea"/>
                <a:cs typeface="+mn-cs"/>
              </a:rPr>
              <a:t>找出這</a:t>
            </a:r>
            <a:r>
              <a:rPr lang="en-US" altLang="zh-TW" sz="1200" b="0" i="0" kern="1200" dirty="0">
                <a:solidFill>
                  <a:schemeClr val="tx1"/>
                </a:solidFill>
                <a:effectLst/>
                <a:latin typeface="+mn-lt"/>
                <a:ea typeface="+mn-ea"/>
                <a:cs typeface="+mn-cs"/>
              </a:rPr>
              <a:t>79</a:t>
            </a:r>
            <a:r>
              <a:rPr lang="zh-TW" altLang="en-US" sz="1200" b="0" i="0" kern="1200" dirty="0">
                <a:solidFill>
                  <a:schemeClr val="tx1"/>
                </a:solidFill>
                <a:effectLst/>
                <a:latin typeface="+mn-lt"/>
                <a:ea typeface="+mn-ea"/>
                <a:cs typeface="+mn-cs"/>
              </a:rPr>
              <a:t>個點的機率會較右邊</a:t>
            </a:r>
            <a:r>
              <a:rPr lang="en-US" sz="1200" b="0" i="0" kern="1200" dirty="0">
                <a:solidFill>
                  <a:schemeClr val="tx1"/>
                </a:solidFill>
                <a:effectLst/>
                <a:latin typeface="+mn-lt"/>
                <a:ea typeface="+mn-ea"/>
                <a:cs typeface="+mn-cs"/>
              </a:rPr>
              <a:t>Gaussian</a:t>
            </a:r>
            <a:r>
              <a:rPr lang="zh-TW" altLang="en-US" sz="1200" b="0" i="0" kern="1200" dirty="0">
                <a:solidFill>
                  <a:schemeClr val="tx1"/>
                </a:solidFill>
                <a:effectLst/>
                <a:latin typeface="+mn-lt"/>
                <a:ea typeface="+mn-ea"/>
                <a:cs typeface="+mn-cs"/>
              </a:rPr>
              <a:t>來的高，只要有</a:t>
            </a:r>
            <a:r>
              <a:rPr lang="el-GR" sz="1200" b="0" i="0" kern="1200" dirty="0">
                <a:solidFill>
                  <a:schemeClr val="tx1"/>
                </a:solidFill>
                <a:effectLst/>
                <a:latin typeface="+mn-lt"/>
                <a:ea typeface="+mn-ea"/>
                <a:cs typeface="+mn-cs"/>
              </a:rPr>
              <a:t>μ</a:t>
            </a:r>
            <a:r>
              <a:rPr lang="zh-TW" altLang="en-US" sz="1200" b="0" i="0" kern="1200" dirty="0">
                <a:solidFill>
                  <a:schemeClr val="tx1"/>
                </a:solidFill>
                <a:effectLst/>
                <a:latin typeface="+mn-lt"/>
                <a:ea typeface="+mn-ea"/>
                <a:cs typeface="+mn-cs"/>
              </a:rPr>
              <a:t>與</a:t>
            </a:r>
            <a:r>
              <a:rPr lang="el-GR" sz="1200" b="0" i="0" kern="1200" dirty="0">
                <a:solidFill>
                  <a:schemeClr val="tx1"/>
                </a:solidFill>
                <a:effectLst/>
                <a:latin typeface="+mn-lt"/>
                <a:ea typeface="+mn-ea"/>
                <a:cs typeface="+mn-cs"/>
              </a:rPr>
              <a:t>Σ</a:t>
            </a:r>
            <a:r>
              <a:rPr lang="zh-TW" altLang="en-US" sz="1200" b="0" i="0" kern="1200" dirty="0">
                <a:solidFill>
                  <a:schemeClr val="tx1"/>
                </a:solidFill>
                <a:effectLst/>
                <a:latin typeface="+mn-lt"/>
                <a:ea typeface="+mn-ea"/>
                <a:cs typeface="+mn-cs"/>
              </a:rPr>
              <a:t>我們就可以計算出這個</a:t>
            </a:r>
            <a:r>
              <a:rPr lang="en-US" sz="1200" b="0" i="0" kern="1200" dirty="0">
                <a:solidFill>
                  <a:schemeClr val="tx1"/>
                </a:solidFill>
                <a:effectLst/>
                <a:latin typeface="+mn-lt"/>
                <a:ea typeface="+mn-ea"/>
                <a:cs typeface="+mn-cs"/>
              </a:rPr>
              <a:t>Gaussian</a:t>
            </a:r>
            <a:r>
              <a:rPr lang="zh-TW" altLang="en-US" sz="1200" b="0" i="0" kern="1200" dirty="0">
                <a:solidFill>
                  <a:schemeClr val="tx1"/>
                </a:solidFill>
                <a:effectLst/>
                <a:latin typeface="+mn-lt"/>
                <a:ea typeface="+mn-ea"/>
                <a:cs typeface="+mn-cs"/>
              </a:rPr>
              <a:t>的</a:t>
            </a:r>
            <a:r>
              <a:rPr lang="en-US" sz="1200" b="0" i="0" kern="1200" dirty="0" err="1">
                <a:solidFill>
                  <a:schemeClr val="tx1"/>
                </a:solidFill>
                <a:effectLst/>
                <a:latin typeface="+mn-lt"/>
                <a:ea typeface="+mn-ea"/>
                <a:cs typeface="+mn-cs"/>
              </a:rPr>
              <a:t>Likelihood。Likelihood的計算</a:t>
            </a:r>
            <a:r>
              <a:rPr lang="zh-TW" altLang="en-US" sz="1200" b="0" i="0" kern="1200" dirty="0">
                <a:solidFill>
                  <a:schemeClr val="tx1"/>
                </a:solidFill>
                <a:effectLst/>
                <a:latin typeface="+mn-lt"/>
                <a:ea typeface="+mn-ea"/>
                <a:cs typeface="+mn-cs"/>
              </a:rPr>
              <a:t>也就是這個</a:t>
            </a:r>
            <a:r>
              <a:rPr lang="en-US" sz="1200" b="0" i="0" kern="1200" dirty="0">
                <a:solidFill>
                  <a:schemeClr val="tx1"/>
                </a:solidFill>
                <a:effectLst/>
                <a:latin typeface="+mn-lt"/>
                <a:ea typeface="+mn-ea"/>
                <a:cs typeface="+mn-cs"/>
              </a:rPr>
              <a:t>Gaussian</a:t>
            </a:r>
            <a:r>
              <a:rPr lang="zh-TW" altLang="en-US" sz="1200" b="0" i="0" kern="1200" dirty="0">
                <a:solidFill>
                  <a:schemeClr val="tx1"/>
                </a:solidFill>
                <a:effectLst/>
                <a:latin typeface="+mn-lt"/>
                <a:ea typeface="+mn-ea"/>
                <a:cs typeface="+mn-cs"/>
              </a:rPr>
              <a:t>抽到這</a:t>
            </a:r>
            <a:r>
              <a:rPr lang="en-US" altLang="zh-TW" sz="1200" b="0" i="0" kern="1200" dirty="0">
                <a:solidFill>
                  <a:schemeClr val="tx1"/>
                </a:solidFill>
                <a:effectLst/>
                <a:latin typeface="+mn-lt"/>
                <a:ea typeface="+mn-ea"/>
                <a:cs typeface="+mn-cs"/>
              </a:rPr>
              <a:t>79</a:t>
            </a:r>
            <a:r>
              <a:rPr lang="zh-TW" altLang="en-US" sz="1200" b="0" i="0" kern="1200" dirty="0">
                <a:solidFill>
                  <a:schemeClr val="tx1"/>
                </a:solidFill>
                <a:effectLst/>
                <a:latin typeface="+mn-lt"/>
                <a:ea typeface="+mn-ea"/>
                <a:cs typeface="+mn-cs"/>
              </a:rPr>
              <a:t>個點的機率連乘。</a:t>
            </a:r>
            <a:endParaRPr lang="en-TW" dirty="0"/>
          </a:p>
        </p:txBody>
      </p:sp>
      <p:sp>
        <p:nvSpPr>
          <p:cNvPr id="4" name="Slide Number Placeholder 3"/>
          <p:cNvSpPr>
            <a:spLocks noGrp="1"/>
          </p:cNvSpPr>
          <p:nvPr>
            <p:ph type="sldNum" sz="quarter" idx="5"/>
          </p:nvPr>
        </p:nvSpPr>
        <p:spPr/>
        <p:txBody>
          <a:bodyPr/>
          <a:lstStyle/>
          <a:p>
            <a:fld id="{24D8C76D-8ABD-4741-83B4-7504E8E36BF5}" type="slidenum">
              <a:rPr lang="en-TW" smtClean="0"/>
              <a:t>17</a:t>
            </a:fld>
            <a:endParaRPr lang="en-TW"/>
          </a:p>
        </p:txBody>
      </p:sp>
    </p:spTree>
    <p:extLst>
      <p:ext uri="{BB962C8B-B14F-4D97-AF65-F5344CB8AC3E}">
        <p14:creationId xmlns:p14="http://schemas.microsoft.com/office/powerpoint/2010/main" val="2384234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因此我們要</a:t>
            </a:r>
            <a:r>
              <a:rPr lang="zh-TW" altLang="en-US" sz="1200" b="0" i="0" kern="1200" dirty="0">
                <a:solidFill>
                  <a:schemeClr val="tx1"/>
                </a:solidFill>
                <a:effectLst/>
                <a:latin typeface="+mn-lt"/>
                <a:ea typeface="+mn-ea"/>
                <a:cs typeface="+mn-cs"/>
              </a:rPr>
              <a:t>找出一個</a:t>
            </a:r>
            <a:r>
              <a:rPr lang="en-US" sz="1200" b="0" i="0" kern="1200" dirty="0">
                <a:solidFill>
                  <a:schemeClr val="tx1"/>
                </a:solidFill>
                <a:effectLst/>
                <a:latin typeface="+mn-lt"/>
                <a:ea typeface="+mn-ea"/>
                <a:cs typeface="+mn-cs"/>
              </a:rPr>
              <a:t>Gaussian(</a:t>
            </a:r>
            <a:r>
              <a:rPr lang="el-GR" sz="1200" b="0" i="0" kern="1200" dirty="0" err="1">
                <a:solidFill>
                  <a:schemeClr val="tx1"/>
                </a:solidFill>
                <a:effectLst/>
                <a:latin typeface="+mn-lt"/>
                <a:ea typeface="+mn-ea"/>
                <a:cs typeface="+mn-cs"/>
              </a:rPr>
              <a:t>μ∗,Σ</a:t>
            </a:r>
            <a:r>
              <a:rPr lang="el-GR"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而這個</a:t>
            </a:r>
            <a:r>
              <a:rPr lang="en-US" sz="1200" b="0" i="0" kern="1200" dirty="0">
                <a:solidFill>
                  <a:schemeClr val="tx1"/>
                </a:solidFill>
                <a:effectLst/>
                <a:latin typeface="+mn-lt"/>
                <a:ea typeface="+mn-ea"/>
                <a:cs typeface="+mn-cs"/>
              </a:rPr>
              <a:t>Gaussian</a:t>
            </a:r>
            <a:r>
              <a:rPr lang="zh-TW" altLang="en-US" sz="1200" b="0" i="0" kern="1200" dirty="0">
                <a:solidFill>
                  <a:schemeClr val="tx1"/>
                </a:solidFill>
                <a:effectLst/>
                <a:latin typeface="+mn-lt"/>
                <a:ea typeface="+mn-ea"/>
                <a:cs typeface="+mn-cs"/>
              </a:rPr>
              <a:t>是找出這</a:t>
            </a:r>
            <a:r>
              <a:rPr lang="en-US" altLang="zh-TW" sz="1200" b="0" i="0" kern="1200" dirty="0">
                <a:solidFill>
                  <a:schemeClr val="tx1"/>
                </a:solidFill>
                <a:effectLst/>
                <a:latin typeface="+mn-lt"/>
                <a:ea typeface="+mn-ea"/>
                <a:cs typeface="+mn-cs"/>
              </a:rPr>
              <a:t>79</a:t>
            </a:r>
            <a:r>
              <a:rPr lang="zh-TW" altLang="en-US" sz="1200" b="0" i="0" kern="1200" dirty="0">
                <a:solidFill>
                  <a:schemeClr val="tx1"/>
                </a:solidFill>
                <a:effectLst/>
                <a:latin typeface="+mn-lt"/>
                <a:ea typeface="+mn-ea"/>
                <a:cs typeface="+mn-cs"/>
              </a:rPr>
              <a:t>點的</a:t>
            </a:r>
            <a:r>
              <a:rPr lang="en-US" sz="1200" b="0" i="0" kern="1200" dirty="0" err="1">
                <a:solidFill>
                  <a:schemeClr val="tx1"/>
                </a:solidFill>
                <a:effectLst/>
                <a:latin typeface="+mn-lt"/>
                <a:ea typeface="+mn-ea"/>
                <a:cs typeface="+mn-cs"/>
              </a:rPr>
              <a:t>Lieklihood</a:t>
            </a:r>
            <a:r>
              <a:rPr lang="zh-TW" altLang="en-US" sz="1200" b="0" i="0" kern="1200" dirty="0">
                <a:solidFill>
                  <a:schemeClr val="tx1"/>
                </a:solidFill>
                <a:effectLst/>
                <a:latin typeface="+mn-lt"/>
                <a:ea typeface="+mn-ea"/>
                <a:cs typeface="+mn-cs"/>
              </a:rPr>
              <a:t>是最大的。窮舉所有可能的</a:t>
            </a:r>
            <a:r>
              <a:rPr lang="el-GR" sz="1200" b="0" i="0" kern="1200" dirty="0" err="1">
                <a:solidFill>
                  <a:schemeClr val="tx1"/>
                </a:solidFill>
                <a:effectLst/>
                <a:latin typeface="+mn-lt"/>
                <a:ea typeface="+mn-ea"/>
                <a:cs typeface="+mn-cs"/>
              </a:rPr>
              <a:t>μ,Σ</a:t>
            </a:r>
            <a:r>
              <a:rPr lang="el-GR"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我們要得到最大的那一個，</a:t>
            </a:r>
            <a:r>
              <a:rPr lang="el-GR" sz="1200" b="0" i="0" kern="1200" dirty="0" err="1">
                <a:solidFill>
                  <a:schemeClr val="tx1"/>
                </a:solidFill>
                <a:effectLst/>
                <a:latin typeface="+mn-lt"/>
                <a:ea typeface="+mn-ea"/>
                <a:cs typeface="+mn-cs"/>
              </a:rPr>
              <a:t>μ∗,Σ</a:t>
            </a:r>
            <a:r>
              <a:rPr lang="el-GR" sz="1200" b="0" i="0" kern="1200" dirty="0">
                <a:solidFill>
                  <a:schemeClr val="tx1"/>
                </a:solidFill>
                <a:effectLst/>
                <a:latin typeface="+mn-lt"/>
                <a:ea typeface="+mn-ea"/>
                <a:cs typeface="+mn-cs"/>
              </a:rPr>
              <a:t>∗。</a:t>
            </a:r>
            <a:endParaRPr lang="en-TW" dirty="0"/>
          </a:p>
        </p:txBody>
      </p:sp>
      <p:sp>
        <p:nvSpPr>
          <p:cNvPr id="4" name="Slide Number Placeholder 3"/>
          <p:cNvSpPr>
            <a:spLocks noGrp="1"/>
          </p:cNvSpPr>
          <p:nvPr>
            <p:ph type="sldNum" sz="quarter" idx="5"/>
          </p:nvPr>
        </p:nvSpPr>
        <p:spPr/>
        <p:txBody>
          <a:bodyPr/>
          <a:lstStyle/>
          <a:p>
            <a:fld id="{24D8C76D-8ABD-4741-83B4-7504E8E36BF5}" type="slidenum">
              <a:rPr lang="en-TW" smtClean="0"/>
              <a:t>18</a:t>
            </a:fld>
            <a:endParaRPr lang="en-TW"/>
          </a:p>
        </p:txBody>
      </p:sp>
    </p:spTree>
    <p:extLst>
      <p:ext uri="{BB962C8B-B14F-4D97-AF65-F5344CB8AC3E}">
        <p14:creationId xmlns:p14="http://schemas.microsoft.com/office/powerpoint/2010/main" val="2456240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有了上面的公式就可以求出兩個</a:t>
            </a:r>
            <a:r>
              <a:rPr lang="en-US" sz="1200" b="0" i="0" kern="1200" dirty="0" err="1">
                <a:solidFill>
                  <a:schemeClr val="tx1"/>
                </a:solidFill>
                <a:effectLst/>
                <a:latin typeface="+mn-lt"/>
                <a:ea typeface="+mn-ea"/>
                <a:cs typeface="+mn-cs"/>
              </a:rPr>
              <a:t>calss</a:t>
            </a:r>
            <a:r>
              <a:rPr lang="zh-TW" altLang="en-US" sz="1200" b="0" i="0" kern="1200" dirty="0">
                <a:solidFill>
                  <a:schemeClr val="tx1"/>
                </a:solidFill>
                <a:effectLst/>
                <a:latin typeface="+mn-lt"/>
                <a:ea typeface="+mn-ea"/>
                <a:cs typeface="+mn-cs"/>
              </a:rPr>
              <a:t>的各別</a:t>
            </a:r>
            <a:r>
              <a:rPr lang="el-GR" sz="1200" b="0" i="0" kern="1200" dirty="0">
                <a:solidFill>
                  <a:schemeClr val="tx1"/>
                </a:solidFill>
                <a:effectLst/>
                <a:latin typeface="+mn-lt"/>
                <a:ea typeface="+mn-ea"/>
                <a:cs typeface="+mn-cs"/>
              </a:rPr>
              <a:t>μ</a:t>
            </a:r>
            <a:r>
              <a:rPr lang="zh-TW" altLang="en-US" sz="1200" b="0" i="0" kern="1200" dirty="0">
                <a:solidFill>
                  <a:schemeClr val="tx1"/>
                </a:solidFill>
                <a:effectLst/>
                <a:latin typeface="+mn-lt"/>
                <a:ea typeface="+mn-ea"/>
                <a:cs typeface="+mn-cs"/>
              </a:rPr>
              <a:t>與</a:t>
            </a:r>
            <a:r>
              <a:rPr lang="el-GR" sz="1200" b="0" i="0" kern="1200" dirty="0">
                <a:solidFill>
                  <a:schemeClr val="tx1"/>
                </a:solidFill>
                <a:effectLst/>
                <a:latin typeface="+mn-lt"/>
                <a:ea typeface="+mn-ea"/>
                <a:cs typeface="+mn-cs"/>
              </a:rPr>
              <a:t>Σ，</a:t>
            </a:r>
            <a:r>
              <a:rPr lang="zh-TW" altLang="en-US" sz="1200" b="0" i="0" kern="1200" dirty="0">
                <a:solidFill>
                  <a:schemeClr val="tx1"/>
                </a:solidFill>
                <a:effectLst/>
                <a:latin typeface="+mn-lt"/>
                <a:ea typeface="+mn-ea"/>
                <a:cs typeface="+mn-cs"/>
              </a:rPr>
              <a:t>也就可以計算出</a:t>
            </a:r>
            <a:r>
              <a:rPr lang="en-US" sz="1200" b="0" i="0" kern="1200" dirty="0">
                <a:solidFill>
                  <a:schemeClr val="tx1"/>
                </a:solidFill>
                <a:effectLst/>
                <a:latin typeface="+mn-lt"/>
                <a:ea typeface="+mn-ea"/>
                <a:cs typeface="+mn-cs"/>
              </a:rPr>
              <a:t>P(C1|X)。</a:t>
            </a:r>
            <a:endParaRPr lang="en-TW" dirty="0"/>
          </a:p>
        </p:txBody>
      </p:sp>
      <p:sp>
        <p:nvSpPr>
          <p:cNvPr id="4" name="Slide Number Placeholder 3"/>
          <p:cNvSpPr>
            <a:spLocks noGrp="1"/>
          </p:cNvSpPr>
          <p:nvPr>
            <p:ph type="sldNum" sz="quarter" idx="5"/>
          </p:nvPr>
        </p:nvSpPr>
        <p:spPr/>
        <p:txBody>
          <a:bodyPr/>
          <a:lstStyle/>
          <a:p>
            <a:fld id="{24D8C76D-8ABD-4741-83B4-7504E8E36BF5}" type="slidenum">
              <a:rPr lang="en-TW" smtClean="0"/>
              <a:t>19</a:t>
            </a:fld>
            <a:endParaRPr lang="en-TW"/>
          </a:p>
        </p:txBody>
      </p:sp>
    </p:spTree>
    <p:extLst>
      <p:ext uri="{BB962C8B-B14F-4D97-AF65-F5344CB8AC3E}">
        <p14:creationId xmlns:p14="http://schemas.microsoft.com/office/powerpoint/2010/main" val="3500958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有了上面的公式就可以求出兩個</a:t>
            </a:r>
            <a:r>
              <a:rPr lang="en-US" sz="1200" b="0" i="0" kern="1200" dirty="0" err="1">
                <a:solidFill>
                  <a:schemeClr val="tx1"/>
                </a:solidFill>
                <a:effectLst/>
                <a:latin typeface="+mn-lt"/>
                <a:ea typeface="+mn-ea"/>
                <a:cs typeface="+mn-cs"/>
              </a:rPr>
              <a:t>calss</a:t>
            </a:r>
            <a:r>
              <a:rPr lang="zh-TW" altLang="en-US" sz="1200" b="0" i="0" kern="1200" dirty="0">
                <a:solidFill>
                  <a:schemeClr val="tx1"/>
                </a:solidFill>
                <a:effectLst/>
                <a:latin typeface="+mn-lt"/>
                <a:ea typeface="+mn-ea"/>
                <a:cs typeface="+mn-cs"/>
              </a:rPr>
              <a:t>的各別</a:t>
            </a:r>
            <a:r>
              <a:rPr lang="el-GR" sz="1200" b="0" i="0" kern="1200" dirty="0">
                <a:solidFill>
                  <a:schemeClr val="tx1"/>
                </a:solidFill>
                <a:effectLst/>
                <a:latin typeface="+mn-lt"/>
                <a:ea typeface="+mn-ea"/>
                <a:cs typeface="+mn-cs"/>
              </a:rPr>
              <a:t>μ</a:t>
            </a:r>
            <a:r>
              <a:rPr lang="zh-TW" altLang="en-US" sz="1200" b="0" i="0" kern="1200" dirty="0">
                <a:solidFill>
                  <a:schemeClr val="tx1"/>
                </a:solidFill>
                <a:effectLst/>
                <a:latin typeface="+mn-lt"/>
                <a:ea typeface="+mn-ea"/>
                <a:cs typeface="+mn-cs"/>
              </a:rPr>
              <a:t>與</a:t>
            </a:r>
            <a:r>
              <a:rPr lang="el-GR" sz="1200" b="0" i="0" kern="1200" dirty="0">
                <a:solidFill>
                  <a:schemeClr val="tx1"/>
                </a:solidFill>
                <a:effectLst/>
                <a:latin typeface="+mn-lt"/>
                <a:ea typeface="+mn-ea"/>
                <a:cs typeface="+mn-cs"/>
              </a:rPr>
              <a:t>Σ，</a:t>
            </a:r>
            <a:r>
              <a:rPr lang="zh-TW" altLang="en-US" sz="1200" b="0" i="0" kern="1200" dirty="0">
                <a:solidFill>
                  <a:schemeClr val="tx1"/>
                </a:solidFill>
                <a:effectLst/>
                <a:latin typeface="+mn-lt"/>
                <a:ea typeface="+mn-ea"/>
                <a:cs typeface="+mn-cs"/>
              </a:rPr>
              <a:t>也就可以計算出</a:t>
            </a:r>
            <a:r>
              <a:rPr lang="en-US" sz="1200" b="0" i="0" kern="1200" dirty="0">
                <a:solidFill>
                  <a:schemeClr val="tx1"/>
                </a:solidFill>
                <a:effectLst/>
                <a:latin typeface="+mn-lt"/>
                <a:ea typeface="+mn-ea"/>
                <a:cs typeface="+mn-cs"/>
              </a:rPr>
              <a:t>P(C1|X)。</a:t>
            </a:r>
            <a:endParaRPr lang="en-TW" dirty="0"/>
          </a:p>
        </p:txBody>
      </p:sp>
      <p:sp>
        <p:nvSpPr>
          <p:cNvPr id="4" name="Slide Number Placeholder 3"/>
          <p:cNvSpPr>
            <a:spLocks noGrp="1"/>
          </p:cNvSpPr>
          <p:nvPr>
            <p:ph type="sldNum" sz="quarter" idx="5"/>
          </p:nvPr>
        </p:nvSpPr>
        <p:spPr/>
        <p:txBody>
          <a:bodyPr/>
          <a:lstStyle/>
          <a:p>
            <a:fld id="{24D8C76D-8ABD-4741-83B4-7504E8E36BF5}" type="slidenum">
              <a:rPr lang="en-TW" smtClean="0"/>
              <a:t>20</a:t>
            </a:fld>
            <a:endParaRPr lang="en-TW"/>
          </a:p>
        </p:txBody>
      </p:sp>
    </p:spTree>
    <p:extLst>
      <p:ext uri="{BB962C8B-B14F-4D97-AF65-F5344CB8AC3E}">
        <p14:creationId xmlns:p14="http://schemas.microsoft.com/office/powerpoint/2010/main" val="2936956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上圖很清楚的看的出來，它們之間並沒有一個很明顯的決策邊界，紅色的區域是屬水系的機率較高，藍色區則是屬一般系的機率較高。</a:t>
            </a:r>
            <a:endParaRPr lang="en-TW" dirty="0"/>
          </a:p>
        </p:txBody>
      </p:sp>
      <p:sp>
        <p:nvSpPr>
          <p:cNvPr id="4" name="Slide Number Placeholder 3"/>
          <p:cNvSpPr>
            <a:spLocks noGrp="1"/>
          </p:cNvSpPr>
          <p:nvPr>
            <p:ph type="sldNum" sz="quarter" idx="5"/>
          </p:nvPr>
        </p:nvSpPr>
        <p:spPr/>
        <p:txBody>
          <a:bodyPr/>
          <a:lstStyle/>
          <a:p>
            <a:fld id="{24D8C76D-8ABD-4741-83B4-7504E8E36BF5}" type="slidenum">
              <a:rPr lang="en-TW" smtClean="0"/>
              <a:t>21</a:t>
            </a:fld>
            <a:endParaRPr lang="en-TW"/>
          </a:p>
        </p:txBody>
      </p:sp>
    </p:spTree>
    <p:extLst>
      <p:ext uri="{BB962C8B-B14F-4D97-AF65-F5344CB8AC3E}">
        <p14:creationId xmlns:p14="http://schemas.microsoft.com/office/powerpoint/2010/main" val="3751870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實務上比較少每一個高斯模型都有自己的</a:t>
            </a:r>
            <a:r>
              <a:rPr lang="el-GR" sz="1200" b="0" i="0" kern="1200" dirty="0" err="1">
                <a:solidFill>
                  <a:schemeClr val="tx1"/>
                </a:solidFill>
                <a:effectLst/>
                <a:latin typeface="+mn-lt"/>
                <a:ea typeface="+mn-ea"/>
                <a:cs typeface="+mn-cs"/>
              </a:rPr>
              <a:t>μ,Σ</a:t>
            </a:r>
            <a:r>
              <a:rPr lang="en-US"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這會造成參數過多的問題，而造成過擬合。常見作法是不同類別有著相同的</a:t>
            </a:r>
            <a:r>
              <a:rPr lang="el-GR" sz="1200" b="0" i="0" kern="1200" dirty="0">
                <a:solidFill>
                  <a:schemeClr val="tx1"/>
                </a:solidFill>
                <a:effectLst/>
                <a:latin typeface="+mn-lt"/>
                <a:ea typeface="+mn-ea"/>
                <a:cs typeface="+mn-cs"/>
              </a:rPr>
              <a:t>Σ。</a:t>
            </a:r>
            <a:endParaRPr lang="en-TW" dirty="0"/>
          </a:p>
        </p:txBody>
      </p:sp>
      <p:sp>
        <p:nvSpPr>
          <p:cNvPr id="4" name="Slide Number Placeholder 3"/>
          <p:cNvSpPr>
            <a:spLocks noGrp="1"/>
          </p:cNvSpPr>
          <p:nvPr>
            <p:ph type="sldNum" sz="quarter" idx="5"/>
          </p:nvPr>
        </p:nvSpPr>
        <p:spPr/>
        <p:txBody>
          <a:bodyPr/>
          <a:lstStyle/>
          <a:p>
            <a:fld id="{24D8C76D-8ABD-4741-83B4-7504E8E36BF5}" type="slidenum">
              <a:rPr lang="en-TW" smtClean="0"/>
              <a:t>22</a:t>
            </a:fld>
            <a:endParaRPr lang="en-TW"/>
          </a:p>
        </p:txBody>
      </p:sp>
    </p:spTree>
    <p:extLst>
      <p:ext uri="{BB962C8B-B14F-4D97-AF65-F5344CB8AC3E}">
        <p14:creationId xmlns:p14="http://schemas.microsoft.com/office/powerpoint/2010/main" val="1220489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以保可夢十八個種類做分類問題範例。</a:t>
            </a:r>
          </a:p>
        </p:txBody>
      </p:sp>
      <p:sp>
        <p:nvSpPr>
          <p:cNvPr id="4" name="Slide Number Placeholder 3"/>
          <p:cNvSpPr>
            <a:spLocks noGrp="1"/>
          </p:cNvSpPr>
          <p:nvPr>
            <p:ph type="sldNum" sz="quarter" idx="5"/>
          </p:nvPr>
        </p:nvSpPr>
        <p:spPr/>
        <p:txBody>
          <a:bodyPr/>
          <a:lstStyle/>
          <a:p>
            <a:fld id="{24D8C76D-8ABD-4741-83B4-7504E8E36BF5}" type="slidenum">
              <a:rPr lang="en-TW" smtClean="0"/>
              <a:t>3</a:t>
            </a:fld>
            <a:endParaRPr lang="en-TW"/>
          </a:p>
        </p:txBody>
      </p:sp>
    </p:spTree>
    <p:extLst>
      <p:ext uri="{BB962C8B-B14F-4D97-AF65-F5344CB8AC3E}">
        <p14:creationId xmlns:p14="http://schemas.microsoft.com/office/powerpoint/2010/main" val="1049509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讓我們調整式子，讓水系與一般系神奇寶貝擁有相同的</a:t>
            </a:r>
            <a:r>
              <a:rPr lang="en-US" sz="1200" b="0" i="0" kern="1200" dirty="0">
                <a:solidFill>
                  <a:schemeClr val="tx1"/>
                </a:solidFill>
                <a:effectLst/>
                <a:latin typeface="+mn-lt"/>
                <a:ea typeface="+mn-ea"/>
                <a:cs typeface="+mn-cs"/>
              </a:rPr>
              <a:t>covariance，</a:t>
            </a:r>
            <a:r>
              <a:rPr lang="zh-TW" altLang="en-US" sz="1200" b="0" i="0" kern="1200" dirty="0">
                <a:solidFill>
                  <a:schemeClr val="tx1"/>
                </a:solidFill>
                <a:effectLst/>
                <a:latin typeface="+mn-lt"/>
                <a:ea typeface="+mn-ea"/>
                <a:cs typeface="+mn-cs"/>
              </a:rPr>
              <a:t>計算它們的</a:t>
            </a:r>
            <a:r>
              <a:rPr lang="en-US" sz="1200" b="0" i="0" kern="1200" dirty="0">
                <a:solidFill>
                  <a:schemeClr val="tx1"/>
                </a:solidFill>
                <a:effectLst/>
                <a:latin typeface="+mn-lt"/>
                <a:ea typeface="+mn-ea"/>
                <a:cs typeface="+mn-cs"/>
              </a:rPr>
              <a:t>likelihood。</a:t>
            </a:r>
          </a:p>
          <a:p>
            <a:r>
              <a:rPr lang="zh-TW" altLang="en-US" sz="1200" b="0" i="0" kern="1200" dirty="0">
                <a:solidFill>
                  <a:schemeClr val="tx1"/>
                </a:solidFill>
                <a:effectLst/>
                <a:latin typeface="+mn-lt"/>
                <a:ea typeface="+mn-ea"/>
                <a:cs typeface="+mn-cs"/>
              </a:rPr>
              <a:t>上面的式子很直覺，</a:t>
            </a:r>
            <a:r>
              <a:rPr lang="en-US" sz="1200" b="0" i="0" kern="1200" dirty="0">
                <a:solidFill>
                  <a:schemeClr val="tx1"/>
                </a:solidFill>
                <a:effectLst/>
                <a:latin typeface="+mn-lt"/>
                <a:ea typeface="+mn-ea"/>
                <a:cs typeface="+mn-cs"/>
              </a:rPr>
              <a:t>C1</a:t>
            </a:r>
            <a:r>
              <a:rPr lang="zh-TW" altLang="en-US" sz="1200" b="0" i="0" kern="1200" dirty="0">
                <a:solidFill>
                  <a:schemeClr val="tx1"/>
                </a:solidFill>
                <a:effectLst/>
                <a:latin typeface="+mn-lt"/>
                <a:ea typeface="+mn-ea"/>
                <a:cs typeface="+mn-cs"/>
              </a:rPr>
              <a:t>就用</a:t>
            </a:r>
            <a:r>
              <a:rPr lang="el-GR" sz="1200" b="0" i="0" kern="1200" dirty="0">
                <a:solidFill>
                  <a:schemeClr val="tx1"/>
                </a:solidFill>
                <a:effectLst/>
                <a:latin typeface="+mn-lt"/>
                <a:ea typeface="+mn-ea"/>
                <a:cs typeface="+mn-cs"/>
              </a:rPr>
              <a:t>μ1</a:t>
            </a:r>
            <a:r>
              <a:rPr lang="zh-TW" altLang="en-US" sz="1200" b="0" i="0" kern="1200" dirty="0">
                <a:solidFill>
                  <a:schemeClr val="tx1"/>
                </a:solidFill>
                <a:effectLst/>
                <a:latin typeface="+mn-lt"/>
                <a:ea typeface="+mn-ea"/>
                <a:cs typeface="+mn-cs"/>
              </a:rPr>
              <a:t>來跟</a:t>
            </a:r>
            <a:r>
              <a:rPr lang="el-GR" sz="1200" b="0" i="0" kern="1200" dirty="0">
                <a:solidFill>
                  <a:schemeClr val="tx1"/>
                </a:solidFill>
                <a:effectLst/>
                <a:latin typeface="+mn-lt"/>
                <a:ea typeface="+mn-ea"/>
                <a:cs typeface="+mn-cs"/>
              </a:rPr>
              <a:t>Σ</a:t>
            </a:r>
            <a:r>
              <a:rPr lang="zh-TW" altLang="en-US" sz="1200" b="0" i="0" kern="1200" dirty="0">
                <a:solidFill>
                  <a:schemeClr val="tx1"/>
                </a:solidFill>
                <a:effectLst/>
                <a:latin typeface="+mn-lt"/>
                <a:ea typeface="+mn-ea"/>
                <a:cs typeface="+mn-cs"/>
              </a:rPr>
              <a:t>計算，而</a:t>
            </a:r>
            <a:r>
              <a:rPr lang="en-US" sz="1200" b="0" i="0" kern="1200" dirty="0">
                <a:solidFill>
                  <a:schemeClr val="tx1"/>
                </a:solidFill>
                <a:effectLst/>
                <a:latin typeface="+mn-lt"/>
                <a:ea typeface="+mn-ea"/>
                <a:cs typeface="+mn-cs"/>
              </a:rPr>
              <a:t>C2</a:t>
            </a:r>
            <a:r>
              <a:rPr lang="zh-TW" altLang="en-US" sz="1200" b="0" i="0" kern="1200" dirty="0">
                <a:solidFill>
                  <a:schemeClr val="tx1"/>
                </a:solidFill>
                <a:effectLst/>
                <a:latin typeface="+mn-lt"/>
                <a:ea typeface="+mn-ea"/>
                <a:cs typeface="+mn-cs"/>
              </a:rPr>
              <a:t>就用</a:t>
            </a:r>
            <a:r>
              <a:rPr lang="el-GR" sz="1200" b="0" i="0" kern="1200" dirty="0">
                <a:solidFill>
                  <a:schemeClr val="tx1"/>
                </a:solidFill>
                <a:effectLst/>
                <a:latin typeface="+mn-lt"/>
                <a:ea typeface="+mn-ea"/>
                <a:cs typeface="+mn-cs"/>
              </a:rPr>
              <a:t>μ2</a:t>
            </a:r>
            <a:r>
              <a:rPr lang="zh-TW" altLang="en-US" sz="1200" b="0" i="0" kern="1200" dirty="0">
                <a:solidFill>
                  <a:schemeClr val="tx1"/>
                </a:solidFill>
                <a:effectLst/>
                <a:latin typeface="+mn-lt"/>
                <a:ea typeface="+mn-ea"/>
                <a:cs typeface="+mn-cs"/>
              </a:rPr>
              <a:t>來跟</a:t>
            </a:r>
            <a:r>
              <a:rPr lang="el-GR" sz="1200" b="0" i="0" kern="1200" dirty="0">
                <a:solidFill>
                  <a:schemeClr val="tx1"/>
                </a:solidFill>
                <a:effectLst/>
                <a:latin typeface="+mn-lt"/>
                <a:ea typeface="+mn-ea"/>
                <a:cs typeface="+mn-cs"/>
              </a:rPr>
              <a:t>Σ</a:t>
            </a:r>
            <a:r>
              <a:rPr lang="zh-TW" altLang="en-US" sz="1200" b="0" i="0" kern="1200" dirty="0">
                <a:solidFill>
                  <a:schemeClr val="tx1"/>
                </a:solidFill>
                <a:effectLst/>
                <a:latin typeface="+mn-lt"/>
                <a:ea typeface="+mn-ea"/>
                <a:cs typeface="+mn-cs"/>
              </a:rPr>
              <a:t>計算。</a:t>
            </a:r>
            <a:r>
              <a:rPr lang="el-GR" sz="1200" b="0" i="0" kern="1200" dirty="0">
                <a:solidFill>
                  <a:schemeClr val="tx1"/>
                </a:solidFill>
                <a:effectLst/>
                <a:latin typeface="+mn-lt"/>
                <a:ea typeface="+mn-ea"/>
                <a:cs typeface="+mn-cs"/>
              </a:rPr>
              <a:t>μ1,μ2</a:t>
            </a:r>
            <a:r>
              <a:rPr lang="zh-TW" altLang="en-US" sz="1200" b="0" i="0" kern="1200" dirty="0">
                <a:solidFill>
                  <a:schemeClr val="tx1"/>
                </a:solidFill>
                <a:effectLst/>
                <a:latin typeface="+mn-lt"/>
                <a:ea typeface="+mn-ea"/>
                <a:cs typeface="+mn-cs"/>
              </a:rPr>
              <a:t>不變，一樣是取各自類別的均值，而</a:t>
            </a:r>
            <a:r>
              <a:rPr lang="el-GR" sz="1200" b="0" i="0" kern="1200" dirty="0">
                <a:solidFill>
                  <a:schemeClr val="tx1"/>
                </a:solidFill>
                <a:effectLst/>
                <a:latin typeface="+mn-lt"/>
                <a:ea typeface="+mn-ea"/>
                <a:cs typeface="+mn-cs"/>
              </a:rPr>
              <a:t>Σ</a:t>
            </a:r>
            <a:r>
              <a:rPr lang="zh-TW" altLang="en-US" sz="1200" b="0" i="0" kern="1200" dirty="0">
                <a:solidFill>
                  <a:schemeClr val="tx1"/>
                </a:solidFill>
                <a:effectLst/>
                <a:latin typeface="+mn-lt"/>
                <a:ea typeface="+mn-ea"/>
                <a:cs typeface="+mn-cs"/>
              </a:rPr>
              <a:t>則依各自類別總數做加權平均。</a:t>
            </a:r>
            <a:endParaRPr lang="en-TW" dirty="0"/>
          </a:p>
        </p:txBody>
      </p:sp>
      <p:sp>
        <p:nvSpPr>
          <p:cNvPr id="4" name="Slide Number Placeholder 3"/>
          <p:cNvSpPr>
            <a:spLocks noGrp="1"/>
          </p:cNvSpPr>
          <p:nvPr>
            <p:ph type="sldNum" sz="quarter" idx="5"/>
          </p:nvPr>
        </p:nvSpPr>
        <p:spPr/>
        <p:txBody>
          <a:bodyPr/>
          <a:lstStyle/>
          <a:p>
            <a:fld id="{24D8C76D-8ABD-4741-83B4-7504E8E36BF5}" type="slidenum">
              <a:rPr lang="en-TW" smtClean="0"/>
              <a:t>23</a:t>
            </a:fld>
            <a:endParaRPr lang="en-TW"/>
          </a:p>
        </p:txBody>
      </p:sp>
    </p:spTree>
    <p:extLst>
      <p:ext uri="{BB962C8B-B14F-4D97-AF65-F5344CB8AC3E}">
        <p14:creationId xmlns:p14="http://schemas.microsoft.com/office/powerpoint/2010/main" val="1852292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調整共用</a:t>
            </a:r>
            <a:r>
              <a:rPr lang="en-US" sz="1200" b="0" i="0" kern="1200" dirty="0">
                <a:solidFill>
                  <a:schemeClr val="tx1"/>
                </a:solidFill>
                <a:effectLst/>
                <a:latin typeface="+mn-lt"/>
                <a:ea typeface="+mn-ea"/>
                <a:cs typeface="+mn-cs"/>
              </a:rPr>
              <a:t>covariance</a:t>
            </a:r>
            <a:r>
              <a:rPr lang="zh-TW" altLang="en-US" sz="1200" b="0" i="0" kern="1200" dirty="0">
                <a:solidFill>
                  <a:schemeClr val="tx1"/>
                </a:solidFill>
                <a:effectLst/>
                <a:latin typeface="+mn-lt"/>
                <a:ea typeface="+mn-ea"/>
                <a:cs typeface="+mn-cs"/>
              </a:rPr>
              <a:t>之後，決策邊界變為線性，這也稱為線性模型，並且考慮所有特徵之後正確率提升為</a:t>
            </a:r>
            <a:r>
              <a:rPr lang="en-US" altLang="zh-TW" sz="1200" b="0" i="0" kern="1200" dirty="0">
                <a:solidFill>
                  <a:schemeClr val="tx1"/>
                </a:solidFill>
                <a:effectLst/>
                <a:latin typeface="+mn-lt"/>
                <a:ea typeface="+mn-ea"/>
                <a:cs typeface="+mn-cs"/>
              </a:rPr>
              <a:t>73%</a:t>
            </a:r>
            <a:r>
              <a:rPr lang="zh-TW" altLang="en-US" sz="1200" b="0" i="0" kern="1200" dirty="0">
                <a:solidFill>
                  <a:schemeClr val="tx1"/>
                </a:solidFill>
                <a:effectLst/>
                <a:latin typeface="+mn-lt"/>
                <a:ea typeface="+mn-ea"/>
                <a:cs typeface="+mn-cs"/>
              </a:rPr>
              <a:t>。</a:t>
            </a:r>
            <a:endParaRPr lang="en-TW" dirty="0"/>
          </a:p>
        </p:txBody>
      </p:sp>
      <p:sp>
        <p:nvSpPr>
          <p:cNvPr id="4" name="Slide Number Placeholder 3"/>
          <p:cNvSpPr>
            <a:spLocks noGrp="1"/>
          </p:cNvSpPr>
          <p:nvPr>
            <p:ph type="sldNum" sz="quarter" idx="5"/>
          </p:nvPr>
        </p:nvSpPr>
        <p:spPr/>
        <p:txBody>
          <a:bodyPr/>
          <a:lstStyle/>
          <a:p>
            <a:fld id="{24D8C76D-8ABD-4741-83B4-7504E8E36BF5}" type="slidenum">
              <a:rPr lang="en-TW" smtClean="0"/>
              <a:t>24</a:t>
            </a:fld>
            <a:endParaRPr lang="en-TW"/>
          </a:p>
        </p:txBody>
      </p:sp>
    </p:spTree>
    <p:extLst>
      <p:ext uri="{BB962C8B-B14F-4D97-AF65-F5344CB8AC3E}">
        <p14:creationId xmlns:p14="http://schemas.microsoft.com/office/powerpoint/2010/main" val="1851403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從剛剛的計算推論，我們得到機率模型三步驟：</a:t>
            </a: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Model:</a:t>
            </a:r>
            <a:endParaRPr lang="en-TW" dirty="0"/>
          </a:p>
          <a:p>
            <a:r>
              <a:rPr lang="en-TW" dirty="0"/>
              <a:t>我們有 class1、2</a:t>
            </a:r>
            <a:r>
              <a:rPr lang="zh-TW" altLang="en-US" dirty="0"/>
              <a:t> 的機率以及產生</a:t>
            </a:r>
            <a:r>
              <a:rPr lang="en-US" altLang="zh-TW" dirty="0"/>
              <a:t> x</a:t>
            </a:r>
            <a:r>
              <a:rPr lang="zh-TW" altLang="en-US" dirty="0"/>
              <a:t> 的機率分佈。</a:t>
            </a:r>
            <a:r>
              <a:rPr lang="zh-TW" altLang="en-US" sz="1200" b="0" i="0" kern="1200" dirty="0">
                <a:solidFill>
                  <a:schemeClr val="tx1"/>
                </a:solidFill>
                <a:effectLst/>
                <a:latin typeface="+mn-lt"/>
                <a:ea typeface="+mn-ea"/>
                <a:cs typeface="+mn-cs"/>
              </a:rPr>
              <a:t>有</a:t>
            </a:r>
            <a:r>
              <a:rPr lang="en-US" sz="1200" b="0" i="0" kern="1200" dirty="0">
                <a:solidFill>
                  <a:schemeClr val="tx1"/>
                </a:solidFill>
                <a:effectLst/>
                <a:latin typeface="+mn-lt"/>
                <a:ea typeface="+mn-ea"/>
                <a:cs typeface="+mn-cs"/>
              </a:rPr>
              <a:t>P(C1),P(C2),P(x|C1),P(x|C2) </a:t>
            </a:r>
            <a:r>
              <a:rPr lang="zh-TW" altLang="en-US" sz="1200" b="0" i="0" kern="1200" dirty="0">
                <a:solidFill>
                  <a:schemeClr val="tx1"/>
                </a:solidFill>
                <a:effectLst/>
                <a:latin typeface="+mn-lt"/>
                <a:ea typeface="+mn-ea"/>
                <a:cs typeface="+mn-cs"/>
              </a:rPr>
              <a:t>四種機率分佈，這就是模型的參數，只要你選不同的</a:t>
            </a:r>
            <a:r>
              <a:rPr lang="el-GR" sz="1200" b="0" i="0" kern="1200" dirty="0">
                <a:solidFill>
                  <a:schemeClr val="tx1"/>
                </a:solidFill>
                <a:effectLst/>
                <a:latin typeface="+mn-lt"/>
                <a:ea typeface="+mn-ea"/>
                <a:cs typeface="+mn-cs"/>
              </a:rPr>
              <a:t>μ(</a:t>
            </a:r>
            <a:r>
              <a:rPr lang="en-US" sz="1200" b="0" i="0" kern="1200" dirty="0">
                <a:solidFill>
                  <a:schemeClr val="tx1"/>
                </a:solidFill>
                <a:effectLst/>
                <a:latin typeface="+mn-lt"/>
                <a:ea typeface="+mn-ea"/>
                <a:cs typeface="+mn-cs"/>
              </a:rPr>
              <a:t>mean)</a:t>
            </a:r>
            <a:r>
              <a:rPr lang="zh-TW" altLang="en-US" sz="1200" b="0" i="0" kern="1200" dirty="0">
                <a:solidFill>
                  <a:schemeClr val="tx1"/>
                </a:solidFill>
                <a:effectLst/>
                <a:latin typeface="+mn-lt"/>
                <a:ea typeface="+mn-ea"/>
                <a:cs typeface="+mn-cs"/>
              </a:rPr>
              <a:t>與</a:t>
            </a:r>
            <a:r>
              <a:rPr lang="el-GR" sz="1200" b="0" i="0" kern="1200" dirty="0">
                <a:solidFill>
                  <a:schemeClr val="tx1"/>
                </a:solidFill>
                <a:effectLst/>
                <a:latin typeface="+mn-lt"/>
                <a:ea typeface="+mn-ea"/>
                <a:cs typeface="+mn-cs"/>
              </a:rPr>
              <a:t>Σ(</a:t>
            </a:r>
            <a:r>
              <a:rPr lang="en-US" sz="1200" b="0" i="0" kern="1200" dirty="0">
                <a:solidFill>
                  <a:schemeClr val="tx1"/>
                </a:solidFill>
                <a:effectLst/>
                <a:latin typeface="+mn-lt"/>
                <a:ea typeface="+mn-ea"/>
                <a:cs typeface="+mn-cs"/>
              </a:rPr>
              <a:t>covariance)，</a:t>
            </a:r>
            <a:r>
              <a:rPr lang="zh-TW" altLang="en-US" sz="1200" b="0" i="0" kern="1200" dirty="0">
                <a:solidFill>
                  <a:schemeClr val="tx1"/>
                </a:solidFill>
                <a:effectLst/>
                <a:latin typeface="+mn-lt"/>
                <a:ea typeface="+mn-ea"/>
                <a:cs typeface="+mn-cs"/>
              </a:rPr>
              <a:t>就會得到不同的機率分佈也就會得到不同的模型</a:t>
            </a:r>
          </a:p>
          <a:p>
            <a:r>
              <a:rPr lang="en-US" sz="1200" b="0" i="0" kern="1200" dirty="0">
                <a:solidFill>
                  <a:schemeClr val="tx1"/>
                </a:solidFill>
                <a:effectLst/>
                <a:latin typeface="+mn-lt"/>
                <a:ea typeface="+mn-ea"/>
                <a:cs typeface="+mn-cs"/>
              </a:rPr>
              <a:t>Goodness of a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評估這個模型的好壞就是找出一個機率分佈來最大化產生資料集的</a:t>
            </a:r>
            <a:r>
              <a:rPr lang="en-US" sz="1200" b="0" i="0" kern="1200" dirty="0">
                <a:solidFill>
                  <a:schemeClr val="tx1"/>
                </a:solidFill>
                <a:effectLst/>
                <a:latin typeface="+mn-lt"/>
                <a:ea typeface="+mn-ea"/>
                <a:cs typeface="+mn-cs"/>
              </a:rPr>
              <a:t>likelihood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Find the best function</a:t>
            </a:r>
          </a:p>
          <a:p>
            <a:endParaRPr lang="en-TW" dirty="0"/>
          </a:p>
        </p:txBody>
      </p:sp>
      <p:sp>
        <p:nvSpPr>
          <p:cNvPr id="4" name="Slide Number Placeholder 3"/>
          <p:cNvSpPr>
            <a:spLocks noGrp="1"/>
          </p:cNvSpPr>
          <p:nvPr>
            <p:ph type="sldNum" sz="quarter" idx="5"/>
          </p:nvPr>
        </p:nvSpPr>
        <p:spPr/>
        <p:txBody>
          <a:bodyPr/>
          <a:lstStyle/>
          <a:p>
            <a:fld id="{24D8C76D-8ABD-4741-83B4-7504E8E36BF5}" type="slidenum">
              <a:rPr lang="en-TW" smtClean="0"/>
              <a:t>25</a:t>
            </a:fld>
            <a:endParaRPr lang="en-TW"/>
          </a:p>
        </p:txBody>
      </p:sp>
    </p:spTree>
    <p:extLst>
      <p:ext uri="{BB962C8B-B14F-4D97-AF65-F5344CB8AC3E}">
        <p14:creationId xmlns:p14="http://schemas.microsoft.com/office/powerpoint/2010/main" val="1165760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不一定要使用高斯分佈，也可以使用其它的，簡單的機率模型，參數少就</a:t>
            </a:r>
            <a:r>
              <a:rPr lang="en-US" sz="1200" b="0" i="0" kern="1200" dirty="0">
                <a:solidFill>
                  <a:schemeClr val="tx1"/>
                </a:solidFill>
                <a:effectLst/>
                <a:latin typeface="+mn-lt"/>
                <a:ea typeface="+mn-ea"/>
                <a:cs typeface="+mn-cs"/>
              </a:rPr>
              <a:t>high </a:t>
            </a:r>
            <a:r>
              <a:rPr lang="en-US" sz="1200" b="0" i="0" kern="1200" dirty="0" err="1">
                <a:solidFill>
                  <a:schemeClr val="tx1"/>
                </a:solidFill>
                <a:effectLst/>
                <a:latin typeface="+mn-lt"/>
                <a:ea typeface="+mn-ea"/>
                <a:cs typeface="+mn-cs"/>
              </a:rPr>
              <a:t>bias，low</a:t>
            </a:r>
            <a:r>
              <a:rPr lang="en-US" sz="1200" b="0" i="0" kern="1200" dirty="0">
                <a:solidFill>
                  <a:schemeClr val="tx1"/>
                </a:solidFill>
                <a:effectLst/>
                <a:latin typeface="+mn-lt"/>
                <a:ea typeface="+mn-ea"/>
                <a:cs typeface="+mn-cs"/>
              </a:rPr>
              <a:t> variance。</a:t>
            </a:r>
          </a:p>
          <a:p>
            <a:r>
              <a:rPr lang="en-US" dirty="0" err="1"/>
              <a:t>假設所有的特徵是獨立產生的，我們不</a:t>
            </a:r>
            <a:r>
              <a:rPr lang="en-US" dirty="0"/>
              <a:t> </a:t>
            </a:r>
            <a:r>
              <a:rPr lang="en-US" dirty="0" err="1"/>
              <a:t>訓練</a:t>
            </a:r>
            <a:r>
              <a:rPr lang="zh-TW" altLang="en-US" dirty="0"/>
              <a:t>特徵和特徵之間的</a:t>
            </a:r>
            <a:r>
              <a:rPr lang="en-US" altLang="zh-TW" dirty="0"/>
              <a:t> covariance </a:t>
            </a:r>
            <a:r>
              <a:rPr lang="zh-TW" altLang="en-US" dirty="0"/>
              <a:t>的關係。這一種方法的分類稱作 </a:t>
            </a:r>
            <a:r>
              <a:rPr lang="en-US" sz="1200" i="1" spc="-5" dirty="0">
                <a:latin typeface="Arial"/>
                <a:cs typeface="Arial"/>
              </a:rPr>
              <a:t>Naive</a:t>
            </a:r>
            <a:r>
              <a:rPr lang="en-US" sz="1200" i="1" spc="20" dirty="0">
                <a:latin typeface="Arial"/>
                <a:cs typeface="Arial"/>
              </a:rPr>
              <a:t> </a:t>
            </a:r>
            <a:r>
              <a:rPr lang="en-US" sz="1200" i="1" spc="-5" dirty="0">
                <a:latin typeface="Arial"/>
                <a:cs typeface="Arial"/>
              </a:rPr>
              <a:t>Bayes</a:t>
            </a:r>
            <a:r>
              <a:rPr lang="en-US" sz="1200" i="1" dirty="0">
                <a:latin typeface="Arial"/>
                <a:cs typeface="Arial"/>
              </a:rPr>
              <a:t> </a:t>
            </a:r>
            <a:r>
              <a:rPr lang="en-US" sz="1200" i="1" spc="-5" dirty="0">
                <a:latin typeface="Arial"/>
                <a:cs typeface="Arial"/>
              </a:rPr>
              <a:t>Classifier</a:t>
            </a:r>
            <a:r>
              <a:rPr lang="zh-TW" altLang="en-US" sz="1200" i="1" spc="-5" dirty="0">
                <a:latin typeface="Arial"/>
                <a:cs typeface="Arial"/>
              </a:rPr>
              <a:t> </a:t>
            </a:r>
            <a:r>
              <a:rPr lang="zh-TW" altLang="en-US" sz="1200" i="0" spc="-5" dirty="0">
                <a:latin typeface="Arial"/>
                <a:cs typeface="Arial"/>
              </a:rPr>
              <a:t>。</a:t>
            </a:r>
            <a:endParaRPr lang="en-US" altLang="zh-TW" sz="1200" i="0" spc="-5" dirty="0">
              <a:latin typeface="Arial"/>
              <a:cs typeface="Arial"/>
            </a:endParaRPr>
          </a:p>
          <a:p>
            <a:r>
              <a:rPr lang="zh-TW" altLang="en-US" sz="1200" i="0" spc="-5" dirty="0">
                <a:latin typeface="Arial"/>
                <a:cs typeface="Arial"/>
              </a:rPr>
              <a:t>若特徵之間彼此的關聯性大的話使用簡單的模型訓練，結果會使得</a:t>
            </a:r>
            <a:r>
              <a:rPr lang="en-US" altLang="zh-TW" sz="1200" i="0" spc="-5" dirty="0">
                <a:latin typeface="Arial"/>
                <a:cs typeface="Arial"/>
              </a:rPr>
              <a:t> bias</a:t>
            </a:r>
            <a:r>
              <a:rPr lang="zh-TW" altLang="en-US" sz="1200" i="0" spc="-5" dirty="0">
                <a:latin typeface="Arial"/>
                <a:cs typeface="Arial"/>
              </a:rPr>
              <a:t> 變大預測效果變差。</a:t>
            </a:r>
            <a:endParaRPr lang="en-US" altLang="zh-TW" i="0" dirty="0"/>
          </a:p>
        </p:txBody>
      </p:sp>
      <p:sp>
        <p:nvSpPr>
          <p:cNvPr id="4" name="Slide Number Placeholder 3"/>
          <p:cNvSpPr>
            <a:spLocks noGrp="1"/>
          </p:cNvSpPr>
          <p:nvPr>
            <p:ph type="sldNum" sz="quarter" idx="5"/>
          </p:nvPr>
        </p:nvSpPr>
        <p:spPr/>
        <p:txBody>
          <a:bodyPr/>
          <a:lstStyle/>
          <a:p>
            <a:fld id="{24D8C76D-8ABD-4741-83B4-7504E8E36BF5}" type="slidenum">
              <a:rPr lang="en-TW" smtClean="0"/>
              <a:t>26</a:t>
            </a:fld>
            <a:endParaRPr lang="en-TW"/>
          </a:p>
        </p:txBody>
      </p:sp>
    </p:spTree>
    <p:extLst>
      <p:ext uri="{BB962C8B-B14F-4D97-AF65-F5344CB8AC3E}">
        <p14:creationId xmlns:p14="http://schemas.microsoft.com/office/powerpoint/2010/main" val="528489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W" dirty="0"/>
              <a:t>我們將原本的機率計算公式做一些改變。</a:t>
            </a:r>
            <a:r>
              <a:rPr lang="zh-TW" altLang="en-US" sz="1200" b="0" i="0" kern="1200" dirty="0">
                <a:solidFill>
                  <a:schemeClr val="tx1"/>
                </a:solidFill>
                <a:effectLst/>
                <a:latin typeface="+mn-lt"/>
                <a:ea typeface="+mn-ea"/>
                <a:cs typeface="+mn-cs"/>
              </a:rPr>
              <a:t>上下同除分子，分母取對數就會得到一個大家熟悉的 </a:t>
            </a:r>
            <a:r>
              <a:rPr lang="en-US" sz="1200" b="0" i="0" kern="1200" dirty="0">
                <a:solidFill>
                  <a:schemeClr val="tx1"/>
                </a:solidFill>
                <a:effectLst/>
                <a:latin typeface="+mn-lt"/>
                <a:ea typeface="+mn-ea"/>
                <a:cs typeface="+mn-cs"/>
              </a:rPr>
              <a:t>sigmoid</a:t>
            </a:r>
            <a:r>
              <a:rPr lang="zh-TW" altLang="en-US" sz="1200" b="0" i="0" kern="1200" dirty="0">
                <a:solidFill>
                  <a:schemeClr val="tx1"/>
                </a:solidFill>
                <a:effectLst/>
                <a:latin typeface="+mn-lt"/>
                <a:ea typeface="+mn-ea"/>
                <a:cs typeface="+mn-cs"/>
              </a:rPr>
              <a:t> 函數。</a:t>
            </a:r>
          </a:p>
          <a:p>
            <a:endParaRPr lang="en-TW" dirty="0"/>
          </a:p>
        </p:txBody>
      </p:sp>
      <p:sp>
        <p:nvSpPr>
          <p:cNvPr id="4" name="Slide Number Placeholder 3"/>
          <p:cNvSpPr>
            <a:spLocks noGrp="1"/>
          </p:cNvSpPr>
          <p:nvPr>
            <p:ph type="sldNum" sz="quarter" idx="5"/>
          </p:nvPr>
        </p:nvSpPr>
        <p:spPr/>
        <p:txBody>
          <a:bodyPr/>
          <a:lstStyle/>
          <a:p>
            <a:fld id="{24D8C76D-8ABD-4741-83B4-7504E8E36BF5}" type="slidenum">
              <a:rPr lang="en-TW" smtClean="0"/>
              <a:t>27</a:t>
            </a:fld>
            <a:endParaRPr lang="en-TW"/>
          </a:p>
        </p:txBody>
      </p:sp>
    </p:spTree>
    <p:extLst>
      <p:ext uri="{BB962C8B-B14F-4D97-AF65-F5344CB8AC3E}">
        <p14:creationId xmlns:p14="http://schemas.microsoft.com/office/powerpoint/2010/main" val="1781063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推導到最後我們知道，</a:t>
            </a:r>
            <a:r>
              <a:rPr lang="en-US" sz="1200" b="0" i="0" kern="1200" dirty="0">
                <a:solidFill>
                  <a:schemeClr val="tx1"/>
                </a:solidFill>
                <a:effectLst/>
                <a:latin typeface="+mn-lt"/>
                <a:ea typeface="+mn-ea"/>
                <a:cs typeface="+mn-cs"/>
              </a:rPr>
              <a:t>P(C1|x)=</a:t>
            </a:r>
            <a:r>
              <a:rPr lang="el-GR" sz="1200" b="0" i="0" kern="1200" dirty="0">
                <a:solidFill>
                  <a:schemeClr val="tx1"/>
                </a:solidFill>
                <a:effectLst/>
                <a:latin typeface="+mn-lt"/>
                <a:ea typeface="+mn-ea"/>
                <a:cs typeface="+mn-cs"/>
              </a:rPr>
              <a:t>σ(</a:t>
            </a:r>
            <a:r>
              <a:rPr lang="en-US" sz="1200" b="0" i="0" kern="1200" dirty="0">
                <a:solidFill>
                  <a:schemeClr val="tx1"/>
                </a:solidFill>
                <a:effectLst/>
                <a:latin typeface="+mn-lt"/>
                <a:ea typeface="+mn-ea"/>
                <a:cs typeface="+mn-cs"/>
              </a:rPr>
              <a:t>z)P(C1|x)=</a:t>
            </a:r>
            <a:r>
              <a:rPr lang="el-GR" sz="1200" b="0" i="0" kern="1200" dirty="0">
                <a:solidFill>
                  <a:schemeClr val="tx1"/>
                </a:solidFill>
                <a:effectLst/>
                <a:latin typeface="+mn-lt"/>
                <a:ea typeface="+mn-ea"/>
                <a:cs typeface="+mn-cs"/>
              </a:rPr>
              <a:t>σ(</a:t>
            </a:r>
            <a:r>
              <a:rPr lang="en-US" sz="1200" b="0" i="0" kern="1200" dirty="0">
                <a:solidFill>
                  <a:schemeClr val="tx1"/>
                </a:solidFill>
                <a:effectLst/>
                <a:latin typeface="+mn-lt"/>
                <a:ea typeface="+mn-ea"/>
                <a:cs typeface="+mn-cs"/>
              </a:rPr>
              <a:t>z)，</a:t>
            </a:r>
            <a:r>
              <a:rPr lang="zh-TW" altLang="en-US" sz="1200" b="0" i="0" kern="1200" dirty="0">
                <a:solidFill>
                  <a:schemeClr val="tx1"/>
                </a:solidFill>
                <a:effectLst/>
                <a:latin typeface="+mn-lt"/>
                <a:ea typeface="+mn-ea"/>
                <a:cs typeface="+mn-cs"/>
              </a:rPr>
              <a:t>所以我們可以把這整個式子很簡單的寫成</a:t>
            </a:r>
            <a:r>
              <a:rPr lang="el-GR" sz="1200" b="0" i="0" kern="1200" dirty="0">
                <a:solidFill>
                  <a:schemeClr val="tx1"/>
                </a:solidFill>
                <a:effectLst/>
                <a:latin typeface="+mn-lt"/>
                <a:ea typeface="+mn-ea"/>
                <a:cs typeface="+mn-cs"/>
              </a:rPr>
              <a:t>σ(</a:t>
            </a:r>
            <a:r>
              <a:rPr lang="en-US" sz="1200" b="0" i="0" kern="1200" dirty="0" err="1">
                <a:solidFill>
                  <a:schemeClr val="tx1"/>
                </a:solidFill>
                <a:effectLst/>
                <a:latin typeface="+mn-lt"/>
                <a:ea typeface="+mn-ea"/>
                <a:cs typeface="+mn-cs"/>
              </a:rPr>
              <a:t>w⋅x+b</a:t>
            </a:r>
            <a:r>
              <a:rPr lang="en-US" sz="1200" b="0" i="0" kern="1200" dirty="0">
                <a:solidFill>
                  <a:schemeClr val="tx1"/>
                </a:solidFill>
                <a:effectLst/>
                <a:latin typeface="+mn-lt"/>
                <a:ea typeface="+mn-ea"/>
                <a:cs typeface="+mn-cs"/>
              </a:rPr>
              <a:t>)</a:t>
            </a:r>
            <a:r>
              <a:rPr lang="el-GR" sz="1200" b="0" i="0" kern="1200" dirty="0">
                <a:solidFill>
                  <a:schemeClr val="tx1"/>
                </a:solidFill>
                <a:effectLst/>
                <a:latin typeface="+mn-lt"/>
                <a:ea typeface="+mn-ea"/>
                <a:cs typeface="+mn-cs"/>
              </a:rPr>
              <a:t>σ(</a:t>
            </a:r>
            <a:r>
              <a:rPr lang="en-US" sz="1200" b="0" i="0" kern="1200" dirty="0" err="1">
                <a:solidFill>
                  <a:schemeClr val="tx1"/>
                </a:solidFill>
                <a:effectLst/>
                <a:latin typeface="+mn-lt"/>
                <a:ea typeface="+mn-ea"/>
                <a:cs typeface="+mn-cs"/>
              </a:rPr>
              <a:t>w⋅x+b</a:t>
            </a:r>
            <a:r>
              <a:rPr lang="en-US"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從這邊也可以瞭解到為什麼假設兩個類別是同一個分佈的時候，它的決策邊界會線性的。在</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generative model </a:t>
            </a:r>
            <a:r>
              <a:rPr lang="zh-TW" altLang="en-US" sz="1200" b="0" i="0" kern="1200" dirty="0">
                <a:solidFill>
                  <a:schemeClr val="tx1"/>
                </a:solidFill>
                <a:effectLst/>
                <a:latin typeface="+mn-lt"/>
                <a:ea typeface="+mn-ea"/>
                <a:cs typeface="+mn-cs"/>
              </a:rPr>
              <a:t>中，我們試著去找出</a:t>
            </a:r>
            <a:r>
              <a:rPr lang="en-US" sz="1200" b="0" i="0" kern="1200" dirty="0">
                <a:solidFill>
                  <a:schemeClr val="tx1"/>
                </a:solidFill>
                <a:effectLst/>
                <a:latin typeface="+mn-lt"/>
                <a:ea typeface="+mn-ea"/>
                <a:cs typeface="+mn-cs"/>
              </a:rPr>
              <a:t>N1,N2,</a:t>
            </a:r>
            <a:r>
              <a:rPr lang="el-GR" sz="1200" b="0" i="0" kern="1200" dirty="0">
                <a:solidFill>
                  <a:schemeClr val="tx1"/>
                </a:solidFill>
                <a:effectLst/>
                <a:latin typeface="+mn-lt"/>
                <a:ea typeface="+mn-ea"/>
                <a:cs typeface="+mn-cs"/>
              </a:rPr>
              <a:t>μ1,μ2,Σ，</a:t>
            </a:r>
            <a:r>
              <a:rPr lang="zh-TW" altLang="en-US" sz="1200" b="0" i="0" kern="1200" dirty="0">
                <a:solidFill>
                  <a:schemeClr val="tx1"/>
                </a:solidFill>
                <a:effectLst/>
                <a:latin typeface="+mn-lt"/>
                <a:ea typeface="+mn-ea"/>
                <a:cs typeface="+mn-cs"/>
              </a:rPr>
              <a:t>找出這五個值，我們就可以得到</a:t>
            </a:r>
            <a:r>
              <a:rPr lang="en-US" sz="1200" b="0" i="0" kern="1200" dirty="0" err="1">
                <a:solidFill>
                  <a:schemeClr val="tx1"/>
                </a:solidFill>
                <a:effectLst/>
                <a:latin typeface="+mn-lt"/>
                <a:ea typeface="+mn-ea"/>
                <a:cs typeface="+mn-cs"/>
              </a:rPr>
              <a:t>w,b</a:t>
            </a:r>
            <a:r>
              <a:rPr lang="en-US"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也就可以得到機率。如果我們可以直接找出</a:t>
            </a:r>
            <a:r>
              <a:rPr lang="en-US" sz="1200" b="0" i="0" kern="1200" dirty="0" err="1">
                <a:solidFill>
                  <a:schemeClr val="tx1"/>
                </a:solidFill>
                <a:effectLst/>
                <a:latin typeface="+mn-lt"/>
                <a:ea typeface="+mn-ea"/>
                <a:cs typeface="+mn-cs"/>
              </a:rPr>
              <a:t>w,b</a:t>
            </a:r>
            <a:r>
              <a:rPr lang="en-US"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那就可以不用這麼麻煩的求出上述那五個值。因此在下一章中我們將來討論如何有效找出</a:t>
            </a:r>
            <a:r>
              <a:rPr lang="en-US" altLang="zh-TW" sz="1200" b="0" i="0" kern="1200" dirty="0">
                <a:solidFill>
                  <a:schemeClr val="tx1"/>
                </a:solidFill>
                <a:effectLst/>
                <a:latin typeface="+mn-lt"/>
                <a:ea typeface="+mn-ea"/>
                <a:cs typeface="+mn-cs"/>
              </a:rPr>
              <a:t> w, b</a:t>
            </a:r>
            <a:r>
              <a:rPr lang="zh-TW" altLang="en-US" sz="1200" b="0" i="0" kern="1200" dirty="0">
                <a:solidFill>
                  <a:schemeClr val="tx1"/>
                </a:solidFill>
                <a:effectLst/>
                <a:latin typeface="+mn-lt"/>
                <a:ea typeface="+mn-ea"/>
                <a:cs typeface="+mn-cs"/>
              </a:rPr>
              <a:t>。</a:t>
            </a:r>
            <a:endParaRPr lang="en-TW" dirty="0"/>
          </a:p>
        </p:txBody>
      </p:sp>
      <p:sp>
        <p:nvSpPr>
          <p:cNvPr id="4" name="Slide Number Placeholder 3"/>
          <p:cNvSpPr>
            <a:spLocks noGrp="1"/>
          </p:cNvSpPr>
          <p:nvPr>
            <p:ph type="sldNum" sz="quarter" idx="5"/>
          </p:nvPr>
        </p:nvSpPr>
        <p:spPr/>
        <p:txBody>
          <a:bodyPr/>
          <a:lstStyle/>
          <a:p>
            <a:fld id="{24D8C76D-8ABD-4741-83B4-7504E8E36BF5}" type="slidenum">
              <a:rPr lang="en-TW" smtClean="0"/>
              <a:t>33</a:t>
            </a:fld>
            <a:endParaRPr lang="en-TW"/>
          </a:p>
        </p:txBody>
      </p:sp>
    </p:spTree>
    <p:extLst>
      <p:ext uri="{BB962C8B-B14F-4D97-AF65-F5344CB8AC3E}">
        <p14:creationId xmlns:p14="http://schemas.microsoft.com/office/powerpoint/2010/main" val="2946677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首先我們要將寶可夢數值化才能丟到模型裡面預測。一隻寶可夢可以用一組數字來描述他的特性，例如他的強度、生命值、攻擊力、防禦力、特殊攻擊力、特殊攻擊防禦力、速度。因此一隻寶可夢可以用一個向量來描述他，而這個向量共有七個數值作為模型輸入的特徵。我們希望能夠輸入這七著數字進入一個 function</a:t>
            </a:r>
            <a:r>
              <a:rPr lang="zh-TW" altLang="en-US" dirty="0"/>
              <a:t> 並得到一個輸出告訴我們這是哪一種類型的寶可夢。</a:t>
            </a:r>
            <a:endParaRPr lang="en-TW" dirty="0"/>
          </a:p>
        </p:txBody>
      </p:sp>
      <p:sp>
        <p:nvSpPr>
          <p:cNvPr id="4" name="Slide Number Placeholder 3"/>
          <p:cNvSpPr>
            <a:spLocks noGrp="1"/>
          </p:cNvSpPr>
          <p:nvPr>
            <p:ph type="sldNum" sz="quarter" idx="5"/>
          </p:nvPr>
        </p:nvSpPr>
        <p:spPr/>
        <p:txBody>
          <a:bodyPr/>
          <a:lstStyle/>
          <a:p>
            <a:fld id="{24D8C76D-8ABD-4741-83B4-7504E8E36BF5}" type="slidenum">
              <a:rPr lang="en-TW" smtClean="0"/>
              <a:t>4</a:t>
            </a:fld>
            <a:endParaRPr lang="en-TW"/>
          </a:p>
        </p:txBody>
      </p:sp>
    </p:spTree>
    <p:extLst>
      <p:ext uri="{BB962C8B-B14F-4D97-AF65-F5344CB8AC3E}">
        <p14:creationId xmlns:p14="http://schemas.microsoft.com/office/powerpoint/2010/main" val="3253531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首先我們要收集所有寶可夢的資料。如果我們將分類問題用回歸的方式解的話，</a:t>
            </a:r>
            <a:r>
              <a:rPr lang="zh-TW" altLang="en-US" sz="1200" b="0" i="0" kern="1200" dirty="0">
                <a:solidFill>
                  <a:schemeClr val="tx1"/>
                </a:solidFill>
                <a:effectLst/>
                <a:latin typeface="+mn-lt"/>
                <a:ea typeface="+mn-ea"/>
                <a:cs typeface="+mn-cs"/>
              </a:rPr>
              <a:t>以二分類問題為例，輸出就是</a:t>
            </a:r>
            <a:r>
              <a:rPr lang="en-US" altLang="zh-TW" sz="1200" b="0" i="0" kern="1200" dirty="0">
                <a:solidFill>
                  <a:schemeClr val="tx1"/>
                </a:solidFill>
                <a:effectLst/>
                <a:latin typeface="+mn-lt"/>
                <a:ea typeface="+mn-ea"/>
                <a:cs typeface="+mn-cs"/>
              </a:rPr>
              <a:t>{1,−1}{1,−1}</a:t>
            </a:r>
            <a:r>
              <a:rPr lang="zh-TW" altLang="en-US" sz="1200" b="0" i="0" kern="1200" dirty="0">
                <a:solidFill>
                  <a:schemeClr val="tx1"/>
                </a:solidFill>
                <a:effectLst/>
                <a:latin typeface="+mn-lt"/>
                <a:ea typeface="+mn-ea"/>
                <a:cs typeface="+mn-cs"/>
              </a:rPr>
              <a:t>，但</a:t>
            </a:r>
            <a:r>
              <a:rPr lang="en-US" sz="1200" b="0" i="0" kern="1200" dirty="0">
                <a:solidFill>
                  <a:schemeClr val="tx1"/>
                </a:solidFill>
                <a:effectLst/>
                <a:latin typeface="+mn-lt"/>
                <a:ea typeface="+mn-ea"/>
                <a:cs typeface="+mn-cs"/>
              </a:rPr>
              <a:t>regression</a:t>
            </a:r>
            <a:r>
              <a:rPr lang="zh-TW" altLang="en-US" sz="1200" b="0" i="0" kern="1200" dirty="0">
                <a:solidFill>
                  <a:schemeClr val="tx1"/>
                </a:solidFill>
                <a:effectLst/>
                <a:latin typeface="+mn-lt"/>
                <a:ea typeface="+mn-ea"/>
                <a:cs typeface="+mn-cs"/>
              </a:rPr>
              <a:t>的輸出並不會剛好是</a:t>
            </a:r>
            <a:r>
              <a:rPr lang="en-US" altLang="zh-TW" sz="1200" b="0" i="0" kern="1200" dirty="0">
                <a:solidFill>
                  <a:schemeClr val="tx1"/>
                </a:solidFill>
                <a:effectLst/>
                <a:latin typeface="+mn-lt"/>
                <a:ea typeface="+mn-ea"/>
                <a:cs typeface="+mn-cs"/>
              </a:rPr>
              <a:t>1</a:t>
            </a:r>
            <a:r>
              <a:rPr lang="zh-TW" altLang="en-US" sz="1200" b="0" i="0" kern="1200" dirty="0">
                <a:solidFill>
                  <a:schemeClr val="tx1"/>
                </a:solidFill>
                <a:effectLst/>
                <a:latin typeface="+mn-lt"/>
                <a:ea typeface="+mn-ea"/>
                <a:cs typeface="+mn-cs"/>
              </a:rPr>
              <a:t>或</a:t>
            </a:r>
            <a:r>
              <a:rPr lang="en-US" altLang="zh-TW" sz="1200" b="0" i="0" kern="1200" dirty="0">
                <a:solidFill>
                  <a:schemeClr val="tx1"/>
                </a:solidFill>
                <a:effectLst/>
                <a:latin typeface="+mn-lt"/>
                <a:ea typeface="+mn-ea"/>
                <a:cs typeface="+mn-cs"/>
              </a:rPr>
              <a:t>-1</a:t>
            </a:r>
            <a:r>
              <a:rPr lang="zh-TW" altLang="en-US" sz="1200" b="0" i="0" kern="1200" dirty="0">
                <a:solidFill>
                  <a:schemeClr val="tx1"/>
                </a:solidFill>
                <a:effectLst/>
                <a:latin typeface="+mn-lt"/>
                <a:ea typeface="+mn-ea"/>
                <a:cs typeface="+mn-cs"/>
              </a:rPr>
              <a:t> 而是是一個連續性的數值。因此我們可以設定當接近 </a:t>
            </a:r>
            <a:r>
              <a:rPr lang="en-US" altLang="zh-TW" sz="1200" b="0" i="0" kern="1200" dirty="0">
                <a:solidFill>
                  <a:schemeClr val="tx1"/>
                </a:solidFill>
                <a:effectLst/>
                <a:latin typeface="+mn-lt"/>
                <a:ea typeface="+mn-ea"/>
                <a:cs typeface="+mn-cs"/>
              </a:rPr>
              <a:t>1</a:t>
            </a:r>
            <a:r>
              <a:rPr lang="zh-TW" altLang="en-US" sz="1200" b="0" i="0" kern="1200" dirty="0">
                <a:solidFill>
                  <a:schemeClr val="tx1"/>
                </a:solidFill>
                <a:effectLst/>
                <a:latin typeface="+mn-lt"/>
                <a:ea typeface="+mn-ea"/>
                <a:cs typeface="+mn-cs"/>
              </a:rPr>
              <a:t> 時就視為 </a:t>
            </a:r>
            <a:r>
              <a:rPr lang="en-US" sz="1200" b="0" i="0" kern="1200" dirty="0">
                <a:solidFill>
                  <a:schemeClr val="tx1"/>
                </a:solidFill>
                <a:effectLst/>
                <a:latin typeface="+mn-lt"/>
                <a:ea typeface="+mn-ea"/>
                <a:cs typeface="+mn-cs"/>
              </a:rPr>
              <a:t>class 1，</a:t>
            </a:r>
            <a:r>
              <a:rPr lang="zh-TW" altLang="en-US" sz="1200" b="0" i="0" kern="1200" dirty="0">
                <a:solidFill>
                  <a:schemeClr val="tx1"/>
                </a:solidFill>
                <a:effectLst/>
                <a:latin typeface="+mn-lt"/>
                <a:ea typeface="+mn-ea"/>
                <a:cs typeface="+mn-cs"/>
              </a:rPr>
              <a:t>接近 </a:t>
            </a:r>
            <a:r>
              <a:rPr lang="en-US" altLang="zh-TW" sz="1200" b="0" i="0" kern="1200" dirty="0">
                <a:solidFill>
                  <a:schemeClr val="tx1"/>
                </a:solidFill>
                <a:effectLst/>
                <a:latin typeface="+mn-lt"/>
                <a:ea typeface="+mn-ea"/>
                <a:cs typeface="+mn-cs"/>
              </a:rPr>
              <a:t>-1</a:t>
            </a:r>
            <a:r>
              <a:rPr lang="zh-TW" altLang="en-US" sz="1200" b="0" i="0" kern="1200" dirty="0">
                <a:solidFill>
                  <a:schemeClr val="tx1"/>
                </a:solidFill>
                <a:effectLst/>
                <a:latin typeface="+mn-lt"/>
                <a:ea typeface="+mn-ea"/>
                <a:cs typeface="+mn-cs"/>
              </a:rPr>
              <a:t> 就視為</a:t>
            </a:r>
            <a:r>
              <a:rPr lang="en-US" sz="1200" b="0" i="0" kern="1200" dirty="0">
                <a:solidFill>
                  <a:schemeClr val="tx1"/>
                </a:solidFill>
                <a:effectLst/>
                <a:latin typeface="+mn-lt"/>
                <a:ea typeface="+mn-ea"/>
                <a:cs typeface="+mn-cs"/>
              </a:rPr>
              <a:t>class 2。</a:t>
            </a:r>
            <a:endParaRPr lang="en-TW" dirty="0"/>
          </a:p>
        </p:txBody>
      </p:sp>
      <p:sp>
        <p:nvSpPr>
          <p:cNvPr id="4" name="Slide Number Placeholder 3"/>
          <p:cNvSpPr>
            <a:spLocks noGrp="1"/>
          </p:cNvSpPr>
          <p:nvPr>
            <p:ph type="sldNum" sz="quarter" idx="5"/>
          </p:nvPr>
        </p:nvSpPr>
        <p:spPr/>
        <p:txBody>
          <a:bodyPr/>
          <a:lstStyle/>
          <a:p>
            <a:fld id="{24D8C76D-8ABD-4741-83B4-7504E8E36BF5}" type="slidenum">
              <a:rPr lang="en-TW" smtClean="0"/>
              <a:t>6</a:t>
            </a:fld>
            <a:endParaRPr lang="en-TW"/>
          </a:p>
        </p:txBody>
      </p:sp>
    </p:spTree>
    <p:extLst>
      <p:ext uri="{BB962C8B-B14F-4D97-AF65-F5344CB8AC3E}">
        <p14:creationId xmlns:p14="http://schemas.microsoft.com/office/powerpoint/2010/main" val="1386446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但這麼做會遇到什麼問題呢</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 假設我們的模型是：</a:t>
            </a:r>
            <a:r>
              <a:rPr lang="en-US" sz="1200" b="0" i="0" kern="1200" dirty="0">
                <a:solidFill>
                  <a:schemeClr val="tx1"/>
                </a:solidFill>
                <a:effectLst/>
                <a:latin typeface="+mn-lt"/>
                <a:ea typeface="+mn-ea"/>
                <a:cs typeface="+mn-cs"/>
              </a:rPr>
              <a:t>y=b+w1*x1+w2*x2，</a:t>
            </a:r>
            <a:r>
              <a:rPr lang="zh-TW" altLang="en-US" sz="1200" b="0" i="0" kern="1200" dirty="0">
                <a:solidFill>
                  <a:schemeClr val="tx1"/>
                </a:solidFill>
                <a:effectLst/>
                <a:latin typeface="+mn-lt"/>
                <a:ea typeface="+mn-ea"/>
                <a:cs typeface="+mn-cs"/>
              </a:rPr>
              <a:t>藍色為類別</a:t>
            </a:r>
            <a:r>
              <a:rPr lang="en-US" altLang="zh-TW" sz="1200" b="0" i="0" kern="1200" dirty="0">
                <a:solidFill>
                  <a:schemeClr val="tx1"/>
                </a:solidFill>
                <a:effectLst/>
                <a:latin typeface="+mn-lt"/>
                <a:ea typeface="+mn-ea"/>
                <a:cs typeface="+mn-cs"/>
              </a:rPr>
              <a:t>1</a:t>
            </a:r>
            <a:r>
              <a:rPr lang="zh-TW" altLang="en-US" sz="1200" b="0" i="0" kern="1200" dirty="0">
                <a:solidFill>
                  <a:schemeClr val="tx1"/>
                </a:solidFill>
                <a:effectLst/>
                <a:latin typeface="+mn-lt"/>
                <a:ea typeface="+mn-ea"/>
                <a:cs typeface="+mn-cs"/>
              </a:rPr>
              <a:t>，紅色為類別</a:t>
            </a:r>
            <a:r>
              <a:rPr lang="en-US" altLang="zh-TW" sz="1200" b="0" i="0" kern="1200" dirty="0">
                <a:solidFill>
                  <a:schemeClr val="tx1"/>
                </a:solidFill>
                <a:effectLst/>
                <a:latin typeface="+mn-lt"/>
                <a:ea typeface="+mn-ea"/>
                <a:cs typeface="+mn-cs"/>
              </a:rPr>
              <a:t>2</a:t>
            </a:r>
            <a:r>
              <a:rPr lang="zh-TW" altLang="en-US" sz="1200" b="0" i="0" kern="1200" dirty="0">
                <a:solidFill>
                  <a:schemeClr val="tx1"/>
                </a:solidFill>
                <a:effectLst/>
                <a:latin typeface="+mn-lt"/>
                <a:ea typeface="+mn-ea"/>
                <a:cs typeface="+mn-cs"/>
              </a:rPr>
              <a:t>。雖然左圖來看分佈有順利的區隔，但如右圖如果出現離群值會造成整條迴歸線受離群值影響而造成迴歸線性切割無法順利區隔。模型會為了讓離群值的輸出接近</a:t>
            </a:r>
            <a:r>
              <a:rPr lang="en-US" altLang="zh-TW" sz="1200" b="0" i="0" kern="1200" dirty="0">
                <a:solidFill>
                  <a:schemeClr val="tx1"/>
                </a:solidFill>
                <a:effectLst/>
                <a:latin typeface="+mn-lt"/>
                <a:ea typeface="+mn-ea"/>
                <a:cs typeface="+mn-cs"/>
              </a:rPr>
              <a:t> 1 </a:t>
            </a:r>
            <a:r>
              <a:rPr lang="zh-TW" altLang="en-US" sz="1200" b="0" i="0" kern="1200" dirty="0">
                <a:solidFill>
                  <a:schemeClr val="tx1"/>
                </a:solidFill>
                <a:effectLst/>
                <a:latin typeface="+mn-lt"/>
                <a:ea typeface="+mn-ea"/>
                <a:cs typeface="+mn-cs"/>
              </a:rPr>
              <a:t>而傾向那邊，近而造成整個決策邊界由綠色轉紫線。因為</a:t>
            </a:r>
            <a:r>
              <a:rPr lang="en-US" altLang="zh-TW" sz="1200" b="0" i="0" kern="1200" dirty="0">
                <a:solidFill>
                  <a:schemeClr val="tx1"/>
                </a:solidFill>
                <a:effectLst/>
                <a:latin typeface="+mn-lt"/>
                <a:ea typeface="+mn-ea"/>
                <a:cs typeface="+mn-cs"/>
              </a:rPr>
              <a:t> Regression </a:t>
            </a:r>
            <a:r>
              <a:rPr lang="zh-TW" altLang="en-US" sz="1200" b="0" i="0" kern="1200" dirty="0">
                <a:solidFill>
                  <a:schemeClr val="tx1"/>
                </a:solidFill>
                <a:effectLst/>
                <a:latin typeface="+mn-lt"/>
                <a:ea typeface="+mn-ea"/>
                <a:cs typeface="+mn-cs"/>
              </a:rPr>
              <a:t>對模型好壞的定義是不適合用在分類的問題。</a:t>
            </a:r>
            <a:endParaRPr lang="en-TW" dirty="0"/>
          </a:p>
        </p:txBody>
      </p:sp>
      <p:sp>
        <p:nvSpPr>
          <p:cNvPr id="4" name="Slide Number Placeholder 3"/>
          <p:cNvSpPr>
            <a:spLocks noGrp="1"/>
          </p:cNvSpPr>
          <p:nvPr>
            <p:ph type="sldNum" sz="quarter" idx="5"/>
          </p:nvPr>
        </p:nvSpPr>
        <p:spPr/>
        <p:txBody>
          <a:bodyPr/>
          <a:lstStyle/>
          <a:p>
            <a:fld id="{24D8C76D-8ABD-4741-83B4-7504E8E36BF5}" type="slidenum">
              <a:rPr lang="en-TW" smtClean="0"/>
              <a:t>7</a:t>
            </a:fld>
            <a:endParaRPr lang="en-TW"/>
          </a:p>
        </p:txBody>
      </p:sp>
    </p:spTree>
    <p:extLst>
      <p:ext uri="{BB962C8B-B14F-4D97-AF65-F5344CB8AC3E}">
        <p14:creationId xmlns:p14="http://schemas.microsoft.com/office/powerpoint/2010/main" val="3437655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理想上的做法是這個樣子。</a:t>
            </a:r>
            <a:r>
              <a:rPr lang="en-US" dirty="0" err="1"/>
              <a:t>因為分類的模型輸出是離散的，我們可以</a:t>
            </a:r>
            <a:r>
              <a:rPr lang="zh-TW" altLang="en-US" sz="1200" b="0" i="0" kern="1200" dirty="0">
                <a:solidFill>
                  <a:schemeClr val="tx1"/>
                </a:solidFill>
                <a:effectLst/>
                <a:latin typeface="+mn-lt"/>
                <a:ea typeface="+mn-ea"/>
                <a:cs typeface="+mn-cs"/>
              </a:rPr>
              <a:t>在 </a:t>
            </a:r>
            <a:r>
              <a:rPr lang="en-US" sz="1200" b="0" i="0" kern="1200" dirty="0">
                <a:solidFill>
                  <a:schemeClr val="tx1"/>
                </a:solidFill>
                <a:effectLst/>
                <a:latin typeface="+mn-lt"/>
                <a:ea typeface="+mn-ea"/>
                <a:cs typeface="+mn-cs"/>
              </a:rPr>
              <a:t>function</a:t>
            </a:r>
            <a:r>
              <a:rPr lang="zh-TW" altLang="en-US" sz="1200" b="0" i="0" kern="1200" dirty="0">
                <a:solidFill>
                  <a:schemeClr val="tx1"/>
                </a:solidFill>
                <a:effectLst/>
                <a:latin typeface="+mn-lt"/>
                <a:ea typeface="+mn-ea"/>
                <a:cs typeface="+mn-cs"/>
              </a:rPr>
              <a:t> 內再加入一個 </a:t>
            </a:r>
            <a:r>
              <a:rPr lang="en-US" sz="1200" b="0" i="0" kern="1200" dirty="0">
                <a:solidFill>
                  <a:schemeClr val="tx1"/>
                </a:solidFill>
                <a:effectLst/>
                <a:latin typeface="+mn-lt"/>
                <a:ea typeface="+mn-ea"/>
                <a:cs typeface="+mn-cs"/>
              </a:rPr>
              <a:t>function(g)</a:t>
            </a:r>
            <a:r>
              <a:rPr lang="zh-TW" altLang="en-US" sz="1200" b="0" i="0" kern="1200" dirty="0">
                <a:solidFill>
                  <a:schemeClr val="tx1"/>
                </a:solidFill>
                <a:effectLst/>
                <a:latin typeface="+mn-lt"/>
                <a:ea typeface="+mn-ea"/>
                <a:cs typeface="+mn-cs"/>
              </a:rPr>
              <a:t> 來轉換，當 </a:t>
            </a:r>
            <a:r>
              <a:rPr lang="en-US" sz="1200" b="0" i="0" kern="1200" dirty="0">
                <a:solidFill>
                  <a:schemeClr val="tx1"/>
                </a:solidFill>
                <a:effectLst/>
                <a:latin typeface="+mn-lt"/>
                <a:ea typeface="+mn-ea"/>
                <a:cs typeface="+mn-cs"/>
              </a:rPr>
              <a:t>g(x)&gt;0</a:t>
            </a:r>
            <a:r>
              <a:rPr lang="zh-TW" altLang="en-US" sz="1200" b="0" i="0" kern="1200" dirty="0">
                <a:solidFill>
                  <a:schemeClr val="tx1"/>
                </a:solidFill>
                <a:effectLst/>
                <a:latin typeface="+mn-lt"/>
                <a:ea typeface="+mn-ea"/>
                <a:cs typeface="+mn-cs"/>
              </a:rPr>
              <a:t> 的時候就當做是類別 </a:t>
            </a:r>
            <a:r>
              <a:rPr lang="en-US" altLang="zh-TW" sz="1200" b="0" i="0" kern="1200" dirty="0">
                <a:solidFill>
                  <a:schemeClr val="tx1"/>
                </a:solidFill>
                <a:effectLst/>
                <a:latin typeface="+mn-lt"/>
                <a:ea typeface="+mn-ea"/>
                <a:cs typeface="+mn-cs"/>
              </a:rPr>
              <a:t>1</a:t>
            </a:r>
            <a:r>
              <a:rPr lang="zh-TW" altLang="en-US" sz="1200" b="0" i="0" kern="1200" dirty="0">
                <a:solidFill>
                  <a:schemeClr val="tx1"/>
                </a:solidFill>
                <a:effectLst/>
                <a:latin typeface="+mn-lt"/>
                <a:ea typeface="+mn-ea"/>
                <a:cs typeface="+mn-cs"/>
              </a:rPr>
              <a:t>，否則即為類別 </a:t>
            </a:r>
            <a:r>
              <a:rPr lang="en-US" altLang="zh-TW" sz="1200" b="0" i="0" kern="1200" dirty="0">
                <a:solidFill>
                  <a:schemeClr val="tx1"/>
                </a:solidFill>
                <a:effectLst/>
                <a:latin typeface="+mn-lt"/>
                <a:ea typeface="+mn-ea"/>
                <a:cs typeface="+mn-cs"/>
              </a:rPr>
              <a:t>2</a:t>
            </a:r>
            <a:r>
              <a:rPr lang="zh-TW" altLang="en-US" sz="1200" b="0" i="0" kern="1200" dirty="0">
                <a:solidFill>
                  <a:schemeClr val="tx1"/>
                </a:solidFill>
                <a:effectLst/>
                <a:latin typeface="+mn-lt"/>
                <a:ea typeface="+mn-ea"/>
                <a:cs typeface="+mn-cs"/>
              </a:rPr>
              <a:t>。那訓練的時候</a:t>
            </a:r>
            <a:r>
              <a:rPr lang="en-US" altLang="zh-TW" sz="1200" b="0" i="0" kern="1200" dirty="0">
                <a:solidFill>
                  <a:schemeClr val="tx1"/>
                </a:solidFill>
                <a:effectLst/>
                <a:latin typeface="+mn-lt"/>
                <a:ea typeface="+mn-ea"/>
                <a:cs typeface="+mn-cs"/>
              </a:rPr>
              <a:t> loss</a:t>
            </a:r>
            <a:r>
              <a:rPr lang="zh-TW" altLang="en-US" sz="1200" b="0" i="0" kern="1200" dirty="0">
                <a:solidFill>
                  <a:schemeClr val="tx1"/>
                </a:solidFill>
                <a:effectLst/>
                <a:latin typeface="+mn-lt"/>
                <a:ea typeface="+mn-ea"/>
                <a:cs typeface="+mn-cs"/>
              </a:rPr>
              <a:t> 該如何定義才好呢？損失函數單純統計錯誤次數，但是這樣做是無法微分的。當然他也能用其他種模型解，例如 </a:t>
            </a:r>
            <a:r>
              <a:rPr lang="en-US" sz="1200" b="0" i="0" kern="1200" dirty="0" err="1">
                <a:solidFill>
                  <a:schemeClr val="tx1"/>
                </a:solidFill>
                <a:effectLst/>
                <a:latin typeface="+mn-lt"/>
                <a:ea typeface="+mn-ea"/>
                <a:cs typeface="+mn-cs"/>
              </a:rPr>
              <a:t>svm、perceptron。然而在本文中將以機率的觀點來解</a:t>
            </a:r>
            <a:r>
              <a:rPr lang="en-US" sz="1200" b="0" i="0" kern="1200" dirty="0">
                <a:solidFill>
                  <a:schemeClr val="tx1"/>
                </a:solidFill>
                <a:effectLst/>
                <a:latin typeface="+mn-lt"/>
                <a:ea typeface="+mn-ea"/>
                <a:cs typeface="+mn-cs"/>
              </a:rPr>
              <a:t>。</a:t>
            </a:r>
            <a:br>
              <a:rPr lang="en-US" dirty="0"/>
            </a:br>
            <a:endParaRPr lang="en-US" altLang="zh-TW"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4D8C76D-8ABD-4741-83B4-7504E8E36BF5}" type="slidenum">
              <a:rPr lang="en-TW" smtClean="0"/>
              <a:t>8</a:t>
            </a:fld>
            <a:endParaRPr lang="en-TW"/>
          </a:p>
        </p:txBody>
      </p:sp>
    </p:spTree>
    <p:extLst>
      <p:ext uri="{BB962C8B-B14F-4D97-AF65-F5344CB8AC3E}">
        <p14:creationId xmlns:p14="http://schemas.microsoft.com/office/powerpoint/2010/main" val="433829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若以機率的觀點來思考。當有兩個盒子裡面各有藍綠兩個色球，去抽藍色盒子的機率為</a:t>
            </a:r>
            <a:r>
              <a:rPr lang="en-US" altLang="zh-TW" sz="1200" b="0" i="0" kern="1200" dirty="0">
                <a:solidFill>
                  <a:schemeClr val="tx1"/>
                </a:solidFill>
                <a:effectLst/>
                <a:latin typeface="+mn-lt"/>
                <a:ea typeface="+mn-ea"/>
                <a:cs typeface="+mn-cs"/>
              </a:rPr>
              <a:t> 2/3 </a:t>
            </a:r>
            <a:r>
              <a:rPr lang="zh-TW" altLang="en-US" sz="1200" b="0" i="0" kern="1200" dirty="0">
                <a:solidFill>
                  <a:schemeClr val="tx1"/>
                </a:solidFill>
                <a:effectLst/>
                <a:latin typeface="+mn-lt"/>
                <a:ea typeface="+mn-ea"/>
                <a:cs typeface="+mn-cs"/>
              </a:rPr>
              <a:t>而抽綠色盒子的機率為</a:t>
            </a:r>
            <a:r>
              <a:rPr lang="en-US" altLang="zh-TW" sz="1200" b="0" i="0" kern="1200" dirty="0">
                <a:solidFill>
                  <a:schemeClr val="tx1"/>
                </a:solidFill>
                <a:effectLst/>
                <a:latin typeface="+mn-lt"/>
                <a:ea typeface="+mn-ea"/>
                <a:cs typeface="+mn-cs"/>
              </a:rPr>
              <a:t> 1/3</a:t>
            </a:r>
            <a:r>
              <a:rPr lang="zh-TW" altLang="en-US" sz="1200" b="0" i="0" kern="1200" dirty="0">
                <a:solidFill>
                  <a:schemeClr val="tx1"/>
                </a:solidFill>
                <a:effectLst/>
                <a:latin typeface="+mn-lt"/>
                <a:ea typeface="+mn-ea"/>
                <a:cs typeface="+mn-cs"/>
              </a:rPr>
              <a:t>。那如果抽到一個藍色的球，那這球從 </a:t>
            </a:r>
            <a:r>
              <a:rPr lang="en-US" sz="1200" b="0" i="0" kern="1200" dirty="0">
                <a:solidFill>
                  <a:schemeClr val="tx1"/>
                </a:solidFill>
                <a:effectLst/>
                <a:latin typeface="+mn-lt"/>
                <a:ea typeface="+mn-ea"/>
                <a:cs typeface="+mn-cs"/>
              </a:rPr>
              <a:t>box1</a:t>
            </a:r>
            <a:r>
              <a:rPr lang="zh-TW" altLang="en-US" sz="1200" b="0" i="0" kern="1200" dirty="0">
                <a:solidFill>
                  <a:schemeClr val="tx1"/>
                </a:solidFill>
                <a:effectLst/>
                <a:latin typeface="+mn-lt"/>
                <a:ea typeface="+mn-ea"/>
                <a:cs typeface="+mn-cs"/>
              </a:rPr>
              <a:t> 抽的機率有多少</a:t>
            </a:r>
            <a:r>
              <a:rPr lang="en-US" altLang="zh-TW" sz="1200" b="0" i="0" kern="1200" dirty="0">
                <a:solidFill>
                  <a:schemeClr val="tx1"/>
                </a:solidFill>
                <a:effectLst/>
                <a:latin typeface="+mn-lt"/>
                <a:ea typeface="+mn-ea"/>
                <a:cs typeface="+mn-cs"/>
              </a:rPr>
              <a:t>?</a:t>
            </a:r>
            <a:endParaRPr lang="en-TW" dirty="0"/>
          </a:p>
        </p:txBody>
      </p:sp>
      <p:sp>
        <p:nvSpPr>
          <p:cNvPr id="4" name="Slide Number Placeholder 3"/>
          <p:cNvSpPr>
            <a:spLocks noGrp="1"/>
          </p:cNvSpPr>
          <p:nvPr>
            <p:ph type="sldNum" sz="quarter" idx="5"/>
          </p:nvPr>
        </p:nvSpPr>
        <p:spPr/>
        <p:txBody>
          <a:bodyPr/>
          <a:lstStyle/>
          <a:p>
            <a:fld id="{24D8C76D-8ABD-4741-83B4-7504E8E36BF5}" type="slidenum">
              <a:rPr lang="en-TW" smtClean="0"/>
              <a:t>9</a:t>
            </a:fld>
            <a:endParaRPr lang="en-TW"/>
          </a:p>
        </p:txBody>
      </p:sp>
    </p:spTree>
    <p:extLst>
      <p:ext uri="{BB962C8B-B14F-4D97-AF65-F5344CB8AC3E}">
        <p14:creationId xmlns:p14="http://schemas.microsoft.com/office/powerpoint/2010/main" val="94854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當我們把兩種箱子替換成類別一與類別二。</a:t>
            </a:r>
            <a:r>
              <a:rPr lang="zh-TW" altLang="en-US" sz="1200" b="0" i="0" kern="1200" dirty="0">
                <a:solidFill>
                  <a:schemeClr val="tx1"/>
                </a:solidFill>
                <a:effectLst/>
                <a:latin typeface="+mn-lt"/>
                <a:ea typeface="+mn-ea"/>
                <a:cs typeface="+mn-cs"/>
              </a:rPr>
              <a:t>給一個</a:t>
            </a:r>
            <a:r>
              <a:rPr lang="en-US" sz="1200" b="0" i="0" kern="1200" dirty="0">
                <a:solidFill>
                  <a:schemeClr val="tx1"/>
                </a:solidFill>
                <a:effectLst/>
                <a:latin typeface="+mn-lt"/>
                <a:ea typeface="+mn-ea"/>
                <a:cs typeface="+mn-cs"/>
              </a:rPr>
              <a:t>x(</a:t>
            </a:r>
            <a:r>
              <a:rPr lang="zh-TW" altLang="en-US" sz="1200" b="0" i="0" kern="1200" dirty="0">
                <a:solidFill>
                  <a:schemeClr val="tx1"/>
                </a:solidFill>
                <a:effectLst/>
                <a:latin typeface="+mn-lt"/>
                <a:ea typeface="+mn-ea"/>
                <a:cs typeface="+mn-cs"/>
              </a:rPr>
              <a:t>要分類的對象</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，它屬於某個</a:t>
            </a:r>
            <a:r>
              <a:rPr lang="en-US" sz="1200" b="0" i="0" kern="1200" dirty="0">
                <a:solidFill>
                  <a:schemeClr val="tx1"/>
                </a:solidFill>
                <a:effectLst/>
                <a:latin typeface="+mn-lt"/>
                <a:ea typeface="+mn-ea"/>
                <a:cs typeface="+mn-cs"/>
              </a:rPr>
              <a:t>class</a:t>
            </a:r>
            <a:r>
              <a:rPr lang="zh-TW" altLang="en-US" sz="1200" b="0" i="0" kern="1200" dirty="0">
                <a:solidFill>
                  <a:schemeClr val="tx1"/>
                </a:solidFill>
                <a:effectLst/>
                <a:latin typeface="+mn-lt"/>
                <a:ea typeface="+mn-ea"/>
                <a:cs typeface="+mn-cs"/>
              </a:rPr>
              <a:t>的機率為何，我們需要知道：</a:t>
            </a:r>
            <a:endParaRPr lang="en-US" sz="1200" b="0" i="0" u="none" strike="noStrike"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P(C1):</a:t>
            </a:r>
            <a:r>
              <a:rPr lang="zh-TW" altLang="en-US" sz="1200" b="0" i="0" kern="1200" dirty="0">
                <a:solidFill>
                  <a:schemeClr val="tx1"/>
                </a:solidFill>
                <a:effectLst/>
                <a:latin typeface="+mn-lt"/>
                <a:ea typeface="+mn-ea"/>
                <a:cs typeface="+mn-cs"/>
              </a:rPr>
              <a:t>從</a:t>
            </a:r>
            <a:r>
              <a:rPr lang="en-US" sz="1200" b="0" i="0" kern="1200" dirty="0">
                <a:solidFill>
                  <a:schemeClr val="tx1"/>
                </a:solidFill>
                <a:effectLst/>
                <a:latin typeface="+mn-lt"/>
                <a:ea typeface="+mn-ea"/>
                <a:cs typeface="+mn-cs"/>
              </a:rPr>
              <a:t>class1</a:t>
            </a:r>
            <a:r>
              <a:rPr lang="zh-TW" altLang="en-US" sz="1200" b="0" i="0" kern="1200" dirty="0">
                <a:solidFill>
                  <a:schemeClr val="tx1"/>
                </a:solidFill>
                <a:effectLst/>
                <a:latin typeface="+mn-lt"/>
                <a:ea typeface="+mn-ea"/>
                <a:cs typeface="+mn-cs"/>
              </a:rPr>
              <a:t>抽出來的機率</a:t>
            </a:r>
          </a:p>
          <a:p>
            <a:r>
              <a:rPr lang="en-US" sz="1200" b="0" i="0" kern="1200" dirty="0">
                <a:solidFill>
                  <a:schemeClr val="tx1"/>
                </a:solidFill>
                <a:effectLst/>
                <a:latin typeface="+mn-lt"/>
                <a:ea typeface="+mn-ea"/>
                <a:cs typeface="+mn-cs"/>
              </a:rPr>
              <a:t>P(C2):</a:t>
            </a:r>
            <a:r>
              <a:rPr lang="zh-TW" altLang="en-US" sz="1200" b="0" i="0" kern="1200" dirty="0">
                <a:solidFill>
                  <a:schemeClr val="tx1"/>
                </a:solidFill>
                <a:effectLst/>
                <a:latin typeface="+mn-lt"/>
                <a:ea typeface="+mn-ea"/>
                <a:cs typeface="+mn-cs"/>
              </a:rPr>
              <a:t>從</a:t>
            </a:r>
            <a:r>
              <a:rPr lang="en-US" sz="1200" b="0" i="0" kern="1200" dirty="0">
                <a:solidFill>
                  <a:schemeClr val="tx1"/>
                </a:solidFill>
                <a:effectLst/>
                <a:latin typeface="+mn-lt"/>
                <a:ea typeface="+mn-ea"/>
                <a:cs typeface="+mn-cs"/>
              </a:rPr>
              <a:t>class2</a:t>
            </a:r>
            <a:r>
              <a:rPr lang="zh-TW" altLang="en-US" sz="1200" b="0" i="0" kern="1200" dirty="0">
                <a:solidFill>
                  <a:schemeClr val="tx1"/>
                </a:solidFill>
                <a:effectLst/>
                <a:latin typeface="+mn-lt"/>
                <a:ea typeface="+mn-ea"/>
                <a:cs typeface="+mn-cs"/>
              </a:rPr>
              <a:t>抽出來的機率</a:t>
            </a:r>
          </a:p>
          <a:p>
            <a:r>
              <a:rPr lang="en-US" sz="1200" b="0" i="0" kern="1200" dirty="0">
                <a:solidFill>
                  <a:schemeClr val="tx1"/>
                </a:solidFill>
                <a:effectLst/>
                <a:latin typeface="+mn-lt"/>
                <a:ea typeface="+mn-ea"/>
                <a:cs typeface="+mn-cs"/>
              </a:rPr>
              <a:t>P(x|C1):</a:t>
            </a:r>
            <a:r>
              <a:rPr lang="zh-TW" altLang="en-US" sz="1200" b="0" i="0" kern="1200" dirty="0">
                <a:solidFill>
                  <a:schemeClr val="tx1"/>
                </a:solidFill>
                <a:effectLst/>
                <a:latin typeface="+mn-lt"/>
                <a:ea typeface="+mn-ea"/>
                <a:cs typeface="+mn-cs"/>
              </a:rPr>
              <a:t>從</a:t>
            </a:r>
            <a:r>
              <a:rPr lang="en-US" sz="1200" b="0" i="0" kern="1200" dirty="0">
                <a:solidFill>
                  <a:schemeClr val="tx1"/>
                </a:solidFill>
                <a:effectLst/>
                <a:latin typeface="+mn-lt"/>
                <a:ea typeface="+mn-ea"/>
                <a:cs typeface="+mn-cs"/>
              </a:rPr>
              <a:t>class1</a:t>
            </a:r>
            <a:r>
              <a:rPr lang="zh-TW" altLang="en-US" sz="1200" b="0" i="0" kern="1200" dirty="0">
                <a:solidFill>
                  <a:schemeClr val="tx1"/>
                </a:solidFill>
                <a:effectLst/>
                <a:latin typeface="+mn-lt"/>
                <a:ea typeface="+mn-ea"/>
                <a:cs typeface="+mn-cs"/>
              </a:rPr>
              <a:t>抽出</a:t>
            </a:r>
            <a:r>
              <a:rPr lang="en-US" sz="1200" b="0" i="0" kern="1200" dirty="0">
                <a:solidFill>
                  <a:schemeClr val="tx1"/>
                </a:solidFill>
                <a:effectLst/>
                <a:latin typeface="+mn-lt"/>
                <a:ea typeface="+mn-ea"/>
                <a:cs typeface="+mn-cs"/>
              </a:rPr>
              <a:t>x</a:t>
            </a:r>
            <a:r>
              <a:rPr lang="zh-TW" altLang="en-US" sz="1200" b="0" i="0" kern="1200" dirty="0">
                <a:solidFill>
                  <a:schemeClr val="tx1"/>
                </a:solidFill>
                <a:effectLst/>
                <a:latin typeface="+mn-lt"/>
                <a:ea typeface="+mn-ea"/>
                <a:cs typeface="+mn-cs"/>
              </a:rPr>
              <a:t>的機率</a:t>
            </a:r>
          </a:p>
          <a:p>
            <a:r>
              <a:rPr lang="en-US" sz="1200" b="0" i="0" kern="1200" dirty="0">
                <a:solidFill>
                  <a:schemeClr val="tx1"/>
                </a:solidFill>
                <a:effectLst/>
                <a:latin typeface="+mn-lt"/>
                <a:ea typeface="+mn-ea"/>
                <a:cs typeface="+mn-cs"/>
              </a:rPr>
              <a:t>P(x|C2):</a:t>
            </a:r>
            <a:r>
              <a:rPr lang="zh-TW" altLang="en-US" sz="1200" b="0" i="0" kern="1200" dirty="0">
                <a:solidFill>
                  <a:schemeClr val="tx1"/>
                </a:solidFill>
                <a:effectLst/>
                <a:latin typeface="+mn-lt"/>
                <a:ea typeface="+mn-ea"/>
                <a:cs typeface="+mn-cs"/>
              </a:rPr>
              <a:t>從</a:t>
            </a:r>
            <a:r>
              <a:rPr lang="en-US" sz="1200" b="0" i="0" kern="1200" dirty="0">
                <a:solidFill>
                  <a:schemeClr val="tx1"/>
                </a:solidFill>
                <a:effectLst/>
                <a:latin typeface="+mn-lt"/>
                <a:ea typeface="+mn-ea"/>
                <a:cs typeface="+mn-cs"/>
              </a:rPr>
              <a:t>class2</a:t>
            </a:r>
            <a:r>
              <a:rPr lang="zh-TW" altLang="en-US" sz="1200" b="0" i="0" kern="1200" dirty="0">
                <a:solidFill>
                  <a:schemeClr val="tx1"/>
                </a:solidFill>
                <a:effectLst/>
                <a:latin typeface="+mn-lt"/>
                <a:ea typeface="+mn-ea"/>
                <a:cs typeface="+mn-cs"/>
              </a:rPr>
              <a:t>抽出</a:t>
            </a:r>
            <a:r>
              <a:rPr lang="en-US" sz="1200" b="0" i="0" kern="1200" dirty="0">
                <a:solidFill>
                  <a:schemeClr val="tx1"/>
                </a:solidFill>
                <a:effectLst/>
                <a:latin typeface="+mn-lt"/>
                <a:ea typeface="+mn-ea"/>
                <a:cs typeface="+mn-cs"/>
              </a:rPr>
              <a:t>x</a:t>
            </a:r>
            <a:r>
              <a:rPr lang="zh-TW" altLang="en-US" sz="1200" b="0" i="0" kern="1200" dirty="0">
                <a:solidFill>
                  <a:schemeClr val="tx1"/>
                </a:solidFill>
                <a:effectLst/>
                <a:latin typeface="+mn-lt"/>
                <a:ea typeface="+mn-ea"/>
                <a:cs typeface="+mn-cs"/>
              </a:rPr>
              <a:t>的機率</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有了上面四種機率，就可以計算出</a:t>
            </a:r>
            <a:r>
              <a:rPr lang="en-US" sz="1200" b="0" i="0" kern="1200" dirty="0">
                <a:solidFill>
                  <a:schemeClr val="tx1"/>
                </a:solidFill>
                <a:effectLst/>
                <a:latin typeface="+mn-lt"/>
                <a:ea typeface="+mn-ea"/>
                <a:cs typeface="+mn-cs"/>
              </a:rPr>
              <a:t>P(C1|x)</a:t>
            </a:r>
            <a:r>
              <a:rPr lang="zh-TW" altLang="en-US" sz="1200" b="0" i="0" kern="1200" dirty="0">
                <a:solidFill>
                  <a:schemeClr val="tx1"/>
                </a:solidFill>
                <a:effectLst/>
                <a:latin typeface="+mn-lt"/>
                <a:ea typeface="+mn-ea"/>
                <a:cs typeface="+mn-cs"/>
              </a:rPr>
              <a:t>的機率</a:t>
            </a:r>
            <a:r>
              <a:rPr lang="en-US" altLang="zh-TW"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x</a:t>
            </a:r>
            <a:r>
              <a:rPr lang="zh-TW" altLang="en-US" sz="1200" b="0" i="0" kern="1200" dirty="0">
                <a:solidFill>
                  <a:schemeClr val="tx1"/>
                </a:solidFill>
                <a:effectLst/>
                <a:latin typeface="+mn-lt"/>
                <a:ea typeface="+mn-ea"/>
                <a:cs typeface="+mn-cs"/>
              </a:rPr>
              <a:t>是</a:t>
            </a:r>
            <a:r>
              <a:rPr lang="en-US" sz="1200" b="0" i="0" kern="1200" dirty="0">
                <a:solidFill>
                  <a:schemeClr val="tx1"/>
                </a:solidFill>
                <a:effectLst/>
                <a:latin typeface="+mn-lt"/>
                <a:ea typeface="+mn-ea"/>
                <a:cs typeface="+mn-cs"/>
              </a:rPr>
              <a:t>class1</a:t>
            </a:r>
            <a:r>
              <a:rPr lang="zh-TW" altLang="en-US" sz="1200" b="0" i="0" kern="1200" dirty="0">
                <a:solidFill>
                  <a:schemeClr val="tx1"/>
                </a:solidFill>
                <a:effectLst/>
                <a:latin typeface="+mn-lt"/>
                <a:ea typeface="+mn-ea"/>
                <a:cs typeface="+mn-cs"/>
              </a:rPr>
              <a:t>的機率</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，而這四種機率就是從我們的訓練資料去估測出來的，這種想法即為</a:t>
            </a:r>
            <a:r>
              <a:rPr lang="en-US" sz="1200" b="0" i="0" kern="1200" dirty="0">
                <a:solidFill>
                  <a:schemeClr val="tx1"/>
                </a:solidFill>
                <a:effectLst/>
                <a:latin typeface="+mn-lt"/>
                <a:ea typeface="+mn-ea"/>
                <a:cs typeface="+mn-cs"/>
              </a:rPr>
              <a:t>Generative Model，</a:t>
            </a:r>
            <a:r>
              <a:rPr lang="zh-TW" altLang="en-US" sz="1200" b="0" i="0" kern="1200" dirty="0">
                <a:solidFill>
                  <a:schemeClr val="tx1"/>
                </a:solidFill>
                <a:effectLst/>
                <a:latin typeface="+mn-lt"/>
                <a:ea typeface="+mn-ea"/>
                <a:cs typeface="+mn-cs"/>
              </a:rPr>
              <a:t>這可以計算某一個</a:t>
            </a:r>
            <a:r>
              <a:rPr lang="en-US" sz="1200" b="0" i="0" kern="1200" dirty="0">
                <a:solidFill>
                  <a:schemeClr val="tx1"/>
                </a:solidFill>
                <a:effectLst/>
                <a:latin typeface="+mn-lt"/>
                <a:ea typeface="+mn-ea"/>
                <a:cs typeface="+mn-cs"/>
              </a:rPr>
              <a:t>xx</a:t>
            </a:r>
            <a:r>
              <a:rPr lang="zh-TW" altLang="en-US" sz="1200" b="0" i="0" kern="1200" dirty="0">
                <a:solidFill>
                  <a:schemeClr val="tx1"/>
                </a:solidFill>
                <a:effectLst/>
                <a:latin typeface="+mn-lt"/>
                <a:ea typeface="+mn-ea"/>
                <a:cs typeface="+mn-cs"/>
              </a:rPr>
              <a:t>出現的機率，也就是，</a:t>
            </a: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P(x)=P(x|C1)P(C1)+P(x|C2)P(C2)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上面的式子說明著，某一個</a:t>
            </a:r>
            <a:r>
              <a:rPr lang="en-US" sz="1200" b="0" i="0" kern="1200" dirty="0">
                <a:solidFill>
                  <a:schemeClr val="tx1"/>
                </a:solidFill>
                <a:effectLst/>
                <a:latin typeface="+mn-lt"/>
                <a:ea typeface="+mn-ea"/>
                <a:cs typeface="+mn-cs"/>
              </a:rPr>
              <a:t>x</a:t>
            </a:r>
            <a:r>
              <a:rPr lang="zh-TW" altLang="en-US" sz="1200" b="0" i="0" kern="1200" dirty="0">
                <a:solidFill>
                  <a:schemeClr val="tx1"/>
                </a:solidFill>
                <a:effectLst/>
                <a:latin typeface="+mn-lt"/>
                <a:ea typeface="+mn-ea"/>
                <a:cs typeface="+mn-cs"/>
              </a:rPr>
              <a:t>出現的機率就是它是</a:t>
            </a:r>
            <a:r>
              <a:rPr lang="en-US" sz="1200" b="0" i="0" kern="1200" dirty="0">
                <a:solidFill>
                  <a:schemeClr val="tx1"/>
                </a:solidFill>
                <a:effectLst/>
                <a:latin typeface="+mn-lt"/>
                <a:ea typeface="+mn-ea"/>
                <a:cs typeface="+mn-cs"/>
              </a:rPr>
              <a:t>C1</a:t>
            </a:r>
            <a:r>
              <a:rPr lang="zh-TW" altLang="en-US" sz="1200" b="0" i="0" kern="1200" dirty="0">
                <a:solidFill>
                  <a:schemeClr val="tx1"/>
                </a:solidFill>
                <a:effectLst/>
                <a:latin typeface="+mn-lt"/>
                <a:ea typeface="+mn-ea"/>
                <a:cs typeface="+mn-cs"/>
              </a:rPr>
              <a:t>的機率乘上</a:t>
            </a:r>
            <a:r>
              <a:rPr lang="en-US" sz="1200" b="0" i="0" kern="1200" dirty="0">
                <a:solidFill>
                  <a:schemeClr val="tx1"/>
                </a:solidFill>
                <a:effectLst/>
                <a:latin typeface="+mn-lt"/>
                <a:ea typeface="+mn-ea"/>
                <a:cs typeface="+mn-cs"/>
              </a:rPr>
              <a:t>C1</a:t>
            </a:r>
            <a:r>
              <a:rPr lang="zh-TW" altLang="en-US" sz="1200" b="0" i="0" kern="1200" dirty="0">
                <a:solidFill>
                  <a:schemeClr val="tx1"/>
                </a:solidFill>
                <a:effectLst/>
                <a:latin typeface="+mn-lt"/>
                <a:ea typeface="+mn-ea"/>
                <a:cs typeface="+mn-cs"/>
              </a:rPr>
              <a:t>挑出</a:t>
            </a:r>
            <a:r>
              <a:rPr lang="en-US" sz="1200" b="0" i="0" kern="1200" dirty="0">
                <a:solidFill>
                  <a:schemeClr val="tx1"/>
                </a:solidFill>
                <a:effectLst/>
                <a:latin typeface="+mn-lt"/>
                <a:ea typeface="+mn-ea"/>
                <a:cs typeface="+mn-cs"/>
              </a:rPr>
              <a:t>x</a:t>
            </a:r>
            <a:r>
              <a:rPr lang="zh-TW" altLang="en-US" sz="1200" b="0" i="0" kern="1200" dirty="0">
                <a:solidFill>
                  <a:schemeClr val="tx1"/>
                </a:solidFill>
                <a:effectLst/>
                <a:latin typeface="+mn-lt"/>
                <a:ea typeface="+mn-ea"/>
                <a:cs typeface="+mn-cs"/>
              </a:rPr>
              <a:t>的機率加上</a:t>
            </a:r>
            <a:r>
              <a:rPr lang="en-US" sz="1200" b="0" i="0" kern="1200" dirty="0">
                <a:solidFill>
                  <a:schemeClr val="tx1"/>
                </a:solidFill>
                <a:effectLst/>
                <a:latin typeface="+mn-lt"/>
                <a:ea typeface="+mn-ea"/>
                <a:cs typeface="+mn-cs"/>
              </a:rPr>
              <a:t>C2</a:t>
            </a:r>
            <a:r>
              <a:rPr lang="zh-TW" altLang="en-US" sz="1200" b="0" i="0" kern="1200" dirty="0">
                <a:solidFill>
                  <a:schemeClr val="tx1"/>
                </a:solidFill>
                <a:effectLst/>
                <a:latin typeface="+mn-lt"/>
                <a:ea typeface="+mn-ea"/>
                <a:cs typeface="+mn-cs"/>
              </a:rPr>
              <a:t>的機率乘上</a:t>
            </a:r>
            <a:r>
              <a:rPr lang="en-US" sz="1200" b="0" i="0" kern="1200" dirty="0">
                <a:solidFill>
                  <a:schemeClr val="tx1"/>
                </a:solidFill>
                <a:effectLst/>
                <a:latin typeface="+mn-lt"/>
                <a:ea typeface="+mn-ea"/>
                <a:cs typeface="+mn-cs"/>
              </a:rPr>
              <a:t>C2</a:t>
            </a:r>
            <a:r>
              <a:rPr lang="zh-TW" altLang="en-US" sz="1200" b="0" i="0" kern="1200" dirty="0">
                <a:solidFill>
                  <a:schemeClr val="tx1"/>
                </a:solidFill>
                <a:effectLst/>
                <a:latin typeface="+mn-lt"/>
                <a:ea typeface="+mn-ea"/>
                <a:cs typeface="+mn-cs"/>
              </a:rPr>
              <a:t>挑出</a:t>
            </a:r>
            <a:r>
              <a:rPr lang="en-US" sz="1200" b="0" i="0" kern="1200" dirty="0">
                <a:solidFill>
                  <a:schemeClr val="tx1"/>
                </a:solidFill>
                <a:effectLst/>
                <a:latin typeface="+mn-lt"/>
                <a:ea typeface="+mn-ea"/>
                <a:cs typeface="+mn-cs"/>
              </a:rPr>
              <a:t>x</a:t>
            </a:r>
            <a:r>
              <a:rPr lang="zh-TW" altLang="en-US" sz="1200" b="0" i="0" kern="1200" dirty="0">
                <a:solidFill>
                  <a:schemeClr val="tx1"/>
                </a:solidFill>
                <a:effectLst/>
                <a:latin typeface="+mn-lt"/>
                <a:ea typeface="+mn-ea"/>
                <a:cs typeface="+mn-cs"/>
              </a:rPr>
              <a:t>的機率。</a:t>
            </a:r>
            <a:endParaRPr lang="en-US" sz="1200" b="0" i="0" kern="1200" dirty="0">
              <a:solidFill>
                <a:schemeClr val="tx1"/>
              </a:solidFill>
              <a:effectLst/>
              <a:latin typeface="+mn-lt"/>
              <a:ea typeface="+mn-ea"/>
              <a:cs typeface="+mn-cs"/>
            </a:endParaRPr>
          </a:p>
          <a:p>
            <a:endParaRPr lang="zh-TW" altLang="en-US" sz="1200" b="0" i="0" kern="1200" dirty="0">
              <a:solidFill>
                <a:schemeClr val="tx1"/>
              </a:solidFill>
              <a:effectLst/>
              <a:latin typeface="+mn-lt"/>
              <a:ea typeface="+mn-ea"/>
              <a:cs typeface="+mn-cs"/>
            </a:endParaRPr>
          </a:p>
          <a:p>
            <a:endParaRPr lang="en-TW" dirty="0"/>
          </a:p>
        </p:txBody>
      </p:sp>
      <p:sp>
        <p:nvSpPr>
          <p:cNvPr id="4" name="Slide Number Placeholder 3"/>
          <p:cNvSpPr>
            <a:spLocks noGrp="1"/>
          </p:cNvSpPr>
          <p:nvPr>
            <p:ph type="sldNum" sz="quarter" idx="5"/>
          </p:nvPr>
        </p:nvSpPr>
        <p:spPr/>
        <p:txBody>
          <a:bodyPr/>
          <a:lstStyle/>
          <a:p>
            <a:fld id="{24D8C76D-8ABD-4741-83B4-7504E8E36BF5}" type="slidenum">
              <a:rPr lang="en-TW" smtClean="0"/>
              <a:t>10</a:t>
            </a:fld>
            <a:endParaRPr lang="en-TW"/>
          </a:p>
        </p:txBody>
      </p:sp>
    </p:spTree>
    <p:extLst>
      <p:ext uri="{BB962C8B-B14F-4D97-AF65-F5344CB8AC3E}">
        <p14:creationId xmlns:p14="http://schemas.microsoft.com/office/powerpoint/2010/main" val="2993684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W" dirty="0"/>
              <a:t>首先我們來計算 P(C1)</a:t>
            </a:r>
            <a:r>
              <a:rPr lang="zh-TW" altLang="en-US" dirty="0"/>
              <a:t> 跟</a:t>
            </a:r>
            <a:r>
              <a:rPr lang="en-US" altLang="zh-TW" dirty="0"/>
              <a:t> P(C2) </a:t>
            </a:r>
            <a:r>
              <a:rPr lang="zh-TW" altLang="en-US" dirty="0"/>
              <a:t>出現的機率，此機率稱作 </a:t>
            </a:r>
            <a:r>
              <a:rPr lang="en-US" sz="1200" b="1" i="0" kern="1200" dirty="0" err="1">
                <a:solidFill>
                  <a:schemeClr val="tx1"/>
                </a:solidFill>
                <a:effectLst/>
                <a:latin typeface="+mn-lt"/>
                <a:ea typeface="+mn-ea"/>
                <a:cs typeface="+mn-cs"/>
              </a:rPr>
              <a:t>Prior。</a:t>
            </a:r>
            <a:r>
              <a:rPr lang="en-US" sz="1200" b="0" i="0" kern="1200" dirty="0" err="1">
                <a:solidFill>
                  <a:schemeClr val="tx1"/>
                </a:solidFill>
                <a:effectLst/>
                <a:latin typeface="+mn-lt"/>
                <a:ea typeface="+mn-ea"/>
                <a:cs typeface="+mn-cs"/>
              </a:rPr>
              <a:t>假設</a:t>
            </a:r>
            <a:r>
              <a:rPr lang="en-US" sz="1200" b="0" i="0" kern="1200" dirty="0">
                <a:solidFill>
                  <a:schemeClr val="tx1"/>
                </a:solidFill>
                <a:effectLst/>
                <a:latin typeface="+mn-lt"/>
                <a:ea typeface="+mn-ea"/>
                <a:cs typeface="+mn-cs"/>
              </a:rPr>
              <a:t> Class1</a:t>
            </a:r>
            <a:r>
              <a:rPr lang="zh-TW" altLang="en-US" sz="1200" b="0" i="0" kern="1200" dirty="0">
                <a:solidFill>
                  <a:schemeClr val="tx1"/>
                </a:solidFill>
                <a:effectLst/>
                <a:latin typeface="+mn-lt"/>
                <a:ea typeface="+mn-ea"/>
                <a:cs typeface="+mn-cs"/>
              </a:rPr>
              <a:t> 有</a:t>
            </a:r>
            <a:r>
              <a:rPr lang="en-US" altLang="zh-TW" sz="1200" b="0" i="0" kern="1200" dirty="0">
                <a:solidFill>
                  <a:schemeClr val="tx1"/>
                </a:solidFill>
                <a:effectLst/>
                <a:latin typeface="+mn-lt"/>
                <a:ea typeface="+mn-ea"/>
                <a:cs typeface="+mn-cs"/>
              </a:rPr>
              <a:t> 79</a:t>
            </a:r>
            <a:r>
              <a:rPr lang="zh-TW" altLang="en-US" sz="1200" b="0" i="0" kern="1200" dirty="0">
                <a:solidFill>
                  <a:schemeClr val="tx1"/>
                </a:solidFill>
                <a:effectLst/>
                <a:latin typeface="+mn-lt"/>
                <a:ea typeface="+mn-ea"/>
                <a:cs typeface="+mn-cs"/>
              </a:rPr>
              <a:t> 筆</a:t>
            </a:r>
            <a:r>
              <a:rPr lang="en-US" altLang="zh-TW" sz="1200" b="0" i="0" kern="1200" dirty="0">
                <a:solidFill>
                  <a:schemeClr val="tx1"/>
                </a:solidFill>
                <a:effectLst/>
                <a:latin typeface="+mn-lt"/>
                <a:ea typeface="+mn-ea"/>
                <a:cs typeface="+mn-cs"/>
              </a:rPr>
              <a:t> Class2 </a:t>
            </a:r>
            <a:r>
              <a:rPr lang="zh-TW" altLang="en-US" sz="1200" b="0" i="0" kern="1200" dirty="0">
                <a:solidFill>
                  <a:schemeClr val="tx1"/>
                </a:solidFill>
                <a:effectLst/>
                <a:latin typeface="+mn-lt"/>
                <a:ea typeface="+mn-ea"/>
                <a:cs typeface="+mn-cs"/>
              </a:rPr>
              <a:t>有</a:t>
            </a:r>
            <a:r>
              <a:rPr lang="en-US" altLang="zh-TW" sz="1200" b="0" i="0" kern="1200" dirty="0">
                <a:solidFill>
                  <a:schemeClr val="tx1"/>
                </a:solidFill>
                <a:effectLst/>
                <a:latin typeface="+mn-lt"/>
                <a:ea typeface="+mn-ea"/>
                <a:cs typeface="+mn-cs"/>
              </a:rPr>
              <a:t> 61 </a:t>
            </a:r>
            <a:r>
              <a:rPr lang="zh-TW" altLang="en-US" sz="1200" b="0" i="0" kern="1200" dirty="0">
                <a:solidFill>
                  <a:schemeClr val="tx1"/>
                </a:solidFill>
                <a:effectLst/>
                <a:latin typeface="+mn-lt"/>
                <a:ea typeface="+mn-ea"/>
                <a:cs typeface="+mn-cs"/>
              </a:rPr>
              <a:t>筆數據，那從</a:t>
            </a:r>
            <a:r>
              <a:rPr lang="en-US" altLang="zh-TW" sz="1200" b="0" i="0" kern="1200" dirty="0">
                <a:solidFill>
                  <a:schemeClr val="tx1"/>
                </a:solidFill>
                <a:effectLst/>
                <a:latin typeface="+mn-lt"/>
                <a:ea typeface="+mn-ea"/>
                <a:cs typeface="+mn-cs"/>
              </a:rPr>
              <a:t> Class1</a:t>
            </a:r>
            <a:r>
              <a:rPr lang="zh-TW" altLang="en-US" sz="1200" b="0" i="0" kern="1200" dirty="0">
                <a:solidFill>
                  <a:schemeClr val="tx1"/>
                </a:solidFill>
                <a:effectLst/>
                <a:latin typeface="+mn-lt"/>
                <a:ea typeface="+mn-ea"/>
                <a:cs typeface="+mn-cs"/>
              </a:rPr>
              <a:t> 裡面抽取一隻寶可夢的機率是</a:t>
            </a:r>
            <a:r>
              <a:rPr lang="en-US" altLang="zh-TW" sz="1200" b="0" i="0" kern="1200" dirty="0">
                <a:solidFill>
                  <a:schemeClr val="tx1"/>
                </a:solidFill>
                <a:effectLst/>
                <a:latin typeface="+mn-lt"/>
                <a:ea typeface="+mn-ea"/>
                <a:cs typeface="+mn-cs"/>
              </a:rPr>
              <a:t> </a:t>
            </a:r>
            <a:r>
              <a:rPr lang="en-TW" sz="1200" dirty="0">
                <a:latin typeface="+mn-lt"/>
                <a:cs typeface="Calibri"/>
              </a:rPr>
              <a:t>79</a:t>
            </a:r>
            <a:r>
              <a:rPr lang="en-TW" sz="1200" spc="-25" dirty="0">
                <a:latin typeface="+mn-lt"/>
                <a:cs typeface="Calibri"/>
              </a:rPr>
              <a:t> </a:t>
            </a:r>
            <a:r>
              <a:rPr lang="en-TW" sz="1200" dirty="0">
                <a:latin typeface="+mn-lt"/>
                <a:cs typeface="Calibri"/>
              </a:rPr>
              <a:t>/</a:t>
            </a:r>
            <a:r>
              <a:rPr lang="en-TW" sz="1200" spc="-25" dirty="0">
                <a:latin typeface="+mn-lt"/>
                <a:cs typeface="Calibri"/>
              </a:rPr>
              <a:t> </a:t>
            </a:r>
            <a:r>
              <a:rPr lang="en-TW" sz="1200" spc="-5" dirty="0">
                <a:latin typeface="+mn-lt"/>
                <a:cs typeface="Calibri"/>
              </a:rPr>
              <a:t>(79</a:t>
            </a:r>
            <a:r>
              <a:rPr lang="en-TW" sz="1200" spc="-20" dirty="0">
                <a:latin typeface="+mn-lt"/>
                <a:cs typeface="Calibri"/>
              </a:rPr>
              <a:t> </a:t>
            </a:r>
            <a:r>
              <a:rPr lang="en-TW" sz="1200" dirty="0">
                <a:latin typeface="+mn-lt"/>
                <a:cs typeface="Calibri"/>
              </a:rPr>
              <a:t>+</a:t>
            </a:r>
            <a:r>
              <a:rPr lang="en-TW" sz="1200" spc="-20" dirty="0">
                <a:latin typeface="+mn-lt"/>
                <a:cs typeface="Calibri"/>
              </a:rPr>
              <a:t> </a:t>
            </a:r>
            <a:r>
              <a:rPr lang="en-TW" sz="1200" spc="-5" dirty="0">
                <a:latin typeface="+mn-lt"/>
                <a:cs typeface="Calibri"/>
              </a:rPr>
              <a:t>61)</a:t>
            </a:r>
            <a:r>
              <a:rPr lang="en-TW" sz="1200" spc="-15" dirty="0">
                <a:latin typeface="+mn-lt"/>
                <a:cs typeface="Calibri"/>
              </a:rPr>
              <a:t> </a:t>
            </a:r>
            <a:r>
              <a:rPr lang="en-TW" sz="1200" spc="-5" dirty="0">
                <a:latin typeface="+mn-lt"/>
                <a:cs typeface="Calibri"/>
              </a:rPr>
              <a:t>=0.56，相對的 Class2</a:t>
            </a:r>
            <a:r>
              <a:rPr lang="zh-TW" altLang="en-US" sz="1200" spc="-5" dirty="0">
                <a:latin typeface="+mn-lt"/>
                <a:cs typeface="Calibri"/>
              </a:rPr>
              <a:t> 抽出來的機率是 </a:t>
            </a:r>
            <a:r>
              <a:rPr lang="en-TW" sz="1200" dirty="0">
                <a:latin typeface="+mn-lt"/>
                <a:cs typeface="Calibri"/>
              </a:rPr>
              <a:t>61</a:t>
            </a:r>
            <a:r>
              <a:rPr lang="en-TW" sz="1200" spc="-15" dirty="0">
                <a:latin typeface="+mn-lt"/>
                <a:cs typeface="Calibri"/>
              </a:rPr>
              <a:t> </a:t>
            </a:r>
            <a:r>
              <a:rPr lang="en-TW" sz="1200" dirty="0">
                <a:latin typeface="+mn-lt"/>
                <a:cs typeface="Calibri"/>
              </a:rPr>
              <a:t>/</a:t>
            </a:r>
            <a:r>
              <a:rPr lang="en-TW" sz="1200" spc="-15" dirty="0">
                <a:latin typeface="+mn-lt"/>
                <a:cs typeface="Calibri"/>
              </a:rPr>
              <a:t> </a:t>
            </a:r>
            <a:r>
              <a:rPr lang="en-TW" sz="1200" spc="-5" dirty="0">
                <a:latin typeface="+mn-lt"/>
                <a:cs typeface="Calibri"/>
              </a:rPr>
              <a:t>(79</a:t>
            </a:r>
            <a:r>
              <a:rPr lang="en-TW" sz="1200" spc="-25" dirty="0">
                <a:latin typeface="+mn-lt"/>
                <a:cs typeface="Calibri"/>
              </a:rPr>
              <a:t> </a:t>
            </a:r>
            <a:r>
              <a:rPr lang="en-TW" sz="1200" dirty="0">
                <a:latin typeface="+mn-lt"/>
                <a:cs typeface="Calibri"/>
              </a:rPr>
              <a:t>+</a:t>
            </a:r>
            <a:r>
              <a:rPr lang="en-TW" sz="1200" spc="-20" dirty="0">
                <a:latin typeface="+mn-lt"/>
                <a:cs typeface="Calibri"/>
              </a:rPr>
              <a:t> </a:t>
            </a:r>
            <a:r>
              <a:rPr lang="en-TW" sz="1200" spc="-5" dirty="0">
                <a:latin typeface="+mn-lt"/>
                <a:cs typeface="Calibri"/>
              </a:rPr>
              <a:t>61)</a:t>
            </a:r>
            <a:r>
              <a:rPr lang="en-TW" sz="1200" spc="-15" dirty="0">
                <a:latin typeface="+mn-lt"/>
                <a:cs typeface="Calibri"/>
              </a:rPr>
              <a:t> </a:t>
            </a:r>
            <a:r>
              <a:rPr lang="en-TW" sz="1200" spc="-5" dirty="0">
                <a:latin typeface="+mn-lt"/>
                <a:cs typeface="Calibri"/>
              </a:rPr>
              <a:t>=0.44。</a:t>
            </a:r>
          </a:p>
        </p:txBody>
      </p:sp>
      <p:sp>
        <p:nvSpPr>
          <p:cNvPr id="4" name="Slide Number Placeholder 3"/>
          <p:cNvSpPr>
            <a:spLocks noGrp="1"/>
          </p:cNvSpPr>
          <p:nvPr>
            <p:ph type="sldNum" sz="quarter" idx="5"/>
          </p:nvPr>
        </p:nvSpPr>
        <p:spPr/>
        <p:txBody>
          <a:bodyPr/>
          <a:lstStyle/>
          <a:p>
            <a:fld id="{24D8C76D-8ABD-4741-83B4-7504E8E36BF5}" type="slidenum">
              <a:rPr lang="en-TW" smtClean="0"/>
              <a:t>11</a:t>
            </a:fld>
            <a:endParaRPr lang="en-TW"/>
          </a:p>
        </p:txBody>
      </p:sp>
    </p:spTree>
    <p:extLst>
      <p:ext uri="{BB962C8B-B14F-4D97-AF65-F5344CB8AC3E}">
        <p14:creationId xmlns:p14="http://schemas.microsoft.com/office/powerpoint/2010/main" val="386628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mbria Math"/>
                <a:cs typeface="Cambria Math"/>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07542" y="609676"/>
            <a:ext cx="4567555" cy="69723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4193285" y="2299207"/>
            <a:ext cx="4112895" cy="1835785"/>
          </a:xfrm>
          <a:prstGeom prst="rect">
            <a:avLst/>
          </a:prstGeom>
        </p:spPr>
        <p:txBody>
          <a:bodyPr wrap="square" lIns="0" tIns="0" rIns="0" bIns="0">
            <a:spAutoFit/>
          </a:bodyPr>
          <a:lstStyle>
            <a:lvl1pPr>
              <a:defRPr sz="2400" b="0" i="0">
                <a:solidFill>
                  <a:schemeClr val="tx1"/>
                </a:solidFill>
                <a:latin typeface="Cambria Math"/>
                <a:cs typeface="Cambria Math"/>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2.png"/><Relationship Id="rId10" Type="http://schemas.openxmlformats.org/officeDocument/2006/relationships/image" Target="../media/image30.png"/><Relationship Id="rId4" Type="http://schemas.openxmlformats.org/officeDocument/2006/relationships/image" Target="../media/image21.png"/><Relationship Id="rId9"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15.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5.png"/><Relationship Id="rId7"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25.png"/><Relationship Id="rId7"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18" Type="http://schemas.openxmlformats.org/officeDocument/2006/relationships/image" Target="../media/image67.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png"/><Relationship Id="rId17" Type="http://schemas.openxmlformats.org/officeDocument/2006/relationships/image" Target="../media/image66.png"/><Relationship Id="rId2" Type="http://schemas.openxmlformats.org/officeDocument/2006/relationships/notesSlide" Target="../notesSlides/notesSlide18.xml"/><Relationship Id="rId16" Type="http://schemas.openxmlformats.org/officeDocument/2006/relationships/image" Target="../media/image65.png"/><Relationship Id="rId1" Type="http://schemas.openxmlformats.org/officeDocument/2006/relationships/slideLayout" Target="../slideLayouts/slideLayout5.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5" Type="http://schemas.openxmlformats.org/officeDocument/2006/relationships/image" Target="../media/image6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 Id="rId9" Type="http://schemas.openxmlformats.org/officeDocument/2006/relationships/image" Target="../media/image9.jpg"/></Relationships>
</file>

<file path=ppt/slides/_rels/slide3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kaggle.com/nishantbhadauria/d/abcsds/po" TargetMode="External"/><Relationship Id="rId2" Type="http://schemas.openxmlformats.org/officeDocument/2006/relationships/hyperlink" Target="http://www.kaggle.com/abcsds/pokemon" TargetMode="External"/><Relationship Id="rId1" Type="http://schemas.openxmlformats.org/officeDocument/2006/relationships/slideLayout" Target="../slideLayouts/slideLayout2.xml"/><Relationship Id="rId5" Type="http://schemas.openxmlformats.org/officeDocument/2006/relationships/hyperlink" Target="http://www.kaggle.com/ndrewgele/d/abcsds/pokemon" TargetMode="External"/><Relationship Id="rId4" Type="http://schemas.openxmlformats.org/officeDocument/2006/relationships/hyperlink" Target="http://www.kaggle.com/nikos90/d/abcsds/pokemon/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0714" y="1844421"/>
            <a:ext cx="7262495" cy="1589405"/>
          </a:xfrm>
          <a:prstGeom prst="rect">
            <a:avLst/>
          </a:prstGeom>
        </p:spPr>
        <p:txBody>
          <a:bodyPr vert="horz" wrap="square" lIns="0" tIns="106045" rIns="0" bIns="0" rtlCol="0">
            <a:spAutoFit/>
          </a:bodyPr>
          <a:lstStyle/>
          <a:p>
            <a:pPr marL="1156970" marR="5080" indent="-1144905">
              <a:lnSpc>
                <a:spcPts val="5830"/>
              </a:lnSpc>
              <a:spcBef>
                <a:spcPts val="835"/>
              </a:spcBef>
            </a:pPr>
            <a:r>
              <a:rPr sz="5400" spc="-15" dirty="0"/>
              <a:t>Classification: </a:t>
            </a:r>
            <a:r>
              <a:rPr sz="5400" spc="-25" dirty="0"/>
              <a:t>Probabilistic </a:t>
            </a:r>
            <a:r>
              <a:rPr sz="5400" spc="-1210" dirty="0"/>
              <a:t> </a:t>
            </a:r>
            <a:r>
              <a:rPr sz="5400" spc="-25" dirty="0"/>
              <a:t>Generative</a:t>
            </a:r>
            <a:r>
              <a:rPr sz="5400" spc="-40" dirty="0"/>
              <a:t> </a:t>
            </a:r>
            <a:r>
              <a:rPr sz="5400" dirty="0"/>
              <a:t>Model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609676"/>
            <a:ext cx="2681605" cy="697230"/>
          </a:xfrm>
          <a:prstGeom prst="rect">
            <a:avLst/>
          </a:prstGeom>
        </p:spPr>
        <p:txBody>
          <a:bodyPr vert="horz" wrap="square" lIns="0" tIns="13335" rIns="0" bIns="0" rtlCol="0">
            <a:spAutoFit/>
          </a:bodyPr>
          <a:lstStyle/>
          <a:p>
            <a:pPr marL="12700">
              <a:lnSpc>
                <a:spcPct val="100000"/>
              </a:lnSpc>
              <a:spcBef>
                <a:spcPts val="105"/>
              </a:spcBef>
            </a:pPr>
            <a:r>
              <a:rPr sz="4400" spc="-95" dirty="0">
                <a:latin typeface="Calibri Light"/>
                <a:cs typeface="Calibri Light"/>
              </a:rPr>
              <a:t>Two</a:t>
            </a:r>
            <a:r>
              <a:rPr sz="4400" spc="-60" dirty="0">
                <a:latin typeface="Calibri Light"/>
                <a:cs typeface="Calibri Light"/>
              </a:rPr>
              <a:t> </a:t>
            </a:r>
            <a:r>
              <a:rPr sz="4400" spc="-5" dirty="0">
                <a:latin typeface="Calibri Light"/>
                <a:cs typeface="Calibri Light"/>
              </a:rPr>
              <a:t>Classes</a:t>
            </a:r>
            <a:endParaRPr sz="4400">
              <a:latin typeface="Calibri Light"/>
              <a:cs typeface="Calibri Light"/>
            </a:endParaRPr>
          </a:p>
        </p:txBody>
      </p:sp>
      <p:sp>
        <p:nvSpPr>
          <p:cNvPr id="3" name="object 3"/>
          <p:cNvSpPr txBox="1"/>
          <p:nvPr/>
        </p:nvSpPr>
        <p:spPr>
          <a:xfrm>
            <a:off x="789228" y="4496257"/>
            <a:ext cx="4984750" cy="391795"/>
          </a:xfrm>
          <a:prstGeom prst="rect">
            <a:avLst/>
          </a:prstGeom>
        </p:spPr>
        <p:txBody>
          <a:bodyPr vert="horz" wrap="square" lIns="0" tIns="12700" rIns="0" bIns="0" rtlCol="0">
            <a:spAutoFit/>
          </a:bodyPr>
          <a:lstStyle/>
          <a:p>
            <a:pPr marL="12700">
              <a:lnSpc>
                <a:spcPct val="100000"/>
              </a:lnSpc>
              <a:spcBef>
                <a:spcPts val="100"/>
              </a:spcBef>
            </a:pPr>
            <a:r>
              <a:rPr sz="2400" spc="-10" dirty="0">
                <a:latin typeface="Calibri"/>
                <a:cs typeface="Calibri"/>
              </a:rPr>
              <a:t>Given</a:t>
            </a:r>
            <a:r>
              <a:rPr sz="2400" spc="5" dirty="0">
                <a:latin typeface="Calibri"/>
                <a:cs typeface="Calibri"/>
              </a:rPr>
              <a:t> </a:t>
            </a:r>
            <a:r>
              <a:rPr sz="2400" dirty="0">
                <a:latin typeface="Calibri"/>
                <a:cs typeface="Calibri"/>
              </a:rPr>
              <a:t>an</a:t>
            </a:r>
            <a:r>
              <a:rPr sz="2400" spc="-20" dirty="0">
                <a:latin typeface="Calibri"/>
                <a:cs typeface="Calibri"/>
              </a:rPr>
              <a:t> </a:t>
            </a:r>
            <a:r>
              <a:rPr sz="2400" spc="-5" dirty="0">
                <a:latin typeface="Calibri"/>
                <a:cs typeface="Calibri"/>
              </a:rPr>
              <a:t>x,</a:t>
            </a:r>
            <a:r>
              <a:rPr sz="2400" spc="-10" dirty="0">
                <a:latin typeface="Calibri"/>
                <a:cs typeface="Calibri"/>
              </a:rPr>
              <a:t> </a:t>
            </a:r>
            <a:r>
              <a:rPr sz="2400" dirty="0">
                <a:latin typeface="Calibri"/>
                <a:cs typeface="Calibri"/>
              </a:rPr>
              <a:t>which</a:t>
            </a:r>
            <a:r>
              <a:rPr sz="2400" spc="-25" dirty="0">
                <a:latin typeface="Calibri"/>
                <a:cs typeface="Calibri"/>
              </a:rPr>
              <a:t> </a:t>
            </a:r>
            <a:r>
              <a:rPr sz="2400" dirty="0">
                <a:latin typeface="Calibri"/>
                <a:cs typeface="Calibri"/>
              </a:rPr>
              <a:t>class</a:t>
            </a:r>
            <a:r>
              <a:rPr sz="2400" spc="-25" dirty="0">
                <a:latin typeface="Calibri"/>
                <a:cs typeface="Calibri"/>
              </a:rPr>
              <a:t> </a:t>
            </a:r>
            <a:r>
              <a:rPr sz="2400" spc="-5" dirty="0">
                <a:latin typeface="Calibri"/>
                <a:cs typeface="Calibri"/>
              </a:rPr>
              <a:t>does </a:t>
            </a:r>
            <a:r>
              <a:rPr sz="2400" dirty="0">
                <a:latin typeface="Calibri"/>
                <a:cs typeface="Calibri"/>
              </a:rPr>
              <a:t>it</a:t>
            </a:r>
            <a:r>
              <a:rPr sz="2400" spc="-20" dirty="0">
                <a:latin typeface="Calibri"/>
                <a:cs typeface="Calibri"/>
              </a:rPr>
              <a:t> </a:t>
            </a:r>
            <a:r>
              <a:rPr sz="2400" spc="-5" dirty="0">
                <a:latin typeface="Calibri"/>
                <a:cs typeface="Calibri"/>
              </a:rPr>
              <a:t>belong</a:t>
            </a:r>
            <a:r>
              <a:rPr sz="2400" spc="-20" dirty="0">
                <a:latin typeface="Calibri"/>
                <a:cs typeface="Calibri"/>
              </a:rPr>
              <a:t> </a:t>
            </a:r>
            <a:r>
              <a:rPr sz="2400" spc="-15" dirty="0">
                <a:latin typeface="Calibri"/>
                <a:cs typeface="Calibri"/>
              </a:rPr>
              <a:t>to</a:t>
            </a:r>
            <a:endParaRPr sz="2400">
              <a:latin typeface="Calibri"/>
              <a:cs typeface="Calibri"/>
            </a:endParaRPr>
          </a:p>
        </p:txBody>
      </p:sp>
      <p:sp>
        <p:nvSpPr>
          <p:cNvPr id="4" name="object 4"/>
          <p:cNvSpPr/>
          <p:nvPr/>
        </p:nvSpPr>
        <p:spPr>
          <a:xfrm>
            <a:off x="4522215" y="5423408"/>
            <a:ext cx="3906520" cy="20320"/>
          </a:xfrm>
          <a:custGeom>
            <a:avLst/>
            <a:gdLst/>
            <a:ahLst/>
            <a:cxnLst/>
            <a:rect l="l" t="t" r="r" b="b"/>
            <a:pathLst>
              <a:path w="3906520" h="20320">
                <a:moveTo>
                  <a:pt x="3906012" y="0"/>
                </a:moveTo>
                <a:lnTo>
                  <a:pt x="0" y="0"/>
                </a:lnTo>
                <a:lnTo>
                  <a:pt x="0" y="19811"/>
                </a:lnTo>
                <a:lnTo>
                  <a:pt x="3906012" y="19811"/>
                </a:lnTo>
                <a:lnTo>
                  <a:pt x="3906012" y="0"/>
                </a:lnTo>
                <a:close/>
              </a:path>
            </a:pathLst>
          </a:custGeom>
          <a:solidFill>
            <a:srgbClr val="000000"/>
          </a:solidFill>
        </p:spPr>
        <p:txBody>
          <a:bodyPr wrap="square" lIns="0" tIns="0" rIns="0" bIns="0" rtlCol="0"/>
          <a:lstStyle/>
          <a:p>
            <a:endParaRPr/>
          </a:p>
        </p:txBody>
      </p:sp>
      <p:sp>
        <p:nvSpPr>
          <p:cNvPr id="5" name="object 5"/>
          <p:cNvSpPr/>
          <p:nvPr/>
        </p:nvSpPr>
        <p:spPr>
          <a:xfrm>
            <a:off x="5815457" y="5061965"/>
            <a:ext cx="766445" cy="282575"/>
          </a:xfrm>
          <a:custGeom>
            <a:avLst/>
            <a:gdLst/>
            <a:ahLst/>
            <a:cxnLst/>
            <a:rect l="l" t="t" r="r" b="b"/>
            <a:pathLst>
              <a:path w="766445" h="282575">
                <a:moveTo>
                  <a:pt x="676275" y="0"/>
                </a:moveTo>
                <a:lnTo>
                  <a:pt x="672338" y="11556"/>
                </a:lnTo>
                <a:lnTo>
                  <a:pt x="688645" y="18631"/>
                </a:lnTo>
                <a:lnTo>
                  <a:pt x="702690" y="28432"/>
                </a:lnTo>
                <a:lnTo>
                  <a:pt x="731234" y="73925"/>
                </a:lnTo>
                <a:lnTo>
                  <a:pt x="739616" y="115732"/>
                </a:lnTo>
                <a:lnTo>
                  <a:pt x="740663" y="139826"/>
                </a:lnTo>
                <a:lnTo>
                  <a:pt x="739616" y="164707"/>
                </a:lnTo>
                <a:lnTo>
                  <a:pt x="731234" y="207656"/>
                </a:lnTo>
                <a:lnTo>
                  <a:pt x="702738" y="253857"/>
                </a:lnTo>
                <a:lnTo>
                  <a:pt x="672718" y="270890"/>
                </a:lnTo>
                <a:lnTo>
                  <a:pt x="676275" y="282320"/>
                </a:lnTo>
                <a:lnTo>
                  <a:pt x="714835" y="264302"/>
                </a:lnTo>
                <a:lnTo>
                  <a:pt x="743203" y="233044"/>
                </a:lnTo>
                <a:lnTo>
                  <a:pt x="760523" y="191134"/>
                </a:lnTo>
                <a:lnTo>
                  <a:pt x="766317" y="141223"/>
                </a:lnTo>
                <a:lnTo>
                  <a:pt x="764865" y="115359"/>
                </a:lnTo>
                <a:lnTo>
                  <a:pt x="753244" y="69536"/>
                </a:lnTo>
                <a:lnTo>
                  <a:pt x="730192" y="32146"/>
                </a:lnTo>
                <a:lnTo>
                  <a:pt x="696803" y="7381"/>
                </a:lnTo>
                <a:lnTo>
                  <a:pt x="676275" y="0"/>
                </a:lnTo>
                <a:close/>
              </a:path>
              <a:path w="766445" h="282575">
                <a:moveTo>
                  <a:pt x="90042" y="0"/>
                </a:moveTo>
                <a:lnTo>
                  <a:pt x="51657" y="18097"/>
                </a:lnTo>
                <a:lnTo>
                  <a:pt x="23367" y="49529"/>
                </a:lnTo>
                <a:lnTo>
                  <a:pt x="5826" y="91471"/>
                </a:lnTo>
                <a:lnTo>
                  <a:pt x="0" y="141223"/>
                </a:lnTo>
                <a:lnTo>
                  <a:pt x="1452" y="167179"/>
                </a:lnTo>
                <a:lnTo>
                  <a:pt x="13073" y="213090"/>
                </a:lnTo>
                <a:lnTo>
                  <a:pt x="36125" y="250334"/>
                </a:lnTo>
                <a:lnTo>
                  <a:pt x="69514" y="274960"/>
                </a:lnTo>
                <a:lnTo>
                  <a:pt x="90042" y="282320"/>
                </a:lnTo>
                <a:lnTo>
                  <a:pt x="93598" y="270890"/>
                </a:lnTo>
                <a:lnTo>
                  <a:pt x="77549" y="263773"/>
                </a:lnTo>
                <a:lnTo>
                  <a:pt x="63690" y="253857"/>
                </a:lnTo>
                <a:lnTo>
                  <a:pt x="35210" y="207656"/>
                </a:lnTo>
                <a:lnTo>
                  <a:pt x="26828" y="164707"/>
                </a:lnTo>
                <a:lnTo>
                  <a:pt x="25780" y="139826"/>
                </a:lnTo>
                <a:lnTo>
                  <a:pt x="26828" y="115732"/>
                </a:lnTo>
                <a:lnTo>
                  <a:pt x="35210" y="73925"/>
                </a:lnTo>
                <a:lnTo>
                  <a:pt x="63801" y="28432"/>
                </a:lnTo>
                <a:lnTo>
                  <a:pt x="94106" y="11556"/>
                </a:lnTo>
                <a:lnTo>
                  <a:pt x="90042" y="0"/>
                </a:lnTo>
                <a:close/>
              </a:path>
            </a:pathLst>
          </a:custGeom>
          <a:solidFill>
            <a:srgbClr val="000000"/>
          </a:solidFill>
        </p:spPr>
        <p:txBody>
          <a:bodyPr wrap="square" lIns="0" tIns="0" rIns="0" bIns="0" rtlCol="0"/>
          <a:lstStyle/>
          <a:p>
            <a:endParaRPr/>
          </a:p>
        </p:txBody>
      </p:sp>
      <p:sp>
        <p:nvSpPr>
          <p:cNvPr id="6" name="object 6"/>
          <p:cNvSpPr/>
          <p:nvPr/>
        </p:nvSpPr>
        <p:spPr>
          <a:xfrm>
            <a:off x="6831965" y="5061965"/>
            <a:ext cx="498475" cy="282575"/>
          </a:xfrm>
          <a:custGeom>
            <a:avLst/>
            <a:gdLst/>
            <a:ahLst/>
            <a:cxnLst/>
            <a:rect l="l" t="t" r="r" b="b"/>
            <a:pathLst>
              <a:path w="498475" h="282575">
                <a:moveTo>
                  <a:pt x="408050" y="0"/>
                </a:moveTo>
                <a:lnTo>
                  <a:pt x="404113" y="11556"/>
                </a:lnTo>
                <a:lnTo>
                  <a:pt x="420421" y="18631"/>
                </a:lnTo>
                <a:lnTo>
                  <a:pt x="434466" y="28432"/>
                </a:lnTo>
                <a:lnTo>
                  <a:pt x="463010" y="73925"/>
                </a:lnTo>
                <a:lnTo>
                  <a:pt x="471392" y="115732"/>
                </a:lnTo>
                <a:lnTo>
                  <a:pt x="472439" y="139826"/>
                </a:lnTo>
                <a:lnTo>
                  <a:pt x="471392" y="164707"/>
                </a:lnTo>
                <a:lnTo>
                  <a:pt x="463010" y="207656"/>
                </a:lnTo>
                <a:lnTo>
                  <a:pt x="434514" y="253857"/>
                </a:lnTo>
                <a:lnTo>
                  <a:pt x="404494" y="270890"/>
                </a:lnTo>
                <a:lnTo>
                  <a:pt x="408050" y="282320"/>
                </a:lnTo>
                <a:lnTo>
                  <a:pt x="446611" y="264302"/>
                </a:lnTo>
                <a:lnTo>
                  <a:pt x="474979" y="233044"/>
                </a:lnTo>
                <a:lnTo>
                  <a:pt x="492299" y="191134"/>
                </a:lnTo>
                <a:lnTo>
                  <a:pt x="498093" y="141223"/>
                </a:lnTo>
                <a:lnTo>
                  <a:pt x="496641" y="115359"/>
                </a:lnTo>
                <a:lnTo>
                  <a:pt x="485020" y="69536"/>
                </a:lnTo>
                <a:lnTo>
                  <a:pt x="461968" y="32146"/>
                </a:lnTo>
                <a:lnTo>
                  <a:pt x="428579" y="7381"/>
                </a:lnTo>
                <a:lnTo>
                  <a:pt x="408050" y="0"/>
                </a:lnTo>
                <a:close/>
              </a:path>
              <a:path w="498475" h="282575">
                <a:moveTo>
                  <a:pt x="90042" y="0"/>
                </a:moveTo>
                <a:lnTo>
                  <a:pt x="51657" y="18097"/>
                </a:lnTo>
                <a:lnTo>
                  <a:pt x="23367" y="49529"/>
                </a:lnTo>
                <a:lnTo>
                  <a:pt x="5826" y="91471"/>
                </a:lnTo>
                <a:lnTo>
                  <a:pt x="0" y="141223"/>
                </a:lnTo>
                <a:lnTo>
                  <a:pt x="1452" y="167179"/>
                </a:lnTo>
                <a:lnTo>
                  <a:pt x="13073" y="213090"/>
                </a:lnTo>
                <a:lnTo>
                  <a:pt x="36125" y="250334"/>
                </a:lnTo>
                <a:lnTo>
                  <a:pt x="69514" y="274960"/>
                </a:lnTo>
                <a:lnTo>
                  <a:pt x="90042" y="282320"/>
                </a:lnTo>
                <a:lnTo>
                  <a:pt x="93599" y="270890"/>
                </a:lnTo>
                <a:lnTo>
                  <a:pt x="77549" y="263773"/>
                </a:lnTo>
                <a:lnTo>
                  <a:pt x="63690" y="253857"/>
                </a:lnTo>
                <a:lnTo>
                  <a:pt x="35210" y="207656"/>
                </a:lnTo>
                <a:lnTo>
                  <a:pt x="26828" y="164707"/>
                </a:lnTo>
                <a:lnTo>
                  <a:pt x="25780" y="139826"/>
                </a:lnTo>
                <a:lnTo>
                  <a:pt x="26828" y="115732"/>
                </a:lnTo>
                <a:lnTo>
                  <a:pt x="35210" y="73925"/>
                </a:lnTo>
                <a:lnTo>
                  <a:pt x="63801" y="28432"/>
                </a:lnTo>
                <a:lnTo>
                  <a:pt x="94106" y="11556"/>
                </a:lnTo>
                <a:lnTo>
                  <a:pt x="90042" y="0"/>
                </a:lnTo>
                <a:close/>
              </a:path>
            </a:pathLst>
          </a:custGeom>
          <a:solidFill>
            <a:srgbClr val="000000"/>
          </a:solidFill>
        </p:spPr>
        <p:txBody>
          <a:bodyPr wrap="square" lIns="0" tIns="0" rIns="0" bIns="0" rtlCol="0"/>
          <a:lstStyle/>
          <a:p>
            <a:endParaRPr/>
          </a:p>
        </p:txBody>
      </p:sp>
      <p:sp>
        <p:nvSpPr>
          <p:cNvPr id="7" name="object 7"/>
          <p:cNvSpPr/>
          <p:nvPr/>
        </p:nvSpPr>
        <p:spPr>
          <a:xfrm>
            <a:off x="4745609" y="5496305"/>
            <a:ext cx="766445" cy="282575"/>
          </a:xfrm>
          <a:custGeom>
            <a:avLst/>
            <a:gdLst/>
            <a:ahLst/>
            <a:cxnLst/>
            <a:rect l="l" t="t" r="r" b="b"/>
            <a:pathLst>
              <a:path w="766445" h="282575">
                <a:moveTo>
                  <a:pt x="676275" y="0"/>
                </a:moveTo>
                <a:lnTo>
                  <a:pt x="672338" y="11557"/>
                </a:lnTo>
                <a:lnTo>
                  <a:pt x="688645" y="18631"/>
                </a:lnTo>
                <a:lnTo>
                  <a:pt x="702690" y="28432"/>
                </a:lnTo>
                <a:lnTo>
                  <a:pt x="731234" y="73918"/>
                </a:lnTo>
                <a:lnTo>
                  <a:pt x="739616" y="115695"/>
                </a:lnTo>
                <a:lnTo>
                  <a:pt x="740663" y="139788"/>
                </a:lnTo>
                <a:lnTo>
                  <a:pt x="739616" y="164687"/>
                </a:lnTo>
                <a:lnTo>
                  <a:pt x="731234" y="207625"/>
                </a:lnTo>
                <a:lnTo>
                  <a:pt x="702738" y="253866"/>
                </a:lnTo>
                <a:lnTo>
                  <a:pt x="672718" y="270903"/>
                </a:lnTo>
                <a:lnTo>
                  <a:pt x="676275" y="282371"/>
                </a:lnTo>
                <a:lnTo>
                  <a:pt x="714835" y="264302"/>
                </a:lnTo>
                <a:lnTo>
                  <a:pt x="743203" y="233032"/>
                </a:lnTo>
                <a:lnTo>
                  <a:pt x="760523" y="191149"/>
                </a:lnTo>
                <a:lnTo>
                  <a:pt x="766317" y="141274"/>
                </a:lnTo>
                <a:lnTo>
                  <a:pt x="764865" y="115402"/>
                </a:lnTo>
                <a:lnTo>
                  <a:pt x="753244" y="69544"/>
                </a:lnTo>
                <a:lnTo>
                  <a:pt x="730192" y="32146"/>
                </a:lnTo>
                <a:lnTo>
                  <a:pt x="696803" y="7381"/>
                </a:lnTo>
                <a:lnTo>
                  <a:pt x="676275" y="0"/>
                </a:lnTo>
                <a:close/>
              </a:path>
              <a:path w="766445" h="282575">
                <a:moveTo>
                  <a:pt x="90042" y="0"/>
                </a:moveTo>
                <a:lnTo>
                  <a:pt x="51657" y="18097"/>
                </a:lnTo>
                <a:lnTo>
                  <a:pt x="23367" y="49530"/>
                </a:lnTo>
                <a:lnTo>
                  <a:pt x="5826" y="91497"/>
                </a:lnTo>
                <a:lnTo>
                  <a:pt x="0" y="141274"/>
                </a:lnTo>
                <a:lnTo>
                  <a:pt x="1452" y="167211"/>
                </a:lnTo>
                <a:lnTo>
                  <a:pt x="13073" y="213089"/>
                </a:lnTo>
                <a:lnTo>
                  <a:pt x="36125" y="250317"/>
                </a:lnTo>
                <a:lnTo>
                  <a:pt x="69514" y="274987"/>
                </a:lnTo>
                <a:lnTo>
                  <a:pt x="90042" y="282371"/>
                </a:lnTo>
                <a:lnTo>
                  <a:pt x="93599" y="270903"/>
                </a:lnTo>
                <a:lnTo>
                  <a:pt x="77549" y="263781"/>
                </a:lnTo>
                <a:lnTo>
                  <a:pt x="63690" y="253866"/>
                </a:lnTo>
                <a:lnTo>
                  <a:pt x="35210" y="207625"/>
                </a:lnTo>
                <a:lnTo>
                  <a:pt x="26828" y="164687"/>
                </a:lnTo>
                <a:lnTo>
                  <a:pt x="25780" y="139788"/>
                </a:lnTo>
                <a:lnTo>
                  <a:pt x="26828" y="115695"/>
                </a:lnTo>
                <a:lnTo>
                  <a:pt x="35210" y="73918"/>
                </a:lnTo>
                <a:lnTo>
                  <a:pt x="63801" y="28432"/>
                </a:lnTo>
                <a:lnTo>
                  <a:pt x="94106" y="11557"/>
                </a:lnTo>
                <a:lnTo>
                  <a:pt x="90042" y="0"/>
                </a:lnTo>
                <a:close/>
              </a:path>
            </a:pathLst>
          </a:custGeom>
          <a:solidFill>
            <a:srgbClr val="000000"/>
          </a:solidFill>
        </p:spPr>
        <p:txBody>
          <a:bodyPr wrap="square" lIns="0" tIns="0" rIns="0" bIns="0" rtlCol="0"/>
          <a:lstStyle/>
          <a:p>
            <a:endParaRPr/>
          </a:p>
        </p:txBody>
      </p:sp>
      <p:sp>
        <p:nvSpPr>
          <p:cNvPr id="8" name="object 8"/>
          <p:cNvSpPr/>
          <p:nvPr/>
        </p:nvSpPr>
        <p:spPr>
          <a:xfrm>
            <a:off x="5762116" y="5496305"/>
            <a:ext cx="498475" cy="282575"/>
          </a:xfrm>
          <a:custGeom>
            <a:avLst/>
            <a:gdLst/>
            <a:ahLst/>
            <a:cxnLst/>
            <a:rect l="l" t="t" r="r" b="b"/>
            <a:pathLst>
              <a:path w="498475" h="282575">
                <a:moveTo>
                  <a:pt x="408050" y="0"/>
                </a:moveTo>
                <a:lnTo>
                  <a:pt x="404113" y="11557"/>
                </a:lnTo>
                <a:lnTo>
                  <a:pt x="420421" y="18631"/>
                </a:lnTo>
                <a:lnTo>
                  <a:pt x="434467" y="28432"/>
                </a:lnTo>
                <a:lnTo>
                  <a:pt x="463010" y="73918"/>
                </a:lnTo>
                <a:lnTo>
                  <a:pt x="471392" y="115695"/>
                </a:lnTo>
                <a:lnTo>
                  <a:pt x="472440" y="139788"/>
                </a:lnTo>
                <a:lnTo>
                  <a:pt x="471392" y="164687"/>
                </a:lnTo>
                <a:lnTo>
                  <a:pt x="463010" y="207625"/>
                </a:lnTo>
                <a:lnTo>
                  <a:pt x="434514" y="253866"/>
                </a:lnTo>
                <a:lnTo>
                  <a:pt x="404495" y="270903"/>
                </a:lnTo>
                <a:lnTo>
                  <a:pt x="408050" y="282371"/>
                </a:lnTo>
                <a:lnTo>
                  <a:pt x="446611" y="264302"/>
                </a:lnTo>
                <a:lnTo>
                  <a:pt x="474980" y="233032"/>
                </a:lnTo>
                <a:lnTo>
                  <a:pt x="492299" y="191149"/>
                </a:lnTo>
                <a:lnTo>
                  <a:pt x="498094" y="141274"/>
                </a:lnTo>
                <a:lnTo>
                  <a:pt x="496641" y="115402"/>
                </a:lnTo>
                <a:lnTo>
                  <a:pt x="485020" y="69544"/>
                </a:lnTo>
                <a:lnTo>
                  <a:pt x="461968" y="32146"/>
                </a:lnTo>
                <a:lnTo>
                  <a:pt x="428579" y="7381"/>
                </a:lnTo>
                <a:lnTo>
                  <a:pt x="408050" y="0"/>
                </a:lnTo>
                <a:close/>
              </a:path>
              <a:path w="498475" h="282575">
                <a:moveTo>
                  <a:pt x="90043" y="0"/>
                </a:moveTo>
                <a:lnTo>
                  <a:pt x="51657" y="18097"/>
                </a:lnTo>
                <a:lnTo>
                  <a:pt x="23368" y="49530"/>
                </a:lnTo>
                <a:lnTo>
                  <a:pt x="5826" y="91497"/>
                </a:lnTo>
                <a:lnTo>
                  <a:pt x="0" y="141274"/>
                </a:lnTo>
                <a:lnTo>
                  <a:pt x="1452" y="167211"/>
                </a:lnTo>
                <a:lnTo>
                  <a:pt x="13073" y="213089"/>
                </a:lnTo>
                <a:lnTo>
                  <a:pt x="36125" y="250317"/>
                </a:lnTo>
                <a:lnTo>
                  <a:pt x="69514" y="274987"/>
                </a:lnTo>
                <a:lnTo>
                  <a:pt x="90043" y="282371"/>
                </a:lnTo>
                <a:lnTo>
                  <a:pt x="93599" y="270903"/>
                </a:lnTo>
                <a:lnTo>
                  <a:pt x="77549" y="263781"/>
                </a:lnTo>
                <a:lnTo>
                  <a:pt x="63690" y="253866"/>
                </a:lnTo>
                <a:lnTo>
                  <a:pt x="35210" y="207625"/>
                </a:lnTo>
                <a:lnTo>
                  <a:pt x="26828" y="164687"/>
                </a:lnTo>
                <a:lnTo>
                  <a:pt x="25781" y="139788"/>
                </a:lnTo>
                <a:lnTo>
                  <a:pt x="26828" y="115695"/>
                </a:lnTo>
                <a:lnTo>
                  <a:pt x="35210" y="73918"/>
                </a:lnTo>
                <a:lnTo>
                  <a:pt x="63801" y="28432"/>
                </a:lnTo>
                <a:lnTo>
                  <a:pt x="94107" y="11557"/>
                </a:lnTo>
                <a:lnTo>
                  <a:pt x="90043" y="0"/>
                </a:lnTo>
                <a:close/>
              </a:path>
            </a:pathLst>
          </a:custGeom>
          <a:solidFill>
            <a:srgbClr val="000000"/>
          </a:solidFill>
        </p:spPr>
        <p:txBody>
          <a:bodyPr wrap="square" lIns="0" tIns="0" rIns="0" bIns="0" rtlCol="0"/>
          <a:lstStyle/>
          <a:p>
            <a:endParaRPr/>
          </a:p>
        </p:txBody>
      </p:sp>
      <p:sp>
        <p:nvSpPr>
          <p:cNvPr id="9" name="object 9"/>
          <p:cNvSpPr/>
          <p:nvPr/>
        </p:nvSpPr>
        <p:spPr>
          <a:xfrm>
            <a:off x="6873113" y="5496305"/>
            <a:ext cx="772795" cy="282575"/>
          </a:xfrm>
          <a:custGeom>
            <a:avLst/>
            <a:gdLst/>
            <a:ahLst/>
            <a:cxnLst/>
            <a:rect l="l" t="t" r="r" b="b"/>
            <a:pathLst>
              <a:path w="772795" h="282575">
                <a:moveTo>
                  <a:pt x="682370" y="0"/>
                </a:moveTo>
                <a:lnTo>
                  <a:pt x="678433" y="11557"/>
                </a:lnTo>
                <a:lnTo>
                  <a:pt x="694741" y="18631"/>
                </a:lnTo>
                <a:lnTo>
                  <a:pt x="708786" y="28432"/>
                </a:lnTo>
                <a:lnTo>
                  <a:pt x="737330" y="73918"/>
                </a:lnTo>
                <a:lnTo>
                  <a:pt x="745712" y="115695"/>
                </a:lnTo>
                <a:lnTo>
                  <a:pt x="746759" y="139788"/>
                </a:lnTo>
                <a:lnTo>
                  <a:pt x="745712" y="164687"/>
                </a:lnTo>
                <a:lnTo>
                  <a:pt x="737330" y="207625"/>
                </a:lnTo>
                <a:lnTo>
                  <a:pt x="708834" y="253866"/>
                </a:lnTo>
                <a:lnTo>
                  <a:pt x="678814" y="270903"/>
                </a:lnTo>
                <a:lnTo>
                  <a:pt x="682370" y="282371"/>
                </a:lnTo>
                <a:lnTo>
                  <a:pt x="720931" y="264302"/>
                </a:lnTo>
                <a:lnTo>
                  <a:pt x="749300" y="233032"/>
                </a:lnTo>
                <a:lnTo>
                  <a:pt x="766619" y="191149"/>
                </a:lnTo>
                <a:lnTo>
                  <a:pt x="772413" y="141274"/>
                </a:lnTo>
                <a:lnTo>
                  <a:pt x="770961" y="115402"/>
                </a:lnTo>
                <a:lnTo>
                  <a:pt x="759340" y="69544"/>
                </a:lnTo>
                <a:lnTo>
                  <a:pt x="736288" y="32146"/>
                </a:lnTo>
                <a:lnTo>
                  <a:pt x="702899" y="7381"/>
                </a:lnTo>
                <a:lnTo>
                  <a:pt x="682370" y="0"/>
                </a:lnTo>
                <a:close/>
              </a:path>
              <a:path w="772795" h="282575">
                <a:moveTo>
                  <a:pt x="90042" y="0"/>
                </a:moveTo>
                <a:lnTo>
                  <a:pt x="51657" y="18097"/>
                </a:lnTo>
                <a:lnTo>
                  <a:pt x="23367" y="49530"/>
                </a:lnTo>
                <a:lnTo>
                  <a:pt x="5826" y="91497"/>
                </a:lnTo>
                <a:lnTo>
                  <a:pt x="0" y="141274"/>
                </a:lnTo>
                <a:lnTo>
                  <a:pt x="1452" y="167211"/>
                </a:lnTo>
                <a:lnTo>
                  <a:pt x="13073" y="213089"/>
                </a:lnTo>
                <a:lnTo>
                  <a:pt x="36125" y="250317"/>
                </a:lnTo>
                <a:lnTo>
                  <a:pt x="69514" y="274987"/>
                </a:lnTo>
                <a:lnTo>
                  <a:pt x="90042" y="282371"/>
                </a:lnTo>
                <a:lnTo>
                  <a:pt x="93598" y="270903"/>
                </a:lnTo>
                <a:lnTo>
                  <a:pt x="77549" y="263781"/>
                </a:lnTo>
                <a:lnTo>
                  <a:pt x="63690" y="253866"/>
                </a:lnTo>
                <a:lnTo>
                  <a:pt x="35210" y="207625"/>
                </a:lnTo>
                <a:lnTo>
                  <a:pt x="26828" y="164687"/>
                </a:lnTo>
                <a:lnTo>
                  <a:pt x="25780" y="139788"/>
                </a:lnTo>
                <a:lnTo>
                  <a:pt x="26828" y="115695"/>
                </a:lnTo>
                <a:lnTo>
                  <a:pt x="35210" y="73918"/>
                </a:lnTo>
                <a:lnTo>
                  <a:pt x="63801" y="28432"/>
                </a:lnTo>
                <a:lnTo>
                  <a:pt x="94106" y="11557"/>
                </a:lnTo>
                <a:lnTo>
                  <a:pt x="90042" y="0"/>
                </a:lnTo>
                <a:close/>
              </a:path>
            </a:pathLst>
          </a:custGeom>
          <a:solidFill>
            <a:srgbClr val="000000"/>
          </a:solidFill>
        </p:spPr>
        <p:txBody>
          <a:bodyPr wrap="square" lIns="0" tIns="0" rIns="0" bIns="0" rtlCol="0"/>
          <a:lstStyle/>
          <a:p>
            <a:endParaRPr/>
          </a:p>
        </p:txBody>
      </p:sp>
      <p:sp>
        <p:nvSpPr>
          <p:cNvPr id="10" name="object 10"/>
          <p:cNvSpPr/>
          <p:nvPr/>
        </p:nvSpPr>
        <p:spPr>
          <a:xfrm>
            <a:off x="7895717" y="5496305"/>
            <a:ext cx="506095" cy="282575"/>
          </a:xfrm>
          <a:custGeom>
            <a:avLst/>
            <a:gdLst/>
            <a:ahLst/>
            <a:cxnLst/>
            <a:rect l="l" t="t" r="r" b="b"/>
            <a:pathLst>
              <a:path w="506095" h="282575">
                <a:moveTo>
                  <a:pt x="415671" y="0"/>
                </a:moveTo>
                <a:lnTo>
                  <a:pt x="411733" y="11557"/>
                </a:lnTo>
                <a:lnTo>
                  <a:pt x="428041" y="18631"/>
                </a:lnTo>
                <a:lnTo>
                  <a:pt x="442086" y="28432"/>
                </a:lnTo>
                <a:lnTo>
                  <a:pt x="470630" y="73918"/>
                </a:lnTo>
                <a:lnTo>
                  <a:pt x="479012" y="115695"/>
                </a:lnTo>
                <a:lnTo>
                  <a:pt x="480059" y="139788"/>
                </a:lnTo>
                <a:lnTo>
                  <a:pt x="479012" y="164687"/>
                </a:lnTo>
                <a:lnTo>
                  <a:pt x="470630" y="207625"/>
                </a:lnTo>
                <a:lnTo>
                  <a:pt x="442134" y="253866"/>
                </a:lnTo>
                <a:lnTo>
                  <a:pt x="412114" y="270903"/>
                </a:lnTo>
                <a:lnTo>
                  <a:pt x="415671" y="282371"/>
                </a:lnTo>
                <a:lnTo>
                  <a:pt x="454231" y="264302"/>
                </a:lnTo>
                <a:lnTo>
                  <a:pt x="482600" y="233032"/>
                </a:lnTo>
                <a:lnTo>
                  <a:pt x="499919" y="191149"/>
                </a:lnTo>
                <a:lnTo>
                  <a:pt x="505713" y="141274"/>
                </a:lnTo>
                <a:lnTo>
                  <a:pt x="504261" y="115402"/>
                </a:lnTo>
                <a:lnTo>
                  <a:pt x="492640" y="69544"/>
                </a:lnTo>
                <a:lnTo>
                  <a:pt x="469588" y="32146"/>
                </a:lnTo>
                <a:lnTo>
                  <a:pt x="436199" y="7381"/>
                </a:lnTo>
                <a:lnTo>
                  <a:pt x="415671" y="0"/>
                </a:lnTo>
                <a:close/>
              </a:path>
              <a:path w="506095" h="282575">
                <a:moveTo>
                  <a:pt x="90042" y="0"/>
                </a:moveTo>
                <a:lnTo>
                  <a:pt x="51657" y="18097"/>
                </a:lnTo>
                <a:lnTo>
                  <a:pt x="23367" y="49530"/>
                </a:lnTo>
                <a:lnTo>
                  <a:pt x="5826" y="91497"/>
                </a:lnTo>
                <a:lnTo>
                  <a:pt x="0" y="141274"/>
                </a:lnTo>
                <a:lnTo>
                  <a:pt x="1452" y="167211"/>
                </a:lnTo>
                <a:lnTo>
                  <a:pt x="13073" y="213089"/>
                </a:lnTo>
                <a:lnTo>
                  <a:pt x="36125" y="250317"/>
                </a:lnTo>
                <a:lnTo>
                  <a:pt x="69514" y="274987"/>
                </a:lnTo>
                <a:lnTo>
                  <a:pt x="90042" y="282371"/>
                </a:lnTo>
                <a:lnTo>
                  <a:pt x="93599" y="270903"/>
                </a:lnTo>
                <a:lnTo>
                  <a:pt x="77549" y="263781"/>
                </a:lnTo>
                <a:lnTo>
                  <a:pt x="63690" y="253866"/>
                </a:lnTo>
                <a:lnTo>
                  <a:pt x="35210" y="207625"/>
                </a:lnTo>
                <a:lnTo>
                  <a:pt x="26828" y="164687"/>
                </a:lnTo>
                <a:lnTo>
                  <a:pt x="25780" y="139788"/>
                </a:lnTo>
                <a:lnTo>
                  <a:pt x="26828" y="115695"/>
                </a:lnTo>
                <a:lnTo>
                  <a:pt x="35210" y="73918"/>
                </a:lnTo>
                <a:lnTo>
                  <a:pt x="63801" y="28432"/>
                </a:lnTo>
                <a:lnTo>
                  <a:pt x="94106" y="11557"/>
                </a:lnTo>
                <a:lnTo>
                  <a:pt x="90042" y="0"/>
                </a:lnTo>
                <a:close/>
              </a:path>
            </a:pathLst>
          </a:custGeom>
          <a:solidFill>
            <a:srgbClr val="000000"/>
          </a:solidFill>
        </p:spPr>
        <p:txBody>
          <a:bodyPr wrap="square" lIns="0" tIns="0" rIns="0" bIns="0" rtlCol="0"/>
          <a:lstStyle/>
          <a:p>
            <a:endParaRPr/>
          </a:p>
        </p:txBody>
      </p:sp>
      <p:sp>
        <p:nvSpPr>
          <p:cNvPr id="11" name="object 11"/>
          <p:cNvSpPr txBox="1"/>
          <p:nvPr/>
        </p:nvSpPr>
        <p:spPr>
          <a:xfrm>
            <a:off x="4459478" y="4904079"/>
            <a:ext cx="3892550" cy="894715"/>
          </a:xfrm>
          <a:prstGeom prst="rect">
            <a:avLst/>
          </a:prstGeom>
        </p:spPr>
        <p:txBody>
          <a:bodyPr vert="horz" wrap="square" lIns="0" tIns="81280" rIns="0" bIns="0" rtlCol="0">
            <a:spAutoFit/>
          </a:bodyPr>
          <a:lstStyle/>
          <a:p>
            <a:pPr algn="ctr">
              <a:lnSpc>
                <a:spcPct val="100000"/>
              </a:lnSpc>
              <a:spcBef>
                <a:spcPts val="640"/>
              </a:spcBef>
              <a:tabLst>
                <a:tab pos="323215" algn="l"/>
                <a:tab pos="1016635" algn="l"/>
                <a:tab pos="1339850" algn="l"/>
              </a:tabLst>
            </a:pPr>
            <a:r>
              <a:rPr sz="2400" dirty="0">
                <a:latin typeface="Cambria Math"/>
                <a:cs typeface="Cambria Math"/>
              </a:rPr>
              <a:t>𝑃	</a:t>
            </a:r>
            <a:r>
              <a:rPr sz="2400" spc="-25" dirty="0">
                <a:latin typeface="Cambria Math"/>
                <a:cs typeface="Cambria Math"/>
              </a:rPr>
              <a:t>𝑥|𝐶</a:t>
            </a:r>
            <a:r>
              <a:rPr sz="2625" spc="-37" baseline="-15873" dirty="0">
                <a:latin typeface="Cambria Math"/>
                <a:cs typeface="Cambria Math"/>
              </a:rPr>
              <a:t>1	</a:t>
            </a:r>
            <a:r>
              <a:rPr sz="2400" dirty="0">
                <a:latin typeface="Cambria Math"/>
                <a:cs typeface="Cambria Math"/>
              </a:rPr>
              <a:t>𝑃	</a:t>
            </a:r>
            <a:r>
              <a:rPr sz="2400" spc="-80" dirty="0">
                <a:latin typeface="Cambria Math"/>
                <a:cs typeface="Cambria Math"/>
              </a:rPr>
              <a:t>𝐶</a:t>
            </a:r>
            <a:r>
              <a:rPr sz="2625" spc="-120" baseline="-15873" dirty="0">
                <a:latin typeface="Cambria Math"/>
                <a:cs typeface="Cambria Math"/>
              </a:rPr>
              <a:t>1</a:t>
            </a:r>
            <a:endParaRPr sz="2625" baseline="-15873">
              <a:latin typeface="Cambria Math"/>
              <a:cs typeface="Cambria Math"/>
            </a:endParaRPr>
          </a:p>
          <a:p>
            <a:pPr algn="ctr">
              <a:lnSpc>
                <a:spcPct val="100000"/>
              </a:lnSpc>
              <a:spcBef>
                <a:spcPts val="545"/>
              </a:spcBef>
              <a:tabLst>
                <a:tab pos="322580" algn="l"/>
                <a:tab pos="1016635" algn="l"/>
                <a:tab pos="1339215" algn="l"/>
                <a:tab pos="1831975" algn="l"/>
                <a:tab pos="2450465" algn="l"/>
                <a:tab pos="3150235" algn="l"/>
                <a:tab pos="3473450" algn="l"/>
              </a:tabLst>
            </a:pPr>
            <a:r>
              <a:rPr sz="2400" dirty="0">
                <a:latin typeface="Cambria Math"/>
                <a:cs typeface="Cambria Math"/>
              </a:rPr>
              <a:t>𝑃	</a:t>
            </a:r>
            <a:r>
              <a:rPr sz="2400" spc="-25" dirty="0">
                <a:latin typeface="Cambria Math"/>
                <a:cs typeface="Cambria Math"/>
              </a:rPr>
              <a:t>𝑥|𝐶</a:t>
            </a:r>
            <a:r>
              <a:rPr sz="2625" spc="-37" baseline="-15873" dirty="0">
                <a:latin typeface="Cambria Math"/>
                <a:cs typeface="Cambria Math"/>
              </a:rPr>
              <a:t>1	</a:t>
            </a:r>
            <a:r>
              <a:rPr sz="2400" dirty="0">
                <a:latin typeface="Cambria Math"/>
                <a:cs typeface="Cambria Math"/>
              </a:rPr>
              <a:t>𝑃	</a:t>
            </a:r>
            <a:r>
              <a:rPr sz="2400" spc="-85" dirty="0">
                <a:latin typeface="Cambria Math"/>
                <a:cs typeface="Cambria Math"/>
              </a:rPr>
              <a:t>𝐶</a:t>
            </a:r>
            <a:r>
              <a:rPr sz="2625" spc="-127" baseline="-15873" dirty="0">
                <a:latin typeface="Cambria Math"/>
                <a:cs typeface="Cambria Math"/>
              </a:rPr>
              <a:t>1	</a:t>
            </a:r>
            <a:r>
              <a:rPr sz="2400" dirty="0">
                <a:latin typeface="Cambria Math"/>
                <a:cs typeface="Cambria Math"/>
              </a:rPr>
              <a:t>+</a:t>
            </a:r>
            <a:r>
              <a:rPr sz="2400" spc="5" dirty="0">
                <a:latin typeface="Cambria Math"/>
                <a:cs typeface="Cambria Math"/>
              </a:rPr>
              <a:t> </a:t>
            </a:r>
            <a:r>
              <a:rPr sz="2400" dirty="0">
                <a:latin typeface="Cambria Math"/>
                <a:cs typeface="Cambria Math"/>
              </a:rPr>
              <a:t>𝑃	</a:t>
            </a:r>
            <a:r>
              <a:rPr sz="2400" spc="-10" dirty="0">
                <a:latin typeface="Cambria Math"/>
                <a:cs typeface="Cambria Math"/>
              </a:rPr>
              <a:t>𝑥|𝐶</a:t>
            </a:r>
            <a:r>
              <a:rPr sz="2625" spc="-15" baseline="-15873" dirty="0">
                <a:latin typeface="Cambria Math"/>
                <a:cs typeface="Cambria Math"/>
              </a:rPr>
              <a:t>2	</a:t>
            </a:r>
            <a:r>
              <a:rPr sz="2400" dirty="0">
                <a:latin typeface="Cambria Math"/>
                <a:cs typeface="Cambria Math"/>
              </a:rPr>
              <a:t>𝑃	</a:t>
            </a:r>
            <a:r>
              <a:rPr sz="2400" spc="-55" dirty="0">
                <a:latin typeface="Cambria Math"/>
                <a:cs typeface="Cambria Math"/>
              </a:rPr>
              <a:t>𝐶</a:t>
            </a:r>
            <a:r>
              <a:rPr sz="2625" spc="-82" baseline="-15873" dirty="0">
                <a:latin typeface="Cambria Math"/>
                <a:cs typeface="Cambria Math"/>
              </a:rPr>
              <a:t>2</a:t>
            </a:r>
            <a:endParaRPr sz="2625" baseline="-15873">
              <a:latin typeface="Cambria Math"/>
              <a:cs typeface="Cambria Math"/>
            </a:endParaRPr>
          </a:p>
        </p:txBody>
      </p:sp>
      <p:sp>
        <p:nvSpPr>
          <p:cNvPr id="12" name="object 12"/>
          <p:cNvSpPr/>
          <p:nvPr/>
        </p:nvSpPr>
        <p:spPr>
          <a:xfrm>
            <a:off x="3311271" y="5280152"/>
            <a:ext cx="765175" cy="282575"/>
          </a:xfrm>
          <a:custGeom>
            <a:avLst/>
            <a:gdLst/>
            <a:ahLst/>
            <a:cxnLst/>
            <a:rect l="l" t="t" r="r" b="b"/>
            <a:pathLst>
              <a:path w="765175" h="282575">
                <a:moveTo>
                  <a:pt x="674751" y="0"/>
                </a:moveTo>
                <a:lnTo>
                  <a:pt x="670687" y="11430"/>
                </a:lnTo>
                <a:lnTo>
                  <a:pt x="687050" y="18504"/>
                </a:lnTo>
                <a:lnTo>
                  <a:pt x="701103" y="28305"/>
                </a:lnTo>
                <a:lnTo>
                  <a:pt x="729636" y="73852"/>
                </a:lnTo>
                <a:lnTo>
                  <a:pt x="737967" y="115623"/>
                </a:lnTo>
                <a:lnTo>
                  <a:pt x="739013" y="139700"/>
                </a:lnTo>
                <a:lnTo>
                  <a:pt x="737965" y="164580"/>
                </a:lnTo>
                <a:lnTo>
                  <a:pt x="729583" y="207529"/>
                </a:lnTo>
                <a:lnTo>
                  <a:pt x="701103" y="253777"/>
                </a:lnTo>
                <a:lnTo>
                  <a:pt x="671194" y="270764"/>
                </a:lnTo>
                <a:lnTo>
                  <a:pt x="674751" y="282321"/>
                </a:lnTo>
                <a:lnTo>
                  <a:pt x="713247" y="264239"/>
                </a:lnTo>
                <a:lnTo>
                  <a:pt x="741552" y="232918"/>
                </a:lnTo>
                <a:lnTo>
                  <a:pt x="758983" y="191071"/>
                </a:lnTo>
                <a:lnTo>
                  <a:pt x="764793" y="141224"/>
                </a:lnTo>
                <a:lnTo>
                  <a:pt x="763339" y="115339"/>
                </a:lnTo>
                <a:lnTo>
                  <a:pt x="751667" y="69429"/>
                </a:lnTo>
                <a:lnTo>
                  <a:pt x="728543" y="32093"/>
                </a:lnTo>
                <a:lnTo>
                  <a:pt x="695205" y="7379"/>
                </a:lnTo>
                <a:lnTo>
                  <a:pt x="674751" y="0"/>
                </a:lnTo>
                <a:close/>
              </a:path>
              <a:path w="765175" h="282575">
                <a:moveTo>
                  <a:pt x="90042" y="0"/>
                </a:moveTo>
                <a:lnTo>
                  <a:pt x="51546" y="18081"/>
                </a:lnTo>
                <a:lnTo>
                  <a:pt x="23240" y="49403"/>
                </a:lnTo>
                <a:lnTo>
                  <a:pt x="5810" y="91408"/>
                </a:lnTo>
                <a:lnTo>
                  <a:pt x="0" y="141224"/>
                </a:lnTo>
                <a:lnTo>
                  <a:pt x="1432" y="167159"/>
                </a:lnTo>
                <a:lnTo>
                  <a:pt x="12965" y="212982"/>
                </a:lnTo>
                <a:lnTo>
                  <a:pt x="36018" y="250227"/>
                </a:lnTo>
                <a:lnTo>
                  <a:pt x="69494" y="274941"/>
                </a:lnTo>
                <a:lnTo>
                  <a:pt x="90042" y="282321"/>
                </a:lnTo>
                <a:lnTo>
                  <a:pt x="93599" y="270764"/>
                </a:lnTo>
                <a:lnTo>
                  <a:pt x="77475" y="263663"/>
                </a:lnTo>
                <a:lnTo>
                  <a:pt x="63579" y="253777"/>
                </a:lnTo>
                <a:lnTo>
                  <a:pt x="35083" y="207529"/>
                </a:lnTo>
                <a:lnTo>
                  <a:pt x="26701" y="164580"/>
                </a:lnTo>
                <a:lnTo>
                  <a:pt x="25653" y="139700"/>
                </a:lnTo>
                <a:lnTo>
                  <a:pt x="26701" y="115623"/>
                </a:lnTo>
                <a:lnTo>
                  <a:pt x="35083" y="73852"/>
                </a:lnTo>
                <a:lnTo>
                  <a:pt x="63674" y="28305"/>
                </a:lnTo>
                <a:lnTo>
                  <a:pt x="93979" y="11430"/>
                </a:lnTo>
                <a:lnTo>
                  <a:pt x="90042" y="0"/>
                </a:lnTo>
                <a:close/>
              </a:path>
            </a:pathLst>
          </a:custGeom>
          <a:solidFill>
            <a:srgbClr val="000000"/>
          </a:solidFill>
        </p:spPr>
        <p:txBody>
          <a:bodyPr wrap="square" lIns="0" tIns="0" rIns="0" bIns="0" rtlCol="0"/>
          <a:lstStyle/>
          <a:p>
            <a:endParaRPr/>
          </a:p>
        </p:txBody>
      </p:sp>
      <p:sp>
        <p:nvSpPr>
          <p:cNvPr id="13" name="object 13"/>
          <p:cNvSpPr txBox="1"/>
          <p:nvPr/>
        </p:nvSpPr>
        <p:spPr>
          <a:xfrm>
            <a:off x="3050158" y="5202758"/>
            <a:ext cx="1428115" cy="391795"/>
          </a:xfrm>
          <a:prstGeom prst="rect">
            <a:avLst/>
          </a:prstGeom>
        </p:spPr>
        <p:txBody>
          <a:bodyPr vert="horz" wrap="square" lIns="0" tIns="12700" rIns="0" bIns="0" rtlCol="0">
            <a:spAutoFit/>
          </a:bodyPr>
          <a:lstStyle/>
          <a:p>
            <a:pPr marL="38100">
              <a:lnSpc>
                <a:spcPct val="100000"/>
              </a:lnSpc>
              <a:spcBef>
                <a:spcPts val="100"/>
              </a:spcBef>
              <a:tabLst>
                <a:tab pos="361315" algn="l"/>
                <a:tab pos="1161415" algn="l"/>
              </a:tabLst>
            </a:pPr>
            <a:r>
              <a:rPr sz="3600" baseline="2314" dirty="0">
                <a:latin typeface="Cambria Math"/>
                <a:cs typeface="Cambria Math"/>
              </a:rPr>
              <a:t>𝑃	</a:t>
            </a:r>
            <a:r>
              <a:rPr sz="3600" spc="-30" baseline="2314" dirty="0">
                <a:latin typeface="Cambria Math"/>
                <a:cs typeface="Cambria Math"/>
              </a:rPr>
              <a:t>𝐶</a:t>
            </a:r>
            <a:r>
              <a:rPr sz="2625" spc="-30" baseline="-12698" dirty="0">
                <a:latin typeface="Cambria Math"/>
                <a:cs typeface="Cambria Math"/>
              </a:rPr>
              <a:t>1</a:t>
            </a:r>
            <a:r>
              <a:rPr sz="3600" spc="-30" baseline="2314" dirty="0">
                <a:latin typeface="Cambria Math"/>
                <a:cs typeface="Cambria Math"/>
              </a:rPr>
              <a:t>|𝑥	</a:t>
            </a:r>
            <a:r>
              <a:rPr sz="2400" dirty="0">
                <a:latin typeface="Cambria Math"/>
                <a:cs typeface="Cambria Math"/>
              </a:rPr>
              <a:t>=</a:t>
            </a:r>
            <a:endParaRPr sz="2400">
              <a:latin typeface="Cambria Math"/>
              <a:cs typeface="Cambria Math"/>
            </a:endParaRPr>
          </a:p>
        </p:txBody>
      </p:sp>
      <p:sp>
        <p:nvSpPr>
          <p:cNvPr id="14" name="object 14"/>
          <p:cNvSpPr/>
          <p:nvPr/>
        </p:nvSpPr>
        <p:spPr>
          <a:xfrm>
            <a:off x="3474720" y="6233350"/>
            <a:ext cx="370205" cy="282575"/>
          </a:xfrm>
          <a:custGeom>
            <a:avLst/>
            <a:gdLst/>
            <a:ahLst/>
            <a:cxnLst/>
            <a:rect l="l" t="t" r="r" b="b"/>
            <a:pathLst>
              <a:path w="370204" h="282575">
                <a:moveTo>
                  <a:pt x="280162" y="0"/>
                </a:moveTo>
                <a:lnTo>
                  <a:pt x="276097" y="11455"/>
                </a:lnTo>
                <a:lnTo>
                  <a:pt x="292461" y="18551"/>
                </a:lnTo>
                <a:lnTo>
                  <a:pt x="306514" y="28371"/>
                </a:lnTo>
                <a:lnTo>
                  <a:pt x="335047" y="73880"/>
                </a:lnTo>
                <a:lnTo>
                  <a:pt x="343378" y="115661"/>
                </a:lnTo>
                <a:lnTo>
                  <a:pt x="344424" y="139750"/>
                </a:lnTo>
                <a:lnTo>
                  <a:pt x="343376" y="164649"/>
                </a:lnTo>
                <a:lnTo>
                  <a:pt x="334994" y="207587"/>
                </a:lnTo>
                <a:lnTo>
                  <a:pt x="306514" y="253823"/>
                </a:lnTo>
                <a:lnTo>
                  <a:pt x="276605" y="270865"/>
                </a:lnTo>
                <a:lnTo>
                  <a:pt x="280162" y="282321"/>
                </a:lnTo>
                <a:lnTo>
                  <a:pt x="318658" y="264263"/>
                </a:lnTo>
                <a:lnTo>
                  <a:pt x="346963" y="232994"/>
                </a:lnTo>
                <a:lnTo>
                  <a:pt x="364394" y="191111"/>
                </a:lnTo>
                <a:lnTo>
                  <a:pt x="370204" y="141236"/>
                </a:lnTo>
                <a:lnTo>
                  <a:pt x="368732" y="115355"/>
                </a:lnTo>
                <a:lnTo>
                  <a:pt x="357024" y="69474"/>
                </a:lnTo>
                <a:lnTo>
                  <a:pt x="333954" y="32127"/>
                </a:lnTo>
                <a:lnTo>
                  <a:pt x="300616" y="7386"/>
                </a:lnTo>
                <a:lnTo>
                  <a:pt x="280162" y="0"/>
                </a:lnTo>
                <a:close/>
              </a:path>
              <a:path w="370204" h="282575">
                <a:moveTo>
                  <a:pt x="90042" y="0"/>
                </a:moveTo>
                <a:lnTo>
                  <a:pt x="51657" y="18095"/>
                </a:lnTo>
                <a:lnTo>
                  <a:pt x="23367" y="49479"/>
                </a:lnTo>
                <a:lnTo>
                  <a:pt x="5873" y="91433"/>
                </a:lnTo>
                <a:lnTo>
                  <a:pt x="0" y="141236"/>
                </a:lnTo>
                <a:lnTo>
                  <a:pt x="1452" y="167173"/>
                </a:lnTo>
                <a:lnTo>
                  <a:pt x="13073" y="213051"/>
                </a:lnTo>
                <a:lnTo>
                  <a:pt x="36125" y="250279"/>
                </a:lnTo>
                <a:lnTo>
                  <a:pt x="69514" y="274944"/>
                </a:lnTo>
                <a:lnTo>
                  <a:pt x="90042" y="282321"/>
                </a:lnTo>
                <a:lnTo>
                  <a:pt x="93725" y="270865"/>
                </a:lnTo>
                <a:lnTo>
                  <a:pt x="77602" y="263738"/>
                </a:lnTo>
                <a:lnTo>
                  <a:pt x="63706" y="253823"/>
                </a:lnTo>
                <a:lnTo>
                  <a:pt x="35210" y="207587"/>
                </a:lnTo>
                <a:lnTo>
                  <a:pt x="26828" y="164649"/>
                </a:lnTo>
                <a:lnTo>
                  <a:pt x="25780" y="139750"/>
                </a:lnTo>
                <a:lnTo>
                  <a:pt x="26828" y="115661"/>
                </a:lnTo>
                <a:lnTo>
                  <a:pt x="35210" y="73880"/>
                </a:lnTo>
                <a:lnTo>
                  <a:pt x="63801" y="28371"/>
                </a:lnTo>
                <a:lnTo>
                  <a:pt x="94106" y="11455"/>
                </a:lnTo>
                <a:lnTo>
                  <a:pt x="90042" y="0"/>
                </a:lnTo>
                <a:close/>
              </a:path>
            </a:pathLst>
          </a:custGeom>
          <a:solidFill>
            <a:srgbClr val="000000"/>
          </a:solidFill>
        </p:spPr>
        <p:txBody>
          <a:bodyPr wrap="square" lIns="0" tIns="0" rIns="0" bIns="0" rtlCol="0"/>
          <a:lstStyle/>
          <a:p>
            <a:endParaRPr/>
          </a:p>
        </p:txBody>
      </p:sp>
      <p:sp>
        <p:nvSpPr>
          <p:cNvPr id="15" name="object 15"/>
          <p:cNvSpPr txBox="1"/>
          <p:nvPr/>
        </p:nvSpPr>
        <p:spPr>
          <a:xfrm>
            <a:off x="789228" y="6144564"/>
            <a:ext cx="2961005" cy="391160"/>
          </a:xfrm>
          <a:prstGeom prst="rect">
            <a:avLst/>
          </a:prstGeom>
        </p:spPr>
        <p:txBody>
          <a:bodyPr vert="horz" wrap="square" lIns="0" tIns="12700" rIns="0" bIns="0" rtlCol="0">
            <a:spAutoFit/>
          </a:bodyPr>
          <a:lstStyle/>
          <a:p>
            <a:pPr marL="12700">
              <a:lnSpc>
                <a:spcPct val="100000"/>
              </a:lnSpc>
              <a:spcBef>
                <a:spcPts val="100"/>
              </a:spcBef>
              <a:tabLst>
                <a:tab pos="2462530" algn="l"/>
                <a:tab pos="2785745" algn="l"/>
              </a:tabLst>
            </a:pPr>
            <a:r>
              <a:rPr sz="2400" dirty="0">
                <a:latin typeface="Calibri"/>
                <a:cs typeface="Calibri"/>
              </a:rPr>
              <a:t>Gen</a:t>
            </a:r>
            <a:r>
              <a:rPr sz="2400" spc="5" dirty="0">
                <a:latin typeface="Calibri"/>
                <a:cs typeface="Calibri"/>
              </a:rPr>
              <a:t>e</a:t>
            </a:r>
            <a:r>
              <a:rPr sz="2400" spc="-45" dirty="0">
                <a:latin typeface="Calibri"/>
                <a:cs typeface="Calibri"/>
              </a:rPr>
              <a:t>r</a:t>
            </a:r>
            <a:r>
              <a:rPr sz="2400" spc="-25" dirty="0">
                <a:latin typeface="Calibri"/>
                <a:cs typeface="Calibri"/>
              </a:rPr>
              <a:t>a</a:t>
            </a:r>
            <a:r>
              <a:rPr sz="2400" dirty="0">
                <a:latin typeface="Calibri"/>
                <a:cs typeface="Calibri"/>
              </a:rPr>
              <a:t>ti</a:t>
            </a:r>
            <a:r>
              <a:rPr sz="2400" spc="-30" dirty="0">
                <a:latin typeface="Calibri"/>
                <a:cs typeface="Calibri"/>
              </a:rPr>
              <a:t>v</a:t>
            </a:r>
            <a:r>
              <a:rPr sz="2400" dirty="0">
                <a:latin typeface="Calibri"/>
                <a:cs typeface="Calibri"/>
              </a:rPr>
              <a:t>e Model	</a:t>
            </a:r>
            <a:r>
              <a:rPr sz="2400" dirty="0">
                <a:latin typeface="Cambria Math"/>
                <a:cs typeface="Cambria Math"/>
              </a:rPr>
              <a:t>𝑃	𝑥</a:t>
            </a:r>
            <a:endParaRPr sz="2400">
              <a:latin typeface="Cambria Math"/>
              <a:cs typeface="Cambria Math"/>
            </a:endParaRPr>
          </a:p>
        </p:txBody>
      </p:sp>
      <p:sp>
        <p:nvSpPr>
          <p:cNvPr id="16" name="object 16"/>
          <p:cNvSpPr/>
          <p:nvPr/>
        </p:nvSpPr>
        <p:spPr>
          <a:xfrm>
            <a:off x="4497578" y="6247244"/>
            <a:ext cx="766445" cy="282575"/>
          </a:xfrm>
          <a:custGeom>
            <a:avLst/>
            <a:gdLst/>
            <a:ahLst/>
            <a:cxnLst/>
            <a:rect l="l" t="t" r="r" b="b"/>
            <a:pathLst>
              <a:path w="766445" h="282575">
                <a:moveTo>
                  <a:pt x="676275" y="0"/>
                </a:moveTo>
                <a:lnTo>
                  <a:pt x="672211" y="11455"/>
                </a:lnTo>
                <a:lnTo>
                  <a:pt x="688592" y="18544"/>
                </a:lnTo>
                <a:lnTo>
                  <a:pt x="702675" y="28360"/>
                </a:lnTo>
                <a:lnTo>
                  <a:pt x="731214" y="73869"/>
                </a:lnTo>
                <a:lnTo>
                  <a:pt x="739509" y="115654"/>
                </a:lnTo>
                <a:lnTo>
                  <a:pt x="740537" y="139738"/>
                </a:lnTo>
                <a:lnTo>
                  <a:pt x="739489" y="164643"/>
                </a:lnTo>
                <a:lnTo>
                  <a:pt x="731107" y="207582"/>
                </a:lnTo>
                <a:lnTo>
                  <a:pt x="702675" y="253822"/>
                </a:lnTo>
                <a:lnTo>
                  <a:pt x="672719" y="270865"/>
                </a:lnTo>
                <a:lnTo>
                  <a:pt x="676275" y="282321"/>
                </a:lnTo>
                <a:lnTo>
                  <a:pt x="714771" y="264252"/>
                </a:lnTo>
                <a:lnTo>
                  <a:pt x="743076" y="232981"/>
                </a:lnTo>
                <a:lnTo>
                  <a:pt x="760507" y="191109"/>
                </a:lnTo>
                <a:lnTo>
                  <a:pt x="766318" y="141236"/>
                </a:lnTo>
                <a:lnTo>
                  <a:pt x="764865" y="115349"/>
                </a:lnTo>
                <a:lnTo>
                  <a:pt x="753244" y="69472"/>
                </a:lnTo>
                <a:lnTo>
                  <a:pt x="730121" y="32127"/>
                </a:lnTo>
                <a:lnTo>
                  <a:pt x="696731" y="7386"/>
                </a:lnTo>
                <a:lnTo>
                  <a:pt x="676275" y="0"/>
                </a:lnTo>
                <a:close/>
              </a:path>
              <a:path w="766445" h="282575">
                <a:moveTo>
                  <a:pt x="90043" y="0"/>
                </a:moveTo>
                <a:lnTo>
                  <a:pt x="51593" y="18095"/>
                </a:lnTo>
                <a:lnTo>
                  <a:pt x="23241" y="49479"/>
                </a:lnTo>
                <a:lnTo>
                  <a:pt x="5810" y="91428"/>
                </a:lnTo>
                <a:lnTo>
                  <a:pt x="0" y="141236"/>
                </a:lnTo>
                <a:lnTo>
                  <a:pt x="1452" y="167173"/>
                </a:lnTo>
                <a:lnTo>
                  <a:pt x="13073" y="213045"/>
                </a:lnTo>
                <a:lnTo>
                  <a:pt x="36071" y="250266"/>
                </a:lnTo>
                <a:lnTo>
                  <a:pt x="69496" y="274936"/>
                </a:lnTo>
                <a:lnTo>
                  <a:pt x="90043" y="282321"/>
                </a:lnTo>
                <a:lnTo>
                  <a:pt x="93599" y="270865"/>
                </a:lnTo>
                <a:lnTo>
                  <a:pt x="77475" y="263738"/>
                </a:lnTo>
                <a:lnTo>
                  <a:pt x="63579" y="253822"/>
                </a:lnTo>
                <a:lnTo>
                  <a:pt x="35103" y="207582"/>
                </a:lnTo>
                <a:lnTo>
                  <a:pt x="26808" y="164643"/>
                </a:lnTo>
                <a:lnTo>
                  <a:pt x="25781" y="139738"/>
                </a:lnTo>
                <a:lnTo>
                  <a:pt x="26808" y="115654"/>
                </a:lnTo>
                <a:lnTo>
                  <a:pt x="35103" y="73869"/>
                </a:lnTo>
                <a:lnTo>
                  <a:pt x="63722" y="28360"/>
                </a:lnTo>
                <a:lnTo>
                  <a:pt x="93980" y="11455"/>
                </a:lnTo>
                <a:lnTo>
                  <a:pt x="90043" y="0"/>
                </a:lnTo>
                <a:close/>
              </a:path>
            </a:pathLst>
          </a:custGeom>
          <a:solidFill>
            <a:srgbClr val="000000"/>
          </a:solidFill>
        </p:spPr>
        <p:txBody>
          <a:bodyPr wrap="square" lIns="0" tIns="0" rIns="0" bIns="0" rtlCol="0"/>
          <a:lstStyle/>
          <a:p>
            <a:endParaRPr/>
          </a:p>
        </p:txBody>
      </p:sp>
      <p:sp>
        <p:nvSpPr>
          <p:cNvPr id="17" name="object 17"/>
          <p:cNvSpPr/>
          <p:nvPr/>
        </p:nvSpPr>
        <p:spPr>
          <a:xfrm>
            <a:off x="5514085" y="6247244"/>
            <a:ext cx="498475" cy="282575"/>
          </a:xfrm>
          <a:custGeom>
            <a:avLst/>
            <a:gdLst/>
            <a:ahLst/>
            <a:cxnLst/>
            <a:rect l="l" t="t" r="r" b="b"/>
            <a:pathLst>
              <a:path w="498475" h="282575">
                <a:moveTo>
                  <a:pt x="408050" y="0"/>
                </a:moveTo>
                <a:lnTo>
                  <a:pt x="403987" y="11455"/>
                </a:lnTo>
                <a:lnTo>
                  <a:pt x="420368" y="18544"/>
                </a:lnTo>
                <a:lnTo>
                  <a:pt x="434451" y="28360"/>
                </a:lnTo>
                <a:lnTo>
                  <a:pt x="462990" y="73869"/>
                </a:lnTo>
                <a:lnTo>
                  <a:pt x="471285" y="115654"/>
                </a:lnTo>
                <a:lnTo>
                  <a:pt x="472313" y="139738"/>
                </a:lnTo>
                <a:lnTo>
                  <a:pt x="471265" y="164643"/>
                </a:lnTo>
                <a:lnTo>
                  <a:pt x="462883" y="207582"/>
                </a:lnTo>
                <a:lnTo>
                  <a:pt x="434451" y="253822"/>
                </a:lnTo>
                <a:lnTo>
                  <a:pt x="404494" y="270865"/>
                </a:lnTo>
                <a:lnTo>
                  <a:pt x="408050" y="282321"/>
                </a:lnTo>
                <a:lnTo>
                  <a:pt x="446547" y="264252"/>
                </a:lnTo>
                <a:lnTo>
                  <a:pt x="474852" y="232981"/>
                </a:lnTo>
                <a:lnTo>
                  <a:pt x="492283" y="191109"/>
                </a:lnTo>
                <a:lnTo>
                  <a:pt x="498093" y="141236"/>
                </a:lnTo>
                <a:lnTo>
                  <a:pt x="496641" y="115349"/>
                </a:lnTo>
                <a:lnTo>
                  <a:pt x="485020" y="69472"/>
                </a:lnTo>
                <a:lnTo>
                  <a:pt x="461897" y="32127"/>
                </a:lnTo>
                <a:lnTo>
                  <a:pt x="428507" y="7386"/>
                </a:lnTo>
                <a:lnTo>
                  <a:pt x="408050" y="0"/>
                </a:lnTo>
                <a:close/>
              </a:path>
              <a:path w="498475" h="282575">
                <a:moveTo>
                  <a:pt x="90042" y="0"/>
                </a:moveTo>
                <a:lnTo>
                  <a:pt x="51593" y="18095"/>
                </a:lnTo>
                <a:lnTo>
                  <a:pt x="23240" y="49479"/>
                </a:lnTo>
                <a:lnTo>
                  <a:pt x="5810" y="91428"/>
                </a:lnTo>
                <a:lnTo>
                  <a:pt x="0" y="141236"/>
                </a:lnTo>
                <a:lnTo>
                  <a:pt x="1452" y="167173"/>
                </a:lnTo>
                <a:lnTo>
                  <a:pt x="13073" y="213045"/>
                </a:lnTo>
                <a:lnTo>
                  <a:pt x="36071" y="250266"/>
                </a:lnTo>
                <a:lnTo>
                  <a:pt x="69496" y="274936"/>
                </a:lnTo>
                <a:lnTo>
                  <a:pt x="90042" y="282321"/>
                </a:lnTo>
                <a:lnTo>
                  <a:pt x="93599" y="270865"/>
                </a:lnTo>
                <a:lnTo>
                  <a:pt x="77475" y="263738"/>
                </a:lnTo>
                <a:lnTo>
                  <a:pt x="63579" y="253822"/>
                </a:lnTo>
                <a:lnTo>
                  <a:pt x="35103" y="207582"/>
                </a:lnTo>
                <a:lnTo>
                  <a:pt x="26808" y="164643"/>
                </a:lnTo>
                <a:lnTo>
                  <a:pt x="25780" y="139738"/>
                </a:lnTo>
                <a:lnTo>
                  <a:pt x="26808" y="115654"/>
                </a:lnTo>
                <a:lnTo>
                  <a:pt x="35103" y="73869"/>
                </a:lnTo>
                <a:lnTo>
                  <a:pt x="63722" y="28360"/>
                </a:lnTo>
                <a:lnTo>
                  <a:pt x="93979" y="11455"/>
                </a:lnTo>
                <a:lnTo>
                  <a:pt x="90042" y="0"/>
                </a:lnTo>
                <a:close/>
              </a:path>
            </a:pathLst>
          </a:custGeom>
          <a:solidFill>
            <a:srgbClr val="000000"/>
          </a:solidFill>
        </p:spPr>
        <p:txBody>
          <a:bodyPr wrap="square" lIns="0" tIns="0" rIns="0" bIns="0" rtlCol="0"/>
          <a:lstStyle/>
          <a:p>
            <a:endParaRPr/>
          </a:p>
        </p:txBody>
      </p:sp>
      <p:sp>
        <p:nvSpPr>
          <p:cNvPr id="18" name="object 18"/>
          <p:cNvSpPr/>
          <p:nvPr/>
        </p:nvSpPr>
        <p:spPr>
          <a:xfrm>
            <a:off x="6625081" y="6247244"/>
            <a:ext cx="772795" cy="282575"/>
          </a:xfrm>
          <a:custGeom>
            <a:avLst/>
            <a:gdLst/>
            <a:ahLst/>
            <a:cxnLst/>
            <a:rect l="l" t="t" r="r" b="b"/>
            <a:pathLst>
              <a:path w="772795" h="282575">
                <a:moveTo>
                  <a:pt x="682371" y="0"/>
                </a:moveTo>
                <a:lnTo>
                  <a:pt x="678307" y="11455"/>
                </a:lnTo>
                <a:lnTo>
                  <a:pt x="694688" y="18544"/>
                </a:lnTo>
                <a:lnTo>
                  <a:pt x="708771" y="28360"/>
                </a:lnTo>
                <a:lnTo>
                  <a:pt x="737310" y="73869"/>
                </a:lnTo>
                <a:lnTo>
                  <a:pt x="745605" y="115654"/>
                </a:lnTo>
                <a:lnTo>
                  <a:pt x="746633" y="139738"/>
                </a:lnTo>
                <a:lnTo>
                  <a:pt x="745585" y="164643"/>
                </a:lnTo>
                <a:lnTo>
                  <a:pt x="737203" y="207582"/>
                </a:lnTo>
                <a:lnTo>
                  <a:pt x="708771" y="253822"/>
                </a:lnTo>
                <a:lnTo>
                  <a:pt x="678815" y="270865"/>
                </a:lnTo>
                <a:lnTo>
                  <a:pt x="682371" y="282321"/>
                </a:lnTo>
                <a:lnTo>
                  <a:pt x="720867" y="264252"/>
                </a:lnTo>
                <a:lnTo>
                  <a:pt x="749173" y="232981"/>
                </a:lnTo>
                <a:lnTo>
                  <a:pt x="766603" y="191109"/>
                </a:lnTo>
                <a:lnTo>
                  <a:pt x="772414" y="141236"/>
                </a:lnTo>
                <a:lnTo>
                  <a:pt x="770961" y="115349"/>
                </a:lnTo>
                <a:lnTo>
                  <a:pt x="759340" y="69472"/>
                </a:lnTo>
                <a:lnTo>
                  <a:pt x="736217" y="32127"/>
                </a:lnTo>
                <a:lnTo>
                  <a:pt x="702827" y="7386"/>
                </a:lnTo>
                <a:lnTo>
                  <a:pt x="682371" y="0"/>
                </a:lnTo>
                <a:close/>
              </a:path>
              <a:path w="772795" h="282575">
                <a:moveTo>
                  <a:pt x="90043" y="0"/>
                </a:moveTo>
                <a:lnTo>
                  <a:pt x="51593" y="18095"/>
                </a:lnTo>
                <a:lnTo>
                  <a:pt x="23241" y="49479"/>
                </a:lnTo>
                <a:lnTo>
                  <a:pt x="5810" y="91428"/>
                </a:lnTo>
                <a:lnTo>
                  <a:pt x="0" y="141236"/>
                </a:lnTo>
                <a:lnTo>
                  <a:pt x="1452" y="167173"/>
                </a:lnTo>
                <a:lnTo>
                  <a:pt x="13073" y="213045"/>
                </a:lnTo>
                <a:lnTo>
                  <a:pt x="36071" y="250266"/>
                </a:lnTo>
                <a:lnTo>
                  <a:pt x="69496" y="274936"/>
                </a:lnTo>
                <a:lnTo>
                  <a:pt x="90043" y="282321"/>
                </a:lnTo>
                <a:lnTo>
                  <a:pt x="93599" y="270865"/>
                </a:lnTo>
                <a:lnTo>
                  <a:pt x="77475" y="263738"/>
                </a:lnTo>
                <a:lnTo>
                  <a:pt x="63579" y="253822"/>
                </a:lnTo>
                <a:lnTo>
                  <a:pt x="35103" y="207582"/>
                </a:lnTo>
                <a:lnTo>
                  <a:pt x="26808" y="164643"/>
                </a:lnTo>
                <a:lnTo>
                  <a:pt x="25781" y="139738"/>
                </a:lnTo>
                <a:lnTo>
                  <a:pt x="26808" y="115654"/>
                </a:lnTo>
                <a:lnTo>
                  <a:pt x="35103" y="73869"/>
                </a:lnTo>
                <a:lnTo>
                  <a:pt x="63722" y="28360"/>
                </a:lnTo>
                <a:lnTo>
                  <a:pt x="93979" y="11455"/>
                </a:lnTo>
                <a:lnTo>
                  <a:pt x="90043" y="0"/>
                </a:lnTo>
                <a:close/>
              </a:path>
            </a:pathLst>
          </a:custGeom>
          <a:solidFill>
            <a:srgbClr val="000000"/>
          </a:solidFill>
        </p:spPr>
        <p:txBody>
          <a:bodyPr wrap="square" lIns="0" tIns="0" rIns="0" bIns="0" rtlCol="0"/>
          <a:lstStyle/>
          <a:p>
            <a:endParaRPr/>
          </a:p>
        </p:txBody>
      </p:sp>
      <p:sp>
        <p:nvSpPr>
          <p:cNvPr id="19" name="object 19"/>
          <p:cNvSpPr/>
          <p:nvPr/>
        </p:nvSpPr>
        <p:spPr>
          <a:xfrm>
            <a:off x="7647685" y="6247244"/>
            <a:ext cx="506095" cy="282575"/>
          </a:xfrm>
          <a:custGeom>
            <a:avLst/>
            <a:gdLst/>
            <a:ahLst/>
            <a:cxnLst/>
            <a:rect l="l" t="t" r="r" b="b"/>
            <a:pathLst>
              <a:path w="506095" h="282575">
                <a:moveTo>
                  <a:pt x="415671" y="0"/>
                </a:moveTo>
                <a:lnTo>
                  <a:pt x="411607" y="11455"/>
                </a:lnTo>
                <a:lnTo>
                  <a:pt x="427988" y="18544"/>
                </a:lnTo>
                <a:lnTo>
                  <a:pt x="442071" y="28360"/>
                </a:lnTo>
                <a:lnTo>
                  <a:pt x="470610" y="73869"/>
                </a:lnTo>
                <a:lnTo>
                  <a:pt x="478905" y="115654"/>
                </a:lnTo>
                <a:lnTo>
                  <a:pt x="479933" y="139738"/>
                </a:lnTo>
                <a:lnTo>
                  <a:pt x="478885" y="164643"/>
                </a:lnTo>
                <a:lnTo>
                  <a:pt x="470503" y="207582"/>
                </a:lnTo>
                <a:lnTo>
                  <a:pt x="442071" y="253822"/>
                </a:lnTo>
                <a:lnTo>
                  <a:pt x="412115" y="270865"/>
                </a:lnTo>
                <a:lnTo>
                  <a:pt x="415671" y="282321"/>
                </a:lnTo>
                <a:lnTo>
                  <a:pt x="454167" y="264252"/>
                </a:lnTo>
                <a:lnTo>
                  <a:pt x="482473" y="232981"/>
                </a:lnTo>
                <a:lnTo>
                  <a:pt x="499903" y="191109"/>
                </a:lnTo>
                <a:lnTo>
                  <a:pt x="505714" y="141236"/>
                </a:lnTo>
                <a:lnTo>
                  <a:pt x="504261" y="115349"/>
                </a:lnTo>
                <a:lnTo>
                  <a:pt x="492640" y="69472"/>
                </a:lnTo>
                <a:lnTo>
                  <a:pt x="469517" y="32127"/>
                </a:lnTo>
                <a:lnTo>
                  <a:pt x="436127" y="7386"/>
                </a:lnTo>
                <a:lnTo>
                  <a:pt x="415671" y="0"/>
                </a:lnTo>
                <a:close/>
              </a:path>
              <a:path w="506095" h="282575">
                <a:moveTo>
                  <a:pt x="90043" y="0"/>
                </a:moveTo>
                <a:lnTo>
                  <a:pt x="51593" y="18095"/>
                </a:lnTo>
                <a:lnTo>
                  <a:pt x="23241" y="49479"/>
                </a:lnTo>
                <a:lnTo>
                  <a:pt x="5810" y="91428"/>
                </a:lnTo>
                <a:lnTo>
                  <a:pt x="0" y="141236"/>
                </a:lnTo>
                <a:lnTo>
                  <a:pt x="1452" y="167173"/>
                </a:lnTo>
                <a:lnTo>
                  <a:pt x="13073" y="213045"/>
                </a:lnTo>
                <a:lnTo>
                  <a:pt x="36071" y="250266"/>
                </a:lnTo>
                <a:lnTo>
                  <a:pt x="69496" y="274936"/>
                </a:lnTo>
                <a:lnTo>
                  <a:pt x="90043" y="282321"/>
                </a:lnTo>
                <a:lnTo>
                  <a:pt x="93599" y="270865"/>
                </a:lnTo>
                <a:lnTo>
                  <a:pt x="77475" y="263738"/>
                </a:lnTo>
                <a:lnTo>
                  <a:pt x="63579" y="253822"/>
                </a:lnTo>
                <a:lnTo>
                  <a:pt x="35103" y="207582"/>
                </a:lnTo>
                <a:lnTo>
                  <a:pt x="26808" y="164643"/>
                </a:lnTo>
                <a:lnTo>
                  <a:pt x="25781" y="139738"/>
                </a:lnTo>
                <a:lnTo>
                  <a:pt x="26808" y="115654"/>
                </a:lnTo>
                <a:lnTo>
                  <a:pt x="35103" y="73869"/>
                </a:lnTo>
                <a:lnTo>
                  <a:pt x="63722" y="28360"/>
                </a:lnTo>
                <a:lnTo>
                  <a:pt x="93980" y="11455"/>
                </a:lnTo>
                <a:lnTo>
                  <a:pt x="90043" y="0"/>
                </a:lnTo>
                <a:close/>
              </a:path>
            </a:pathLst>
          </a:custGeom>
          <a:solidFill>
            <a:srgbClr val="000000"/>
          </a:solidFill>
        </p:spPr>
        <p:txBody>
          <a:bodyPr wrap="square" lIns="0" tIns="0" rIns="0" bIns="0" rtlCol="0"/>
          <a:lstStyle/>
          <a:p>
            <a:endParaRPr/>
          </a:p>
        </p:txBody>
      </p:sp>
      <p:sp>
        <p:nvSpPr>
          <p:cNvPr id="20" name="object 20"/>
          <p:cNvSpPr txBox="1"/>
          <p:nvPr/>
        </p:nvSpPr>
        <p:spPr>
          <a:xfrm>
            <a:off x="3913123" y="6158585"/>
            <a:ext cx="4178300" cy="391160"/>
          </a:xfrm>
          <a:prstGeom prst="rect">
            <a:avLst/>
          </a:prstGeom>
        </p:spPr>
        <p:txBody>
          <a:bodyPr vert="horz" wrap="square" lIns="0" tIns="12700" rIns="0" bIns="0" rtlCol="0">
            <a:spAutoFit/>
          </a:bodyPr>
          <a:lstStyle/>
          <a:p>
            <a:pPr marL="50800">
              <a:lnSpc>
                <a:spcPct val="100000"/>
              </a:lnSpc>
              <a:spcBef>
                <a:spcPts val="100"/>
              </a:spcBef>
              <a:tabLst>
                <a:tab pos="684530" algn="l"/>
                <a:tab pos="1377950" algn="l"/>
                <a:tab pos="1701164" algn="l"/>
                <a:tab pos="2193290" algn="l"/>
                <a:tab pos="2812415" algn="l"/>
                <a:tab pos="3512185" algn="l"/>
                <a:tab pos="3835400" algn="l"/>
              </a:tabLst>
            </a:pPr>
            <a:r>
              <a:rPr lang="en-TW" sz="2400" dirty="0">
                <a:latin typeface="Cambria Math"/>
                <a:cs typeface="Cambria Math"/>
              </a:rPr>
              <a:t>=</a:t>
            </a:r>
            <a:r>
              <a:rPr lang="en-TW" sz="2400" spc="125" dirty="0">
                <a:latin typeface="Cambria Math"/>
                <a:cs typeface="Cambria Math"/>
              </a:rPr>
              <a:t> </a:t>
            </a:r>
            <a:r>
              <a:rPr lang="en-TW" sz="2400" dirty="0">
                <a:latin typeface="Cambria Math"/>
                <a:cs typeface="Cambria Math"/>
              </a:rPr>
              <a:t>𝑃	</a:t>
            </a:r>
            <a:r>
              <a:rPr lang="en-TW" sz="2400" spc="-25" dirty="0">
                <a:latin typeface="Cambria Math"/>
                <a:cs typeface="Cambria Math"/>
              </a:rPr>
              <a:t>𝑥|𝐶</a:t>
            </a:r>
            <a:r>
              <a:rPr lang="en-TW" sz="2625" spc="-37" baseline="-15873" dirty="0">
                <a:latin typeface="Cambria Math"/>
                <a:cs typeface="Cambria Math"/>
              </a:rPr>
              <a:t>1	</a:t>
            </a:r>
            <a:r>
              <a:rPr lang="en-TW" sz="2400" dirty="0">
                <a:latin typeface="Cambria Math"/>
                <a:cs typeface="Cambria Math"/>
              </a:rPr>
              <a:t>𝑃	</a:t>
            </a:r>
            <a:r>
              <a:rPr lang="en-TW" sz="2400" spc="-85" dirty="0">
                <a:latin typeface="Cambria Math"/>
                <a:cs typeface="Cambria Math"/>
              </a:rPr>
              <a:t>𝐶</a:t>
            </a:r>
            <a:r>
              <a:rPr lang="en-TW" sz="2625" spc="-127" baseline="-15873" dirty="0">
                <a:latin typeface="Cambria Math"/>
                <a:cs typeface="Cambria Math"/>
              </a:rPr>
              <a:t>1	</a:t>
            </a:r>
            <a:r>
              <a:rPr lang="en-TW" sz="2400" dirty="0">
                <a:latin typeface="Cambria Math"/>
                <a:cs typeface="Cambria Math"/>
              </a:rPr>
              <a:t>+</a:t>
            </a:r>
            <a:r>
              <a:rPr lang="en-TW" sz="2400" spc="5" dirty="0">
                <a:latin typeface="Cambria Math"/>
                <a:cs typeface="Cambria Math"/>
              </a:rPr>
              <a:t> </a:t>
            </a:r>
            <a:r>
              <a:rPr lang="en-TW" sz="2400" dirty="0">
                <a:latin typeface="Cambria Math"/>
                <a:cs typeface="Cambria Math"/>
              </a:rPr>
              <a:t>𝑃	</a:t>
            </a:r>
            <a:r>
              <a:rPr lang="en-TW" sz="2400" spc="-10" dirty="0">
                <a:latin typeface="Cambria Math"/>
                <a:cs typeface="Cambria Math"/>
              </a:rPr>
              <a:t>𝑥|𝐶</a:t>
            </a:r>
            <a:r>
              <a:rPr lang="en-TW" sz="2625" spc="-15" baseline="-15873" dirty="0">
                <a:latin typeface="Cambria Math"/>
                <a:cs typeface="Cambria Math"/>
              </a:rPr>
              <a:t>2	</a:t>
            </a:r>
            <a:r>
              <a:rPr lang="en-TW" sz="2400" dirty="0">
                <a:latin typeface="Cambria Math"/>
                <a:cs typeface="Cambria Math"/>
              </a:rPr>
              <a:t>𝑃	</a:t>
            </a:r>
            <a:r>
              <a:rPr lang="en-TW" sz="2400" spc="-55" dirty="0">
                <a:latin typeface="Cambria Math"/>
                <a:cs typeface="Cambria Math"/>
              </a:rPr>
              <a:t>𝐶</a:t>
            </a:r>
            <a:r>
              <a:rPr lang="en-TW" sz="2625" spc="-82" baseline="-15873" dirty="0">
                <a:latin typeface="Cambria Math"/>
                <a:cs typeface="Cambria Math"/>
              </a:rPr>
              <a:t>2</a:t>
            </a:r>
            <a:endParaRPr lang="en-TW" sz="2625" baseline="-15873" dirty="0">
              <a:latin typeface="Cambria Math"/>
              <a:cs typeface="Cambria Math"/>
            </a:endParaRPr>
          </a:p>
        </p:txBody>
      </p:sp>
      <p:sp>
        <p:nvSpPr>
          <p:cNvPr id="21" name="object 21"/>
          <p:cNvSpPr txBox="1"/>
          <p:nvPr/>
        </p:nvSpPr>
        <p:spPr>
          <a:xfrm>
            <a:off x="767333" y="2791205"/>
            <a:ext cx="917575" cy="532130"/>
          </a:xfrm>
          <a:prstGeom prst="rect">
            <a:avLst/>
          </a:prstGeom>
          <a:ln w="38100">
            <a:solidFill>
              <a:srgbClr val="FF0000"/>
            </a:solidFill>
          </a:ln>
        </p:spPr>
        <p:txBody>
          <a:bodyPr vert="horz" wrap="square" lIns="0" tIns="27940" rIns="0" bIns="0" rtlCol="0">
            <a:spAutoFit/>
          </a:bodyPr>
          <a:lstStyle/>
          <a:p>
            <a:pPr marL="158115">
              <a:lnSpc>
                <a:spcPct val="100000"/>
              </a:lnSpc>
              <a:spcBef>
                <a:spcPts val="220"/>
              </a:spcBef>
            </a:pPr>
            <a:r>
              <a:rPr sz="2400" spc="-5" dirty="0">
                <a:latin typeface="Calibri"/>
                <a:cs typeface="Calibri"/>
              </a:rPr>
              <a:t>P(C</a:t>
            </a:r>
            <a:r>
              <a:rPr sz="2400" spc="-7" baseline="-20833" dirty="0">
                <a:latin typeface="Calibri"/>
                <a:cs typeface="Calibri"/>
              </a:rPr>
              <a:t>1</a:t>
            </a:r>
            <a:r>
              <a:rPr sz="2400" spc="-5" dirty="0">
                <a:latin typeface="Calibri"/>
                <a:cs typeface="Calibri"/>
              </a:rPr>
              <a:t>)</a:t>
            </a:r>
            <a:endParaRPr sz="2400">
              <a:latin typeface="Calibri"/>
              <a:cs typeface="Calibri"/>
            </a:endParaRPr>
          </a:p>
        </p:txBody>
      </p:sp>
      <p:sp>
        <p:nvSpPr>
          <p:cNvPr id="22" name="object 22"/>
          <p:cNvSpPr txBox="1"/>
          <p:nvPr/>
        </p:nvSpPr>
        <p:spPr>
          <a:xfrm>
            <a:off x="5010150" y="2809494"/>
            <a:ext cx="917575" cy="532130"/>
          </a:xfrm>
          <a:prstGeom prst="rect">
            <a:avLst/>
          </a:prstGeom>
          <a:ln w="38100">
            <a:solidFill>
              <a:srgbClr val="FF0000"/>
            </a:solidFill>
          </a:ln>
        </p:spPr>
        <p:txBody>
          <a:bodyPr vert="horz" wrap="square" lIns="0" tIns="43180" rIns="0" bIns="0" rtlCol="0">
            <a:spAutoFit/>
          </a:bodyPr>
          <a:lstStyle/>
          <a:p>
            <a:pPr marL="150495">
              <a:lnSpc>
                <a:spcPct val="100000"/>
              </a:lnSpc>
              <a:spcBef>
                <a:spcPts val="340"/>
              </a:spcBef>
            </a:pPr>
            <a:r>
              <a:rPr sz="2400" spc="-5" dirty="0">
                <a:latin typeface="Calibri"/>
                <a:cs typeface="Calibri"/>
              </a:rPr>
              <a:t>P(C</a:t>
            </a:r>
            <a:r>
              <a:rPr sz="2400" spc="-7" baseline="-20833" dirty="0">
                <a:latin typeface="Calibri"/>
                <a:cs typeface="Calibri"/>
              </a:rPr>
              <a:t>2</a:t>
            </a:r>
            <a:r>
              <a:rPr sz="2400" spc="-5" dirty="0">
                <a:latin typeface="Calibri"/>
                <a:cs typeface="Calibri"/>
              </a:rPr>
              <a:t>)</a:t>
            </a:r>
            <a:endParaRPr sz="2400">
              <a:latin typeface="Calibri"/>
              <a:cs typeface="Calibri"/>
            </a:endParaRPr>
          </a:p>
        </p:txBody>
      </p:sp>
      <p:sp>
        <p:nvSpPr>
          <p:cNvPr id="23" name="object 23"/>
          <p:cNvSpPr txBox="1"/>
          <p:nvPr/>
        </p:nvSpPr>
        <p:spPr>
          <a:xfrm>
            <a:off x="2547366" y="3757421"/>
            <a:ext cx="917575" cy="532130"/>
          </a:xfrm>
          <a:prstGeom prst="rect">
            <a:avLst/>
          </a:prstGeom>
          <a:ln w="38100">
            <a:solidFill>
              <a:srgbClr val="FF0000"/>
            </a:solidFill>
          </a:ln>
        </p:spPr>
        <p:txBody>
          <a:bodyPr vert="horz" wrap="square" lIns="0" tIns="73660" rIns="0" bIns="0" rtlCol="0">
            <a:spAutoFit/>
          </a:bodyPr>
          <a:lstStyle/>
          <a:p>
            <a:pPr marL="13335">
              <a:lnSpc>
                <a:spcPct val="100000"/>
              </a:lnSpc>
              <a:spcBef>
                <a:spcPts val="580"/>
              </a:spcBef>
            </a:pPr>
            <a:r>
              <a:rPr sz="2400" spc="-5" dirty="0">
                <a:latin typeface="Calibri"/>
                <a:cs typeface="Calibri"/>
              </a:rPr>
              <a:t>P(x|C</a:t>
            </a:r>
            <a:r>
              <a:rPr sz="2400" spc="-7" baseline="-20833" dirty="0">
                <a:latin typeface="Calibri"/>
                <a:cs typeface="Calibri"/>
              </a:rPr>
              <a:t>1</a:t>
            </a:r>
            <a:r>
              <a:rPr sz="2400" spc="-5" dirty="0">
                <a:latin typeface="Calibri"/>
                <a:cs typeface="Calibri"/>
              </a:rPr>
              <a:t>)</a:t>
            </a:r>
            <a:endParaRPr sz="2400">
              <a:latin typeface="Calibri"/>
              <a:cs typeface="Calibri"/>
            </a:endParaRPr>
          </a:p>
        </p:txBody>
      </p:sp>
      <p:sp>
        <p:nvSpPr>
          <p:cNvPr id="24" name="object 24"/>
          <p:cNvSpPr txBox="1"/>
          <p:nvPr/>
        </p:nvSpPr>
        <p:spPr>
          <a:xfrm>
            <a:off x="6727697" y="3685794"/>
            <a:ext cx="917575" cy="532130"/>
          </a:xfrm>
          <a:prstGeom prst="rect">
            <a:avLst/>
          </a:prstGeom>
          <a:ln w="38100">
            <a:solidFill>
              <a:srgbClr val="FF0000"/>
            </a:solidFill>
          </a:ln>
        </p:spPr>
        <p:txBody>
          <a:bodyPr vert="horz" wrap="square" lIns="0" tIns="75565" rIns="0" bIns="0" rtlCol="0">
            <a:spAutoFit/>
          </a:bodyPr>
          <a:lstStyle/>
          <a:p>
            <a:pPr marL="23495">
              <a:lnSpc>
                <a:spcPct val="100000"/>
              </a:lnSpc>
              <a:spcBef>
                <a:spcPts val="595"/>
              </a:spcBef>
            </a:pPr>
            <a:r>
              <a:rPr sz="2400" spc="-5" dirty="0">
                <a:latin typeface="Calibri"/>
                <a:cs typeface="Calibri"/>
              </a:rPr>
              <a:t>P(x|C</a:t>
            </a:r>
            <a:r>
              <a:rPr sz="2400" spc="-7" baseline="-20833" dirty="0">
                <a:latin typeface="Calibri"/>
                <a:cs typeface="Calibri"/>
              </a:rPr>
              <a:t>2</a:t>
            </a:r>
            <a:r>
              <a:rPr sz="2400" spc="-5" dirty="0">
                <a:latin typeface="Calibri"/>
                <a:cs typeface="Calibri"/>
              </a:rPr>
              <a:t>)</a:t>
            </a:r>
            <a:endParaRPr sz="2400">
              <a:latin typeface="Calibri"/>
              <a:cs typeface="Calibri"/>
            </a:endParaRPr>
          </a:p>
        </p:txBody>
      </p:sp>
      <p:sp>
        <p:nvSpPr>
          <p:cNvPr id="25" name="object 25"/>
          <p:cNvSpPr txBox="1">
            <a:spLocks noGrp="1"/>
          </p:cNvSpPr>
          <p:nvPr>
            <p:ph type="title"/>
          </p:nvPr>
        </p:nvSpPr>
        <p:spPr>
          <a:xfrm>
            <a:off x="4360926" y="492633"/>
            <a:ext cx="3970654" cy="878840"/>
          </a:xfrm>
          <a:prstGeom prst="rect">
            <a:avLst/>
          </a:prstGeom>
        </p:spPr>
        <p:txBody>
          <a:bodyPr vert="horz" wrap="square" lIns="0" tIns="12065" rIns="0" bIns="0" rtlCol="0">
            <a:spAutoFit/>
          </a:bodyPr>
          <a:lstStyle/>
          <a:p>
            <a:pPr marL="12700" marR="5080">
              <a:lnSpc>
                <a:spcPct val="100000"/>
              </a:lnSpc>
              <a:spcBef>
                <a:spcPts val="95"/>
              </a:spcBef>
            </a:pPr>
            <a:r>
              <a:rPr sz="2800" spc="-15" dirty="0">
                <a:solidFill>
                  <a:srgbClr val="FF0000"/>
                </a:solidFill>
                <a:latin typeface="Calibri"/>
                <a:cs typeface="Calibri"/>
              </a:rPr>
              <a:t>Estimating</a:t>
            </a:r>
            <a:r>
              <a:rPr sz="2800" spc="20" dirty="0">
                <a:solidFill>
                  <a:srgbClr val="FF0000"/>
                </a:solidFill>
                <a:latin typeface="Calibri"/>
                <a:cs typeface="Calibri"/>
              </a:rPr>
              <a:t> </a:t>
            </a:r>
            <a:r>
              <a:rPr sz="2800" spc="-5" dirty="0">
                <a:solidFill>
                  <a:srgbClr val="FF0000"/>
                </a:solidFill>
                <a:latin typeface="Calibri"/>
                <a:cs typeface="Calibri"/>
              </a:rPr>
              <a:t>the</a:t>
            </a:r>
            <a:r>
              <a:rPr sz="2800" spc="15" dirty="0">
                <a:solidFill>
                  <a:srgbClr val="FF0000"/>
                </a:solidFill>
                <a:latin typeface="Calibri"/>
                <a:cs typeface="Calibri"/>
              </a:rPr>
              <a:t> </a:t>
            </a:r>
            <a:r>
              <a:rPr sz="2800" spc="-15" dirty="0">
                <a:solidFill>
                  <a:srgbClr val="FF0000"/>
                </a:solidFill>
                <a:latin typeface="Calibri"/>
                <a:cs typeface="Calibri"/>
              </a:rPr>
              <a:t>Probabilities </a:t>
            </a:r>
            <a:r>
              <a:rPr sz="2800" spc="-620" dirty="0">
                <a:solidFill>
                  <a:srgbClr val="FF0000"/>
                </a:solidFill>
                <a:latin typeface="Calibri"/>
                <a:cs typeface="Calibri"/>
              </a:rPr>
              <a:t> </a:t>
            </a:r>
            <a:r>
              <a:rPr sz="2800" spc="-20" dirty="0">
                <a:solidFill>
                  <a:srgbClr val="FF0000"/>
                </a:solidFill>
                <a:latin typeface="Calibri"/>
                <a:cs typeface="Calibri"/>
              </a:rPr>
              <a:t>From</a:t>
            </a:r>
            <a:r>
              <a:rPr sz="2800" spc="5" dirty="0">
                <a:solidFill>
                  <a:srgbClr val="FF0000"/>
                </a:solidFill>
                <a:latin typeface="Calibri"/>
                <a:cs typeface="Calibri"/>
              </a:rPr>
              <a:t> </a:t>
            </a:r>
            <a:r>
              <a:rPr sz="2800" spc="-15" dirty="0">
                <a:solidFill>
                  <a:srgbClr val="FF0000"/>
                </a:solidFill>
                <a:latin typeface="Calibri"/>
                <a:cs typeface="Calibri"/>
              </a:rPr>
              <a:t>training</a:t>
            </a:r>
            <a:r>
              <a:rPr sz="2800" spc="15" dirty="0">
                <a:solidFill>
                  <a:srgbClr val="FF0000"/>
                </a:solidFill>
                <a:latin typeface="Calibri"/>
                <a:cs typeface="Calibri"/>
              </a:rPr>
              <a:t> </a:t>
            </a:r>
            <a:r>
              <a:rPr sz="2800" spc="-20" dirty="0">
                <a:solidFill>
                  <a:srgbClr val="FF0000"/>
                </a:solidFill>
                <a:latin typeface="Calibri"/>
                <a:cs typeface="Calibri"/>
              </a:rPr>
              <a:t>data</a:t>
            </a:r>
            <a:endParaRPr sz="2800">
              <a:latin typeface="Calibri"/>
              <a:cs typeface="Calibri"/>
            </a:endParaRPr>
          </a:p>
        </p:txBody>
      </p:sp>
      <p:grpSp>
        <p:nvGrpSpPr>
          <p:cNvPr id="26" name="object 26"/>
          <p:cNvGrpSpPr/>
          <p:nvPr/>
        </p:nvGrpSpPr>
        <p:grpSpPr>
          <a:xfrm>
            <a:off x="1911095" y="1687067"/>
            <a:ext cx="2204085" cy="1910080"/>
            <a:chOff x="1911095" y="1687067"/>
            <a:chExt cx="2204085" cy="1910080"/>
          </a:xfrm>
        </p:grpSpPr>
        <p:pic>
          <p:nvPicPr>
            <p:cNvPr id="27" name="object 27"/>
            <p:cNvPicPr/>
            <p:nvPr/>
          </p:nvPicPr>
          <p:blipFill>
            <a:blip r:embed="rId3" cstate="print"/>
            <a:stretch>
              <a:fillRect/>
            </a:stretch>
          </p:blipFill>
          <p:spPr>
            <a:xfrm>
              <a:off x="1914143" y="1690115"/>
              <a:ext cx="2197608" cy="1903476"/>
            </a:xfrm>
            <a:prstGeom prst="rect">
              <a:avLst/>
            </a:prstGeom>
          </p:spPr>
        </p:pic>
        <p:sp>
          <p:nvSpPr>
            <p:cNvPr id="28" name="object 28"/>
            <p:cNvSpPr/>
            <p:nvPr/>
          </p:nvSpPr>
          <p:spPr>
            <a:xfrm>
              <a:off x="1914143" y="1690115"/>
              <a:ext cx="2197735" cy="1903730"/>
            </a:xfrm>
            <a:custGeom>
              <a:avLst/>
              <a:gdLst/>
              <a:ahLst/>
              <a:cxnLst/>
              <a:rect l="l" t="t" r="r" b="b"/>
              <a:pathLst>
                <a:path w="2197735" h="1903729">
                  <a:moveTo>
                    <a:pt x="0" y="1903476"/>
                  </a:moveTo>
                  <a:lnTo>
                    <a:pt x="2197608" y="1903476"/>
                  </a:lnTo>
                  <a:lnTo>
                    <a:pt x="2197608" y="0"/>
                  </a:lnTo>
                  <a:lnTo>
                    <a:pt x="0" y="0"/>
                  </a:lnTo>
                  <a:lnTo>
                    <a:pt x="0" y="1903476"/>
                  </a:lnTo>
                  <a:close/>
                </a:path>
              </a:pathLst>
            </a:custGeom>
            <a:ln w="6096">
              <a:solidFill>
                <a:srgbClr val="4471C4"/>
              </a:solidFill>
            </a:ln>
          </p:spPr>
          <p:txBody>
            <a:bodyPr wrap="square" lIns="0" tIns="0" rIns="0" bIns="0" rtlCol="0"/>
            <a:lstStyle/>
            <a:p>
              <a:endParaRPr/>
            </a:p>
          </p:txBody>
        </p:sp>
        <p:sp>
          <p:nvSpPr>
            <p:cNvPr id="29" name="object 29"/>
            <p:cNvSpPr/>
            <p:nvPr/>
          </p:nvSpPr>
          <p:spPr>
            <a:xfrm>
              <a:off x="2154935" y="1944623"/>
              <a:ext cx="352425" cy="353695"/>
            </a:xfrm>
            <a:custGeom>
              <a:avLst/>
              <a:gdLst/>
              <a:ahLst/>
              <a:cxnLst/>
              <a:rect l="l" t="t" r="r" b="b"/>
              <a:pathLst>
                <a:path w="352425" h="353694">
                  <a:moveTo>
                    <a:pt x="176021" y="0"/>
                  </a:moveTo>
                  <a:lnTo>
                    <a:pt x="129248" y="6312"/>
                  </a:lnTo>
                  <a:lnTo>
                    <a:pt x="87206" y="24129"/>
                  </a:lnTo>
                  <a:lnTo>
                    <a:pt x="51577" y="51768"/>
                  </a:lnTo>
                  <a:lnTo>
                    <a:pt x="24045" y="87545"/>
                  </a:lnTo>
                  <a:lnTo>
                    <a:pt x="6291" y="129778"/>
                  </a:lnTo>
                  <a:lnTo>
                    <a:pt x="0" y="176784"/>
                  </a:lnTo>
                  <a:lnTo>
                    <a:pt x="6291" y="223789"/>
                  </a:lnTo>
                  <a:lnTo>
                    <a:pt x="24045" y="266022"/>
                  </a:lnTo>
                  <a:lnTo>
                    <a:pt x="51577" y="301799"/>
                  </a:lnTo>
                  <a:lnTo>
                    <a:pt x="87206" y="329438"/>
                  </a:lnTo>
                  <a:lnTo>
                    <a:pt x="129248" y="347255"/>
                  </a:lnTo>
                  <a:lnTo>
                    <a:pt x="176021" y="353567"/>
                  </a:lnTo>
                  <a:lnTo>
                    <a:pt x="222795" y="347255"/>
                  </a:lnTo>
                  <a:lnTo>
                    <a:pt x="264837" y="329438"/>
                  </a:lnTo>
                  <a:lnTo>
                    <a:pt x="300466" y="301799"/>
                  </a:lnTo>
                  <a:lnTo>
                    <a:pt x="327998" y="266022"/>
                  </a:lnTo>
                  <a:lnTo>
                    <a:pt x="345752" y="223789"/>
                  </a:lnTo>
                  <a:lnTo>
                    <a:pt x="352044" y="176784"/>
                  </a:lnTo>
                  <a:lnTo>
                    <a:pt x="345752" y="129778"/>
                  </a:lnTo>
                  <a:lnTo>
                    <a:pt x="327998" y="87545"/>
                  </a:lnTo>
                  <a:lnTo>
                    <a:pt x="300466" y="51768"/>
                  </a:lnTo>
                  <a:lnTo>
                    <a:pt x="264837" y="24129"/>
                  </a:lnTo>
                  <a:lnTo>
                    <a:pt x="222795" y="6312"/>
                  </a:lnTo>
                  <a:lnTo>
                    <a:pt x="176021" y="0"/>
                  </a:lnTo>
                  <a:close/>
                </a:path>
              </a:pathLst>
            </a:custGeom>
            <a:solidFill>
              <a:srgbClr val="4471C4"/>
            </a:solidFill>
          </p:spPr>
          <p:txBody>
            <a:bodyPr wrap="square" lIns="0" tIns="0" rIns="0" bIns="0" rtlCol="0"/>
            <a:lstStyle/>
            <a:p>
              <a:endParaRPr/>
            </a:p>
          </p:txBody>
        </p:sp>
        <p:sp>
          <p:nvSpPr>
            <p:cNvPr id="30" name="object 30"/>
            <p:cNvSpPr/>
            <p:nvPr/>
          </p:nvSpPr>
          <p:spPr>
            <a:xfrm>
              <a:off x="2154935" y="1944623"/>
              <a:ext cx="352425" cy="353695"/>
            </a:xfrm>
            <a:custGeom>
              <a:avLst/>
              <a:gdLst/>
              <a:ahLst/>
              <a:cxnLst/>
              <a:rect l="l" t="t" r="r" b="b"/>
              <a:pathLst>
                <a:path w="352425" h="353694">
                  <a:moveTo>
                    <a:pt x="0" y="176784"/>
                  </a:moveTo>
                  <a:lnTo>
                    <a:pt x="6291" y="129778"/>
                  </a:lnTo>
                  <a:lnTo>
                    <a:pt x="24045" y="87545"/>
                  </a:lnTo>
                  <a:lnTo>
                    <a:pt x="51577" y="51768"/>
                  </a:lnTo>
                  <a:lnTo>
                    <a:pt x="87206" y="24129"/>
                  </a:lnTo>
                  <a:lnTo>
                    <a:pt x="129248" y="6312"/>
                  </a:lnTo>
                  <a:lnTo>
                    <a:pt x="176021" y="0"/>
                  </a:lnTo>
                  <a:lnTo>
                    <a:pt x="222795" y="6312"/>
                  </a:lnTo>
                  <a:lnTo>
                    <a:pt x="264837" y="24129"/>
                  </a:lnTo>
                  <a:lnTo>
                    <a:pt x="300466" y="51768"/>
                  </a:lnTo>
                  <a:lnTo>
                    <a:pt x="327998" y="87545"/>
                  </a:lnTo>
                  <a:lnTo>
                    <a:pt x="345752" y="129778"/>
                  </a:lnTo>
                  <a:lnTo>
                    <a:pt x="352044" y="176784"/>
                  </a:lnTo>
                  <a:lnTo>
                    <a:pt x="345752" y="223789"/>
                  </a:lnTo>
                  <a:lnTo>
                    <a:pt x="327998" y="266022"/>
                  </a:lnTo>
                  <a:lnTo>
                    <a:pt x="300466" y="301799"/>
                  </a:lnTo>
                  <a:lnTo>
                    <a:pt x="264837" y="329438"/>
                  </a:lnTo>
                  <a:lnTo>
                    <a:pt x="222795" y="347255"/>
                  </a:lnTo>
                  <a:lnTo>
                    <a:pt x="176021" y="353567"/>
                  </a:lnTo>
                  <a:lnTo>
                    <a:pt x="129248" y="347255"/>
                  </a:lnTo>
                  <a:lnTo>
                    <a:pt x="87206" y="329438"/>
                  </a:lnTo>
                  <a:lnTo>
                    <a:pt x="51577" y="301799"/>
                  </a:lnTo>
                  <a:lnTo>
                    <a:pt x="24045" y="266022"/>
                  </a:lnTo>
                  <a:lnTo>
                    <a:pt x="6291" y="223789"/>
                  </a:lnTo>
                  <a:lnTo>
                    <a:pt x="0" y="176784"/>
                  </a:lnTo>
                  <a:close/>
                </a:path>
              </a:pathLst>
            </a:custGeom>
            <a:ln w="12192">
              <a:solidFill>
                <a:srgbClr val="2E528F"/>
              </a:solidFill>
            </a:ln>
          </p:spPr>
          <p:txBody>
            <a:bodyPr wrap="square" lIns="0" tIns="0" rIns="0" bIns="0" rtlCol="0"/>
            <a:lstStyle/>
            <a:p>
              <a:endParaRPr/>
            </a:p>
          </p:txBody>
        </p:sp>
        <p:sp>
          <p:nvSpPr>
            <p:cNvPr id="31" name="object 31"/>
            <p:cNvSpPr/>
            <p:nvPr/>
          </p:nvSpPr>
          <p:spPr>
            <a:xfrm>
              <a:off x="2779775" y="2173223"/>
              <a:ext cx="353695" cy="353695"/>
            </a:xfrm>
            <a:custGeom>
              <a:avLst/>
              <a:gdLst/>
              <a:ahLst/>
              <a:cxnLst/>
              <a:rect l="l" t="t" r="r" b="b"/>
              <a:pathLst>
                <a:path w="353694" h="353694">
                  <a:moveTo>
                    <a:pt x="176784" y="0"/>
                  </a:moveTo>
                  <a:lnTo>
                    <a:pt x="129778" y="6312"/>
                  </a:lnTo>
                  <a:lnTo>
                    <a:pt x="87545" y="24129"/>
                  </a:lnTo>
                  <a:lnTo>
                    <a:pt x="51768" y="51768"/>
                  </a:lnTo>
                  <a:lnTo>
                    <a:pt x="24130" y="87545"/>
                  </a:lnTo>
                  <a:lnTo>
                    <a:pt x="6312" y="129778"/>
                  </a:lnTo>
                  <a:lnTo>
                    <a:pt x="0" y="176784"/>
                  </a:lnTo>
                  <a:lnTo>
                    <a:pt x="6312" y="223789"/>
                  </a:lnTo>
                  <a:lnTo>
                    <a:pt x="24130" y="266022"/>
                  </a:lnTo>
                  <a:lnTo>
                    <a:pt x="51768" y="301799"/>
                  </a:lnTo>
                  <a:lnTo>
                    <a:pt x="87545" y="329438"/>
                  </a:lnTo>
                  <a:lnTo>
                    <a:pt x="129778" y="347255"/>
                  </a:lnTo>
                  <a:lnTo>
                    <a:pt x="176784" y="353567"/>
                  </a:lnTo>
                  <a:lnTo>
                    <a:pt x="223789" y="347255"/>
                  </a:lnTo>
                  <a:lnTo>
                    <a:pt x="266022" y="329438"/>
                  </a:lnTo>
                  <a:lnTo>
                    <a:pt x="301799" y="301799"/>
                  </a:lnTo>
                  <a:lnTo>
                    <a:pt x="329438" y="266022"/>
                  </a:lnTo>
                  <a:lnTo>
                    <a:pt x="347255" y="223789"/>
                  </a:lnTo>
                  <a:lnTo>
                    <a:pt x="353568" y="176784"/>
                  </a:lnTo>
                  <a:lnTo>
                    <a:pt x="347255" y="129778"/>
                  </a:lnTo>
                  <a:lnTo>
                    <a:pt x="329438" y="87545"/>
                  </a:lnTo>
                  <a:lnTo>
                    <a:pt x="301799" y="51768"/>
                  </a:lnTo>
                  <a:lnTo>
                    <a:pt x="266022" y="24129"/>
                  </a:lnTo>
                  <a:lnTo>
                    <a:pt x="223789" y="6312"/>
                  </a:lnTo>
                  <a:lnTo>
                    <a:pt x="176784" y="0"/>
                  </a:lnTo>
                  <a:close/>
                </a:path>
              </a:pathLst>
            </a:custGeom>
            <a:solidFill>
              <a:srgbClr val="4471C4"/>
            </a:solidFill>
          </p:spPr>
          <p:txBody>
            <a:bodyPr wrap="square" lIns="0" tIns="0" rIns="0" bIns="0" rtlCol="0"/>
            <a:lstStyle/>
            <a:p>
              <a:endParaRPr/>
            </a:p>
          </p:txBody>
        </p:sp>
        <p:sp>
          <p:nvSpPr>
            <p:cNvPr id="32" name="object 32"/>
            <p:cNvSpPr/>
            <p:nvPr/>
          </p:nvSpPr>
          <p:spPr>
            <a:xfrm>
              <a:off x="2779775" y="2173223"/>
              <a:ext cx="353695" cy="353695"/>
            </a:xfrm>
            <a:custGeom>
              <a:avLst/>
              <a:gdLst/>
              <a:ahLst/>
              <a:cxnLst/>
              <a:rect l="l" t="t" r="r" b="b"/>
              <a:pathLst>
                <a:path w="353694" h="353694">
                  <a:moveTo>
                    <a:pt x="0" y="176784"/>
                  </a:moveTo>
                  <a:lnTo>
                    <a:pt x="6312" y="129778"/>
                  </a:lnTo>
                  <a:lnTo>
                    <a:pt x="24130" y="87545"/>
                  </a:lnTo>
                  <a:lnTo>
                    <a:pt x="51768" y="51768"/>
                  </a:lnTo>
                  <a:lnTo>
                    <a:pt x="87545" y="24129"/>
                  </a:lnTo>
                  <a:lnTo>
                    <a:pt x="129778" y="6312"/>
                  </a:lnTo>
                  <a:lnTo>
                    <a:pt x="176784" y="0"/>
                  </a:lnTo>
                  <a:lnTo>
                    <a:pt x="223789" y="6312"/>
                  </a:lnTo>
                  <a:lnTo>
                    <a:pt x="266022" y="24129"/>
                  </a:lnTo>
                  <a:lnTo>
                    <a:pt x="301799" y="51768"/>
                  </a:lnTo>
                  <a:lnTo>
                    <a:pt x="329438" y="87545"/>
                  </a:lnTo>
                  <a:lnTo>
                    <a:pt x="347255" y="129778"/>
                  </a:lnTo>
                  <a:lnTo>
                    <a:pt x="353568" y="176784"/>
                  </a:lnTo>
                  <a:lnTo>
                    <a:pt x="347255" y="223789"/>
                  </a:lnTo>
                  <a:lnTo>
                    <a:pt x="329438" y="266022"/>
                  </a:lnTo>
                  <a:lnTo>
                    <a:pt x="301799" y="301799"/>
                  </a:lnTo>
                  <a:lnTo>
                    <a:pt x="266022" y="329438"/>
                  </a:lnTo>
                  <a:lnTo>
                    <a:pt x="223789" y="347255"/>
                  </a:lnTo>
                  <a:lnTo>
                    <a:pt x="176784" y="353567"/>
                  </a:lnTo>
                  <a:lnTo>
                    <a:pt x="129778" y="347255"/>
                  </a:lnTo>
                  <a:lnTo>
                    <a:pt x="87545" y="329438"/>
                  </a:lnTo>
                  <a:lnTo>
                    <a:pt x="51768" y="301799"/>
                  </a:lnTo>
                  <a:lnTo>
                    <a:pt x="24130" y="266022"/>
                  </a:lnTo>
                  <a:lnTo>
                    <a:pt x="6312" y="223789"/>
                  </a:lnTo>
                  <a:lnTo>
                    <a:pt x="0" y="176784"/>
                  </a:lnTo>
                  <a:close/>
                </a:path>
              </a:pathLst>
            </a:custGeom>
            <a:ln w="12192">
              <a:solidFill>
                <a:srgbClr val="2E528F"/>
              </a:solidFill>
            </a:ln>
          </p:spPr>
          <p:txBody>
            <a:bodyPr wrap="square" lIns="0" tIns="0" rIns="0" bIns="0" rtlCol="0"/>
            <a:lstStyle/>
            <a:p>
              <a:endParaRPr/>
            </a:p>
          </p:txBody>
        </p:sp>
        <p:sp>
          <p:nvSpPr>
            <p:cNvPr id="33" name="object 33"/>
            <p:cNvSpPr/>
            <p:nvPr/>
          </p:nvSpPr>
          <p:spPr>
            <a:xfrm>
              <a:off x="2395727" y="2924555"/>
              <a:ext cx="352425" cy="352425"/>
            </a:xfrm>
            <a:custGeom>
              <a:avLst/>
              <a:gdLst/>
              <a:ahLst/>
              <a:cxnLst/>
              <a:rect l="l" t="t" r="r" b="b"/>
              <a:pathLst>
                <a:path w="352425" h="352425">
                  <a:moveTo>
                    <a:pt x="176022" y="0"/>
                  </a:moveTo>
                  <a:lnTo>
                    <a:pt x="129248" y="6291"/>
                  </a:lnTo>
                  <a:lnTo>
                    <a:pt x="87206" y="24045"/>
                  </a:lnTo>
                  <a:lnTo>
                    <a:pt x="51577" y="51577"/>
                  </a:lnTo>
                  <a:lnTo>
                    <a:pt x="24045" y="87206"/>
                  </a:lnTo>
                  <a:lnTo>
                    <a:pt x="6291" y="129248"/>
                  </a:lnTo>
                  <a:lnTo>
                    <a:pt x="0" y="176022"/>
                  </a:lnTo>
                  <a:lnTo>
                    <a:pt x="6291" y="222795"/>
                  </a:lnTo>
                  <a:lnTo>
                    <a:pt x="24045" y="264837"/>
                  </a:lnTo>
                  <a:lnTo>
                    <a:pt x="51577" y="300466"/>
                  </a:lnTo>
                  <a:lnTo>
                    <a:pt x="87206" y="327998"/>
                  </a:lnTo>
                  <a:lnTo>
                    <a:pt x="129248" y="345752"/>
                  </a:lnTo>
                  <a:lnTo>
                    <a:pt x="176022" y="352044"/>
                  </a:lnTo>
                  <a:lnTo>
                    <a:pt x="222795" y="345752"/>
                  </a:lnTo>
                  <a:lnTo>
                    <a:pt x="264837" y="327998"/>
                  </a:lnTo>
                  <a:lnTo>
                    <a:pt x="300466" y="300466"/>
                  </a:lnTo>
                  <a:lnTo>
                    <a:pt x="327998" y="264837"/>
                  </a:lnTo>
                  <a:lnTo>
                    <a:pt x="345752" y="222795"/>
                  </a:lnTo>
                  <a:lnTo>
                    <a:pt x="352044" y="176022"/>
                  </a:lnTo>
                  <a:lnTo>
                    <a:pt x="345752" y="129248"/>
                  </a:lnTo>
                  <a:lnTo>
                    <a:pt x="327998" y="87206"/>
                  </a:lnTo>
                  <a:lnTo>
                    <a:pt x="300466" y="51577"/>
                  </a:lnTo>
                  <a:lnTo>
                    <a:pt x="264837" y="24045"/>
                  </a:lnTo>
                  <a:lnTo>
                    <a:pt x="222795" y="6291"/>
                  </a:lnTo>
                  <a:lnTo>
                    <a:pt x="176022" y="0"/>
                  </a:lnTo>
                  <a:close/>
                </a:path>
              </a:pathLst>
            </a:custGeom>
            <a:solidFill>
              <a:srgbClr val="4471C4"/>
            </a:solidFill>
          </p:spPr>
          <p:txBody>
            <a:bodyPr wrap="square" lIns="0" tIns="0" rIns="0" bIns="0" rtlCol="0"/>
            <a:lstStyle/>
            <a:p>
              <a:endParaRPr/>
            </a:p>
          </p:txBody>
        </p:sp>
        <p:sp>
          <p:nvSpPr>
            <p:cNvPr id="34" name="object 34"/>
            <p:cNvSpPr/>
            <p:nvPr/>
          </p:nvSpPr>
          <p:spPr>
            <a:xfrm>
              <a:off x="2395727" y="2924555"/>
              <a:ext cx="352425" cy="352425"/>
            </a:xfrm>
            <a:custGeom>
              <a:avLst/>
              <a:gdLst/>
              <a:ahLst/>
              <a:cxnLst/>
              <a:rect l="l" t="t" r="r" b="b"/>
              <a:pathLst>
                <a:path w="352425" h="352425">
                  <a:moveTo>
                    <a:pt x="0" y="176022"/>
                  </a:moveTo>
                  <a:lnTo>
                    <a:pt x="6291" y="129248"/>
                  </a:lnTo>
                  <a:lnTo>
                    <a:pt x="24045" y="87206"/>
                  </a:lnTo>
                  <a:lnTo>
                    <a:pt x="51577" y="51577"/>
                  </a:lnTo>
                  <a:lnTo>
                    <a:pt x="87206" y="24045"/>
                  </a:lnTo>
                  <a:lnTo>
                    <a:pt x="129248" y="6291"/>
                  </a:lnTo>
                  <a:lnTo>
                    <a:pt x="176022" y="0"/>
                  </a:lnTo>
                  <a:lnTo>
                    <a:pt x="222795" y="6291"/>
                  </a:lnTo>
                  <a:lnTo>
                    <a:pt x="264837" y="24045"/>
                  </a:lnTo>
                  <a:lnTo>
                    <a:pt x="300466" y="51577"/>
                  </a:lnTo>
                  <a:lnTo>
                    <a:pt x="327998" y="87206"/>
                  </a:lnTo>
                  <a:lnTo>
                    <a:pt x="345752" y="129248"/>
                  </a:lnTo>
                  <a:lnTo>
                    <a:pt x="352044" y="176022"/>
                  </a:lnTo>
                  <a:lnTo>
                    <a:pt x="345752" y="222795"/>
                  </a:lnTo>
                  <a:lnTo>
                    <a:pt x="327998" y="264837"/>
                  </a:lnTo>
                  <a:lnTo>
                    <a:pt x="300466" y="300466"/>
                  </a:lnTo>
                  <a:lnTo>
                    <a:pt x="264837" y="327998"/>
                  </a:lnTo>
                  <a:lnTo>
                    <a:pt x="222795" y="345752"/>
                  </a:lnTo>
                  <a:lnTo>
                    <a:pt x="176022" y="352044"/>
                  </a:lnTo>
                  <a:lnTo>
                    <a:pt x="129248" y="345752"/>
                  </a:lnTo>
                  <a:lnTo>
                    <a:pt x="87206" y="327998"/>
                  </a:lnTo>
                  <a:lnTo>
                    <a:pt x="51577" y="300466"/>
                  </a:lnTo>
                  <a:lnTo>
                    <a:pt x="24045" y="264837"/>
                  </a:lnTo>
                  <a:lnTo>
                    <a:pt x="6291" y="222795"/>
                  </a:lnTo>
                  <a:lnTo>
                    <a:pt x="0" y="176022"/>
                  </a:lnTo>
                  <a:close/>
                </a:path>
              </a:pathLst>
            </a:custGeom>
            <a:ln w="12192">
              <a:solidFill>
                <a:srgbClr val="2E528F"/>
              </a:solidFill>
            </a:ln>
          </p:spPr>
          <p:txBody>
            <a:bodyPr wrap="square" lIns="0" tIns="0" rIns="0" bIns="0" rtlCol="0"/>
            <a:lstStyle/>
            <a:p>
              <a:endParaRPr/>
            </a:p>
          </p:txBody>
        </p:sp>
        <p:sp>
          <p:nvSpPr>
            <p:cNvPr id="35" name="object 35"/>
            <p:cNvSpPr/>
            <p:nvPr/>
          </p:nvSpPr>
          <p:spPr>
            <a:xfrm>
              <a:off x="3598163" y="2378963"/>
              <a:ext cx="353695" cy="352425"/>
            </a:xfrm>
            <a:custGeom>
              <a:avLst/>
              <a:gdLst/>
              <a:ahLst/>
              <a:cxnLst/>
              <a:rect l="l" t="t" r="r" b="b"/>
              <a:pathLst>
                <a:path w="353695" h="352425">
                  <a:moveTo>
                    <a:pt x="176784" y="0"/>
                  </a:moveTo>
                  <a:lnTo>
                    <a:pt x="129778" y="6291"/>
                  </a:lnTo>
                  <a:lnTo>
                    <a:pt x="87545" y="24045"/>
                  </a:lnTo>
                  <a:lnTo>
                    <a:pt x="51768" y="51577"/>
                  </a:lnTo>
                  <a:lnTo>
                    <a:pt x="24129" y="87206"/>
                  </a:lnTo>
                  <a:lnTo>
                    <a:pt x="6312" y="129248"/>
                  </a:lnTo>
                  <a:lnTo>
                    <a:pt x="0" y="176022"/>
                  </a:lnTo>
                  <a:lnTo>
                    <a:pt x="6312" y="222795"/>
                  </a:lnTo>
                  <a:lnTo>
                    <a:pt x="24129" y="264837"/>
                  </a:lnTo>
                  <a:lnTo>
                    <a:pt x="51768" y="300466"/>
                  </a:lnTo>
                  <a:lnTo>
                    <a:pt x="87545" y="327998"/>
                  </a:lnTo>
                  <a:lnTo>
                    <a:pt x="129778" y="345752"/>
                  </a:lnTo>
                  <a:lnTo>
                    <a:pt x="176784" y="352044"/>
                  </a:lnTo>
                  <a:lnTo>
                    <a:pt x="223789" y="345752"/>
                  </a:lnTo>
                  <a:lnTo>
                    <a:pt x="266022" y="327998"/>
                  </a:lnTo>
                  <a:lnTo>
                    <a:pt x="301799" y="300466"/>
                  </a:lnTo>
                  <a:lnTo>
                    <a:pt x="329438" y="264837"/>
                  </a:lnTo>
                  <a:lnTo>
                    <a:pt x="347255" y="222795"/>
                  </a:lnTo>
                  <a:lnTo>
                    <a:pt x="353568" y="176022"/>
                  </a:lnTo>
                  <a:lnTo>
                    <a:pt x="347255" y="129248"/>
                  </a:lnTo>
                  <a:lnTo>
                    <a:pt x="329438" y="87206"/>
                  </a:lnTo>
                  <a:lnTo>
                    <a:pt x="301799" y="51577"/>
                  </a:lnTo>
                  <a:lnTo>
                    <a:pt x="266022" y="24045"/>
                  </a:lnTo>
                  <a:lnTo>
                    <a:pt x="223789" y="6291"/>
                  </a:lnTo>
                  <a:lnTo>
                    <a:pt x="176784" y="0"/>
                  </a:lnTo>
                  <a:close/>
                </a:path>
              </a:pathLst>
            </a:custGeom>
            <a:solidFill>
              <a:srgbClr val="4471C4"/>
            </a:solidFill>
          </p:spPr>
          <p:txBody>
            <a:bodyPr wrap="square" lIns="0" tIns="0" rIns="0" bIns="0" rtlCol="0"/>
            <a:lstStyle/>
            <a:p>
              <a:endParaRPr/>
            </a:p>
          </p:txBody>
        </p:sp>
        <p:sp>
          <p:nvSpPr>
            <p:cNvPr id="36" name="object 36"/>
            <p:cNvSpPr/>
            <p:nvPr/>
          </p:nvSpPr>
          <p:spPr>
            <a:xfrm>
              <a:off x="3598163" y="2378963"/>
              <a:ext cx="353695" cy="352425"/>
            </a:xfrm>
            <a:custGeom>
              <a:avLst/>
              <a:gdLst/>
              <a:ahLst/>
              <a:cxnLst/>
              <a:rect l="l" t="t" r="r" b="b"/>
              <a:pathLst>
                <a:path w="353695" h="352425">
                  <a:moveTo>
                    <a:pt x="0" y="176022"/>
                  </a:moveTo>
                  <a:lnTo>
                    <a:pt x="6312" y="129248"/>
                  </a:lnTo>
                  <a:lnTo>
                    <a:pt x="24129" y="87206"/>
                  </a:lnTo>
                  <a:lnTo>
                    <a:pt x="51768" y="51577"/>
                  </a:lnTo>
                  <a:lnTo>
                    <a:pt x="87545" y="24045"/>
                  </a:lnTo>
                  <a:lnTo>
                    <a:pt x="129778" y="6291"/>
                  </a:lnTo>
                  <a:lnTo>
                    <a:pt x="176784" y="0"/>
                  </a:lnTo>
                  <a:lnTo>
                    <a:pt x="223789" y="6291"/>
                  </a:lnTo>
                  <a:lnTo>
                    <a:pt x="266022" y="24045"/>
                  </a:lnTo>
                  <a:lnTo>
                    <a:pt x="301799" y="51577"/>
                  </a:lnTo>
                  <a:lnTo>
                    <a:pt x="329438" y="87206"/>
                  </a:lnTo>
                  <a:lnTo>
                    <a:pt x="347255" y="129248"/>
                  </a:lnTo>
                  <a:lnTo>
                    <a:pt x="353568" y="176022"/>
                  </a:lnTo>
                  <a:lnTo>
                    <a:pt x="347255" y="222795"/>
                  </a:lnTo>
                  <a:lnTo>
                    <a:pt x="329438" y="264837"/>
                  </a:lnTo>
                  <a:lnTo>
                    <a:pt x="301799" y="300466"/>
                  </a:lnTo>
                  <a:lnTo>
                    <a:pt x="266022" y="327998"/>
                  </a:lnTo>
                  <a:lnTo>
                    <a:pt x="223789" y="345752"/>
                  </a:lnTo>
                  <a:lnTo>
                    <a:pt x="176784" y="352044"/>
                  </a:lnTo>
                  <a:lnTo>
                    <a:pt x="129778" y="345752"/>
                  </a:lnTo>
                  <a:lnTo>
                    <a:pt x="87545" y="327998"/>
                  </a:lnTo>
                  <a:lnTo>
                    <a:pt x="51768" y="300466"/>
                  </a:lnTo>
                  <a:lnTo>
                    <a:pt x="24129" y="264837"/>
                  </a:lnTo>
                  <a:lnTo>
                    <a:pt x="6312" y="222795"/>
                  </a:lnTo>
                  <a:lnTo>
                    <a:pt x="0" y="176022"/>
                  </a:lnTo>
                  <a:close/>
                </a:path>
              </a:pathLst>
            </a:custGeom>
            <a:ln w="12192">
              <a:solidFill>
                <a:srgbClr val="2E528F"/>
              </a:solidFill>
            </a:ln>
          </p:spPr>
          <p:txBody>
            <a:bodyPr wrap="square" lIns="0" tIns="0" rIns="0" bIns="0" rtlCol="0"/>
            <a:lstStyle/>
            <a:p>
              <a:endParaRPr/>
            </a:p>
          </p:txBody>
        </p:sp>
        <p:sp>
          <p:nvSpPr>
            <p:cNvPr id="37" name="object 37"/>
            <p:cNvSpPr/>
            <p:nvPr/>
          </p:nvSpPr>
          <p:spPr>
            <a:xfrm>
              <a:off x="3253739" y="2976371"/>
              <a:ext cx="352425" cy="353695"/>
            </a:xfrm>
            <a:custGeom>
              <a:avLst/>
              <a:gdLst/>
              <a:ahLst/>
              <a:cxnLst/>
              <a:rect l="l" t="t" r="r" b="b"/>
              <a:pathLst>
                <a:path w="352425" h="353695">
                  <a:moveTo>
                    <a:pt x="176022" y="0"/>
                  </a:moveTo>
                  <a:lnTo>
                    <a:pt x="129248" y="6312"/>
                  </a:lnTo>
                  <a:lnTo>
                    <a:pt x="87206" y="24129"/>
                  </a:lnTo>
                  <a:lnTo>
                    <a:pt x="51577" y="51768"/>
                  </a:lnTo>
                  <a:lnTo>
                    <a:pt x="24045" y="87545"/>
                  </a:lnTo>
                  <a:lnTo>
                    <a:pt x="6291" y="129778"/>
                  </a:lnTo>
                  <a:lnTo>
                    <a:pt x="0" y="176783"/>
                  </a:lnTo>
                  <a:lnTo>
                    <a:pt x="6291" y="223789"/>
                  </a:lnTo>
                  <a:lnTo>
                    <a:pt x="24045" y="266022"/>
                  </a:lnTo>
                  <a:lnTo>
                    <a:pt x="51577" y="301799"/>
                  </a:lnTo>
                  <a:lnTo>
                    <a:pt x="87206" y="329438"/>
                  </a:lnTo>
                  <a:lnTo>
                    <a:pt x="129248" y="347255"/>
                  </a:lnTo>
                  <a:lnTo>
                    <a:pt x="176022" y="353567"/>
                  </a:lnTo>
                  <a:lnTo>
                    <a:pt x="222795" y="347255"/>
                  </a:lnTo>
                  <a:lnTo>
                    <a:pt x="264837" y="329438"/>
                  </a:lnTo>
                  <a:lnTo>
                    <a:pt x="300466" y="301799"/>
                  </a:lnTo>
                  <a:lnTo>
                    <a:pt x="327998" y="266022"/>
                  </a:lnTo>
                  <a:lnTo>
                    <a:pt x="345752" y="223789"/>
                  </a:lnTo>
                  <a:lnTo>
                    <a:pt x="352044" y="176783"/>
                  </a:lnTo>
                  <a:lnTo>
                    <a:pt x="345752" y="129778"/>
                  </a:lnTo>
                  <a:lnTo>
                    <a:pt x="327998" y="87545"/>
                  </a:lnTo>
                  <a:lnTo>
                    <a:pt x="300466" y="51768"/>
                  </a:lnTo>
                  <a:lnTo>
                    <a:pt x="264837" y="24129"/>
                  </a:lnTo>
                  <a:lnTo>
                    <a:pt x="222795" y="6312"/>
                  </a:lnTo>
                  <a:lnTo>
                    <a:pt x="176022" y="0"/>
                  </a:lnTo>
                  <a:close/>
                </a:path>
              </a:pathLst>
            </a:custGeom>
            <a:solidFill>
              <a:srgbClr val="6FAC46"/>
            </a:solidFill>
          </p:spPr>
          <p:txBody>
            <a:bodyPr wrap="square" lIns="0" tIns="0" rIns="0" bIns="0" rtlCol="0"/>
            <a:lstStyle/>
            <a:p>
              <a:endParaRPr/>
            </a:p>
          </p:txBody>
        </p:sp>
        <p:sp>
          <p:nvSpPr>
            <p:cNvPr id="38" name="object 38"/>
            <p:cNvSpPr/>
            <p:nvPr/>
          </p:nvSpPr>
          <p:spPr>
            <a:xfrm>
              <a:off x="3253739" y="2976371"/>
              <a:ext cx="352425" cy="353695"/>
            </a:xfrm>
            <a:custGeom>
              <a:avLst/>
              <a:gdLst/>
              <a:ahLst/>
              <a:cxnLst/>
              <a:rect l="l" t="t" r="r" b="b"/>
              <a:pathLst>
                <a:path w="352425" h="353695">
                  <a:moveTo>
                    <a:pt x="0" y="176783"/>
                  </a:moveTo>
                  <a:lnTo>
                    <a:pt x="6291" y="129778"/>
                  </a:lnTo>
                  <a:lnTo>
                    <a:pt x="24045" y="87545"/>
                  </a:lnTo>
                  <a:lnTo>
                    <a:pt x="51577" y="51768"/>
                  </a:lnTo>
                  <a:lnTo>
                    <a:pt x="87206" y="24129"/>
                  </a:lnTo>
                  <a:lnTo>
                    <a:pt x="129248" y="6312"/>
                  </a:lnTo>
                  <a:lnTo>
                    <a:pt x="176022" y="0"/>
                  </a:lnTo>
                  <a:lnTo>
                    <a:pt x="222795" y="6312"/>
                  </a:lnTo>
                  <a:lnTo>
                    <a:pt x="264837" y="24129"/>
                  </a:lnTo>
                  <a:lnTo>
                    <a:pt x="300466" y="51768"/>
                  </a:lnTo>
                  <a:lnTo>
                    <a:pt x="327998" y="87545"/>
                  </a:lnTo>
                  <a:lnTo>
                    <a:pt x="345752" y="129778"/>
                  </a:lnTo>
                  <a:lnTo>
                    <a:pt x="352044" y="176783"/>
                  </a:lnTo>
                  <a:lnTo>
                    <a:pt x="345752" y="223789"/>
                  </a:lnTo>
                  <a:lnTo>
                    <a:pt x="327998" y="266022"/>
                  </a:lnTo>
                  <a:lnTo>
                    <a:pt x="300466" y="301799"/>
                  </a:lnTo>
                  <a:lnTo>
                    <a:pt x="264837" y="329438"/>
                  </a:lnTo>
                  <a:lnTo>
                    <a:pt x="222795" y="347255"/>
                  </a:lnTo>
                  <a:lnTo>
                    <a:pt x="176022" y="353567"/>
                  </a:lnTo>
                  <a:lnTo>
                    <a:pt x="129248" y="347255"/>
                  </a:lnTo>
                  <a:lnTo>
                    <a:pt x="87206" y="329438"/>
                  </a:lnTo>
                  <a:lnTo>
                    <a:pt x="51577" y="301799"/>
                  </a:lnTo>
                  <a:lnTo>
                    <a:pt x="24045" y="266022"/>
                  </a:lnTo>
                  <a:lnTo>
                    <a:pt x="6291" y="223789"/>
                  </a:lnTo>
                  <a:lnTo>
                    <a:pt x="0" y="176783"/>
                  </a:lnTo>
                  <a:close/>
                </a:path>
              </a:pathLst>
            </a:custGeom>
            <a:ln w="12192">
              <a:solidFill>
                <a:srgbClr val="507D31"/>
              </a:solidFill>
            </a:ln>
          </p:spPr>
          <p:txBody>
            <a:bodyPr wrap="square" lIns="0" tIns="0" rIns="0" bIns="0" rtlCol="0"/>
            <a:lstStyle/>
            <a:p>
              <a:endParaRPr/>
            </a:p>
          </p:txBody>
        </p:sp>
      </p:grpSp>
      <p:grpSp>
        <p:nvGrpSpPr>
          <p:cNvPr id="39" name="object 39"/>
          <p:cNvGrpSpPr/>
          <p:nvPr/>
        </p:nvGrpSpPr>
        <p:grpSpPr>
          <a:xfrm>
            <a:off x="6035040" y="1671827"/>
            <a:ext cx="2204085" cy="1908175"/>
            <a:chOff x="6035040" y="1671827"/>
            <a:chExt cx="2204085" cy="1908175"/>
          </a:xfrm>
        </p:grpSpPr>
        <p:pic>
          <p:nvPicPr>
            <p:cNvPr id="40" name="object 40"/>
            <p:cNvPicPr/>
            <p:nvPr/>
          </p:nvPicPr>
          <p:blipFill>
            <a:blip r:embed="rId4" cstate="print"/>
            <a:stretch>
              <a:fillRect/>
            </a:stretch>
          </p:blipFill>
          <p:spPr>
            <a:xfrm>
              <a:off x="6038088" y="1674875"/>
              <a:ext cx="2197608" cy="1901952"/>
            </a:xfrm>
            <a:prstGeom prst="rect">
              <a:avLst/>
            </a:prstGeom>
          </p:spPr>
        </p:pic>
        <p:sp>
          <p:nvSpPr>
            <p:cNvPr id="41" name="object 41"/>
            <p:cNvSpPr/>
            <p:nvPr/>
          </p:nvSpPr>
          <p:spPr>
            <a:xfrm>
              <a:off x="6038088" y="1674875"/>
              <a:ext cx="2197735" cy="1902460"/>
            </a:xfrm>
            <a:custGeom>
              <a:avLst/>
              <a:gdLst/>
              <a:ahLst/>
              <a:cxnLst/>
              <a:rect l="l" t="t" r="r" b="b"/>
              <a:pathLst>
                <a:path w="2197734" h="1902460">
                  <a:moveTo>
                    <a:pt x="0" y="1901952"/>
                  </a:moveTo>
                  <a:lnTo>
                    <a:pt x="2197608" y="1901952"/>
                  </a:lnTo>
                  <a:lnTo>
                    <a:pt x="2197608" y="0"/>
                  </a:lnTo>
                  <a:lnTo>
                    <a:pt x="0" y="0"/>
                  </a:lnTo>
                  <a:lnTo>
                    <a:pt x="0" y="1901952"/>
                  </a:lnTo>
                  <a:close/>
                </a:path>
              </a:pathLst>
            </a:custGeom>
            <a:ln w="6096">
              <a:solidFill>
                <a:srgbClr val="6FAC46"/>
              </a:solidFill>
            </a:ln>
          </p:spPr>
          <p:txBody>
            <a:bodyPr wrap="square" lIns="0" tIns="0" rIns="0" bIns="0" rtlCol="0"/>
            <a:lstStyle/>
            <a:p>
              <a:endParaRPr/>
            </a:p>
          </p:txBody>
        </p:sp>
        <p:sp>
          <p:nvSpPr>
            <p:cNvPr id="42" name="object 42"/>
            <p:cNvSpPr/>
            <p:nvPr/>
          </p:nvSpPr>
          <p:spPr>
            <a:xfrm>
              <a:off x="7658100" y="3055619"/>
              <a:ext cx="353695" cy="352425"/>
            </a:xfrm>
            <a:custGeom>
              <a:avLst/>
              <a:gdLst/>
              <a:ahLst/>
              <a:cxnLst/>
              <a:rect l="l" t="t" r="r" b="b"/>
              <a:pathLst>
                <a:path w="353695" h="352425">
                  <a:moveTo>
                    <a:pt x="176783" y="0"/>
                  </a:moveTo>
                  <a:lnTo>
                    <a:pt x="129778" y="6291"/>
                  </a:lnTo>
                  <a:lnTo>
                    <a:pt x="87545" y="24045"/>
                  </a:lnTo>
                  <a:lnTo>
                    <a:pt x="51768" y="51577"/>
                  </a:lnTo>
                  <a:lnTo>
                    <a:pt x="24129" y="87206"/>
                  </a:lnTo>
                  <a:lnTo>
                    <a:pt x="6312" y="129248"/>
                  </a:lnTo>
                  <a:lnTo>
                    <a:pt x="0" y="176021"/>
                  </a:lnTo>
                  <a:lnTo>
                    <a:pt x="6312" y="222795"/>
                  </a:lnTo>
                  <a:lnTo>
                    <a:pt x="24129" y="264837"/>
                  </a:lnTo>
                  <a:lnTo>
                    <a:pt x="51768" y="300466"/>
                  </a:lnTo>
                  <a:lnTo>
                    <a:pt x="87545" y="327998"/>
                  </a:lnTo>
                  <a:lnTo>
                    <a:pt x="129778" y="345752"/>
                  </a:lnTo>
                  <a:lnTo>
                    <a:pt x="176783" y="352043"/>
                  </a:lnTo>
                  <a:lnTo>
                    <a:pt x="223789" y="345752"/>
                  </a:lnTo>
                  <a:lnTo>
                    <a:pt x="266022" y="327998"/>
                  </a:lnTo>
                  <a:lnTo>
                    <a:pt x="301799" y="300466"/>
                  </a:lnTo>
                  <a:lnTo>
                    <a:pt x="329438" y="264837"/>
                  </a:lnTo>
                  <a:lnTo>
                    <a:pt x="347255" y="222795"/>
                  </a:lnTo>
                  <a:lnTo>
                    <a:pt x="353568" y="176021"/>
                  </a:lnTo>
                  <a:lnTo>
                    <a:pt x="347255" y="129248"/>
                  </a:lnTo>
                  <a:lnTo>
                    <a:pt x="329438" y="87206"/>
                  </a:lnTo>
                  <a:lnTo>
                    <a:pt x="301799" y="51577"/>
                  </a:lnTo>
                  <a:lnTo>
                    <a:pt x="266022" y="24045"/>
                  </a:lnTo>
                  <a:lnTo>
                    <a:pt x="223789" y="6291"/>
                  </a:lnTo>
                  <a:lnTo>
                    <a:pt x="176783" y="0"/>
                  </a:lnTo>
                  <a:close/>
                </a:path>
              </a:pathLst>
            </a:custGeom>
            <a:solidFill>
              <a:srgbClr val="6FAC46"/>
            </a:solidFill>
          </p:spPr>
          <p:txBody>
            <a:bodyPr wrap="square" lIns="0" tIns="0" rIns="0" bIns="0" rtlCol="0"/>
            <a:lstStyle/>
            <a:p>
              <a:endParaRPr/>
            </a:p>
          </p:txBody>
        </p:sp>
        <p:sp>
          <p:nvSpPr>
            <p:cNvPr id="43" name="object 43"/>
            <p:cNvSpPr/>
            <p:nvPr/>
          </p:nvSpPr>
          <p:spPr>
            <a:xfrm>
              <a:off x="7658100" y="3055619"/>
              <a:ext cx="353695" cy="352425"/>
            </a:xfrm>
            <a:custGeom>
              <a:avLst/>
              <a:gdLst/>
              <a:ahLst/>
              <a:cxnLst/>
              <a:rect l="l" t="t" r="r" b="b"/>
              <a:pathLst>
                <a:path w="353695" h="352425">
                  <a:moveTo>
                    <a:pt x="0" y="176021"/>
                  </a:moveTo>
                  <a:lnTo>
                    <a:pt x="6312" y="129248"/>
                  </a:lnTo>
                  <a:lnTo>
                    <a:pt x="24129" y="87206"/>
                  </a:lnTo>
                  <a:lnTo>
                    <a:pt x="51768" y="51577"/>
                  </a:lnTo>
                  <a:lnTo>
                    <a:pt x="87545" y="24045"/>
                  </a:lnTo>
                  <a:lnTo>
                    <a:pt x="129778" y="6291"/>
                  </a:lnTo>
                  <a:lnTo>
                    <a:pt x="176783" y="0"/>
                  </a:lnTo>
                  <a:lnTo>
                    <a:pt x="223789" y="6291"/>
                  </a:lnTo>
                  <a:lnTo>
                    <a:pt x="266022" y="24045"/>
                  </a:lnTo>
                  <a:lnTo>
                    <a:pt x="301799" y="51577"/>
                  </a:lnTo>
                  <a:lnTo>
                    <a:pt x="329438" y="87206"/>
                  </a:lnTo>
                  <a:lnTo>
                    <a:pt x="347255" y="129248"/>
                  </a:lnTo>
                  <a:lnTo>
                    <a:pt x="353568" y="176021"/>
                  </a:lnTo>
                  <a:lnTo>
                    <a:pt x="347255" y="222795"/>
                  </a:lnTo>
                  <a:lnTo>
                    <a:pt x="329438" y="264837"/>
                  </a:lnTo>
                  <a:lnTo>
                    <a:pt x="301799" y="300466"/>
                  </a:lnTo>
                  <a:lnTo>
                    <a:pt x="266022" y="327998"/>
                  </a:lnTo>
                  <a:lnTo>
                    <a:pt x="223789" y="345752"/>
                  </a:lnTo>
                  <a:lnTo>
                    <a:pt x="176783" y="352043"/>
                  </a:lnTo>
                  <a:lnTo>
                    <a:pt x="129778" y="345752"/>
                  </a:lnTo>
                  <a:lnTo>
                    <a:pt x="87545" y="327998"/>
                  </a:lnTo>
                  <a:lnTo>
                    <a:pt x="51768" y="300466"/>
                  </a:lnTo>
                  <a:lnTo>
                    <a:pt x="24129" y="264837"/>
                  </a:lnTo>
                  <a:lnTo>
                    <a:pt x="6312" y="222795"/>
                  </a:lnTo>
                  <a:lnTo>
                    <a:pt x="0" y="176021"/>
                  </a:lnTo>
                  <a:close/>
                </a:path>
              </a:pathLst>
            </a:custGeom>
            <a:ln w="12192">
              <a:solidFill>
                <a:srgbClr val="507D31"/>
              </a:solidFill>
            </a:ln>
          </p:spPr>
          <p:txBody>
            <a:bodyPr wrap="square" lIns="0" tIns="0" rIns="0" bIns="0" rtlCol="0"/>
            <a:lstStyle/>
            <a:p>
              <a:endParaRPr/>
            </a:p>
          </p:txBody>
        </p:sp>
        <p:sp>
          <p:nvSpPr>
            <p:cNvPr id="44" name="object 44"/>
            <p:cNvSpPr/>
            <p:nvPr/>
          </p:nvSpPr>
          <p:spPr>
            <a:xfrm>
              <a:off x="6455664" y="2878836"/>
              <a:ext cx="352425" cy="352425"/>
            </a:xfrm>
            <a:custGeom>
              <a:avLst/>
              <a:gdLst/>
              <a:ahLst/>
              <a:cxnLst/>
              <a:rect l="l" t="t" r="r" b="b"/>
              <a:pathLst>
                <a:path w="352425" h="352425">
                  <a:moveTo>
                    <a:pt x="176021" y="0"/>
                  </a:moveTo>
                  <a:lnTo>
                    <a:pt x="129248" y="6291"/>
                  </a:lnTo>
                  <a:lnTo>
                    <a:pt x="87206" y="24045"/>
                  </a:lnTo>
                  <a:lnTo>
                    <a:pt x="51577" y="51577"/>
                  </a:lnTo>
                  <a:lnTo>
                    <a:pt x="24045" y="87206"/>
                  </a:lnTo>
                  <a:lnTo>
                    <a:pt x="6291" y="129248"/>
                  </a:lnTo>
                  <a:lnTo>
                    <a:pt x="0" y="176022"/>
                  </a:lnTo>
                  <a:lnTo>
                    <a:pt x="6291" y="222795"/>
                  </a:lnTo>
                  <a:lnTo>
                    <a:pt x="24045" y="264837"/>
                  </a:lnTo>
                  <a:lnTo>
                    <a:pt x="51577" y="300466"/>
                  </a:lnTo>
                  <a:lnTo>
                    <a:pt x="87206" y="327998"/>
                  </a:lnTo>
                  <a:lnTo>
                    <a:pt x="129248" y="345752"/>
                  </a:lnTo>
                  <a:lnTo>
                    <a:pt x="176021" y="352043"/>
                  </a:lnTo>
                  <a:lnTo>
                    <a:pt x="222795" y="345752"/>
                  </a:lnTo>
                  <a:lnTo>
                    <a:pt x="264837" y="327998"/>
                  </a:lnTo>
                  <a:lnTo>
                    <a:pt x="300466" y="300466"/>
                  </a:lnTo>
                  <a:lnTo>
                    <a:pt x="327998" y="264837"/>
                  </a:lnTo>
                  <a:lnTo>
                    <a:pt x="345752" y="222795"/>
                  </a:lnTo>
                  <a:lnTo>
                    <a:pt x="352043" y="176022"/>
                  </a:lnTo>
                  <a:lnTo>
                    <a:pt x="345752" y="129248"/>
                  </a:lnTo>
                  <a:lnTo>
                    <a:pt x="327998" y="87206"/>
                  </a:lnTo>
                  <a:lnTo>
                    <a:pt x="300466" y="51577"/>
                  </a:lnTo>
                  <a:lnTo>
                    <a:pt x="264837" y="24045"/>
                  </a:lnTo>
                  <a:lnTo>
                    <a:pt x="222795" y="6291"/>
                  </a:lnTo>
                  <a:lnTo>
                    <a:pt x="176021" y="0"/>
                  </a:lnTo>
                  <a:close/>
                </a:path>
              </a:pathLst>
            </a:custGeom>
            <a:solidFill>
              <a:srgbClr val="6FAC46"/>
            </a:solidFill>
          </p:spPr>
          <p:txBody>
            <a:bodyPr wrap="square" lIns="0" tIns="0" rIns="0" bIns="0" rtlCol="0"/>
            <a:lstStyle/>
            <a:p>
              <a:endParaRPr/>
            </a:p>
          </p:txBody>
        </p:sp>
        <p:sp>
          <p:nvSpPr>
            <p:cNvPr id="45" name="object 45"/>
            <p:cNvSpPr/>
            <p:nvPr/>
          </p:nvSpPr>
          <p:spPr>
            <a:xfrm>
              <a:off x="6455664" y="2878836"/>
              <a:ext cx="352425" cy="352425"/>
            </a:xfrm>
            <a:custGeom>
              <a:avLst/>
              <a:gdLst/>
              <a:ahLst/>
              <a:cxnLst/>
              <a:rect l="l" t="t" r="r" b="b"/>
              <a:pathLst>
                <a:path w="352425" h="352425">
                  <a:moveTo>
                    <a:pt x="0" y="176022"/>
                  </a:moveTo>
                  <a:lnTo>
                    <a:pt x="6291" y="129248"/>
                  </a:lnTo>
                  <a:lnTo>
                    <a:pt x="24045" y="87206"/>
                  </a:lnTo>
                  <a:lnTo>
                    <a:pt x="51577" y="51577"/>
                  </a:lnTo>
                  <a:lnTo>
                    <a:pt x="87206" y="24045"/>
                  </a:lnTo>
                  <a:lnTo>
                    <a:pt x="129248" y="6291"/>
                  </a:lnTo>
                  <a:lnTo>
                    <a:pt x="176021" y="0"/>
                  </a:lnTo>
                  <a:lnTo>
                    <a:pt x="222795" y="6291"/>
                  </a:lnTo>
                  <a:lnTo>
                    <a:pt x="264837" y="24045"/>
                  </a:lnTo>
                  <a:lnTo>
                    <a:pt x="300466" y="51577"/>
                  </a:lnTo>
                  <a:lnTo>
                    <a:pt x="327998" y="87206"/>
                  </a:lnTo>
                  <a:lnTo>
                    <a:pt x="345752" y="129248"/>
                  </a:lnTo>
                  <a:lnTo>
                    <a:pt x="352043" y="176022"/>
                  </a:lnTo>
                  <a:lnTo>
                    <a:pt x="345752" y="222795"/>
                  </a:lnTo>
                  <a:lnTo>
                    <a:pt x="327998" y="264837"/>
                  </a:lnTo>
                  <a:lnTo>
                    <a:pt x="300466" y="300466"/>
                  </a:lnTo>
                  <a:lnTo>
                    <a:pt x="264837" y="327998"/>
                  </a:lnTo>
                  <a:lnTo>
                    <a:pt x="222795" y="345752"/>
                  </a:lnTo>
                  <a:lnTo>
                    <a:pt x="176021" y="352043"/>
                  </a:lnTo>
                  <a:lnTo>
                    <a:pt x="129248" y="345752"/>
                  </a:lnTo>
                  <a:lnTo>
                    <a:pt x="87206" y="327998"/>
                  </a:lnTo>
                  <a:lnTo>
                    <a:pt x="51577" y="300466"/>
                  </a:lnTo>
                  <a:lnTo>
                    <a:pt x="24045" y="264837"/>
                  </a:lnTo>
                  <a:lnTo>
                    <a:pt x="6291" y="222795"/>
                  </a:lnTo>
                  <a:lnTo>
                    <a:pt x="0" y="176022"/>
                  </a:lnTo>
                  <a:close/>
                </a:path>
              </a:pathLst>
            </a:custGeom>
            <a:ln w="12192">
              <a:solidFill>
                <a:srgbClr val="507D31"/>
              </a:solidFill>
            </a:ln>
          </p:spPr>
          <p:txBody>
            <a:bodyPr wrap="square" lIns="0" tIns="0" rIns="0" bIns="0" rtlCol="0"/>
            <a:lstStyle/>
            <a:p>
              <a:endParaRPr/>
            </a:p>
          </p:txBody>
        </p:sp>
        <p:sp>
          <p:nvSpPr>
            <p:cNvPr id="46" name="object 46"/>
            <p:cNvSpPr/>
            <p:nvPr/>
          </p:nvSpPr>
          <p:spPr>
            <a:xfrm>
              <a:off x="7658100" y="1987295"/>
              <a:ext cx="353695" cy="352425"/>
            </a:xfrm>
            <a:custGeom>
              <a:avLst/>
              <a:gdLst/>
              <a:ahLst/>
              <a:cxnLst/>
              <a:rect l="l" t="t" r="r" b="b"/>
              <a:pathLst>
                <a:path w="353695" h="352425">
                  <a:moveTo>
                    <a:pt x="176783" y="0"/>
                  </a:moveTo>
                  <a:lnTo>
                    <a:pt x="129778" y="6291"/>
                  </a:lnTo>
                  <a:lnTo>
                    <a:pt x="87545" y="24045"/>
                  </a:lnTo>
                  <a:lnTo>
                    <a:pt x="51768" y="51577"/>
                  </a:lnTo>
                  <a:lnTo>
                    <a:pt x="24129" y="87206"/>
                  </a:lnTo>
                  <a:lnTo>
                    <a:pt x="6312" y="129248"/>
                  </a:lnTo>
                  <a:lnTo>
                    <a:pt x="0" y="176021"/>
                  </a:lnTo>
                  <a:lnTo>
                    <a:pt x="6312" y="222795"/>
                  </a:lnTo>
                  <a:lnTo>
                    <a:pt x="24129" y="264837"/>
                  </a:lnTo>
                  <a:lnTo>
                    <a:pt x="51768" y="300466"/>
                  </a:lnTo>
                  <a:lnTo>
                    <a:pt x="87545" y="327998"/>
                  </a:lnTo>
                  <a:lnTo>
                    <a:pt x="129778" y="345752"/>
                  </a:lnTo>
                  <a:lnTo>
                    <a:pt x="176783" y="352043"/>
                  </a:lnTo>
                  <a:lnTo>
                    <a:pt x="223789" y="345752"/>
                  </a:lnTo>
                  <a:lnTo>
                    <a:pt x="266022" y="327998"/>
                  </a:lnTo>
                  <a:lnTo>
                    <a:pt x="301799" y="300466"/>
                  </a:lnTo>
                  <a:lnTo>
                    <a:pt x="329438" y="264837"/>
                  </a:lnTo>
                  <a:lnTo>
                    <a:pt x="347255" y="222795"/>
                  </a:lnTo>
                  <a:lnTo>
                    <a:pt x="353568" y="176021"/>
                  </a:lnTo>
                  <a:lnTo>
                    <a:pt x="347255" y="129248"/>
                  </a:lnTo>
                  <a:lnTo>
                    <a:pt x="329438" y="87206"/>
                  </a:lnTo>
                  <a:lnTo>
                    <a:pt x="301799" y="51577"/>
                  </a:lnTo>
                  <a:lnTo>
                    <a:pt x="266022" y="24045"/>
                  </a:lnTo>
                  <a:lnTo>
                    <a:pt x="223789" y="6291"/>
                  </a:lnTo>
                  <a:lnTo>
                    <a:pt x="176783" y="0"/>
                  </a:lnTo>
                  <a:close/>
                </a:path>
              </a:pathLst>
            </a:custGeom>
            <a:solidFill>
              <a:srgbClr val="6FAC46"/>
            </a:solidFill>
          </p:spPr>
          <p:txBody>
            <a:bodyPr wrap="square" lIns="0" tIns="0" rIns="0" bIns="0" rtlCol="0"/>
            <a:lstStyle/>
            <a:p>
              <a:endParaRPr/>
            </a:p>
          </p:txBody>
        </p:sp>
        <p:sp>
          <p:nvSpPr>
            <p:cNvPr id="47" name="object 47"/>
            <p:cNvSpPr/>
            <p:nvPr/>
          </p:nvSpPr>
          <p:spPr>
            <a:xfrm>
              <a:off x="7658100" y="1987295"/>
              <a:ext cx="353695" cy="352425"/>
            </a:xfrm>
            <a:custGeom>
              <a:avLst/>
              <a:gdLst/>
              <a:ahLst/>
              <a:cxnLst/>
              <a:rect l="l" t="t" r="r" b="b"/>
              <a:pathLst>
                <a:path w="353695" h="352425">
                  <a:moveTo>
                    <a:pt x="0" y="176021"/>
                  </a:moveTo>
                  <a:lnTo>
                    <a:pt x="6312" y="129248"/>
                  </a:lnTo>
                  <a:lnTo>
                    <a:pt x="24129" y="87206"/>
                  </a:lnTo>
                  <a:lnTo>
                    <a:pt x="51768" y="51577"/>
                  </a:lnTo>
                  <a:lnTo>
                    <a:pt x="87545" y="24045"/>
                  </a:lnTo>
                  <a:lnTo>
                    <a:pt x="129778" y="6291"/>
                  </a:lnTo>
                  <a:lnTo>
                    <a:pt x="176783" y="0"/>
                  </a:lnTo>
                  <a:lnTo>
                    <a:pt x="223789" y="6291"/>
                  </a:lnTo>
                  <a:lnTo>
                    <a:pt x="266022" y="24045"/>
                  </a:lnTo>
                  <a:lnTo>
                    <a:pt x="301799" y="51577"/>
                  </a:lnTo>
                  <a:lnTo>
                    <a:pt x="329438" y="87206"/>
                  </a:lnTo>
                  <a:lnTo>
                    <a:pt x="347255" y="129248"/>
                  </a:lnTo>
                  <a:lnTo>
                    <a:pt x="353568" y="176021"/>
                  </a:lnTo>
                  <a:lnTo>
                    <a:pt x="347255" y="222795"/>
                  </a:lnTo>
                  <a:lnTo>
                    <a:pt x="329438" y="264837"/>
                  </a:lnTo>
                  <a:lnTo>
                    <a:pt x="301799" y="300466"/>
                  </a:lnTo>
                  <a:lnTo>
                    <a:pt x="266022" y="327998"/>
                  </a:lnTo>
                  <a:lnTo>
                    <a:pt x="223789" y="345752"/>
                  </a:lnTo>
                  <a:lnTo>
                    <a:pt x="176783" y="352043"/>
                  </a:lnTo>
                  <a:lnTo>
                    <a:pt x="129778" y="345752"/>
                  </a:lnTo>
                  <a:lnTo>
                    <a:pt x="87545" y="327998"/>
                  </a:lnTo>
                  <a:lnTo>
                    <a:pt x="51768" y="300466"/>
                  </a:lnTo>
                  <a:lnTo>
                    <a:pt x="24129" y="264837"/>
                  </a:lnTo>
                  <a:lnTo>
                    <a:pt x="6312" y="222795"/>
                  </a:lnTo>
                  <a:lnTo>
                    <a:pt x="0" y="176021"/>
                  </a:lnTo>
                  <a:close/>
                </a:path>
              </a:pathLst>
            </a:custGeom>
            <a:ln w="12192">
              <a:solidFill>
                <a:srgbClr val="507D31"/>
              </a:solidFill>
            </a:ln>
          </p:spPr>
          <p:txBody>
            <a:bodyPr wrap="square" lIns="0" tIns="0" rIns="0" bIns="0" rtlCol="0"/>
            <a:lstStyle/>
            <a:p>
              <a:endParaRPr/>
            </a:p>
          </p:txBody>
        </p:sp>
        <p:sp>
          <p:nvSpPr>
            <p:cNvPr id="48" name="object 48"/>
            <p:cNvSpPr/>
            <p:nvPr/>
          </p:nvSpPr>
          <p:spPr>
            <a:xfrm>
              <a:off x="6342888" y="2203704"/>
              <a:ext cx="352425" cy="352425"/>
            </a:xfrm>
            <a:custGeom>
              <a:avLst/>
              <a:gdLst/>
              <a:ahLst/>
              <a:cxnLst/>
              <a:rect l="l" t="t" r="r" b="b"/>
              <a:pathLst>
                <a:path w="352425" h="352425">
                  <a:moveTo>
                    <a:pt x="176021" y="0"/>
                  </a:moveTo>
                  <a:lnTo>
                    <a:pt x="129248" y="6291"/>
                  </a:lnTo>
                  <a:lnTo>
                    <a:pt x="87206" y="24045"/>
                  </a:lnTo>
                  <a:lnTo>
                    <a:pt x="51577" y="51577"/>
                  </a:lnTo>
                  <a:lnTo>
                    <a:pt x="24045" y="87206"/>
                  </a:lnTo>
                  <a:lnTo>
                    <a:pt x="6291" y="129248"/>
                  </a:lnTo>
                  <a:lnTo>
                    <a:pt x="0" y="176022"/>
                  </a:lnTo>
                  <a:lnTo>
                    <a:pt x="6291" y="222795"/>
                  </a:lnTo>
                  <a:lnTo>
                    <a:pt x="24045" y="264837"/>
                  </a:lnTo>
                  <a:lnTo>
                    <a:pt x="51577" y="300466"/>
                  </a:lnTo>
                  <a:lnTo>
                    <a:pt x="87206" y="327998"/>
                  </a:lnTo>
                  <a:lnTo>
                    <a:pt x="129248" y="345752"/>
                  </a:lnTo>
                  <a:lnTo>
                    <a:pt x="176021" y="352044"/>
                  </a:lnTo>
                  <a:lnTo>
                    <a:pt x="222795" y="345752"/>
                  </a:lnTo>
                  <a:lnTo>
                    <a:pt x="264837" y="327998"/>
                  </a:lnTo>
                  <a:lnTo>
                    <a:pt x="300466" y="300466"/>
                  </a:lnTo>
                  <a:lnTo>
                    <a:pt x="327998" y="264837"/>
                  </a:lnTo>
                  <a:lnTo>
                    <a:pt x="345752" y="222795"/>
                  </a:lnTo>
                  <a:lnTo>
                    <a:pt x="352043" y="176022"/>
                  </a:lnTo>
                  <a:lnTo>
                    <a:pt x="345752" y="129248"/>
                  </a:lnTo>
                  <a:lnTo>
                    <a:pt x="327998" y="87206"/>
                  </a:lnTo>
                  <a:lnTo>
                    <a:pt x="300466" y="51577"/>
                  </a:lnTo>
                  <a:lnTo>
                    <a:pt x="264837" y="24045"/>
                  </a:lnTo>
                  <a:lnTo>
                    <a:pt x="222795" y="6291"/>
                  </a:lnTo>
                  <a:lnTo>
                    <a:pt x="176021" y="0"/>
                  </a:lnTo>
                  <a:close/>
                </a:path>
              </a:pathLst>
            </a:custGeom>
            <a:solidFill>
              <a:srgbClr val="4471C4"/>
            </a:solidFill>
          </p:spPr>
          <p:txBody>
            <a:bodyPr wrap="square" lIns="0" tIns="0" rIns="0" bIns="0" rtlCol="0"/>
            <a:lstStyle/>
            <a:p>
              <a:endParaRPr/>
            </a:p>
          </p:txBody>
        </p:sp>
        <p:sp>
          <p:nvSpPr>
            <p:cNvPr id="49" name="object 49"/>
            <p:cNvSpPr/>
            <p:nvPr/>
          </p:nvSpPr>
          <p:spPr>
            <a:xfrm>
              <a:off x="6342888" y="2203704"/>
              <a:ext cx="352425" cy="352425"/>
            </a:xfrm>
            <a:custGeom>
              <a:avLst/>
              <a:gdLst/>
              <a:ahLst/>
              <a:cxnLst/>
              <a:rect l="l" t="t" r="r" b="b"/>
              <a:pathLst>
                <a:path w="352425" h="352425">
                  <a:moveTo>
                    <a:pt x="0" y="176022"/>
                  </a:moveTo>
                  <a:lnTo>
                    <a:pt x="6291" y="129248"/>
                  </a:lnTo>
                  <a:lnTo>
                    <a:pt x="24045" y="87206"/>
                  </a:lnTo>
                  <a:lnTo>
                    <a:pt x="51577" y="51577"/>
                  </a:lnTo>
                  <a:lnTo>
                    <a:pt x="87206" y="24045"/>
                  </a:lnTo>
                  <a:lnTo>
                    <a:pt x="129248" y="6291"/>
                  </a:lnTo>
                  <a:lnTo>
                    <a:pt x="176021" y="0"/>
                  </a:lnTo>
                  <a:lnTo>
                    <a:pt x="222795" y="6291"/>
                  </a:lnTo>
                  <a:lnTo>
                    <a:pt x="264837" y="24045"/>
                  </a:lnTo>
                  <a:lnTo>
                    <a:pt x="300466" y="51577"/>
                  </a:lnTo>
                  <a:lnTo>
                    <a:pt x="327998" y="87206"/>
                  </a:lnTo>
                  <a:lnTo>
                    <a:pt x="345752" y="129248"/>
                  </a:lnTo>
                  <a:lnTo>
                    <a:pt x="352043" y="176022"/>
                  </a:lnTo>
                  <a:lnTo>
                    <a:pt x="345752" y="222795"/>
                  </a:lnTo>
                  <a:lnTo>
                    <a:pt x="327998" y="264837"/>
                  </a:lnTo>
                  <a:lnTo>
                    <a:pt x="300466" y="300466"/>
                  </a:lnTo>
                  <a:lnTo>
                    <a:pt x="264837" y="327998"/>
                  </a:lnTo>
                  <a:lnTo>
                    <a:pt x="222795" y="345752"/>
                  </a:lnTo>
                  <a:lnTo>
                    <a:pt x="176021" y="352044"/>
                  </a:lnTo>
                  <a:lnTo>
                    <a:pt x="129248" y="345752"/>
                  </a:lnTo>
                  <a:lnTo>
                    <a:pt x="87206" y="327998"/>
                  </a:lnTo>
                  <a:lnTo>
                    <a:pt x="51577" y="300466"/>
                  </a:lnTo>
                  <a:lnTo>
                    <a:pt x="24045" y="264837"/>
                  </a:lnTo>
                  <a:lnTo>
                    <a:pt x="6291" y="222795"/>
                  </a:lnTo>
                  <a:lnTo>
                    <a:pt x="0" y="176022"/>
                  </a:lnTo>
                  <a:close/>
                </a:path>
              </a:pathLst>
            </a:custGeom>
            <a:ln w="12192">
              <a:solidFill>
                <a:srgbClr val="2E528F"/>
              </a:solidFill>
            </a:ln>
          </p:spPr>
          <p:txBody>
            <a:bodyPr wrap="square" lIns="0" tIns="0" rIns="0" bIns="0" rtlCol="0"/>
            <a:lstStyle/>
            <a:p>
              <a:endParaRPr/>
            </a:p>
          </p:txBody>
        </p:sp>
        <p:sp>
          <p:nvSpPr>
            <p:cNvPr id="50" name="object 50"/>
            <p:cNvSpPr/>
            <p:nvPr/>
          </p:nvSpPr>
          <p:spPr>
            <a:xfrm>
              <a:off x="7136892" y="2378963"/>
              <a:ext cx="352425" cy="353695"/>
            </a:xfrm>
            <a:custGeom>
              <a:avLst/>
              <a:gdLst/>
              <a:ahLst/>
              <a:cxnLst/>
              <a:rect l="l" t="t" r="r" b="b"/>
              <a:pathLst>
                <a:path w="352425" h="353694">
                  <a:moveTo>
                    <a:pt x="176022" y="0"/>
                  </a:moveTo>
                  <a:lnTo>
                    <a:pt x="129248" y="6312"/>
                  </a:lnTo>
                  <a:lnTo>
                    <a:pt x="87206" y="24129"/>
                  </a:lnTo>
                  <a:lnTo>
                    <a:pt x="51577" y="51768"/>
                  </a:lnTo>
                  <a:lnTo>
                    <a:pt x="24045" y="87545"/>
                  </a:lnTo>
                  <a:lnTo>
                    <a:pt x="6291" y="129778"/>
                  </a:lnTo>
                  <a:lnTo>
                    <a:pt x="0" y="176784"/>
                  </a:lnTo>
                  <a:lnTo>
                    <a:pt x="6291" y="223789"/>
                  </a:lnTo>
                  <a:lnTo>
                    <a:pt x="24045" y="266022"/>
                  </a:lnTo>
                  <a:lnTo>
                    <a:pt x="51577" y="301799"/>
                  </a:lnTo>
                  <a:lnTo>
                    <a:pt x="87206" y="329438"/>
                  </a:lnTo>
                  <a:lnTo>
                    <a:pt x="129248" y="347255"/>
                  </a:lnTo>
                  <a:lnTo>
                    <a:pt x="176022" y="353568"/>
                  </a:lnTo>
                  <a:lnTo>
                    <a:pt x="222795" y="347255"/>
                  </a:lnTo>
                  <a:lnTo>
                    <a:pt x="264837" y="329438"/>
                  </a:lnTo>
                  <a:lnTo>
                    <a:pt x="300466" y="301799"/>
                  </a:lnTo>
                  <a:lnTo>
                    <a:pt x="327998" y="266022"/>
                  </a:lnTo>
                  <a:lnTo>
                    <a:pt x="345752" y="223789"/>
                  </a:lnTo>
                  <a:lnTo>
                    <a:pt x="352043" y="176784"/>
                  </a:lnTo>
                  <a:lnTo>
                    <a:pt x="345752" y="129778"/>
                  </a:lnTo>
                  <a:lnTo>
                    <a:pt x="327998" y="87545"/>
                  </a:lnTo>
                  <a:lnTo>
                    <a:pt x="300466" y="51768"/>
                  </a:lnTo>
                  <a:lnTo>
                    <a:pt x="264837" y="24129"/>
                  </a:lnTo>
                  <a:lnTo>
                    <a:pt x="222795" y="6312"/>
                  </a:lnTo>
                  <a:lnTo>
                    <a:pt x="176022" y="0"/>
                  </a:lnTo>
                  <a:close/>
                </a:path>
              </a:pathLst>
            </a:custGeom>
            <a:solidFill>
              <a:srgbClr val="4471C4"/>
            </a:solidFill>
          </p:spPr>
          <p:txBody>
            <a:bodyPr wrap="square" lIns="0" tIns="0" rIns="0" bIns="0" rtlCol="0"/>
            <a:lstStyle/>
            <a:p>
              <a:endParaRPr/>
            </a:p>
          </p:txBody>
        </p:sp>
        <p:sp>
          <p:nvSpPr>
            <p:cNvPr id="51" name="object 51"/>
            <p:cNvSpPr/>
            <p:nvPr/>
          </p:nvSpPr>
          <p:spPr>
            <a:xfrm>
              <a:off x="7136892" y="2378963"/>
              <a:ext cx="352425" cy="353695"/>
            </a:xfrm>
            <a:custGeom>
              <a:avLst/>
              <a:gdLst/>
              <a:ahLst/>
              <a:cxnLst/>
              <a:rect l="l" t="t" r="r" b="b"/>
              <a:pathLst>
                <a:path w="352425" h="353694">
                  <a:moveTo>
                    <a:pt x="0" y="176784"/>
                  </a:moveTo>
                  <a:lnTo>
                    <a:pt x="6291" y="129778"/>
                  </a:lnTo>
                  <a:lnTo>
                    <a:pt x="24045" y="87545"/>
                  </a:lnTo>
                  <a:lnTo>
                    <a:pt x="51577" y="51768"/>
                  </a:lnTo>
                  <a:lnTo>
                    <a:pt x="87206" y="24129"/>
                  </a:lnTo>
                  <a:lnTo>
                    <a:pt x="129248" y="6312"/>
                  </a:lnTo>
                  <a:lnTo>
                    <a:pt x="176022" y="0"/>
                  </a:lnTo>
                  <a:lnTo>
                    <a:pt x="222795" y="6312"/>
                  </a:lnTo>
                  <a:lnTo>
                    <a:pt x="264837" y="24129"/>
                  </a:lnTo>
                  <a:lnTo>
                    <a:pt x="300466" y="51768"/>
                  </a:lnTo>
                  <a:lnTo>
                    <a:pt x="327998" y="87545"/>
                  </a:lnTo>
                  <a:lnTo>
                    <a:pt x="345752" y="129778"/>
                  </a:lnTo>
                  <a:lnTo>
                    <a:pt x="352043" y="176784"/>
                  </a:lnTo>
                  <a:lnTo>
                    <a:pt x="345752" y="223789"/>
                  </a:lnTo>
                  <a:lnTo>
                    <a:pt x="327998" y="266022"/>
                  </a:lnTo>
                  <a:lnTo>
                    <a:pt x="300466" y="301799"/>
                  </a:lnTo>
                  <a:lnTo>
                    <a:pt x="264837" y="329438"/>
                  </a:lnTo>
                  <a:lnTo>
                    <a:pt x="222795" y="347255"/>
                  </a:lnTo>
                  <a:lnTo>
                    <a:pt x="176022" y="353568"/>
                  </a:lnTo>
                  <a:lnTo>
                    <a:pt x="129248" y="347255"/>
                  </a:lnTo>
                  <a:lnTo>
                    <a:pt x="87206" y="329438"/>
                  </a:lnTo>
                  <a:lnTo>
                    <a:pt x="51577" y="301799"/>
                  </a:lnTo>
                  <a:lnTo>
                    <a:pt x="24045" y="266022"/>
                  </a:lnTo>
                  <a:lnTo>
                    <a:pt x="6291" y="223789"/>
                  </a:lnTo>
                  <a:lnTo>
                    <a:pt x="0" y="176784"/>
                  </a:lnTo>
                  <a:close/>
                </a:path>
              </a:pathLst>
            </a:custGeom>
            <a:ln w="12192">
              <a:solidFill>
                <a:srgbClr val="2E528F"/>
              </a:solidFill>
            </a:ln>
          </p:spPr>
          <p:txBody>
            <a:bodyPr wrap="square" lIns="0" tIns="0" rIns="0" bIns="0" rtlCol="0"/>
            <a:lstStyle/>
            <a:p>
              <a:endParaRPr/>
            </a:p>
          </p:txBody>
        </p:sp>
      </p:grpSp>
      <p:sp>
        <p:nvSpPr>
          <p:cNvPr id="52" name="object 52"/>
          <p:cNvSpPr txBox="1"/>
          <p:nvPr/>
        </p:nvSpPr>
        <p:spPr>
          <a:xfrm>
            <a:off x="800811" y="2222119"/>
            <a:ext cx="86360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Class</a:t>
            </a:r>
            <a:r>
              <a:rPr sz="2400" spc="-95" dirty="0">
                <a:latin typeface="Calibri"/>
                <a:cs typeface="Calibri"/>
              </a:rPr>
              <a:t> </a:t>
            </a:r>
            <a:r>
              <a:rPr sz="2400" dirty="0">
                <a:latin typeface="Calibri"/>
                <a:cs typeface="Calibri"/>
              </a:rPr>
              <a:t>1</a:t>
            </a:r>
            <a:endParaRPr sz="2400">
              <a:latin typeface="Calibri"/>
              <a:cs typeface="Calibri"/>
            </a:endParaRPr>
          </a:p>
        </p:txBody>
      </p:sp>
      <p:sp>
        <p:nvSpPr>
          <p:cNvPr id="53" name="object 53"/>
          <p:cNvSpPr txBox="1"/>
          <p:nvPr/>
        </p:nvSpPr>
        <p:spPr>
          <a:xfrm>
            <a:off x="5044566" y="2176983"/>
            <a:ext cx="864235"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Class</a:t>
            </a:r>
            <a:r>
              <a:rPr sz="2400" spc="-95" dirty="0">
                <a:latin typeface="Calibri"/>
                <a:cs typeface="Calibri"/>
              </a:rPr>
              <a:t> </a:t>
            </a:r>
            <a:r>
              <a:rPr sz="2400" dirty="0">
                <a:latin typeface="Calibri"/>
                <a:cs typeface="Calibri"/>
              </a:rPr>
              <a:t>2</a:t>
            </a:r>
            <a:endParaRPr sz="24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1104900" cy="697230"/>
          </a:xfrm>
          <a:prstGeom prst="rect">
            <a:avLst/>
          </a:prstGeom>
        </p:spPr>
        <p:txBody>
          <a:bodyPr vert="horz" wrap="square" lIns="0" tIns="13335" rIns="0" bIns="0" rtlCol="0">
            <a:spAutoFit/>
          </a:bodyPr>
          <a:lstStyle/>
          <a:p>
            <a:pPr marL="12700">
              <a:lnSpc>
                <a:spcPct val="100000"/>
              </a:lnSpc>
              <a:spcBef>
                <a:spcPts val="105"/>
              </a:spcBef>
            </a:pPr>
            <a:r>
              <a:rPr spc="-55" dirty="0"/>
              <a:t>P</a:t>
            </a:r>
            <a:r>
              <a:rPr dirty="0"/>
              <a:t>rior</a:t>
            </a:r>
          </a:p>
        </p:txBody>
      </p:sp>
      <p:grpSp>
        <p:nvGrpSpPr>
          <p:cNvPr id="3" name="object 3"/>
          <p:cNvGrpSpPr/>
          <p:nvPr/>
        </p:nvGrpSpPr>
        <p:grpSpPr>
          <a:xfrm>
            <a:off x="1911095" y="1687067"/>
            <a:ext cx="2204085" cy="1910080"/>
            <a:chOff x="1911095" y="1687067"/>
            <a:chExt cx="2204085" cy="1910080"/>
          </a:xfrm>
        </p:grpSpPr>
        <p:pic>
          <p:nvPicPr>
            <p:cNvPr id="4" name="object 4"/>
            <p:cNvPicPr/>
            <p:nvPr/>
          </p:nvPicPr>
          <p:blipFill>
            <a:blip r:embed="rId3" cstate="print"/>
            <a:stretch>
              <a:fillRect/>
            </a:stretch>
          </p:blipFill>
          <p:spPr>
            <a:xfrm>
              <a:off x="1914143" y="1690115"/>
              <a:ext cx="2197608" cy="1903476"/>
            </a:xfrm>
            <a:prstGeom prst="rect">
              <a:avLst/>
            </a:prstGeom>
          </p:spPr>
        </p:pic>
        <p:sp>
          <p:nvSpPr>
            <p:cNvPr id="5" name="object 5"/>
            <p:cNvSpPr/>
            <p:nvPr/>
          </p:nvSpPr>
          <p:spPr>
            <a:xfrm>
              <a:off x="1914143" y="1690115"/>
              <a:ext cx="2197735" cy="1903730"/>
            </a:xfrm>
            <a:custGeom>
              <a:avLst/>
              <a:gdLst/>
              <a:ahLst/>
              <a:cxnLst/>
              <a:rect l="l" t="t" r="r" b="b"/>
              <a:pathLst>
                <a:path w="2197735" h="1903729">
                  <a:moveTo>
                    <a:pt x="0" y="1903476"/>
                  </a:moveTo>
                  <a:lnTo>
                    <a:pt x="2197608" y="1903476"/>
                  </a:lnTo>
                  <a:lnTo>
                    <a:pt x="2197608" y="0"/>
                  </a:lnTo>
                  <a:lnTo>
                    <a:pt x="0" y="0"/>
                  </a:lnTo>
                  <a:lnTo>
                    <a:pt x="0" y="1903476"/>
                  </a:lnTo>
                  <a:close/>
                </a:path>
              </a:pathLst>
            </a:custGeom>
            <a:ln w="6096">
              <a:solidFill>
                <a:srgbClr val="4471C4"/>
              </a:solidFill>
            </a:ln>
          </p:spPr>
          <p:txBody>
            <a:bodyPr wrap="square" lIns="0" tIns="0" rIns="0" bIns="0" rtlCol="0"/>
            <a:lstStyle/>
            <a:p>
              <a:endParaRPr/>
            </a:p>
          </p:txBody>
        </p:sp>
        <p:sp>
          <p:nvSpPr>
            <p:cNvPr id="6" name="object 6"/>
            <p:cNvSpPr/>
            <p:nvPr/>
          </p:nvSpPr>
          <p:spPr>
            <a:xfrm>
              <a:off x="2154935" y="1944623"/>
              <a:ext cx="352425" cy="353695"/>
            </a:xfrm>
            <a:custGeom>
              <a:avLst/>
              <a:gdLst/>
              <a:ahLst/>
              <a:cxnLst/>
              <a:rect l="l" t="t" r="r" b="b"/>
              <a:pathLst>
                <a:path w="352425" h="353694">
                  <a:moveTo>
                    <a:pt x="176021" y="0"/>
                  </a:moveTo>
                  <a:lnTo>
                    <a:pt x="129248" y="6312"/>
                  </a:lnTo>
                  <a:lnTo>
                    <a:pt x="87206" y="24129"/>
                  </a:lnTo>
                  <a:lnTo>
                    <a:pt x="51577" y="51768"/>
                  </a:lnTo>
                  <a:lnTo>
                    <a:pt x="24045" y="87545"/>
                  </a:lnTo>
                  <a:lnTo>
                    <a:pt x="6291" y="129778"/>
                  </a:lnTo>
                  <a:lnTo>
                    <a:pt x="0" y="176784"/>
                  </a:lnTo>
                  <a:lnTo>
                    <a:pt x="6291" y="223789"/>
                  </a:lnTo>
                  <a:lnTo>
                    <a:pt x="24045" y="266022"/>
                  </a:lnTo>
                  <a:lnTo>
                    <a:pt x="51577" y="301799"/>
                  </a:lnTo>
                  <a:lnTo>
                    <a:pt x="87206" y="329438"/>
                  </a:lnTo>
                  <a:lnTo>
                    <a:pt x="129248" y="347255"/>
                  </a:lnTo>
                  <a:lnTo>
                    <a:pt x="176021" y="353567"/>
                  </a:lnTo>
                  <a:lnTo>
                    <a:pt x="222795" y="347255"/>
                  </a:lnTo>
                  <a:lnTo>
                    <a:pt x="264837" y="329438"/>
                  </a:lnTo>
                  <a:lnTo>
                    <a:pt x="300466" y="301799"/>
                  </a:lnTo>
                  <a:lnTo>
                    <a:pt x="327998" y="266022"/>
                  </a:lnTo>
                  <a:lnTo>
                    <a:pt x="345752" y="223789"/>
                  </a:lnTo>
                  <a:lnTo>
                    <a:pt x="352044" y="176784"/>
                  </a:lnTo>
                  <a:lnTo>
                    <a:pt x="345752" y="129778"/>
                  </a:lnTo>
                  <a:lnTo>
                    <a:pt x="327998" y="87545"/>
                  </a:lnTo>
                  <a:lnTo>
                    <a:pt x="300466" y="51768"/>
                  </a:lnTo>
                  <a:lnTo>
                    <a:pt x="264837" y="24129"/>
                  </a:lnTo>
                  <a:lnTo>
                    <a:pt x="222795" y="6312"/>
                  </a:lnTo>
                  <a:lnTo>
                    <a:pt x="176021" y="0"/>
                  </a:lnTo>
                  <a:close/>
                </a:path>
              </a:pathLst>
            </a:custGeom>
            <a:solidFill>
              <a:srgbClr val="4471C4"/>
            </a:solidFill>
          </p:spPr>
          <p:txBody>
            <a:bodyPr wrap="square" lIns="0" tIns="0" rIns="0" bIns="0" rtlCol="0"/>
            <a:lstStyle/>
            <a:p>
              <a:endParaRPr/>
            </a:p>
          </p:txBody>
        </p:sp>
        <p:sp>
          <p:nvSpPr>
            <p:cNvPr id="7" name="object 7"/>
            <p:cNvSpPr/>
            <p:nvPr/>
          </p:nvSpPr>
          <p:spPr>
            <a:xfrm>
              <a:off x="2154935" y="1944623"/>
              <a:ext cx="352425" cy="353695"/>
            </a:xfrm>
            <a:custGeom>
              <a:avLst/>
              <a:gdLst/>
              <a:ahLst/>
              <a:cxnLst/>
              <a:rect l="l" t="t" r="r" b="b"/>
              <a:pathLst>
                <a:path w="352425" h="353694">
                  <a:moveTo>
                    <a:pt x="0" y="176784"/>
                  </a:moveTo>
                  <a:lnTo>
                    <a:pt x="6291" y="129778"/>
                  </a:lnTo>
                  <a:lnTo>
                    <a:pt x="24045" y="87545"/>
                  </a:lnTo>
                  <a:lnTo>
                    <a:pt x="51577" y="51768"/>
                  </a:lnTo>
                  <a:lnTo>
                    <a:pt x="87206" y="24129"/>
                  </a:lnTo>
                  <a:lnTo>
                    <a:pt x="129248" y="6312"/>
                  </a:lnTo>
                  <a:lnTo>
                    <a:pt x="176021" y="0"/>
                  </a:lnTo>
                  <a:lnTo>
                    <a:pt x="222795" y="6312"/>
                  </a:lnTo>
                  <a:lnTo>
                    <a:pt x="264837" y="24129"/>
                  </a:lnTo>
                  <a:lnTo>
                    <a:pt x="300466" y="51768"/>
                  </a:lnTo>
                  <a:lnTo>
                    <a:pt x="327998" y="87545"/>
                  </a:lnTo>
                  <a:lnTo>
                    <a:pt x="345752" y="129778"/>
                  </a:lnTo>
                  <a:lnTo>
                    <a:pt x="352044" y="176784"/>
                  </a:lnTo>
                  <a:lnTo>
                    <a:pt x="345752" y="223789"/>
                  </a:lnTo>
                  <a:lnTo>
                    <a:pt x="327998" y="266022"/>
                  </a:lnTo>
                  <a:lnTo>
                    <a:pt x="300466" y="301799"/>
                  </a:lnTo>
                  <a:lnTo>
                    <a:pt x="264837" y="329438"/>
                  </a:lnTo>
                  <a:lnTo>
                    <a:pt x="222795" y="347255"/>
                  </a:lnTo>
                  <a:lnTo>
                    <a:pt x="176021" y="353567"/>
                  </a:lnTo>
                  <a:lnTo>
                    <a:pt x="129248" y="347255"/>
                  </a:lnTo>
                  <a:lnTo>
                    <a:pt x="87206" y="329438"/>
                  </a:lnTo>
                  <a:lnTo>
                    <a:pt x="51577" y="301799"/>
                  </a:lnTo>
                  <a:lnTo>
                    <a:pt x="24045" y="266022"/>
                  </a:lnTo>
                  <a:lnTo>
                    <a:pt x="6291" y="223789"/>
                  </a:lnTo>
                  <a:lnTo>
                    <a:pt x="0" y="176784"/>
                  </a:lnTo>
                  <a:close/>
                </a:path>
              </a:pathLst>
            </a:custGeom>
            <a:ln w="12192">
              <a:solidFill>
                <a:srgbClr val="2E528F"/>
              </a:solidFill>
            </a:ln>
          </p:spPr>
          <p:txBody>
            <a:bodyPr wrap="square" lIns="0" tIns="0" rIns="0" bIns="0" rtlCol="0"/>
            <a:lstStyle/>
            <a:p>
              <a:endParaRPr/>
            </a:p>
          </p:txBody>
        </p:sp>
        <p:sp>
          <p:nvSpPr>
            <p:cNvPr id="8" name="object 8"/>
            <p:cNvSpPr/>
            <p:nvPr/>
          </p:nvSpPr>
          <p:spPr>
            <a:xfrm>
              <a:off x="2779775" y="2173223"/>
              <a:ext cx="353695" cy="353695"/>
            </a:xfrm>
            <a:custGeom>
              <a:avLst/>
              <a:gdLst/>
              <a:ahLst/>
              <a:cxnLst/>
              <a:rect l="l" t="t" r="r" b="b"/>
              <a:pathLst>
                <a:path w="353694" h="353694">
                  <a:moveTo>
                    <a:pt x="176784" y="0"/>
                  </a:moveTo>
                  <a:lnTo>
                    <a:pt x="129778" y="6312"/>
                  </a:lnTo>
                  <a:lnTo>
                    <a:pt x="87545" y="24129"/>
                  </a:lnTo>
                  <a:lnTo>
                    <a:pt x="51768" y="51768"/>
                  </a:lnTo>
                  <a:lnTo>
                    <a:pt x="24130" y="87545"/>
                  </a:lnTo>
                  <a:lnTo>
                    <a:pt x="6312" y="129778"/>
                  </a:lnTo>
                  <a:lnTo>
                    <a:pt x="0" y="176784"/>
                  </a:lnTo>
                  <a:lnTo>
                    <a:pt x="6312" y="223789"/>
                  </a:lnTo>
                  <a:lnTo>
                    <a:pt x="24130" y="266022"/>
                  </a:lnTo>
                  <a:lnTo>
                    <a:pt x="51768" y="301799"/>
                  </a:lnTo>
                  <a:lnTo>
                    <a:pt x="87545" y="329438"/>
                  </a:lnTo>
                  <a:lnTo>
                    <a:pt x="129778" y="347255"/>
                  </a:lnTo>
                  <a:lnTo>
                    <a:pt x="176784" y="353567"/>
                  </a:lnTo>
                  <a:lnTo>
                    <a:pt x="223789" y="347255"/>
                  </a:lnTo>
                  <a:lnTo>
                    <a:pt x="266022" y="329438"/>
                  </a:lnTo>
                  <a:lnTo>
                    <a:pt x="301799" y="301799"/>
                  </a:lnTo>
                  <a:lnTo>
                    <a:pt x="329438" y="266022"/>
                  </a:lnTo>
                  <a:lnTo>
                    <a:pt x="347255" y="223789"/>
                  </a:lnTo>
                  <a:lnTo>
                    <a:pt x="353568" y="176784"/>
                  </a:lnTo>
                  <a:lnTo>
                    <a:pt x="347255" y="129778"/>
                  </a:lnTo>
                  <a:lnTo>
                    <a:pt x="329438" y="87545"/>
                  </a:lnTo>
                  <a:lnTo>
                    <a:pt x="301799" y="51768"/>
                  </a:lnTo>
                  <a:lnTo>
                    <a:pt x="266022" y="24129"/>
                  </a:lnTo>
                  <a:lnTo>
                    <a:pt x="223789" y="6312"/>
                  </a:lnTo>
                  <a:lnTo>
                    <a:pt x="176784" y="0"/>
                  </a:lnTo>
                  <a:close/>
                </a:path>
              </a:pathLst>
            </a:custGeom>
            <a:solidFill>
              <a:srgbClr val="4471C4"/>
            </a:solidFill>
          </p:spPr>
          <p:txBody>
            <a:bodyPr wrap="square" lIns="0" tIns="0" rIns="0" bIns="0" rtlCol="0"/>
            <a:lstStyle/>
            <a:p>
              <a:endParaRPr/>
            </a:p>
          </p:txBody>
        </p:sp>
        <p:sp>
          <p:nvSpPr>
            <p:cNvPr id="9" name="object 9"/>
            <p:cNvSpPr/>
            <p:nvPr/>
          </p:nvSpPr>
          <p:spPr>
            <a:xfrm>
              <a:off x="2779775" y="2173223"/>
              <a:ext cx="353695" cy="353695"/>
            </a:xfrm>
            <a:custGeom>
              <a:avLst/>
              <a:gdLst/>
              <a:ahLst/>
              <a:cxnLst/>
              <a:rect l="l" t="t" r="r" b="b"/>
              <a:pathLst>
                <a:path w="353694" h="353694">
                  <a:moveTo>
                    <a:pt x="0" y="176784"/>
                  </a:moveTo>
                  <a:lnTo>
                    <a:pt x="6312" y="129778"/>
                  </a:lnTo>
                  <a:lnTo>
                    <a:pt x="24130" y="87545"/>
                  </a:lnTo>
                  <a:lnTo>
                    <a:pt x="51768" y="51768"/>
                  </a:lnTo>
                  <a:lnTo>
                    <a:pt x="87545" y="24129"/>
                  </a:lnTo>
                  <a:lnTo>
                    <a:pt x="129778" y="6312"/>
                  </a:lnTo>
                  <a:lnTo>
                    <a:pt x="176784" y="0"/>
                  </a:lnTo>
                  <a:lnTo>
                    <a:pt x="223789" y="6312"/>
                  </a:lnTo>
                  <a:lnTo>
                    <a:pt x="266022" y="24129"/>
                  </a:lnTo>
                  <a:lnTo>
                    <a:pt x="301799" y="51768"/>
                  </a:lnTo>
                  <a:lnTo>
                    <a:pt x="329438" y="87545"/>
                  </a:lnTo>
                  <a:lnTo>
                    <a:pt x="347255" y="129778"/>
                  </a:lnTo>
                  <a:lnTo>
                    <a:pt x="353568" y="176784"/>
                  </a:lnTo>
                  <a:lnTo>
                    <a:pt x="347255" y="223789"/>
                  </a:lnTo>
                  <a:lnTo>
                    <a:pt x="329438" y="266022"/>
                  </a:lnTo>
                  <a:lnTo>
                    <a:pt x="301799" y="301799"/>
                  </a:lnTo>
                  <a:lnTo>
                    <a:pt x="266022" y="329438"/>
                  </a:lnTo>
                  <a:lnTo>
                    <a:pt x="223789" y="347255"/>
                  </a:lnTo>
                  <a:lnTo>
                    <a:pt x="176784" y="353567"/>
                  </a:lnTo>
                  <a:lnTo>
                    <a:pt x="129778" y="347255"/>
                  </a:lnTo>
                  <a:lnTo>
                    <a:pt x="87545" y="329438"/>
                  </a:lnTo>
                  <a:lnTo>
                    <a:pt x="51768" y="301799"/>
                  </a:lnTo>
                  <a:lnTo>
                    <a:pt x="24130" y="266022"/>
                  </a:lnTo>
                  <a:lnTo>
                    <a:pt x="6312" y="223789"/>
                  </a:lnTo>
                  <a:lnTo>
                    <a:pt x="0" y="176784"/>
                  </a:lnTo>
                  <a:close/>
                </a:path>
              </a:pathLst>
            </a:custGeom>
            <a:ln w="12192">
              <a:solidFill>
                <a:srgbClr val="2E528F"/>
              </a:solidFill>
            </a:ln>
          </p:spPr>
          <p:txBody>
            <a:bodyPr wrap="square" lIns="0" tIns="0" rIns="0" bIns="0" rtlCol="0"/>
            <a:lstStyle/>
            <a:p>
              <a:endParaRPr/>
            </a:p>
          </p:txBody>
        </p:sp>
        <p:sp>
          <p:nvSpPr>
            <p:cNvPr id="10" name="object 10"/>
            <p:cNvSpPr/>
            <p:nvPr/>
          </p:nvSpPr>
          <p:spPr>
            <a:xfrm>
              <a:off x="2395727" y="2924555"/>
              <a:ext cx="352425" cy="352425"/>
            </a:xfrm>
            <a:custGeom>
              <a:avLst/>
              <a:gdLst/>
              <a:ahLst/>
              <a:cxnLst/>
              <a:rect l="l" t="t" r="r" b="b"/>
              <a:pathLst>
                <a:path w="352425" h="352425">
                  <a:moveTo>
                    <a:pt x="176022" y="0"/>
                  </a:moveTo>
                  <a:lnTo>
                    <a:pt x="129248" y="6291"/>
                  </a:lnTo>
                  <a:lnTo>
                    <a:pt x="87206" y="24045"/>
                  </a:lnTo>
                  <a:lnTo>
                    <a:pt x="51577" y="51577"/>
                  </a:lnTo>
                  <a:lnTo>
                    <a:pt x="24045" y="87206"/>
                  </a:lnTo>
                  <a:lnTo>
                    <a:pt x="6291" y="129248"/>
                  </a:lnTo>
                  <a:lnTo>
                    <a:pt x="0" y="176022"/>
                  </a:lnTo>
                  <a:lnTo>
                    <a:pt x="6291" y="222795"/>
                  </a:lnTo>
                  <a:lnTo>
                    <a:pt x="24045" y="264837"/>
                  </a:lnTo>
                  <a:lnTo>
                    <a:pt x="51577" y="300466"/>
                  </a:lnTo>
                  <a:lnTo>
                    <a:pt x="87206" y="327998"/>
                  </a:lnTo>
                  <a:lnTo>
                    <a:pt x="129248" y="345752"/>
                  </a:lnTo>
                  <a:lnTo>
                    <a:pt x="176022" y="352044"/>
                  </a:lnTo>
                  <a:lnTo>
                    <a:pt x="222795" y="345752"/>
                  </a:lnTo>
                  <a:lnTo>
                    <a:pt x="264837" y="327998"/>
                  </a:lnTo>
                  <a:lnTo>
                    <a:pt x="300466" y="300466"/>
                  </a:lnTo>
                  <a:lnTo>
                    <a:pt x="327998" y="264837"/>
                  </a:lnTo>
                  <a:lnTo>
                    <a:pt x="345752" y="222795"/>
                  </a:lnTo>
                  <a:lnTo>
                    <a:pt x="352044" y="176022"/>
                  </a:lnTo>
                  <a:lnTo>
                    <a:pt x="345752" y="129248"/>
                  </a:lnTo>
                  <a:lnTo>
                    <a:pt x="327998" y="87206"/>
                  </a:lnTo>
                  <a:lnTo>
                    <a:pt x="300466" y="51577"/>
                  </a:lnTo>
                  <a:lnTo>
                    <a:pt x="264837" y="24045"/>
                  </a:lnTo>
                  <a:lnTo>
                    <a:pt x="222795" y="6291"/>
                  </a:lnTo>
                  <a:lnTo>
                    <a:pt x="176022" y="0"/>
                  </a:lnTo>
                  <a:close/>
                </a:path>
              </a:pathLst>
            </a:custGeom>
            <a:solidFill>
              <a:srgbClr val="4471C4"/>
            </a:solidFill>
          </p:spPr>
          <p:txBody>
            <a:bodyPr wrap="square" lIns="0" tIns="0" rIns="0" bIns="0" rtlCol="0"/>
            <a:lstStyle/>
            <a:p>
              <a:endParaRPr/>
            </a:p>
          </p:txBody>
        </p:sp>
        <p:sp>
          <p:nvSpPr>
            <p:cNvPr id="11" name="object 11"/>
            <p:cNvSpPr/>
            <p:nvPr/>
          </p:nvSpPr>
          <p:spPr>
            <a:xfrm>
              <a:off x="2395727" y="2924555"/>
              <a:ext cx="352425" cy="352425"/>
            </a:xfrm>
            <a:custGeom>
              <a:avLst/>
              <a:gdLst/>
              <a:ahLst/>
              <a:cxnLst/>
              <a:rect l="l" t="t" r="r" b="b"/>
              <a:pathLst>
                <a:path w="352425" h="352425">
                  <a:moveTo>
                    <a:pt x="0" y="176022"/>
                  </a:moveTo>
                  <a:lnTo>
                    <a:pt x="6291" y="129248"/>
                  </a:lnTo>
                  <a:lnTo>
                    <a:pt x="24045" y="87206"/>
                  </a:lnTo>
                  <a:lnTo>
                    <a:pt x="51577" y="51577"/>
                  </a:lnTo>
                  <a:lnTo>
                    <a:pt x="87206" y="24045"/>
                  </a:lnTo>
                  <a:lnTo>
                    <a:pt x="129248" y="6291"/>
                  </a:lnTo>
                  <a:lnTo>
                    <a:pt x="176022" y="0"/>
                  </a:lnTo>
                  <a:lnTo>
                    <a:pt x="222795" y="6291"/>
                  </a:lnTo>
                  <a:lnTo>
                    <a:pt x="264837" y="24045"/>
                  </a:lnTo>
                  <a:lnTo>
                    <a:pt x="300466" y="51577"/>
                  </a:lnTo>
                  <a:lnTo>
                    <a:pt x="327998" y="87206"/>
                  </a:lnTo>
                  <a:lnTo>
                    <a:pt x="345752" y="129248"/>
                  </a:lnTo>
                  <a:lnTo>
                    <a:pt x="352044" y="176022"/>
                  </a:lnTo>
                  <a:lnTo>
                    <a:pt x="345752" y="222795"/>
                  </a:lnTo>
                  <a:lnTo>
                    <a:pt x="327998" y="264837"/>
                  </a:lnTo>
                  <a:lnTo>
                    <a:pt x="300466" y="300466"/>
                  </a:lnTo>
                  <a:lnTo>
                    <a:pt x="264837" y="327998"/>
                  </a:lnTo>
                  <a:lnTo>
                    <a:pt x="222795" y="345752"/>
                  </a:lnTo>
                  <a:lnTo>
                    <a:pt x="176022" y="352044"/>
                  </a:lnTo>
                  <a:lnTo>
                    <a:pt x="129248" y="345752"/>
                  </a:lnTo>
                  <a:lnTo>
                    <a:pt x="87206" y="327998"/>
                  </a:lnTo>
                  <a:lnTo>
                    <a:pt x="51577" y="300466"/>
                  </a:lnTo>
                  <a:lnTo>
                    <a:pt x="24045" y="264837"/>
                  </a:lnTo>
                  <a:lnTo>
                    <a:pt x="6291" y="222795"/>
                  </a:lnTo>
                  <a:lnTo>
                    <a:pt x="0" y="176022"/>
                  </a:lnTo>
                  <a:close/>
                </a:path>
              </a:pathLst>
            </a:custGeom>
            <a:ln w="12192">
              <a:solidFill>
                <a:srgbClr val="2E528F"/>
              </a:solidFill>
            </a:ln>
          </p:spPr>
          <p:txBody>
            <a:bodyPr wrap="square" lIns="0" tIns="0" rIns="0" bIns="0" rtlCol="0"/>
            <a:lstStyle/>
            <a:p>
              <a:endParaRPr/>
            </a:p>
          </p:txBody>
        </p:sp>
        <p:sp>
          <p:nvSpPr>
            <p:cNvPr id="12" name="object 12"/>
            <p:cNvSpPr/>
            <p:nvPr/>
          </p:nvSpPr>
          <p:spPr>
            <a:xfrm>
              <a:off x="3598163" y="2378963"/>
              <a:ext cx="353695" cy="352425"/>
            </a:xfrm>
            <a:custGeom>
              <a:avLst/>
              <a:gdLst/>
              <a:ahLst/>
              <a:cxnLst/>
              <a:rect l="l" t="t" r="r" b="b"/>
              <a:pathLst>
                <a:path w="353695" h="352425">
                  <a:moveTo>
                    <a:pt x="176784" y="0"/>
                  </a:moveTo>
                  <a:lnTo>
                    <a:pt x="129778" y="6291"/>
                  </a:lnTo>
                  <a:lnTo>
                    <a:pt x="87545" y="24045"/>
                  </a:lnTo>
                  <a:lnTo>
                    <a:pt x="51768" y="51577"/>
                  </a:lnTo>
                  <a:lnTo>
                    <a:pt x="24129" y="87206"/>
                  </a:lnTo>
                  <a:lnTo>
                    <a:pt x="6312" y="129248"/>
                  </a:lnTo>
                  <a:lnTo>
                    <a:pt x="0" y="176022"/>
                  </a:lnTo>
                  <a:lnTo>
                    <a:pt x="6312" y="222795"/>
                  </a:lnTo>
                  <a:lnTo>
                    <a:pt x="24129" y="264837"/>
                  </a:lnTo>
                  <a:lnTo>
                    <a:pt x="51768" y="300466"/>
                  </a:lnTo>
                  <a:lnTo>
                    <a:pt x="87545" y="327998"/>
                  </a:lnTo>
                  <a:lnTo>
                    <a:pt x="129778" y="345752"/>
                  </a:lnTo>
                  <a:lnTo>
                    <a:pt x="176784" y="352044"/>
                  </a:lnTo>
                  <a:lnTo>
                    <a:pt x="223789" y="345752"/>
                  </a:lnTo>
                  <a:lnTo>
                    <a:pt x="266022" y="327998"/>
                  </a:lnTo>
                  <a:lnTo>
                    <a:pt x="301799" y="300466"/>
                  </a:lnTo>
                  <a:lnTo>
                    <a:pt x="329438" y="264837"/>
                  </a:lnTo>
                  <a:lnTo>
                    <a:pt x="347255" y="222795"/>
                  </a:lnTo>
                  <a:lnTo>
                    <a:pt x="353568" y="176022"/>
                  </a:lnTo>
                  <a:lnTo>
                    <a:pt x="347255" y="129248"/>
                  </a:lnTo>
                  <a:lnTo>
                    <a:pt x="329438" y="87206"/>
                  </a:lnTo>
                  <a:lnTo>
                    <a:pt x="301799" y="51577"/>
                  </a:lnTo>
                  <a:lnTo>
                    <a:pt x="266022" y="24045"/>
                  </a:lnTo>
                  <a:lnTo>
                    <a:pt x="223789" y="6291"/>
                  </a:lnTo>
                  <a:lnTo>
                    <a:pt x="176784" y="0"/>
                  </a:lnTo>
                  <a:close/>
                </a:path>
              </a:pathLst>
            </a:custGeom>
            <a:solidFill>
              <a:srgbClr val="4471C4"/>
            </a:solidFill>
          </p:spPr>
          <p:txBody>
            <a:bodyPr wrap="square" lIns="0" tIns="0" rIns="0" bIns="0" rtlCol="0"/>
            <a:lstStyle/>
            <a:p>
              <a:endParaRPr/>
            </a:p>
          </p:txBody>
        </p:sp>
        <p:sp>
          <p:nvSpPr>
            <p:cNvPr id="13" name="object 13"/>
            <p:cNvSpPr/>
            <p:nvPr/>
          </p:nvSpPr>
          <p:spPr>
            <a:xfrm>
              <a:off x="3598163" y="2378963"/>
              <a:ext cx="353695" cy="352425"/>
            </a:xfrm>
            <a:custGeom>
              <a:avLst/>
              <a:gdLst/>
              <a:ahLst/>
              <a:cxnLst/>
              <a:rect l="l" t="t" r="r" b="b"/>
              <a:pathLst>
                <a:path w="353695" h="352425">
                  <a:moveTo>
                    <a:pt x="0" y="176022"/>
                  </a:moveTo>
                  <a:lnTo>
                    <a:pt x="6312" y="129248"/>
                  </a:lnTo>
                  <a:lnTo>
                    <a:pt x="24129" y="87206"/>
                  </a:lnTo>
                  <a:lnTo>
                    <a:pt x="51768" y="51577"/>
                  </a:lnTo>
                  <a:lnTo>
                    <a:pt x="87545" y="24045"/>
                  </a:lnTo>
                  <a:lnTo>
                    <a:pt x="129778" y="6291"/>
                  </a:lnTo>
                  <a:lnTo>
                    <a:pt x="176784" y="0"/>
                  </a:lnTo>
                  <a:lnTo>
                    <a:pt x="223789" y="6291"/>
                  </a:lnTo>
                  <a:lnTo>
                    <a:pt x="266022" y="24045"/>
                  </a:lnTo>
                  <a:lnTo>
                    <a:pt x="301799" y="51577"/>
                  </a:lnTo>
                  <a:lnTo>
                    <a:pt x="329438" y="87206"/>
                  </a:lnTo>
                  <a:lnTo>
                    <a:pt x="347255" y="129248"/>
                  </a:lnTo>
                  <a:lnTo>
                    <a:pt x="353568" y="176022"/>
                  </a:lnTo>
                  <a:lnTo>
                    <a:pt x="347255" y="222795"/>
                  </a:lnTo>
                  <a:lnTo>
                    <a:pt x="329438" y="264837"/>
                  </a:lnTo>
                  <a:lnTo>
                    <a:pt x="301799" y="300466"/>
                  </a:lnTo>
                  <a:lnTo>
                    <a:pt x="266022" y="327998"/>
                  </a:lnTo>
                  <a:lnTo>
                    <a:pt x="223789" y="345752"/>
                  </a:lnTo>
                  <a:lnTo>
                    <a:pt x="176784" y="352044"/>
                  </a:lnTo>
                  <a:lnTo>
                    <a:pt x="129778" y="345752"/>
                  </a:lnTo>
                  <a:lnTo>
                    <a:pt x="87545" y="327998"/>
                  </a:lnTo>
                  <a:lnTo>
                    <a:pt x="51768" y="300466"/>
                  </a:lnTo>
                  <a:lnTo>
                    <a:pt x="24129" y="264837"/>
                  </a:lnTo>
                  <a:lnTo>
                    <a:pt x="6312" y="222795"/>
                  </a:lnTo>
                  <a:lnTo>
                    <a:pt x="0" y="176022"/>
                  </a:lnTo>
                  <a:close/>
                </a:path>
              </a:pathLst>
            </a:custGeom>
            <a:ln w="12192">
              <a:solidFill>
                <a:srgbClr val="2E528F"/>
              </a:solidFill>
            </a:ln>
          </p:spPr>
          <p:txBody>
            <a:bodyPr wrap="square" lIns="0" tIns="0" rIns="0" bIns="0" rtlCol="0"/>
            <a:lstStyle/>
            <a:p>
              <a:endParaRPr/>
            </a:p>
          </p:txBody>
        </p:sp>
        <p:sp>
          <p:nvSpPr>
            <p:cNvPr id="14" name="object 14"/>
            <p:cNvSpPr/>
            <p:nvPr/>
          </p:nvSpPr>
          <p:spPr>
            <a:xfrm>
              <a:off x="3253739" y="2976371"/>
              <a:ext cx="352425" cy="353695"/>
            </a:xfrm>
            <a:custGeom>
              <a:avLst/>
              <a:gdLst/>
              <a:ahLst/>
              <a:cxnLst/>
              <a:rect l="l" t="t" r="r" b="b"/>
              <a:pathLst>
                <a:path w="352425" h="353695">
                  <a:moveTo>
                    <a:pt x="176022" y="0"/>
                  </a:moveTo>
                  <a:lnTo>
                    <a:pt x="129248" y="6312"/>
                  </a:lnTo>
                  <a:lnTo>
                    <a:pt x="87206" y="24129"/>
                  </a:lnTo>
                  <a:lnTo>
                    <a:pt x="51577" y="51768"/>
                  </a:lnTo>
                  <a:lnTo>
                    <a:pt x="24045" y="87545"/>
                  </a:lnTo>
                  <a:lnTo>
                    <a:pt x="6291" y="129778"/>
                  </a:lnTo>
                  <a:lnTo>
                    <a:pt x="0" y="176783"/>
                  </a:lnTo>
                  <a:lnTo>
                    <a:pt x="6291" y="223789"/>
                  </a:lnTo>
                  <a:lnTo>
                    <a:pt x="24045" y="266022"/>
                  </a:lnTo>
                  <a:lnTo>
                    <a:pt x="51577" y="301799"/>
                  </a:lnTo>
                  <a:lnTo>
                    <a:pt x="87206" y="329438"/>
                  </a:lnTo>
                  <a:lnTo>
                    <a:pt x="129248" y="347255"/>
                  </a:lnTo>
                  <a:lnTo>
                    <a:pt x="176022" y="353567"/>
                  </a:lnTo>
                  <a:lnTo>
                    <a:pt x="222795" y="347255"/>
                  </a:lnTo>
                  <a:lnTo>
                    <a:pt x="264837" y="329438"/>
                  </a:lnTo>
                  <a:lnTo>
                    <a:pt x="300466" y="301799"/>
                  </a:lnTo>
                  <a:lnTo>
                    <a:pt x="327998" y="266022"/>
                  </a:lnTo>
                  <a:lnTo>
                    <a:pt x="345752" y="223789"/>
                  </a:lnTo>
                  <a:lnTo>
                    <a:pt x="352044" y="176783"/>
                  </a:lnTo>
                  <a:lnTo>
                    <a:pt x="345752" y="129778"/>
                  </a:lnTo>
                  <a:lnTo>
                    <a:pt x="327998" y="87545"/>
                  </a:lnTo>
                  <a:lnTo>
                    <a:pt x="300466" y="51768"/>
                  </a:lnTo>
                  <a:lnTo>
                    <a:pt x="264837" y="24129"/>
                  </a:lnTo>
                  <a:lnTo>
                    <a:pt x="222795" y="6312"/>
                  </a:lnTo>
                  <a:lnTo>
                    <a:pt x="176022" y="0"/>
                  </a:lnTo>
                  <a:close/>
                </a:path>
              </a:pathLst>
            </a:custGeom>
            <a:solidFill>
              <a:srgbClr val="6FAC46"/>
            </a:solidFill>
          </p:spPr>
          <p:txBody>
            <a:bodyPr wrap="square" lIns="0" tIns="0" rIns="0" bIns="0" rtlCol="0"/>
            <a:lstStyle/>
            <a:p>
              <a:endParaRPr/>
            </a:p>
          </p:txBody>
        </p:sp>
        <p:sp>
          <p:nvSpPr>
            <p:cNvPr id="15" name="object 15"/>
            <p:cNvSpPr/>
            <p:nvPr/>
          </p:nvSpPr>
          <p:spPr>
            <a:xfrm>
              <a:off x="3253739" y="2976371"/>
              <a:ext cx="352425" cy="353695"/>
            </a:xfrm>
            <a:custGeom>
              <a:avLst/>
              <a:gdLst/>
              <a:ahLst/>
              <a:cxnLst/>
              <a:rect l="l" t="t" r="r" b="b"/>
              <a:pathLst>
                <a:path w="352425" h="353695">
                  <a:moveTo>
                    <a:pt x="0" y="176783"/>
                  </a:moveTo>
                  <a:lnTo>
                    <a:pt x="6291" y="129778"/>
                  </a:lnTo>
                  <a:lnTo>
                    <a:pt x="24045" y="87545"/>
                  </a:lnTo>
                  <a:lnTo>
                    <a:pt x="51577" y="51768"/>
                  </a:lnTo>
                  <a:lnTo>
                    <a:pt x="87206" y="24129"/>
                  </a:lnTo>
                  <a:lnTo>
                    <a:pt x="129248" y="6312"/>
                  </a:lnTo>
                  <a:lnTo>
                    <a:pt x="176022" y="0"/>
                  </a:lnTo>
                  <a:lnTo>
                    <a:pt x="222795" y="6312"/>
                  </a:lnTo>
                  <a:lnTo>
                    <a:pt x="264837" y="24129"/>
                  </a:lnTo>
                  <a:lnTo>
                    <a:pt x="300466" y="51768"/>
                  </a:lnTo>
                  <a:lnTo>
                    <a:pt x="327998" y="87545"/>
                  </a:lnTo>
                  <a:lnTo>
                    <a:pt x="345752" y="129778"/>
                  </a:lnTo>
                  <a:lnTo>
                    <a:pt x="352044" y="176783"/>
                  </a:lnTo>
                  <a:lnTo>
                    <a:pt x="345752" y="223789"/>
                  </a:lnTo>
                  <a:lnTo>
                    <a:pt x="327998" y="266022"/>
                  </a:lnTo>
                  <a:lnTo>
                    <a:pt x="300466" y="301799"/>
                  </a:lnTo>
                  <a:lnTo>
                    <a:pt x="264837" y="329438"/>
                  </a:lnTo>
                  <a:lnTo>
                    <a:pt x="222795" y="347255"/>
                  </a:lnTo>
                  <a:lnTo>
                    <a:pt x="176022" y="353567"/>
                  </a:lnTo>
                  <a:lnTo>
                    <a:pt x="129248" y="347255"/>
                  </a:lnTo>
                  <a:lnTo>
                    <a:pt x="87206" y="329438"/>
                  </a:lnTo>
                  <a:lnTo>
                    <a:pt x="51577" y="301799"/>
                  </a:lnTo>
                  <a:lnTo>
                    <a:pt x="24045" y="266022"/>
                  </a:lnTo>
                  <a:lnTo>
                    <a:pt x="6291" y="223789"/>
                  </a:lnTo>
                  <a:lnTo>
                    <a:pt x="0" y="176783"/>
                  </a:lnTo>
                  <a:close/>
                </a:path>
              </a:pathLst>
            </a:custGeom>
            <a:ln w="12192">
              <a:solidFill>
                <a:srgbClr val="507D31"/>
              </a:solidFill>
            </a:ln>
          </p:spPr>
          <p:txBody>
            <a:bodyPr wrap="square" lIns="0" tIns="0" rIns="0" bIns="0" rtlCol="0"/>
            <a:lstStyle/>
            <a:p>
              <a:endParaRPr/>
            </a:p>
          </p:txBody>
        </p:sp>
      </p:grpSp>
      <p:grpSp>
        <p:nvGrpSpPr>
          <p:cNvPr id="16" name="object 16"/>
          <p:cNvGrpSpPr/>
          <p:nvPr/>
        </p:nvGrpSpPr>
        <p:grpSpPr>
          <a:xfrm>
            <a:off x="6053328" y="1600200"/>
            <a:ext cx="2204085" cy="1908175"/>
            <a:chOff x="6053328" y="1600200"/>
            <a:chExt cx="2204085" cy="1908175"/>
          </a:xfrm>
        </p:grpSpPr>
        <p:pic>
          <p:nvPicPr>
            <p:cNvPr id="17" name="object 17"/>
            <p:cNvPicPr/>
            <p:nvPr/>
          </p:nvPicPr>
          <p:blipFill>
            <a:blip r:embed="rId4" cstate="print"/>
            <a:stretch>
              <a:fillRect/>
            </a:stretch>
          </p:blipFill>
          <p:spPr>
            <a:xfrm>
              <a:off x="6056376" y="1603247"/>
              <a:ext cx="2197607" cy="1901952"/>
            </a:xfrm>
            <a:prstGeom prst="rect">
              <a:avLst/>
            </a:prstGeom>
          </p:spPr>
        </p:pic>
        <p:sp>
          <p:nvSpPr>
            <p:cNvPr id="18" name="object 18"/>
            <p:cNvSpPr/>
            <p:nvPr/>
          </p:nvSpPr>
          <p:spPr>
            <a:xfrm>
              <a:off x="6056376" y="1603247"/>
              <a:ext cx="2197735" cy="1902460"/>
            </a:xfrm>
            <a:custGeom>
              <a:avLst/>
              <a:gdLst/>
              <a:ahLst/>
              <a:cxnLst/>
              <a:rect l="l" t="t" r="r" b="b"/>
              <a:pathLst>
                <a:path w="2197734" h="1902460">
                  <a:moveTo>
                    <a:pt x="0" y="1901952"/>
                  </a:moveTo>
                  <a:lnTo>
                    <a:pt x="2197607" y="1901952"/>
                  </a:lnTo>
                  <a:lnTo>
                    <a:pt x="2197607" y="0"/>
                  </a:lnTo>
                  <a:lnTo>
                    <a:pt x="0" y="0"/>
                  </a:lnTo>
                  <a:lnTo>
                    <a:pt x="0" y="1901952"/>
                  </a:lnTo>
                  <a:close/>
                </a:path>
              </a:pathLst>
            </a:custGeom>
            <a:ln w="6096">
              <a:solidFill>
                <a:srgbClr val="6FAC46"/>
              </a:solidFill>
            </a:ln>
          </p:spPr>
          <p:txBody>
            <a:bodyPr wrap="square" lIns="0" tIns="0" rIns="0" bIns="0" rtlCol="0"/>
            <a:lstStyle/>
            <a:p>
              <a:endParaRPr/>
            </a:p>
          </p:txBody>
        </p:sp>
        <p:sp>
          <p:nvSpPr>
            <p:cNvPr id="19" name="object 19"/>
            <p:cNvSpPr/>
            <p:nvPr/>
          </p:nvSpPr>
          <p:spPr>
            <a:xfrm>
              <a:off x="7676388" y="2983991"/>
              <a:ext cx="352425" cy="353695"/>
            </a:xfrm>
            <a:custGeom>
              <a:avLst/>
              <a:gdLst/>
              <a:ahLst/>
              <a:cxnLst/>
              <a:rect l="l" t="t" r="r" b="b"/>
              <a:pathLst>
                <a:path w="352425" h="353695">
                  <a:moveTo>
                    <a:pt x="176021" y="0"/>
                  </a:moveTo>
                  <a:lnTo>
                    <a:pt x="129248" y="6312"/>
                  </a:lnTo>
                  <a:lnTo>
                    <a:pt x="87206" y="24129"/>
                  </a:lnTo>
                  <a:lnTo>
                    <a:pt x="51577" y="51768"/>
                  </a:lnTo>
                  <a:lnTo>
                    <a:pt x="24045" y="87545"/>
                  </a:lnTo>
                  <a:lnTo>
                    <a:pt x="6291" y="129778"/>
                  </a:lnTo>
                  <a:lnTo>
                    <a:pt x="0" y="176784"/>
                  </a:lnTo>
                  <a:lnTo>
                    <a:pt x="6291" y="223789"/>
                  </a:lnTo>
                  <a:lnTo>
                    <a:pt x="24045" y="266022"/>
                  </a:lnTo>
                  <a:lnTo>
                    <a:pt x="51577" y="301799"/>
                  </a:lnTo>
                  <a:lnTo>
                    <a:pt x="87206" y="329438"/>
                  </a:lnTo>
                  <a:lnTo>
                    <a:pt x="129248" y="347255"/>
                  </a:lnTo>
                  <a:lnTo>
                    <a:pt x="176021" y="353568"/>
                  </a:lnTo>
                  <a:lnTo>
                    <a:pt x="222795" y="347255"/>
                  </a:lnTo>
                  <a:lnTo>
                    <a:pt x="264837" y="329438"/>
                  </a:lnTo>
                  <a:lnTo>
                    <a:pt x="300466" y="301799"/>
                  </a:lnTo>
                  <a:lnTo>
                    <a:pt x="327998" y="266022"/>
                  </a:lnTo>
                  <a:lnTo>
                    <a:pt x="345752" y="223789"/>
                  </a:lnTo>
                  <a:lnTo>
                    <a:pt x="352043" y="176784"/>
                  </a:lnTo>
                  <a:lnTo>
                    <a:pt x="345752" y="129778"/>
                  </a:lnTo>
                  <a:lnTo>
                    <a:pt x="327998" y="87545"/>
                  </a:lnTo>
                  <a:lnTo>
                    <a:pt x="300466" y="51768"/>
                  </a:lnTo>
                  <a:lnTo>
                    <a:pt x="264837" y="24129"/>
                  </a:lnTo>
                  <a:lnTo>
                    <a:pt x="222795" y="6312"/>
                  </a:lnTo>
                  <a:lnTo>
                    <a:pt x="176021" y="0"/>
                  </a:lnTo>
                  <a:close/>
                </a:path>
              </a:pathLst>
            </a:custGeom>
            <a:solidFill>
              <a:srgbClr val="6FAC46"/>
            </a:solidFill>
          </p:spPr>
          <p:txBody>
            <a:bodyPr wrap="square" lIns="0" tIns="0" rIns="0" bIns="0" rtlCol="0"/>
            <a:lstStyle/>
            <a:p>
              <a:endParaRPr/>
            </a:p>
          </p:txBody>
        </p:sp>
        <p:sp>
          <p:nvSpPr>
            <p:cNvPr id="20" name="object 20"/>
            <p:cNvSpPr/>
            <p:nvPr/>
          </p:nvSpPr>
          <p:spPr>
            <a:xfrm>
              <a:off x="7676388" y="2983991"/>
              <a:ext cx="352425" cy="353695"/>
            </a:xfrm>
            <a:custGeom>
              <a:avLst/>
              <a:gdLst/>
              <a:ahLst/>
              <a:cxnLst/>
              <a:rect l="l" t="t" r="r" b="b"/>
              <a:pathLst>
                <a:path w="352425" h="353695">
                  <a:moveTo>
                    <a:pt x="0" y="176784"/>
                  </a:moveTo>
                  <a:lnTo>
                    <a:pt x="6291" y="129778"/>
                  </a:lnTo>
                  <a:lnTo>
                    <a:pt x="24045" y="87545"/>
                  </a:lnTo>
                  <a:lnTo>
                    <a:pt x="51577" y="51768"/>
                  </a:lnTo>
                  <a:lnTo>
                    <a:pt x="87206" y="24129"/>
                  </a:lnTo>
                  <a:lnTo>
                    <a:pt x="129248" y="6312"/>
                  </a:lnTo>
                  <a:lnTo>
                    <a:pt x="176021" y="0"/>
                  </a:lnTo>
                  <a:lnTo>
                    <a:pt x="222795" y="6312"/>
                  </a:lnTo>
                  <a:lnTo>
                    <a:pt x="264837" y="24129"/>
                  </a:lnTo>
                  <a:lnTo>
                    <a:pt x="300466" y="51768"/>
                  </a:lnTo>
                  <a:lnTo>
                    <a:pt x="327998" y="87545"/>
                  </a:lnTo>
                  <a:lnTo>
                    <a:pt x="345752" y="129778"/>
                  </a:lnTo>
                  <a:lnTo>
                    <a:pt x="352043" y="176784"/>
                  </a:lnTo>
                  <a:lnTo>
                    <a:pt x="345752" y="223789"/>
                  </a:lnTo>
                  <a:lnTo>
                    <a:pt x="327998" y="266022"/>
                  </a:lnTo>
                  <a:lnTo>
                    <a:pt x="300466" y="301799"/>
                  </a:lnTo>
                  <a:lnTo>
                    <a:pt x="264837" y="329438"/>
                  </a:lnTo>
                  <a:lnTo>
                    <a:pt x="222795" y="347255"/>
                  </a:lnTo>
                  <a:lnTo>
                    <a:pt x="176021" y="353568"/>
                  </a:lnTo>
                  <a:lnTo>
                    <a:pt x="129248" y="347255"/>
                  </a:lnTo>
                  <a:lnTo>
                    <a:pt x="87206" y="329438"/>
                  </a:lnTo>
                  <a:lnTo>
                    <a:pt x="51577" y="301799"/>
                  </a:lnTo>
                  <a:lnTo>
                    <a:pt x="24045" y="266022"/>
                  </a:lnTo>
                  <a:lnTo>
                    <a:pt x="6291" y="223789"/>
                  </a:lnTo>
                  <a:lnTo>
                    <a:pt x="0" y="176784"/>
                  </a:lnTo>
                  <a:close/>
                </a:path>
              </a:pathLst>
            </a:custGeom>
            <a:ln w="12192">
              <a:solidFill>
                <a:srgbClr val="507D31"/>
              </a:solidFill>
            </a:ln>
          </p:spPr>
          <p:txBody>
            <a:bodyPr wrap="square" lIns="0" tIns="0" rIns="0" bIns="0" rtlCol="0"/>
            <a:lstStyle/>
            <a:p>
              <a:endParaRPr/>
            </a:p>
          </p:txBody>
        </p:sp>
        <p:sp>
          <p:nvSpPr>
            <p:cNvPr id="21" name="object 21"/>
            <p:cNvSpPr/>
            <p:nvPr/>
          </p:nvSpPr>
          <p:spPr>
            <a:xfrm>
              <a:off x="6472428" y="2808732"/>
              <a:ext cx="353695" cy="352425"/>
            </a:xfrm>
            <a:custGeom>
              <a:avLst/>
              <a:gdLst/>
              <a:ahLst/>
              <a:cxnLst/>
              <a:rect l="l" t="t" r="r" b="b"/>
              <a:pathLst>
                <a:path w="353695" h="352425">
                  <a:moveTo>
                    <a:pt x="176783" y="0"/>
                  </a:moveTo>
                  <a:lnTo>
                    <a:pt x="129778" y="6291"/>
                  </a:lnTo>
                  <a:lnTo>
                    <a:pt x="87545" y="24045"/>
                  </a:lnTo>
                  <a:lnTo>
                    <a:pt x="51768" y="51577"/>
                  </a:lnTo>
                  <a:lnTo>
                    <a:pt x="24129" y="87206"/>
                  </a:lnTo>
                  <a:lnTo>
                    <a:pt x="6312" y="129248"/>
                  </a:lnTo>
                  <a:lnTo>
                    <a:pt x="0" y="176021"/>
                  </a:lnTo>
                  <a:lnTo>
                    <a:pt x="6312" y="222795"/>
                  </a:lnTo>
                  <a:lnTo>
                    <a:pt x="24129" y="264837"/>
                  </a:lnTo>
                  <a:lnTo>
                    <a:pt x="51768" y="300466"/>
                  </a:lnTo>
                  <a:lnTo>
                    <a:pt x="87545" y="327998"/>
                  </a:lnTo>
                  <a:lnTo>
                    <a:pt x="129778" y="345752"/>
                  </a:lnTo>
                  <a:lnTo>
                    <a:pt x="176783" y="352043"/>
                  </a:lnTo>
                  <a:lnTo>
                    <a:pt x="223789" y="345752"/>
                  </a:lnTo>
                  <a:lnTo>
                    <a:pt x="266022" y="327998"/>
                  </a:lnTo>
                  <a:lnTo>
                    <a:pt x="301799" y="300466"/>
                  </a:lnTo>
                  <a:lnTo>
                    <a:pt x="329438" y="264837"/>
                  </a:lnTo>
                  <a:lnTo>
                    <a:pt x="347255" y="222795"/>
                  </a:lnTo>
                  <a:lnTo>
                    <a:pt x="353568" y="176021"/>
                  </a:lnTo>
                  <a:lnTo>
                    <a:pt x="347255" y="129248"/>
                  </a:lnTo>
                  <a:lnTo>
                    <a:pt x="329438" y="87206"/>
                  </a:lnTo>
                  <a:lnTo>
                    <a:pt x="301799" y="51577"/>
                  </a:lnTo>
                  <a:lnTo>
                    <a:pt x="266022" y="24045"/>
                  </a:lnTo>
                  <a:lnTo>
                    <a:pt x="223789" y="6291"/>
                  </a:lnTo>
                  <a:lnTo>
                    <a:pt x="176783" y="0"/>
                  </a:lnTo>
                  <a:close/>
                </a:path>
              </a:pathLst>
            </a:custGeom>
            <a:solidFill>
              <a:srgbClr val="6FAC46"/>
            </a:solidFill>
          </p:spPr>
          <p:txBody>
            <a:bodyPr wrap="square" lIns="0" tIns="0" rIns="0" bIns="0" rtlCol="0"/>
            <a:lstStyle/>
            <a:p>
              <a:endParaRPr/>
            </a:p>
          </p:txBody>
        </p:sp>
        <p:sp>
          <p:nvSpPr>
            <p:cNvPr id="22" name="object 22"/>
            <p:cNvSpPr/>
            <p:nvPr/>
          </p:nvSpPr>
          <p:spPr>
            <a:xfrm>
              <a:off x="6472428" y="2808732"/>
              <a:ext cx="353695" cy="352425"/>
            </a:xfrm>
            <a:custGeom>
              <a:avLst/>
              <a:gdLst/>
              <a:ahLst/>
              <a:cxnLst/>
              <a:rect l="l" t="t" r="r" b="b"/>
              <a:pathLst>
                <a:path w="353695" h="352425">
                  <a:moveTo>
                    <a:pt x="0" y="176021"/>
                  </a:moveTo>
                  <a:lnTo>
                    <a:pt x="6312" y="129248"/>
                  </a:lnTo>
                  <a:lnTo>
                    <a:pt x="24129" y="87206"/>
                  </a:lnTo>
                  <a:lnTo>
                    <a:pt x="51768" y="51577"/>
                  </a:lnTo>
                  <a:lnTo>
                    <a:pt x="87545" y="24045"/>
                  </a:lnTo>
                  <a:lnTo>
                    <a:pt x="129778" y="6291"/>
                  </a:lnTo>
                  <a:lnTo>
                    <a:pt x="176783" y="0"/>
                  </a:lnTo>
                  <a:lnTo>
                    <a:pt x="223789" y="6291"/>
                  </a:lnTo>
                  <a:lnTo>
                    <a:pt x="266022" y="24045"/>
                  </a:lnTo>
                  <a:lnTo>
                    <a:pt x="301799" y="51577"/>
                  </a:lnTo>
                  <a:lnTo>
                    <a:pt x="329438" y="87206"/>
                  </a:lnTo>
                  <a:lnTo>
                    <a:pt x="347255" y="129248"/>
                  </a:lnTo>
                  <a:lnTo>
                    <a:pt x="353568" y="176021"/>
                  </a:lnTo>
                  <a:lnTo>
                    <a:pt x="347255" y="222795"/>
                  </a:lnTo>
                  <a:lnTo>
                    <a:pt x="329438" y="264837"/>
                  </a:lnTo>
                  <a:lnTo>
                    <a:pt x="301799" y="300466"/>
                  </a:lnTo>
                  <a:lnTo>
                    <a:pt x="266022" y="327998"/>
                  </a:lnTo>
                  <a:lnTo>
                    <a:pt x="223789" y="345752"/>
                  </a:lnTo>
                  <a:lnTo>
                    <a:pt x="176783" y="352043"/>
                  </a:lnTo>
                  <a:lnTo>
                    <a:pt x="129778" y="345752"/>
                  </a:lnTo>
                  <a:lnTo>
                    <a:pt x="87545" y="327998"/>
                  </a:lnTo>
                  <a:lnTo>
                    <a:pt x="51768" y="300466"/>
                  </a:lnTo>
                  <a:lnTo>
                    <a:pt x="24129" y="264837"/>
                  </a:lnTo>
                  <a:lnTo>
                    <a:pt x="6312" y="222795"/>
                  </a:lnTo>
                  <a:lnTo>
                    <a:pt x="0" y="176021"/>
                  </a:lnTo>
                  <a:close/>
                </a:path>
              </a:pathLst>
            </a:custGeom>
            <a:ln w="12192">
              <a:solidFill>
                <a:srgbClr val="507D31"/>
              </a:solidFill>
            </a:ln>
          </p:spPr>
          <p:txBody>
            <a:bodyPr wrap="square" lIns="0" tIns="0" rIns="0" bIns="0" rtlCol="0"/>
            <a:lstStyle/>
            <a:p>
              <a:endParaRPr/>
            </a:p>
          </p:txBody>
        </p:sp>
        <p:sp>
          <p:nvSpPr>
            <p:cNvPr id="23" name="object 23"/>
            <p:cNvSpPr/>
            <p:nvPr/>
          </p:nvSpPr>
          <p:spPr>
            <a:xfrm>
              <a:off x="7676388" y="1917191"/>
              <a:ext cx="352425" cy="352425"/>
            </a:xfrm>
            <a:custGeom>
              <a:avLst/>
              <a:gdLst/>
              <a:ahLst/>
              <a:cxnLst/>
              <a:rect l="l" t="t" r="r" b="b"/>
              <a:pathLst>
                <a:path w="352425" h="352425">
                  <a:moveTo>
                    <a:pt x="176021" y="0"/>
                  </a:moveTo>
                  <a:lnTo>
                    <a:pt x="129248" y="6291"/>
                  </a:lnTo>
                  <a:lnTo>
                    <a:pt x="87206" y="24045"/>
                  </a:lnTo>
                  <a:lnTo>
                    <a:pt x="51577" y="51577"/>
                  </a:lnTo>
                  <a:lnTo>
                    <a:pt x="24045" y="87206"/>
                  </a:lnTo>
                  <a:lnTo>
                    <a:pt x="6291" y="129248"/>
                  </a:lnTo>
                  <a:lnTo>
                    <a:pt x="0" y="176022"/>
                  </a:lnTo>
                  <a:lnTo>
                    <a:pt x="6291" y="222795"/>
                  </a:lnTo>
                  <a:lnTo>
                    <a:pt x="24045" y="264837"/>
                  </a:lnTo>
                  <a:lnTo>
                    <a:pt x="51577" y="300466"/>
                  </a:lnTo>
                  <a:lnTo>
                    <a:pt x="87206" y="327998"/>
                  </a:lnTo>
                  <a:lnTo>
                    <a:pt x="129248" y="345752"/>
                  </a:lnTo>
                  <a:lnTo>
                    <a:pt x="176021" y="352044"/>
                  </a:lnTo>
                  <a:lnTo>
                    <a:pt x="222795" y="345752"/>
                  </a:lnTo>
                  <a:lnTo>
                    <a:pt x="264837" y="327998"/>
                  </a:lnTo>
                  <a:lnTo>
                    <a:pt x="300466" y="300466"/>
                  </a:lnTo>
                  <a:lnTo>
                    <a:pt x="327998" y="264837"/>
                  </a:lnTo>
                  <a:lnTo>
                    <a:pt x="345752" y="222795"/>
                  </a:lnTo>
                  <a:lnTo>
                    <a:pt x="352043" y="176022"/>
                  </a:lnTo>
                  <a:lnTo>
                    <a:pt x="345752" y="129248"/>
                  </a:lnTo>
                  <a:lnTo>
                    <a:pt x="327998" y="87206"/>
                  </a:lnTo>
                  <a:lnTo>
                    <a:pt x="300466" y="51577"/>
                  </a:lnTo>
                  <a:lnTo>
                    <a:pt x="264837" y="24045"/>
                  </a:lnTo>
                  <a:lnTo>
                    <a:pt x="222795" y="6291"/>
                  </a:lnTo>
                  <a:lnTo>
                    <a:pt x="176021" y="0"/>
                  </a:lnTo>
                  <a:close/>
                </a:path>
              </a:pathLst>
            </a:custGeom>
            <a:solidFill>
              <a:srgbClr val="6FAC46"/>
            </a:solidFill>
          </p:spPr>
          <p:txBody>
            <a:bodyPr wrap="square" lIns="0" tIns="0" rIns="0" bIns="0" rtlCol="0"/>
            <a:lstStyle/>
            <a:p>
              <a:endParaRPr/>
            </a:p>
          </p:txBody>
        </p:sp>
        <p:sp>
          <p:nvSpPr>
            <p:cNvPr id="24" name="object 24"/>
            <p:cNvSpPr/>
            <p:nvPr/>
          </p:nvSpPr>
          <p:spPr>
            <a:xfrm>
              <a:off x="7676388" y="1917191"/>
              <a:ext cx="352425" cy="352425"/>
            </a:xfrm>
            <a:custGeom>
              <a:avLst/>
              <a:gdLst/>
              <a:ahLst/>
              <a:cxnLst/>
              <a:rect l="l" t="t" r="r" b="b"/>
              <a:pathLst>
                <a:path w="352425" h="352425">
                  <a:moveTo>
                    <a:pt x="0" y="176022"/>
                  </a:moveTo>
                  <a:lnTo>
                    <a:pt x="6291" y="129248"/>
                  </a:lnTo>
                  <a:lnTo>
                    <a:pt x="24045" y="87206"/>
                  </a:lnTo>
                  <a:lnTo>
                    <a:pt x="51577" y="51577"/>
                  </a:lnTo>
                  <a:lnTo>
                    <a:pt x="87206" y="24045"/>
                  </a:lnTo>
                  <a:lnTo>
                    <a:pt x="129248" y="6291"/>
                  </a:lnTo>
                  <a:lnTo>
                    <a:pt x="176021" y="0"/>
                  </a:lnTo>
                  <a:lnTo>
                    <a:pt x="222795" y="6291"/>
                  </a:lnTo>
                  <a:lnTo>
                    <a:pt x="264837" y="24045"/>
                  </a:lnTo>
                  <a:lnTo>
                    <a:pt x="300466" y="51577"/>
                  </a:lnTo>
                  <a:lnTo>
                    <a:pt x="327998" y="87206"/>
                  </a:lnTo>
                  <a:lnTo>
                    <a:pt x="345752" y="129248"/>
                  </a:lnTo>
                  <a:lnTo>
                    <a:pt x="352043" y="176022"/>
                  </a:lnTo>
                  <a:lnTo>
                    <a:pt x="345752" y="222795"/>
                  </a:lnTo>
                  <a:lnTo>
                    <a:pt x="327998" y="264837"/>
                  </a:lnTo>
                  <a:lnTo>
                    <a:pt x="300466" y="300466"/>
                  </a:lnTo>
                  <a:lnTo>
                    <a:pt x="264837" y="327998"/>
                  </a:lnTo>
                  <a:lnTo>
                    <a:pt x="222795" y="345752"/>
                  </a:lnTo>
                  <a:lnTo>
                    <a:pt x="176021" y="352044"/>
                  </a:lnTo>
                  <a:lnTo>
                    <a:pt x="129248" y="345752"/>
                  </a:lnTo>
                  <a:lnTo>
                    <a:pt x="87206" y="327998"/>
                  </a:lnTo>
                  <a:lnTo>
                    <a:pt x="51577" y="300466"/>
                  </a:lnTo>
                  <a:lnTo>
                    <a:pt x="24045" y="264837"/>
                  </a:lnTo>
                  <a:lnTo>
                    <a:pt x="6291" y="222795"/>
                  </a:lnTo>
                  <a:lnTo>
                    <a:pt x="0" y="176022"/>
                  </a:lnTo>
                  <a:close/>
                </a:path>
              </a:pathLst>
            </a:custGeom>
            <a:ln w="12192">
              <a:solidFill>
                <a:srgbClr val="507D31"/>
              </a:solidFill>
            </a:ln>
          </p:spPr>
          <p:txBody>
            <a:bodyPr wrap="square" lIns="0" tIns="0" rIns="0" bIns="0" rtlCol="0"/>
            <a:lstStyle/>
            <a:p>
              <a:endParaRPr/>
            </a:p>
          </p:txBody>
        </p:sp>
        <p:sp>
          <p:nvSpPr>
            <p:cNvPr id="25" name="object 25"/>
            <p:cNvSpPr/>
            <p:nvPr/>
          </p:nvSpPr>
          <p:spPr>
            <a:xfrm>
              <a:off x="6361176" y="2132076"/>
              <a:ext cx="352425" cy="353695"/>
            </a:xfrm>
            <a:custGeom>
              <a:avLst/>
              <a:gdLst/>
              <a:ahLst/>
              <a:cxnLst/>
              <a:rect l="l" t="t" r="r" b="b"/>
              <a:pathLst>
                <a:path w="352425" h="353694">
                  <a:moveTo>
                    <a:pt x="176022" y="0"/>
                  </a:moveTo>
                  <a:lnTo>
                    <a:pt x="129248" y="6312"/>
                  </a:lnTo>
                  <a:lnTo>
                    <a:pt x="87206" y="24129"/>
                  </a:lnTo>
                  <a:lnTo>
                    <a:pt x="51577" y="51768"/>
                  </a:lnTo>
                  <a:lnTo>
                    <a:pt x="24045" y="87545"/>
                  </a:lnTo>
                  <a:lnTo>
                    <a:pt x="6291" y="129778"/>
                  </a:lnTo>
                  <a:lnTo>
                    <a:pt x="0" y="176784"/>
                  </a:lnTo>
                  <a:lnTo>
                    <a:pt x="6291" y="223789"/>
                  </a:lnTo>
                  <a:lnTo>
                    <a:pt x="24045" y="266022"/>
                  </a:lnTo>
                  <a:lnTo>
                    <a:pt x="51577" y="301799"/>
                  </a:lnTo>
                  <a:lnTo>
                    <a:pt x="87206" y="329438"/>
                  </a:lnTo>
                  <a:lnTo>
                    <a:pt x="129248" y="347255"/>
                  </a:lnTo>
                  <a:lnTo>
                    <a:pt x="176022" y="353568"/>
                  </a:lnTo>
                  <a:lnTo>
                    <a:pt x="222795" y="347255"/>
                  </a:lnTo>
                  <a:lnTo>
                    <a:pt x="264837" y="329438"/>
                  </a:lnTo>
                  <a:lnTo>
                    <a:pt x="300466" y="301799"/>
                  </a:lnTo>
                  <a:lnTo>
                    <a:pt x="327998" y="266022"/>
                  </a:lnTo>
                  <a:lnTo>
                    <a:pt x="345752" y="223789"/>
                  </a:lnTo>
                  <a:lnTo>
                    <a:pt x="352044" y="176784"/>
                  </a:lnTo>
                  <a:lnTo>
                    <a:pt x="345752" y="129778"/>
                  </a:lnTo>
                  <a:lnTo>
                    <a:pt x="327998" y="87545"/>
                  </a:lnTo>
                  <a:lnTo>
                    <a:pt x="300466" y="51768"/>
                  </a:lnTo>
                  <a:lnTo>
                    <a:pt x="264837" y="24129"/>
                  </a:lnTo>
                  <a:lnTo>
                    <a:pt x="222795" y="6312"/>
                  </a:lnTo>
                  <a:lnTo>
                    <a:pt x="176022" y="0"/>
                  </a:lnTo>
                  <a:close/>
                </a:path>
              </a:pathLst>
            </a:custGeom>
            <a:solidFill>
              <a:srgbClr val="4471C4"/>
            </a:solidFill>
          </p:spPr>
          <p:txBody>
            <a:bodyPr wrap="square" lIns="0" tIns="0" rIns="0" bIns="0" rtlCol="0"/>
            <a:lstStyle/>
            <a:p>
              <a:endParaRPr/>
            </a:p>
          </p:txBody>
        </p:sp>
        <p:sp>
          <p:nvSpPr>
            <p:cNvPr id="26" name="object 26"/>
            <p:cNvSpPr/>
            <p:nvPr/>
          </p:nvSpPr>
          <p:spPr>
            <a:xfrm>
              <a:off x="6361176" y="2132076"/>
              <a:ext cx="352425" cy="353695"/>
            </a:xfrm>
            <a:custGeom>
              <a:avLst/>
              <a:gdLst/>
              <a:ahLst/>
              <a:cxnLst/>
              <a:rect l="l" t="t" r="r" b="b"/>
              <a:pathLst>
                <a:path w="352425" h="353694">
                  <a:moveTo>
                    <a:pt x="0" y="176784"/>
                  </a:moveTo>
                  <a:lnTo>
                    <a:pt x="6291" y="129778"/>
                  </a:lnTo>
                  <a:lnTo>
                    <a:pt x="24045" y="87545"/>
                  </a:lnTo>
                  <a:lnTo>
                    <a:pt x="51577" y="51768"/>
                  </a:lnTo>
                  <a:lnTo>
                    <a:pt x="87206" y="24129"/>
                  </a:lnTo>
                  <a:lnTo>
                    <a:pt x="129248" y="6312"/>
                  </a:lnTo>
                  <a:lnTo>
                    <a:pt x="176022" y="0"/>
                  </a:lnTo>
                  <a:lnTo>
                    <a:pt x="222795" y="6312"/>
                  </a:lnTo>
                  <a:lnTo>
                    <a:pt x="264837" y="24129"/>
                  </a:lnTo>
                  <a:lnTo>
                    <a:pt x="300466" y="51768"/>
                  </a:lnTo>
                  <a:lnTo>
                    <a:pt x="327998" y="87545"/>
                  </a:lnTo>
                  <a:lnTo>
                    <a:pt x="345752" y="129778"/>
                  </a:lnTo>
                  <a:lnTo>
                    <a:pt x="352044" y="176784"/>
                  </a:lnTo>
                  <a:lnTo>
                    <a:pt x="345752" y="223789"/>
                  </a:lnTo>
                  <a:lnTo>
                    <a:pt x="327998" y="266022"/>
                  </a:lnTo>
                  <a:lnTo>
                    <a:pt x="300466" y="301799"/>
                  </a:lnTo>
                  <a:lnTo>
                    <a:pt x="264837" y="329438"/>
                  </a:lnTo>
                  <a:lnTo>
                    <a:pt x="222795" y="347255"/>
                  </a:lnTo>
                  <a:lnTo>
                    <a:pt x="176022" y="353568"/>
                  </a:lnTo>
                  <a:lnTo>
                    <a:pt x="129248" y="347255"/>
                  </a:lnTo>
                  <a:lnTo>
                    <a:pt x="87206" y="329438"/>
                  </a:lnTo>
                  <a:lnTo>
                    <a:pt x="51577" y="301799"/>
                  </a:lnTo>
                  <a:lnTo>
                    <a:pt x="24045" y="266022"/>
                  </a:lnTo>
                  <a:lnTo>
                    <a:pt x="6291" y="223789"/>
                  </a:lnTo>
                  <a:lnTo>
                    <a:pt x="0" y="176784"/>
                  </a:lnTo>
                  <a:close/>
                </a:path>
              </a:pathLst>
            </a:custGeom>
            <a:ln w="12192">
              <a:solidFill>
                <a:srgbClr val="2E528F"/>
              </a:solidFill>
            </a:ln>
          </p:spPr>
          <p:txBody>
            <a:bodyPr wrap="square" lIns="0" tIns="0" rIns="0" bIns="0" rtlCol="0"/>
            <a:lstStyle/>
            <a:p>
              <a:endParaRPr/>
            </a:p>
          </p:txBody>
        </p:sp>
        <p:sp>
          <p:nvSpPr>
            <p:cNvPr id="27" name="object 27"/>
            <p:cNvSpPr/>
            <p:nvPr/>
          </p:nvSpPr>
          <p:spPr>
            <a:xfrm>
              <a:off x="7155180" y="2308859"/>
              <a:ext cx="352425" cy="353695"/>
            </a:xfrm>
            <a:custGeom>
              <a:avLst/>
              <a:gdLst/>
              <a:ahLst/>
              <a:cxnLst/>
              <a:rect l="l" t="t" r="r" b="b"/>
              <a:pathLst>
                <a:path w="352425" h="353694">
                  <a:moveTo>
                    <a:pt x="176022" y="0"/>
                  </a:moveTo>
                  <a:lnTo>
                    <a:pt x="129248" y="6312"/>
                  </a:lnTo>
                  <a:lnTo>
                    <a:pt x="87206" y="24129"/>
                  </a:lnTo>
                  <a:lnTo>
                    <a:pt x="51577" y="51768"/>
                  </a:lnTo>
                  <a:lnTo>
                    <a:pt x="24045" y="87545"/>
                  </a:lnTo>
                  <a:lnTo>
                    <a:pt x="6291" y="129778"/>
                  </a:lnTo>
                  <a:lnTo>
                    <a:pt x="0" y="176784"/>
                  </a:lnTo>
                  <a:lnTo>
                    <a:pt x="6291" y="223789"/>
                  </a:lnTo>
                  <a:lnTo>
                    <a:pt x="24045" y="266022"/>
                  </a:lnTo>
                  <a:lnTo>
                    <a:pt x="51577" y="301799"/>
                  </a:lnTo>
                  <a:lnTo>
                    <a:pt x="87206" y="329438"/>
                  </a:lnTo>
                  <a:lnTo>
                    <a:pt x="129248" y="347255"/>
                  </a:lnTo>
                  <a:lnTo>
                    <a:pt x="176022" y="353567"/>
                  </a:lnTo>
                  <a:lnTo>
                    <a:pt x="222795" y="347255"/>
                  </a:lnTo>
                  <a:lnTo>
                    <a:pt x="264837" y="329438"/>
                  </a:lnTo>
                  <a:lnTo>
                    <a:pt x="300466" y="301799"/>
                  </a:lnTo>
                  <a:lnTo>
                    <a:pt x="327998" y="266022"/>
                  </a:lnTo>
                  <a:lnTo>
                    <a:pt x="345752" y="223789"/>
                  </a:lnTo>
                  <a:lnTo>
                    <a:pt x="352044" y="176784"/>
                  </a:lnTo>
                  <a:lnTo>
                    <a:pt x="345752" y="129778"/>
                  </a:lnTo>
                  <a:lnTo>
                    <a:pt x="327998" y="87545"/>
                  </a:lnTo>
                  <a:lnTo>
                    <a:pt x="300466" y="51768"/>
                  </a:lnTo>
                  <a:lnTo>
                    <a:pt x="264837" y="24129"/>
                  </a:lnTo>
                  <a:lnTo>
                    <a:pt x="222795" y="6312"/>
                  </a:lnTo>
                  <a:lnTo>
                    <a:pt x="176022" y="0"/>
                  </a:lnTo>
                  <a:close/>
                </a:path>
              </a:pathLst>
            </a:custGeom>
            <a:solidFill>
              <a:srgbClr val="4471C4"/>
            </a:solidFill>
          </p:spPr>
          <p:txBody>
            <a:bodyPr wrap="square" lIns="0" tIns="0" rIns="0" bIns="0" rtlCol="0"/>
            <a:lstStyle/>
            <a:p>
              <a:endParaRPr/>
            </a:p>
          </p:txBody>
        </p:sp>
        <p:sp>
          <p:nvSpPr>
            <p:cNvPr id="28" name="object 28"/>
            <p:cNvSpPr/>
            <p:nvPr/>
          </p:nvSpPr>
          <p:spPr>
            <a:xfrm>
              <a:off x="7155180" y="2308859"/>
              <a:ext cx="352425" cy="353695"/>
            </a:xfrm>
            <a:custGeom>
              <a:avLst/>
              <a:gdLst/>
              <a:ahLst/>
              <a:cxnLst/>
              <a:rect l="l" t="t" r="r" b="b"/>
              <a:pathLst>
                <a:path w="352425" h="353694">
                  <a:moveTo>
                    <a:pt x="0" y="176784"/>
                  </a:moveTo>
                  <a:lnTo>
                    <a:pt x="6291" y="129778"/>
                  </a:lnTo>
                  <a:lnTo>
                    <a:pt x="24045" y="87545"/>
                  </a:lnTo>
                  <a:lnTo>
                    <a:pt x="51577" y="51768"/>
                  </a:lnTo>
                  <a:lnTo>
                    <a:pt x="87206" y="24129"/>
                  </a:lnTo>
                  <a:lnTo>
                    <a:pt x="129248" y="6312"/>
                  </a:lnTo>
                  <a:lnTo>
                    <a:pt x="176022" y="0"/>
                  </a:lnTo>
                  <a:lnTo>
                    <a:pt x="222795" y="6312"/>
                  </a:lnTo>
                  <a:lnTo>
                    <a:pt x="264837" y="24129"/>
                  </a:lnTo>
                  <a:lnTo>
                    <a:pt x="300466" y="51768"/>
                  </a:lnTo>
                  <a:lnTo>
                    <a:pt x="327998" y="87545"/>
                  </a:lnTo>
                  <a:lnTo>
                    <a:pt x="345752" y="129778"/>
                  </a:lnTo>
                  <a:lnTo>
                    <a:pt x="352044" y="176784"/>
                  </a:lnTo>
                  <a:lnTo>
                    <a:pt x="345752" y="223789"/>
                  </a:lnTo>
                  <a:lnTo>
                    <a:pt x="327998" y="266022"/>
                  </a:lnTo>
                  <a:lnTo>
                    <a:pt x="300466" y="301799"/>
                  </a:lnTo>
                  <a:lnTo>
                    <a:pt x="264837" y="329438"/>
                  </a:lnTo>
                  <a:lnTo>
                    <a:pt x="222795" y="347255"/>
                  </a:lnTo>
                  <a:lnTo>
                    <a:pt x="176022" y="353567"/>
                  </a:lnTo>
                  <a:lnTo>
                    <a:pt x="129248" y="347255"/>
                  </a:lnTo>
                  <a:lnTo>
                    <a:pt x="87206" y="329438"/>
                  </a:lnTo>
                  <a:lnTo>
                    <a:pt x="51577" y="301799"/>
                  </a:lnTo>
                  <a:lnTo>
                    <a:pt x="24045" y="266022"/>
                  </a:lnTo>
                  <a:lnTo>
                    <a:pt x="6291" y="223789"/>
                  </a:lnTo>
                  <a:lnTo>
                    <a:pt x="0" y="176784"/>
                  </a:lnTo>
                  <a:close/>
                </a:path>
              </a:pathLst>
            </a:custGeom>
            <a:ln w="12192">
              <a:solidFill>
                <a:srgbClr val="2E528F"/>
              </a:solidFill>
            </a:ln>
          </p:spPr>
          <p:txBody>
            <a:bodyPr wrap="square" lIns="0" tIns="0" rIns="0" bIns="0" rtlCol="0"/>
            <a:lstStyle/>
            <a:p>
              <a:endParaRPr/>
            </a:p>
          </p:txBody>
        </p:sp>
      </p:grpSp>
      <p:sp>
        <p:nvSpPr>
          <p:cNvPr id="29" name="object 29"/>
          <p:cNvSpPr txBox="1"/>
          <p:nvPr/>
        </p:nvSpPr>
        <p:spPr>
          <a:xfrm>
            <a:off x="888593" y="2020570"/>
            <a:ext cx="86360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Class</a:t>
            </a:r>
            <a:r>
              <a:rPr sz="2400" spc="-95" dirty="0">
                <a:latin typeface="Calibri"/>
                <a:cs typeface="Calibri"/>
              </a:rPr>
              <a:t> </a:t>
            </a:r>
            <a:r>
              <a:rPr sz="2400" dirty="0">
                <a:latin typeface="Calibri"/>
                <a:cs typeface="Calibri"/>
              </a:rPr>
              <a:t>1</a:t>
            </a:r>
            <a:endParaRPr sz="2400">
              <a:latin typeface="Calibri"/>
              <a:cs typeface="Calibri"/>
            </a:endParaRPr>
          </a:p>
        </p:txBody>
      </p:sp>
      <p:sp>
        <p:nvSpPr>
          <p:cNvPr id="30" name="object 30"/>
          <p:cNvSpPr txBox="1"/>
          <p:nvPr/>
        </p:nvSpPr>
        <p:spPr>
          <a:xfrm>
            <a:off x="5053076" y="2106929"/>
            <a:ext cx="86360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Class</a:t>
            </a:r>
            <a:r>
              <a:rPr sz="2400" spc="-95" dirty="0">
                <a:latin typeface="Calibri"/>
                <a:cs typeface="Calibri"/>
              </a:rPr>
              <a:t> </a:t>
            </a:r>
            <a:r>
              <a:rPr sz="2400" dirty="0">
                <a:latin typeface="Calibri"/>
                <a:cs typeface="Calibri"/>
              </a:rPr>
              <a:t>2</a:t>
            </a:r>
            <a:endParaRPr sz="2400">
              <a:latin typeface="Calibri"/>
              <a:cs typeface="Calibri"/>
            </a:endParaRPr>
          </a:p>
        </p:txBody>
      </p:sp>
      <p:sp>
        <p:nvSpPr>
          <p:cNvPr id="31" name="object 31"/>
          <p:cNvSpPr txBox="1"/>
          <p:nvPr/>
        </p:nvSpPr>
        <p:spPr>
          <a:xfrm>
            <a:off x="767333" y="2791205"/>
            <a:ext cx="917575" cy="532130"/>
          </a:xfrm>
          <a:prstGeom prst="rect">
            <a:avLst/>
          </a:prstGeom>
          <a:ln w="38100">
            <a:solidFill>
              <a:srgbClr val="FF0000"/>
            </a:solidFill>
          </a:ln>
        </p:spPr>
        <p:txBody>
          <a:bodyPr vert="horz" wrap="square" lIns="0" tIns="27940" rIns="0" bIns="0" rtlCol="0">
            <a:spAutoFit/>
          </a:bodyPr>
          <a:lstStyle/>
          <a:p>
            <a:pPr marL="158115">
              <a:lnSpc>
                <a:spcPct val="100000"/>
              </a:lnSpc>
              <a:spcBef>
                <a:spcPts val="220"/>
              </a:spcBef>
            </a:pPr>
            <a:r>
              <a:rPr sz="2400" spc="-5" dirty="0">
                <a:latin typeface="Calibri"/>
                <a:cs typeface="Calibri"/>
              </a:rPr>
              <a:t>P(C</a:t>
            </a:r>
            <a:r>
              <a:rPr sz="2400" spc="-7" baseline="-20833" dirty="0">
                <a:latin typeface="Calibri"/>
                <a:cs typeface="Calibri"/>
              </a:rPr>
              <a:t>1</a:t>
            </a:r>
            <a:r>
              <a:rPr sz="2400" spc="-5" dirty="0">
                <a:latin typeface="Calibri"/>
                <a:cs typeface="Calibri"/>
              </a:rPr>
              <a:t>)</a:t>
            </a:r>
            <a:endParaRPr sz="2400">
              <a:latin typeface="Calibri"/>
              <a:cs typeface="Calibri"/>
            </a:endParaRPr>
          </a:p>
        </p:txBody>
      </p:sp>
      <p:sp>
        <p:nvSpPr>
          <p:cNvPr id="32" name="object 32"/>
          <p:cNvSpPr txBox="1"/>
          <p:nvPr/>
        </p:nvSpPr>
        <p:spPr>
          <a:xfrm>
            <a:off x="5010150" y="2809494"/>
            <a:ext cx="917575" cy="532130"/>
          </a:xfrm>
          <a:prstGeom prst="rect">
            <a:avLst/>
          </a:prstGeom>
          <a:ln w="38100">
            <a:solidFill>
              <a:srgbClr val="FF0000"/>
            </a:solidFill>
          </a:ln>
        </p:spPr>
        <p:txBody>
          <a:bodyPr vert="horz" wrap="square" lIns="0" tIns="43180" rIns="0" bIns="0" rtlCol="0">
            <a:spAutoFit/>
          </a:bodyPr>
          <a:lstStyle/>
          <a:p>
            <a:pPr marL="150495">
              <a:lnSpc>
                <a:spcPct val="100000"/>
              </a:lnSpc>
              <a:spcBef>
                <a:spcPts val="340"/>
              </a:spcBef>
            </a:pPr>
            <a:r>
              <a:rPr sz="2400" spc="-5" dirty="0">
                <a:latin typeface="Calibri"/>
                <a:cs typeface="Calibri"/>
              </a:rPr>
              <a:t>P(C</a:t>
            </a:r>
            <a:r>
              <a:rPr sz="2400" spc="-7" baseline="-20833" dirty="0">
                <a:latin typeface="Calibri"/>
                <a:cs typeface="Calibri"/>
              </a:rPr>
              <a:t>2</a:t>
            </a:r>
            <a:r>
              <a:rPr sz="2400" spc="-5" dirty="0">
                <a:latin typeface="Calibri"/>
                <a:cs typeface="Calibri"/>
              </a:rPr>
              <a:t>)</a:t>
            </a:r>
            <a:endParaRPr sz="2400">
              <a:latin typeface="Calibri"/>
              <a:cs typeface="Calibri"/>
            </a:endParaRPr>
          </a:p>
        </p:txBody>
      </p:sp>
      <p:sp>
        <p:nvSpPr>
          <p:cNvPr id="33" name="object 33"/>
          <p:cNvSpPr txBox="1"/>
          <p:nvPr/>
        </p:nvSpPr>
        <p:spPr>
          <a:xfrm>
            <a:off x="875182" y="3417593"/>
            <a:ext cx="7488555" cy="3107055"/>
          </a:xfrm>
          <a:prstGeom prst="rect">
            <a:avLst/>
          </a:prstGeom>
        </p:spPr>
        <p:txBody>
          <a:bodyPr vert="horz" wrap="square" lIns="0" tIns="214629" rIns="0" bIns="0" rtlCol="0">
            <a:spAutoFit/>
          </a:bodyPr>
          <a:lstStyle/>
          <a:p>
            <a:pPr marL="1685289">
              <a:lnSpc>
                <a:spcPct val="100000"/>
              </a:lnSpc>
              <a:spcBef>
                <a:spcPts val="1689"/>
              </a:spcBef>
              <a:tabLst>
                <a:tab pos="5739765" algn="l"/>
              </a:tabLst>
            </a:pPr>
            <a:r>
              <a:rPr sz="2800" b="1" spc="-40" dirty="0">
                <a:latin typeface="Calibri"/>
                <a:cs typeface="Calibri"/>
              </a:rPr>
              <a:t>Water	</a:t>
            </a:r>
            <a:r>
              <a:rPr sz="2800" b="1" spc="-5" dirty="0">
                <a:latin typeface="Calibri"/>
                <a:cs typeface="Calibri"/>
              </a:rPr>
              <a:t>Normal</a:t>
            </a:r>
            <a:endParaRPr sz="2800" dirty="0">
              <a:latin typeface="Calibri"/>
              <a:cs typeface="Calibri"/>
            </a:endParaRPr>
          </a:p>
          <a:p>
            <a:pPr marL="50800" marR="1299845">
              <a:lnSpc>
                <a:spcPct val="100000"/>
              </a:lnSpc>
              <a:spcBef>
                <a:spcPts val="1370"/>
              </a:spcBef>
            </a:pPr>
            <a:r>
              <a:rPr sz="2400" spc="-30" dirty="0">
                <a:latin typeface="Calibri"/>
                <a:cs typeface="Calibri"/>
              </a:rPr>
              <a:t>Water</a:t>
            </a:r>
            <a:r>
              <a:rPr sz="2400" spc="-20" dirty="0">
                <a:latin typeface="Calibri"/>
                <a:cs typeface="Calibri"/>
              </a:rPr>
              <a:t> </a:t>
            </a:r>
            <a:r>
              <a:rPr sz="2400" dirty="0">
                <a:latin typeface="Calibri"/>
                <a:cs typeface="Calibri"/>
              </a:rPr>
              <a:t>and</a:t>
            </a:r>
            <a:r>
              <a:rPr sz="2400" spc="-10" dirty="0">
                <a:latin typeface="Calibri"/>
                <a:cs typeface="Calibri"/>
              </a:rPr>
              <a:t> </a:t>
            </a:r>
            <a:r>
              <a:rPr sz="2400" dirty="0">
                <a:latin typeface="Calibri"/>
                <a:cs typeface="Calibri"/>
              </a:rPr>
              <a:t>Normal</a:t>
            </a:r>
            <a:r>
              <a:rPr sz="2400" spc="-25" dirty="0">
                <a:latin typeface="Calibri"/>
                <a:cs typeface="Calibri"/>
              </a:rPr>
              <a:t> </a:t>
            </a:r>
            <a:r>
              <a:rPr sz="2400" dirty="0">
                <a:latin typeface="Calibri"/>
                <a:cs typeface="Calibri"/>
              </a:rPr>
              <a:t>type with</a:t>
            </a:r>
            <a:r>
              <a:rPr sz="2400" spc="-30" dirty="0">
                <a:latin typeface="Calibri"/>
                <a:cs typeface="Calibri"/>
              </a:rPr>
              <a:t> </a:t>
            </a:r>
            <a:r>
              <a:rPr sz="2400" dirty="0">
                <a:latin typeface="Calibri"/>
                <a:cs typeface="Calibri"/>
              </a:rPr>
              <a:t>ID</a:t>
            </a:r>
            <a:r>
              <a:rPr sz="2400" spc="-5" dirty="0">
                <a:latin typeface="Calibri"/>
                <a:cs typeface="Calibri"/>
              </a:rPr>
              <a:t> </a:t>
            </a:r>
            <a:r>
              <a:rPr sz="2400" dirty="0">
                <a:latin typeface="Calibri"/>
                <a:cs typeface="Calibri"/>
              </a:rPr>
              <a:t>&lt;</a:t>
            </a:r>
            <a:r>
              <a:rPr sz="2400" spc="-25" dirty="0">
                <a:latin typeface="Calibri"/>
                <a:cs typeface="Calibri"/>
              </a:rPr>
              <a:t> </a:t>
            </a:r>
            <a:r>
              <a:rPr sz="2400" spc="-5" dirty="0">
                <a:latin typeface="Calibri"/>
                <a:cs typeface="Calibri"/>
              </a:rPr>
              <a:t>400</a:t>
            </a:r>
            <a:r>
              <a:rPr sz="2400" spc="-20" dirty="0">
                <a:latin typeface="Calibri"/>
                <a:cs typeface="Calibri"/>
              </a:rPr>
              <a:t> for</a:t>
            </a:r>
            <a:r>
              <a:rPr sz="2400" spc="-10" dirty="0">
                <a:latin typeface="Calibri"/>
                <a:cs typeface="Calibri"/>
              </a:rPr>
              <a:t> </a:t>
            </a:r>
            <a:r>
              <a:rPr sz="2400" spc="-5" dirty="0">
                <a:latin typeface="Calibri"/>
                <a:cs typeface="Calibri"/>
              </a:rPr>
              <a:t>training, </a:t>
            </a:r>
            <a:r>
              <a:rPr sz="2400" spc="-530" dirty="0">
                <a:latin typeface="Calibri"/>
                <a:cs typeface="Calibri"/>
              </a:rPr>
              <a:t> </a:t>
            </a:r>
            <a:r>
              <a:rPr sz="2400" spc="-15" dirty="0">
                <a:latin typeface="Calibri"/>
                <a:cs typeface="Calibri"/>
              </a:rPr>
              <a:t>rest</a:t>
            </a:r>
            <a:r>
              <a:rPr sz="2400" spc="-20" dirty="0">
                <a:latin typeface="Calibri"/>
                <a:cs typeface="Calibri"/>
              </a:rPr>
              <a:t> for</a:t>
            </a:r>
            <a:r>
              <a:rPr sz="2400" dirty="0">
                <a:latin typeface="Calibri"/>
                <a:cs typeface="Calibri"/>
              </a:rPr>
              <a:t> </a:t>
            </a:r>
            <a:r>
              <a:rPr sz="2400" spc="-10" dirty="0">
                <a:latin typeface="Calibri"/>
                <a:cs typeface="Calibri"/>
              </a:rPr>
              <a:t>testing</a:t>
            </a:r>
            <a:endParaRPr sz="2400" dirty="0">
              <a:latin typeface="Calibri"/>
              <a:cs typeface="Calibri"/>
            </a:endParaRPr>
          </a:p>
          <a:p>
            <a:pPr marL="85725">
              <a:lnSpc>
                <a:spcPct val="100000"/>
              </a:lnSpc>
              <a:spcBef>
                <a:spcPts val="840"/>
              </a:spcBef>
            </a:pPr>
            <a:r>
              <a:rPr sz="2400" spc="-25" dirty="0">
                <a:latin typeface="Calibri"/>
                <a:cs typeface="Calibri"/>
              </a:rPr>
              <a:t>Training: </a:t>
            </a:r>
            <a:r>
              <a:rPr sz="2400" dirty="0">
                <a:latin typeface="Calibri"/>
                <a:cs typeface="Calibri"/>
              </a:rPr>
              <a:t>79</a:t>
            </a:r>
            <a:r>
              <a:rPr sz="2400" spc="-20" dirty="0">
                <a:latin typeface="Calibri"/>
                <a:cs typeface="Calibri"/>
              </a:rPr>
              <a:t> </a:t>
            </a:r>
            <a:r>
              <a:rPr sz="2400" spc="-55" dirty="0">
                <a:latin typeface="Calibri"/>
                <a:cs typeface="Calibri"/>
              </a:rPr>
              <a:t>Water,</a:t>
            </a:r>
            <a:r>
              <a:rPr sz="2400" spc="-25" dirty="0">
                <a:latin typeface="Calibri"/>
                <a:cs typeface="Calibri"/>
              </a:rPr>
              <a:t> </a:t>
            </a:r>
            <a:r>
              <a:rPr sz="2400" dirty="0">
                <a:latin typeface="Calibri"/>
                <a:cs typeface="Calibri"/>
              </a:rPr>
              <a:t>61</a:t>
            </a:r>
            <a:r>
              <a:rPr sz="2400" spc="-20" dirty="0">
                <a:latin typeface="Calibri"/>
                <a:cs typeface="Calibri"/>
              </a:rPr>
              <a:t> </a:t>
            </a:r>
            <a:r>
              <a:rPr sz="2400" dirty="0">
                <a:latin typeface="Calibri"/>
                <a:cs typeface="Calibri"/>
              </a:rPr>
              <a:t>Normal</a:t>
            </a:r>
          </a:p>
          <a:p>
            <a:pPr marL="4130675">
              <a:lnSpc>
                <a:spcPct val="100000"/>
              </a:lnSpc>
              <a:spcBef>
                <a:spcPts val="1125"/>
              </a:spcBef>
            </a:pPr>
            <a:r>
              <a:rPr sz="2400" spc="-5" dirty="0">
                <a:latin typeface="Calibri"/>
                <a:cs typeface="Calibri"/>
              </a:rPr>
              <a:t>P(C</a:t>
            </a:r>
            <a:r>
              <a:rPr sz="2400" spc="-7" baseline="-20833" dirty="0">
                <a:latin typeface="Calibri"/>
                <a:cs typeface="Calibri"/>
              </a:rPr>
              <a:t>1</a:t>
            </a:r>
            <a:r>
              <a:rPr sz="2400" spc="-5" dirty="0">
                <a:latin typeface="Calibri"/>
                <a:cs typeface="Calibri"/>
              </a:rPr>
              <a:t>)</a:t>
            </a:r>
            <a:r>
              <a:rPr sz="2400" spc="-25" dirty="0">
                <a:latin typeface="Calibri"/>
                <a:cs typeface="Calibri"/>
              </a:rPr>
              <a:t> </a:t>
            </a:r>
            <a:r>
              <a:rPr sz="2400" dirty="0">
                <a:latin typeface="Calibri"/>
                <a:cs typeface="Calibri"/>
              </a:rPr>
              <a:t>=</a:t>
            </a:r>
            <a:r>
              <a:rPr sz="2400" spc="-25" dirty="0">
                <a:latin typeface="Calibri"/>
                <a:cs typeface="Calibri"/>
              </a:rPr>
              <a:t> </a:t>
            </a:r>
            <a:r>
              <a:rPr sz="2400" dirty="0">
                <a:latin typeface="Calibri"/>
                <a:cs typeface="Calibri"/>
              </a:rPr>
              <a:t>79</a:t>
            </a:r>
            <a:r>
              <a:rPr sz="2400" spc="-25" dirty="0">
                <a:latin typeface="Calibri"/>
                <a:cs typeface="Calibri"/>
              </a:rPr>
              <a:t> </a:t>
            </a:r>
            <a:r>
              <a:rPr sz="2400" dirty="0">
                <a:latin typeface="Calibri"/>
                <a:cs typeface="Calibri"/>
              </a:rPr>
              <a:t>/</a:t>
            </a:r>
            <a:r>
              <a:rPr sz="2400" spc="-25" dirty="0">
                <a:latin typeface="Calibri"/>
                <a:cs typeface="Calibri"/>
              </a:rPr>
              <a:t> </a:t>
            </a:r>
            <a:r>
              <a:rPr sz="2400" spc="-5" dirty="0">
                <a:latin typeface="Calibri"/>
                <a:cs typeface="Calibri"/>
              </a:rPr>
              <a:t>(79</a:t>
            </a:r>
            <a:r>
              <a:rPr sz="2400" spc="-20" dirty="0">
                <a:latin typeface="Calibri"/>
                <a:cs typeface="Calibri"/>
              </a:rPr>
              <a:t> </a:t>
            </a:r>
            <a:r>
              <a:rPr sz="2400" dirty="0">
                <a:latin typeface="Calibri"/>
                <a:cs typeface="Calibri"/>
              </a:rPr>
              <a:t>+</a:t>
            </a:r>
            <a:r>
              <a:rPr sz="2400" spc="-20" dirty="0">
                <a:latin typeface="Calibri"/>
                <a:cs typeface="Calibri"/>
              </a:rPr>
              <a:t> </a:t>
            </a:r>
            <a:r>
              <a:rPr sz="2400" spc="-5" dirty="0">
                <a:latin typeface="Calibri"/>
                <a:cs typeface="Calibri"/>
              </a:rPr>
              <a:t>61)</a:t>
            </a:r>
            <a:r>
              <a:rPr sz="2400" spc="-15" dirty="0">
                <a:latin typeface="Calibri"/>
                <a:cs typeface="Calibri"/>
              </a:rPr>
              <a:t> </a:t>
            </a:r>
            <a:r>
              <a:rPr sz="2400" spc="-5" dirty="0">
                <a:latin typeface="Calibri"/>
                <a:cs typeface="Calibri"/>
              </a:rPr>
              <a:t>=0.56</a:t>
            </a:r>
            <a:endParaRPr sz="2400" dirty="0">
              <a:latin typeface="Calibri"/>
              <a:cs typeface="Calibri"/>
            </a:endParaRPr>
          </a:p>
          <a:p>
            <a:pPr marL="4130675">
              <a:lnSpc>
                <a:spcPct val="100000"/>
              </a:lnSpc>
              <a:spcBef>
                <a:spcPts val="1575"/>
              </a:spcBef>
            </a:pPr>
            <a:r>
              <a:rPr sz="2400" spc="-5" dirty="0">
                <a:latin typeface="Calibri"/>
                <a:cs typeface="Calibri"/>
              </a:rPr>
              <a:t>P(C</a:t>
            </a:r>
            <a:r>
              <a:rPr sz="2400" spc="-7" baseline="-20833" dirty="0">
                <a:latin typeface="Calibri"/>
                <a:cs typeface="Calibri"/>
              </a:rPr>
              <a:t>2</a:t>
            </a:r>
            <a:r>
              <a:rPr sz="2400" spc="-5" dirty="0">
                <a:latin typeface="Calibri"/>
                <a:cs typeface="Calibri"/>
              </a:rPr>
              <a:t>)</a:t>
            </a:r>
            <a:r>
              <a:rPr sz="2400" spc="-25" dirty="0">
                <a:latin typeface="Calibri"/>
                <a:cs typeface="Calibri"/>
              </a:rPr>
              <a:t> </a:t>
            </a:r>
            <a:r>
              <a:rPr sz="2400" dirty="0">
                <a:latin typeface="Calibri"/>
                <a:cs typeface="Calibri"/>
              </a:rPr>
              <a:t>=</a:t>
            </a:r>
            <a:r>
              <a:rPr sz="2400" spc="-20" dirty="0">
                <a:latin typeface="Calibri"/>
                <a:cs typeface="Calibri"/>
              </a:rPr>
              <a:t> </a:t>
            </a:r>
            <a:r>
              <a:rPr sz="2400" dirty="0">
                <a:latin typeface="Calibri"/>
                <a:cs typeface="Calibri"/>
              </a:rPr>
              <a:t>61</a:t>
            </a:r>
            <a:r>
              <a:rPr sz="2400" spc="-15" dirty="0">
                <a:latin typeface="Calibri"/>
                <a:cs typeface="Calibri"/>
              </a:rPr>
              <a:t> </a:t>
            </a:r>
            <a:r>
              <a:rPr sz="2400" dirty="0">
                <a:latin typeface="Calibri"/>
                <a:cs typeface="Calibri"/>
              </a:rPr>
              <a:t>/</a:t>
            </a:r>
            <a:r>
              <a:rPr sz="2400" spc="-15" dirty="0">
                <a:latin typeface="Calibri"/>
                <a:cs typeface="Calibri"/>
              </a:rPr>
              <a:t> </a:t>
            </a:r>
            <a:r>
              <a:rPr sz="2400" spc="-5" dirty="0">
                <a:latin typeface="Calibri"/>
                <a:cs typeface="Calibri"/>
              </a:rPr>
              <a:t>(79</a:t>
            </a:r>
            <a:r>
              <a:rPr sz="2400" spc="-25" dirty="0">
                <a:latin typeface="Calibri"/>
                <a:cs typeface="Calibri"/>
              </a:rPr>
              <a:t> </a:t>
            </a:r>
            <a:r>
              <a:rPr sz="2400" dirty="0">
                <a:latin typeface="Calibri"/>
                <a:cs typeface="Calibri"/>
              </a:rPr>
              <a:t>+</a:t>
            </a:r>
            <a:r>
              <a:rPr sz="2400" spc="-20" dirty="0">
                <a:latin typeface="Calibri"/>
                <a:cs typeface="Calibri"/>
              </a:rPr>
              <a:t> </a:t>
            </a:r>
            <a:r>
              <a:rPr sz="2400" spc="-5" dirty="0">
                <a:latin typeface="Calibri"/>
                <a:cs typeface="Calibri"/>
              </a:rPr>
              <a:t>61)</a:t>
            </a:r>
            <a:r>
              <a:rPr sz="2400" spc="-15" dirty="0">
                <a:latin typeface="Calibri"/>
                <a:cs typeface="Calibri"/>
              </a:rPr>
              <a:t> </a:t>
            </a:r>
            <a:r>
              <a:rPr sz="2400" spc="-5" dirty="0">
                <a:latin typeface="Calibri"/>
                <a:cs typeface="Calibri"/>
              </a:rPr>
              <a:t>=0.44</a:t>
            </a:r>
            <a:endParaRPr sz="2400" dirty="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552955" y="4386071"/>
            <a:ext cx="7035165" cy="1887220"/>
            <a:chOff x="1552955" y="4386071"/>
            <a:chExt cx="7035165" cy="1887220"/>
          </a:xfrm>
        </p:grpSpPr>
        <p:pic>
          <p:nvPicPr>
            <p:cNvPr id="3" name="object 3"/>
            <p:cNvPicPr/>
            <p:nvPr/>
          </p:nvPicPr>
          <p:blipFill>
            <a:blip r:embed="rId3" cstate="print"/>
            <a:stretch>
              <a:fillRect/>
            </a:stretch>
          </p:blipFill>
          <p:spPr>
            <a:xfrm>
              <a:off x="1556003" y="4436363"/>
              <a:ext cx="7028688" cy="1833372"/>
            </a:xfrm>
            <a:prstGeom prst="rect">
              <a:avLst/>
            </a:prstGeom>
          </p:spPr>
        </p:pic>
        <p:sp>
          <p:nvSpPr>
            <p:cNvPr id="4" name="object 4"/>
            <p:cNvSpPr/>
            <p:nvPr/>
          </p:nvSpPr>
          <p:spPr>
            <a:xfrm>
              <a:off x="1556003" y="4436363"/>
              <a:ext cx="7028815" cy="1833880"/>
            </a:xfrm>
            <a:custGeom>
              <a:avLst/>
              <a:gdLst/>
              <a:ahLst/>
              <a:cxnLst/>
              <a:rect l="l" t="t" r="r" b="b"/>
              <a:pathLst>
                <a:path w="7028815" h="1833879">
                  <a:moveTo>
                    <a:pt x="0" y="1833372"/>
                  </a:moveTo>
                  <a:lnTo>
                    <a:pt x="7028688" y="1833372"/>
                  </a:lnTo>
                  <a:lnTo>
                    <a:pt x="7028688" y="0"/>
                  </a:lnTo>
                  <a:lnTo>
                    <a:pt x="0" y="0"/>
                  </a:lnTo>
                  <a:lnTo>
                    <a:pt x="0" y="1833372"/>
                  </a:lnTo>
                  <a:close/>
                </a:path>
              </a:pathLst>
            </a:custGeom>
            <a:ln w="6096">
              <a:solidFill>
                <a:srgbClr val="4471C4"/>
              </a:solidFill>
            </a:ln>
          </p:spPr>
          <p:txBody>
            <a:bodyPr wrap="square" lIns="0" tIns="0" rIns="0" bIns="0" rtlCol="0"/>
            <a:lstStyle/>
            <a:p>
              <a:endParaRPr/>
            </a:p>
          </p:txBody>
        </p:sp>
        <p:pic>
          <p:nvPicPr>
            <p:cNvPr id="5" name="object 5"/>
            <p:cNvPicPr/>
            <p:nvPr/>
          </p:nvPicPr>
          <p:blipFill>
            <a:blip r:embed="rId4" cstate="print"/>
            <a:stretch>
              <a:fillRect/>
            </a:stretch>
          </p:blipFill>
          <p:spPr>
            <a:xfrm>
              <a:off x="1776983" y="4588763"/>
              <a:ext cx="1626108" cy="1626108"/>
            </a:xfrm>
            <a:prstGeom prst="rect">
              <a:avLst/>
            </a:prstGeom>
          </p:spPr>
        </p:pic>
        <p:pic>
          <p:nvPicPr>
            <p:cNvPr id="6" name="object 6"/>
            <p:cNvPicPr/>
            <p:nvPr/>
          </p:nvPicPr>
          <p:blipFill>
            <a:blip r:embed="rId5" cstate="print"/>
            <a:stretch>
              <a:fillRect/>
            </a:stretch>
          </p:blipFill>
          <p:spPr>
            <a:xfrm>
              <a:off x="3550920" y="4523231"/>
              <a:ext cx="1240536" cy="1624584"/>
            </a:xfrm>
            <a:prstGeom prst="rect">
              <a:avLst/>
            </a:prstGeom>
          </p:spPr>
        </p:pic>
        <p:pic>
          <p:nvPicPr>
            <p:cNvPr id="7" name="object 7"/>
            <p:cNvPicPr/>
            <p:nvPr/>
          </p:nvPicPr>
          <p:blipFill>
            <a:blip r:embed="rId6" cstate="print"/>
            <a:stretch>
              <a:fillRect/>
            </a:stretch>
          </p:blipFill>
          <p:spPr>
            <a:xfrm>
              <a:off x="5157215" y="4386071"/>
              <a:ext cx="2008632" cy="1853183"/>
            </a:xfrm>
            <a:prstGeom prst="rect">
              <a:avLst/>
            </a:prstGeom>
          </p:spPr>
        </p:pic>
      </p:grpSp>
      <p:sp>
        <p:nvSpPr>
          <p:cNvPr id="8" name="object 8"/>
          <p:cNvSpPr txBox="1">
            <a:spLocks noGrp="1"/>
          </p:cNvSpPr>
          <p:nvPr>
            <p:ph type="title"/>
          </p:nvPr>
        </p:nvSpPr>
        <p:spPr>
          <a:xfrm>
            <a:off x="707542" y="609676"/>
            <a:ext cx="4871085" cy="697230"/>
          </a:xfrm>
          <a:prstGeom prst="rect">
            <a:avLst/>
          </a:prstGeom>
        </p:spPr>
        <p:txBody>
          <a:bodyPr vert="horz" wrap="square" lIns="0" tIns="13335" rIns="0" bIns="0" rtlCol="0">
            <a:spAutoFit/>
          </a:bodyPr>
          <a:lstStyle/>
          <a:p>
            <a:pPr marL="12700">
              <a:lnSpc>
                <a:spcPct val="100000"/>
              </a:lnSpc>
              <a:spcBef>
                <a:spcPts val="105"/>
              </a:spcBef>
            </a:pPr>
            <a:r>
              <a:rPr spc="-15" dirty="0"/>
              <a:t>Probability</a:t>
            </a:r>
            <a:r>
              <a:rPr spc="-40" dirty="0"/>
              <a:t> </a:t>
            </a:r>
            <a:r>
              <a:rPr spc="-20" dirty="0"/>
              <a:t>from</a:t>
            </a:r>
            <a:r>
              <a:rPr spc="-60" dirty="0"/>
              <a:t> </a:t>
            </a:r>
            <a:r>
              <a:rPr spc="-5" dirty="0"/>
              <a:t>Class</a:t>
            </a:r>
          </a:p>
        </p:txBody>
      </p:sp>
      <p:sp>
        <p:nvSpPr>
          <p:cNvPr id="9" name="object 9"/>
          <p:cNvSpPr txBox="1"/>
          <p:nvPr/>
        </p:nvSpPr>
        <p:spPr>
          <a:xfrm>
            <a:off x="1505203" y="2032761"/>
            <a:ext cx="2175510" cy="391160"/>
          </a:xfrm>
          <a:prstGeom prst="rect">
            <a:avLst/>
          </a:prstGeom>
        </p:spPr>
        <p:txBody>
          <a:bodyPr vert="horz" wrap="square" lIns="0" tIns="12700" rIns="0" bIns="0" rtlCol="0">
            <a:spAutoFit/>
          </a:bodyPr>
          <a:lstStyle/>
          <a:p>
            <a:pPr marL="50800">
              <a:lnSpc>
                <a:spcPct val="100000"/>
              </a:lnSpc>
              <a:spcBef>
                <a:spcPts val="100"/>
              </a:spcBef>
              <a:tabLst>
                <a:tab pos="1885950" algn="l"/>
              </a:tabLst>
            </a:pPr>
            <a:r>
              <a:rPr sz="2400" spc="-5" dirty="0">
                <a:latin typeface="Calibri"/>
                <a:cs typeface="Calibri"/>
              </a:rPr>
              <a:t>P(x|C</a:t>
            </a:r>
            <a:r>
              <a:rPr sz="2400" spc="-7" baseline="-20833" dirty="0">
                <a:latin typeface="Calibri"/>
                <a:cs typeface="Calibri"/>
              </a:rPr>
              <a:t>1</a:t>
            </a:r>
            <a:r>
              <a:rPr sz="2400" spc="-5" dirty="0">
                <a:latin typeface="Calibri"/>
                <a:cs typeface="Calibri"/>
              </a:rPr>
              <a:t>)</a:t>
            </a:r>
            <a:r>
              <a:rPr sz="2400" spc="-20" dirty="0">
                <a:latin typeface="Calibri"/>
                <a:cs typeface="Calibri"/>
              </a:rPr>
              <a:t> </a:t>
            </a:r>
            <a:r>
              <a:rPr sz="2400" dirty="0">
                <a:latin typeface="Calibri"/>
                <a:cs typeface="Calibri"/>
              </a:rPr>
              <a:t>= ?	P(</a:t>
            </a:r>
            <a:endParaRPr sz="2400">
              <a:latin typeface="Calibri"/>
              <a:cs typeface="Calibri"/>
            </a:endParaRPr>
          </a:p>
        </p:txBody>
      </p:sp>
      <p:sp>
        <p:nvSpPr>
          <p:cNvPr id="10" name="object 10"/>
          <p:cNvSpPr txBox="1"/>
          <p:nvPr/>
        </p:nvSpPr>
        <p:spPr>
          <a:xfrm>
            <a:off x="5882843" y="2034666"/>
            <a:ext cx="147447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Calibri"/>
                <a:cs typeface="Calibri"/>
              </a:rPr>
              <a:t>|Water)</a:t>
            </a:r>
            <a:r>
              <a:rPr sz="2400" spc="135" dirty="0">
                <a:latin typeface="Calibri"/>
                <a:cs typeface="Calibri"/>
              </a:rPr>
              <a:t> </a:t>
            </a:r>
            <a:r>
              <a:rPr sz="2400" dirty="0">
                <a:latin typeface="Calibri"/>
                <a:cs typeface="Calibri"/>
              </a:rPr>
              <a:t>=</a:t>
            </a:r>
            <a:r>
              <a:rPr sz="2400" spc="-45" dirty="0">
                <a:latin typeface="Calibri"/>
                <a:cs typeface="Calibri"/>
              </a:rPr>
              <a:t> </a:t>
            </a:r>
            <a:r>
              <a:rPr sz="2400" dirty="0">
                <a:latin typeface="Calibri"/>
                <a:cs typeface="Calibri"/>
              </a:rPr>
              <a:t>?</a:t>
            </a:r>
            <a:endParaRPr sz="2400">
              <a:latin typeface="Calibri"/>
              <a:cs typeface="Calibri"/>
            </a:endParaRPr>
          </a:p>
        </p:txBody>
      </p:sp>
      <p:pic>
        <p:nvPicPr>
          <p:cNvPr id="11" name="object 11"/>
          <p:cNvPicPr/>
          <p:nvPr/>
        </p:nvPicPr>
        <p:blipFill>
          <a:blip r:embed="rId7" cstate="print"/>
          <a:stretch>
            <a:fillRect/>
          </a:stretch>
        </p:blipFill>
        <p:spPr>
          <a:xfrm>
            <a:off x="3956303" y="1763213"/>
            <a:ext cx="1924811" cy="1047097"/>
          </a:xfrm>
          <a:prstGeom prst="rect">
            <a:avLst/>
          </a:prstGeom>
        </p:spPr>
      </p:pic>
      <p:sp>
        <p:nvSpPr>
          <p:cNvPr id="12" name="object 12"/>
          <p:cNvSpPr txBox="1"/>
          <p:nvPr/>
        </p:nvSpPr>
        <p:spPr>
          <a:xfrm>
            <a:off x="6988556" y="4577333"/>
            <a:ext cx="127508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79</a:t>
            </a:r>
            <a:r>
              <a:rPr sz="2400" spc="-55" dirty="0">
                <a:latin typeface="Calibri"/>
                <a:cs typeface="Calibri"/>
              </a:rPr>
              <a:t> </a:t>
            </a:r>
            <a:r>
              <a:rPr sz="2400" dirty="0">
                <a:latin typeface="Calibri"/>
                <a:cs typeface="Calibri"/>
              </a:rPr>
              <a:t>in</a:t>
            </a:r>
            <a:r>
              <a:rPr sz="2400" spc="-40" dirty="0">
                <a:latin typeface="Calibri"/>
                <a:cs typeface="Calibri"/>
              </a:rPr>
              <a:t> </a:t>
            </a:r>
            <a:r>
              <a:rPr sz="2400" spc="-15" dirty="0">
                <a:latin typeface="Calibri"/>
                <a:cs typeface="Calibri"/>
              </a:rPr>
              <a:t>total</a:t>
            </a:r>
            <a:endParaRPr sz="2400">
              <a:latin typeface="Calibri"/>
              <a:cs typeface="Calibri"/>
            </a:endParaRPr>
          </a:p>
        </p:txBody>
      </p:sp>
      <p:sp>
        <p:nvSpPr>
          <p:cNvPr id="13" name="object 13"/>
          <p:cNvSpPr txBox="1"/>
          <p:nvPr/>
        </p:nvSpPr>
        <p:spPr>
          <a:xfrm>
            <a:off x="500583" y="5428284"/>
            <a:ext cx="930910" cy="878840"/>
          </a:xfrm>
          <a:prstGeom prst="rect">
            <a:avLst/>
          </a:prstGeom>
        </p:spPr>
        <p:txBody>
          <a:bodyPr vert="horz" wrap="square" lIns="0" tIns="12065" rIns="0" bIns="0" rtlCol="0">
            <a:spAutoFit/>
          </a:bodyPr>
          <a:lstStyle/>
          <a:p>
            <a:pPr marL="114300" marR="5080" indent="-102235">
              <a:lnSpc>
                <a:spcPct val="100000"/>
              </a:lnSpc>
              <a:spcBef>
                <a:spcPts val="95"/>
              </a:spcBef>
            </a:pPr>
            <a:r>
              <a:rPr sz="2800" b="1" spc="-105" dirty="0">
                <a:latin typeface="Calibri"/>
                <a:cs typeface="Calibri"/>
              </a:rPr>
              <a:t>W</a:t>
            </a:r>
            <a:r>
              <a:rPr sz="2800" b="1" spc="-30" dirty="0">
                <a:latin typeface="Calibri"/>
                <a:cs typeface="Calibri"/>
              </a:rPr>
              <a:t>a</a:t>
            </a:r>
            <a:r>
              <a:rPr sz="2800" b="1" spc="-40" dirty="0">
                <a:latin typeface="Calibri"/>
                <a:cs typeface="Calibri"/>
              </a:rPr>
              <a:t>t</a:t>
            </a:r>
            <a:r>
              <a:rPr sz="2800" b="1" spc="-10" dirty="0">
                <a:latin typeface="Calibri"/>
                <a:cs typeface="Calibri"/>
              </a:rPr>
              <a:t>er  </a:t>
            </a:r>
            <a:r>
              <a:rPr sz="2800" b="1" spc="-25" dirty="0">
                <a:latin typeface="Calibri"/>
                <a:cs typeface="Calibri"/>
              </a:rPr>
              <a:t>Type</a:t>
            </a:r>
            <a:endParaRPr sz="2800">
              <a:latin typeface="Calibri"/>
              <a:cs typeface="Calibri"/>
            </a:endParaRPr>
          </a:p>
        </p:txBody>
      </p:sp>
      <p:sp>
        <p:nvSpPr>
          <p:cNvPr id="14" name="object 14"/>
          <p:cNvSpPr txBox="1"/>
          <p:nvPr/>
        </p:nvSpPr>
        <p:spPr>
          <a:xfrm>
            <a:off x="1552702" y="3109416"/>
            <a:ext cx="4002404" cy="757555"/>
          </a:xfrm>
          <a:prstGeom prst="rect">
            <a:avLst/>
          </a:prstGeom>
        </p:spPr>
        <p:txBody>
          <a:bodyPr vert="horz" wrap="square" lIns="0" tIns="12700" rIns="0" bIns="0" rtlCol="0">
            <a:spAutoFit/>
          </a:bodyPr>
          <a:lstStyle/>
          <a:p>
            <a:pPr marL="12700">
              <a:lnSpc>
                <a:spcPct val="100000"/>
              </a:lnSpc>
              <a:spcBef>
                <a:spcPts val="100"/>
              </a:spcBef>
            </a:pPr>
            <a:r>
              <a:rPr sz="2400" spc="-10" dirty="0">
                <a:latin typeface="Calibri"/>
                <a:cs typeface="Calibri"/>
              </a:rPr>
              <a:t>Each</a:t>
            </a:r>
            <a:r>
              <a:rPr sz="2400" spc="-20" dirty="0">
                <a:latin typeface="Calibri"/>
                <a:cs typeface="Calibri"/>
              </a:rPr>
              <a:t> Pokémon</a:t>
            </a:r>
            <a:r>
              <a:rPr sz="2400" spc="-25" dirty="0">
                <a:latin typeface="Calibri"/>
                <a:cs typeface="Calibri"/>
              </a:rPr>
              <a:t> </a:t>
            </a:r>
            <a:r>
              <a:rPr sz="2400" dirty="0">
                <a:latin typeface="Calibri"/>
                <a:cs typeface="Calibri"/>
              </a:rPr>
              <a:t>is</a:t>
            </a:r>
            <a:r>
              <a:rPr sz="2400" spc="-5" dirty="0">
                <a:latin typeface="Calibri"/>
                <a:cs typeface="Calibri"/>
              </a:rPr>
              <a:t> </a:t>
            </a:r>
            <a:r>
              <a:rPr sz="2400" spc="-15" dirty="0">
                <a:latin typeface="Calibri"/>
                <a:cs typeface="Calibri"/>
              </a:rPr>
              <a:t>represented</a:t>
            </a:r>
            <a:r>
              <a:rPr sz="2400" dirty="0">
                <a:latin typeface="Calibri"/>
                <a:cs typeface="Calibri"/>
              </a:rPr>
              <a:t> as</a:t>
            </a:r>
            <a:endParaRPr sz="2400">
              <a:latin typeface="Calibri"/>
              <a:cs typeface="Calibri"/>
            </a:endParaRPr>
          </a:p>
          <a:p>
            <a:pPr marL="12700">
              <a:lnSpc>
                <a:spcPct val="100000"/>
              </a:lnSpc>
              <a:spcBef>
                <a:spcPts val="5"/>
              </a:spcBef>
            </a:pPr>
            <a:r>
              <a:rPr sz="2400" dirty="0">
                <a:latin typeface="Calibri"/>
                <a:cs typeface="Calibri"/>
              </a:rPr>
              <a:t>a</a:t>
            </a:r>
            <a:r>
              <a:rPr sz="2400" spc="-20" dirty="0">
                <a:latin typeface="Calibri"/>
                <a:cs typeface="Calibri"/>
              </a:rPr>
              <a:t> </a:t>
            </a:r>
            <a:r>
              <a:rPr sz="2400" spc="-10" dirty="0">
                <a:latin typeface="Calibri"/>
                <a:cs typeface="Calibri"/>
              </a:rPr>
              <a:t>vector</a:t>
            </a:r>
            <a:r>
              <a:rPr sz="2400" spc="-35" dirty="0">
                <a:latin typeface="Calibri"/>
                <a:cs typeface="Calibri"/>
              </a:rPr>
              <a:t> </a:t>
            </a:r>
            <a:r>
              <a:rPr sz="2400" spc="-10" dirty="0">
                <a:latin typeface="Calibri"/>
                <a:cs typeface="Calibri"/>
              </a:rPr>
              <a:t>by</a:t>
            </a:r>
            <a:r>
              <a:rPr sz="2400" spc="-15" dirty="0">
                <a:latin typeface="Calibri"/>
                <a:cs typeface="Calibri"/>
              </a:rPr>
              <a:t> </a:t>
            </a:r>
            <a:r>
              <a:rPr sz="2400" dirty="0">
                <a:latin typeface="Calibri"/>
                <a:cs typeface="Calibri"/>
              </a:rPr>
              <a:t>its</a:t>
            </a:r>
            <a:r>
              <a:rPr sz="2400" spc="-30" dirty="0">
                <a:latin typeface="Calibri"/>
                <a:cs typeface="Calibri"/>
              </a:rPr>
              <a:t> </a:t>
            </a:r>
            <a:r>
              <a:rPr sz="2400" spc="-10" dirty="0">
                <a:latin typeface="Calibri"/>
                <a:cs typeface="Calibri"/>
              </a:rPr>
              <a:t>attribute.</a:t>
            </a:r>
            <a:endParaRPr sz="2400">
              <a:latin typeface="Calibri"/>
              <a:cs typeface="Calibri"/>
            </a:endParaRPr>
          </a:p>
        </p:txBody>
      </p:sp>
      <p:sp>
        <p:nvSpPr>
          <p:cNvPr id="15" name="object 15"/>
          <p:cNvSpPr txBox="1"/>
          <p:nvPr/>
        </p:nvSpPr>
        <p:spPr>
          <a:xfrm>
            <a:off x="6633464" y="3353561"/>
            <a:ext cx="922655" cy="391160"/>
          </a:xfrm>
          <a:prstGeom prst="rect">
            <a:avLst/>
          </a:prstGeom>
        </p:spPr>
        <p:txBody>
          <a:bodyPr vert="horz" wrap="square" lIns="0" tIns="12700" rIns="0" bIns="0" rtlCol="0">
            <a:spAutoFit/>
          </a:bodyPr>
          <a:lstStyle/>
          <a:p>
            <a:pPr marL="12700">
              <a:lnSpc>
                <a:spcPct val="100000"/>
              </a:lnSpc>
              <a:spcBef>
                <a:spcPts val="100"/>
              </a:spcBef>
            </a:pPr>
            <a:r>
              <a:rPr sz="2400" spc="-65" dirty="0">
                <a:latin typeface="Calibri"/>
                <a:cs typeface="Calibri"/>
              </a:rPr>
              <a:t>f</a:t>
            </a:r>
            <a:r>
              <a:rPr sz="2400" dirty="0">
                <a:latin typeface="Calibri"/>
                <a:cs typeface="Calibri"/>
              </a:rPr>
              <a:t>e</a:t>
            </a:r>
            <a:r>
              <a:rPr sz="2400" spc="-20" dirty="0">
                <a:latin typeface="Calibri"/>
                <a:cs typeface="Calibri"/>
              </a:rPr>
              <a:t>a</a:t>
            </a:r>
            <a:r>
              <a:rPr sz="2400" dirty="0">
                <a:latin typeface="Calibri"/>
                <a:cs typeface="Calibri"/>
              </a:rPr>
              <a:t>tu</a:t>
            </a:r>
            <a:r>
              <a:rPr sz="2400" spc="-35" dirty="0">
                <a:latin typeface="Calibri"/>
                <a:cs typeface="Calibri"/>
              </a:rPr>
              <a:t>r</a:t>
            </a:r>
            <a:r>
              <a:rPr sz="2400" dirty="0">
                <a:latin typeface="Calibri"/>
                <a:cs typeface="Calibri"/>
              </a:rPr>
              <a:t>e</a:t>
            </a:r>
            <a:endParaRPr sz="2400">
              <a:latin typeface="Calibri"/>
              <a:cs typeface="Calibri"/>
            </a:endParaRPr>
          </a:p>
        </p:txBody>
      </p:sp>
      <p:sp>
        <p:nvSpPr>
          <p:cNvPr id="16" name="object 16"/>
          <p:cNvSpPr/>
          <p:nvPr/>
        </p:nvSpPr>
        <p:spPr>
          <a:xfrm>
            <a:off x="1775460" y="3861815"/>
            <a:ext cx="824230" cy="0"/>
          </a:xfrm>
          <a:custGeom>
            <a:avLst/>
            <a:gdLst/>
            <a:ahLst/>
            <a:cxnLst/>
            <a:rect l="l" t="t" r="r" b="b"/>
            <a:pathLst>
              <a:path w="824230">
                <a:moveTo>
                  <a:pt x="0" y="0"/>
                </a:moveTo>
                <a:lnTo>
                  <a:pt x="823976" y="0"/>
                </a:lnTo>
              </a:path>
            </a:pathLst>
          </a:custGeom>
          <a:ln w="76200">
            <a:solidFill>
              <a:srgbClr val="006FC0"/>
            </a:solidFill>
          </a:ln>
        </p:spPr>
        <p:txBody>
          <a:bodyPr wrap="square" lIns="0" tIns="0" rIns="0" bIns="0" rtlCol="0"/>
          <a:lstStyle/>
          <a:p>
            <a:endParaRPr/>
          </a:p>
        </p:txBody>
      </p:sp>
      <p:grpSp>
        <p:nvGrpSpPr>
          <p:cNvPr id="17" name="object 17"/>
          <p:cNvGrpSpPr/>
          <p:nvPr/>
        </p:nvGrpSpPr>
        <p:grpSpPr>
          <a:xfrm>
            <a:off x="5878067" y="3342132"/>
            <a:ext cx="585470" cy="455930"/>
            <a:chOff x="5878067" y="3342132"/>
            <a:chExt cx="585470" cy="455930"/>
          </a:xfrm>
        </p:grpSpPr>
        <p:sp>
          <p:nvSpPr>
            <p:cNvPr id="18" name="object 18"/>
            <p:cNvSpPr/>
            <p:nvPr/>
          </p:nvSpPr>
          <p:spPr>
            <a:xfrm>
              <a:off x="5884163" y="3348228"/>
              <a:ext cx="573405" cy="443865"/>
            </a:xfrm>
            <a:custGeom>
              <a:avLst/>
              <a:gdLst/>
              <a:ahLst/>
              <a:cxnLst/>
              <a:rect l="l" t="t" r="r" b="b"/>
              <a:pathLst>
                <a:path w="573404" h="443864">
                  <a:moveTo>
                    <a:pt x="351282" y="0"/>
                  </a:moveTo>
                  <a:lnTo>
                    <a:pt x="351282" y="110871"/>
                  </a:lnTo>
                  <a:lnTo>
                    <a:pt x="0" y="110871"/>
                  </a:lnTo>
                  <a:lnTo>
                    <a:pt x="0" y="332613"/>
                  </a:lnTo>
                  <a:lnTo>
                    <a:pt x="351282" y="332613"/>
                  </a:lnTo>
                  <a:lnTo>
                    <a:pt x="351282" y="443484"/>
                  </a:lnTo>
                  <a:lnTo>
                    <a:pt x="573024" y="221742"/>
                  </a:lnTo>
                  <a:lnTo>
                    <a:pt x="351282" y="0"/>
                  </a:lnTo>
                  <a:close/>
                </a:path>
              </a:pathLst>
            </a:custGeom>
            <a:solidFill>
              <a:srgbClr val="5B9BD4"/>
            </a:solidFill>
          </p:spPr>
          <p:txBody>
            <a:bodyPr wrap="square" lIns="0" tIns="0" rIns="0" bIns="0" rtlCol="0"/>
            <a:lstStyle/>
            <a:p>
              <a:endParaRPr/>
            </a:p>
          </p:txBody>
        </p:sp>
        <p:sp>
          <p:nvSpPr>
            <p:cNvPr id="19" name="object 19"/>
            <p:cNvSpPr/>
            <p:nvPr/>
          </p:nvSpPr>
          <p:spPr>
            <a:xfrm>
              <a:off x="5884163" y="3348228"/>
              <a:ext cx="573405" cy="443865"/>
            </a:xfrm>
            <a:custGeom>
              <a:avLst/>
              <a:gdLst/>
              <a:ahLst/>
              <a:cxnLst/>
              <a:rect l="l" t="t" r="r" b="b"/>
              <a:pathLst>
                <a:path w="573404" h="443864">
                  <a:moveTo>
                    <a:pt x="351282" y="0"/>
                  </a:moveTo>
                  <a:lnTo>
                    <a:pt x="351282" y="110871"/>
                  </a:lnTo>
                  <a:lnTo>
                    <a:pt x="0" y="110871"/>
                  </a:lnTo>
                  <a:lnTo>
                    <a:pt x="0" y="332613"/>
                  </a:lnTo>
                  <a:lnTo>
                    <a:pt x="351282" y="332613"/>
                  </a:lnTo>
                  <a:lnTo>
                    <a:pt x="351282" y="443484"/>
                  </a:lnTo>
                  <a:lnTo>
                    <a:pt x="573024" y="221742"/>
                  </a:lnTo>
                  <a:lnTo>
                    <a:pt x="351282" y="0"/>
                  </a:lnTo>
                </a:path>
              </a:pathLst>
            </a:custGeom>
            <a:ln w="12191">
              <a:solidFill>
                <a:srgbClr val="41709C"/>
              </a:solidFill>
            </a:ln>
          </p:spPr>
          <p:txBody>
            <a:bodyPr wrap="square" lIns="0" tIns="0" rIns="0" bIns="0" rtlCol="0"/>
            <a:lstStyle/>
            <a:p>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7023734" cy="697230"/>
          </a:xfrm>
          <a:prstGeom prst="rect">
            <a:avLst/>
          </a:prstGeom>
        </p:spPr>
        <p:txBody>
          <a:bodyPr vert="horz" wrap="square" lIns="0" tIns="13335" rIns="0" bIns="0" rtlCol="0">
            <a:spAutoFit/>
          </a:bodyPr>
          <a:lstStyle/>
          <a:p>
            <a:pPr marL="12700">
              <a:lnSpc>
                <a:spcPct val="100000"/>
              </a:lnSpc>
              <a:spcBef>
                <a:spcPts val="105"/>
              </a:spcBef>
            </a:pPr>
            <a:r>
              <a:rPr spc="-15" dirty="0"/>
              <a:t>Probability </a:t>
            </a:r>
            <a:r>
              <a:rPr spc="-20" dirty="0"/>
              <a:t>from</a:t>
            </a:r>
            <a:r>
              <a:rPr spc="-40" dirty="0"/>
              <a:t> </a:t>
            </a:r>
            <a:r>
              <a:rPr spc="-5" dirty="0"/>
              <a:t>Class</a:t>
            </a:r>
            <a:r>
              <a:rPr spc="40" dirty="0"/>
              <a:t> </a:t>
            </a:r>
            <a:r>
              <a:rPr dirty="0"/>
              <a:t>-</a:t>
            </a:r>
            <a:r>
              <a:rPr spc="-5" dirty="0"/>
              <a:t> </a:t>
            </a:r>
            <a:r>
              <a:rPr spc="-25" dirty="0"/>
              <a:t>Feature</a:t>
            </a:r>
          </a:p>
        </p:txBody>
      </p:sp>
      <p:sp>
        <p:nvSpPr>
          <p:cNvPr id="3" name="object 3"/>
          <p:cNvSpPr txBox="1"/>
          <p:nvPr/>
        </p:nvSpPr>
        <p:spPr>
          <a:xfrm>
            <a:off x="707542" y="1793189"/>
            <a:ext cx="5580380" cy="45212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10" dirty="0">
                <a:latin typeface="Calibri"/>
                <a:cs typeface="Calibri"/>
              </a:rPr>
              <a:t>Considering</a:t>
            </a:r>
            <a:r>
              <a:rPr sz="2800" spc="40" dirty="0">
                <a:latin typeface="Calibri"/>
                <a:cs typeface="Calibri"/>
              </a:rPr>
              <a:t> </a:t>
            </a:r>
            <a:r>
              <a:rPr sz="2800" b="1" spc="-20" dirty="0">
                <a:latin typeface="Calibri"/>
                <a:cs typeface="Calibri"/>
              </a:rPr>
              <a:t>Defense</a:t>
            </a:r>
            <a:r>
              <a:rPr sz="2800" b="1" spc="25" dirty="0">
                <a:latin typeface="Calibri"/>
                <a:cs typeface="Calibri"/>
              </a:rPr>
              <a:t> </a:t>
            </a:r>
            <a:r>
              <a:rPr sz="2800" spc="-5" dirty="0">
                <a:latin typeface="Calibri"/>
                <a:cs typeface="Calibri"/>
              </a:rPr>
              <a:t>and</a:t>
            </a:r>
            <a:r>
              <a:rPr sz="2800" spc="10" dirty="0">
                <a:latin typeface="Calibri"/>
                <a:cs typeface="Calibri"/>
              </a:rPr>
              <a:t> </a:t>
            </a:r>
            <a:r>
              <a:rPr sz="2800" b="1" spc="-5" dirty="0">
                <a:latin typeface="Calibri"/>
                <a:cs typeface="Calibri"/>
              </a:rPr>
              <a:t>SP</a:t>
            </a:r>
            <a:r>
              <a:rPr sz="2800" b="1" spc="15" dirty="0">
                <a:latin typeface="Calibri"/>
                <a:cs typeface="Calibri"/>
              </a:rPr>
              <a:t> </a:t>
            </a:r>
            <a:r>
              <a:rPr sz="2800" b="1" spc="-20" dirty="0">
                <a:latin typeface="Calibri"/>
                <a:cs typeface="Calibri"/>
              </a:rPr>
              <a:t>Defense</a:t>
            </a:r>
            <a:endParaRPr sz="2800">
              <a:latin typeface="Calibri"/>
              <a:cs typeface="Calibri"/>
            </a:endParaRPr>
          </a:p>
        </p:txBody>
      </p:sp>
      <p:grpSp>
        <p:nvGrpSpPr>
          <p:cNvPr id="4" name="object 4"/>
          <p:cNvGrpSpPr/>
          <p:nvPr/>
        </p:nvGrpSpPr>
        <p:grpSpPr>
          <a:xfrm>
            <a:off x="1305662" y="2476793"/>
            <a:ext cx="6438265" cy="4111625"/>
            <a:chOff x="1305662" y="2476793"/>
            <a:chExt cx="6438265" cy="4111625"/>
          </a:xfrm>
        </p:grpSpPr>
        <p:pic>
          <p:nvPicPr>
            <p:cNvPr id="5" name="object 5"/>
            <p:cNvPicPr/>
            <p:nvPr/>
          </p:nvPicPr>
          <p:blipFill>
            <a:blip r:embed="rId3" cstate="print"/>
            <a:stretch>
              <a:fillRect/>
            </a:stretch>
          </p:blipFill>
          <p:spPr>
            <a:xfrm>
              <a:off x="1305662" y="2476793"/>
              <a:ext cx="6102906" cy="4111295"/>
            </a:xfrm>
            <a:prstGeom prst="rect">
              <a:avLst/>
            </a:prstGeom>
          </p:spPr>
        </p:pic>
        <p:pic>
          <p:nvPicPr>
            <p:cNvPr id="6" name="object 6"/>
            <p:cNvPicPr/>
            <p:nvPr/>
          </p:nvPicPr>
          <p:blipFill>
            <a:blip r:embed="rId4" cstate="print"/>
            <a:stretch>
              <a:fillRect/>
            </a:stretch>
          </p:blipFill>
          <p:spPr>
            <a:xfrm>
              <a:off x="6117335" y="2686812"/>
              <a:ext cx="1626108" cy="1626108"/>
            </a:xfrm>
            <a:prstGeom prst="rect">
              <a:avLst/>
            </a:prstGeom>
          </p:spPr>
        </p:pic>
        <p:sp>
          <p:nvSpPr>
            <p:cNvPr id="7" name="object 7"/>
            <p:cNvSpPr/>
            <p:nvPr/>
          </p:nvSpPr>
          <p:spPr>
            <a:xfrm>
              <a:off x="3584067" y="3116579"/>
              <a:ext cx="3978910" cy="1812289"/>
            </a:xfrm>
            <a:custGeom>
              <a:avLst/>
              <a:gdLst/>
              <a:ahLst/>
              <a:cxnLst/>
              <a:rect l="l" t="t" r="r" b="b"/>
              <a:pathLst>
                <a:path w="3978909" h="1812289">
                  <a:moveTo>
                    <a:pt x="3044177" y="543306"/>
                  </a:moveTo>
                  <a:lnTo>
                    <a:pt x="2916809" y="534035"/>
                  </a:lnTo>
                  <a:lnTo>
                    <a:pt x="2931274" y="569252"/>
                  </a:lnTo>
                  <a:lnTo>
                    <a:pt x="0" y="1776984"/>
                  </a:lnTo>
                  <a:lnTo>
                    <a:pt x="14478" y="1812163"/>
                  </a:lnTo>
                  <a:lnTo>
                    <a:pt x="2945739" y="604443"/>
                  </a:lnTo>
                  <a:lnTo>
                    <a:pt x="2960230" y="639699"/>
                  </a:lnTo>
                  <a:lnTo>
                    <a:pt x="3027921" y="561975"/>
                  </a:lnTo>
                  <a:lnTo>
                    <a:pt x="3044177" y="543306"/>
                  </a:lnTo>
                  <a:close/>
                </a:path>
                <a:path w="3978909" h="1812289">
                  <a:moveTo>
                    <a:pt x="3978910" y="0"/>
                  </a:moveTo>
                  <a:lnTo>
                    <a:pt x="3908044" y="0"/>
                  </a:lnTo>
                  <a:lnTo>
                    <a:pt x="3908044" y="12700"/>
                  </a:lnTo>
                  <a:lnTo>
                    <a:pt x="3908044" y="487680"/>
                  </a:lnTo>
                  <a:lnTo>
                    <a:pt x="3908044" y="500380"/>
                  </a:lnTo>
                  <a:lnTo>
                    <a:pt x="3978910" y="500380"/>
                  </a:lnTo>
                  <a:lnTo>
                    <a:pt x="3978910" y="487680"/>
                  </a:lnTo>
                  <a:lnTo>
                    <a:pt x="3935603" y="487680"/>
                  </a:lnTo>
                  <a:lnTo>
                    <a:pt x="3935603" y="12700"/>
                  </a:lnTo>
                  <a:lnTo>
                    <a:pt x="3978910" y="12700"/>
                  </a:lnTo>
                  <a:lnTo>
                    <a:pt x="3978910" y="0"/>
                  </a:lnTo>
                  <a:close/>
                </a:path>
              </a:pathLst>
            </a:custGeom>
            <a:solidFill>
              <a:srgbClr val="000000"/>
            </a:solidFill>
          </p:spPr>
          <p:txBody>
            <a:bodyPr wrap="square" lIns="0" tIns="0" rIns="0" bIns="0" rtlCol="0"/>
            <a:lstStyle/>
            <a:p>
              <a:endParaRPr/>
            </a:p>
          </p:txBody>
        </p:sp>
      </p:grpSp>
      <p:sp>
        <p:nvSpPr>
          <p:cNvPr id="8" name="object 8"/>
          <p:cNvSpPr/>
          <p:nvPr/>
        </p:nvSpPr>
        <p:spPr>
          <a:xfrm>
            <a:off x="7914640" y="3116579"/>
            <a:ext cx="71120" cy="500380"/>
          </a:xfrm>
          <a:custGeom>
            <a:avLst/>
            <a:gdLst/>
            <a:ahLst/>
            <a:cxnLst/>
            <a:rect l="l" t="t" r="r" b="b"/>
            <a:pathLst>
              <a:path w="71120" h="500379">
                <a:moveTo>
                  <a:pt x="70739" y="0"/>
                </a:moveTo>
                <a:lnTo>
                  <a:pt x="0" y="0"/>
                </a:lnTo>
                <a:lnTo>
                  <a:pt x="0" y="12700"/>
                </a:lnTo>
                <a:lnTo>
                  <a:pt x="43307" y="12700"/>
                </a:lnTo>
                <a:lnTo>
                  <a:pt x="43307" y="487680"/>
                </a:lnTo>
                <a:lnTo>
                  <a:pt x="0" y="487680"/>
                </a:lnTo>
                <a:lnTo>
                  <a:pt x="0" y="500380"/>
                </a:lnTo>
                <a:lnTo>
                  <a:pt x="70739" y="500380"/>
                </a:lnTo>
                <a:lnTo>
                  <a:pt x="70739" y="487680"/>
                </a:lnTo>
                <a:lnTo>
                  <a:pt x="70739" y="12700"/>
                </a:lnTo>
                <a:lnTo>
                  <a:pt x="70739" y="0"/>
                </a:lnTo>
                <a:close/>
              </a:path>
            </a:pathLst>
          </a:custGeom>
          <a:solidFill>
            <a:srgbClr val="000000"/>
          </a:solidFill>
        </p:spPr>
        <p:txBody>
          <a:bodyPr wrap="square" lIns="0" tIns="0" rIns="0" bIns="0" rtlCol="0"/>
          <a:lstStyle/>
          <a:p>
            <a:endParaRPr/>
          </a:p>
        </p:txBody>
      </p:sp>
      <p:sp>
        <p:nvSpPr>
          <p:cNvPr id="9" name="object 9"/>
          <p:cNvSpPr txBox="1"/>
          <p:nvPr/>
        </p:nvSpPr>
        <p:spPr>
          <a:xfrm>
            <a:off x="7558278" y="2977388"/>
            <a:ext cx="363855" cy="748030"/>
          </a:xfrm>
          <a:prstGeom prst="rect">
            <a:avLst/>
          </a:prstGeom>
        </p:spPr>
        <p:txBody>
          <a:bodyPr vert="horz" wrap="square" lIns="0" tIns="12700" rIns="0" bIns="0" rtlCol="0">
            <a:spAutoFit/>
          </a:bodyPr>
          <a:lstStyle/>
          <a:p>
            <a:pPr marL="12700">
              <a:lnSpc>
                <a:spcPts val="2845"/>
              </a:lnSpc>
              <a:spcBef>
                <a:spcPts val="100"/>
              </a:spcBef>
            </a:pPr>
            <a:r>
              <a:rPr sz="2400" dirty="0">
                <a:latin typeface="Cambria Math"/>
                <a:cs typeface="Cambria Math"/>
              </a:rPr>
              <a:t>65</a:t>
            </a:r>
            <a:endParaRPr sz="2400">
              <a:latin typeface="Cambria Math"/>
              <a:cs typeface="Cambria Math"/>
            </a:endParaRPr>
          </a:p>
          <a:p>
            <a:pPr marL="12700">
              <a:lnSpc>
                <a:spcPts val="2845"/>
              </a:lnSpc>
            </a:pPr>
            <a:r>
              <a:rPr sz="2400" dirty="0">
                <a:latin typeface="Cambria Math"/>
                <a:cs typeface="Cambria Math"/>
              </a:rPr>
              <a:t>64</a:t>
            </a:r>
            <a:endParaRPr sz="2400">
              <a:latin typeface="Cambria Math"/>
              <a:cs typeface="Cambria Math"/>
            </a:endParaRPr>
          </a:p>
        </p:txBody>
      </p:sp>
      <p:grpSp>
        <p:nvGrpSpPr>
          <p:cNvPr id="10" name="object 10"/>
          <p:cNvGrpSpPr/>
          <p:nvPr/>
        </p:nvGrpSpPr>
        <p:grpSpPr>
          <a:xfrm>
            <a:off x="1691639" y="2365248"/>
            <a:ext cx="1736725" cy="2855595"/>
            <a:chOff x="1691639" y="2365248"/>
            <a:chExt cx="1736725" cy="2855595"/>
          </a:xfrm>
        </p:grpSpPr>
        <p:pic>
          <p:nvPicPr>
            <p:cNvPr id="11" name="object 11"/>
            <p:cNvPicPr/>
            <p:nvPr/>
          </p:nvPicPr>
          <p:blipFill>
            <a:blip r:embed="rId5" cstate="print"/>
            <a:stretch>
              <a:fillRect/>
            </a:stretch>
          </p:blipFill>
          <p:spPr>
            <a:xfrm>
              <a:off x="1691639" y="2365248"/>
              <a:ext cx="1188720" cy="1554479"/>
            </a:xfrm>
            <a:prstGeom prst="rect">
              <a:avLst/>
            </a:prstGeom>
          </p:spPr>
        </p:pic>
        <p:sp>
          <p:nvSpPr>
            <p:cNvPr id="12" name="object 12"/>
            <p:cNvSpPr/>
            <p:nvPr/>
          </p:nvSpPr>
          <p:spPr>
            <a:xfrm>
              <a:off x="2221230" y="2870199"/>
              <a:ext cx="1207135" cy="2350770"/>
            </a:xfrm>
            <a:custGeom>
              <a:avLst/>
              <a:gdLst/>
              <a:ahLst/>
              <a:cxnLst/>
              <a:rect l="l" t="t" r="r" b="b"/>
              <a:pathLst>
                <a:path w="1207135" h="2350770">
                  <a:moveTo>
                    <a:pt x="784733" y="0"/>
                  </a:moveTo>
                  <a:lnTo>
                    <a:pt x="713867" y="0"/>
                  </a:lnTo>
                  <a:lnTo>
                    <a:pt x="713867" y="13970"/>
                  </a:lnTo>
                  <a:lnTo>
                    <a:pt x="713867" y="487680"/>
                  </a:lnTo>
                  <a:lnTo>
                    <a:pt x="713867" y="500380"/>
                  </a:lnTo>
                  <a:lnTo>
                    <a:pt x="784733" y="500380"/>
                  </a:lnTo>
                  <a:lnTo>
                    <a:pt x="784733" y="487680"/>
                  </a:lnTo>
                  <a:lnTo>
                    <a:pt x="741426" y="487680"/>
                  </a:lnTo>
                  <a:lnTo>
                    <a:pt x="741426" y="13970"/>
                  </a:lnTo>
                  <a:lnTo>
                    <a:pt x="784733" y="13970"/>
                  </a:lnTo>
                  <a:lnTo>
                    <a:pt x="784733" y="0"/>
                  </a:lnTo>
                  <a:close/>
                </a:path>
                <a:path w="1207135" h="2350770">
                  <a:moveTo>
                    <a:pt x="903351" y="2332863"/>
                  </a:moveTo>
                  <a:lnTo>
                    <a:pt x="69443" y="722376"/>
                  </a:lnTo>
                  <a:lnTo>
                    <a:pt x="102019" y="705485"/>
                  </a:lnTo>
                  <a:lnTo>
                    <a:pt x="103251" y="704850"/>
                  </a:lnTo>
                  <a:lnTo>
                    <a:pt x="0" y="629666"/>
                  </a:lnTo>
                  <a:lnTo>
                    <a:pt x="1778" y="757428"/>
                  </a:lnTo>
                  <a:lnTo>
                    <a:pt x="35648" y="739876"/>
                  </a:lnTo>
                  <a:lnTo>
                    <a:pt x="869442" y="2350389"/>
                  </a:lnTo>
                  <a:lnTo>
                    <a:pt x="903351" y="2332863"/>
                  </a:lnTo>
                  <a:close/>
                </a:path>
                <a:path w="1207135" h="2350770">
                  <a:moveTo>
                    <a:pt x="1207135" y="0"/>
                  </a:moveTo>
                  <a:lnTo>
                    <a:pt x="1136396" y="0"/>
                  </a:lnTo>
                  <a:lnTo>
                    <a:pt x="1136396" y="13970"/>
                  </a:lnTo>
                  <a:lnTo>
                    <a:pt x="1179703" y="13970"/>
                  </a:lnTo>
                  <a:lnTo>
                    <a:pt x="1179703" y="487680"/>
                  </a:lnTo>
                  <a:lnTo>
                    <a:pt x="1136396" y="487680"/>
                  </a:lnTo>
                  <a:lnTo>
                    <a:pt x="1136396" y="500380"/>
                  </a:lnTo>
                  <a:lnTo>
                    <a:pt x="1207135" y="500380"/>
                  </a:lnTo>
                  <a:lnTo>
                    <a:pt x="1207135" y="487680"/>
                  </a:lnTo>
                  <a:lnTo>
                    <a:pt x="1207135" y="13970"/>
                  </a:lnTo>
                  <a:lnTo>
                    <a:pt x="1207135" y="0"/>
                  </a:lnTo>
                  <a:close/>
                </a:path>
              </a:pathLst>
            </a:custGeom>
            <a:solidFill>
              <a:srgbClr val="000000"/>
            </a:solidFill>
          </p:spPr>
          <p:txBody>
            <a:bodyPr wrap="square" lIns="0" tIns="0" rIns="0" bIns="0" rtlCol="0"/>
            <a:lstStyle/>
            <a:p>
              <a:endParaRPr/>
            </a:p>
          </p:txBody>
        </p:sp>
      </p:grpSp>
      <p:sp>
        <p:nvSpPr>
          <p:cNvPr id="13" name="object 13"/>
          <p:cNvSpPr txBox="1"/>
          <p:nvPr/>
        </p:nvSpPr>
        <p:spPr>
          <a:xfrm>
            <a:off x="3000248" y="2726563"/>
            <a:ext cx="363855" cy="749300"/>
          </a:xfrm>
          <a:prstGeom prst="rect">
            <a:avLst/>
          </a:prstGeom>
        </p:spPr>
        <p:txBody>
          <a:bodyPr vert="horz" wrap="square" lIns="0" tIns="12700" rIns="0" bIns="0" rtlCol="0">
            <a:spAutoFit/>
          </a:bodyPr>
          <a:lstStyle/>
          <a:p>
            <a:pPr marL="12700">
              <a:lnSpc>
                <a:spcPts val="2850"/>
              </a:lnSpc>
              <a:spcBef>
                <a:spcPts val="100"/>
              </a:spcBef>
            </a:pPr>
            <a:r>
              <a:rPr sz="2400" dirty="0">
                <a:latin typeface="Cambria Math"/>
                <a:cs typeface="Cambria Math"/>
              </a:rPr>
              <a:t>48</a:t>
            </a:r>
            <a:endParaRPr sz="2400">
              <a:latin typeface="Cambria Math"/>
              <a:cs typeface="Cambria Math"/>
            </a:endParaRPr>
          </a:p>
          <a:p>
            <a:pPr marL="12700">
              <a:lnSpc>
                <a:spcPts val="2850"/>
              </a:lnSpc>
            </a:pPr>
            <a:r>
              <a:rPr sz="2400" dirty="0">
                <a:latin typeface="Cambria Math"/>
                <a:cs typeface="Cambria Math"/>
              </a:rPr>
              <a:t>50</a:t>
            </a:r>
            <a:endParaRPr sz="2400">
              <a:latin typeface="Cambria Math"/>
              <a:cs typeface="Cambria Math"/>
            </a:endParaRPr>
          </a:p>
        </p:txBody>
      </p:sp>
      <p:sp>
        <p:nvSpPr>
          <p:cNvPr id="14" name="object 14"/>
          <p:cNvSpPr/>
          <p:nvPr/>
        </p:nvSpPr>
        <p:spPr>
          <a:xfrm>
            <a:off x="8091424" y="5566409"/>
            <a:ext cx="71120" cy="500380"/>
          </a:xfrm>
          <a:custGeom>
            <a:avLst/>
            <a:gdLst/>
            <a:ahLst/>
            <a:cxnLst/>
            <a:rect l="l" t="t" r="r" b="b"/>
            <a:pathLst>
              <a:path w="71120" h="500379">
                <a:moveTo>
                  <a:pt x="70866" y="0"/>
                </a:moveTo>
                <a:lnTo>
                  <a:pt x="0" y="0"/>
                </a:lnTo>
                <a:lnTo>
                  <a:pt x="0" y="13970"/>
                </a:lnTo>
                <a:lnTo>
                  <a:pt x="43307" y="13970"/>
                </a:lnTo>
                <a:lnTo>
                  <a:pt x="43307" y="487680"/>
                </a:lnTo>
                <a:lnTo>
                  <a:pt x="0" y="487680"/>
                </a:lnTo>
                <a:lnTo>
                  <a:pt x="0" y="500380"/>
                </a:lnTo>
                <a:lnTo>
                  <a:pt x="70866" y="500380"/>
                </a:lnTo>
                <a:lnTo>
                  <a:pt x="70866" y="487680"/>
                </a:lnTo>
                <a:lnTo>
                  <a:pt x="70866" y="13970"/>
                </a:lnTo>
                <a:lnTo>
                  <a:pt x="70866" y="0"/>
                </a:lnTo>
                <a:close/>
              </a:path>
            </a:pathLst>
          </a:custGeom>
          <a:solidFill>
            <a:srgbClr val="000000"/>
          </a:solidFill>
        </p:spPr>
        <p:txBody>
          <a:bodyPr wrap="square" lIns="0" tIns="0" rIns="0" bIns="0" rtlCol="0"/>
          <a:lstStyle/>
          <a:p>
            <a:endParaRPr/>
          </a:p>
        </p:txBody>
      </p:sp>
      <p:grpSp>
        <p:nvGrpSpPr>
          <p:cNvPr id="15" name="object 15"/>
          <p:cNvGrpSpPr/>
          <p:nvPr/>
        </p:nvGrpSpPr>
        <p:grpSpPr>
          <a:xfrm>
            <a:off x="4690871" y="4933187"/>
            <a:ext cx="2898775" cy="1925320"/>
            <a:chOff x="4690871" y="4933187"/>
            <a:chExt cx="2898775" cy="1925320"/>
          </a:xfrm>
        </p:grpSpPr>
        <p:pic>
          <p:nvPicPr>
            <p:cNvPr id="16" name="object 16"/>
            <p:cNvPicPr/>
            <p:nvPr/>
          </p:nvPicPr>
          <p:blipFill>
            <a:blip r:embed="rId6" cstate="print"/>
            <a:stretch>
              <a:fillRect/>
            </a:stretch>
          </p:blipFill>
          <p:spPr>
            <a:xfrm>
              <a:off x="4690871" y="5269992"/>
              <a:ext cx="176784" cy="176784"/>
            </a:xfrm>
            <a:prstGeom prst="rect">
              <a:avLst/>
            </a:prstGeom>
          </p:spPr>
        </p:pic>
        <p:pic>
          <p:nvPicPr>
            <p:cNvPr id="17" name="object 17"/>
            <p:cNvPicPr/>
            <p:nvPr/>
          </p:nvPicPr>
          <p:blipFill>
            <a:blip r:embed="rId7" cstate="print"/>
            <a:stretch>
              <a:fillRect/>
            </a:stretch>
          </p:blipFill>
          <p:spPr>
            <a:xfrm>
              <a:off x="5664707" y="4933187"/>
              <a:ext cx="1924812" cy="1924810"/>
            </a:xfrm>
            <a:prstGeom prst="rect">
              <a:avLst/>
            </a:prstGeom>
          </p:spPr>
        </p:pic>
        <p:sp>
          <p:nvSpPr>
            <p:cNvPr id="18" name="object 18"/>
            <p:cNvSpPr/>
            <p:nvPr/>
          </p:nvSpPr>
          <p:spPr>
            <a:xfrm>
              <a:off x="4857750" y="5360923"/>
              <a:ext cx="2714625" cy="706120"/>
            </a:xfrm>
            <a:custGeom>
              <a:avLst/>
              <a:gdLst/>
              <a:ahLst/>
              <a:cxnLst/>
              <a:rect l="l" t="t" r="r" b="b"/>
              <a:pathLst>
                <a:path w="2714625" h="706120">
                  <a:moveTo>
                    <a:pt x="1259840" y="444207"/>
                  </a:moveTo>
                  <a:lnTo>
                    <a:pt x="1247368" y="431584"/>
                  </a:lnTo>
                  <a:lnTo>
                    <a:pt x="1170051" y="353314"/>
                  </a:lnTo>
                  <a:lnTo>
                    <a:pt x="1157757" y="389407"/>
                  </a:lnTo>
                  <a:lnTo>
                    <a:pt x="12192" y="0"/>
                  </a:lnTo>
                  <a:lnTo>
                    <a:pt x="0" y="36068"/>
                  </a:lnTo>
                  <a:lnTo>
                    <a:pt x="1145501" y="425450"/>
                  </a:lnTo>
                  <a:lnTo>
                    <a:pt x="1133221" y="461530"/>
                  </a:lnTo>
                  <a:lnTo>
                    <a:pt x="1259840" y="444207"/>
                  </a:lnTo>
                  <a:close/>
                </a:path>
                <a:path w="2714625" h="706120">
                  <a:moveTo>
                    <a:pt x="2714371" y="205486"/>
                  </a:moveTo>
                  <a:lnTo>
                    <a:pt x="2643505" y="205486"/>
                  </a:lnTo>
                  <a:lnTo>
                    <a:pt x="2643505" y="219456"/>
                  </a:lnTo>
                  <a:lnTo>
                    <a:pt x="2643505" y="693166"/>
                  </a:lnTo>
                  <a:lnTo>
                    <a:pt x="2643505" y="705866"/>
                  </a:lnTo>
                  <a:lnTo>
                    <a:pt x="2714371" y="705866"/>
                  </a:lnTo>
                  <a:lnTo>
                    <a:pt x="2714371" y="693166"/>
                  </a:lnTo>
                  <a:lnTo>
                    <a:pt x="2671064" y="693166"/>
                  </a:lnTo>
                  <a:lnTo>
                    <a:pt x="2671064" y="219456"/>
                  </a:lnTo>
                  <a:lnTo>
                    <a:pt x="2714371" y="219456"/>
                  </a:lnTo>
                  <a:lnTo>
                    <a:pt x="2714371" y="205486"/>
                  </a:lnTo>
                  <a:close/>
                </a:path>
              </a:pathLst>
            </a:custGeom>
            <a:solidFill>
              <a:srgbClr val="000000"/>
            </a:solidFill>
          </p:spPr>
          <p:txBody>
            <a:bodyPr wrap="square" lIns="0" tIns="0" rIns="0" bIns="0" rtlCol="0"/>
            <a:lstStyle/>
            <a:p>
              <a:endParaRPr/>
            </a:p>
          </p:txBody>
        </p:sp>
      </p:grpSp>
      <p:sp>
        <p:nvSpPr>
          <p:cNvPr id="19" name="object 19"/>
          <p:cNvSpPr txBox="1"/>
          <p:nvPr/>
        </p:nvSpPr>
        <p:spPr>
          <a:xfrm>
            <a:off x="7567421" y="5423408"/>
            <a:ext cx="533400" cy="749300"/>
          </a:xfrm>
          <a:prstGeom prst="rect">
            <a:avLst/>
          </a:prstGeom>
        </p:spPr>
        <p:txBody>
          <a:bodyPr vert="horz" wrap="square" lIns="0" tIns="12700" rIns="0" bIns="0" rtlCol="0">
            <a:spAutoFit/>
          </a:bodyPr>
          <a:lstStyle/>
          <a:p>
            <a:pPr marL="12700">
              <a:lnSpc>
                <a:spcPts val="2850"/>
              </a:lnSpc>
              <a:spcBef>
                <a:spcPts val="100"/>
              </a:spcBef>
            </a:pPr>
            <a:r>
              <a:rPr sz="2400" dirty="0">
                <a:latin typeface="Cambria Math"/>
                <a:cs typeface="Cambria Math"/>
              </a:rPr>
              <a:t>103</a:t>
            </a:r>
            <a:endParaRPr sz="2400">
              <a:latin typeface="Cambria Math"/>
              <a:cs typeface="Cambria Math"/>
            </a:endParaRPr>
          </a:p>
          <a:p>
            <a:pPr marL="96520">
              <a:lnSpc>
                <a:spcPts val="2850"/>
              </a:lnSpc>
            </a:pPr>
            <a:r>
              <a:rPr sz="2400" dirty="0">
                <a:latin typeface="Cambria Math"/>
                <a:cs typeface="Cambria Math"/>
              </a:rPr>
              <a:t>45</a:t>
            </a:r>
            <a:endParaRPr sz="2400">
              <a:latin typeface="Cambria Math"/>
              <a:cs typeface="Cambria Math"/>
            </a:endParaRPr>
          </a:p>
        </p:txBody>
      </p:sp>
      <p:sp>
        <p:nvSpPr>
          <p:cNvPr id="20" name="object 20"/>
          <p:cNvSpPr txBox="1"/>
          <p:nvPr/>
        </p:nvSpPr>
        <p:spPr>
          <a:xfrm>
            <a:off x="5974460" y="4820792"/>
            <a:ext cx="2112645" cy="452120"/>
          </a:xfrm>
          <a:prstGeom prst="rect">
            <a:avLst/>
          </a:prstGeom>
        </p:spPr>
        <p:txBody>
          <a:bodyPr vert="horz" wrap="square" lIns="0" tIns="12065" rIns="0" bIns="0" rtlCol="0">
            <a:spAutoFit/>
          </a:bodyPr>
          <a:lstStyle/>
          <a:p>
            <a:pPr marL="12700">
              <a:lnSpc>
                <a:spcPct val="100000"/>
              </a:lnSpc>
              <a:spcBef>
                <a:spcPts val="95"/>
              </a:spcBef>
            </a:pPr>
            <a:r>
              <a:rPr sz="2400" spc="-15" dirty="0">
                <a:latin typeface="Calibri"/>
                <a:cs typeface="Calibri"/>
              </a:rPr>
              <a:t>P(x|Water)=?</a:t>
            </a:r>
            <a:r>
              <a:rPr sz="2400" spc="-35" dirty="0">
                <a:latin typeface="Calibri"/>
                <a:cs typeface="Calibri"/>
              </a:rPr>
              <a:t> </a:t>
            </a:r>
            <a:r>
              <a:rPr sz="4200" spc="-7" baseline="-4960" dirty="0">
                <a:solidFill>
                  <a:srgbClr val="FF0000"/>
                </a:solidFill>
                <a:latin typeface="Calibri"/>
                <a:cs typeface="Calibri"/>
              </a:rPr>
              <a:t>0?</a:t>
            </a:r>
            <a:endParaRPr sz="4200" baseline="-4960">
              <a:latin typeface="Calibri"/>
              <a:cs typeface="Calibri"/>
            </a:endParaRPr>
          </a:p>
        </p:txBody>
      </p:sp>
      <p:sp>
        <p:nvSpPr>
          <p:cNvPr id="21" name="object 21"/>
          <p:cNvSpPr txBox="1"/>
          <p:nvPr/>
        </p:nvSpPr>
        <p:spPr>
          <a:xfrm>
            <a:off x="506069" y="5599277"/>
            <a:ext cx="932180" cy="878840"/>
          </a:xfrm>
          <a:prstGeom prst="rect">
            <a:avLst/>
          </a:prstGeom>
        </p:spPr>
        <p:txBody>
          <a:bodyPr vert="horz" wrap="square" lIns="0" tIns="12065" rIns="0" bIns="0" rtlCol="0">
            <a:spAutoFit/>
          </a:bodyPr>
          <a:lstStyle/>
          <a:p>
            <a:pPr marL="114935" marR="5080" indent="-102870">
              <a:lnSpc>
                <a:spcPct val="100000"/>
              </a:lnSpc>
              <a:spcBef>
                <a:spcPts val="95"/>
              </a:spcBef>
            </a:pPr>
            <a:r>
              <a:rPr sz="2800" b="1" spc="-105" dirty="0">
                <a:latin typeface="Calibri"/>
                <a:cs typeface="Calibri"/>
              </a:rPr>
              <a:t>W</a:t>
            </a:r>
            <a:r>
              <a:rPr sz="2800" b="1" spc="-30" dirty="0">
                <a:latin typeface="Calibri"/>
                <a:cs typeface="Calibri"/>
              </a:rPr>
              <a:t>a</a:t>
            </a:r>
            <a:r>
              <a:rPr sz="2800" b="1" spc="-35" dirty="0">
                <a:latin typeface="Calibri"/>
                <a:cs typeface="Calibri"/>
              </a:rPr>
              <a:t>t</a:t>
            </a:r>
            <a:r>
              <a:rPr sz="2800" b="1" spc="-10" dirty="0">
                <a:latin typeface="Calibri"/>
                <a:cs typeface="Calibri"/>
              </a:rPr>
              <a:t>er  </a:t>
            </a:r>
            <a:r>
              <a:rPr sz="2800" b="1" spc="-30" dirty="0">
                <a:latin typeface="Calibri"/>
                <a:cs typeface="Calibri"/>
              </a:rPr>
              <a:t>Type</a:t>
            </a:r>
            <a:endParaRPr sz="2800">
              <a:latin typeface="Calibri"/>
              <a:cs typeface="Calibri"/>
            </a:endParaRPr>
          </a:p>
        </p:txBody>
      </p:sp>
      <p:sp>
        <p:nvSpPr>
          <p:cNvPr id="22" name="object 22"/>
          <p:cNvSpPr txBox="1"/>
          <p:nvPr/>
        </p:nvSpPr>
        <p:spPr>
          <a:xfrm>
            <a:off x="3781044" y="2709798"/>
            <a:ext cx="2381250" cy="391160"/>
          </a:xfrm>
          <a:prstGeom prst="rect">
            <a:avLst/>
          </a:prstGeom>
        </p:spPr>
        <p:txBody>
          <a:bodyPr vert="horz" wrap="square" lIns="0" tIns="12700" rIns="0" bIns="0" rtlCol="0">
            <a:spAutoFit/>
          </a:bodyPr>
          <a:lstStyle/>
          <a:p>
            <a:pPr marL="38100">
              <a:lnSpc>
                <a:spcPct val="100000"/>
              </a:lnSpc>
              <a:spcBef>
                <a:spcPts val="100"/>
              </a:spcBef>
            </a:pPr>
            <a:r>
              <a:rPr sz="2400" spc="80" dirty="0">
                <a:latin typeface="Cambria Math"/>
                <a:cs typeface="Cambria Math"/>
              </a:rPr>
              <a:t>𝑥</a:t>
            </a:r>
            <a:r>
              <a:rPr sz="2625" spc="209" baseline="28571" dirty="0">
                <a:latin typeface="Cambria Math"/>
                <a:cs typeface="Cambria Math"/>
              </a:rPr>
              <a:t>1</a:t>
            </a:r>
            <a:r>
              <a:rPr sz="2400" dirty="0">
                <a:latin typeface="Cambria Math"/>
                <a:cs typeface="Cambria Math"/>
              </a:rPr>
              <a:t>,</a:t>
            </a:r>
            <a:r>
              <a:rPr sz="2400" spc="-135" dirty="0">
                <a:latin typeface="Cambria Math"/>
                <a:cs typeface="Cambria Math"/>
              </a:rPr>
              <a:t> </a:t>
            </a:r>
            <a:r>
              <a:rPr sz="2400" spc="125" dirty="0">
                <a:latin typeface="Cambria Math"/>
                <a:cs typeface="Cambria Math"/>
              </a:rPr>
              <a:t>𝑥</a:t>
            </a:r>
            <a:r>
              <a:rPr sz="2625" spc="195" baseline="28571" dirty="0">
                <a:latin typeface="Cambria Math"/>
                <a:cs typeface="Cambria Math"/>
              </a:rPr>
              <a:t>2</a:t>
            </a:r>
            <a:r>
              <a:rPr sz="2400" dirty="0">
                <a:latin typeface="Cambria Math"/>
                <a:cs typeface="Cambria Math"/>
              </a:rPr>
              <a:t>,</a:t>
            </a:r>
            <a:r>
              <a:rPr sz="2400" spc="-135" dirty="0">
                <a:latin typeface="Cambria Math"/>
                <a:cs typeface="Cambria Math"/>
              </a:rPr>
              <a:t> </a:t>
            </a:r>
            <a:r>
              <a:rPr sz="2400" spc="125" dirty="0">
                <a:latin typeface="Cambria Math"/>
                <a:cs typeface="Cambria Math"/>
              </a:rPr>
              <a:t>𝑥</a:t>
            </a:r>
            <a:r>
              <a:rPr sz="2625" spc="209" baseline="28571" dirty="0">
                <a:latin typeface="Cambria Math"/>
                <a:cs typeface="Cambria Math"/>
              </a:rPr>
              <a:t>3</a:t>
            </a:r>
            <a:r>
              <a:rPr sz="2400" dirty="0">
                <a:latin typeface="Cambria Math"/>
                <a:cs typeface="Cambria Math"/>
              </a:rPr>
              <a:t>,</a:t>
            </a:r>
            <a:r>
              <a:rPr sz="2400" spc="10" dirty="0">
                <a:latin typeface="Cambria Math"/>
                <a:cs typeface="Cambria Math"/>
              </a:rPr>
              <a:t> </a:t>
            </a:r>
            <a:r>
              <a:rPr sz="2400" spc="-5" dirty="0">
                <a:latin typeface="Calibri"/>
                <a:cs typeface="Calibri"/>
              </a:rPr>
              <a:t>…</a:t>
            </a:r>
            <a:r>
              <a:rPr sz="2400" dirty="0">
                <a:latin typeface="Calibri"/>
                <a:cs typeface="Calibri"/>
              </a:rPr>
              <a:t>…</a:t>
            </a:r>
            <a:r>
              <a:rPr sz="2400" spc="5" dirty="0">
                <a:latin typeface="Calibri"/>
                <a:cs typeface="Calibri"/>
              </a:rPr>
              <a:t> ,</a:t>
            </a:r>
            <a:r>
              <a:rPr sz="2400" spc="125" dirty="0">
                <a:latin typeface="Cambria Math"/>
                <a:cs typeface="Cambria Math"/>
              </a:rPr>
              <a:t>𝑥</a:t>
            </a:r>
            <a:r>
              <a:rPr sz="2625" spc="15" baseline="28571" dirty="0">
                <a:latin typeface="Cambria Math"/>
                <a:cs typeface="Cambria Math"/>
              </a:rPr>
              <a:t>79</a:t>
            </a:r>
            <a:endParaRPr sz="2625" baseline="28571">
              <a:latin typeface="Cambria Math"/>
              <a:cs typeface="Cambria Math"/>
            </a:endParaRPr>
          </a:p>
        </p:txBody>
      </p:sp>
      <p:grpSp>
        <p:nvGrpSpPr>
          <p:cNvPr id="23" name="object 23"/>
          <p:cNvGrpSpPr/>
          <p:nvPr/>
        </p:nvGrpSpPr>
        <p:grpSpPr>
          <a:xfrm>
            <a:off x="1438655" y="3745920"/>
            <a:ext cx="3433445" cy="3101975"/>
            <a:chOff x="1438655" y="3745920"/>
            <a:chExt cx="3433445" cy="3101975"/>
          </a:xfrm>
        </p:grpSpPr>
        <p:sp>
          <p:nvSpPr>
            <p:cNvPr id="24" name="object 24"/>
            <p:cNvSpPr/>
            <p:nvPr/>
          </p:nvSpPr>
          <p:spPr>
            <a:xfrm>
              <a:off x="2440211" y="3774495"/>
              <a:ext cx="2403475" cy="2192655"/>
            </a:xfrm>
            <a:custGeom>
              <a:avLst/>
              <a:gdLst/>
              <a:ahLst/>
              <a:cxnLst/>
              <a:rect l="l" t="t" r="r" b="b"/>
              <a:pathLst>
                <a:path w="2403475" h="2192654">
                  <a:moveTo>
                    <a:pt x="115536" y="2003140"/>
                  </a:moveTo>
                  <a:lnTo>
                    <a:pt x="75176" y="1946693"/>
                  </a:lnTo>
                  <a:lnTo>
                    <a:pt x="43618" y="1885024"/>
                  </a:lnTo>
                  <a:lnTo>
                    <a:pt x="20690" y="1818592"/>
                  </a:lnTo>
                  <a:lnTo>
                    <a:pt x="6220" y="1747853"/>
                  </a:lnTo>
                  <a:lnTo>
                    <a:pt x="37" y="1673264"/>
                  </a:lnTo>
                  <a:lnTo>
                    <a:pt x="0" y="1634669"/>
                  </a:lnTo>
                  <a:lnTo>
                    <a:pt x="1969" y="1595282"/>
                  </a:lnTo>
                  <a:lnTo>
                    <a:pt x="5925" y="1555161"/>
                  </a:lnTo>
                  <a:lnTo>
                    <a:pt x="11846" y="1514364"/>
                  </a:lnTo>
                  <a:lnTo>
                    <a:pt x="19709" y="1472946"/>
                  </a:lnTo>
                  <a:lnTo>
                    <a:pt x="29494" y="1430966"/>
                  </a:lnTo>
                  <a:lnTo>
                    <a:pt x="41180" y="1388481"/>
                  </a:lnTo>
                  <a:lnTo>
                    <a:pt x="54744" y="1345546"/>
                  </a:lnTo>
                  <a:lnTo>
                    <a:pt x="70165" y="1302221"/>
                  </a:lnTo>
                  <a:lnTo>
                    <a:pt x="87422" y="1258561"/>
                  </a:lnTo>
                  <a:lnTo>
                    <a:pt x="106494" y="1214624"/>
                  </a:lnTo>
                  <a:lnTo>
                    <a:pt x="127359" y="1170467"/>
                  </a:lnTo>
                  <a:lnTo>
                    <a:pt x="149995" y="1126147"/>
                  </a:lnTo>
                  <a:lnTo>
                    <a:pt x="174381" y="1081722"/>
                  </a:lnTo>
                  <a:lnTo>
                    <a:pt x="200496" y="1037247"/>
                  </a:lnTo>
                  <a:lnTo>
                    <a:pt x="228318" y="992782"/>
                  </a:lnTo>
                  <a:lnTo>
                    <a:pt x="257826" y="948381"/>
                  </a:lnTo>
                  <a:lnTo>
                    <a:pt x="288999" y="904104"/>
                  </a:lnTo>
                  <a:lnTo>
                    <a:pt x="321814" y="860006"/>
                  </a:lnTo>
                  <a:lnTo>
                    <a:pt x="356251" y="816145"/>
                  </a:lnTo>
                  <a:lnTo>
                    <a:pt x="392287" y="772578"/>
                  </a:lnTo>
                  <a:lnTo>
                    <a:pt x="429903" y="729362"/>
                  </a:lnTo>
                  <a:lnTo>
                    <a:pt x="469075" y="686554"/>
                  </a:lnTo>
                  <a:lnTo>
                    <a:pt x="509783" y="644212"/>
                  </a:lnTo>
                  <a:lnTo>
                    <a:pt x="552006" y="602392"/>
                  </a:lnTo>
                  <a:lnTo>
                    <a:pt x="595721" y="561152"/>
                  </a:lnTo>
                  <a:lnTo>
                    <a:pt x="640907" y="520548"/>
                  </a:lnTo>
                  <a:lnTo>
                    <a:pt x="687544" y="480639"/>
                  </a:lnTo>
                  <a:lnTo>
                    <a:pt x="735130" y="441866"/>
                  </a:lnTo>
                  <a:lnTo>
                    <a:pt x="783141" y="404643"/>
                  </a:lnTo>
                  <a:lnTo>
                    <a:pt x="831517" y="368981"/>
                  </a:lnTo>
                  <a:lnTo>
                    <a:pt x="880196" y="334891"/>
                  </a:lnTo>
                  <a:lnTo>
                    <a:pt x="929120" y="302383"/>
                  </a:lnTo>
                  <a:lnTo>
                    <a:pt x="978228" y="271468"/>
                  </a:lnTo>
                  <a:lnTo>
                    <a:pt x="1027461" y="242159"/>
                  </a:lnTo>
                  <a:lnTo>
                    <a:pt x="1076757" y="214464"/>
                  </a:lnTo>
                  <a:lnTo>
                    <a:pt x="1126058" y="188396"/>
                  </a:lnTo>
                  <a:lnTo>
                    <a:pt x="1175303" y="163966"/>
                  </a:lnTo>
                  <a:lnTo>
                    <a:pt x="1224432" y="141184"/>
                  </a:lnTo>
                  <a:lnTo>
                    <a:pt x="1273385" y="120061"/>
                  </a:lnTo>
                  <a:lnTo>
                    <a:pt x="1322102" y="100608"/>
                  </a:lnTo>
                  <a:lnTo>
                    <a:pt x="1370523" y="82837"/>
                  </a:lnTo>
                  <a:lnTo>
                    <a:pt x="1418588" y="66757"/>
                  </a:lnTo>
                  <a:lnTo>
                    <a:pt x="1466237" y="52381"/>
                  </a:lnTo>
                  <a:lnTo>
                    <a:pt x="1513410" y="39719"/>
                  </a:lnTo>
                  <a:lnTo>
                    <a:pt x="1560047" y="28782"/>
                  </a:lnTo>
                  <a:lnTo>
                    <a:pt x="1606087" y="19581"/>
                  </a:lnTo>
                  <a:lnTo>
                    <a:pt x="1651472" y="12127"/>
                  </a:lnTo>
                  <a:lnTo>
                    <a:pt x="1696140" y="6431"/>
                  </a:lnTo>
                  <a:lnTo>
                    <a:pt x="1740032" y="2504"/>
                  </a:lnTo>
                  <a:lnTo>
                    <a:pt x="1783087" y="356"/>
                  </a:lnTo>
                  <a:lnTo>
                    <a:pt x="1825247" y="0"/>
                  </a:lnTo>
                  <a:lnTo>
                    <a:pt x="1866450" y="1445"/>
                  </a:lnTo>
                  <a:lnTo>
                    <a:pt x="1906636" y="4702"/>
                  </a:lnTo>
                  <a:lnTo>
                    <a:pt x="1945746" y="9784"/>
                  </a:lnTo>
                  <a:lnTo>
                    <a:pt x="1983720" y="16700"/>
                  </a:lnTo>
                  <a:lnTo>
                    <a:pt x="2056018" y="36079"/>
                  </a:lnTo>
                  <a:lnTo>
                    <a:pt x="2123049" y="62929"/>
                  </a:lnTo>
                  <a:lnTo>
                    <a:pt x="2184334" y="97336"/>
                  </a:lnTo>
                  <a:lnTo>
                    <a:pt x="2239393" y="139389"/>
                  </a:lnTo>
                  <a:lnTo>
                    <a:pt x="2287744" y="189174"/>
                  </a:lnTo>
                  <a:lnTo>
                    <a:pt x="2328104" y="245618"/>
                  </a:lnTo>
                  <a:lnTo>
                    <a:pt x="2359662" y="307282"/>
                  </a:lnTo>
                  <a:lnTo>
                    <a:pt x="2382590" y="373712"/>
                  </a:lnTo>
                  <a:lnTo>
                    <a:pt x="2397060" y="444448"/>
                  </a:lnTo>
                  <a:lnTo>
                    <a:pt x="2403243" y="519035"/>
                  </a:lnTo>
                  <a:lnTo>
                    <a:pt x="2403280" y="557629"/>
                  </a:lnTo>
                  <a:lnTo>
                    <a:pt x="2401310" y="597015"/>
                  </a:lnTo>
                  <a:lnTo>
                    <a:pt x="2397354" y="637134"/>
                  </a:lnTo>
                  <a:lnTo>
                    <a:pt x="2391434" y="677931"/>
                  </a:lnTo>
                  <a:lnTo>
                    <a:pt x="2383571" y="719348"/>
                  </a:lnTo>
                  <a:lnTo>
                    <a:pt x="2373785" y="761327"/>
                  </a:lnTo>
                  <a:lnTo>
                    <a:pt x="2362100" y="803812"/>
                  </a:lnTo>
                  <a:lnTo>
                    <a:pt x="2348536" y="846746"/>
                  </a:lnTo>
                  <a:lnTo>
                    <a:pt x="2333115" y="890071"/>
                  </a:lnTo>
                  <a:lnTo>
                    <a:pt x="2315857" y="933730"/>
                  </a:lnTo>
                  <a:lnTo>
                    <a:pt x="2296786" y="977667"/>
                  </a:lnTo>
                  <a:lnTo>
                    <a:pt x="2275921" y="1021823"/>
                  </a:lnTo>
                  <a:lnTo>
                    <a:pt x="2253285" y="1066143"/>
                  </a:lnTo>
                  <a:lnTo>
                    <a:pt x="2228898" y="1110568"/>
                  </a:lnTo>
                  <a:lnTo>
                    <a:pt x="2202783" y="1155042"/>
                  </a:lnTo>
                  <a:lnTo>
                    <a:pt x="2174961" y="1199508"/>
                  </a:lnTo>
                  <a:lnTo>
                    <a:pt x="2145453" y="1243908"/>
                  </a:lnTo>
                  <a:lnTo>
                    <a:pt x="2114281" y="1288185"/>
                  </a:lnTo>
                  <a:lnTo>
                    <a:pt x="2081466" y="1332283"/>
                  </a:lnTo>
                  <a:lnTo>
                    <a:pt x="2047029" y="1376144"/>
                  </a:lnTo>
                  <a:lnTo>
                    <a:pt x="2010992" y="1419711"/>
                  </a:lnTo>
                  <a:lnTo>
                    <a:pt x="1973377" y="1462927"/>
                  </a:lnTo>
                  <a:lnTo>
                    <a:pt x="1934205" y="1505734"/>
                  </a:lnTo>
                  <a:lnTo>
                    <a:pt x="1893496" y="1548076"/>
                  </a:lnTo>
                  <a:lnTo>
                    <a:pt x="1851274" y="1589896"/>
                  </a:lnTo>
                  <a:lnTo>
                    <a:pt x="1807559" y="1631136"/>
                  </a:lnTo>
                  <a:lnTo>
                    <a:pt x="1762372" y="1671740"/>
                  </a:lnTo>
                  <a:lnTo>
                    <a:pt x="1715736" y="1711650"/>
                  </a:lnTo>
                  <a:lnTo>
                    <a:pt x="1668149" y="1750428"/>
                  </a:lnTo>
                  <a:lnTo>
                    <a:pt x="1620138" y="1787656"/>
                  </a:lnTo>
                  <a:lnTo>
                    <a:pt x="1571763" y="1823323"/>
                  </a:lnTo>
                  <a:lnTo>
                    <a:pt x="1523084" y="1857417"/>
                  </a:lnTo>
                  <a:lnTo>
                    <a:pt x="1474160" y="1889928"/>
                  </a:lnTo>
                  <a:lnTo>
                    <a:pt x="1425052" y="1920846"/>
                  </a:lnTo>
                  <a:lnTo>
                    <a:pt x="1375819" y="1950158"/>
                  </a:lnTo>
                  <a:lnTo>
                    <a:pt x="1326523" y="1977855"/>
                  </a:lnTo>
                  <a:lnTo>
                    <a:pt x="1277222" y="2003924"/>
                  </a:lnTo>
                  <a:lnTo>
                    <a:pt x="1227977" y="2028356"/>
                  </a:lnTo>
                  <a:lnTo>
                    <a:pt x="1178848" y="2051139"/>
                  </a:lnTo>
                  <a:lnTo>
                    <a:pt x="1129895" y="2072262"/>
                  </a:lnTo>
                  <a:lnTo>
                    <a:pt x="1081178" y="2091715"/>
                  </a:lnTo>
                  <a:lnTo>
                    <a:pt x="1032757" y="2109487"/>
                  </a:lnTo>
                  <a:lnTo>
                    <a:pt x="984692" y="2125566"/>
                  </a:lnTo>
                  <a:lnTo>
                    <a:pt x="937043" y="2139941"/>
                  </a:lnTo>
                  <a:lnTo>
                    <a:pt x="889870" y="2152603"/>
                  </a:lnTo>
                  <a:lnTo>
                    <a:pt x="843233" y="2163539"/>
                  </a:lnTo>
                  <a:lnTo>
                    <a:pt x="797192" y="2172739"/>
                  </a:lnTo>
                  <a:lnTo>
                    <a:pt x="751808" y="2180192"/>
                  </a:lnTo>
                  <a:lnTo>
                    <a:pt x="707140" y="2185887"/>
                  </a:lnTo>
                  <a:lnTo>
                    <a:pt x="663248" y="2189813"/>
                  </a:lnTo>
                  <a:lnTo>
                    <a:pt x="620192" y="2191960"/>
                  </a:lnTo>
                  <a:lnTo>
                    <a:pt x="578033" y="2192315"/>
                  </a:lnTo>
                  <a:lnTo>
                    <a:pt x="536830" y="2190869"/>
                  </a:lnTo>
                  <a:lnTo>
                    <a:pt x="496644" y="2187610"/>
                  </a:lnTo>
                  <a:lnTo>
                    <a:pt x="457534" y="2182528"/>
                  </a:lnTo>
                  <a:lnTo>
                    <a:pt x="419560" y="2175611"/>
                  </a:lnTo>
                  <a:lnTo>
                    <a:pt x="347262" y="2156230"/>
                  </a:lnTo>
                  <a:lnTo>
                    <a:pt x="280231" y="2129379"/>
                  </a:lnTo>
                  <a:lnTo>
                    <a:pt x="218945" y="2094973"/>
                  </a:lnTo>
                  <a:lnTo>
                    <a:pt x="163887" y="2052922"/>
                  </a:lnTo>
                  <a:lnTo>
                    <a:pt x="115536" y="2003140"/>
                  </a:lnTo>
                  <a:close/>
                </a:path>
              </a:pathLst>
            </a:custGeom>
            <a:ln w="57150">
              <a:solidFill>
                <a:srgbClr val="FF0000"/>
              </a:solidFill>
            </a:ln>
          </p:spPr>
          <p:txBody>
            <a:bodyPr wrap="square" lIns="0" tIns="0" rIns="0" bIns="0" rtlCol="0"/>
            <a:lstStyle/>
            <a:p>
              <a:endParaRPr/>
            </a:p>
          </p:txBody>
        </p:sp>
        <p:pic>
          <p:nvPicPr>
            <p:cNvPr id="25" name="object 25"/>
            <p:cNvPicPr/>
            <p:nvPr/>
          </p:nvPicPr>
          <p:blipFill>
            <a:blip r:embed="rId8" cstate="print"/>
            <a:stretch>
              <a:fillRect/>
            </a:stretch>
          </p:blipFill>
          <p:spPr>
            <a:xfrm>
              <a:off x="1530095" y="5408675"/>
              <a:ext cx="3046476" cy="1313688"/>
            </a:xfrm>
            <a:prstGeom prst="rect">
              <a:avLst/>
            </a:prstGeom>
          </p:spPr>
        </p:pic>
        <p:pic>
          <p:nvPicPr>
            <p:cNvPr id="26" name="object 26"/>
            <p:cNvPicPr/>
            <p:nvPr/>
          </p:nvPicPr>
          <p:blipFill>
            <a:blip r:embed="rId9" cstate="print"/>
            <a:stretch>
              <a:fillRect/>
            </a:stretch>
          </p:blipFill>
          <p:spPr>
            <a:xfrm>
              <a:off x="1438655" y="5361431"/>
              <a:ext cx="3238499" cy="1485900"/>
            </a:xfrm>
            <a:prstGeom prst="rect">
              <a:avLst/>
            </a:prstGeom>
          </p:spPr>
        </p:pic>
        <p:pic>
          <p:nvPicPr>
            <p:cNvPr id="27" name="object 27"/>
            <p:cNvPicPr/>
            <p:nvPr/>
          </p:nvPicPr>
          <p:blipFill>
            <a:blip r:embed="rId10" cstate="print"/>
            <a:stretch>
              <a:fillRect/>
            </a:stretch>
          </p:blipFill>
          <p:spPr>
            <a:xfrm>
              <a:off x="1589531" y="5448299"/>
              <a:ext cx="2932175" cy="1200912"/>
            </a:xfrm>
            <a:prstGeom prst="rect">
              <a:avLst/>
            </a:prstGeom>
          </p:spPr>
        </p:pic>
      </p:grpSp>
      <p:sp>
        <p:nvSpPr>
          <p:cNvPr id="28" name="object 28"/>
          <p:cNvSpPr txBox="1"/>
          <p:nvPr/>
        </p:nvSpPr>
        <p:spPr>
          <a:xfrm>
            <a:off x="1589532" y="5448300"/>
            <a:ext cx="2932430" cy="1201420"/>
          </a:xfrm>
          <a:prstGeom prst="rect">
            <a:avLst/>
          </a:prstGeom>
        </p:spPr>
        <p:txBody>
          <a:bodyPr vert="horz" wrap="square" lIns="0" tIns="26670" rIns="0" bIns="0" rtlCol="0">
            <a:spAutoFit/>
          </a:bodyPr>
          <a:lstStyle/>
          <a:p>
            <a:pPr marL="92075" marR="73660">
              <a:lnSpc>
                <a:spcPct val="100000"/>
              </a:lnSpc>
              <a:spcBef>
                <a:spcPts val="210"/>
              </a:spcBef>
            </a:pPr>
            <a:r>
              <a:rPr sz="2400" dirty="0">
                <a:solidFill>
                  <a:srgbClr val="FFFFFF"/>
                </a:solidFill>
                <a:latin typeface="Calibri"/>
                <a:cs typeface="Calibri"/>
              </a:rPr>
              <a:t>Assume</a:t>
            </a:r>
            <a:r>
              <a:rPr sz="2400" spc="540" dirty="0">
                <a:solidFill>
                  <a:srgbClr val="FFFFFF"/>
                </a:solidFill>
                <a:latin typeface="Calibri"/>
                <a:cs typeface="Calibri"/>
              </a:rPr>
              <a:t> </a:t>
            </a:r>
            <a:r>
              <a:rPr sz="2400" dirty="0">
                <a:solidFill>
                  <a:srgbClr val="FFFFFF"/>
                </a:solidFill>
                <a:latin typeface="Calibri"/>
                <a:cs typeface="Calibri"/>
              </a:rPr>
              <a:t>the</a:t>
            </a:r>
            <a:r>
              <a:rPr sz="2400" spc="545" dirty="0">
                <a:solidFill>
                  <a:srgbClr val="FFFFFF"/>
                </a:solidFill>
                <a:latin typeface="Calibri"/>
                <a:cs typeface="Calibri"/>
              </a:rPr>
              <a:t> </a:t>
            </a:r>
            <a:r>
              <a:rPr sz="2400" spc="-10" dirty="0">
                <a:solidFill>
                  <a:srgbClr val="FFFFFF"/>
                </a:solidFill>
                <a:latin typeface="Calibri"/>
                <a:cs typeface="Calibri"/>
              </a:rPr>
              <a:t>points </a:t>
            </a:r>
            <a:r>
              <a:rPr sz="2400" spc="-5" dirty="0">
                <a:solidFill>
                  <a:srgbClr val="FFFFFF"/>
                </a:solidFill>
                <a:latin typeface="Calibri"/>
                <a:cs typeface="Calibri"/>
              </a:rPr>
              <a:t> </a:t>
            </a:r>
            <a:r>
              <a:rPr sz="2400" spc="-15" dirty="0">
                <a:solidFill>
                  <a:srgbClr val="FFFFFF"/>
                </a:solidFill>
                <a:latin typeface="Calibri"/>
                <a:cs typeface="Calibri"/>
              </a:rPr>
              <a:t>are </a:t>
            </a:r>
            <a:r>
              <a:rPr sz="2400" spc="-5" dirty="0">
                <a:solidFill>
                  <a:srgbClr val="FFFFFF"/>
                </a:solidFill>
                <a:latin typeface="Calibri"/>
                <a:cs typeface="Calibri"/>
              </a:rPr>
              <a:t>sampled </a:t>
            </a:r>
            <a:r>
              <a:rPr sz="2400" spc="-15" dirty="0">
                <a:solidFill>
                  <a:srgbClr val="FFFFFF"/>
                </a:solidFill>
                <a:latin typeface="Calibri"/>
                <a:cs typeface="Calibri"/>
              </a:rPr>
              <a:t>from </a:t>
            </a:r>
            <a:r>
              <a:rPr sz="2400" dirty="0">
                <a:solidFill>
                  <a:srgbClr val="FFFFFF"/>
                </a:solidFill>
                <a:latin typeface="Calibri"/>
                <a:cs typeface="Calibri"/>
              </a:rPr>
              <a:t>a </a:t>
            </a:r>
            <a:r>
              <a:rPr sz="2400" spc="5" dirty="0">
                <a:solidFill>
                  <a:srgbClr val="FFFFFF"/>
                </a:solidFill>
                <a:latin typeface="Calibri"/>
                <a:cs typeface="Calibri"/>
              </a:rPr>
              <a:t> </a:t>
            </a:r>
            <a:r>
              <a:rPr sz="2400" b="1" i="1" u="heavy" spc="-5" dirty="0">
                <a:solidFill>
                  <a:srgbClr val="FFFFFF"/>
                </a:solidFill>
                <a:uFill>
                  <a:solidFill>
                    <a:srgbClr val="FFFFFF"/>
                  </a:solidFill>
                </a:uFill>
                <a:latin typeface="Calibri"/>
                <a:cs typeface="Calibri"/>
              </a:rPr>
              <a:t>Gaussian</a:t>
            </a:r>
            <a:r>
              <a:rPr sz="2400" b="1" i="1" u="heavy" spc="-100" dirty="0">
                <a:solidFill>
                  <a:srgbClr val="FFFFFF"/>
                </a:solidFill>
                <a:uFill>
                  <a:solidFill>
                    <a:srgbClr val="FFFFFF"/>
                  </a:solidFill>
                </a:uFill>
                <a:latin typeface="Calibri"/>
                <a:cs typeface="Calibri"/>
              </a:rPr>
              <a:t> </a:t>
            </a:r>
            <a:r>
              <a:rPr sz="2400" b="1" i="1" u="heavy" spc="-5" dirty="0">
                <a:solidFill>
                  <a:srgbClr val="FFFFFF"/>
                </a:solidFill>
                <a:uFill>
                  <a:solidFill>
                    <a:srgbClr val="FFFFFF"/>
                  </a:solidFill>
                </a:uFill>
                <a:latin typeface="Calibri"/>
                <a:cs typeface="Calibri"/>
              </a:rPr>
              <a:t>distribution</a:t>
            </a:r>
            <a:r>
              <a:rPr sz="2400" spc="-5" dirty="0">
                <a:solidFill>
                  <a:srgbClr val="FFFFFF"/>
                </a:solidFill>
                <a:latin typeface="Calibri"/>
                <a:cs typeface="Calibri"/>
              </a:rPr>
              <a:t>.</a:t>
            </a:r>
            <a:endParaRPr sz="2400" dirty="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28877" y="1001013"/>
            <a:ext cx="370205" cy="282575"/>
          </a:xfrm>
          <a:custGeom>
            <a:avLst/>
            <a:gdLst/>
            <a:ahLst/>
            <a:cxnLst/>
            <a:rect l="l" t="t" r="r" b="b"/>
            <a:pathLst>
              <a:path w="370205" h="282575">
                <a:moveTo>
                  <a:pt x="280034" y="0"/>
                </a:moveTo>
                <a:lnTo>
                  <a:pt x="275971" y="11430"/>
                </a:lnTo>
                <a:lnTo>
                  <a:pt x="292352" y="18504"/>
                </a:lnTo>
                <a:lnTo>
                  <a:pt x="306435" y="28305"/>
                </a:lnTo>
                <a:lnTo>
                  <a:pt x="334974" y="73852"/>
                </a:lnTo>
                <a:lnTo>
                  <a:pt x="343269" y="115623"/>
                </a:lnTo>
                <a:lnTo>
                  <a:pt x="344297" y="139700"/>
                </a:lnTo>
                <a:lnTo>
                  <a:pt x="343251" y="164580"/>
                </a:lnTo>
                <a:lnTo>
                  <a:pt x="334920" y="207529"/>
                </a:lnTo>
                <a:lnTo>
                  <a:pt x="306450" y="253730"/>
                </a:lnTo>
                <a:lnTo>
                  <a:pt x="276478" y="270763"/>
                </a:lnTo>
                <a:lnTo>
                  <a:pt x="280034" y="282321"/>
                </a:lnTo>
                <a:lnTo>
                  <a:pt x="318531" y="264191"/>
                </a:lnTo>
                <a:lnTo>
                  <a:pt x="346836" y="232918"/>
                </a:lnTo>
                <a:lnTo>
                  <a:pt x="364267" y="191023"/>
                </a:lnTo>
                <a:lnTo>
                  <a:pt x="370078" y="141224"/>
                </a:lnTo>
                <a:lnTo>
                  <a:pt x="368625" y="115339"/>
                </a:lnTo>
                <a:lnTo>
                  <a:pt x="357004" y="69429"/>
                </a:lnTo>
                <a:lnTo>
                  <a:pt x="333881" y="32093"/>
                </a:lnTo>
                <a:lnTo>
                  <a:pt x="300491" y="7379"/>
                </a:lnTo>
                <a:lnTo>
                  <a:pt x="280034" y="0"/>
                </a:lnTo>
                <a:close/>
              </a:path>
              <a:path w="370205" h="282575">
                <a:moveTo>
                  <a:pt x="90042" y="0"/>
                </a:moveTo>
                <a:lnTo>
                  <a:pt x="51641" y="18081"/>
                </a:lnTo>
                <a:lnTo>
                  <a:pt x="23240" y="49402"/>
                </a:lnTo>
                <a:lnTo>
                  <a:pt x="5810" y="91408"/>
                </a:lnTo>
                <a:lnTo>
                  <a:pt x="0" y="141224"/>
                </a:lnTo>
                <a:lnTo>
                  <a:pt x="1452" y="167106"/>
                </a:lnTo>
                <a:lnTo>
                  <a:pt x="13073" y="212965"/>
                </a:lnTo>
                <a:lnTo>
                  <a:pt x="36125" y="250209"/>
                </a:lnTo>
                <a:lnTo>
                  <a:pt x="69514" y="274887"/>
                </a:lnTo>
                <a:lnTo>
                  <a:pt x="90042" y="282321"/>
                </a:lnTo>
                <a:lnTo>
                  <a:pt x="93598" y="270763"/>
                </a:lnTo>
                <a:lnTo>
                  <a:pt x="77529" y="263646"/>
                </a:lnTo>
                <a:lnTo>
                  <a:pt x="63627" y="253730"/>
                </a:lnTo>
                <a:lnTo>
                  <a:pt x="35157" y="207529"/>
                </a:lnTo>
                <a:lnTo>
                  <a:pt x="26826" y="164580"/>
                </a:lnTo>
                <a:lnTo>
                  <a:pt x="25781" y="139700"/>
                </a:lnTo>
                <a:lnTo>
                  <a:pt x="26826" y="115623"/>
                </a:lnTo>
                <a:lnTo>
                  <a:pt x="35157" y="73852"/>
                </a:lnTo>
                <a:lnTo>
                  <a:pt x="63722" y="28305"/>
                </a:lnTo>
                <a:lnTo>
                  <a:pt x="93979" y="11430"/>
                </a:lnTo>
                <a:lnTo>
                  <a:pt x="90042" y="0"/>
                </a:lnTo>
                <a:close/>
              </a:path>
            </a:pathLst>
          </a:custGeom>
          <a:solidFill>
            <a:srgbClr val="000000"/>
          </a:solidFill>
        </p:spPr>
        <p:txBody>
          <a:bodyPr wrap="square" lIns="0" tIns="0" rIns="0" bIns="0" rtlCol="0"/>
          <a:lstStyle/>
          <a:p>
            <a:endParaRPr/>
          </a:p>
        </p:txBody>
      </p:sp>
      <p:sp>
        <p:nvSpPr>
          <p:cNvPr id="3" name="object 3"/>
          <p:cNvSpPr txBox="1"/>
          <p:nvPr/>
        </p:nvSpPr>
        <p:spPr>
          <a:xfrm>
            <a:off x="910132" y="973582"/>
            <a:ext cx="819150" cy="391160"/>
          </a:xfrm>
          <a:prstGeom prst="rect">
            <a:avLst/>
          </a:prstGeom>
        </p:spPr>
        <p:txBody>
          <a:bodyPr vert="horz" wrap="square" lIns="0" tIns="12700" rIns="0" bIns="0" rtlCol="0">
            <a:spAutoFit/>
          </a:bodyPr>
          <a:lstStyle/>
          <a:p>
            <a:pPr marL="38100">
              <a:lnSpc>
                <a:spcPct val="100000"/>
              </a:lnSpc>
              <a:spcBef>
                <a:spcPts val="100"/>
              </a:spcBef>
              <a:tabLst>
                <a:tab pos="618490" algn="l"/>
              </a:tabLst>
            </a:pPr>
            <a:r>
              <a:rPr sz="3600" spc="-52" baseline="11574" dirty="0">
                <a:latin typeface="Cambria Math"/>
                <a:cs typeface="Cambria Math"/>
              </a:rPr>
              <a:t>𝑓</a:t>
            </a:r>
            <a:r>
              <a:rPr sz="1750" spc="-35" dirty="0">
                <a:latin typeface="Cambria Math"/>
                <a:cs typeface="Cambria Math"/>
              </a:rPr>
              <a:t>𝜇,Σ	</a:t>
            </a:r>
            <a:r>
              <a:rPr sz="3600" baseline="11574" dirty="0">
                <a:latin typeface="Cambria Math"/>
                <a:cs typeface="Cambria Math"/>
              </a:rPr>
              <a:t>𝑥</a:t>
            </a:r>
            <a:endParaRPr sz="3600" baseline="11574">
              <a:latin typeface="Cambria Math"/>
              <a:cs typeface="Cambria Math"/>
            </a:endParaRPr>
          </a:p>
        </p:txBody>
      </p:sp>
      <p:sp>
        <p:nvSpPr>
          <p:cNvPr id="4" name="object 4"/>
          <p:cNvSpPr txBox="1"/>
          <p:nvPr/>
        </p:nvSpPr>
        <p:spPr>
          <a:xfrm>
            <a:off x="1898650" y="911097"/>
            <a:ext cx="25336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a:t>
            </a:r>
            <a:endParaRPr sz="2400">
              <a:latin typeface="Cambria Math"/>
              <a:cs typeface="Cambria Math"/>
            </a:endParaRPr>
          </a:p>
        </p:txBody>
      </p:sp>
      <p:sp>
        <p:nvSpPr>
          <p:cNvPr id="5" name="object 5"/>
          <p:cNvSpPr/>
          <p:nvPr/>
        </p:nvSpPr>
        <p:spPr>
          <a:xfrm>
            <a:off x="2221992" y="1132205"/>
            <a:ext cx="1024255" cy="20320"/>
          </a:xfrm>
          <a:custGeom>
            <a:avLst/>
            <a:gdLst/>
            <a:ahLst/>
            <a:cxnLst/>
            <a:rect l="l" t="t" r="r" b="b"/>
            <a:pathLst>
              <a:path w="1024255" h="20319">
                <a:moveTo>
                  <a:pt x="1024128" y="0"/>
                </a:moveTo>
                <a:lnTo>
                  <a:pt x="0" y="0"/>
                </a:lnTo>
                <a:lnTo>
                  <a:pt x="0" y="19812"/>
                </a:lnTo>
                <a:lnTo>
                  <a:pt x="1024128" y="19812"/>
                </a:lnTo>
                <a:lnTo>
                  <a:pt x="1024128" y="0"/>
                </a:lnTo>
                <a:close/>
              </a:path>
            </a:pathLst>
          </a:custGeom>
          <a:solidFill>
            <a:srgbClr val="000000"/>
          </a:solidFill>
        </p:spPr>
        <p:txBody>
          <a:bodyPr wrap="square" lIns="0" tIns="0" rIns="0" bIns="0" rtlCol="0"/>
          <a:lstStyle/>
          <a:p>
            <a:endParaRPr/>
          </a:p>
        </p:txBody>
      </p:sp>
      <p:sp>
        <p:nvSpPr>
          <p:cNvPr id="6" name="object 6"/>
          <p:cNvSpPr/>
          <p:nvPr/>
        </p:nvSpPr>
        <p:spPr>
          <a:xfrm>
            <a:off x="2248789" y="1209802"/>
            <a:ext cx="556260" cy="282575"/>
          </a:xfrm>
          <a:custGeom>
            <a:avLst/>
            <a:gdLst/>
            <a:ahLst/>
            <a:cxnLst/>
            <a:rect l="l" t="t" r="r" b="b"/>
            <a:pathLst>
              <a:path w="556260" h="282575">
                <a:moveTo>
                  <a:pt x="465963" y="0"/>
                </a:moveTo>
                <a:lnTo>
                  <a:pt x="461899" y="11430"/>
                </a:lnTo>
                <a:lnTo>
                  <a:pt x="478280" y="18504"/>
                </a:lnTo>
                <a:lnTo>
                  <a:pt x="492363" y="28305"/>
                </a:lnTo>
                <a:lnTo>
                  <a:pt x="520902" y="73852"/>
                </a:lnTo>
                <a:lnTo>
                  <a:pt x="529197" y="115623"/>
                </a:lnTo>
                <a:lnTo>
                  <a:pt x="530225" y="139700"/>
                </a:lnTo>
                <a:lnTo>
                  <a:pt x="529179" y="164580"/>
                </a:lnTo>
                <a:lnTo>
                  <a:pt x="520848" y="207529"/>
                </a:lnTo>
                <a:lnTo>
                  <a:pt x="492378" y="253730"/>
                </a:lnTo>
                <a:lnTo>
                  <a:pt x="462406" y="270763"/>
                </a:lnTo>
                <a:lnTo>
                  <a:pt x="465963" y="282321"/>
                </a:lnTo>
                <a:lnTo>
                  <a:pt x="504459" y="264191"/>
                </a:lnTo>
                <a:lnTo>
                  <a:pt x="532765" y="232918"/>
                </a:lnTo>
                <a:lnTo>
                  <a:pt x="550195" y="191023"/>
                </a:lnTo>
                <a:lnTo>
                  <a:pt x="556006" y="141224"/>
                </a:lnTo>
                <a:lnTo>
                  <a:pt x="554553" y="115339"/>
                </a:lnTo>
                <a:lnTo>
                  <a:pt x="542932" y="69429"/>
                </a:lnTo>
                <a:lnTo>
                  <a:pt x="519809" y="32093"/>
                </a:lnTo>
                <a:lnTo>
                  <a:pt x="486419" y="7379"/>
                </a:lnTo>
                <a:lnTo>
                  <a:pt x="465963" y="0"/>
                </a:lnTo>
                <a:close/>
              </a:path>
              <a:path w="556260" h="282575">
                <a:moveTo>
                  <a:pt x="90043" y="0"/>
                </a:moveTo>
                <a:lnTo>
                  <a:pt x="51641" y="18081"/>
                </a:lnTo>
                <a:lnTo>
                  <a:pt x="23241" y="49402"/>
                </a:lnTo>
                <a:lnTo>
                  <a:pt x="5810" y="91408"/>
                </a:lnTo>
                <a:lnTo>
                  <a:pt x="0" y="141224"/>
                </a:lnTo>
                <a:lnTo>
                  <a:pt x="1452" y="167106"/>
                </a:lnTo>
                <a:lnTo>
                  <a:pt x="13073" y="212965"/>
                </a:lnTo>
                <a:lnTo>
                  <a:pt x="36125" y="250209"/>
                </a:lnTo>
                <a:lnTo>
                  <a:pt x="69514" y="274887"/>
                </a:lnTo>
                <a:lnTo>
                  <a:pt x="90043" y="282321"/>
                </a:lnTo>
                <a:lnTo>
                  <a:pt x="93599" y="270763"/>
                </a:lnTo>
                <a:lnTo>
                  <a:pt x="77529" y="263646"/>
                </a:lnTo>
                <a:lnTo>
                  <a:pt x="63627" y="253730"/>
                </a:lnTo>
                <a:lnTo>
                  <a:pt x="35157" y="207529"/>
                </a:lnTo>
                <a:lnTo>
                  <a:pt x="26826" y="164580"/>
                </a:lnTo>
                <a:lnTo>
                  <a:pt x="25781" y="139700"/>
                </a:lnTo>
                <a:lnTo>
                  <a:pt x="26826" y="115623"/>
                </a:lnTo>
                <a:lnTo>
                  <a:pt x="35157" y="73852"/>
                </a:lnTo>
                <a:lnTo>
                  <a:pt x="63722" y="28305"/>
                </a:lnTo>
                <a:lnTo>
                  <a:pt x="93980" y="11430"/>
                </a:lnTo>
                <a:lnTo>
                  <a:pt x="90043" y="0"/>
                </a:lnTo>
                <a:close/>
              </a:path>
            </a:pathLst>
          </a:custGeom>
          <a:solidFill>
            <a:srgbClr val="000000"/>
          </a:solidFill>
        </p:spPr>
        <p:txBody>
          <a:bodyPr wrap="square" lIns="0" tIns="0" rIns="0" bIns="0" rtlCol="0"/>
          <a:lstStyle/>
          <a:p>
            <a:endParaRPr/>
          </a:p>
        </p:txBody>
      </p:sp>
      <p:sp>
        <p:nvSpPr>
          <p:cNvPr id="7" name="object 7"/>
          <p:cNvSpPr/>
          <p:nvPr/>
        </p:nvSpPr>
        <p:spPr>
          <a:xfrm>
            <a:off x="3296411" y="1132205"/>
            <a:ext cx="733425" cy="20320"/>
          </a:xfrm>
          <a:custGeom>
            <a:avLst/>
            <a:gdLst/>
            <a:ahLst/>
            <a:cxnLst/>
            <a:rect l="l" t="t" r="r" b="b"/>
            <a:pathLst>
              <a:path w="733425" h="20319">
                <a:moveTo>
                  <a:pt x="733043" y="0"/>
                </a:moveTo>
                <a:lnTo>
                  <a:pt x="0" y="0"/>
                </a:lnTo>
                <a:lnTo>
                  <a:pt x="0" y="19812"/>
                </a:lnTo>
                <a:lnTo>
                  <a:pt x="733043" y="19812"/>
                </a:lnTo>
                <a:lnTo>
                  <a:pt x="733043" y="0"/>
                </a:lnTo>
                <a:close/>
              </a:path>
            </a:pathLst>
          </a:custGeom>
          <a:solidFill>
            <a:srgbClr val="000000"/>
          </a:solidFill>
        </p:spPr>
        <p:txBody>
          <a:bodyPr wrap="square" lIns="0" tIns="0" rIns="0" bIns="0" rtlCol="0"/>
          <a:lstStyle/>
          <a:p>
            <a:endParaRPr/>
          </a:p>
        </p:txBody>
      </p:sp>
      <p:sp>
        <p:nvSpPr>
          <p:cNvPr id="8" name="object 8"/>
          <p:cNvSpPr/>
          <p:nvPr/>
        </p:nvSpPr>
        <p:spPr>
          <a:xfrm>
            <a:off x="3596766" y="1211833"/>
            <a:ext cx="23495" cy="277495"/>
          </a:xfrm>
          <a:custGeom>
            <a:avLst/>
            <a:gdLst/>
            <a:ahLst/>
            <a:cxnLst/>
            <a:rect l="l" t="t" r="r" b="b"/>
            <a:pathLst>
              <a:path w="23495" h="277494">
                <a:moveTo>
                  <a:pt x="22987" y="0"/>
                </a:moveTo>
                <a:lnTo>
                  <a:pt x="0" y="0"/>
                </a:lnTo>
                <a:lnTo>
                  <a:pt x="0" y="276987"/>
                </a:lnTo>
                <a:lnTo>
                  <a:pt x="22987" y="276987"/>
                </a:lnTo>
                <a:lnTo>
                  <a:pt x="22987" y="0"/>
                </a:lnTo>
                <a:close/>
              </a:path>
            </a:pathLst>
          </a:custGeom>
          <a:solidFill>
            <a:srgbClr val="000000"/>
          </a:solidFill>
        </p:spPr>
        <p:txBody>
          <a:bodyPr wrap="square" lIns="0" tIns="0" rIns="0" bIns="0" rtlCol="0"/>
          <a:lstStyle/>
          <a:p>
            <a:endParaRPr/>
          </a:p>
        </p:txBody>
      </p:sp>
      <p:sp>
        <p:nvSpPr>
          <p:cNvPr id="9" name="object 9"/>
          <p:cNvSpPr/>
          <p:nvPr/>
        </p:nvSpPr>
        <p:spPr>
          <a:xfrm>
            <a:off x="3333115" y="1211833"/>
            <a:ext cx="23495" cy="277495"/>
          </a:xfrm>
          <a:custGeom>
            <a:avLst/>
            <a:gdLst/>
            <a:ahLst/>
            <a:cxnLst/>
            <a:rect l="l" t="t" r="r" b="b"/>
            <a:pathLst>
              <a:path w="23495" h="277494">
                <a:moveTo>
                  <a:pt x="22987" y="0"/>
                </a:moveTo>
                <a:lnTo>
                  <a:pt x="0" y="0"/>
                </a:lnTo>
                <a:lnTo>
                  <a:pt x="0" y="276987"/>
                </a:lnTo>
                <a:lnTo>
                  <a:pt x="22987" y="276987"/>
                </a:lnTo>
                <a:lnTo>
                  <a:pt x="22987" y="0"/>
                </a:lnTo>
                <a:close/>
              </a:path>
            </a:pathLst>
          </a:custGeom>
          <a:solidFill>
            <a:srgbClr val="000000"/>
          </a:solidFill>
        </p:spPr>
        <p:txBody>
          <a:bodyPr wrap="square" lIns="0" tIns="0" rIns="0" bIns="0" rtlCol="0"/>
          <a:lstStyle/>
          <a:p>
            <a:endParaRPr/>
          </a:p>
        </p:txBody>
      </p:sp>
      <p:sp>
        <p:nvSpPr>
          <p:cNvPr id="10" name="object 10"/>
          <p:cNvSpPr txBox="1"/>
          <p:nvPr/>
        </p:nvSpPr>
        <p:spPr>
          <a:xfrm>
            <a:off x="2297938" y="680415"/>
            <a:ext cx="1770380" cy="739775"/>
          </a:xfrm>
          <a:prstGeom prst="rect">
            <a:avLst/>
          </a:prstGeom>
        </p:spPr>
        <p:txBody>
          <a:bodyPr vert="horz" wrap="square" lIns="0" tIns="12700" rIns="0" bIns="0" rtlCol="0">
            <a:spAutoFit/>
          </a:bodyPr>
          <a:lstStyle/>
          <a:p>
            <a:pPr marL="32384" algn="ctr">
              <a:lnSpc>
                <a:spcPts val="2810"/>
              </a:lnSpc>
              <a:spcBef>
                <a:spcPts val="100"/>
              </a:spcBef>
              <a:tabLst>
                <a:tab pos="960755" algn="l"/>
              </a:tabLst>
            </a:pPr>
            <a:r>
              <a:rPr sz="2400" dirty="0">
                <a:latin typeface="Cambria Math"/>
                <a:cs typeface="Cambria Math"/>
              </a:rPr>
              <a:t>1	1</a:t>
            </a:r>
            <a:endParaRPr sz="2400">
              <a:latin typeface="Cambria Math"/>
              <a:cs typeface="Cambria Math"/>
            </a:endParaRPr>
          </a:p>
          <a:p>
            <a:pPr algn="ctr">
              <a:lnSpc>
                <a:spcPts val="2810"/>
              </a:lnSpc>
              <a:tabLst>
                <a:tab pos="483234" algn="l"/>
                <a:tab pos="1043940" algn="l"/>
              </a:tabLst>
            </a:pPr>
            <a:r>
              <a:rPr sz="3600" baseline="-16203" dirty="0">
                <a:latin typeface="Cambria Math"/>
                <a:cs typeface="Cambria Math"/>
              </a:rPr>
              <a:t>2𝜋	</a:t>
            </a:r>
            <a:r>
              <a:rPr sz="1750" spc="40" dirty="0">
                <a:latin typeface="Cambria Math"/>
                <a:cs typeface="Cambria Math"/>
              </a:rPr>
              <a:t>𝐷/2	</a:t>
            </a:r>
            <a:r>
              <a:rPr sz="3600" baseline="-16203" dirty="0">
                <a:latin typeface="Cambria Math"/>
                <a:cs typeface="Cambria Math"/>
              </a:rPr>
              <a:t>Σ</a:t>
            </a:r>
            <a:r>
              <a:rPr sz="3600" spc="202" baseline="-16203" dirty="0">
                <a:latin typeface="Cambria Math"/>
                <a:cs typeface="Cambria Math"/>
              </a:rPr>
              <a:t> </a:t>
            </a:r>
            <a:r>
              <a:rPr sz="1750" spc="25" dirty="0">
                <a:latin typeface="Cambria Math"/>
                <a:cs typeface="Cambria Math"/>
              </a:rPr>
              <a:t>1/2</a:t>
            </a:r>
            <a:endParaRPr sz="1750">
              <a:latin typeface="Cambria Math"/>
              <a:cs typeface="Cambria Math"/>
            </a:endParaRPr>
          </a:p>
        </p:txBody>
      </p:sp>
      <p:sp>
        <p:nvSpPr>
          <p:cNvPr id="11" name="object 11"/>
          <p:cNvSpPr/>
          <p:nvPr/>
        </p:nvSpPr>
        <p:spPr>
          <a:xfrm>
            <a:off x="4628896" y="837437"/>
            <a:ext cx="3268979" cy="607695"/>
          </a:xfrm>
          <a:custGeom>
            <a:avLst/>
            <a:gdLst/>
            <a:ahLst/>
            <a:cxnLst/>
            <a:rect l="l" t="t" r="r" b="b"/>
            <a:pathLst>
              <a:path w="3268979" h="607694">
                <a:moveTo>
                  <a:pt x="97917" y="0"/>
                </a:moveTo>
                <a:lnTo>
                  <a:pt x="54483" y="19672"/>
                </a:lnTo>
                <a:lnTo>
                  <a:pt x="31381" y="50076"/>
                </a:lnTo>
                <a:lnTo>
                  <a:pt x="19291" y="96227"/>
                </a:lnTo>
                <a:lnTo>
                  <a:pt x="17780" y="125349"/>
                </a:lnTo>
                <a:lnTo>
                  <a:pt x="18338" y="138315"/>
                </a:lnTo>
                <a:lnTo>
                  <a:pt x="19951" y="153085"/>
                </a:lnTo>
                <a:lnTo>
                  <a:pt x="22644" y="170205"/>
                </a:lnTo>
                <a:lnTo>
                  <a:pt x="26416" y="189484"/>
                </a:lnTo>
                <a:lnTo>
                  <a:pt x="30226" y="208241"/>
                </a:lnTo>
                <a:lnTo>
                  <a:pt x="32918" y="223735"/>
                </a:lnTo>
                <a:lnTo>
                  <a:pt x="34518" y="236016"/>
                </a:lnTo>
                <a:lnTo>
                  <a:pt x="35052" y="245110"/>
                </a:lnTo>
                <a:lnTo>
                  <a:pt x="34429" y="256527"/>
                </a:lnTo>
                <a:lnTo>
                  <a:pt x="13944" y="292608"/>
                </a:lnTo>
                <a:lnTo>
                  <a:pt x="0" y="296672"/>
                </a:lnTo>
                <a:lnTo>
                  <a:pt x="0" y="310642"/>
                </a:lnTo>
                <a:lnTo>
                  <a:pt x="32575" y="340842"/>
                </a:lnTo>
                <a:lnTo>
                  <a:pt x="35052" y="362331"/>
                </a:lnTo>
                <a:lnTo>
                  <a:pt x="34518" y="371386"/>
                </a:lnTo>
                <a:lnTo>
                  <a:pt x="32918" y="383667"/>
                </a:lnTo>
                <a:lnTo>
                  <a:pt x="30226" y="399199"/>
                </a:lnTo>
                <a:lnTo>
                  <a:pt x="26416" y="417957"/>
                </a:lnTo>
                <a:lnTo>
                  <a:pt x="22644" y="437197"/>
                </a:lnTo>
                <a:lnTo>
                  <a:pt x="19951" y="454304"/>
                </a:lnTo>
                <a:lnTo>
                  <a:pt x="18313" y="469239"/>
                </a:lnTo>
                <a:lnTo>
                  <a:pt x="17780" y="481965"/>
                </a:lnTo>
                <a:lnTo>
                  <a:pt x="19291" y="511175"/>
                </a:lnTo>
                <a:lnTo>
                  <a:pt x="31381" y="557377"/>
                </a:lnTo>
                <a:lnTo>
                  <a:pt x="54483" y="587781"/>
                </a:lnTo>
                <a:lnTo>
                  <a:pt x="97917" y="607441"/>
                </a:lnTo>
                <a:lnTo>
                  <a:pt x="97917" y="594614"/>
                </a:lnTo>
                <a:lnTo>
                  <a:pt x="88011" y="591959"/>
                </a:lnTo>
                <a:lnTo>
                  <a:pt x="78676" y="586651"/>
                </a:lnTo>
                <a:lnTo>
                  <a:pt x="54813" y="554799"/>
                </a:lnTo>
                <a:lnTo>
                  <a:pt x="45974" y="495427"/>
                </a:lnTo>
                <a:lnTo>
                  <a:pt x="46469" y="483603"/>
                </a:lnTo>
                <a:lnTo>
                  <a:pt x="47980" y="469049"/>
                </a:lnTo>
                <a:lnTo>
                  <a:pt x="50520" y="451789"/>
                </a:lnTo>
                <a:lnTo>
                  <a:pt x="54102" y="431800"/>
                </a:lnTo>
                <a:lnTo>
                  <a:pt x="57683" y="412445"/>
                </a:lnTo>
                <a:lnTo>
                  <a:pt x="60274" y="397217"/>
                </a:lnTo>
                <a:lnTo>
                  <a:pt x="61823" y="386105"/>
                </a:lnTo>
                <a:lnTo>
                  <a:pt x="62357" y="379095"/>
                </a:lnTo>
                <a:lnTo>
                  <a:pt x="61810" y="365290"/>
                </a:lnTo>
                <a:lnTo>
                  <a:pt x="48768" y="323507"/>
                </a:lnTo>
                <a:lnTo>
                  <a:pt x="25146" y="305054"/>
                </a:lnTo>
                <a:lnTo>
                  <a:pt x="25146" y="302387"/>
                </a:lnTo>
                <a:lnTo>
                  <a:pt x="53721" y="275463"/>
                </a:lnTo>
                <a:lnTo>
                  <a:pt x="62357" y="228219"/>
                </a:lnTo>
                <a:lnTo>
                  <a:pt x="61823" y="221297"/>
                </a:lnTo>
                <a:lnTo>
                  <a:pt x="60274" y="210223"/>
                </a:lnTo>
                <a:lnTo>
                  <a:pt x="57683" y="195008"/>
                </a:lnTo>
                <a:lnTo>
                  <a:pt x="54102" y="175641"/>
                </a:lnTo>
                <a:lnTo>
                  <a:pt x="50520" y="155600"/>
                </a:lnTo>
                <a:lnTo>
                  <a:pt x="47967" y="138150"/>
                </a:lnTo>
                <a:lnTo>
                  <a:pt x="46469" y="123786"/>
                </a:lnTo>
                <a:lnTo>
                  <a:pt x="45974" y="112014"/>
                </a:lnTo>
                <a:lnTo>
                  <a:pt x="46951" y="89039"/>
                </a:lnTo>
                <a:lnTo>
                  <a:pt x="61722" y="39243"/>
                </a:lnTo>
                <a:lnTo>
                  <a:pt x="97917" y="12700"/>
                </a:lnTo>
                <a:lnTo>
                  <a:pt x="97917" y="0"/>
                </a:lnTo>
                <a:close/>
              </a:path>
              <a:path w="3268979" h="607694">
                <a:moveTo>
                  <a:pt x="552704" y="294767"/>
                </a:moveTo>
                <a:lnTo>
                  <a:pt x="385064" y="294767"/>
                </a:lnTo>
                <a:lnTo>
                  <a:pt x="385064" y="314579"/>
                </a:lnTo>
                <a:lnTo>
                  <a:pt x="552704" y="314579"/>
                </a:lnTo>
                <a:lnTo>
                  <a:pt x="552704" y="294767"/>
                </a:lnTo>
                <a:close/>
              </a:path>
              <a:path w="3268979" h="607694">
                <a:moveTo>
                  <a:pt x="3268599" y="296672"/>
                </a:moveTo>
                <a:lnTo>
                  <a:pt x="3235998" y="266661"/>
                </a:lnTo>
                <a:lnTo>
                  <a:pt x="3233547" y="245110"/>
                </a:lnTo>
                <a:lnTo>
                  <a:pt x="3234067" y="235927"/>
                </a:lnTo>
                <a:lnTo>
                  <a:pt x="3235668" y="223608"/>
                </a:lnTo>
                <a:lnTo>
                  <a:pt x="3238360" y="208165"/>
                </a:lnTo>
                <a:lnTo>
                  <a:pt x="3242183" y="189611"/>
                </a:lnTo>
                <a:lnTo>
                  <a:pt x="3245942" y="170395"/>
                </a:lnTo>
                <a:lnTo>
                  <a:pt x="3248634" y="153289"/>
                </a:lnTo>
                <a:lnTo>
                  <a:pt x="3250273" y="138290"/>
                </a:lnTo>
                <a:lnTo>
                  <a:pt x="3250819" y="125349"/>
                </a:lnTo>
                <a:lnTo>
                  <a:pt x="3249295" y="96278"/>
                </a:lnTo>
                <a:lnTo>
                  <a:pt x="3237204" y="50101"/>
                </a:lnTo>
                <a:lnTo>
                  <a:pt x="3214116" y="19596"/>
                </a:lnTo>
                <a:lnTo>
                  <a:pt x="3170682" y="0"/>
                </a:lnTo>
                <a:lnTo>
                  <a:pt x="3170682" y="12700"/>
                </a:lnTo>
                <a:lnTo>
                  <a:pt x="3180588" y="15494"/>
                </a:lnTo>
                <a:lnTo>
                  <a:pt x="3189922" y="20828"/>
                </a:lnTo>
                <a:lnTo>
                  <a:pt x="3213773" y="52578"/>
                </a:lnTo>
                <a:lnTo>
                  <a:pt x="3222625" y="112014"/>
                </a:lnTo>
                <a:lnTo>
                  <a:pt x="3222498" y="117589"/>
                </a:lnTo>
                <a:lnTo>
                  <a:pt x="3218116" y="155562"/>
                </a:lnTo>
                <a:lnTo>
                  <a:pt x="3212541" y="185940"/>
                </a:lnTo>
                <a:lnTo>
                  <a:pt x="3210852" y="195072"/>
                </a:lnTo>
                <a:lnTo>
                  <a:pt x="3209442" y="203174"/>
                </a:lnTo>
                <a:lnTo>
                  <a:pt x="3208274" y="210185"/>
                </a:lnTo>
                <a:lnTo>
                  <a:pt x="3207004" y="218948"/>
                </a:lnTo>
                <a:lnTo>
                  <a:pt x="3206242" y="224917"/>
                </a:lnTo>
                <a:lnTo>
                  <a:pt x="3206242" y="228219"/>
                </a:lnTo>
                <a:lnTo>
                  <a:pt x="3211830" y="269240"/>
                </a:lnTo>
                <a:lnTo>
                  <a:pt x="3236722" y="299339"/>
                </a:lnTo>
                <a:lnTo>
                  <a:pt x="3243453" y="302387"/>
                </a:lnTo>
                <a:lnTo>
                  <a:pt x="3243453" y="305054"/>
                </a:lnTo>
                <a:lnTo>
                  <a:pt x="3214674" y="332257"/>
                </a:lnTo>
                <a:lnTo>
                  <a:pt x="3206369" y="372097"/>
                </a:lnTo>
                <a:lnTo>
                  <a:pt x="3206242" y="379095"/>
                </a:lnTo>
                <a:lnTo>
                  <a:pt x="3206242" y="382397"/>
                </a:lnTo>
                <a:lnTo>
                  <a:pt x="3212541" y="421513"/>
                </a:lnTo>
                <a:lnTo>
                  <a:pt x="3214497" y="431673"/>
                </a:lnTo>
                <a:lnTo>
                  <a:pt x="3216440" y="442099"/>
                </a:lnTo>
                <a:lnTo>
                  <a:pt x="3222129" y="483616"/>
                </a:lnTo>
                <a:lnTo>
                  <a:pt x="3222625" y="495427"/>
                </a:lnTo>
                <a:lnTo>
                  <a:pt x="3221634" y="518414"/>
                </a:lnTo>
                <a:lnTo>
                  <a:pt x="3206877" y="568198"/>
                </a:lnTo>
                <a:lnTo>
                  <a:pt x="3170682" y="594614"/>
                </a:lnTo>
                <a:lnTo>
                  <a:pt x="3170682" y="607441"/>
                </a:lnTo>
                <a:lnTo>
                  <a:pt x="3214116" y="587832"/>
                </a:lnTo>
                <a:lnTo>
                  <a:pt x="3237204" y="557377"/>
                </a:lnTo>
                <a:lnTo>
                  <a:pt x="3249295" y="511175"/>
                </a:lnTo>
                <a:lnTo>
                  <a:pt x="3250819" y="481965"/>
                </a:lnTo>
                <a:lnTo>
                  <a:pt x="3250273" y="469112"/>
                </a:lnTo>
                <a:lnTo>
                  <a:pt x="3248634" y="454139"/>
                </a:lnTo>
                <a:lnTo>
                  <a:pt x="3245942" y="437057"/>
                </a:lnTo>
                <a:lnTo>
                  <a:pt x="3242183" y="417830"/>
                </a:lnTo>
                <a:lnTo>
                  <a:pt x="3238360" y="399237"/>
                </a:lnTo>
                <a:lnTo>
                  <a:pt x="3235668" y="383794"/>
                </a:lnTo>
                <a:lnTo>
                  <a:pt x="3234067" y="371513"/>
                </a:lnTo>
                <a:lnTo>
                  <a:pt x="3233547" y="362331"/>
                </a:lnTo>
                <a:lnTo>
                  <a:pt x="3234156" y="350926"/>
                </a:lnTo>
                <a:lnTo>
                  <a:pt x="3254718" y="314769"/>
                </a:lnTo>
                <a:lnTo>
                  <a:pt x="3268599" y="310642"/>
                </a:lnTo>
                <a:lnTo>
                  <a:pt x="3268599" y="296672"/>
                </a:lnTo>
                <a:close/>
              </a:path>
            </a:pathLst>
          </a:custGeom>
          <a:solidFill>
            <a:srgbClr val="000000"/>
          </a:solidFill>
        </p:spPr>
        <p:txBody>
          <a:bodyPr wrap="square" lIns="0" tIns="0" rIns="0" bIns="0" rtlCol="0"/>
          <a:lstStyle/>
          <a:p>
            <a:endParaRPr/>
          </a:p>
        </p:txBody>
      </p:sp>
      <p:sp>
        <p:nvSpPr>
          <p:cNvPr id="12" name="object 12"/>
          <p:cNvSpPr txBox="1"/>
          <p:nvPr/>
        </p:nvSpPr>
        <p:spPr>
          <a:xfrm>
            <a:off x="5002148" y="1115314"/>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2</a:t>
            </a:r>
            <a:endParaRPr sz="2400">
              <a:latin typeface="Cambria Math"/>
              <a:cs typeface="Cambria Math"/>
            </a:endParaRPr>
          </a:p>
        </p:txBody>
      </p:sp>
      <p:sp>
        <p:nvSpPr>
          <p:cNvPr id="13" name="object 13"/>
          <p:cNvSpPr/>
          <p:nvPr/>
        </p:nvSpPr>
        <p:spPr>
          <a:xfrm>
            <a:off x="5258689" y="1001013"/>
            <a:ext cx="2505710" cy="282575"/>
          </a:xfrm>
          <a:custGeom>
            <a:avLst/>
            <a:gdLst/>
            <a:ahLst/>
            <a:cxnLst/>
            <a:rect l="l" t="t" r="r" b="b"/>
            <a:pathLst>
              <a:path w="2505709" h="282575">
                <a:moveTo>
                  <a:pt x="93980" y="11430"/>
                </a:moveTo>
                <a:lnTo>
                  <a:pt x="90043" y="0"/>
                </a:lnTo>
                <a:lnTo>
                  <a:pt x="69583" y="7391"/>
                </a:lnTo>
                <a:lnTo>
                  <a:pt x="51638" y="18084"/>
                </a:lnTo>
                <a:lnTo>
                  <a:pt x="23241" y="49403"/>
                </a:lnTo>
                <a:lnTo>
                  <a:pt x="5803" y="91414"/>
                </a:lnTo>
                <a:lnTo>
                  <a:pt x="0" y="141224"/>
                </a:lnTo>
                <a:lnTo>
                  <a:pt x="1447" y="167106"/>
                </a:lnTo>
                <a:lnTo>
                  <a:pt x="13068" y="212966"/>
                </a:lnTo>
                <a:lnTo>
                  <a:pt x="36118" y="250215"/>
                </a:lnTo>
                <a:lnTo>
                  <a:pt x="69507" y="274891"/>
                </a:lnTo>
                <a:lnTo>
                  <a:pt x="90043" y="282321"/>
                </a:lnTo>
                <a:lnTo>
                  <a:pt x="93599" y="270764"/>
                </a:lnTo>
                <a:lnTo>
                  <a:pt x="77520" y="263652"/>
                </a:lnTo>
                <a:lnTo>
                  <a:pt x="63627" y="253733"/>
                </a:lnTo>
                <a:lnTo>
                  <a:pt x="35153" y="207530"/>
                </a:lnTo>
                <a:lnTo>
                  <a:pt x="26822" y="164592"/>
                </a:lnTo>
                <a:lnTo>
                  <a:pt x="25781" y="139700"/>
                </a:lnTo>
                <a:lnTo>
                  <a:pt x="26822" y="115633"/>
                </a:lnTo>
                <a:lnTo>
                  <a:pt x="35153" y="73863"/>
                </a:lnTo>
                <a:lnTo>
                  <a:pt x="63715" y="28308"/>
                </a:lnTo>
                <a:lnTo>
                  <a:pt x="77736" y="18516"/>
                </a:lnTo>
                <a:lnTo>
                  <a:pt x="93980" y="11430"/>
                </a:lnTo>
                <a:close/>
              </a:path>
              <a:path w="2505709" h="282575">
                <a:moveTo>
                  <a:pt x="908050" y="141224"/>
                </a:moveTo>
                <a:lnTo>
                  <a:pt x="902233" y="91414"/>
                </a:lnTo>
                <a:lnTo>
                  <a:pt x="884809" y="49403"/>
                </a:lnTo>
                <a:lnTo>
                  <a:pt x="856399" y="18084"/>
                </a:lnTo>
                <a:lnTo>
                  <a:pt x="818007" y="0"/>
                </a:lnTo>
                <a:lnTo>
                  <a:pt x="813943" y="11430"/>
                </a:lnTo>
                <a:lnTo>
                  <a:pt x="830313" y="18516"/>
                </a:lnTo>
                <a:lnTo>
                  <a:pt x="844397" y="28308"/>
                </a:lnTo>
                <a:lnTo>
                  <a:pt x="872934" y="73863"/>
                </a:lnTo>
                <a:lnTo>
                  <a:pt x="881240" y="115633"/>
                </a:lnTo>
                <a:lnTo>
                  <a:pt x="882269" y="139700"/>
                </a:lnTo>
                <a:lnTo>
                  <a:pt x="881214" y="164592"/>
                </a:lnTo>
                <a:lnTo>
                  <a:pt x="872883" y="207530"/>
                </a:lnTo>
                <a:lnTo>
                  <a:pt x="844423" y="253733"/>
                </a:lnTo>
                <a:lnTo>
                  <a:pt x="814451" y="270764"/>
                </a:lnTo>
                <a:lnTo>
                  <a:pt x="818007" y="282321"/>
                </a:lnTo>
                <a:lnTo>
                  <a:pt x="856500" y="264198"/>
                </a:lnTo>
                <a:lnTo>
                  <a:pt x="884809" y="232918"/>
                </a:lnTo>
                <a:lnTo>
                  <a:pt x="902233" y="191033"/>
                </a:lnTo>
                <a:lnTo>
                  <a:pt x="906589" y="167106"/>
                </a:lnTo>
                <a:lnTo>
                  <a:pt x="908050" y="141224"/>
                </a:lnTo>
                <a:close/>
              </a:path>
              <a:path w="2505709" h="282575">
                <a:moveTo>
                  <a:pt x="1691132" y="11430"/>
                </a:moveTo>
                <a:lnTo>
                  <a:pt x="1687195" y="0"/>
                </a:lnTo>
                <a:lnTo>
                  <a:pt x="1666735" y="7391"/>
                </a:lnTo>
                <a:lnTo>
                  <a:pt x="1648790" y="18084"/>
                </a:lnTo>
                <a:lnTo>
                  <a:pt x="1620393" y="49403"/>
                </a:lnTo>
                <a:lnTo>
                  <a:pt x="1602955" y="91414"/>
                </a:lnTo>
                <a:lnTo>
                  <a:pt x="1597152" y="141224"/>
                </a:lnTo>
                <a:lnTo>
                  <a:pt x="1598599" y="167106"/>
                </a:lnTo>
                <a:lnTo>
                  <a:pt x="1610220" y="212966"/>
                </a:lnTo>
                <a:lnTo>
                  <a:pt x="1633270" y="250215"/>
                </a:lnTo>
                <a:lnTo>
                  <a:pt x="1666659" y="274891"/>
                </a:lnTo>
                <a:lnTo>
                  <a:pt x="1687195" y="282321"/>
                </a:lnTo>
                <a:lnTo>
                  <a:pt x="1690751" y="270764"/>
                </a:lnTo>
                <a:lnTo>
                  <a:pt x="1674672" y="263652"/>
                </a:lnTo>
                <a:lnTo>
                  <a:pt x="1660779" y="253733"/>
                </a:lnTo>
                <a:lnTo>
                  <a:pt x="1632305" y="207530"/>
                </a:lnTo>
                <a:lnTo>
                  <a:pt x="1623974" y="164592"/>
                </a:lnTo>
                <a:lnTo>
                  <a:pt x="1622933" y="139700"/>
                </a:lnTo>
                <a:lnTo>
                  <a:pt x="1623974" y="115633"/>
                </a:lnTo>
                <a:lnTo>
                  <a:pt x="1632305" y="73863"/>
                </a:lnTo>
                <a:lnTo>
                  <a:pt x="1660867" y="28308"/>
                </a:lnTo>
                <a:lnTo>
                  <a:pt x="1674888" y="18516"/>
                </a:lnTo>
                <a:lnTo>
                  <a:pt x="1691132" y="11430"/>
                </a:lnTo>
                <a:close/>
              </a:path>
              <a:path w="2505709" h="282575">
                <a:moveTo>
                  <a:pt x="2505202" y="141224"/>
                </a:moveTo>
                <a:lnTo>
                  <a:pt x="2499385" y="91414"/>
                </a:lnTo>
                <a:lnTo>
                  <a:pt x="2481961" y="49403"/>
                </a:lnTo>
                <a:lnTo>
                  <a:pt x="2453551" y="18084"/>
                </a:lnTo>
                <a:lnTo>
                  <a:pt x="2415159" y="0"/>
                </a:lnTo>
                <a:lnTo>
                  <a:pt x="2411095" y="11430"/>
                </a:lnTo>
                <a:lnTo>
                  <a:pt x="2427465" y="18516"/>
                </a:lnTo>
                <a:lnTo>
                  <a:pt x="2441549" y="28308"/>
                </a:lnTo>
                <a:lnTo>
                  <a:pt x="2470086" y="73863"/>
                </a:lnTo>
                <a:lnTo>
                  <a:pt x="2478392" y="115633"/>
                </a:lnTo>
                <a:lnTo>
                  <a:pt x="2479421" y="139700"/>
                </a:lnTo>
                <a:lnTo>
                  <a:pt x="2478367" y="164592"/>
                </a:lnTo>
                <a:lnTo>
                  <a:pt x="2470035" y="207530"/>
                </a:lnTo>
                <a:lnTo>
                  <a:pt x="2441562" y="253733"/>
                </a:lnTo>
                <a:lnTo>
                  <a:pt x="2411603" y="270764"/>
                </a:lnTo>
                <a:lnTo>
                  <a:pt x="2415159" y="282321"/>
                </a:lnTo>
                <a:lnTo>
                  <a:pt x="2453652" y="264198"/>
                </a:lnTo>
                <a:lnTo>
                  <a:pt x="2481961" y="232918"/>
                </a:lnTo>
                <a:lnTo>
                  <a:pt x="2499385" y="191033"/>
                </a:lnTo>
                <a:lnTo>
                  <a:pt x="2503741" y="167106"/>
                </a:lnTo>
                <a:lnTo>
                  <a:pt x="2505202" y="141224"/>
                </a:lnTo>
                <a:close/>
              </a:path>
            </a:pathLst>
          </a:custGeom>
          <a:solidFill>
            <a:srgbClr val="000000"/>
          </a:solidFill>
        </p:spPr>
        <p:txBody>
          <a:bodyPr wrap="square" lIns="0" tIns="0" rIns="0" bIns="0" rtlCol="0"/>
          <a:lstStyle/>
          <a:p>
            <a:endParaRPr/>
          </a:p>
        </p:txBody>
      </p:sp>
      <p:sp>
        <p:nvSpPr>
          <p:cNvPr id="14" name="object 14"/>
          <p:cNvSpPr txBox="1"/>
          <p:nvPr/>
        </p:nvSpPr>
        <p:spPr>
          <a:xfrm>
            <a:off x="4042283" y="910793"/>
            <a:ext cx="3653154" cy="391795"/>
          </a:xfrm>
          <a:prstGeom prst="rect">
            <a:avLst/>
          </a:prstGeom>
        </p:spPr>
        <p:txBody>
          <a:bodyPr vert="horz" wrap="square" lIns="0" tIns="12700" rIns="0" bIns="0" rtlCol="0">
            <a:spAutoFit/>
          </a:bodyPr>
          <a:lstStyle/>
          <a:p>
            <a:pPr marL="38100">
              <a:lnSpc>
                <a:spcPct val="100000"/>
              </a:lnSpc>
              <a:spcBef>
                <a:spcPts val="100"/>
              </a:spcBef>
              <a:tabLst>
                <a:tab pos="693420" algn="l"/>
                <a:tab pos="1316355" algn="l"/>
                <a:tab pos="2152015" algn="l"/>
                <a:tab pos="2914015" algn="l"/>
              </a:tabLst>
            </a:pPr>
            <a:r>
              <a:rPr sz="2400" spc="-5" dirty="0">
                <a:latin typeface="Cambria Math"/>
                <a:cs typeface="Cambria Math"/>
              </a:rPr>
              <a:t>𝑒𝑥𝑝	</a:t>
            </a:r>
            <a:r>
              <a:rPr sz="2400" dirty="0">
                <a:latin typeface="Cambria Math"/>
                <a:cs typeface="Cambria Math"/>
              </a:rPr>
              <a:t>−</a:t>
            </a:r>
            <a:r>
              <a:rPr sz="2400" spc="-130" dirty="0">
                <a:latin typeface="Cambria Math"/>
                <a:cs typeface="Cambria Math"/>
              </a:rPr>
              <a:t> </a:t>
            </a:r>
            <a:r>
              <a:rPr sz="3600" baseline="41666" dirty="0">
                <a:latin typeface="Cambria Math"/>
                <a:cs typeface="Cambria Math"/>
              </a:rPr>
              <a:t>1	</a:t>
            </a:r>
            <a:r>
              <a:rPr sz="2400" dirty="0">
                <a:latin typeface="Cambria Math"/>
                <a:cs typeface="Cambria Math"/>
              </a:rPr>
              <a:t>𝑥</a:t>
            </a:r>
            <a:r>
              <a:rPr sz="2400" spc="75" dirty="0">
                <a:latin typeface="Cambria Math"/>
                <a:cs typeface="Cambria Math"/>
              </a:rPr>
              <a:t> </a:t>
            </a:r>
            <a:r>
              <a:rPr sz="2400" dirty="0">
                <a:latin typeface="Cambria Math"/>
                <a:cs typeface="Cambria Math"/>
              </a:rPr>
              <a:t>−</a:t>
            </a:r>
            <a:r>
              <a:rPr sz="2400" spc="-10" dirty="0">
                <a:latin typeface="Cambria Math"/>
                <a:cs typeface="Cambria Math"/>
              </a:rPr>
              <a:t> </a:t>
            </a:r>
            <a:r>
              <a:rPr sz="2400" dirty="0">
                <a:latin typeface="Cambria Math"/>
                <a:cs typeface="Cambria Math"/>
              </a:rPr>
              <a:t>𝜇	</a:t>
            </a:r>
            <a:r>
              <a:rPr sz="2625" spc="97" baseline="28571" dirty="0">
                <a:latin typeface="Cambria Math"/>
                <a:cs typeface="Cambria Math"/>
              </a:rPr>
              <a:t>𝑇</a:t>
            </a:r>
            <a:r>
              <a:rPr sz="2400" spc="65" dirty="0">
                <a:latin typeface="Cambria Math"/>
                <a:cs typeface="Cambria Math"/>
              </a:rPr>
              <a:t>Σ</a:t>
            </a:r>
            <a:r>
              <a:rPr sz="2625" spc="97" baseline="28571" dirty="0">
                <a:latin typeface="Cambria Math"/>
                <a:cs typeface="Cambria Math"/>
              </a:rPr>
              <a:t>−1	</a:t>
            </a:r>
            <a:r>
              <a:rPr sz="2400" dirty="0">
                <a:latin typeface="Cambria Math"/>
                <a:cs typeface="Cambria Math"/>
              </a:rPr>
              <a:t>𝑥</a:t>
            </a:r>
            <a:r>
              <a:rPr sz="2400" spc="30" dirty="0">
                <a:latin typeface="Cambria Math"/>
                <a:cs typeface="Cambria Math"/>
              </a:rPr>
              <a:t> </a:t>
            </a:r>
            <a:r>
              <a:rPr sz="2400" dirty="0">
                <a:latin typeface="Cambria Math"/>
                <a:cs typeface="Cambria Math"/>
              </a:rPr>
              <a:t>−</a:t>
            </a:r>
            <a:r>
              <a:rPr sz="2400" spc="-45" dirty="0">
                <a:latin typeface="Cambria Math"/>
                <a:cs typeface="Cambria Math"/>
              </a:rPr>
              <a:t> </a:t>
            </a:r>
            <a:r>
              <a:rPr sz="2400" dirty="0">
                <a:latin typeface="Cambria Math"/>
                <a:cs typeface="Cambria Math"/>
              </a:rPr>
              <a:t>𝜇</a:t>
            </a:r>
          </a:p>
        </p:txBody>
      </p:sp>
      <p:sp>
        <p:nvSpPr>
          <p:cNvPr id="15" name="object 15"/>
          <p:cNvSpPr txBox="1"/>
          <p:nvPr/>
        </p:nvSpPr>
        <p:spPr>
          <a:xfrm>
            <a:off x="934618" y="1527022"/>
            <a:ext cx="6630034" cy="1194435"/>
          </a:xfrm>
          <a:prstGeom prst="rect">
            <a:avLst/>
          </a:prstGeom>
        </p:spPr>
        <p:txBody>
          <a:bodyPr vert="horz" wrap="square" lIns="0" tIns="48260" rIns="0" bIns="0" rtlCol="0">
            <a:spAutoFit/>
          </a:bodyPr>
          <a:lstStyle/>
          <a:p>
            <a:pPr marL="12700">
              <a:lnSpc>
                <a:spcPct val="100000"/>
              </a:lnSpc>
              <a:spcBef>
                <a:spcPts val="380"/>
              </a:spcBef>
            </a:pPr>
            <a:r>
              <a:rPr sz="2400" spc="-5" dirty="0">
                <a:latin typeface="Calibri"/>
                <a:cs typeface="Calibri"/>
              </a:rPr>
              <a:t>Input:</a:t>
            </a:r>
            <a:r>
              <a:rPr sz="2400" spc="-20" dirty="0">
                <a:latin typeface="Calibri"/>
                <a:cs typeface="Calibri"/>
              </a:rPr>
              <a:t> </a:t>
            </a:r>
            <a:r>
              <a:rPr sz="2400" spc="-10" dirty="0">
                <a:latin typeface="Calibri"/>
                <a:cs typeface="Calibri"/>
              </a:rPr>
              <a:t>vector </a:t>
            </a:r>
            <a:r>
              <a:rPr sz="2400" spc="-5" dirty="0">
                <a:latin typeface="Calibri"/>
                <a:cs typeface="Calibri"/>
              </a:rPr>
              <a:t>x,</a:t>
            </a:r>
            <a:r>
              <a:rPr sz="2400" spc="-15" dirty="0">
                <a:latin typeface="Calibri"/>
                <a:cs typeface="Calibri"/>
              </a:rPr>
              <a:t> </a:t>
            </a:r>
            <a:r>
              <a:rPr sz="2400" spc="-5" dirty="0">
                <a:latin typeface="Calibri"/>
                <a:cs typeface="Calibri"/>
              </a:rPr>
              <a:t>output:</a:t>
            </a:r>
            <a:r>
              <a:rPr sz="2400" spc="-20" dirty="0">
                <a:latin typeface="Calibri"/>
                <a:cs typeface="Calibri"/>
              </a:rPr>
              <a:t> </a:t>
            </a:r>
            <a:r>
              <a:rPr sz="2400" spc="-5" dirty="0">
                <a:latin typeface="Calibri"/>
                <a:cs typeface="Calibri"/>
              </a:rPr>
              <a:t>probability</a:t>
            </a:r>
            <a:r>
              <a:rPr sz="2400" spc="-15" dirty="0">
                <a:latin typeface="Calibri"/>
                <a:cs typeface="Calibri"/>
              </a:rPr>
              <a:t> </a:t>
            </a:r>
            <a:r>
              <a:rPr sz="2400" spc="-5" dirty="0">
                <a:latin typeface="Calibri"/>
                <a:cs typeface="Calibri"/>
              </a:rPr>
              <a:t>of</a:t>
            </a:r>
            <a:r>
              <a:rPr sz="2400" spc="-15" dirty="0">
                <a:latin typeface="Calibri"/>
                <a:cs typeface="Calibri"/>
              </a:rPr>
              <a:t> </a:t>
            </a:r>
            <a:r>
              <a:rPr sz="2400" spc="-5" dirty="0">
                <a:latin typeface="Calibri"/>
                <a:cs typeface="Calibri"/>
              </a:rPr>
              <a:t>sampling</a:t>
            </a:r>
            <a:r>
              <a:rPr sz="2400" spc="-25" dirty="0">
                <a:latin typeface="Calibri"/>
                <a:cs typeface="Calibri"/>
              </a:rPr>
              <a:t> </a:t>
            </a:r>
            <a:r>
              <a:rPr sz="2400" dirty="0">
                <a:latin typeface="Calibri"/>
                <a:cs typeface="Calibri"/>
              </a:rPr>
              <a:t>x</a:t>
            </a:r>
            <a:endParaRPr sz="2400">
              <a:latin typeface="Calibri"/>
              <a:cs typeface="Calibri"/>
            </a:endParaRPr>
          </a:p>
          <a:p>
            <a:pPr marL="12700">
              <a:lnSpc>
                <a:spcPct val="100000"/>
              </a:lnSpc>
              <a:spcBef>
                <a:spcPts val="280"/>
              </a:spcBef>
            </a:pPr>
            <a:r>
              <a:rPr sz="2400" spc="-5" dirty="0">
                <a:latin typeface="Calibri"/>
                <a:cs typeface="Calibri"/>
              </a:rPr>
              <a:t>The shape</a:t>
            </a:r>
            <a:r>
              <a:rPr sz="2400" spc="-10" dirty="0">
                <a:latin typeface="Calibri"/>
                <a:cs typeface="Calibri"/>
              </a:rPr>
              <a:t> </a:t>
            </a:r>
            <a:r>
              <a:rPr sz="2400" spc="-5" dirty="0">
                <a:latin typeface="Calibri"/>
                <a:cs typeface="Calibri"/>
              </a:rPr>
              <a:t>of</a:t>
            </a:r>
            <a:r>
              <a:rPr sz="2400" spc="-10" dirty="0">
                <a:latin typeface="Calibri"/>
                <a:cs typeface="Calibri"/>
              </a:rPr>
              <a:t> </a:t>
            </a:r>
            <a:r>
              <a:rPr sz="2400" dirty="0">
                <a:latin typeface="Calibri"/>
                <a:cs typeface="Calibri"/>
              </a:rPr>
              <a:t>the</a:t>
            </a:r>
            <a:r>
              <a:rPr sz="2400" spc="-15" dirty="0">
                <a:latin typeface="Calibri"/>
                <a:cs typeface="Calibri"/>
              </a:rPr>
              <a:t> </a:t>
            </a:r>
            <a:r>
              <a:rPr sz="2400" spc="-5" dirty="0">
                <a:latin typeface="Calibri"/>
                <a:cs typeface="Calibri"/>
              </a:rPr>
              <a:t>function</a:t>
            </a:r>
            <a:r>
              <a:rPr sz="2400" spc="-10" dirty="0">
                <a:latin typeface="Calibri"/>
                <a:cs typeface="Calibri"/>
              </a:rPr>
              <a:t> </a:t>
            </a:r>
            <a:r>
              <a:rPr sz="2400" spc="-5" dirty="0">
                <a:latin typeface="Calibri"/>
                <a:cs typeface="Calibri"/>
              </a:rPr>
              <a:t>determines</a:t>
            </a:r>
            <a:r>
              <a:rPr sz="2400" spc="-20" dirty="0">
                <a:latin typeface="Calibri"/>
                <a:cs typeface="Calibri"/>
              </a:rPr>
              <a:t> </a:t>
            </a:r>
            <a:r>
              <a:rPr sz="2400" spc="-10" dirty="0">
                <a:latin typeface="Calibri"/>
                <a:cs typeface="Calibri"/>
              </a:rPr>
              <a:t>by</a:t>
            </a:r>
            <a:r>
              <a:rPr sz="2400" spc="20" dirty="0">
                <a:latin typeface="Calibri"/>
                <a:cs typeface="Calibri"/>
              </a:rPr>
              <a:t> </a:t>
            </a:r>
            <a:r>
              <a:rPr sz="2400" b="1" dirty="0">
                <a:latin typeface="Calibri"/>
                <a:cs typeface="Calibri"/>
              </a:rPr>
              <a:t>mean</a:t>
            </a:r>
            <a:r>
              <a:rPr sz="2400" b="1" spc="-25" dirty="0">
                <a:latin typeface="Calibri"/>
                <a:cs typeface="Calibri"/>
              </a:rPr>
              <a:t> </a:t>
            </a:r>
            <a:r>
              <a:rPr sz="2400" dirty="0">
                <a:latin typeface="Cambria Math"/>
                <a:cs typeface="Cambria Math"/>
              </a:rPr>
              <a:t>𝝁 </a:t>
            </a:r>
            <a:r>
              <a:rPr sz="2400" dirty="0">
                <a:latin typeface="Calibri"/>
                <a:cs typeface="Calibri"/>
              </a:rPr>
              <a:t>and</a:t>
            </a:r>
            <a:endParaRPr sz="2400">
              <a:latin typeface="Calibri"/>
              <a:cs typeface="Calibri"/>
            </a:endParaRPr>
          </a:p>
          <a:p>
            <a:pPr marL="12700">
              <a:lnSpc>
                <a:spcPct val="100000"/>
              </a:lnSpc>
            </a:pPr>
            <a:r>
              <a:rPr sz="2400" b="1" spc="-10" dirty="0">
                <a:latin typeface="Calibri"/>
                <a:cs typeface="Calibri"/>
              </a:rPr>
              <a:t>covariance</a:t>
            </a:r>
            <a:r>
              <a:rPr sz="2400" b="1" spc="-35" dirty="0">
                <a:latin typeface="Calibri"/>
                <a:cs typeface="Calibri"/>
              </a:rPr>
              <a:t> </a:t>
            </a:r>
            <a:r>
              <a:rPr sz="2400" b="1" spc="-10" dirty="0">
                <a:latin typeface="Calibri"/>
                <a:cs typeface="Calibri"/>
              </a:rPr>
              <a:t>matrix</a:t>
            </a:r>
            <a:r>
              <a:rPr sz="2400" b="1" spc="-15" dirty="0">
                <a:latin typeface="Calibri"/>
                <a:cs typeface="Calibri"/>
              </a:rPr>
              <a:t> </a:t>
            </a:r>
            <a:r>
              <a:rPr sz="2400" dirty="0">
                <a:latin typeface="Cambria Math"/>
                <a:cs typeface="Cambria Math"/>
              </a:rPr>
              <a:t>𝜮</a:t>
            </a:r>
            <a:endParaRPr sz="2400">
              <a:latin typeface="Cambria Math"/>
              <a:cs typeface="Cambria Math"/>
            </a:endParaRPr>
          </a:p>
        </p:txBody>
      </p:sp>
      <p:pic>
        <p:nvPicPr>
          <p:cNvPr id="16" name="object 16"/>
          <p:cNvPicPr/>
          <p:nvPr/>
        </p:nvPicPr>
        <p:blipFill>
          <a:blip r:embed="rId3" cstate="print"/>
          <a:stretch>
            <a:fillRect/>
          </a:stretch>
        </p:blipFill>
        <p:spPr>
          <a:xfrm>
            <a:off x="620268" y="3648455"/>
            <a:ext cx="3758822" cy="2979420"/>
          </a:xfrm>
          <a:prstGeom prst="rect">
            <a:avLst/>
          </a:prstGeom>
        </p:spPr>
      </p:pic>
      <p:pic>
        <p:nvPicPr>
          <p:cNvPr id="17" name="object 17"/>
          <p:cNvPicPr/>
          <p:nvPr/>
        </p:nvPicPr>
        <p:blipFill>
          <a:blip r:embed="rId4" cstate="print"/>
          <a:stretch>
            <a:fillRect/>
          </a:stretch>
        </p:blipFill>
        <p:spPr>
          <a:xfrm>
            <a:off x="4575652" y="3525010"/>
            <a:ext cx="3959676" cy="3182111"/>
          </a:xfrm>
          <a:prstGeom prst="rect">
            <a:avLst/>
          </a:prstGeom>
        </p:spPr>
      </p:pic>
      <p:sp>
        <p:nvSpPr>
          <p:cNvPr id="18" name="object 18"/>
          <p:cNvSpPr txBox="1">
            <a:spLocks noGrp="1"/>
          </p:cNvSpPr>
          <p:nvPr>
            <p:ph type="title"/>
          </p:nvPr>
        </p:nvSpPr>
        <p:spPr>
          <a:xfrm>
            <a:off x="350011" y="169291"/>
            <a:ext cx="3190240" cy="452120"/>
          </a:xfrm>
          <a:prstGeom prst="rect">
            <a:avLst/>
          </a:prstGeom>
        </p:spPr>
        <p:txBody>
          <a:bodyPr vert="horz" wrap="square" lIns="0" tIns="12065" rIns="0" bIns="0" rtlCol="0">
            <a:spAutoFit/>
          </a:bodyPr>
          <a:lstStyle/>
          <a:p>
            <a:pPr marL="12700">
              <a:lnSpc>
                <a:spcPct val="100000"/>
              </a:lnSpc>
              <a:spcBef>
                <a:spcPts val="95"/>
              </a:spcBef>
            </a:pPr>
            <a:r>
              <a:rPr sz="2800" b="1" i="1" u="heavy" spc="-10" dirty="0">
                <a:uFill>
                  <a:solidFill>
                    <a:srgbClr val="000000"/>
                  </a:solidFill>
                </a:uFill>
                <a:latin typeface="Calibri"/>
                <a:cs typeface="Calibri"/>
              </a:rPr>
              <a:t>Gaussian</a:t>
            </a:r>
            <a:r>
              <a:rPr sz="2800" b="1" i="1" u="heavy" spc="-20" dirty="0">
                <a:uFill>
                  <a:solidFill>
                    <a:srgbClr val="000000"/>
                  </a:solidFill>
                </a:uFill>
                <a:latin typeface="Calibri"/>
                <a:cs typeface="Calibri"/>
              </a:rPr>
              <a:t> </a:t>
            </a:r>
            <a:r>
              <a:rPr sz="2800" b="1" i="1" u="heavy" spc="-10" dirty="0">
                <a:uFill>
                  <a:solidFill>
                    <a:srgbClr val="000000"/>
                  </a:solidFill>
                </a:uFill>
                <a:latin typeface="Calibri"/>
                <a:cs typeface="Calibri"/>
              </a:rPr>
              <a:t>Distribution</a:t>
            </a:r>
            <a:endParaRPr sz="2800">
              <a:latin typeface="Calibri"/>
              <a:cs typeface="Calibri"/>
            </a:endParaRPr>
          </a:p>
        </p:txBody>
      </p:sp>
      <p:sp>
        <p:nvSpPr>
          <p:cNvPr id="19" name="object 19"/>
          <p:cNvSpPr txBox="1"/>
          <p:nvPr/>
        </p:nvSpPr>
        <p:spPr>
          <a:xfrm>
            <a:off x="3345434" y="5982411"/>
            <a:ext cx="310515" cy="330835"/>
          </a:xfrm>
          <a:prstGeom prst="rect">
            <a:avLst/>
          </a:prstGeom>
        </p:spPr>
        <p:txBody>
          <a:bodyPr vert="horz" wrap="square" lIns="0" tIns="12700" rIns="0" bIns="0" rtlCol="0">
            <a:spAutoFit/>
          </a:bodyPr>
          <a:lstStyle/>
          <a:p>
            <a:pPr marL="38100">
              <a:lnSpc>
                <a:spcPct val="100000"/>
              </a:lnSpc>
              <a:spcBef>
                <a:spcPts val="100"/>
              </a:spcBef>
            </a:pPr>
            <a:r>
              <a:rPr sz="2000" spc="-15" dirty="0">
                <a:latin typeface="Cambria Math"/>
                <a:cs typeface="Cambria Math"/>
              </a:rPr>
              <a:t>𝑥</a:t>
            </a:r>
            <a:r>
              <a:rPr sz="2175" spc="-22" baseline="-15325" dirty="0">
                <a:latin typeface="Cambria Math"/>
                <a:cs typeface="Cambria Math"/>
              </a:rPr>
              <a:t>1</a:t>
            </a:r>
            <a:endParaRPr sz="2175" baseline="-15325">
              <a:latin typeface="Cambria Math"/>
              <a:cs typeface="Cambria Math"/>
            </a:endParaRPr>
          </a:p>
        </p:txBody>
      </p:sp>
      <p:sp>
        <p:nvSpPr>
          <p:cNvPr id="20" name="object 20"/>
          <p:cNvSpPr txBox="1"/>
          <p:nvPr/>
        </p:nvSpPr>
        <p:spPr>
          <a:xfrm>
            <a:off x="5814440" y="93421"/>
            <a:ext cx="3152140" cy="300355"/>
          </a:xfrm>
          <a:prstGeom prst="rect">
            <a:avLst/>
          </a:prstGeom>
        </p:spPr>
        <p:txBody>
          <a:bodyPr vert="horz" wrap="square" lIns="0" tIns="12700" rIns="0" bIns="0" rtlCol="0">
            <a:spAutoFit/>
          </a:bodyPr>
          <a:lstStyle/>
          <a:p>
            <a:pPr marL="12700">
              <a:lnSpc>
                <a:spcPct val="100000"/>
              </a:lnSpc>
              <a:spcBef>
                <a:spcPts val="100"/>
              </a:spcBef>
            </a:pPr>
            <a:r>
              <a:rPr sz="1800" spc="-15" dirty="0">
                <a:latin typeface="Calibri"/>
                <a:cs typeface="Calibri"/>
              </a:rPr>
              <a:t>https://blog.slinuxer.com/tag/pca</a:t>
            </a:r>
            <a:endParaRPr sz="1800">
              <a:latin typeface="Calibri"/>
              <a:cs typeface="Calibri"/>
            </a:endParaRPr>
          </a:p>
        </p:txBody>
      </p:sp>
      <p:sp>
        <p:nvSpPr>
          <p:cNvPr id="21" name="object 21"/>
          <p:cNvSpPr txBox="1"/>
          <p:nvPr/>
        </p:nvSpPr>
        <p:spPr>
          <a:xfrm>
            <a:off x="957986" y="5674563"/>
            <a:ext cx="316865" cy="330835"/>
          </a:xfrm>
          <a:prstGeom prst="rect">
            <a:avLst/>
          </a:prstGeom>
        </p:spPr>
        <p:txBody>
          <a:bodyPr vert="horz" wrap="square" lIns="0" tIns="12700" rIns="0" bIns="0" rtlCol="0">
            <a:spAutoFit/>
          </a:bodyPr>
          <a:lstStyle/>
          <a:p>
            <a:pPr marL="38100">
              <a:lnSpc>
                <a:spcPct val="100000"/>
              </a:lnSpc>
              <a:spcBef>
                <a:spcPts val="100"/>
              </a:spcBef>
            </a:pPr>
            <a:r>
              <a:rPr sz="2000" spc="10" dirty="0">
                <a:latin typeface="Cambria Math"/>
                <a:cs typeface="Cambria Math"/>
              </a:rPr>
              <a:t>𝑥</a:t>
            </a:r>
            <a:r>
              <a:rPr sz="2175" spc="15" baseline="-15325" dirty="0">
                <a:latin typeface="Cambria Math"/>
                <a:cs typeface="Cambria Math"/>
              </a:rPr>
              <a:t>2</a:t>
            </a:r>
            <a:endParaRPr sz="2175" baseline="-15325">
              <a:latin typeface="Cambria Math"/>
              <a:cs typeface="Cambria Math"/>
            </a:endParaRPr>
          </a:p>
        </p:txBody>
      </p:sp>
      <p:sp>
        <p:nvSpPr>
          <p:cNvPr id="22" name="object 22"/>
          <p:cNvSpPr txBox="1"/>
          <p:nvPr/>
        </p:nvSpPr>
        <p:spPr>
          <a:xfrm>
            <a:off x="7513066" y="5982411"/>
            <a:ext cx="310515" cy="330835"/>
          </a:xfrm>
          <a:prstGeom prst="rect">
            <a:avLst/>
          </a:prstGeom>
        </p:spPr>
        <p:txBody>
          <a:bodyPr vert="horz" wrap="square" lIns="0" tIns="12700" rIns="0" bIns="0" rtlCol="0">
            <a:spAutoFit/>
          </a:bodyPr>
          <a:lstStyle/>
          <a:p>
            <a:pPr marL="38100">
              <a:lnSpc>
                <a:spcPct val="100000"/>
              </a:lnSpc>
              <a:spcBef>
                <a:spcPts val="100"/>
              </a:spcBef>
            </a:pPr>
            <a:r>
              <a:rPr sz="2000" spc="-15" dirty="0">
                <a:latin typeface="Cambria Math"/>
                <a:cs typeface="Cambria Math"/>
              </a:rPr>
              <a:t>𝑥</a:t>
            </a:r>
            <a:r>
              <a:rPr sz="2175" spc="-22" baseline="-15325" dirty="0">
                <a:latin typeface="Cambria Math"/>
                <a:cs typeface="Cambria Math"/>
              </a:rPr>
              <a:t>1</a:t>
            </a:r>
            <a:endParaRPr sz="2175" baseline="-15325">
              <a:latin typeface="Cambria Math"/>
              <a:cs typeface="Cambria Math"/>
            </a:endParaRPr>
          </a:p>
        </p:txBody>
      </p:sp>
      <p:sp>
        <p:nvSpPr>
          <p:cNvPr id="23" name="object 23"/>
          <p:cNvSpPr txBox="1"/>
          <p:nvPr/>
        </p:nvSpPr>
        <p:spPr>
          <a:xfrm>
            <a:off x="5125465" y="5828487"/>
            <a:ext cx="316865" cy="330835"/>
          </a:xfrm>
          <a:prstGeom prst="rect">
            <a:avLst/>
          </a:prstGeom>
        </p:spPr>
        <p:txBody>
          <a:bodyPr vert="horz" wrap="square" lIns="0" tIns="12700" rIns="0" bIns="0" rtlCol="0">
            <a:spAutoFit/>
          </a:bodyPr>
          <a:lstStyle/>
          <a:p>
            <a:pPr marL="38100">
              <a:lnSpc>
                <a:spcPct val="100000"/>
              </a:lnSpc>
              <a:spcBef>
                <a:spcPts val="100"/>
              </a:spcBef>
            </a:pPr>
            <a:r>
              <a:rPr sz="2000" spc="10" dirty="0">
                <a:latin typeface="Cambria Math"/>
                <a:cs typeface="Cambria Math"/>
              </a:rPr>
              <a:t>𝑥</a:t>
            </a:r>
            <a:r>
              <a:rPr sz="2175" spc="15" baseline="-15325" dirty="0">
                <a:latin typeface="Cambria Math"/>
                <a:cs typeface="Cambria Math"/>
              </a:rPr>
              <a:t>2</a:t>
            </a:r>
            <a:endParaRPr sz="2175" baseline="-15325">
              <a:latin typeface="Cambria Math"/>
              <a:cs typeface="Cambria Math"/>
            </a:endParaRPr>
          </a:p>
        </p:txBody>
      </p:sp>
      <p:sp>
        <p:nvSpPr>
          <p:cNvPr id="24" name="object 24"/>
          <p:cNvSpPr/>
          <p:nvPr/>
        </p:nvSpPr>
        <p:spPr>
          <a:xfrm>
            <a:off x="1609852" y="3256279"/>
            <a:ext cx="324485" cy="500380"/>
          </a:xfrm>
          <a:custGeom>
            <a:avLst/>
            <a:gdLst/>
            <a:ahLst/>
            <a:cxnLst/>
            <a:rect l="l" t="t" r="r" b="b"/>
            <a:pathLst>
              <a:path w="324485" h="500379">
                <a:moveTo>
                  <a:pt x="70866" y="0"/>
                </a:moveTo>
                <a:lnTo>
                  <a:pt x="0" y="0"/>
                </a:lnTo>
                <a:lnTo>
                  <a:pt x="0" y="13970"/>
                </a:lnTo>
                <a:lnTo>
                  <a:pt x="0" y="487680"/>
                </a:lnTo>
                <a:lnTo>
                  <a:pt x="0" y="500380"/>
                </a:lnTo>
                <a:lnTo>
                  <a:pt x="70866" y="500380"/>
                </a:lnTo>
                <a:lnTo>
                  <a:pt x="70866" y="487680"/>
                </a:lnTo>
                <a:lnTo>
                  <a:pt x="27559" y="487680"/>
                </a:lnTo>
                <a:lnTo>
                  <a:pt x="27559" y="13970"/>
                </a:lnTo>
                <a:lnTo>
                  <a:pt x="70866" y="13970"/>
                </a:lnTo>
                <a:lnTo>
                  <a:pt x="70866" y="0"/>
                </a:lnTo>
                <a:close/>
              </a:path>
              <a:path w="324485" h="500379">
                <a:moveTo>
                  <a:pt x="324231" y="0"/>
                </a:moveTo>
                <a:lnTo>
                  <a:pt x="253365" y="0"/>
                </a:lnTo>
                <a:lnTo>
                  <a:pt x="253365" y="13970"/>
                </a:lnTo>
                <a:lnTo>
                  <a:pt x="296672" y="13970"/>
                </a:lnTo>
                <a:lnTo>
                  <a:pt x="296672" y="487680"/>
                </a:lnTo>
                <a:lnTo>
                  <a:pt x="253365" y="487680"/>
                </a:lnTo>
                <a:lnTo>
                  <a:pt x="253365" y="500380"/>
                </a:lnTo>
                <a:lnTo>
                  <a:pt x="324231" y="500380"/>
                </a:lnTo>
                <a:lnTo>
                  <a:pt x="324231" y="487680"/>
                </a:lnTo>
                <a:lnTo>
                  <a:pt x="324231" y="13970"/>
                </a:lnTo>
                <a:lnTo>
                  <a:pt x="324231" y="0"/>
                </a:lnTo>
                <a:close/>
              </a:path>
            </a:pathLst>
          </a:custGeom>
          <a:solidFill>
            <a:srgbClr val="000000"/>
          </a:solidFill>
        </p:spPr>
        <p:txBody>
          <a:bodyPr wrap="square" lIns="0" tIns="0" rIns="0" bIns="0" rtlCol="0"/>
          <a:lstStyle/>
          <a:p>
            <a:endParaRPr/>
          </a:p>
        </p:txBody>
      </p:sp>
      <p:sp>
        <p:nvSpPr>
          <p:cNvPr id="25" name="object 25"/>
          <p:cNvSpPr txBox="1"/>
          <p:nvPr/>
        </p:nvSpPr>
        <p:spPr>
          <a:xfrm>
            <a:off x="968044" y="3277361"/>
            <a:ext cx="927100" cy="391160"/>
          </a:xfrm>
          <a:prstGeom prst="rect">
            <a:avLst/>
          </a:prstGeom>
        </p:spPr>
        <p:txBody>
          <a:bodyPr vert="horz" wrap="square" lIns="0" tIns="12700" rIns="0" bIns="0" rtlCol="0">
            <a:spAutoFit/>
          </a:bodyPr>
          <a:lstStyle/>
          <a:p>
            <a:pPr marL="38100">
              <a:lnSpc>
                <a:spcPct val="100000"/>
              </a:lnSpc>
              <a:spcBef>
                <a:spcPts val="100"/>
              </a:spcBef>
              <a:tabLst>
                <a:tab pos="719455" algn="l"/>
              </a:tabLst>
            </a:pPr>
            <a:r>
              <a:rPr sz="2400" dirty="0">
                <a:latin typeface="Cambria Math"/>
                <a:cs typeface="Cambria Math"/>
              </a:rPr>
              <a:t>𝜇</a:t>
            </a:r>
            <a:r>
              <a:rPr sz="2400" spc="195" dirty="0">
                <a:latin typeface="Cambria Math"/>
                <a:cs typeface="Cambria Math"/>
              </a:rPr>
              <a:t> </a:t>
            </a:r>
            <a:r>
              <a:rPr sz="2400" dirty="0">
                <a:latin typeface="Cambria Math"/>
                <a:cs typeface="Cambria Math"/>
              </a:rPr>
              <a:t>=	</a:t>
            </a:r>
            <a:r>
              <a:rPr sz="3600" baseline="30092" dirty="0">
                <a:latin typeface="Cambria Math"/>
                <a:cs typeface="Cambria Math"/>
              </a:rPr>
              <a:t>0</a:t>
            </a:r>
            <a:endParaRPr sz="3600" baseline="30092">
              <a:latin typeface="Cambria Math"/>
              <a:cs typeface="Cambria Math"/>
            </a:endParaRPr>
          </a:p>
        </p:txBody>
      </p:sp>
      <p:sp>
        <p:nvSpPr>
          <p:cNvPr id="26" name="object 26"/>
          <p:cNvSpPr txBox="1"/>
          <p:nvPr/>
        </p:nvSpPr>
        <p:spPr>
          <a:xfrm>
            <a:off x="1675002" y="3470909"/>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0</a:t>
            </a:r>
            <a:endParaRPr sz="2400">
              <a:latin typeface="Cambria Math"/>
              <a:cs typeface="Cambria Math"/>
            </a:endParaRPr>
          </a:p>
        </p:txBody>
      </p:sp>
      <p:sp>
        <p:nvSpPr>
          <p:cNvPr id="27" name="object 27"/>
          <p:cNvSpPr/>
          <p:nvPr/>
        </p:nvSpPr>
        <p:spPr>
          <a:xfrm>
            <a:off x="5568188" y="3308350"/>
            <a:ext cx="324485" cy="500380"/>
          </a:xfrm>
          <a:custGeom>
            <a:avLst/>
            <a:gdLst/>
            <a:ahLst/>
            <a:cxnLst/>
            <a:rect l="l" t="t" r="r" b="b"/>
            <a:pathLst>
              <a:path w="324485" h="500379">
                <a:moveTo>
                  <a:pt x="70739" y="0"/>
                </a:moveTo>
                <a:lnTo>
                  <a:pt x="0" y="0"/>
                </a:lnTo>
                <a:lnTo>
                  <a:pt x="0" y="12700"/>
                </a:lnTo>
                <a:lnTo>
                  <a:pt x="0" y="487680"/>
                </a:lnTo>
                <a:lnTo>
                  <a:pt x="0" y="500380"/>
                </a:lnTo>
                <a:lnTo>
                  <a:pt x="70739" y="500380"/>
                </a:lnTo>
                <a:lnTo>
                  <a:pt x="70739" y="487680"/>
                </a:lnTo>
                <a:lnTo>
                  <a:pt x="27432" y="487680"/>
                </a:lnTo>
                <a:lnTo>
                  <a:pt x="27432" y="12700"/>
                </a:lnTo>
                <a:lnTo>
                  <a:pt x="70739" y="12700"/>
                </a:lnTo>
                <a:lnTo>
                  <a:pt x="70739" y="0"/>
                </a:lnTo>
                <a:close/>
              </a:path>
              <a:path w="324485" h="500379">
                <a:moveTo>
                  <a:pt x="324104" y="0"/>
                </a:moveTo>
                <a:lnTo>
                  <a:pt x="253238" y="0"/>
                </a:lnTo>
                <a:lnTo>
                  <a:pt x="253238" y="12700"/>
                </a:lnTo>
                <a:lnTo>
                  <a:pt x="296545" y="12700"/>
                </a:lnTo>
                <a:lnTo>
                  <a:pt x="296545" y="487680"/>
                </a:lnTo>
                <a:lnTo>
                  <a:pt x="253238" y="487680"/>
                </a:lnTo>
                <a:lnTo>
                  <a:pt x="253238" y="500380"/>
                </a:lnTo>
                <a:lnTo>
                  <a:pt x="324104" y="500380"/>
                </a:lnTo>
                <a:lnTo>
                  <a:pt x="324104" y="487680"/>
                </a:lnTo>
                <a:lnTo>
                  <a:pt x="324104" y="12700"/>
                </a:lnTo>
                <a:lnTo>
                  <a:pt x="324104" y="0"/>
                </a:lnTo>
                <a:close/>
              </a:path>
            </a:pathLst>
          </a:custGeom>
          <a:solidFill>
            <a:srgbClr val="000000"/>
          </a:solidFill>
        </p:spPr>
        <p:txBody>
          <a:bodyPr wrap="square" lIns="0" tIns="0" rIns="0" bIns="0" rtlCol="0"/>
          <a:lstStyle/>
          <a:p>
            <a:endParaRPr/>
          </a:p>
        </p:txBody>
      </p:sp>
      <p:sp>
        <p:nvSpPr>
          <p:cNvPr id="28" name="object 28"/>
          <p:cNvSpPr txBox="1"/>
          <p:nvPr/>
        </p:nvSpPr>
        <p:spPr>
          <a:xfrm>
            <a:off x="4927091" y="3328873"/>
            <a:ext cx="926465" cy="391795"/>
          </a:xfrm>
          <a:prstGeom prst="rect">
            <a:avLst/>
          </a:prstGeom>
        </p:spPr>
        <p:txBody>
          <a:bodyPr vert="horz" wrap="square" lIns="0" tIns="12700" rIns="0" bIns="0" rtlCol="0">
            <a:spAutoFit/>
          </a:bodyPr>
          <a:lstStyle/>
          <a:p>
            <a:pPr marL="38100">
              <a:lnSpc>
                <a:spcPct val="100000"/>
              </a:lnSpc>
              <a:spcBef>
                <a:spcPts val="100"/>
              </a:spcBef>
              <a:tabLst>
                <a:tab pos="718820" algn="l"/>
              </a:tabLst>
            </a:pPr>
            <a:r>
              <a:rPr sz="2400" dirty="0">
                <a:latin typeface="Cambria Math"/>
                <a:cs typeface="Cambria Math"/>
              </a:rPr>
              <a:t>𝜇</a:t>
            </a:r>
            <a:r>
              <a:rPr sz="2400" spc="190" dirty="0">
                <a:latin typeface="Cambria Math"/>
                <a:cs typeface="Cambria Math"/>
              </a:rPr>
              <a:t> </a:t>
            </a:r>
            <a:r>
              <a:rPr sz="2400" dirty="0">
                <a:latin typeface="Cambria Math"/>
                <a:cs typeface="Cambria Math"/>
              </a:rPr>
              <a:t>=	</a:t>
            </a:r>
            <a:r>
              <a:rPr sz="3600" baseline="30092" dirty="0">
                <a:latin typeface="Cambria Math"/>
                <a:cs typeface="Cambria Math"/>
              </a:rPr>
              <a:t>2</a:t>
            </a:r>
            <a:endParaRPr sz="3600" baseline="30092">
              <a:latin typeface="Cambria Math"/>
              <a:cs typeface="Cambria Math"/>
            </a:endParaRPr>
          </a:p>
        </p:txBody>
      </p:sp>
      <p:sp>
        <p:nvSpPr>
          <p:cNvPr id="29" name="object 29"/>
          <p:cNvSpPr txBox="1"/>
          <p:nvPr/>
        </p:nvSpPr>
        <p:spPr>
          <a:xfrm>
            <a:off x="5633720" y="3522979"/>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3</a:t>
            </a:r>
            <a:endParaRPr sz="2400">
              <a:latin typeface="Cambria Math"/>
              <a:cs typeface="Cambria Math"/>
            </a:endParaRPr>
          </a:p>
        </p:txBody>
      </p:sp>
      <p:sp>
        <p:nvSpPr>
          <p:cNvPr id="30" name="object 30"/>
          <p:cNvSpPr/>
          <p:nvPr/>
        </p:nvSpPr>
        <p:spPr>
          <a:xfrm>
            <a:off x="3696970" y="3294379"/>
            <a:ext cx="796925" cy="500380"/>
          </a:xfrm>
          <a:custGeom>
            <a:avLst/>
            <a:gdLst/>
            <a:ahLst/>
            <a:cxnLst/>
            <a:rect l="l" t="t" r="r" b="b"/>
            <a:pathLst>
              <a:path w="796925" h="500379">
                <a:moveTo>
                  <a:pt x="70866" y="0"/>
                </a:moveTo>
                <a:lnTo>
                  <a:pt x="0" y="0"/>
                </a:lnTo>
                <a:lnTo>
                  <a:pt x="0" y="12700"/>
                </a:lnTo>
                <a:lnTo>
                  <a:pt x="0" y="487680"/>
                </a:lnTo>
                <a:lnTo>
                  <a:pt x="0" y="500380"/>
                </a:lnTo>
                <a:lnTo>
                  <a:pt x="70866" y="500380"/>
                </a:lnTo>
                <a:lnTo>
                  <a:pt x="70866" y="487680"/>
                </a:lnTo>
                <a:lnTo>
                  <a:pt x="27559" y="487680"/>
                </a:lnTo>
                <a:lnTo>
                  <a:pt x="27559" y="12700"/>
                </a:lnTo>
                <a:lnTo>
                  <a:pt x="70866" y="12700"/>
                </a:lnTo>
                <a:lnTo>
                  <a:pt x="70866" y="0"/>
                </a:lnTo>
                <a:close/>
              </a:path>
              <a:path w="796925" h="500379">
                <a:moveTo>
                  <a:pt x="796544" y="0"/>
                </a:moveTo>
                <a:lnTo>
                  <a:pt x="725678" y="0"/>
                </a:lnTo>
                <a:lnTo>
                  <a:pt x="725678" y="12700"/>
                </a:lnTo>
                <a:lnTo>
                  <a:pt x="768985" y="12700"/>
                </a:lnTo>
                <a:lnTo>
                  <a:pt x="768985" y="487680"/>
                </a:lnTo>
                <a:lnTo>
                  <a:pt x="725678" y="487680"/>
                </a:lnTo>
                <a:lnTo>
                  <a:pt x="725678" y="500380"/>
                </a:lnTo>
                <a:lnTo>
                  <a:pt x="796544" y="500380"/>
                </a:lnTo>
                <a:lnTo>
                  <a:pt x="796544" y="487680"/>
                </a:lnTo>
                <a:lnTo>
                  <a:pt x="796544" y="12700"/>
                </a:lnTo>
                <a:lnTo>
                  <a:pt x="796544" y="0"/>
                </a:lnTo>
                <a:close/>
              </a:path>
            </a:pathLst>
          </a:custGeom>
          <a:solidFill>
            <a:srgbClr val="000000"/>
          </a:solidFill>
        </p:spPr>
        <p:txBody>
          <a:bodyPr wrap="square" lIns="0" tIns="0" rIns="0" bIns="0" rtlCol="0"/>
          <a:lstStyle/>
          <a:p>
            <a:endParaRPr/>
          </a:p>
        </p:txBody>
      </p:sp>
      <p:sp>
        <p:nvSpPr>
          <p:cNvPr id="31" name="object 31"/>
          <p:cNvSpPr txBox="1"/>
          <p:nvPr/>
        </p:nvSpPr>
        <p:spPr>
          <a:xfrm>
            <a:off x="2859023" y="3314827"/>
            <a:ext cx="1123315" cy="443711"/>
          </a:xfrm>
          <a:prstGeom prst="rect">
            <a:avLst/>
          </a:prstGeom>
        </p:spPr>
        <p:txBody>
          <a:bodyPr vert="horz" wrap="square" lIns="0" tIns="12700" rIns="0" bIns="0" rtlCol="0">
            <a:spAutoFit/>
          </a:bodyPr>
          <a:lstStyle/>
          <a:p>
            <a:pPr marL="38100">
              <a:lnSpc>
                <a:spcPct val="100000"/>
              </a:lnSpc>
              <a:spcBef>
                <a:spcPts val="100"/>
              </a:spcBef>
              <a:tabLst>
                <a:tab pos="915669" algn="l"/>
              </a:tabLst>
            </a:pPr>
            <a:r>
              <a:rPr lang="el-GR" sz="2800" spc="65" dirty="0">
                <a:latin typeface="Cambria Math"/>
                <a:cs typeface="Cambria Math"/>
              </a:rPr>
              <a:t>Σ</a:t>
            </a:r>
            <a:r>
              <a:rPr lang="en-US" sz="2400" spc="65" dirty="0">
                <a:latin typeface="Cambria Math"/>
                <a:cs typeface="Cambria Math"/>
              </a:rPr>
              <a:t> </a:t>
            </a:r>
            <a:r>
              <a:rPr lang="si-LK" sz="2400" spc="125" dirty="0">
                <a:latin typeface="Cambria Math"/>
                <a:cs typeface="Cambria Math"/>
              </a:rPr>
              <a:t> </a:t>
            </a:r>
            <a:r>
              <a:rPr sz="2400" dirty="0">
                <a:latin typeface="Cambria Math"/>
                <a:cs typeface="Cambria Math"/>
              </a:rPr>
              <a:t>=	</a:t>
            </a:r>
            <a:r>
              <a:rPr sz="3600" baseline="30092" dirty="0">
                <a:latin typeface="Cambria Math"/>
                <a:cs typeface="Cambria Math"/>
              </a:rPr>
              <a:t>2</a:t>
            </a:r>
          </a:p>
        </p:txBody>
      </p:sp>
      <p:sp>
        <p:nvSpPr>
          <p:cNvPr id="32" name="object 32"/>
          <p:cNvSpPr txBox="1"/>
          <p:nvPr/>
        </p:nvSpPr>
        <p:spPr>
          <a:xfrm>
            <a:off x="3762247" y="3150234"/>
            <a:ext cx="667385" cy="749935"/>
          </a:xfrm>
          <a:prstGeom prst="rect">
            <a:avLst/>
          </a:prstGeom>
        </p:spPr>
        <p:txBody>
          <a:bodyPr vert="horz" wrap="square" lIns="0" tIns="12700" rIns="0" bIns="0" rtlCol="0">
            <a:spAutoFit/>
          </a:bodyPr>
          <a:lstStyle/>
          <a:p>
            <a:pPr marR="5080" algn="r">
              <a:lnSpc>
                <a:spcPts val="2850"/>
              </a:lnSpc>
              <a:spcBef>
                <a:spcPts val="100"/>
              </a:spcBef>
            </a:pPr>
            <a:r>
              <a:rPr sz="2400" dirty="0">
                <a:latin typeface="Cambria Math"/>
                <a:cs typeface="Cambria Math"/>
              </a:rPr>
              <a:t>0</a:t>
            </a:r>
            <a:endParaRPr sz="2400">
              <a:latin typeface="Cambria Math"/>
              <a:cs typeface="Cambria Math"/>
            </a:endParaRPr>
          </a:p>
          <a:p>
            <a:pPr marR="5080" algn="r">
              <a:lnSpc>
                <a:spcPts val="2850"/>
              </a:lnSpc>
              <a:tabLst>
                <a:tab pos="472440" algn="l"/>
              </a:tabLst>
            </a:pPr>
            <a:r>
              <a:rPr sz="2400" dirty="0">
                <a:latin typeface="Cambria Math"/>
                <a:cs typeface="Cambria Math"/>
              </a:rPr>
              <a:t>0	2</a:t>
            </a:r>
            <a:endParaRPr sz="2400">
              <a:latin typeface="Cambria Math"/>
              <a:cs typeface="Cambria Math"/>
            </a:endParaRPr>
          </a:p>
        </p:txBody>
      </p:sp>
      <p:sp>
        <p:nvSpPr>
          <p:cNvPr id="33" name="object 33"/>
          <p:cNvSpPr/>
          <p:nvPr/>
        </p:nvSpPr>
        <p:spPr>
          <a:xfrm>
            <a:off x="8693404" y="3324859"/>
            <a:ext cx="71120" cy="500380"/>
          </a:xfrm>
          <a:custGeom>
            <a:avLst/>
            <a:gdLst/>
            <a:ahLst/>
            <a:cxnLst/>
            <a:rect l="l" t="t" r="r" b="b"/>
            <a:pathLst>
              <a:path w="71120" h="500379">
                <a:moveTo>
                  <a:pt x="70866" y="0"/>
                </a:moveTo>
                <a:lnTo>
                  <a:pt x="0" y="0"/>
                </a:lnTo>
                <a:lnTo>
                  <a:pt x="0" y="12700"/>
                </a:lnTo>
                <a:lnTo>
                  <a:pt x="43307" y="12700"/>
                </a:lnTo>
                <a:lnTo>
                  <a:pt x="43307" y="487680"/>
                </a:lnTo>
                <a:lnTo>
                  <a:pt x="0" y="487680"/>
                </a:lnTo>
                <a:lnTo>
                  <a:pt x="0" y="500380"/>
                </a:lnTo>
                <a:lnTo>
                  <a:pt x="70866" y="500380"/>
                </a:lnTo>
                <a:lnTo>
                  <a:pt x="70866" y="487680"/>
                </a:lnTo>
                <a:lnTo>
                  <a:pt x="70866" y="12700"/>
                </a:lnTo>
                <a:lnTo>
                  <a:pt x="70866" y="0"/>
                </a:lnTo>
                <a:close/>
              </a:path>
            </a:pathLst>
          </a:custGeom>
          <a:solidFill>
            <a:srgbClr val="000000"/>
          </a:solidFill>
        </p:spPr>
        <p:txBody>
          <a:bodyPr wrap="square" lIns="0" tIns="0" rIns="0" bIns="0" rtlCol="0"/>
          <a:lstStyle/>
          <a:p>
            <a:endParaRPr/>
          </a:p>
        </p:txBody>
      </p:sp>
      <p:sp>
        <p:nvSpPr>
          <p:cNvPr id="34" name="object 34"/>
          <p:cNvSpPr/>
          <p:nvPr/>
        </p:nvSpPr>
        <p:spPr>
          <a:xfrm>
            <a:off x="7967726" y="3324859"/>
            <a:ext cx="71120" cy="500380"/>
          </a:xfrm>
          <a:custGeom>
            <a:avLst/>
            <a:gdLst/>
            <a:ahLst/>
            <a:cxnLst/>
            <a:rect l="l" t="t" r="r" b="b"/>
            <a:pathLst>
              <a:path w="71120" h="500379">
                <a:moveTo>
                  <a:pt x="70739" y="0"/>
                </a:moveTo>
                <a:lnTo>
                  <a:pt x="0" y="0"/>
                </a:lnTo>
                <a:lnTo>
                  <a:pt x="0" y="12700"/>
                </a:lnTo>
                <a:lnTo>
                  <a:pt x="0" y="487680"/>
                </a:lnTo>
                <a:lnTo>
                  <a:pt x="0" y="500380"/>
                </a:lnTo>
                <a:lnTo>
                  <a:pt x="70739" y="500380"/>
                </a:lnTo>
                <a:lnTo>
                  <a:pt x="70739" y="487680"/>
                </a:lnTo>
                <a:lnTo>
                  <a:pt x="27432" y="487680"/>
                </a:lnTo>
                <a:lnTo>
                  <a:pt x="27432" y="12700"/>
                </a:lnTo>
                <a:lnTo>
                  <a:pt x="70739" y="12700"/>
                </a:lnTo>
                <a:lnTo>
                  <a:pt x="70739" y="0"/>
                </a:lnTo>
                <a:close/>
              </a:path>
            </a:pathLst>
          </a:custGeom>
          <a:solidFill>
            <a:srgbClr val="000000"/>
          </a:solidFill>
        </p:spPr>
        <p:txBody>
          <a:bodyPr wrap="square" lIns="0" tIns="0" rIns="0" bIns="0" rtlCol="0"/>
          <a:lstStyle/>
          <a:p>
            <a:endParaRPr/>
          </a:p>
        </p:txBody>
      </p:sp>
      <p:sp>
        <p:nvSpPr>
          <p:cNvPr id="35" name="object 35"/>
          <p:cNvSpPr txBox="1"/>
          <p:nvPr/>
        </p:nvSpPr>
        <p:spPr>
          <a:xfrm>
            <a:off x="7130542" y="3345002"/>
            <a:ext cx="1123315" cy="382156"/>
          </a:xfrm>
          <a:prstGeom prst="rect">
            <a:avLst/>
          </a:prstGeom>
        </p:spPr>
        <p:txBody>
          <a:bodyPr vert="horz" wrap="square" lIns="0" tIns="12700" rIns="0" bIns="0" rtlCol="0">
            <a:spAutoFit/>
          </a:bodyPr>
          <a:lstStyle/>
          <a:p>
            <a:pPr marL="38100">
              <a:lnSpc>
                <a:spcPct val="100000"/>
              </a:lnSpc>
              <a:spcBef>
                <a:spcPts val="100"/>
              </a:spcBef>
              <a:tabLst>
                <a:tab pos="915669" algn="l"/>
              </a:tabLst>
            </a:pPr>
            <a:r>
              <a:rPr lang="el-GR" sz="2400" spc="65" dirty="0">
                <a:latin typeface="Cambria Math"/>
                <a:cs typeface="Cambria Math"/>
              </a:rPr>
              <a:t>Σ</a:t>
            </a:r>
            <a:r>
              <a:rPr sz="2400" spc="125" dirty="0">
                <a:latin typeface="Cambria Math"/>
                <a:cs typeface="Cambria Math"/>
              </a:rPr>
              <a:t> </a:t>
            </a:r>
            <a:r>
              <a:rPr sz="2400" dirty="0">
                <a:latin typeface="Cambria Math"/>
                <a:cs typeface="Cambria Math"/>
              </a:rPr>
              <a:t>=	</a:t>
            </a:r>
            <a:r>
              <a:rPr sz="3600" baseline="30092" dirty="0">
                <a:latin typeface="Cambria Math"/>
                <a:cs typeface="Cambria Math"/>
              </a:rPr>
              <a:t>2</a:t>
            </a:r>
          </a:p>
        </p:txBody>
      </p:sp>
      <p:sp>
        <p:nvSpPr>
          <p:cNvPr id="36" name="object 36"/>
          <p:cNvSpPr txBox="1"/>
          <p:nvPr/>
        </p:nvSpPr>
        <p:spPr>
          <a:xfrm>
            <a:off x="8033766" y="3180715"/>
            <a:ext cx="667385" cy="749935"/>
          </a:xfrm>
          <a:prstGeom prst="rect">
            <a:avLst/>
          </a:prstGeom>
        </p:spPr>
        <p:txBody>
          <a:bodyPr vert="horz" wrap="square" lIns="0" tIns="12700" rIns="0" bIns="0" rtlCol="0">
            <a:spAutoFit/>
          </a:bodyPr>
          <a:lstStyle/>
          <a:p>
            <a:pPr marR="5080" algn="r">
              <a:lnSpc>
                <a:spcPts val="2850"/>
              </a:lnSpc>
              <a:spcBef>
                <a:spcPts val="100"/>
              </a:spcBef>
            </a:pPr>
            <a:r>
              <a:rPr sz="2400" dirty="0">
                <a:latin typeface="Cambria Math"/>
                <a:cs typeface="Cambria Math"/>
              </a:rPr>
              <a:t>0</a:t>
            </a:r>
            <a:endParaRPr sz="2400">
              <a:latin typeface="Cambria Math"/>
              <a:cs typeface="Cambria Math"/>
            </a:endParaRPr>
          </a:p>
          <a:p>
            <a:pPr marR="5080" algn="r">
              <a:lnSpc>
                <a:spcPts val="2850"/>
              </a:lnSpc>
              <a:tabLst>
                <a:tab pos="471805" algn="l"/>
              </a:tabLst>
            </a:pPr>
            <a:r>
              <a:rPr sz="2400" dirty="0">
                <a:latin typeface="Cambria Math"/>
                <a:cs typeface="Cambria Math"/>
              </a:rPr>
              <a:t>0	2</a:t>
            </a:r>
            <a:endParaRPr sz="2400">
              <a:latin typeface="Cambria Math"/>
              <a:cs typeface="Cambria Math"/>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71272" y="3134867"/>
            <a:ext cx="8497570" cy="3634104"/>
            <a:chOff x="271272" y="3134867"/>
            <a:chExt cx="8497570" cy="3634104"/>
          </a:xfrm>
        </p:grpSpPr>
        <p:pic>
          <p:nvPicPr>
            <p:cNvPr id="3" name="object 3"/>
            <p:cNvPicPr/>
            <p:nvPr/>
          </p:nvPicPr>
          <p:blipFill>
            <a:blip r:embed="rId2" cstate="print"/>
            <a:stretch>
              <a:fillRect/>
            </a:stretch>
          </p:blipFill>
          <p:spPr>
            <a:xfrm>
              <a:off x="4500372" y="3339082"/>
              <a:ext cx="4267958" cy="3429757"/>
            </a:xfrm>
            <a:prstGeom prst="rect">
              <a:avLst/>
            </a:prstGeom>
          </p:spPr>
        </p:pic>
        <p:pic>
          <p:nvPicPr>
            <p:cNvPr id="4" name="object 4"/>
            <p:cNvPicPr/>
            <p:nvPr/>
          </p:nvPicPr>
          <p:blipFill>
            <a:blip r:embed="rId3" cstate="print"/>
            <a:stretch>
              <a:fillRect/>
            </a:stretch>
          </p:blipFill>
          <p:spPr>
            <a:xfrm>
              <a:off x="271272" y="3134867"/>
              <a:ext cx="4305300" cy="3505200"/>
            </a:xfrm>
            <a:prstGeom prst="rect">
              <a:avLst/>
            </a:prstGeom>
          </p:spPr>
        </p:pic>
      </p:grpSp>
      <p:sp>
        <p:nvSpPr>
          <p:cNvPr id="5" name="object 5"/>
          <p:cNvSpPr/>
          <p:nvPr/>
        </p:nvSpPr>
        <p:spPr>
          <a:xfrm>
            <a:off x="1450213" y="1001013"/>
            <a:ext cx="370205" cy="282575"/>
          </a:xfrm>
          <a:custGeom>
            <a:avLst/>
            <a:gdLst/>
            <a:ahLst/>
            <a:cxnLst/>
            <a:rect l="l" t="t" r="r" b="b"/>
            <a:pathLst>
              <a:path w="370205" h="282575">
                <a:moveTo>
                  <a:pt x="280035" y="0"/>
                </a:moveTo>
                <a:lnTo>
                  <a:pt x="275970" y="11430"/>
                </a:lnTo>
                <a:lnTo>
                  <a:pt x="292352" y="18504"/>
                </a:lnTo>
                <a:lnTo>
                  <a:pt x="306435" y="28305"/>
                </a:lnTo>
                <a:lnTo>
                  <a:pt x="334974" y="73852"/>
                </a:lnTo>
                <a:lnTo>
                  <a:pt x="343269" y="115623"/>
                </a:lnTo>
                <a:lnTo>
                  <a:pt x="344297" y="139700"/>
                </a:lnTo>
                <a:lnTo>
                  <a:pt x="343251" y="164580"/>
                </a:lnTo>
                <a:lnTo>
                  <a:pt x="334920" y="207529"/>
                </a:lnTo>
                <a:lnTo>
                  <a:pt x="306450" y="253730"/>
                </a:lnTo>
                <a:lnTo>
                  <a:pt x="276479" y="270763"/>
                </a:lnTo>
                <a:lnTo>
                  <a:pt x="280035" y="282321"/>
                </a:lnTo>
                <a:lnTo>
                  <a:pt x="318531" y="264191"/>
                </a:lnTo>
                <a:lnTo>
                  <a:pt x="346837" y="232918"/>
                </a:lnTo>
                <a:lnTo>
                  <a:pt x="364267" y="191023"/>
                </a:lnTo>
                <a:lnTo>
                  <a:pt x="370078" y="141224"/>
                </a:lnTo>
                <a:lnTo>
                  <a:pt x="368625" y="115339"/>
                </a:lnTo>
                <a:lnTo>
                  <a:pt x="357004" y="69429"/>
                </a:lnTo>
                <a:lnTo>
                  <a:pt x="333881" y="32093"/>
                </a:lnTo>
                <a:lnTo>
                  <a:pt x="300491" y="7379"/>
                </a:lnTo>
                <a:lnTo>
                  <a:pt x="280035" y="0"/>
                </a:lnTo>
                <a:close/>
              </a:path>
              <a:path w="370205" h="282575">
                <a:moveTo>
                  <a:pt x="90043" y="0"/>
                </a:moveTo>
                <a:lnTo>
                  <a:pt x="51641" y="18081"/>
                </a:lnTo>
                <a:lnTo>
                  <a:pt x="23240" y="49402"/>
                </a:lnTo>
                <a:lnTo>
                  <a:pt x="5810" y="91408"/>
                </a:lnTo>
                <a:lnTo>
                  <a:pt x="0" y="141224"/>
                </a:lnTo>
                <a:lnTo>
                  <a:pt x="1452" y="167106"/>
                </a:lnTo>
                <a:lnTo>
                  <a:pt x="13073" y="212965"/>
                </a:lnTo>
                <a:lnTo>
                  <a:pt x="36125" y="250209"/>
                </a:lnTo>
                <a:lnTo>
                  <a:pt x="69514" y="274887"/>
                </a:lnTo>
                <a:lnTo>
                  <a:pt x="90043" y="282321"/>
                </a:lnTo>
                <a:lnTo>
                  <a:pt x="93599" y="270763"/>
                </a:lnTo>
                <a:lnTo>
                  <a:pt x="77529" y="263646"/>
                </a:lnTo>
                <a:lnTo>
                  <a:pt x="63627" y="253730"/>
                </a:lnTo>
                <a:lnTo>
                  <a:pt x="35157" y="207529"/>
                </a:lnTo>
                <a:lnTo>
                  <a:pt x="26826" y="164580"/>
                </a:lnTo>
                <a:lnTo>
                  <a:pt x="25781" y="139700"/>
                </a:lnTo>
                <a:lnTo>
                  <a:pt x="26826" y="115623"/>
                </a:lnTo>
                <a:lnTo>
                  <a:pt x="35157" y="73852"/>
                </a:lnTo>
                <a:lnTo>
                  <a:pt x="63722" y="28305"/>
                </a:lnTo>
                <a:lnTo>
                  <a:pt x="93980" y="11430"/>
                </a:lnTo>
                <a:lnTo>
                  <a:pt x="90043" y="0"/>
                </a:lnTo>
                <a:close/>
              </a:path>
            </a:pathLst>
          </a:custGeom>
          <a:solidFill>
            <a:srgbClr val="000000"/>
          </a:solidFill>
        </p:spPr>
        <p:txBody>
          <a:bodyPr wrap="square" lIns="0" tIns="0" rIns="0" bIns="0" rtlCol="0"/>
          <a:lstStyle/>
          <a:p>
            <a:endParaRPr/>
          </a:p>
        </p:txBody>
      </p:sp>
      <p:sp>
        <p:nvSpPr>
          <p:cNvPr id="6" name="object 6"/>
          <p:cNvSpPr txBox="1"/>
          <p:nvPr/>
        </p:nvSpPr>
        <p:spPr>
          <a:xfrm>
            <a:off x="931468" y="973582"/>
            <a:ext cx="819150" cy="391160"/>
          </a:xfrm>
          <a:prstGeom prst="rect">
            <a:avLst/>
          </a:prstGeom>
        </p:spPr>
        <p:txBody>
          <a:bodyPr vert="horz" wrap="square" lIns="0" tIns="12700" rIns="0" bIns="0" rtlCol="0">
            <a:spAutoFit/>
          </a:bodyPr>
          <a:lstStyle/>
          <a:p>
            <a:pPr marL="38100">
              <a:lnSpc>
                <a:spcPct val="100000"/>
              </a:lnSpc>
              <a:spcBef>
                <a:spcPts val="100"/>
              </a:spcBef>
              <a:tabLst>
                <a:tab pos="618490" algn="l"/>
              </a:tabLst>
            </a:pPr>
            <a:r>
              <a:rPr sz="3600" spc="-52" baseline="11574" dirty="0">
                <a:latin typeface="Cambria Math"/>
                <a:cs typeface="Cambria Math"/>
              </a:rPr>
              <a:t>𝑓</a:t>
            </a:r>
            <a:r>
              <a:rPr sz="1750" spc="-35" dirty="0">
                <a:latin typeface="Cambria Math"/>
                <a:cs typeface="Cambria Math"/>
              </a:rPr>
              <a:t>𝜇,Σ	</a:t>
            </a:r>
            <a:r>
              <a:rPr sz="3600" baseline="11574" dirty="0">
                <a:latin typeface="Cambria Math"/>
                <a:cs typeface="Cambria Math"/>
              </a:rPr>
              <a:t>𝑥</a:t>
            </a:r>
            <a:endParaRPr sz="3600" baseline="11574">
              <a:latin typeface="Cambria Math"/>
              <a:cs typeface="Cambria Math"/>
            </a:endParaRPr>
          </a:p>
        </p:txBody>
      </p:sp>
      <p:sp>
        <p:nvSpPr>
          <p:cNvPr id="7" name="object 7"/>
          <p:cNvSpPr txBox="1"/>
          <p:nvPr/>
        </p:nvSpPr>
        <p:spPr>
          <a:xfrm>
            <a:off x="1919985" y="911097"/>
            <a:ext cx="25336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a:t>
            </a:r>
            <a:endParaRPr sz="2400">
              <a:latin typeface="Cambria Math"/>
              <a:cs typeface="Cambria Math"/>
            </a:endParaRPr>
          </a:p>
        </p:txBody>
      </p:sp>
      <p:sp>
        <p:nvSpPr>
          <p:cNvPr id="8" name="object 8"/>
          <p:cNvSpPr/>
          <p:nvPr/>
        </p:nvSpPr>
        <p:spPr>
          <a:xfrm>
            <a:off x="2243327" y="1132205"/>
            <a:ext cx="1024255" cy="20320"/>
          </a:xfrm>
          <a:custGeom>
            <a:avLst/>
            <a:gdLst/>
            <a:ahLst/>
            <a:cxnLst/>
            <a:rect l="l" t="t" r="r" b="b"/>
            <a:pathLst>
              <a:path w="1024254" h="20319">
                <a:moveTo>
                  <a:pt x="1024127" y="0"/>
                </a:moveTo>
                <a:lnTo>
                  <a:pt x="0" y="0"/>
                </a:lnTo>
                <a:lnTo>
                  <a:pt x="0" y="19812"/>
                </a:lnTo>
                <a:lnTo>
                  <a:pt x="1024127" y="19812"/>
                </a:lnTo>
                <a:lnTo>
                  <a:pt x="1024127" y="0"/>
                </a:lnTo>
                <a:close/>
              </a:path>
            </a:pathLst>
          </a:custGeom>
          <a:solidFill>
            <a:srgbClr val="000000"/>
          </a:solidFill>
        </p:spPr>
        <p:txBody>
          <a:bodyPr wrap="square" lIns="0" tIns="0" rIns="0" bIns="0" rtlCol="0"/>
          <a:lstStyle/>
          <a:p>
            <a:endParaRPr/>
          </a:p>
        </p:txBody>
      </p:sp>
      <p:sp>
        <p:nvSpPr>
          <p:cNvPr id="9" name="object 9"/>
          <p:cNvSpPr/>
          <p:nvPr/>
        </p:nvSpPr>
        <p:spPr>
          <a:xfrm>
            <a:off x="2270125" y="1209802"/>
            <a:ext cx="556260" cy="282575"/>
          </a:xfrm>
          <a:custGeom>
            <a:avLst/>
            <a:gdLst/>
            <a:ahLst/>
            <a:cxnLst/>
            <a:rect l="l" t="t" r="r" b="b"/>
            <a:pathLst>
              <a:path w="556260" h="282575">
                <a:moveTo>
                  <a:pt x="465963" y="0"/>
                </a:moveTo>
                <a:lnTo>
                  <a:pt x="461899" y="11430"/>
                </a:lnTo>
                <a:lnTo>
                  <a:pt x="478280" y="18504"/>
                </a:lnTo>
                <a:lnTo>
                  <a:pt x="492363" y="28305"/>
                </a:lnTo>
                <a:lnTo>
                  <a:pt x="520902" y="73852"/>
                </a:lnTo>
                <a:lnTo>
                  <a:pt x="529197" y="115623"/>
                </a:lnTo>
                <a:lnTo>
                  <a:pt x="530225" y="139700"/>
                </a:lnTo>
                <a:lnTo>
                  <a:pt x="529179" y="164580"/>
                </a:lnTo>
                <a:lnTo>
                  <a:pt x="520848" y="207529"/>
                </a:lnTo>
                <a:lnTo>
                  <a:pt x="492378" y="253730"/>
                </a:lnTo>
                <a:lnTo>
                  <a:pt x="462406" y="270763"/>
                </a:lnTo>
                <a:lnTo>
                  <a:pt x="465963" y="282321"/>
                </a:lnTo>
                <a:lnTo>
                  <a:pt x="504459" y="264191"/>
                </a:lnTo>
                <a:lnTo>
                  <a:pt x="532764" y="232918"/>
                </a:lnTo>
                <a:lnTo>
                  <a:pt x="550195" y="191023"/>
                </a:lnTo>
                <a:lnTo>
                  <a:pt x="556006" y="141224"/>
                </a:lnTo>
                <a:lnTo>
                  <a:pt x="554553" y="115339"/>
                </a:lnTo>
                <a:lnTo>
                  <a:pt x="542932" y="69429"/>
                </a:lnTo>
                <a:lnTo>
                  <a:pt x="519809" y="32093"/>
                </a:lnTo>
                <a:lnTo>
                  <a:pt x="486419" y="7379"/>
                </a:lnTo>
                <a:lnTo>
                  <a:pt x="465963" y="0"/>
                </a:lnTo>
                <a:close/>
              </a:path>
              <a:path w="556260" h="282575">
                <a:moveTo>
                  <a:pt x="90043" y="0"/>
                </a:moveTo>
                <a:lnTo>
                  <a:pt x="51641" y="18081"/>
                </a:lnTo>
                <a:lnTo>
                  <a:pt x="23241" y="49402"/>
                </a:lnTo>
                <a:lnTo>
                  <a:pt x="5810" y="91408"/>
                </a:lnTo>
                <a:lnTo>
                  <a:pt x="0" y="141224"/>
                </a:lnTo>
                <a:lnTo>
                  <a:pt x="1452" y="167106"/>
                </a:lnTo>
                <a:lnTo>
                  <a:pt x="13073" y="212965"/>
                </a:lnTo>
                <a:lnTo>
                  <a:pt x="36125" y="250209"/>
                </a:lnTo>
                <a:lnTo>
                  <a:pt x="69514" y="274887"/>
                </a:lnTo>
                <a:lnTo>
                  <a:pt x="90043" y="282321"/>
                </a:lnTo>
                <a:lnTo>
                  <a:pt x="93599" y="270763"/>
                </a:lnTo>
                <a:lnTo>
                  <a:pt x="77529" y="263646"/>
                </a:lnTo>
                <a:lnTo>
                  <a:pt x="63627" y="253730"/>
                </a:lnTo>
                <a:lnTo>
                  <a:pt x="35157" y="207529"/>
                </a:lnTo>
                <a:lnTo>
                  <a:pt x="26826" y="164580"/>
                </a:lnTo>
                <a:lnTo>
                  <a:pt x="25781" y="139700"/>
                </a:lnTo>
                <a:lnTo>
                  <a:pt x="26826" y="115623"/>
                </a:lnTo>
                <a:lnTo>
                  <a:pt x="35157" y="73852"/>
                </a:lnTo>
                <a:lnTo>
                  <a:pt x="63722" y="28305"/>
                </a:lnTo>
                <a:lnTo>
                  <a:pt x="93980" y="11430"/>
                </a:lnTo>
                <a:lnTo>
                  <a:pt x="90043" y="0"/>
                </a:lnTo>
                <a:close/>
              </a:path>
            </a:pathLst>
          </a:custGeom>
          <a:solidFill>
            <a:srgbClr val="000000"/>
          </a:solidFill>
        </p:spPr>
        <p:txBody>
          <a:bodyPr wrap="square" lIns="0" tIns="0" rIns="0" bIns="0" rtlCol="0"/>
          <a:lstStyle/>
          <a:p>
            <a:endParaRPr/>
          </a:p>
        </p:txBody>
      </p:sp>
      <p:sp>
        <p:nvSpPr>
          <p:cNvPr id="10" name="object 10"/>
          <p:cNvSpPr/>
          <p:nvPr/>
        </p:nvSpPr>
        <p:spPr>
          <a:xfrm>
            <a:off x="3317747" y="1132205"/>
            <a:ext cx="733425" cy="20320"/>
          </a:xfrm>
          <a:custGeom>
            <a:avLst/>
            <a:gdLst/>
            <a:ahLst/>
            <a:cxnLst/>
            <a:rect l="l" t="t" r="r" b="b"/>
            <a:pathLst>
              <a:path w="733425" h="20319">
                <a:moveTo>
                  <a:pt x="733044" y="0"/>
                </a:moveTo>
                <a:lnTo>
                  <a:pt x="0" y="0"/>
                </a:lnTo>
                <a:lnTo>
                  <a:pt x="0" y="19812"/>
                </a:lnTo>
                <a:lnTo>
                  <a:pt x="733044" y="19812"/>
                </a:lnTo>
                <a:lnTo>
                  <a:pt x="733044" y="0"/>
                </a:lnTo>
                <a:close/>
              </a:path>
            </a:pathLst>
          </a:custGeom>
          <a:solidFill>
            <a:srgbClr val="000000"/>
          </a:solidFill>
        </p:spPr>
        <p:txBody>
          <a:bodyPr wrap="square" lIns="0" tIns="0" rIns="0" bIns="0" rtlCol="0"/>
          <a:lstStyle/>
          <a:p>
            <a:endParaRPr/>
          </a:p>
        </p:txBody>
      </p:sp>
      <p:sp>
        <p:nvSpPr>
          <p:cNvPr id="11" name="object 11"/>
          <p:cNvSpPr/>
          <p:nvPr/>
        </p:nvSpPr>
        <p:spPr>
          <a:xfrm>
            <a:off x="3618103" y="1211833"/>
            <a:ext cx="23495" cy="277495"/>
          </a:xfrm>
          <a:custGeom>
            <a:avLst/>
            <a:gdLst/>
            <a:ahLst/>
            <a:cxnLst/>
            <a:rect l="l" t="t" r="r" b="b"/>
            <a:pathLst>
              <a:path w="23495" h="277494">
                <a:moveTo>
                  <a:pt x="22987" y="0"/>
                </a:moveTo>
                <a:lnTo>
                  <a:pt x="0" y="0"/>
                </a:lnTo>
                <a:lnTo>
                  <a:pt x="0" y="276987"/>
                </a:lnTo>
                <a:lnTo>
                  <a:pt x="22987" y="276987"/>
                </a:lnTo>
                <a:lnTo>
                  <a:pt x="22987" y="0"/>
                </a:lnTo>
                <a:close/>
              </a:path>
            </a:pathLst>
          </a:custGeom>
          <a:solidFill>
            <a:srgbClr val="000000"/>
          </a:solidFill>
        </p:spPr>
        <p:txBody>
          <a:bodyPr wrap="square" lIns="0" tIns="0" rIns="0" bIns="0" rtlCol="0"/>
          <a:lstStyle/>
          <a:p>
            <a:endParaRPr/>
          </a:p>
        </p:txBody>
      </p:sp>
      <p:sp>
        <p:nvSpPr>
          <p:cNvPr id="12" name="object 12"/>
          <p:cNvSpPr/>
          <p:nvPr/>
        </p:nvSpPr>
        <p:spPr>
          <a:xfrm>
            <a:off x="3354451" y="1211833"/>
            <a:ext cx="23495" cy="277495"/>
          </a:xfrm>
          <a:custGeom>
            <a:avLst/>
            <a:gdLst/>
            <a:ahLst/>
            <a:cxnLst/>
            <a:rect l="l" t="t" r="r" b="b"/>
            <a:pathLst>
              <a:path w="23495" h="277494">
                <a:moveTo>
                  <a:pt x="22987" y="0"/>
                </a:moveTo>
                <a:lnTo>
                  <a:pt x="0" y="0"/>
                </a:lnTo>
                <a:lnTo>
                  <a:pt x="0" y="276987"/>
                </a:lnTo>
                <a:lnTo>
                  <a:pt x="22987" y="276987"/>
                </a:lnTo>
                <a:lnTo>
                  <a:pt x="22987" y="0"/>
                </a:lnTo>
                <a:close/>
              </a:path>
            </a:pathLst>
          </a:custGeom>
          <a:solidFill>
            <a:srgbClr val="000000"/>
          </a:solidFill>
        </p:spPr>
        <p:txBody>
          <a:bodyPr wrap="square" lIns="0" tIns="0" rIns="0" bIns="0" rtlCol="0"/>
          <a:lstStyle/>
          <a:p>
            <a:endParaRPr/>
          </a:p>
        </p:txBody>
      </p:sp>
      <p:sp>
        <p:nvSpPr>
          <p:cNvPr id="13" name="object 13"/>
          <p:cNvSpPr txBox="1"/>
          <p:nvPr/>
        </p:nvSpPr>
        <p:spPr>
          <a:xfrm>
            <a:off x="2319273" y="680415"/>
            <a:ext cx="1770380" cy="739775"/>
          </a:xfrm>
          <a:prstGeom prst="rect">
            <a:avLst/>
          </a:prstGeom>
        </p:spPr>
        <p:txBody>
          <a:bodyPr vert="horz" wrap="square" lIns="0" tIns="12700" rIns="0" bIns="0" rtlCol="0">
            <a:spAutoFit/>
          </a:bodyPr>
          <a:lstStyle/>
          <a:p>
            <a:pPr marL="32384" algn="ctr">
              <a:lnSpc>
                <a:spcPts val="2810"/>
              </a:lnSpc>
              <a:spcBef>
                <a:spcPts val="100"/>
              </a:spcBef>
              <a:tabLst>
                <a:tab pos="960755" algn="l"/>
              </a:tabLst>
            </a:pPr>
            <a:r>
              <a:rPr sz="2400" dirty="0">
                <a:latin typeface="Cambria Math"/>
                <a:cs typeface="Cambria Math"/>
              </a:rPr>
              <a:t>1	1</a:t>
            </a:r>
            <a:endParaRPr sz="2400">
              <a:latin typeface="Cambria Math"/>
              <a:cs typeface="Cambria Math"/>
            </a:endParaRPr>
          </a:p>
          <a:p>
            <a:pPr algn="ctr">
              <a:lnSpc>
                <a:spcPts val="2810"/>
              </a:lnSpc>
              <a:tabLst>
                <a:tab pos="483234" algn="l"/>
                <a:tab pos="1043940" algn="l"/>
              </a:tabLst>
            </a:pPr>
            <a:r>
              <a:rPr sz="3600" baseline="-16203" dirty="0">
                <a:latin typeface="Cambria Math"/>
                <a:cs typeface="Cambria Math"/>
              </a:rPr>
              <a:t>2𝜋	</a:t>
            </a:r>
            <a:r>
              <a:rPr sz="1750" spc="40" dirty="0">
                <a:latin typeface="Cambria Math"/>
                <a:cs typeface="Cambria Math"/>
              </a:rPr>
              <a:t>𝐷/2	</a:t>
            </a:r>
            <a:r>
              <a:rPr sz="3600" baseline="-16203" dirty="0">
                <a:latin typeface="Cambria Math"/>
                <a:cs typeface="Cambria Math"/>
              </a:rPr>
              <a:t>Σ</a:t>
            </a:r>
            <a:r>
              <a:rPr sz="3600" spc="202" baseline="-16203" dirty="0">
                <a:latin typeface="Cambria Math"/>
                <a:cs typeface="Cambria Math"/>
              </a:rPr>
              <a:t> </a:t>
            </a:r>
            <a:r>
              <a:rPr sz="1750" spc="25" dirty="0">
                <a:latin typeface="Cambria Math"/>
                <a:cs typeface="Cambria Math"/>
              </a:rPr>
              <a:t>1/2</a:t>
            </a:r>
            <a:endParaRPr sz="1750">
              <a:latin typeface="Cambria Math"/>
              <a:cs typeface="Cambria Math"/>
            </a:endParaRPr>
          </a:p>
        </p:txBody>
      </p:sp>
      <p:sp>
        <p:nvSpPr>
          <p:cNvPr id="14" name="object 14"/>
          <p:cNvSpPr/>
          <p:nvPr/>
        </p:nvSpPr>
        <p:spPr>
          <a:xfrm>
            <a:off x="4650232" y="837437"/>
            <a:ext cx="3268979" cy="607695"/>
          </a:xfrm>
          <a:custGeom>
            <a:avLst/>
            <a:gdLst/>
            <a:ahLst/>
            <a:cxnLst/>
            <a:rect l="l" t="t" r="r" b="b"/>
            <a:pathLst>
              <a:path w="3268979" h="607694">
                <a:moveTo>
                  <a:pt x="97917" y="0"/>
                </a:moveTo>
                <a:lnTo>
                  <a:pt x="54483" y="19672"/>
                </a:lnTo>
                <a:lnTo>
                  <a:pt x="31381" y="50076"/>
                </a:lnTo>
                <a:lnTo>
                  <a:pt x="19291" y="96227"/>
                </a:lnTo>
                <a:lnTo>
                  <a:pt x="17780" y="125349"/>
                </a:lnTo>
                <a:lnTo>
                  <a:pt x="18338" y="138315"/>
                </a:lnTo>
                <a:lnTo>
                  <a:pt x="19951" y="153085"/>
                </a:lnTo>
                <a:lnTo>
                  <a:pt x="22644" y="170205"/>
                </a:lnTo>
                <a:lnTo>
                  <a:pt x="26416" y="189484"/>
                </a:lnTo>
                <a:lnTo>
                  <a:pt x="30226" y="208241"/>
                </a:lnTo>
                <a:lnTo>
                  <a:pt x="32918" y="223735"/>
                </a:lnTo>
                <a:lnTo>
                  <a:pt x="34518" y="236016"/>
                </a:lnTo>
                <a:lnTo>
                  <a:pt x="35052" y="245110"/>
                </a:lnTo>
                <a:lnTo>
                  <a:pt x="34429" y="256527"/>
                </a:lnTo>
                <a:lnTo>
                  <a:pt x="13944" y="292608"/>
                </a:lnTo>
                <a:lnTo>
                  <a:pt x="0" y="296672"/>
                </a:lnTo>
                <a:lnTo>
                  <a:pt x="0" y="310642"/>
                </a:lnTo>
                <a:lnTo>
                  <a:pt x="32575" y="340842"/>
                </a:lnTo>
                <a:lnTo>
                  <a:pt x="35052" y="362331"/>
                </a:lnTo>
                <a:lnTo>
                  <a:pt x="34518" y="371386"/>
                </a:lnTo>
                <a:lnTo>
                  <a:pt x="32918" y="383667"/>
                </a:lnTo>
                <a:lnTo>
                  <a:pt x="30226" y="399199"/>
                </a:lnTo>
                <a:lnTo>
                  <a:pt x="26416" y="417957"/>
                </a:lnTo>
                <a:lnTo>
                  <a:pt x="22644" y="437197"/>
                </a:lnTo>
                <a:lnTo>
                  <a:pt x="19951" y="454304"/>
                </a:lnTo>
                <a:lnTo>
                  <a:pt x="18313" y="469239"/>
                </a:lnTo>
                <a:lnTo>
                  <a:pt x="17780" y="481965"/>
                </a:lnTo>
                <a:lnTo>
                  <a:pt x="19291" y="511175"/>
                </a:lnTo>
                <a:lnTo>
                  <a:pt x="31381" y="557377"/>
                </a:lnTo>
                <a:lnTo>
                  <a:pt x="54483" y="587781"/>
                </a:lnTo>
                <a:lnTo>
                  <a:pt x="97917" y="607441"/>
                </a:lnTo>
                <a:lnTo>
                  <a:pt x="97917" y="594614"/>
                </a:lnTo>
                <a:lnTo>
                  <a:pt x="88011" y="591959"/>
                </a:lnTo>
                <a:lnTo>
                  <a:pt x="78676" y="586651"/>
                </a:lnTo>
                <a:lnTo>
                  <a:pt x="54813" y="554799"/>
                </a:lnTo>
                <a:lnTo>
                  <a:pt x="45974" y="495427"/>
                </a:lnTo>
                <a:lnTo>
                  <a:pt x="46469" y="483603"/>
                </a:lnTo>
                <a:lnTo>
                  <a:pt x="47980" y="469049"/>
                </a:lnTo>
                <a:lnTo>
                  <a:pt x="50520" y="451789"/>
                </a:lnTo>
                <a:lnTo>
                  <a:pt x="54102" y="431800"/>
                </a:lnTo>
                <a:lnTo>
                  <a:pt x="57683" y="412445"/>
                </a:lnTo>
                <a:lnTo>
                  <a:pt x="60274" y="397217"/>
                </a:lnTo>
                <a:lnTo>
                  <a:pt x="61823" y="386105"/>
                </a:lnTo>
                <a:lnTo>
                  <a:pt x="62357" y="379095"/>
                </a:lnTo>
                <a:lnTo>
                  <a:pt x="61810" y="365290"/>
                </a:lnTo>
                <a:lnTo>
                  <a:pt x="48768" y="323507"/>
                </a:lnTo>
                <a:lnTo>
                  <a:pt x="25146" y="305054"/>
                </a:lnTo>
                <a:lnTo>
                  <a:pt x="25146" y="302387"/>
                </a:lnTo>
                <a:lnTo>
                  <a:pt x="53721" y="275463"/>
                </a:lnTo>
                <a:lnTo>
                  <a:pt x="62357" y="228219"/>
                </a:lnTo>
                <a:lnTo>
                  <a:pt x="61823" y="221297"/>
                </a:lnTo>
                <a:lnTo>
                  <a:pt x="60274" y="210223"/>
                </a:lnTo>
                <a:lnTo>
                  <a:pt x="57683" y="195008"/>
                </a:lnTo>
                <a:lnTo>
                  <a:pt x="54102" y="175641"/>
                </a:lnTo>
                <a:lnTo>
                  <a:pt x="50520" y="155600"/>
                </a:lnTo>
                <a:lnTo>
                  <a:pt x="47967" y="138150"/>
                </a:lnTo>
                <a:lnTo>
                  <a:pt x="46469" y="123786"/>
                </a:lnTo>
                <a:lnTo>
                  <a:pt x="45974" y="112014"/>
                </a:lnTo>
                <a:lnTo>
                  <a:pt x="46951" y="89039"/>
                </a:lnTo>
                <a:lnTo>
                  <a:pt x="61722" y="39243"/>
                </a:lnTo>
                <a:lnTo>
                  <a:pt x="97917" y="12700"/>
                </a:lnTo>
                <a:lnTo>
                  <a:pt x="97917" y="0"/>
                </a:lnTo>
                <a:close/>
              </a:path>
              <a:path w="3268979" h="607694">
                <a:moveTo>
                  <a:pt x="552704" y="294767"/>
                </a:moveTo>
                <a:lnTo>
                  <a:pt x="385064" y="294767"/>
                </a:lnTo>
                <a:lnTo>
                  <a:pt x="385064" y="314579"/>
                </a:lnTo>
                <a:lnTo>
                  <a:pt x="552704" y="314579"/>
                </a:lnTo>
                <a:lnTo>
                  <a:pt x="552704" y="294767"/>
                </a:lnTo>
                <a:close/>
              </a:path>
              <a:path w="3268979" h="607694">
                <a:moveTo>
                  <a:pt x="3268599" y="296672"/>
                </a:moveTo>
                <a:lnTo>
                  <a:pt x="3235998" y="266661"/>
                </a:lnTo>
                <a:lnTo>
                  <a:pt x="3233547" y="245110"/>
                </a:lnTo>
                <a:lnTo>
                  <a:pt x="3234067" y="235927"/>
                </a:lnTo>
                <a:lnTo>
                  <a:pt x="3235668" y="223608"/>
                </a:lnTo>
                <a:lnTo>
                  <a:pt x="3238360" y="208165"/>
                </a:lnTo>
                <a:lnTo>
                  <a:pt x="3242183" y="189611"/>
                </a:lnTo>
                <a:lnTo>
                  <a:pt x="3245942" y="170395"/>
                </a:lnTo>
                <a:lnTo>
                  <a:pt x="3248634" y="153289"/>
                </a:lnTo>
                <a:lnTo>
                  <a:pt x="3250273" y="138290"/>
                </a:lnTo>
                <a:lnTo>
                  <a:pt x="3250819" y="125349"/>
                </a:lnTo>
                <a:lnTo>
                  <a:pt x="3249295" y="96278"/>
                </a:lnTo>
                <a:lnTo>
                  <a:pt x="3237204" y="50101"/>
                </a:lnTo>
                <a:lnTo>
                  <a:pt x="3214116" y="19596"/>
                </a:lnTo>
                <a:lnTo>
                  <a:pt x="3170682" y="0"/>
                </a:lnTo>
                <a:lnTo>
                  <a:pt x="3170682" y="12700"/>
                </a:lnTo>
                <a:lnTo>
                  <a:pt x="3180588" y="15494"/>
                </a:lnTo>
                <a:lnTo>
                  <a:pt x="3189922" y="20828"/>
                </a:lnTo>
                <a:lnTo>
                  <a:pt x="3213773" y="52578"/>
                </a:lnTo>
                <a:lnTo>
                  <a:pt x="3222625" y="112014"/>
                </a:lnTo>
                <a:lnTo>
                  <a:pt x="3222498" y="117589"/>
                </a:lnTo>
                <a:lnTo>
                  <a:pt x="3218116" y="155562"/>
                </a:lnTo>
                <a:lnTo>
                  <a:pt x="3212541" y="185940"/>
                </a:lnTo>
                <a:lnTo>
                  <a:pt x="3210852" y="195072"/>
                </a:lnTo>
                <a:lnTo>
                  <a:pt x="3209442" y="203174"/>
                </a:lnTo>
                <a:lnTo>
                  <a:pt x="3208274" y="210185"/>
                </a:lnTo>
                <a:lnTo>
                  <a:pt x="3207004" y="218948"/>
                </a:lnTo>
                <a:lnTo>
                  <a:pt x="3206242" y="224917"/>
                </a:lnTo>
                <a:lnTo>
                  <a:pt x="3206242" y="228219"/>
                </a:lnTo>
                <a:lnTo>
                  <a:pt x="3211830" y="269240"/>
                </a:lnTo>
                <a:lnTo>
                  <a:pt x="3236722" y="299339"/>
                </a:lnTo>
                <a:lnTo>
                  <a:pt x="3243453" y="302387"/>
                </a:lnTo>
                <a:lnTo>
                  <a:pt x="3243453" y="305054"/>
                </a:lnTo>
                <a:lnTo>
                  <a:pt x="3214674" y="332257"/>
                </a:lnTo>
                <a:lnTo>
                  <a:pt x="3206369" y="372097"/>
                </a:lnTo>
                <a:lnTo>
                  <a:pt x="3206242" y="379095"/>
                </a:lnTo>
                <a:lnTo>
                  <a:pt x="3206242" y="382397"/>
                </a:lnTo>
                <a:lnTo>
                  <a:pt x="3212541" y="421513"/>
                </a:lnTo>
                <a:lnTo>
                  <a:pt x="3214497" y="431673"/>
                </a:lnTo>
                <a:lnTo>
                  <a:pt x="3216440" y="442099"/>
                </a:lnTo>
                <a:lnTo>
                  <a:pt x="3222129" y="483616"/>
                </a:lnTo>
                <a:lnTo>
                  <a:pt x="3222625" y="495427"/>
                </a:lnTo>
                <a:lnTo>
                  <a:pt x="3221634" y="518414"/>
                </a:lnTo>
                <a:lnTo>
                  <a:pt x="3206877" y="568198"/>
                </a:lnTo>
                <a:lnTo>
                  <a:pt x="3170682" y="594614"/>
                </a:lnTo>
                <a:lnTo>
                  <a:pt x="3170682" y="607441"/>
                </a:lnTo>
                <a:lnTo>
                  <a:pt x="3214116" y="587832"/>
                </a:lnTo>
                <a:lnTo>
                  <a:pt x="3237204" y="557377"/>
                </a:lnTo>
                <a:lnTo>
                  <a:pt x="3249295" y="511175"/>
                </a:lnTo>
                <a:lnTo>
                  <a:pt x="3250819" y="481965"/>
                </a:lnTo>
                <a:lnTo>
                  <a:pt x="3250273" y="469112"/>
                </a:lnTo>
                <a:lnTo>
                  <a:pt x="3248634" y="454139"/>
                </a:lnTo>
                <a:lnTo>
                  <a:pt x="3245942" y="437057"/>
                </a:lnTo>
                <a:lnTo>
                  <a:pt x="3242183" y="417830"/>
                </a:lnTo>
                <a:lnTo>
                  <a:pt x="3238360" y="399237"/>
                </a:lnTo>
                <a:lnTo>
                  <a:pt x="3235668" y="383794"/>
                </a:lnTo>
                <a:lnTo>
                  <a:pt x="3234067" y="371513"/>
                </a:lnTo>
                <a:lnTo>
                  <a:pt x="3233547" y="362331"/>
                </a:lnTo>
                <a:lnTo>
                  <a:pt x="3234156" y="350926"/>
                </a:lnTo>
                <a:lnTo>
                  <a:pt x="3254718" y="314769"/>
                </a:lnTo>
                <a:lnTo>
                  <a:pt x="3268599" y="310642"/>
                </a:lnTo>
                <a:lnTo>
                  <a:pt x="3268599" y="296672"/>
                </a:lnTo>
                <a:close/>
              </a:path>
            </a:pathLst>
          </a:custGeom>
          <a:solidFill>
            <a:srgbClr val="000000"/>
          </a:solidFill>
        </p:spPr>
        <p:txBody>
          <a:bodyPr wrap="square" lIns="0" tIns="0" rIns="0" bIns="0" rtlCol="0"/>
          <a:lstStyle/>
          <a:p>
            <a:endParaRPr/>
          </a:p>
        </p:txBody>
      </p:sp>
      <p:sp>
        <p:nvSpPr>
          <p:cNvPr id="15" name="object 15"/>
          <p:cNvSpPr txBox="1"/>
          <p:nvPr/>
        </p:nvSpPr>
        <p:spPr>
          <a:xfrm>
            <a:off x="5023484" y="1115314"/>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2</a:t>
            </a:r>
            <a:endParaRPr sz="2400">
              <a:latin typeface="Cambria Math"/>
              <a:cs typeface="Cambria Math"/>
            </a:endParaRPr>
          </a:p>
        </p:txBody>
      </p:sp>
      <p:sp>
        <p:nvSpPr>
          <p:cNvPr id="16" name="object 16"/>
          <p:cNvSpPr/>
          <p:nvPr/>
        </p:nvSpPr>
        <p:spPr>
          <a:xfrm>
            <a:off x="5280025" y="1001013"/>
            <a:ext cx="2505710" cy="282575"/>
          </a:xfrm>
          <a:custGeom>
            <a:avLst/>
            <a:gdLst/>
            <a:ahLst/>
            <a:cxnLst/>
            <a:rect l="l" t="t" r="r" b="b"/>
            <a:pathLst>
              <a:path w="2505709" h="282575">
                <a:moveTo>
                  <a:pt x="93980" y="11430"/>
                </a:moveTo>
                <a:lnTo>
                  <a:pt x="90043" y="0"/>
                </a:lnTo>
                <a:lnTo>
                  <a:pt x="69583" y="7391"/>
                </a:lnTo>
                <a:lnTo>
                  <a:pt x="51638" y="18084"/>
                </a:lnTo>
                <a:lnTo>
                  <a:pt x="23241" y="49403"/>
                </a:lnTo>
                <a:lnTo>
                  <a:pt x="5803" y="91414"/>
                </a:lnTo>
                <a:lnTo>
                  <a:pt x="0" y="141224"/>
                </a:lnTo>
                <a:lnTo>
                  <a:pt x="1447" y="167106"/>
                </a:lnTo>
                <a:lnTo>
                  <a:pt x="13068" y="212966"/>
                </a:lnTo>
                <a:lnTo>
                  <a:pt x="36118" y="250215"/>
                </a:lnTo>
                <a:lnTo>
                  <a:pt x="69507" y="274891"/>
                </a:lnTo>
                <a:lnTo>
                  <a:pt x="90043" y="282321"/>
                </a:lnTo>
                <a:lnTo>
                  <a:pt x="93599" y="270764"/>
                </a:lnTo>
                <a:lnTo>
                  <a:pt x="77520" y="263652"/>
                </a:lnTo>
                <a:lnTo>
                  <a:pt x="63627" y="253733"/>
                </a:lnTo>
                <a:lnTo>
                  <a:pt x="35153" y="207530"/>
                </a:lnTo>
                <a:lnTo>
                  <a:pt x="26822" y="164592"/>
                </a:lnTo>
                <a:lnTo>
                  <a:pt x="25781" y="139700"/>
                </a:lnTo>
                <a:lnTo>
                  <a:pt x="26822" y="115633"/>
                </a:lnTo>
                <a:lnTo>
                  <a:pt x="35153" y="73863"/>
                </a:lnTo>
                <a:lnTo>
                  <a:pt x="63715" y="28308"/>
                </a:lnTo>
                <a:lnTo>
                  <a:pt x="77736" y="18516"/>
                </a:lnTo>
                <a:lnTo>
                  <a:pt x="93980" y="11430"/>
                </a:lnTo>
                <a:close/>
              </a:path>
              <a:path w="2505709" h="282575">
                <a:moveTo>
                  <a:pt x="908050" y="141224"/>
                </a:moveTo>
                <a:lnTo>
                  <a:pt x="902233" y="91414"/>
                </a:lnTo>
                <a:lnTo>
                  <a:pt x="884809" y="49403"/>
                </a:lnTo>
                <a:lnTo>
                  <a:pt x="856399" y="18084"/>
                </a:lnTo>
                <a:lnTo>
                  <a:pt x="818007" y="0"/>
                </a:lnTo>
                <a:lnTo>
                  <a:pt x="813943" y="11430"/>
                </a:lnTo>
                <a:lnTo>
                  <a:pt x="830313" y="18516"/>
                </a:lnTo>
                <a:lnTo>
                  <a:pt x="844397" y="28308"/>
                </a:lnTo>
                <a:lnTo>
                  <a:pt x="872934" y="73863"/>
                </a:lnTo>
                <a:lnTo>
                  <a:pt x="881240" y="115633"/>
                </a:lnTo>
                <a:lnTo>
                  <a:pt x="882269" y="139700"/>
                </a:lnTo>
                <a:lnTo>
                  <a:pt x="881214" y="164592"/>
                </a:lnTo>
                <a:lnTo>
                  <a:pt x="872883" y="207530"/>
                </a:lnTo>
                <a:lnTo>
                  <a:pt x="844423" y="253733"/>
                </a:lnTo>
                <a:lnTo>
                  <a:pt x="814451" y="270764"/>
                </a:lnTo>
                <a:lnTo>
                  <a:pt x="818007" y="282321"/>
                </a:lnTo>
                <a:lnTo>
                  <a:pt x="856500" y="264198"/>
                </a:lnTo>
                <a:lnTo>
                  <a:pt x="884809" y="232918"/>
                </a:lnTo>
                <a:lnTo>
                  <a:pt x="902233" y="191033"/>
                </a:lnTo>
                <a:lnTo>
                  <a:pt x="906589" y="167106"/>
                </a:lnTo>
                <a:lnTo>
                  <a:pt x="908050" y="141224"/>
                </a:lnTo>
                <a:close/>
              </a:path>
              <a:path w="2505709" h="282575">
                <a:moveTo>
                  <a:pt x="1691132" y="11430"/>
                </a:moveTo>
                <a:lnTo>
                  <a:pt x="1687195" y="0"/>
                </a:lnTo>
                <a:lnTo>
                  <a:pt x="1666735" y="7391"/>
                </a:lnTo>
                <a:lnTo>
                  <a:pt x="1648790" y="18084"/>
                </a:lnTo>
                <a:lnTo>
                  <a:pt x="1620393" y="49403"/>
                </a:lnTo>
                <a:lnTo>
                  <a:pt x="1602955" y="91414"/>
                </a:lnTo>
                <a:lnTo>
                  <a:pt x="1597152" y="141224"/>
                </a:lnTo>
                <a:lnTo>
                  <a:pt x="1598599" y="167106"/>
                </a:lnTo>
                <a:lnTo>
                  <a:pt x="1610220" y="212966"/>
                </a:lnTo>
                <a:lnTo>
                  <a:pt x="1633270" y="250215"/>
                </a:lnTo>
                <a:lnTo>
                  <a:pt x="1666659" y="274891"/>
                </a:lnTo>
                <a:lnTo>
                  <a:pt x="1687195" y="282321"/>
                </a:lnTo>
                <a:lnTo>
                  <a:pt x="1690751" y="270764"/>
                </a:lnTo>
                <a:lnTo>
                  <a:pt x="1674672" y="263652"/>
                </a:lnTo>
                <a:lnTo>
                  <a:pt x="1660779" y="253733"/>
                </a:lnTo>
                <a:lnTo>
                  <a:pt x="1632305" y="207530"/>
                </a:lnTo>
                <a:lnTo>
                  <a:pt x="1623974" y="164592"/>
                </a:lnTo>
                <a:lnTo>
                  <a:pt x="1622933" y="139700"/>
                </a:lnTo>
                <a:lnTo>
                  <a:pt x="1623974" y="115633"/>
                </a:lnTo>
                <a:lnTo>
                  <a:pt x="1632305" y="73863"/>
                </a:lnTo>
                <a:lnTo>
                  <a:pt x="1660867" y="28308"/>
                </a:lnTo>
                <a:lnTo>
                  <a:pt x="1674888" y="18516"/>
                </a:lnTo>
                <a:lnTo>
                  <a:pt x="1691132" y="11430"/>
                </a:lnTo>
                <a:close/>
              </a:path>
              <a:path w="2505709" h="282575">
                <a:moveTo>
                  <a:pt x="2505202" y="141224"/>
                </a:moveTo>
                <a:lnTo>
                  <a:pt x="2499385" y="91414"/>
                </a:lnTo>
                <a:lnTo>
                  <a:pt x="2481961" y="49403"/>
                </a:lnTo>
                <a:lnTo>
                  <a:pt x="2453551" y="18084"/>
                </a:lnTo>
                <a:lnTo>
                  <a:pt x="2415159" y="0"/>
                </a:lnTo>
                <a:lnTo>
                  <a:pt x="2411095" y="11430"/>
                </a:lnTo>
                <a:lnTo>
                  <a:pt x="2427465" y="18516"/>
                </a:lnTo>
                <a:lnTo>
                  <a:pt x="2441549" y="28308"/>
                </a:lnTo>
                <a:lnTo>
                  <a:pt x="2470086" y="73863"/>
                </a:lnTo>
                <a:lnTo>
                  <a:pt x="2478392" y="115633"/>
                </a:lnTo>
                <a:lnTo>
                  <a:pt x="2479421" y="139700"/>
                </a:lnTo>
                <a:lnTo>
                  <a:pt x="2478367" y="164592"/>
                </a:lnTo>
                <a:lnTo>
                  <a:pt x="2470035" y="207530"/>
                </a:lnTo>
                <a:lnTo>
                  <a:pt x="2441575" y="253733"/>
                </a:lnTo>
                <a:lnTo>
                  <a:pt x="2411603" y="270764"/>
                </a:lnTo>
                <a:lnTo>
                  <a:pt x="2415159" y="282321"/>
                </a:lnTo>
                <a:lnTo>
                  <a:pt x="2453652" y="264198"/>
                </a:lnTo>
                <a:lnTo>
                  <a:pt x="2481961" y="232918"/>
                </a:lnTo>
                <a:lnTo>
                  <a:pt x="2499385" y="191033"/>
                </a:lnTo>
                <a:lnTo>
                  <a:pt x="2503741" y="167106"/>
                </a:lnTo>
                <a:lnTo>
                  <a:pt x="2505202" y="141224"/>
                </a:lnTo>
                <a:close/>
              </a:path>
            </a:pathLst>
          </a:custGeom>
          <a:solidFill>
            <a:srgbClr val="000000"/>
          </a:solidFill>
        </p:spPr>
        <p:txBody>
          <a:bodyPr wrap="square" lIns="0" tIns="0" rIns="0" bIns="0" rtlCol="0"/>
          <a:lstStyle/>
          <a:p>
            <a:endParaRPr/>
          </a:p>
        </p:txBody>
      </p:sp>
      <p:sp>
        <p:nvSpPr>
          <p:cNvPr id="17" name="object 17"/>
          <p:cNvSpPr txBox="1"/>
          <p:nvPr/>
        </p:nvSpPr>
        <p:spPr>
          <a:xfrm>
            <a:off x="4063619" y="910793"/>
            <a:ext cx="3653154" cy="391795"/>
          </a:xfrm>
          <a:prstGeom prst="rect">
            <a:avLst/>
          </a:prstGeom>
        </p:spPr>
        <p:txBody>
          <a:bodyPr vert="horz" wrap="square" lIns="0" tIns="12700" rIns="0" bIns="0" rtlCol="0">
            <a:spAutoFit/>
          </a:bodyPr>
          <a:lstStyle/>
          <a:p>
            <a:pPr marL="38100">
              <a:lnSpc>
                <a:spcPct val="100000"/>
              </a:lnSpc>
              <a:spcBef>
                <a:spcPts val="100"/>
              </a:spcBef>
              <a:tabLst>
                <a:tab pos="693420" algn="l"/>
                <a:tab pos="1316355" algn="l"/>
                <a:tab pos="2152015" algn="l"/>
                <a:tab pos="2914015" algn="l"/>
              </a:tabLst>
            </a:pPr>
            <a:r>
              <a:rPr sz="2400" spc="-5" dirty="0">
                <a:latin typeface="Cambria Math"/>
                <a:cs typeface="Cambria Math"/>
              </a:rPr>
              <a:t>𝑒𝑥𝑝	</a:t>
            </a:r>
            <a:r>
              <a:rPr sz="2400" dirty="0">
                <a:latin typeface="Cambria Math"/>
                <a:cs typeface="Cambria Math"/>
              </a:rPr>
              <a:t>−</a:t>
            </a:r>
            <a:r>
              <a:rPr sz="2400" spc="-130" dirty="0">
                <a:latin typeface="Cambria Math"/>
                <a:cs typeface="Cambria Math"/>
              </a:rPr>
              <a:t> </a:t>
            </a:r>
            <a:r>
              <a:rPr sz="3600" baseline="41666" dirty="0">
                <a:latin typeface="Cambria Math"/>
                <a:cs typeface="Cambria Math"/>
              </a:rPr>
              <a:t>1	</a:t>
            </a:r>
            <a:r>
              <a:rPr sz="2400" dirty="0">
                <a:latin typeface="Cambria Math"/>
                <a:cs typeface="Cambria Math"/>
              </a:rPr>
              <a:t>𝑥</a:t>
            </a:r>
            <a:r>
              <a:rPr sz="2400" spc="75" dirty="0">
                <a:latin typeface="Cambria Math"/>
                <a:cs typeface="Cambria Math"/>
              </a:rPr>
              <a:t> </a:t>
            </a:r>
            <a:r>
              <a:rPr sz="2400" dirty="0">
                <a:latin typeface="Cambria Math"/>
                <a:cs typeface="Cambria Math"/>
              </a:rPr>
              <a:t>−</a:t>
            </a:r>
            <a:r>
              <a:rPr sz="2400" spc="-10" dirty="0">
                <a:latin typeface="Cambria Math"/>
                <a:cs typeface="Cambria Math"/>
              </a:rPr>
              <a:t> </a:t>
            </a:r>
            <a:r>
              <a:rPr sz="2400" dirty="0">
                <a:latin typeface="Cambria Math"/>
                <a:cs typeface="Cambria Math"/>
              </a:rPr>
              <a:t>𝜇	</a:t>
            </a:r>
            <a:r>
              <a:rPr sz="2625" spc="104" baseline="28571" dirty="0">
                <a:latin typeface="Cambria Math"/>
                <a:cs typeface="Cambria Math"/>
              </a:rPr>
              <a:t>𝑇</a:t>
            </a:r>
            <a:r>
              <a:rPr sz="2400" spc="70" dirty="0">
                <a:latin typeface="Cambria Math"/>
                <a:cs typeface="Cambria Math"/>
              </a:rPr>
              <a:t>Σ</a:t>
            </a:r>
            <a:r>
              <a:rPr sz="2625" spc="104" baseline="28571" dirty="0">
                <a:latin typeface="Cambria Math"/>
                <a:cs typeface="Cambria Math"/>
              </a:rPr>
              <a:t>−1	</a:t>
            </a:r>
            <a:r>
              <a:rPr sz="2400" dirty="0">
                <a:latin typeface="Cambria Math"/>
                <a:cs typeface="Cambria Math"/>
              </a:rPr>
              <a:t>𝑥</a:t>
            </a:r>
            <a:r>
              <a:rPr sz="2400" spc="30" dirty="0">
                <a:latin typeface="Cambria Math"/>
                <a:cs typeface="Cambria Math"/>
              </a:rPr>
              <a:t> </a:t>
            </a:r>
            <a:r>
              <a:rPr sz="2400" dirty="0">
                <a:latin typeface="Cambria Math"/>
                <a:cs typeface="Cambria Math"/>
              </a:rPr>
              <a:t>−</a:t>
            </a:r>
            <a:r>
              <a:rPr sz="2400" spc="-45" dirty="0">
                <a:latin typeface="Cambria Math"/>
                <a:cs typeface="Cambria Math"/>
              </a:rPr>
              <a:t> </a:t>
            </a:r>
            <a:r>
              <a:rPr sz="2400" dirty="0">
                <a:latin typeface="Cambria Math"/>
                <a:cs typeface="Cambria Math"/>
              </a:rPr>
              <a:t>𝜇</a:t>
            </a:r>
            <a:endParaRPr sz="2400">
              <a:latin typeface="Cambria Math"/>
              <a:cs typeface="Cambria Math"/>
            </a:endParaRPr>
          </a:p>
        </p:txBody>
      </p:sp>
      <p:sp>
        <p:nvSpPr>
          <p:cNvPr id="18" name="object 18"/>
          <p:cNvSpPr txBox="1"/>
          <p:nvPr/>
        </p:nvSpPr>
        <p:spPr>
          <a:xfrm>
            <a:off x="934618" y="1527022"/>
            <a:ext cx="6630034" cy="1194435"/>
          </a:xfrm>
          <a:prstGeom prst="rect">
            <a:avLst/>
          </a:prstGeom>
        </p:spPr>
        <p:txBody>
          <a:bodyPr vert="horz" wrap="square" lIns="0" tIns="48260" rIns="0" bIns="0" rtlCol="0">
            <a:spAutoFit/>
          </a:bodyPr>
          <a:lstStyle/>
          <a:p>
            <a:pPr marL="12700">
              <a:lnSpc>
                <a:spcPct val="100000"/>
              </a:lnSpc>
              <a:spcBef>
                <a:spcPts val="380"/>
              </a:spcBef>
            </a:pPr>
            <a:r>
              <a:rPr sz="2400" spc="-5" dirty="0">
                <a:latin typeface="Calibri"/>
                <a:cs typeface="Calibri"/>
              </a:rPr>
              <a:t>Input:</a:t>
            </a:r>
            <a:r>
              <a:rPr sz="2400" spc="-20" dirty="0">
                <a:latin typeface="Calibri"/>
                <a:cs typeface="Calibri"/>
              </a:rPr>
              <a:t> </a:t>
            </a:r>
            <a:r>
              <a:rPr sz="2400" spc="-10" dirty="0">
                <a:latin typeface="Calibri"/>
                <a:cs typeface="Calibri"/>
              </a:rPr>
              <a:t>vector </a:t>
            </a:r>
            <a:r>
              <a:rPr sz="2400" spc="-5" dirty="0">
                <a:latin typeface="Calibri"/>
                <a:cs typeface="Calibri"/>
              </a:rPr>
              <a:t>x,</a:t>
            </a:r>
            <a:r>
              <a:rPr sz="2400" spc="-15" dirty="0">
                <a:latin typeface="Calibri"/>
                <a:cs typeface="Calibri"/>
              </a:rPr>
              <a:t> </a:t>
            </a:r>
            <a:r>
              <a:rPr sz="2400" spc="-5" dirty="0">
                <a:latin typeface="Calibri"/>
                <a:cs typeface="Calibri"/>
              </a:rPr>
              <a:t>output:</a:t>
            </a:r>
            <a:r>
              <a:rPr sz="2400" spc="-20" dirty="0">
                <a:latin typeface="Calibri"/>
                <a:cs typeface="Calibri"/>
              </a:rPr>
              <a:t> </a:t>
            </a:r>
            <a:r>
              <a:rPr sz="2400" spc="-5" dirty="0">
                <a:latin typeface="Calibri"/>
                <a:cs typeface="Calibri"/>
              </a:rPr>
              <a:t>probability</a:t>
            </a:r>
            <a:r>
              <a:rPr sz="2400" spc="-15" dirty="0">
                <a:latin typeface="Calibri"/>
                <a:cs typeface="Calibri"/>
              </a:rPr>
              <a:t> </a:t>
            </a:r>
            <a:r>
              <a:rPr sz="2400" spc="-5" dirty="0">
                <a:latin typeface="Calibri"/>
                <a:cs typeface="Calibri"/>
              </a:rPr>
              <a:t>of</a:t>
            </a:r>
            <a:r>
              <a:rPr sz="2400" spc="-15" dirty="0">
                <a:latin typeface="Calibri"/>
                <a:cs typeface="Calibri"/>
              </a:rPr>
              <a:t> </a:t>
            </a:r>
            <a:r>
              <a:rPr sz="2400" spc="-5" dirty="0">
                <a:latin typeface="Calibri"/>
                <a:cs typeface="Calibri"/>
              </a:rPr>
              <a:t>sampling</a:t>
            </a:r>
            <a:r>
              <a:rPr sz="2400" spc="-25" dirty="0">
                <a:latin typeface="Calibri"/>
                <a:cs typeface="Calibri"/>
              </a:rPr>
              <a:t> </a:t>
            </a:r>
            <a:r>
              <a:rPr sz="2400" dirty="0">
                <a:latin typeface="Calibri"/>
                <a:cs typeface="Calibri"/>
              </a:rPr>
              <a:t>x</a:t>
            </a:r>
            <a:endParaRPr sz="2400">
              <a:latin typeface="Calibri"/>
              <a:cs typeface="Calibri"/>
            </a:endParaRPr>
          </a:p>
          <a:p>
            <a:pPr marL="12700">
              <a:lnSpc>
                <a:spcPct val="100000"/>
              </a:lnSpc>
              <a:spcBef>
                <a:spcPts val="280"/>
              </a:spcBef>
            </a:pPr>
            <a:r>
              <a:rPr sz="2400" spc="-5" dirty="0">
                <a:latin typeface="Calibri"/>
                <a:cs typeface="Calibri"/>
              </a:rPr>
              <a:t>The shape</a:t>
            </a:r>
            <a:r>
              <a:rPr sz="2400" spc="-10" dirty="0">
                <a:latin typeface="Calibri"/>
                <a:cs typeface="Calibri"/>
              </a:rPr>
              <a:t> </a:t>
            </a:r>
            <a:r>
              <a:rPr sz="2400" spc="-5" dirty="0">
                <a:latin typeface="Calibri"/>
                <a:cs typeface="Calibri"/>
              </a:rPr>
              <a:t>of</a:t>
            </a:r>
            <a:r>
              <a:rPr sz="2400" spc="-10" dirty="0">
                <a:latin typeface="Calibri"/>
                <a:cs typeface="Calibri"/>
              </a:rPr>
              <a:t> </a:t>
            </a:r>
            <a:r>
              <a:rPr sz="2400" dirty="0">
                <a:latin typeface="Calibri"/>
                <a:cs typeface="Calibri"/>
              </a:rPr>
              <a:t>the</a:t>
            </a:r>
            <a:r>
              <a:rPr sz="2400" spc="-15" dirty="0">
                <a:latin typeface="Calibri"/>
                <a:cs typeface="Calibri"/>
              </a:rPr>
              <a:t> </a:t>
            </a:r>
            <a:r>
              <a:rPr sz="2400" spc="-5" dirty="0">
                <a:latin typeface="Calibri"/>
                <a:cs typeface="Calibri"/>
              </a:rPr>
              <a:t>function</a:t>
            </a:r>
            <a:r>
              <a:rPr sz="2400" spc="-10" dirty="0">
                <a:latin typeface="Calibri"/>
                <a:cs typeface="Calibri"/>
              </a:rPr>
              <a:t> </a:t>
            </a:r>
            <a:r>
              <a:rPr sz="2400" spc="-5" dirty="0">
                <a:latin typeface="Calibri"/>
                <a:cs typeface="Calibri"/>
              </a:rPr>
              <a:t>determines</a:t>
            </a:r>
            <a:r>
              <a:rPr sz="2400" spc="-20" dirty="0">
                <a:latin typeface="Calibri"/>
                <a:cs typeface="Calibri"/>
              </a:rPr>
              <a:t> </a:t>
            </a:r>
            <a:r>
              <a:rPr sz="2400" spc="-10" dirty="0">
                <a:latin typeface="Calibri"/>
                <a:cs typeface="Calibri"/>
              </a:rPr>
              <a:t>by</a:t>
            </a:r>
            <a:r>
              <a:rPr sz="2400" spc="20" dirty="0">
                <a:latin typeface="Calibri"/>
                <a:cs typeface="Calibri"/>
              </a:rPr>
              <a:t> </a:t>
            </a:r>
            <a:r>
              <a:rPr sz="2400" b="1" dirty="0">
                <a:latin typeface="Calibri"/>
                <a:cs typeface="Calibri"/>
              </a:rPr>
              <a:t>mean</a:t>
            </a:r>
            <a:r>
              <a:rPr sz="2400" b="1" spc="-25" dirty="0">
                <a:latin typeface="Calibri"/>
                <a:cs typeface="Calibri"/>
              </a:rPr>
              <a:t> </a:t>
            </a:r>
            <a:r>
              <a:rPr sz="2400" dirty="0">
                <a:latin typeface="Cambria Math"/>
                <a:cs typeface="Cambria Math"/>
              </a:rPr>
              <a:t>𝝁 </a:t>
            </a:r>
            <a:r>
              <a:rPr sz="2400" dirty="0">
                <a:latin typeface="Calibri"/>
                <a:cs typeface="Calibri"/>
              </a:rPr>
              <a:t>and</a:t>
            </a:r>
            <a:endParaRPr sz="2400">
              <a:latin typeface="Calibri"/>
              <a:cs typeface="Calibri"/>
            </a:endParaRPr>
          </a:p>
          <a:p>
            <a:pPr marL="12700">
              <a:lnSpc>
                <a:spcPct val="100000"/>
              </a:lnSpc>
            </a:pPr>
            <a:r>
              <a:rPr sz="2400" b="1" spc="-10" dirty="0">
                <a:latin typeface="Calibri"/>
                <a:cs typeface="Calibri"/>
              </a:rPr>
              <a:t>covariance</a:t>
            </a:r>
            <a:r>
              <a:rPr sz="2400" b="1" spc="-35" dirty="0">
                <a:latin typeface="Calibri"/>
                <a:cs typeface="Calibri"/>
              </a:rPr>
              <a:t> </a:t>
            </a:r>
            <a:r>
              <a:rPr sz="2400" b="1" spc="-10" dirty="0">
                <a:latin typeface="Calibri"/>
                <a:cs typeface="Calibri"/>
              </a:rPr>
              <a:t>matrix</a:t>
            </a:r>
            <a:r>
              <a:rPr sz="2400" b="1" spc="-15" dirty="0">
                <a:latin typeface="Calibri"/>
                <a:cs typeface="Calibri"/>
              </a:rPr>
              <a:t> </a:t>
            </a:r>
            <a:r>
              <a:rPr sz="2400" dirty="0">
                <a:latin typeface="Cambria Math"/>
                <a:cs typeface="Cambria Math"/>
              </a:rPr>
              <a:t>𝜮</a:t>
            </a:r>
            <a:endParaRPr sz="2400">
              <a:latin typeface="Cambria Math"/>
              <a:cs typeface="Cambria Math"/>
            </a:endParaRPr>
          </a:p>
        </p:txBody>
      </p:sp>
      <p:sp>
        <p:nvSpPr>
          <p:cNvPr id="19" name="object 19"/>
          <p:cNvSpPr txBox="1">
            <a:spLocks noGrp="1"/>
          </p:cNvSpPr>
          <p:nvPr>
            <p:ph type="title"/>
          </p:nvPr>
        </p:nvSpPr>
        <p:spPr>
          <a:xfrm>
            <a:off x="350011" y="169291"/>
            <a:ext cx="3190240" cy="452120"/>
          </a:xfrm>
          <a:prstGeom prst="rect">
            <a:avLst/>
          </a:prstGeom>
        </p:spPr>
        <p:txBody>
          <a:bodyPr vert="horz" wrap="square" lIns="0" tIns="12065" rIns="0" bIns="0" rtlCol="0">
            <a:spAutoFit/>
          </a:bodyPr>
          <a:lstStyle/>
          <a:p>
            <a:pPr marL="12700">
              <a:lnSpc>
                <a:spcPct val="100000"/>
              </a:lnSpc>
              <a:spcBef>
                <a:spcPts val="95"/>
              </a:spcBef>
            </a:pPr>
            <a:r>
              <a:rPr sz="2800" b="1" i="1" u="heavy" spc="-10" dirty="0">
                <a:uFill>
                  <a:solidFill>
                    <a:srgbClr val="000000"/>
                  </a:solidFill>
                </a:uFill>
                <a:latin typeface="Calibri"/>
                <a:cs typeface="Calibri"/>
              </a:rPr>
              <a:t>Gaussian</a:t>
            </a:r>
            <a:r>
              <a:rPr sz="2800" b="1" i="1" u="heavy" spc="-20" dirty="0">
                <a:uFill>
                  <a:solidFill>
                    <a:srgbClr val="000000"/>
                  </a:solidFill>
                </a:uFill>
                <a:latin typeface="Calibri"/>
                <a:cs typeface="Calibri"/>
              </a:rPr>
              <a:t> </a:t>
            </a:r>
            <a:r>
              <a:rPr sz="2800" b="1" i="1" u="heavy" spc="-10" dirty="0">
                <a:uFill>
                  <a:solidFill>
                    <a:srgbClr val="000000"/>
                  </a:solidFill>
                </a:uFill>
                <a:latin typeface="Calibri"/>
                <a:cs typeface="Calibri"/>
              </a:rPr>
              <a:t>Distribution</a:t>
            </a:r>
            <a:endParaRPr sz="2800">
              <a:latin typeface="Calibri"/>
              <a:cs typeface="Calibri"/>
            </a:endParaRPr>
          </a:p>
        </p:txBody>
      </p:sp>
      <p:sp>
        <p:nvSpPr>
          <p:cNvPr id="20" name="object 20"/>
          <p:cNvSpPr txBox="1"/>
          <p:nvPr/>
        </p:nvSpPr>
        <p:spPr>
          <a:xfrm>
            <a:off x="3345434" y="5982411"/>
            <a:ext cx="310515" cy="330835"/>
          </a:xfrm>
          <a:prstGeom prst="rect">
            <a:avLst/>
          </a:prstGeom>
        </p:spPr>
        <p:txBody>
          <a:bodyPr vert="horz" wrap="square" lIns="0" tIns="12700" rIns="0" bIns="0" rtlCol="0">
            <a:spAutoFit/>
          </a:bodyPr>
          <a:lstStyle/>
          <a:p>
            <a:pPr marL="38100">
              <a:lnSpc>
                <a:spcPct val="100000"/>
              </a:lnSpc>
              <a:spcBef>
                <a:spcPts val="100"/>
              </a:spcBef>
            </a:pPr>
            <a:r>
              <a:rPr sz="2000" spc="-15" dirty="0">
                <a:latin typeface="Cambria Math"/>
                <a:cs typeface="Cambria Math"/>
              </a:rPr>
              <a:t>𝑥</a:t>
            </a:r>
            <a:r>
              <a:rPr sz="2175" spc="-22" baseline="-15325" dirty="0">
                <a:latin typeface="Cambria Math"/>
                <a:cs typeface="Cambria Math"/>
              </a:rPr>
              <a:t>1</a:t>
            </a:r>
            <a:endParaRPr sz="2175" baseline="-15325">
              <a:latin typeface="Cambria Math"/>
              <a:cs typeface="Cambria Math"/>
            </a:endParaRPr>
          </a:p>
        </p:txBody>
      </p:sp>
      <p:sp>
        <p:nvSpPr>
          <p:cNvPr id="21" name="object 21"/>
          <p:cNvSpPr txBox="1"/>
          <p:nvPr/>
        </p:nvSpPr>
        <p:spPr>
          <a:xfrm>
            <a:off x="5814440" y="93421"/>
            <a:ext cx="3152140" cy="300355"/>
          </a:xfrm>
          <a:prstGeom prst="rect">
            <a:avLst/>
          </a:prstGeom>
        </p:spPr>
        <p:txBody>
          <a:bodyPr vert="horz" wrap="square" lIns="0" tIns="12700" rIns="0" bIns="0" rtlCol="0">
            <a:spAutoFit/>
          </a:bodyPr>
          <a:lstStyle/>
          <a:p>
            <a:pPr marL="12700">
              <a:lnSpc>
                <a:spcPct val="100000"/>
              </a:lnSpc>
              <a:spcBef>
                <a:spcPts val="100"/>
              </a:spcBef>
            </a:pPr>
            <a:r>
              <a:rPr sz="1800" spc="-15" dirty="0">
                <a:latin typeface="Calibri"/>
                <a:cs typeface="Calibri"/>
              </a:rPr>
              <a:t>https://blog.slinuxer.com/tag/pca</a:t>
            </a:r>
            <a:endParaRPr sz="1800">
              <a:latin typeface="Calibri"/>
              <a:cs typeface="Calibri"/>
            </a:endParaRPr>
          </a:p>
        </p:txBody>
      </p:sp>
      <p:sp>
        <p:nvSpPr>
          <p:cNvPr id="22" name="object 22"/>
          <p:cNvSpPr txBox="1"/>
          <p:nvPr/>
        </p:nvSpPr>
        <p:spPr>
          <a:xfrm>
            <a:off x="957986" y="5674563"/>
            <a:ext cx="316865" cy="330835"/>
          </a:xfrm>
          <a:prstGeom prst="rect">
            <a:avLst/>
          </a:prstGeom>
        </p:spPr>
        <p:txBody>
          <a:bodyPr vert="horz" wrap="square" lIns="0" tIns="12700" rIns="0" bIns="0" rtlCol="0">
            <a:spAutoFit/>
          </a:bodyPr>
          <a:lstStyle/>
          <a:p>
            <a:pPr marL="38100">
              <a:lnSpc>
                <a:spcPct val="100000"/>
              </a:lnSpc>
              <a:spcBef>
                <a:spcPts val="100"/>
              </a:spcBef>
            </a:pPr>
            <a:r>
              <a:rPr sz="2000" spc="10" dirty="0">
                <a:latin typeface="Cambria Math"/>
                <a:cs typeface="Cambria Math"/>
              </a:rPr>
              <a:t>𝑥</a:t>
            </a:r>
            <a:r>
              <a:rPr sz="2175" spc="15" baseline="-15325" dirty="0">
                <a:latin typeface="Cambria Math"/>
                <a:cs typeface="Cambria Math"/>
              </a:rPr>
              <a:t>2</a:t>
            </a:r>
            <a:endParaRPr sz="2175" baseline="-15325">
              <a:latin typeface="Cambria Math"/>
              <a:cs typeface="Cambria Math"/>
            </a:endParaRPr>
          </a:p>
        </p:txBody>
      </p:sp>
      <p:sp>
        <p:nvSpPr>
          <p:cNvPr id="23" name="object 23"/>
          <p:cNvSpPr txBox="1"/>
          <p:nvPr/>
        </p:nvSpPr>
        <p:spPr>
          <a:xfrm>
            <a:off x="7513066" y="5982411"/>
            <a:ext cx="310515" cy="330835"/>
          </a:xfrm>
          <a:prstGeom prst="rect">
            <a:avLst/>
          </a:prstGeom>
        </p:spPr>
        <p:txBody>
          <a:bodyPr vert="horz" wrap="square" lIns="0" tIns="12700" rIns="0" bIns="0" rtlCol="0">
            <a:spAutoFit/>
          </a:bodyPr>
          <a:lstStyle/>
          <a:p>
            <a:pPr marL="38100">
              <a:lnSpc>
                <a:spcPct val="100000"/>
              </a:lnSpc>
              <a:spcBef>
                <a:spcPts val="100"/>
              </a:spcBef>
            </a:pPr>
            <a:r>
              <a:rPr sz="2000" spc="-15" dirty="0">
                <a:latin typeface="Cambria Math"/>
                <a:cs typeface="Cambria Math"/>
              </a:rPr>
              <a:t>𝑥</a:t>
            </a:r>
            <a:r>
              <a:rPr sz="2175" spc="-22" baseline="-15325" dirty="0">
                <a:latin typeface="Cambria Math"/>
                <a:cs typeface="Cambria Math"/>
              </a:rPr>
              <a:t>1</a:t>
            </a:r>
            <a:endParaRPr sz="2175" baseline="-15325">
              <a:latin typeface="Cambria Math"/>
              <a:cs typeface="Cambria Math"/>
            </a:endParaRPr>
          </a:p>
        </p:txBody>
      </p:sp>
      <p:sp>
        <p:nvSpPr>
          <p:cNvPr id="24" name="object 24"/>
          <p:cNvSpPr txBox="1"/>
          <p:nvPr/>
        </p:nvSpPr>
        <p:spPr>
          <a:xfrm>
            <a:off x="5125465" y="5828487"/>
            <a:ext cx="316865" cy="330835"/>
          </a:xfrm>
          <a:prstGeom prst="rect">
            <a:avLst/>
          </a:prstGeom>
        </p:spPr>
        <p:txBody>
          <a:bodyPr vert="horz" wrap="square" lIns="0" tIns="12700" rIns="0" bIns="0" rtlCol="0">
            <a:spAutoFit/>
          </a:bodyPr>
          <a:lstStyle/>
          <a:p>
            <a:pPr marL="38100">
              <a:lnSpc>
                <a:spcPct val="100000"/>
              </a:lnSpc>
              <a:spcBef>
                <a:spcPts val="100"/>
              </a:spcBef>
            </a:pPr>
            <a:r>
              <a:rPr sz="2000" spc="10" dirty="0">
                <a:latin typeface="Cambria Math"/>
                <a:cs typeface="Cambria Math"/>
              </a:rPr>
              <a:t>𝑥</a:t>
            </a:r>
            <a:r>
              <a:rPr sz="2175" spc="15" baseline="-15325" dirty="0">
                <a:latin typeface="Cambria Math"/>
                <a:cs typeface="Cambria Math"/>
              </a:rPr>
              <a:t>2</a:t>
            </a:r>
            <a:endParaRPr sz="2175" baseline="-15325">
              <a:latin typeface="Cambria Math"/>
              <a:cs typeface="Cambria Math"/>
            </a:endParaRPr>
          </a:p>
        </p:txBody>
      </p:sp>
      <p:sp>
        <p:nvSpPr>
          <p:cNvPr id="25" name="object 25"/>
          <p:cNvSpPr/>
          <p:nvPr/>
        </p:nvSpPr>
        <p:spPr>
          <a:xfrm>
            <a:off x="1609852" y="3256279"/>
            <a:ext cx="324485" cy="500380"/>
          </a:xfrm>
          <a:custGeom>
            <a:avLst/>
            <a:gdLst/>
            <a:ahLst/>
            <a:cxnLst/>
            <a:rect l="l" t="t" r="r" b="b"/>
            <a:pathLst>
              <a:path w="324485" h="500379">
                <a:moveTo>
                  <a:pt x="70866" y="0"/>
                </a:moveTo>
                <a:lnTo>
                  <a:pt x="0" y="0"/>
                </a:lnTo>
                <a:lnTo>
                  <a:pt x="0" y="13970"/>
                </a:lnTo>
                <a:lnTo>
                  <a:pt x="0" y="487680"/>
                </a:lnTo>
                <a:lnTo>
                  <a:pt x="0" y="500380"/>
                </a:lnTo>
                <a:lnTo>
                  <a:pt x="70866" y="500380"/>
                </a:lnTo>
                <a:lnTo>
                  <a:pt x="70866" y="487680"/>
                </a:lnTo>
                <a:lnTo>
                  <a:pt x="27559" y="487680"/>
                </a:lnTo>
                <a:lnTo>
                  <a:pt x="27559" y="13970"/>
                </a:lnTo>
                <a:lnTo>
                  <a:pt x="70866" y="13970"/>
                </a:lnTo>
                <a:lnTo>
                  <a:pt x="70866" y="0"/>
                </a:lnTo>
                <a:close/>
              </a:path>
              <a:path w="324485" h="500379">
                <a:moveTo>
                  <a:pt x="324231" y="0"/>
                </a:moveTo>
                <a:lnTo>
                  <a:pt x="253365" y="0"/>
                </a:lnTo>
                <a:lnTo>
                  <a:pt x="253365" y="13970"/>
                </a:lnTo>
                <a:lnTo>
                  <a:pt x="296672" y="13970"/>
                </a:lnTo>
                <a:lnTo>
                  <a:pt x="296672" y="487680"/>
                </a:lnTo>
                <a:lnTo>
                  <a:pt x="253365" y="487680"/>
                </a:lnTo>
                <a:lnTo>
                  <a:pt x="253365" y="500380"/>
                </a:lnTo>
                <a:lnTo>
                  <a:pt x="324231" y="500380"/>
                </a:lnTo>
                <a:lnTo>
                  <a:pt x="324231" y="487680"/>
                </a:lnTo>
                <a:lnTo>
                  <a:pt x="324231" y="13970"/>
                </a:lnTo>
                <a:lnTo>
                  <a:pt x="324231" y="0"/>
                </a:lnTo>
                <a:close/>
              </a:path>
            </a:pathLst>
          </a:custGeom>
          <a:solidFill>
            <a:srgbClr val="000000"/>
          </a:solidFill>
        </p:spPr>
        <p:txBody>
          <a:bodyPr wrap="square" lIns="0" tIns="0" rIns="0" bIns="0" rtlCol="0"/>
          <a:lstStyle/>
          <a:p>
            <a:endParaRPr/>
          </a:p>
        </p:txBody>
      </p:sp>
      <p:sp>
        <p:nvSpPr>
          <p:cNvPr id="26" name="object 26"/>
          <p:cNvSpPr txBox="1"/>
          <p:nvPr/>
        </p:nvSpPr>
        <p:spPr>
          <a:xfrm>
            <a:off x="968044" y="3277361"/>
            <a:ext cx="927100" cy="391160"/>
          </a:xfrm>
          <a:prstGeom prst="rect">
            <a:avLst/>
          </a:prstGeom>
        </p:spPr>
        <p:txBody>
          <a:bodyPr vert="horz" wrap="square" lIns="0" tIns="12700" rIns="0" bIns="0" rtlCol="0">
            <a:spAutoFit/>
          </a:bodyPr>
          <a:lstStyle/>
          <a:p>
            <a:pPr marL="38100">
              <a:lnSpc>
                <a:spcPct val="100000"/>
              </a:lnSpc>
              <a:spcBef>
                <a:spcPts val="100"/>
              </a:spcBef>
              <a:tabLst>
                <a:tab pos="719455" algn="l"/>
              </a:tabLst>
            </a:pPr>
            <a:r>
              <a:rPr sz="2400" dirty="0">
                <a:latin typeface="Cambria Math"/>
                <a:cs typeface="Cambria Math"/>
              </a:rPr>
              <a:t>𝜇</a:t>
            </a:r>
            <a:r>
              <a:rPr sz="2400" spc="195" dirty="0">
                <a:latin typeface="Cambria Math"/>
                <a:cs typeface="Cambria Math"/>
              </a:rPr>
              <a:t> </a:t>
            </a:r>
            <a:r>
              <a:rPr sz="2400" dirty="0">
                <a:latin typeface="Cambria Math"/>
                <a:cs typeface="Cambria Math"/>
              </a:rPr>
              <a:t>=	</a:t>
            </a:r>
            <a:r>
              <a:rPr sz="3600" baseline="30092" dirty="0">
                <a:latin typeface="Cambria Math"/>
                <a:cs typeface="Cambria Math"/>
              </a:rPr>
              <a:t>0</a:t>
            </a:r>
            <a:endParaRPr sz="3600" baseline="30092">
              <a:latin typeface="Cambria Math"/>
              <a:cs typeface="Cambria Math"/>
            </a:endParaRPr>
          </a:p>
        </p:txBody>
      </p:sp>
      <p:sp>
        <p:nvSpPr>
          <p:cNvPr id="27" name="object 27"/>
          <p:cNvSpPr txBox="1"/>
          <p:nvPr/>
        </p:nvSpPr>
        <p:spPr>
          <a:xfrm>
            <a:off x="1675002" y="3470909"/>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0</a:t>
            </a:r>
            <a:endParaRPr sz="2400">
              <a:latin typeface="Cambria Math"/>
              <a:cs typeface="Cambria Math"/>
            </a:endParaRPr>
          </a:p>
        </p:txBody>
      </p:sp>
      <p:sp>
        <p:nvSpPr>
          <p:cNvPr id="28" name="object 28"/>
          <p:cNvSpPr/>
          <p:nvPr/>
        </p:nvSpPr>
        <p:spPr>
          <a:xfrm>
            <a:off x="5568188" y="3308350"/>
            <a:ext cx="324485" cy="500380"/>
          </a:xfrm>
          <a:custGeom>
            <a:avLst/>
            <a:gdLst/>
            <a:ahLst/>
            <a:cxnLst/>
            <a:rect l="l" t="t" r="r" b="b"/>
            <a:pathLst>
              <a:path w="324485" h="500379">
                <a:moveTo>
                  <a:pt x="70739" y="0"/>
                </a:moveTo>
                <a:lnTo>
                  <a:pt x="0" y="0"/>
                </a:lnTo>
                <a:lnTo>
                  <a:pt x="0" y="12700"/>
                </a:lnTo>
                <a:lnTo>
                  <a:pt x="0" y="487680"/>
                </a:lnTo>
                <a:lnTo>
                  <a:pt x="0" y="500380"/>
                </a:lnTo>
                <a:lnTo>
                  <a:pt x="70739" y="500380"/>
                </a:lnTo>
                <a:lnTo>
                  <a:pt x="70739" y="487680"/>
                </a:lnTo>
                <a:lnTo>
                  <a:pt x="27432" y="487680"/>
                </a:lnTo>
                <a:lnTo>
                  <a:pt x="27432" y="12700"/>
                </a:lnTo>
                <a:lnTo>
                  <a:pt x="70739" y="12700"/>
                </a:lnTo>
                <a:lnTo>
                  <a:pt x="70739" y="0"/>
                </a:lnTo>
                <a:close/>
              </a:path>
              <a:path w="324485" h="500379">
                <a:moveTo>
                  <a:pt x="324104" y="0"/>
                </a:moveTo>
                <a:lnTo>
                  <a:pt x="253238" y="0"/>
                </a:lnTo>
                <a:lnTo>
                  <a:pt x="253238" y="12700"/>
                </a:lnTo>
                <a:lnTo>
                  <a:pt x="296545" y="12700"/>
                </a:lnTo>
                <a:lnTo>
                  <a:pt x="296545" y="487680"/>
                </a:lnTo>
                <a:lnTo>
                  <a:pt x="253238" y="487680"/>
                </a:lnTo>
                <a:lnTo>
                  <a:pt x="253238" y="500380"/>
                </a:lnTo>
                <a:lnTo>
                  <a:pt x="324104" y="500380"/>
                </a:lnTo>
                <a:lnTo>
                  <a:pt x="324104" y="487680"/>
                </a:lnTo>
                <a:lnTo>
                  <a:pt x="324104" y="12700"/>
                </a:lnTo>
                <a:lnTo>
                  <a:pt x="324104" y="0"/>
                </a:lnTo>
                <a:close/>
              </a:path>
            </a:pathLst>
          </a:custGeom>
          <a:solidFill>
            <a:srgbClr val="000000"/>
          </a:solidFill>
        </p:spPr>
        <p:txBody>
          <a:bodyPr wrap="square" lIns="0" tIns="0" rIns="0" bIns="0" rtlCol="0"/>
          <a:lstStyle/>
          <a:p>
            <a:endParaRPr/>
          </a:p>
        </p:txBody>
      </p:sp>
      <p:sp>
        <p:nvSpPr>
          <p:cNvPr id="29" name="object 29"/>
          <p:cNvSpPr txBox="1"/>
          <p:nvPr/>
        </p:nvSpPr>
        <p:spPr>
          <a:xfrm>
            <a:off x="4927091" y="3328873"/>
            <a:ext cx="926465" cy="391795"/>
          </a:xfrm>
          <a:prstGeom prst="rect">
            <a:avLst/>
          </a:prstGeom>
        </p:spPr>
        <p:txBody>
          <a:bodyPr vert="horz" wrap="square" lIns="0" tIns="12700" rIns="0" bIns="0" rtlCol="0">
            <a:spAutoFit/>
          </a:bodyPr>
          <a:lstStyle/>
          <a:p>
            <a:pPr marL="38100">
              <a:lnSpc>
                <a:spcPct val="100000"/>
              </a:lnSpc>
              <a:spcBef>
                <a:spcPts val="100"/>
              </a:spcBef>
              <a:tabLst>
                <a:tab pos="718820" algn="l"/>
              </a:tabLst>
            </a:pPr>
            <a:r>
              <a:rPr sz="2400" dirty="0">
                <a:latin typeface="Cambria Math"/>
                <a:cs typeface="Cambria Math"/>
              </a:rPr>
              <a:t>𝜇</a:t>
            </a:r>
            <a:r>
              <a:rPr sz="2400" spc="190" dirty="0">
                <a:latin typeface="Cambria Math"/>
                <a:cs typeface="Cambria Math"/>
              </a:rPr>
              <a:t> </a:t>
            </a:r>
            <a:r>
              <a:rPr sz="2400" dirty="0">
                <a:latin typeface="Cambria Math"/>
                <a:cs typeface="Cambria Math"/>
              </a:rPr>
              <a:t>=	</a:t>
            </a:r>
            <a:r>
              <a:rPr sz="3600" baseline="30092" dirty="0">
                <a:latin typeface="Cambria Math"/>
                <a:cs typeface="Cambria Math"/>
              </a:rPr>
              <a:t>0</a:t>
            </a:r>
            <a:endParaRPr sz="3600" baseline="30092">
              <a:latin typeface="Cambria Math"/>
              <a:cs typeface="Cambria Math"/>
            </a:endParaRPr>
          </a:p>
        </p:txBody>
      </p:sp>
      <p:sp>
        <p:nvSpPr>
          <p:cNvPr id="30" name="object 30"/>
          <p:cNvSpPr txBox="1"/>
          <p:nvPr/>
        </p:nvSpPr>
        <p:spPr>
          <a:xfrm>
            <a:off x="5633720" y="3522979"/>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0</a:t>
            </a:r>
            <a:endParaRPr sz="2400">
              <a:latin typeface="Cambria Math"/>
              <a:cs typeface="Cambria Math"/>
            </a:endParaRPr>
          </a:p>
        </p:txBody>
      </p:sp>
      <p:sp>
        <p:nvSpPr>
          <p:cNvPr id="31" name="object 31"/>
          <p:cNvSpPr/>
          <p:nvPr/>
        </p:nvSpPr>
        <p:spPr>
          <a:xfrm>
            <a:off x="3696970" y="3294379"/>
            <a:ext cx="796925" cy="500380"/>
          </a:xfrm>
          <a:custGeom>
            <a:avLst/>
            <a:gdLst/>
            <a:ahLst/>
            <a:cxnLst/>
            <a:rect l="l" t="t" r="r" b="b"/>
            <a:pathLst>
              <a:path w="796925" h="500379">
                <a:moveTo>
                  <a:pt x="70866" y="0"/>
                </a:moveTo>
                <a:lnTo>
                  <a:pt x="0" y="0"/>
                </a:lnTo>
                <a:lnTo>
                  <a:pt x="0" y="12700"/>
                </a:lnTo>
                <a:lnTo>
                  <a:pt x="0" y="487680"/>
                </a:lnTo>
                <a:lnTo>
                  <a:pt x="0" y="500380"/>
                </a:lnTo>
                <a:lnTo>
                  <a:pt x="70866" y="500380"/>
                </a:lnTo>
                <a:lnTo>
                  <a:pt x="70866" y="487680"/>
                </a:lnTo>
                <a:lnTo>
                  <a:pt x="27559" y="487680"/>
                </a:lnTo>
                <a:lnTo>
                  <a:pt x="27559" y="12700"/>
                </a:lnTo>
                <a:lnTo>
                  <a:pt x="70866" y="12700"/>
                </a:lnTo>
                <a:lnTo>
                  <a:pt x="70866" y="0"/>
                </a:lnTo>
                <a:close/>
              </a:path>
              <a:path w="796925" h="500379">
                <a:moveTo>
                  <a:pt x="796544" y="0"/>
                </a:moveTo>
                <a:lnTo>
                  <a:pt x="725678" y="0"/>
                </a:lnTo>
                <a:lnTo>
                  <a:pt x="725678" y="12700"/>
                </a:lnTo>
                <a:lnTo>
                  <a:pt x="768985" y="12700"/>
                </a:lnTo>
                <a:lnTo>
                  <a:pt x="768985" y="487680"/>
                </a:lnTo>
                <a:lnTo>
                  <a:pt x="725678" y="487680"/>
                </a:lnTo>
                <a:lnTo>
                  <a:pt x="725678" y="500380"/>
                </a:lnTo>
                <a:lnTo>
                  <a:pt x="796544" y="500380"/>
                </a:lnTo>
                <a:lnTo>
                  <a:pt x="796544" y="487680"/>
                </a:lnTo>
                <a:lnTo>
                  <a:pt x="796544" y="12700"/>
                </a:lnTo>
                <a:lnTo>
                  <a:pt x="796544" y="0"/>
                </a:lnTo>
                <a:close/>
              </a:path>
            </a:pathLst>
          </a:custGeom>
          <a:solidFill>
            <a:srgbClr val="000000"/>
          </a:solidFill>
        </p:spPr>
        <p:txBody>
          <a:bodyPr wrap="square" lIns="0" tIns="0" rIns="0" bIns="0" rtlCol="0"/>
          <a:lstStyle/>
          <a:p>
            <a:endParaRPr/>
          </a:p>
        </p:txBody>
      </p:sp>
      <p:sp>
        <p:nvSpPr>
          <p:cNvPr id="32" name="object 32"/>
          <p:cNvSpPr txBox="1"/>
          <p:nvPr/>
        </p:nvSpPr>
        <p:spPr>
          <a:xfrm>
            <a:off x="2859023" y="3314827"/>
            <a:ext cx="1123315" cy="391160"/>
          </a:xfrm>
          <a:prstGeom prst="rect">
            <a:avLst/>
          </a:prstGeom>
        </p:spPr>
        <p:txBody>
          <a:bodyPr vert="horz" wrap="square" lIns="0" tIns="12700" rIns="0" bIns="0" rtlCol="0">
            <a:spAutoFit/>
          </a:bodyPr>
          <a:lstStyle/>
          <a:p>
            <a:pPr marL="38100">
              <a:lnSpc>
                <a:spcPct val="100000"/>
              </a:lnSpc>
              <a:spcBef>
                <a:spcPts val="100"/>
              </a:spcBef>
              <a:tabLst>
                <a:tab pos="915669" algn="l"/>
              </a:tabLst>
            </a:pPr>
            <a:r>
              <a:rPr sz="2400" spc="780" dirty="0">
                <a:latin typeface="Cambria Math"/>
                <a:cs typeface="Cambria Math"/>
              </a:rPr>
              <a:t>෍</a:t>
            </a:r>
            <a:r>
              <a:rPr sz="2400" spc="125" dirty="0">
                <a:latin typeface="Cambria Math"/>
                <a:cs typeface="Cambria Math"/>
              </a:rPr>
              <a:t> </a:t>
            </a:r>
            <a:r>
              <a:rPr sz="2400" dirty="0">
                <a:latin typeface="Cambria Math"/>
                <a:cs typeface="Cambria Math"/>
              </a:rPr>
              <a:t>=	</a:t>
            </a:r>
            <a:r>
              <a:rPr sz="3600" baseline="30092" dirty="0">
                <a:latin typeface="Cambria Math"/>
                <a:cs typeface="Cambria Math"/>
              </a:rPr>
              <a:t>2</a:t>
            </a:r>
            <a:endParaRPr sz="3600" baseline="30092">
              <a:latin typeface="Cambria Math"/>
              <a:cs typeface="Cambria Math"/>
            </a:endParaRPr>
          </a:p>
        </p:txBody>
      </p:sp>
      <p:sp>
        <p:nvSpPr>
          <p:cNvPr id="33" name="object 33"/>
          <p:cNvSpPr txBox="1"/>
          <p:nvPr/>
        </p:nvSpPr>
        <p:spPr>
          <a:xfrm>
            <a:off x="3762247" y="3150234"/>
            <a:ext cx="667385" cy="749935"/>
          </a:xfrm>
          <a:prstGeom prst="rect">
            <a:avLst/>
          </a:prstGeom>
        </p:spPr>
        <p:txBody>
          <a:bodyPr vert="horz" wrap="square" lIns="0" tIns="12700" rIns="0" bIns="0" rtlCol="0">
            <a:spAutoFit/>
          </a:bodyPr>
          <a:lstStyle/>
          <a:p>
            <a:pPr marR="5080" algn="r">
              <a:lnSpc>
                <a:spcPts val="2850"/>
              </a:lnSpc>
              <a:spcBef>
                <a:spcPts val="100"/>
              </a:spcBef>
            </a:pPr>
            <a:r>
              <a:rPr sz="2400" dirty="0">
                <a:latin typeface="Cambria Math"/>
                <a:cs typeface="Cambria Math"/>
              </a:rPr>
              <a:t>0</a:t>
            </a:r>
            <a:endParaRPr sz="2400">
              <a:latin typeface="Cambria Math"/>
              <a:cs typeface="Cambria Math"/>
            </a:endParaRPr>
          </a:p>
          <a:p>
            <a:pPr marR="5080" algn="r">
              <a:lnSpc>
                <a:spcPts val="2850"/>
              </a:lnSpc>
              <a:tabLst>
                <a:tab pos="472440" algn="l"/>
              </a:tabLst>
            </a:pPr>
            <a:r>
              <a:rPr sz="2400" dirty="0">
                <a:latin typeface="Cambria Math"/>
                <a:cs typeface="Cambria Math"/>
              </a:rPr>
              <a:t>0	6</a:t>
            </a:r>
            <a:endParaRPr sz="2400">
              <a:latin typeface="Cambria Math"/>
              <a:cs typeface="Cambria Math"/>
            </a:endParaRPr>
          </a:p>
        </p:txBody>
      </p:sp>
      <p:sp>
        <p:nvSpPr>
          <p:cNvPr id="34" name="object 34"/>
          <p:cNvSpPr txBox="1"/>
          <p:nvPr/>
        </p:nvSpPr>
        <p:spPr>
          <a:xfrm>
            <a:off x="6770369" y="3314827"/>
            <a:ext cx="742315" cy="391160"/>
          </a:xfrm>
          <a:prstGeom prst="rect">
            <a:avLst/>
          </a:prstGeom>
        </p:spPr>
        <p:txBody>
          <a:bodyPr vert="horz" wrap="square" lIns="0" tIns="12700" rIns="0" bIns="0" rtlCol="0">
            <a:spAutoFit/>
          </a:bodyPr>
          <a:lstStyle/>
          <a:p>
            <a:pPr marL="12700">
              <a:lnSpc>
                <a:spcPct val="100000"/>
              </a:lnSpc>
              <a:spcBef>
                <a:spcPts val="100"/>
              </a:spcBef>
            </a:pPr>
            <a:r>
              <a:rPr sz="2400" spc="780" dirty="0">
                <a:latin typeface="Cambria Math"/>
                <a:cs typeface="Cambria Math"/>
              </a:rPr>
              <a:t>෍</a:t>
            </a:r>
            <a:r>
              <a:rPr sz="2400" spc="50" dirty="0">
                <a:latin typeface="Cambria Math"/>
                <a:cs typeface="Cambria Math"/>
              </a:rPr>
              <a:t> </a:t>
            </a:r>
            <a:r>
              <a:rPr sz="2400" dirty="0">
                <a:latin typeface="Cambria Math"/>
                <a:cs typeface="Cambria Math"/>
              </a:rPr>
              <a:t>=</a:t>
            </a:r>
            <a:endParaRPr sz="2400">
              <a:latin typeface="Cambria Math"/>
              <a:cs typeface="Cambria Math"/>
            </a:endParaRPr>
          </a:p>
        </p:txBody>
      </p:sp>
      <p:sp>
        <p:nvSpPr>
          <p:cNvPr id="35" name="object 35"/>
          <p:cNvSpPr/>
          <p:nvPr/>
        </p:nvSpPr>
        <p:spPr>
          <a:xfrm>
            <a:off x="7582281" y="3294379"/>
            <a:ext cx="1252855" cy="500380"/>
          </a:xfrm>
          <a:custGeom>
            <a:avLst/>
            <a:gdLst/>
            <a:ahLst/>
            <a:cxnLst/>
            <a:rect l="l" t="t" r="r" b="b"/>
            <a:pathLst>
              <a:path w="1252854" h="500379">
                <a:moveTo>
                  <a:pt x="70866" y="0"/>
                </a:moveTo>
                <a:lnTo>
                  <a:pt x="0" y="0"/>
                </a:lnTo>
                <a:lnTo>
                  <a:pt x="0" y="12700"/>
                </a:lnTo>
                <a:lnTo>
                  <a:pt x="0" y="487680"/>
                </a:lnTo>
                <a:lnTo>
                  <a:pt x="0" y="500380"/>
                </a:lnTo>
                <a:lnTo>
                  <a:pt x="70866" y="500380"/>
                </a:lnTo>
                <a:lnTo>
                  <a:pt x="70866" y="487680"/>
                </a:lnTo>
                <a:lnTo>
                  <a:pt x="27559" y="487680"/>
                </a:lnTo>
                <a:lnTo>
                  <a:pt x="27559" y="12700"/>
                </a:lnTo>
                <a:lnTo>
                  <a:pt x="70866" y="12700"/>
                </a:lnTo>
                <a:lnTo>
                  <a:pt x="70866" y="0"/>
                </a:lnTo>
                <a:close/>
              </a:path>
              <a:path w="1252854" h="500379">
                <a:moveTo>
                  <a:pt x="1252347" y="0"/>
                </a:moveTo>
                <a:lnTo>
                  <a:pt x="1181481" y="0"/>
                </a:lnTo>
                <a:lnTo>
                  <a:pt x="1181481" y="12700"/>
                </a:lnTo>
                <a:lnTo>
                  <a:pt x="1224788" y="12700"/>
                </a:lnTo>
                <a:lnTo>
                  <a:pt x="1224788" y="487680"/>
                </a:lnTo>
                <a:lnTo>
                  <a:pt x="1181481" y="487680"/>
                </a:lnTo>
                <a:lnTo>
                  <a:pt x="1181481" y="500380"/>
                </a:lnTo>
                <a:lnTo>
                  <a:pt x="1252347" y="500380"/>
                </a:lnTo>
                <a:lnTo>
                  <a:pt x="1252347" y="487680"/>
                </a:lnTo>
                <a:lnTo>
                  <a:pt x="1252347" y="12700"/>
                </a:lnTo>
                <a:lnTo>
                  <a:pt x="1252347" y="0"/>
                </a:lnTo>
                <a:close/>
              </a:path>
            </a:pathLst>
          </a:custGeom>
          <a:solidFill>
            <a:srgbClr val="000000"/>
          </a:solidFill>
        </p:spPr>
        <p:txBody>
          <a:bodyPr wrap="square" lIns="0" tIns="0" rIns="0" bIns="0" rtlCol="0"/>
          <a:lstStyle/>
          <a:p>
            <a:endParaRPr/>
          </a:p>
        </p:txBody>
      </p:sp>
      <p:sp>
        <p:nvSpPr>
          <p:cNvPr id="36" name="object 36"/>
          <p:cNvSpPr txBox="1"/>
          <p:nvPr/>
        </p:nvSpPr>
        <p:spPr>
          <a:xfrm>
            <a:off x="7648447" y="3151759"/>
            <a:ext cx="1122680" cy="749935"/>
          </a:xfrm>
          <a:prstGeom prst="rect">
            <a:avLst/>
          </a:prstGeom>
        </p:spPr>
        <p:txBody>
          <a:bodyPr vert="horz" wrap="square" lIns="0" tIns="12700" rIns="0" bIns="0" rtlCol="0">
            <a:spAutoFit/>
          </a:bodyPr>
          <a:lstStyle/>
          <a:p>
            <a:pPr marL="127000">
              <a:lnSpc>
                <a:spcPts val="2850"/>
              </a:lnSpc>
              <a:spcBef>
                <a:spcPts val="100"/>
              </a:spcBef>
              <a:tabLst>
                <a:tab pos="713105" algn="l"/>
              </a:tabLst>
            </a:pPr>
            <a:r>
              <a:rPr sz="2400" dirty="0">
                <a:latin typeface="Cambria Math"/>
                <a:cs typeface="Cambria Math"/>
              </a:rPr>
              <a:t>2	</a:t>
            </a:r>
            <a:r>
              <a:rPr sz="2400" spc="-5" dirty="0">
                <a:latin typeface="Cambria Math"/>
                <a:cs typeface="Cambria Math"/>
              </a:rPr>
              <a:t>−</a:t>
            </a:r>
            <a:r>
              <a:rPr sz="2400" dirty="0">
                <a:latin typeface="Cambria Math"/>
                <a:cs typeface="Cambria Math"/>
              </a:rPr>
              <a:t>1</a:t>
            </a:r>
            <a:endParaRPr sz="2400">
              <a:latin typeface="Cambria Math"/>
              <a:cs typeface="Cambria Math"/>
            </a:endParaRPr>
          </a:p>
          <a:p>
            <a:pPr marL="12700">
              <a:lnSpc>
                <a:spcPts val="2850"/>
              </a:lnSpc>
              <a:tabLst>
                <a:tab pos="826135" algn="l"/>
              </a:tabLst>
            </a:pPr>
            <a:r>
              <a:rPr sz="2400" spc="-5" dirty="0">
                <a:latin typeface="Cambria Math"/>
                <a:cs typeface="Cambria Math"/>
              </a:rPr>
              <a:t>−1	</a:t>
            </a:r>
            <a:r>
              <a:rPr sz="2400" dirty="0">
                <a:latin typeface="Cambria Math"/>
                <a:cs typeface="Cambria Math"/>
              </a:rPr>
              <a:t>2</a:t>
            </a:r>
            <a:endParaRPr sz="2400">
              <a:latin typeface="Cambria Math"/>
              <a:cs typeface="Cambria Math"/>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305662" y="2476793"/>
            <a:ext cx="6102906" cy="4111295"/>
          </a:xfrm>
          <a:prstGeom prst="rect">
            <a:avLst/>
          </a:prstGeom>
        </p:spPr>
      </p:pic>
      <p:sp>
        <p:nvSpPr>
          <p:cNvPr id="3" name="object 3"/>
          <p:cNvSpPr txBox="1">
            <a:spLocks noGrp="1"/>
          </p:cNvSpPr>
          <p:nvPr>
            <p:ph type="title"/>
          </p:nvPr>
        </p:nvSpPr>
        <p:spPr>
          <a:xfrm>
            <a:off x="707542" y="609676"/>
            <a:ext cx="4871085" cy="697230"/>
          </a:xfrm>
          <a:prstGeom prst="rect">
            <a:avLst/>
          </a:prstGeom>
        </p:spPr>
        <p:txBody>
          <a:bodyPr vert="horz" wrap="square" lIns="0" tIns="13335" rIns="0" bIns="0" rtlCol="0">
            <a:spAutoFit/>
          </a:bodyPr>
          <a:lstStyle/>
          <a:p>
            <a:pPr marL="12700">
              <a:lnSpc>
                <a:spcPct val="100000"/>
              </a:lnSpc>
              <a:spcBef>
                <a:spcPts val="105"/>
              </a:spcBef>
            </a:pPr>
            <a:r>
              <a:rPr spc="-15" dirty="0"/>
              <a:t>Probability</a:t>
            </a:r>
            <a:r>
              <a:rPr spc="-40" dirty="0"/>
              <a:t> </a:t>
            </a:r>
            <a:r>
              <a:rPr spc="-20" dirty="0"/>
              <a:t>from</a:t>
            </a:r>
            <a:r>
              <a:rPr spc="-60" dirty="0"/>
              <a:t> </a:t>
            </a:r>
            <a:r>
              <a:rPr spc="-5" dirty="0"/>
              <a:t>Class</a:t>
            </a:r>
          </a:p>
        </p:txBody>
      </p:sp>
      <p:sp>
        <p:nvSpPr>
          <p:cNvPr id="4" name="object 4"/>
          <p:cNvSpPr txBox="1"/>
          <p:nvPr/>
        </p:nvSpPr>
        <p:spPr>
          <a:xfrm>
            <a:off x="707542" y="1473453"/>
            <a:ext cx="7471409"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Assume</a:t>
            </a:r>
            <a:r>
              <a:rPr sz="2400" spc="-15"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points</a:t>
            </a:r>
            <a:r>
              <a:rPr sz="2400" spc="-5" dirty="0">
                <a:latin typeface="Calibri"/>
                <a:cs typeface="Calibri"/>
              </a:rPr>
              <a:t> </a:t>
            </a:r>
            <a:r>
              <a:rPr sz="2400" spc="-15" dirty="0">
                <a:latin typeface="Calibri"/>
                <a:cs typeface="Calibri"/>
              </a:rPr>
              <a:t>are</a:t>
            </a:r>
            <a:r>
              <a:rPr sz="2400" spc="-5" dirty="0">
                <a:latin typeface="Calibri"/>
                <a:cs typeface="Calibri"/>
              </a:rPr>
              <a:t> sampled</a:t>
            </a:r>
            <a:r>
              <a:rPr sz="2400" spc="-25" dirty="0">
                <a:latin typeface="Calibri"/>
                <a:cs typeface="Calibri"/>
              </a:rPr>
              <a:t> </a:t>
            </a:r>
            <a:r>
              <a:rPr sz="2400" spc="-15" dirty="0">
                <a:latin typeface="Calibri"/>
                <a:cs typeface="Calibri"/>
              </a:rPr>
              <a:t>from</a:t>
            </a:r>
            <a:r>
              <a:rPr sz="2400" spc="-10" dirty="0">
                <a:latin typeface="Calibri"/>
                <a:cs typeface="Calibri"/>
              </a:rPr>
              <a:t> </a:t>
            </a:r>
            <a:r>
              <a:rPr sz="2400" dirty="0">
                <a:latin typeface="Calibri"/>
                <a:cs typeface="Calibri"/>
              </a:rPr>
              <a:t>a</a:t>
            </a:r>
            <a:r>
              <a:rPr sz="2400" spc="-20" dirty="0">
                <a:latin typeface="Calibri"/>
                <a:cs typeface="Calibri"/>
              </a:rPr>
              <a:t> </a:t>
            </a:r>
            <a:r>
              <a:rPr sz="2400" dirty="0">
                <a:latin typeface="Calibri"/>
                <a:cs typeface="Calibri"/>
              </a:rPr>
              <a:t>Gaussian</a:t>
            </a:r>
            <a:r>
              <a:rPr sz="2400" spc="-5" dirty="0">
                <a:latin typeface="Calibri"/>
                <a:cs typeface="Calibri"/>
              </a:rPr>
              <a:t> distribution</a:t>
            </a:r>
            <a:endParaRPr sz="2400">
              <a:latin typeface="Calibri"/>
              <a:cs typeface="Calibri"/>
            </a:endParaRPr>
          </a:p>
        </p:txBody>
      </p:sp>
      <p:sp>
        <p:nvSpPr>
          <p:cNvPr id="5" name="object 5"/>
          <p:cNvSpPr txBox="1"/>
          <p:nvPr/>
        </p:nvSpPr>
        <p:spPr>
          <a:xfrm>
            <a:off x="707542" y="1921255"/>
            <a:ext cx="538035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Find</a:t>
            </a:r>
            <a:r>
              <a:rPr sz="2400" spc="-20" dirty="0">
                <a:latin typeface="Calibri"/>
                <a:cs typeface="Calibri"/>
              </a:rPr>
              <a:t> </a:t>
            </a:r>
            <a:r>
              <a:rPr sz="2400" dirty="0">
                <a:latin typeface="Calibri"/>
                <a:cs typeface="Calibri"/>
              </a:rPr>
              <a:t>the</a:t>
            </a:r>
            <a:r>
              <a:rPr sz="2400" spc="-25" dirty="0">
                <a:latin typeface="Calibri"/>
                <a:cs typeface="Calibri"/>
              </a:rPr>
              <a:t> </a:t>
            </a:r>
            <a:r>
              <a:rPr sz="2400" dirty="0">
                <a:latin typeface="Calibri"/>
                <a:cs typeface="Calibri"/>
              </a:rPr>
              <a:t>Gaussian</a:t>
            </a:r>
            <a:r>
              <a:rPr sz="2400" spc="-15" dirty="0">
                <a:latin typeface="Calibri"/>
                <a:cs typeface="Calibri"/>
              </a:rPr>
              <a:t> </a:t>
            </a:r>
            <a:r>
              <a:rPr sz="2400" spc="-5" dirty="0">
                <a:latin typeface="Calibri"/>
                <a:cs typeface="Calibri"/>
              </a:rPr>
              <a:t>distribution</a:t>
            </a:r>
            <a:r>
              <a:rPr sz="2400" spc="-15" dirty="0">
                <a:latin typeface="Calibri"/>
                <a:cs typeface="Calibri"/>
              </a:rPr>
              <a:t> </a:t>
            </a:r>
            <a:r>
              <a:rPr sz="2400" spc="-5" dirty="0">
                <a:latin typeface="Calibri"/>
                <a:cs typeface="Calibri"/>
              </a:rPr>
              <a:t>behind</a:t>
            </a:r>
            <a:r>
              <a:rPr sz="2400" spc="-20" dirty="0">
                <a:latin typeface="Calibri"/>
                <a:cs typeface="Calibri"/>
              </a:rPr>
              <a:t> </a:t>
            </a:r>
            <a:r>
              <a:rPr sz="2400" dirty="0">
                <a:latin typeface="Calibri"/>
                <a:cs typeface="Calibri"/>
              </a:rPr>
              <a:t>them</a:t>
            </a:r>
            <a:endParaRPr sz="2400">
              <a:latin typeface="Calibri"/>
              <a:cs typeface="Calibri"/>
            </a:endParaRPr>
          </a:p>
        </p:txBody>
      </p:sp>
      <p:grpSp>
        <p:nvGrpSpPr>
          <p:cNvPr id="6" name="object 6"/>
          <p:cNvGrpSpPr/>
          <p:nvPr/>
        </p:nvGrpSpPr>
        <p:grpSpPr>
          <a:xfrm>
            <a:off x="6297167" y="1988820"/>
            <a:ext cx="433070" cy="353695"/>
            <a:chOff x="6297167" y="1988820"/>
            <a:chExt cx="433070" cy="353695"/>
          </a:xfrm>
        </p:grpSpPr>
        <p:sp>
          <p:nvSpPr>
            <p:cNvPr id="7" name="object 7"/>
            <p:cNvSpPr/>
            <p:nvPr/>
          </p:nvSpPr>
          <p:spPr>
            <a:xfrm>
              <a:off x="6303263" y="1994916"/>
              <a:ext cx="421005" cy="341630"/>
            </a:xfrm>
            <a:custGeom>
              <a:avLst/>
              <a:gdLst/>
              <a:ahLst/>
              <a:cxnLst/>
              <a:rect l="l" t="t" r="r" b="b"/>
              <a:pathLst>
                <a:path w="421004" h="341630">
                  <a:moveTo>
                    <a:pt x="249936" y="0"/>
                  </a:moveTo>
                  <a:lnTo>
                    <a:pt x="249936" y="85344"/>
                  </a:lnTo>
                  <a:lnTo>
                    <a:pt x="0" y="85344"/>
                  </a:lnTo>
                  <a:lnTo>
                    <a:pt x="0" y="256032"/>
                  </a:lnTo>
                  <a:lnTo>
                    <a:pt x="249936" y="256032"/>
                  </a:lnTo>
                  <a:lnTo>
                    <a:pt x="249936" y="341375"/>
                  </a:lnTo>
                  <a:lnTo>
                    <a:pt x="420624" y="170687"/>
                  </a:lnTo>
                  <a:lnTo>
                    <a:pt x="249936" y="0"/>
                  </a:lnTo>
                  <a:close/>
                </a:path>
              </a:pathLst>
            </a:custGeom>
            <a:solidFill>
              <a:srgbClr val="000000"/>
            </a:solidFill>
          </p:spPr>
          <p:txBody>
            <a:bodyPr wrap="square" lIns="0" tIns="0" rIns="0" bIns="0" rtlCol="0"/>
            <a:lstStyle/>
            <a:p>
              <a:endParaRPr/>
            </a:p>
          </p:txBody>
        </p:sp>
        <p:sp>
          <p:nvSpPr>
            <p:cNvPr id="8" name="object 8"/>
            <p:cNvSpPr/>
            <p:nvPr/>
          </p:nvSpPr>
          <p:spPr>
            <a:xfrm>
              <a:off x="6303263" y="1994916"/>
              <a:ext cx="421005" cy="341630"/>
            </a:xfrm>
            <a:custGeom>
              <a:avLst/>
              <a:gdLst/>
              <a:ahLst/>
              <a:cxnLst/>
              <a:rect l="l" t="t" r="r" b="b"/>
              <a:pathLst>
                <a:path w="421004" h="341630">
                  <a:moveTo>
                    <a:pt x="0" y="85344"/>
                  </a:moveTo>
                  <a:lnTo>
                    <a:pt x="249936" y="85344"/>
                  </a:lnTo>
                  <a:lnTo>
                    <a:pt x="249936" y="0"/>
                  </a:lnTo>
                  <a:lnTo>
                    <a:pt x="420624" y="170687"/>
                  </a:lnTo>
                  <a:lnTo>
                    <a:pt x="249936" y="341375"/>
                  </a:lnTo>
                  <a:lnTo>
                    <a:pt x="249936" y="256032"/>
                  </a:lnTo>
                  <a:lnTo>
                    <a:pt x="0" y="256032"/>
                  </a:lnTo>
                  <a:lnTo>
                    <a:pt x="0" y="85344"/>
                  </a:lnTo>
                  <a:close/>
                </a:path>
              </a:pathLst>
            </a:custGeom>
            <a:ln w="12192">
              <a:solidFill>
                <a:srgbClr val="000000"/>
              </a:solidFill>
            </a:ln>
          </p:spPr>
          <p:txBody>
            <a:bodyPr wrap="square" lIns="0" tIns="0" rIns="0" bIns="0" rtlCol="0"/>
            <a:lstStyle/>
            <a:p>
              <a:endParaRPr/>
            </a:p>
          </p:txBody>
        </p:sp>
      </p:grpSp>
      <p:sp>
        <p:nvSpPr>
          <p:cNvPr id="9" name="object 9"/>
          <p:cNvSpPr txBox="1"/>
          <p:nvPr/>
        </p:nvSpPr>
        <p:spPr>
          <a:xfrm>
            <a:off x="506069" y="5599277"/>
            <a:ext cx="932180" cy="878840"/>
          </a:xfrm>
          <a:prstGeom prst="rect">
            <a:avLst/>
          </a:prstGeom>
        </p:spPr>
        <p:txBody>
          <a:bodyPr vert="horz" wrap="square" lIns="0" tIns="12065" rIns="0" bIns="0" rtlCol="0">
            <a:spAutoFit/>
          </a:bodyPr>
          <a:lstStyle/>
          <a:p>
            <a:pPr marL="114935" marR="5080" indent="-102870">
              <a:lnSpc>
                <a:spcPct val="100000"/>
              </a:lnSpc>
              <a:spcBef>
                <a:spcPts val="95"/>
              </a:spcBef>
            </a:pPr>
            <a:r>
              <a:rPr sz="2800" b="1" spc="-105" dirty="0">
                <a:latin typeface="Calibri"/>
                <a:cs typeface="Calibri"/>
              </a:rPr>
              <a:t>W</a:t>
            </a:r>
            <a:r>
              <a:rPr sz="2800" b="1" spc="-30" dirty="0">
                <a:latin typeface="Calibri"/>
                <a:cs typeface="Calibri"/>
              </a:rPr>
              <a:t>a</a:t>
            </a:r>
            <a:r>
              <a:rPr sz="2800" b="1" spc="-35" dirty="0">
                <a:latin typeface="Calibri"/>
                <a:cs typeface="Calibri"/>
              </a:rPr>
              <a:t>t</a:t>
            </a:r>
            <a:r>
              <a:rPr sz="2800" b="1" spc="-10" dirty="0">
                <a:latin typeface="Calibri"/>
                <a:cs typeface="Calibri"/>
              </a:rPr>
              <a:t>er  </a:t>
            </a:r>
            <a:r>
              <a:rPr sz="2800" b="1" spc="-30" dirty="0">
                <a:latin typeface="Calibri"/>
                <a:cs typeface="Calibri"/>
              </a:rPr>
              <a:t>Type</a:t>
            </a:r>
            <a:endParaRPr sz="2800">
              <a:latin typeface="Calibri"/>
              <a:cs typeface="Calibri"/>
            </a:endParaRPr>
          </a:p>
        </p:txBody>
      </p:sp>
      <p:pic>
        <p:nvPicPr>
          <p:cNvPr id="10" name="object 10"/>
          <p:cNvPicPr/>
          <p:nvPr/>
        </p:nvPicPr>
        <p:blipFill>
          <a:blip r:embed="rId4" cstate="print"/>
          <a:stretch>
            <a:fillRect/>
          </a:stretch>
        </p:blipFill>
        <p:spPr>
          <a:xfrm>
            <a:off x="6797040" y="1981200"/>
            <a:ext cx="2023872" cy="830579"/>
          </a:xfrm>
          <a:prstGeom prst="rect">
            <a:avLst/>
          </a:prstGeom>
        </p:spPr>
      </p:pic>
      <p:sp>
        <p:nvSpPr>
          <p:cNvPr id="11" name="object 11"/>
          <p:cNvSpPr txBox="1"/>
          <p:nvPr/>
        </p:nvSpPr>
        <p:spPr>
          <a:xfrm>
            <a:off x="6797040" y="1981200"/>
            <a:ext cx="2024380" cy="830580"/>
          </a:xfrm>
          <a:prstGeom prst="rect">
            <a:avLst/>
          </a:prstGeom>
          <a:ln w="6096">
            <a:solidFill>
              <a:srgbClr val="EC7C30"/>
            </a:solidFill>
          </a:ln>
        </p:spPr>
        <p:txBody>
          <a:bodyPr vert="horz" wrap="square" lIns="0" tIns="26034" rIns="0" bIns="0" rtlCol="0">
            <a:spAutoFit/>
          </a:bodyPr>
          <a:lstStyle/>
          <a:p>
            <a:pPr marL="92075" marR="168275">
              <a:lnSpc>
                <a:spcPct val="100000"/>
              </a:lnSpc>
              <a:spcBef>
                <a:spcPts val="204"/>
              </a:spcBef>
            </a:pPr>
            <a:r>
              <a:rPr sz="2400" spc="-10" dirty="0">
                <a:latin typeface="Calibri"/>
                <a:cs typeface="Calibri"/>
              </a:rPr>
              <a:t>Probability</a:t>
            </a:r>
            <a:r>
              <a:rPr sz="2400" spc="-80" dirty="0">
                <a:latin typeface="Calibri"/>
                <a:cs typeface="Calibri"/>
              </a:rPr>
              <a:t> </a:t>
            </a:r>
            <a:r>
              <a:rPr sz="2400" spc="-20" dirty="0">
                <a:latin typeface="Calibri"/>
                <a:cs typeface="Calibri"/>
              </a:rPr>
              <a:t>for </a:t>
            </a:r>
            <a:r>
              <a:rPr sz="2400" spc="-530" dirty="0">
                <a:latin typeface="Calibri"/>
                <a:cs typeface="Calibri"/>
              </a:rPr>
              <a:t> </a:t>
            </a:r>
            <a:r>
              <a:rPr sz="2400" spc="-5" dirty="0">
                <a:latin typeface="Calibri"/>
                <a:cs typeface="Calibri"/>
              </a:rPr>
              <a:t>new</a:t>
            </a:r>
            <a:r>
              <a:rPr sz="2400" spc="-15" dirty="0">
                <a:latin typeface="Calibri"/>
                <a:cs typeface="Calibri"/>
              </a:rPr>
              <a:t> </a:t>
            </a:r>
            <a:r>
              <a:rPr sz="2400" spc="-10" dirty="0">
                <a:latin typeface="Calibri"/>
                <a:cs typeface="Calibri"/>
              </a:rPr>
              <a:t>points</a:t>
            </a:r>
            <a:endParaRPr sz="2400">
              <a:latin typeface="Calibri"/>
              <a:cs typeface="Calibri"/>
            </a:endParaRPr>
          </a:p>
        </p:txBody>
      </p:sp>
      <p:sp>
        <p:nvSpPr>
          <p:cNvPr id="12" name="object 12"/>
          <p:cNvSpPr txBox="1"/>
          <p:nvPr/>
        </p:nvSpPr>
        <p:spPr>
          <a:xfrm>
            <a:off x="3781044" y="2709798"/>
            <a:ext cx="2381250" cy="391160"/>
          </a:xfrm>
          <a:prstGeom prst="rect">
            <a:avLst/>
          </a:prstGeom>
        </p:spPr>
        <p:txBody>
          <a:bodyPr vert="horz" wrap="square" lIns="0" tIns="12700" rIns="0" bIns="0" rtlCol="0">
            <a:spAutoFit/>
          </a:bodyPr>
          <a:lstStyle/>
          <a:p>
            <a:pPr marL="38100">
              <a:lnSpc>
                <a:spcPct val="100000"/>
              </a:lnSpc>
              <a:spcBef>
                <a:spcPts val="100"/>
              </a:spcBef>
            </a:pPr>
            <a:r>
              <a:rPr sz="2400" spc="80" dirty="0">
                <a:latin typeface="Cambria Math"/>
                <a:cs typeface="Cambria Math"/>
              </a:rPr>
              <a:t>𝑥</a:t>
            </a:r>
            <a:r>
              <a:rPr sz="2625" spc="209" baseline="28571" dirty="0">
                <a:latin typeface="Cambria Math"/>
                <a:cs typeface="Cambria Math"/>
              </a:rPr>
              <a:t>1</a:t>
            </a:r>
            <a:r>
              <a:rPr sz="2400" dirty="0">
                <a:latin typeface="Cambria Math"/>
                <a:cs typeface="Cambria Math"/>
              </a:rPr>
              <a:t>,</a:t>
            </a:r>
            <a:r>
              <a:rPr sz="2400" spc="-135" dirty="0">
                <a:latin typeface="Cambria Math"/>
                <a:cs typeface="Cambria Math"/>
              </a:rPr>
              <a:t> </a:t>
            </a:r>
            <a:r>
              <a:rPr sz="2400" spc="125" dirty="0">
                <a:latin typeface="Cambria Math"/>
                <a:cs typeface="Cambria Math"/>
              </a:rPr>
              <a:t>𝑥</a:t>
            </a:r>
            <a:r>
              <a:rPr sz="2625" spc="195" baseline="28571" dirty="0">
                <a:latin typeface="Cambria Math"/>
                <a:cs typeface="Cambria Math"/>
              </a:rPr>
              <a:t>2</a:t>
            </a:r>
            <a:r>
              <a:rPr sz="2400" dirty="0">
                <a:latin typeface="Cambria Math"/>
                <a:cs typeface="Cambria Math"/>
              </a:rPr>
              <a:t>,</a:t>
            </a:r>
            <a:r>
              <a:rPr sz="2400" spc="-135" dirty="0">
                <a:latin typeface="Cambria Math"/>
                <a:cs typeface="Cambria Math"/>
              </a:rPr>
              <a:t> </a:t>
            </a:r>
            <a:r>
              <a:rPr sz="2400" spc="125" dirty="0">
                <a:latin typeface="Cambria Math"/>
                <a:cs typeface="Cambria Math"/>
              </a:rPr>
              <a:t>𝑥</a:t>
            </a:r>
            <a:r>
              <a:rPr sz="2625" spc="209" baseline="28571" dirty="0">
                <a:latin typeface="Cambria Math"/>
                <a:cs typeface="Cambria Math"/>
              </a:rPr>
              <a:t>3</a:t>
            </a:r>
            <a:r>
              <a:rPr sz="2400" dirty="0">
                <a:latin typeface="Cambria Math"/>
                <a:cs typeface="Cambria Math"/>
              </a:rPr>
              <a:t>,</a:t>
            </a:r>
            <a:r>
              <a:rPr sz="2400" spc="10" dirty="0">
                <a:latin typeface="Cambria Math"/>
                <a:cs typeface="Cambria Math"/>
              </a:rPr>
              <a:t> </a:t>
            </a:r>
            <a:r>
              <a:rPr sz="2400" spc="-5" dirty="0">
                <a:latin typeface="Calibri"/>
                <a:cs typeface="Calibri"/>
              </a:rPr>
              <a:t>…</a:t>
            </a:r>
            <a:r>
              <a:rPr sz="2400" dirty="0">
                <a:latin typeface="Calibri"/>
                <a:cs typeface="Calibri"/>
              </a:rPr>
              <a:t>…</a:t>
            </a:r>
            <a:r>
              <a:rPr sz="2400" spc="5" dirty="0">
                <a:latin typeface="Calibri"/>
                <a:cs typeface="Calibri"/>
              </a:rPr>
              <a:t> ,</a:t>
            </a:r>
            <a:r>
              <a:rPr sz="2400" spc="125" dirty="0">
                <a:latin typeface="Cambria Math"/>
                <a:cs typeface="Cambria Math"/>
              </a:rPr>
              <a:t>𝑥</a:t>
            </a:r>
            <a:r>
              <a:rPr sz="2625" spc="15" baseline="28571" dirty="0">
                <a:latin typeface="Cambria Math"/>
                <a:cs typeface="Cambria Math"/>
              </a:rPr>
              <a:t>79</a:t>
            </a:r>
            <a:endParaRPr sz="2625" baseline="28571">
              <a:latin typeface="Cambria Math"/>
              <a:cs typeface="Cambria Math"/>
            </a:endParaRPr>
          </a:p>
        </p:txBody>
      </p:sp>
      <p:graphicFrame>
        <p:nvGraphicFramePr>
          <p:cNvPr id="13" name="object 13"/>
          <p:cNvGraphicFramePr>
            <a:graphicFrameLocks noGrp="1"/>
          </p:cNvGraphicFramePr>
          <p:nvPr/>
        </p:nvGraphicFramePr>
        <p:xfrm>
          <a:off x="6477761" y="3205733"/>
          <a:ext cx="1443990" cy="1585720"/>
        </p:xfrm>
        <a:graphic>
          <a:graphicData uri="http://schemas.openxmlformats.org/drawingml/2006/table">
            <a:tbl>
              <a:tblPr firstRow="1" bandRow="1">
                <a:tableStyleId>{2D5ABB26-0587-4C30-8999-92F81FD0307C}</a:tableStyleId>
              </a:tblPr>
              <a:tblGrid>
                <a:gridCol w="723265">
                  <a:extLst>
                    <a:ext uri="{9D8B030D-6E8A-4147-A177-3AD203B41FA5}">
                      <a16:colId xmlns:a16="http://schemas.microsoft.com/office/drawing/2014/main" val="20000"/>
                    </a:ext>
                  </a:extLst>
                </a:gridCol>
                <a:gridCol w="158115">
                  <a:extLst>
                    <a:ext uri="{9D8B030D-6E8A-4147-A177-3AD203B41FA5}">
                      <a16:colId xmlns:a16="http://schemas.microsoft.com/office/drawing/2014/main" val="20001"/>
                    </a:ext>
                  </a:extLst>
                </a:gridCol>
                <a:gridCol w="562610">
                  <a:extLst>
                    <a:ext uri="{9D8B030D-6E8A-4147-A177-3AD203B41FA5}">
                      <a16:colId xmlns:a16="http://schemas.microsoft.com/office/drawing/2014/main" val="20002"/>
                    </a:ext>
                  </a:extLst>
                </a:gridCol>
              </a:tblGrid>
              <a:tr h="438895">
                <a:tc>
                  <a:txBody>
                    <a:bodyPr/>
                    <a:lstStyle/>
                    <a:p>
                      <a:pPr marL="64135">
                        <a:lnSpc>
                          <a:spcPts val="2830"/>
                        </a:lnSpc>
                        <a:spcBef>
                          <a:spcPts val="525"/>
                        </a:spcBef>
                      </a:pPr>
                      <a:r>
                        <a:rPr sz="2400" spc="-5" dirty="0">
                          <a:latin typeface="Cambria Math"/>
                          <a:cs typeface="Cambria Math"/>
                        </a:rPr>
                        <a:t>75.0</a:t>
                      </a:r>
                      <a:endParaRPr sz="2400">
                        <a:latin typeface="Cambria Math"/>
                        <a:cs typeface="Cambria Math"/>
                      </a:endParaRPr>
                    </a:p>
                  </a:txBody>
                  <a:tcPr marL="0" marR="0" marT="66675" marB="0">
                    <a:lnL w="28575">
                      <a:solidFill>
                        <a:srgbClr val="000000"/>
                      </a:solidFill>
                      <a:prstDash val="solid"/>
                    </a:lnL>
                    <a:lnR w="28575">
                      <a:solidFill>
                        <a:srgbClr val="000000"/>
                      </a:solidFill>
                      <a:prstDash val="solid"/>
                    </a:lnR>
                  </a:tcPr>
                </a:tc>
                <a:tc>
                  <a:txBody>
                    <a:bodyPr/>
                    <a:lstStyle/>
                    <a:p>
                      <a:pPr>
                        <a:lnSpc>
                          <a:spcPct val="100000"/>
                        </a:lnSpc>
                      </a:pPr>
                      <a:endParaRPr sz="2500">
                        <a:latin typeface="Times New Roman"/>
                        <a:cs typeface="Times New Roman"/>
                      </a:endParaRPr>
                    </a:p>
                  </a:txBody>
                  <a:tcPr marL="0" marR="0" marT="0" marB="0">
                    <a:lnL w="28575">
                      <a:solidFill>
                        <a:srgbClr val="000000"/>
                      </a:solidFill>
                      <a:prstDash val="solid"/>
                    </a:lnL>
                    <a:lnR w="6350">
                      <a:solidFill>
                        <a:srgbClr val="FFC000"/>
                      </a:solidFill>
                      <a:prstDash val="solid"/>
                    </a:lnR>
                  </a:tcPr>
                </a:tc>
                <a:tc rowSpan="3">
                  <a:txBody>
                    <a:bodyPr/>
                    <a:lstStyle/>
                    <a:p>
                      <a:pPr>
                        <a:lnSpc>
                          <a:spcPct val="100000"/>
                        </a:lnSpc>
                      </a:pPr>
                      <a:endParaRPr sz="2500">
                        <a:latin typeface="Times New Roman"/>
                        <a:cs typeface="Times New Roman"/>
                      </a:endParaRPr>
                    </a:p>
                  </a:txBody>
                  <a:tcPr marL="0" marR="0" marT="0" marB="0">
                    <a:lnL w="6350">
                      <a:solidFill>
                        <a:srgbClr val="FFC000"/>
                      </a:solidFill>
                      <a:prstDash val="solid"/>
                    </a:lnL>
                  </a:tcPr>
                </a:tc>
                <a:extLst>
                  <a:ext uri="{0D108BD9-81ED-4DB2-BD59-A6C34878D82A}">
                    <a16:rowId xmlns:a16="http://schemas.microsoft.com/office/drawing/2014/main" val="10000"/>
                  </a:ext>
                </a:extLst>
              </a:tr>
              <a:tr h="343678">
                <a:tc>
                  <a:txBody>
                    <a:bodyPr/>
                    <a:lstStyle/>
                    <a:p>
                      <a:pPr marL="64135">
                        <a:lnSpc>
                          <a:spcPts val="2605"/>
                        </a:lnSpc>
                      </a:pPr>
                      <a:r>
                        <a:rPr sz="2400" spc="-5" dirty="0">
                          <a:latin typeface="Cambria Math"/>
                          <a:cs typeface="Cambria Math"/>
                        </a:rPr>
                        <a:t>71.3</a:t>
                      </a:r>
                      <a:endParaRPr sz="2400">
                        <a:latin typeface="Cambria Math"/>
                        <a:cs typeface="Cambria Math"/>
                      </a:endParaRPr>
                    </a:p>
                  </a:txBody>
                  <a:tcPr marL="0" marR="0" marT="0" marB="0">
                    <a:lnL w="28575">
                      <a:solidFill>
                        <a:srgbClr val="000000"/>
                      </a:solidFill>
                      <a:prstDash val="solid"/>
                    </a:lnL>
                    <a:lnR w="28575">
                      <a:solidFill>
                        <a:srgbClr val="000000"/>
                      </a:solidFill>
                      <a:prstDash val="solid"/>
                    </a:lnR>
                  </a:tcPr>
                </a:tc>
                <a:tc>
                  <a:txBody>
                    <a:bodyPr/>
                    <a:lstStyle/>
                    <a:p>
                      <a:pPr>
                        <a:lnSpc>
                          <a:spcPct val="100000"/>
                        </a:lnSpc>
                      </a:pPr>
                      <a:endParaRPr sz="2100">
                        <a:latin typeface="Times New Roman"/>
                        <a:cs typeface="Times New Roman"/>
                      </a:endParaRPr>
                    </a:p>
                  </a:txBody>
                  <a:tcPr marL="0" marR="0" marT="0" marB="0">
                    <a:lnL w="28575">
                      <a:solidFill>
                        <a:srgbClr val="000000"/>
                      </a:solidFill>
                      <a:prstDash val="solid"/>
                    </a:lnL>
                    <a:lnR w="6350">
                      <a:solidFill>
                        <a:srgbClr val="FFC000"/>
                      </a:solidFill>
                      <a:prstDash val="solid"/>
                    </a:lnR>
                  </a:tcPr>
                </a:tc>
                <a:tc vMerge="1">
                  <a:txBody>
                    <a:bodyPr/>
                    <a:lstStyle/>
                    <a:p>
                      <a:endParaRPr/>
                    </a:p>
                  </a:txBody>
                  <a:tcPr marL="0" marR="0" marT="0" marB="0">
                    <a:lnL w="6350">
                      <a:solidFill>
                        <a:srgbClr val="FFC000"/>
                      </a:solidFill>
                      <a:prstDash val="solid"/>
                    </a:lnL>
                  </a:tcPr>
                </a:tc>
                <a:extLst>
                  <a:ext uri="{0D108BD9-81ED-4DB2-BD59-A6C34878D82A}">
                    <a16:rowId xmlns:a16="http://schemas.microsoft.com/office/drawing/2014/main" val="10001"/>
                  </a:ext>
                </a:extLst>
              </a:tr>
              <a:tr h="97536">
                <a:tc>
                  <a:txBody>
                    <a:bodyPr/>
                    <a:lstStyle/>
                    <a:p>
                      <a:pPr>
                        <a:lnSpc>
                          <a:spcPct val="100000"/>
                        </a:lnSpc>
                      </a:pPr>
                      <a:endParaRPr sz="400">
                        <a:latin typeface="Times New Roman"/>
                        <a:cs typeface="Times New Roman"/>
                      </a:endParaRPr>
                    </a:p>
                  </a:txBody>
                  <a:tcPr marL="0" marR="0" marT="0" marB="0"/>
                </a:tc>
                <a:tc>
                  <a:txBody>
                    <a:bodyPr/>
                    <a:lstStyle/>
                    <a:p>
                      <a:pPr>
                        <a:lnSpc>
                          <a:spcPct val="100000"/>
                        </a:lnSpc>
                      </a:pPr>
                      <a:endParaRPr sz="400">
                        <a:latin typeface="Times New Roman"/>
                        <a:cs typeface="Times New Roman"/>
                      </a:endParaRPr>
                    </a:p>
                  </a:txBody>
                  <a:tcPr marL="0" marR="0" marT="0" marB="0"/>
                </a:tc>
                <a:tc vMerge="1">
                  <a:txBody>
                    <a:bodyPr/>
                    <a:lstStyle/>
                    <a:p>
                      <a:endParaRPr/>
                    </a:p>
                  </a:txBody>
                  <a:tcPr marL="0" marR="0" marT="0" marB="0">
                    <a:lnL w="6350">
                      <a:solidFill>
                        <a:srgbClr val="FFC000"/>
                      </a:solidFill>
                      <a:prstDash val="solid"/>
                    </a:lnL>
                  </a:tcPr>
                </a:tc>
                <a:extLst>
                  <a:ext uri="{0D108BD9-81ED-4DB2-BD59-A6C34878D82A}">
                    <a16:rowId xmlns:a16="http://schemas.microsoft.com/office/drawing/2014/main" val="10002"/>
                  </a:ext>
                </a:extLst>
              </a:tr>
              <a:tr h="365044">
                <a:tc>
                  <a:txBody>
                    <a:bodyPr/>
                    <a:lstStyle/>
                    <a:p>
                      <a:pPr marL="64135">
                        <a:lnSpc>
                          <a:spcPts val="2775"/>
                        </a:lnSpc>
                      </a:pPr>
                      <a:r>
                        <a:rPr sz="2400" dirty="0">
                          <a:latin typeface="Cambria Math"/>
                          <a:cs typeface="Cambria Math"/>
                        </a:rPr>
                        <a:t>874</a:t>
                      </a:r>
                      <a:endParaRPr sz="2400">
                        <a:latin typeface="Cambria Math"/>
                        <a:cs typeface="Cambria Math"/>
                      </a:endParaRPr>
                    </a:p>
                  </a:txBody>
                  <a:tcPr marL="0" marR="0" marT="0" marB="0">
                    <a:lnL w="28575">
                      <a:solidFill>
                        <a:srgbClr val="000000"/>
                      </a:solidFill>
                      <a:prstDash val="solid"/>
                    </a:lnL>
                  </a:tcPr>
                </a:tc>
                <a:tc>
                  <a:txBody>
                    <a:bodyPr/>
                    <a:lstStyle/>
                    <a:p>
                      <a:pPr>
                        <a:lnSpc>
                          <a:spcPct val="100000"/>
                        </a:lnSpc>
                      </a:pPr>
                      <a:endParaRPr sz="2300">
                        <a:latin typeface="Times New Roman"/>
                        <a:cs typeface="Times New Roman"/>
                      </a:endParaRPr>
                    </a:p>
                  </a:txBody>
                  <a:tcPr marL="0" marR="0" marT="0" marB="0"/>
                </a:tc>
                <a:tc>
                  <a:txBody>
                    <a:bodyPr/>
                    <a:lstStyle/>
                    <a:p>
                      <a:pPr>
                        <a:lnSpc>
                          <a:spcPts val="2775"/>
                        </a:lnSpc>
                      </a:pPr>
                      <a:r>
                        <a:rPr sz="2400" dirty="0">
                          <a:latin typeface="Cambria Math"/>
                          <a:cs typeface="Cambria Math"/>
                        </a:rPr>
                        <a:t>327</a:t>
                      </a:r>
                      <a:endParaRPr sz="2400">
                        <a:latin typeface="Cambria Math"/>
                        <a:cs typeface="Cambria Math"/>
                      </a:endParaRPr>
                    </a:p>
                  </a:txBody>
                  <a:tcPr marL="0" marR="0" marT="0" marB="0">
                    <a:lnR w="28575">
                      <a:solidFill>
                        <a:srgbClr val="000000"/>
                      </a:solidFill>
                      <a:prstDash val="solid"/>
                    </a:lnR>
                  </a:tcPr>
                </a:tc>
                <a:extLst>
                  <a:ext uri="{0D108BD9-81ED-4DB2-BD59-A6C34878D82A}">
                    <a16:rowId xmlns:a16="http://schemas.microsoft.com/office/drawing/2014/main" val="10003"/>
                  </a:ext>
                </a:extLst>
              </a:tr>
              <a:tr h="340567">
                <a:tc>
                  <a:txBody>
                    <a:bodyPr/>
                    <a:lstStyle/>
                    <a:p>
                      <a:pPr marL="64135">
                        <a:lnSpc>
                          <a:spcPts val="2580"/>
                        </a:lnSpc>
                      </a:pPr>
                      <a:r>
                        <a:rPr sz="2400" dirty="0">
                          <a:latin typeface="Cambria Math"/>
                          <a:cs typeface="Cambria Math"/>
                        </a:rPr>
                        <a:t>327</a:t>
                      </a:r>
                      <a:endParaRPr sz="2400">
                        <a:latin typeface="Cambria Math"/>
                        <a:cs typeface="Cambria Math"/>
                      </a:endParaRPr>
                    </a:p>
                  </a:txBody>
                  <a:tcPr marL="0" marR="0" marT="0" marB="0">
                    <a:lnL w="28575">
                      <a:solidFill>
                        <a:srgbClr val="000000"/>
                      </a:solidFill>
                      <a:prstDash val="solid"/>
                    </a:lnL>
                  </a:tcPr>
                </a:tc>
                <a:tc>
                  <a:txBody>
                    <a:bodyPr/>
                    <a:lstStyle/>
                    <a:p>
                      <a:pPr>
                        <a:lnSpc>
                          <a:spcPct val="100000"/>
                        </a:lnSpc>
                      </a:pPr>
                      <a:endParaRPr sz="2100">
                        <a:latin typeface="Times New Roman"/>
                        <a:cs typeface="Times New Roman"/>
                      </a:endParaRPr>
                    </a:p>
                  </a:txBody>
                  <a:tcPr marL="0" marR="0" marT="0" marB="0"/>
                </a:tc>
                <a:tc>
                  <a:txBody>
                    <a:bodyPr/>
                    <a:lstStyle/>
                    <a:p>
                      <a:pPr>
                        <a:lnSpc>
                          <a:spcPts val="2580"/>
                        </a:lnSpc>
                      </a:pPr>
                      <a:r>
                        <a:rPr sz="2400" dirty="0">
                          <a:latin typeface="Cambria Math"/>
                          <a:cs typeface="Cambria Math"/>
                        </a:rPr>
                        <a:t>929</a:t>
                      </a:r>
                      <a:endParaRPr sz="2400">
                        <a:latin typeface="Cambria Math"/>
                        <a:cs typeface="Cambria Math"/>
                      </a:endParaRPr>
                    </a:p>
                  </a:txBody>
                  <a:tcPr marL="0" marR="0" marT="0" marB="0">
                    <a:lnR w="28575">
                      <a:solidFill>
                        <a:srgbClr val="000000"/>
                      </a:solidFill>
                      <a:prstDash val="solid"/>
                    </a:lnR>
                  </a:tcPr>
                </a:tc>
                <a:extLst>
                  <a:ext uri="{0D108BD9-81ED-4DB2-BD59-A6C34878D82A}">
                    <a16:rowId xmlns:a16="http://schemas.microsoft.com/office/drawing/2014/main" val="10004"/>
                  </a:ext>
                </a:extLst>
              </a:tr>
            </a:tbl>
          </a:graphicData>
        </a:graphic>
      </p:graphicFrame>
      <p:grpSp>
        <p:nvGrpSpPr>
          <p:cNvPr id="14" name="object 14"/>
          <p:cNvGrpSpPr/>
          <p:nvPr/>
        </p:nvGrpSpPr>
        <p:grpSpPr>
          <a:xfrm>
            <a:off x="5786501" y="3270377"/>
            <a:ext cx="2303145" cy="1524635"/>
            <a:chOff x="5786501" y="3270377"/>
            <a:chExt cx="2303145" cy="1524635"/>
          </a:xfrm>
        </p:grpSpPr>
        <p:pic>
          <p:nvPicPr>
            <p:cNvPr id="15" name="object 15"/>
            <p:cNvPicPr/>
            <p:nvPr/>
          </p:nvPicPr>
          <p:blipFill>
            <a:blip r:embed="rId5" cstate="print"/>
            <a:stretch>
              <a:fillRect/>
            </a:stretch>
          </p:blipFill>
          <p:spPr>
            <a:xfrm>
              <a:off x="5789676" y="3273552"/>
              <a:ext cx="1583435" cy="714756"/>
            </a:xfrm>
            <a:prstGeom prst="rect">
              <a:avLst/>
            </a:prstGeom>
          </p:spPr>
        </p:pic>
        <p:sp>
          <p:nvSpPr>
            <p:cNvPr id="16" name="object 16"/>
            <p:cNvSpPr/>
            <p:nvPr/>
          </p:nvSpPr>
          <p:spPr>
            <a:xfrm>
              <a:off x="5789676" y="3273552"/>
              <a:ext cx="1583690" cy="715010"/>
            </a:xfrm>
            <a:custGeom>
              <a:avLst/>
              <a:gdLst/>
              <a:ahLst/>
              <a:cxnLst/>
              <a:rect l="l" t="t" r="r" b="b"/>
              <a:pathLst>
                <a:path w="1583690" h="715010">
                  <a:moveTo>
                    <a:pt x="0" y="714756"/>
                  </a:moveTo>
                  <a:lnTo>
                    <a:pt x="1583435" y="714756"/>
                  </a:lnTo>
                  <a:lnTo>
                    <a:pt x="1583435" y="0"/>
                  </a:lnTo>
                  <a:lnTo>
                    <a:pt x="0" y="0"/>
                  </a:lnTo>
                  <a:lnTo>
                    <a:pt x="0" y="714756"/>
                  </a:lnTo>
                  <a:close/>
                </a:path>
              </a:pathLst>
            </a:custGeom>
            <a:ln w="6095">
              <a:solidFill>
                <a:srgbClr val="FFC000"/>
              </a:solidFill>
            </a:ln>
          </p:spPr>
          <p:txBody>
            <a:bodyPr wrap="square" lIns="0" tIns="0" rIns="0" bIns="0" rtlCol="0"/>
            <a:lstStyle/>
            <a:p>
              <a:endParaRPr/>
            </a:p>
          </p:txBody>
        </p:sp>
        <p:pic>
          <p:nvPicPr>
            <p:cNvPr id="17" name="object 17"/>
            <p:cNvPicPr/>
            <p:nvPr/>
          </p:nvPicPr>
          <p:blipFill>
            <a:blip r:embed="rId6" cstate="print"/>
            <a:stretch>
              <a:fillRect/>
            </a:stretch>
          </p:blipFill>
          <p:spPr>
            <a:xfrm>
              <a:off x="5789676" y="4085844"/>
              <a:ext cx="2296668" cy="705612"/>
            </a:xfrm>
            <a:prstGeom prst="rect">
              <a:avLst/>
            </a:prstGeom>
          </p:spPr>
        </p:pic>
        <p:sp>
          <p:nvSpPr>
            <p:cNvPr id="18" name="object 18"/>
            <p:cNvSpPr/>
            <p:nvPr/>
          </p:nvSpPr>
          <p:spPr>
            <a:xfrm>
              <a:off x="5789676" y="4085844"/>
              <a:ext cx="2296795" cy="706120"/>
            </a:xfrm>
            <a:custGeom>
              <a:avLst/>
              <a:gdLst/>
              <a:ahLst/>
              <a:cxnLst/>
              <a:rect l="l" t="t" r="r" b="b"/>
              <a:pathLst>
                <a:path w="2296795" h="706120">
                  <a:moveTo>
                    <a:pt x="0" y="705611"/>
                  </a:moveTo>
                  <a:lnTo>
                    <a:pt x="2296668" y="705611"/>
                  </a:lnTo>
                  <a:lnTo>
                    <a:pt x="2296668" y="0"/>
                  </a:lnTo>
                  <a:lnTo>
                    <a:pt x="0" y="0"/>
                  </a:lnTo>
                  <a:lnTo>
                    <a:pt x="0" y="705611"/>
                  </a:lnTo>
                  <a:close/>
                </a:path>
              </a:pathLst>
            </a:custGeom>
            <a:ln w="6096">
              <a:solidFill>
                <a:srgbClr val="FFC000"/>
              </a:solidFill>
            </a:ln>
          </p:spPr>
          <p:txBody>
            <a:bodyPr wrap="square" lIns="0" tIns="0" rIns="0" bIns="0" rtlCol="0"/>
            <a:lstStyle/>
            <a:p>
              <a:endParaRPr/>
            </a:p>
          </p:txBody>
        </p:sp>
        <p:sp>
          <p:nvSpPr>
            <p:cNvPr id="19" name="object 19"/>
            <p:cNvSpPr/>
            <p:nvPr/>
          </p:nvSpPr>
          <p:spPr>
            <a:xfrm>
              <a:off x="6477762" y="3399789"/>
              <a:ext cx="1471930" cy="1309370"/>
            </a:xfrm>
            <a:custGeom>
              <a:avLst/>
              <a:gdLst/>
              <a:ahLst/>
              <a:cxnLst/>
              <a:rect l="l" t="t" r="r" b="b"/>
              <a:pathLst>
                <a:path w="1471929" h="1309370">
                  <a:moveTo>
                    <a:pt x="70866" y="1296670"/>
                  </a:moveTo>
                  <a:lnTo>
                    <a:pt x="0" y="1296670"/>
                  </a:lnTo>
                  <a:lnTo>
                    <a:pt x="0" y="1309370"/>
                  </a:lnTo>
                  <a:lnTo>
                    <a:pt x="70866" y="1309370"/>
                  </a:lnTo>
                  <a:lnTo>
                    <a:pt x="70866" y="1296670"/>
                  </a:lnTo>
                  <a:close/>
                </a:path>
                <a:path w="1471929" h="1309370">
                  <a:moveTo>
                    <a:pt x="70866" y="808990"/>
                  </a:moveTo>
                  <a:lnTo>
                    <a:pt x="0" y="808990"/>
                  </a:lnTo>
                  <a:lnTo>
                    <a:pt x="0" y="821690"/>
                  </a:lnTo>
                  <a:lnTo>
                    <a:pt x="70866" y="821690"/>
                  </a:lnTo>
                  <a:lnTo>
                    <a:pt x="70866" y="808990"/>
                  </a:lnTo>
                  <a:close/>
                </a:path>
                <a:path w="1471929" h="1309370">
                  <a:moveTo>
                    <a:pt x="98285" y="486410"/>
                  </a:moveTo>
                  <a:lnTo>
                    <a:pt x="27432" y="486410"/>
                  </a:lnTo>
                  <a:lnTo>
                    <a:pt x="27432" y="499110"/>
                  </a:lnTo>
                  <a:lnTo>
                    <a:pt x="98285" y="499110"/>
                  </a:lnTo>
                  <a:lnTo>
                    <a:pt x="98285" y="486410"/>
                  </a:lnTo>
                  <a:close/>
                </a:path>
                <a:path w="1471929" h="1309370">
                  <a:moveTo>
                    <a:pt x="98285" y="0"/>
                  </a:moveTo>
                  <a:lnTo>
                    <a:pt x="27432" y="0"/>
                  </a:lnTo>
                  <a:lnTo>
                    <a:pt x="27432" y="12700"/>
                  </a:lnTo>
                  <a:lnTo>
                    <a:pt x="98285" y="12700"/>
                  </a:lnTo>
                  <a:lnTo>
                    <a:pt x="98285" y="0"/>
                  </a:lnTo>
                  <a:close/>
                </a:path>
                <a:path w="1471929" h="1309370">
                  <a:moveTo>
                    <a:pt x="750951" y="486410"/>
                  </a:moveTo>
                  <a:lnTo>
                    <a:pt x="680085" y="486410"/>
                  </a:lnTo>
                  <a:lnTo>
                    <a:pt x="680085" y="499110"/>
                  </a:lnTo>
                  <a:lnTo>
                    <a:pt x="750951" y="499110"/>
                  </a:lnTo>
                  <a:lnTo>
                    <a:pt x="750951" y="486410"/>
                  </a:lnTo>
                  <a:close/>
                </a:path>
                <a:path w="1471929" h="1309370">
                  <a:moveTo>
                    <a:pt x="750951" y="0"/>
                  </a:moveTo>
                  <a:lnTo>
                    <a:pt x="680085" y="0"/>
                  </a:lnTo>
                  <a:lnTo>
                    <a:pt x="680085" y="12700"/>
                  </a:lnTo>
                  <a:lnTo>
                    <a:pt x="750951" y="12700"/>
                  </a:lnTo>
                  <a:lnTo>
                    <a:pt x="750951" y="0"/>
                  </a:lnTo>
                  <a:close/>
                </a:path>
                <a:path w="1471929" h="1309370">
                  <a:moveTo>
                    <a:pt x="1471803" y="1296670"/>
                  </a:moveTo>
                  <a:lnTo>
                    <a:pt x="1400937" y="1296670"/>
                  </a:lnTo>
                  <a:lnTo>
                    <a:pt x="1400937" y="1309370"/>
                  </a:lnTo>
                  <a:lnTo>
                    <a:pt x="1471803" y="1309370"/>
                  </a:lnTo>
                  <a:lnTo>
                    <a:pt x="1471803" y="1296670"/>
                  </a:lnTo>
                  <a:close/>
                </a:path>
                <a:path w="1471929" h="1309370">
                  <a:moveTo>
                    <a:pt x="1471803" y="808990"/>
                  </a:moveTo>
                  <a:lnTo>
                    <a:pt x="1400937" y="808990"/>
                  </a:lnTo>
                  <a:lnTo>
                    <a:pt x="1400937" y="821690"/>
                  </a:lnTo>
                  <a:lnTo>
                    <a:pt x="1471803" y="821690"/>
                  </a:lnTo>
                  <a:lnTo>
                    <a:pt x="1471803" y="808990"/>
                  </a:lnTo>
                  <a:close/>
                </a:path>
              </a:pathLst>
            </a:custGeom>
            <a:solidFill>
              <a:srgbClr val="000000"/>
            </a:solidFill>
          </p:spPr>
          <p:txBody>
            <a:bodyPr wrap="square" lIns="0" tIns="0" rIns="0" bIns="0" rtlCol="0"/>
            <a:lstStyle/>
            <a:p>
              <a:endParaRPr/>
            </a:p>
          </p:txBody>
        </p:sp>
      </p:grpSp>
      <p:grpSp>
        <p:nvGrpSpPr>
          <p:cNvPr id="20" name="object 20"/>
          <p:cNvGrpSpPr/>
          <p:nvPr/>
        </p:nvGrpSpPr>
        <p:grpSpPr>
          <a:xfrm>
            <a:off x="1719327" y="3696916"/>
            <a:ext cx="7305040" cy="2795905"/>
            <a:chOff x="1792223" y="3614395"/>
            <a:chExt cx="7305040" cy="2795905"/>
          </a:xfrm>
        </p:grpSpPr>
        <p:pic>
          <p:nvPicPr>
            <p:cNvPr id="21" name="object 21"/>
            <p:cNvPicPr/>
            <p:nvPr/>
          </p:nvPicPr>
          <p:blipFill>
            <a:blip r:embed="rId7" cstate="print"/>
            <a:stretch>
              <a:fillRect/>
            </a:stretch>
          </p:blipFill>
          <p:spPr>
            <a:xfrm>
              <a:off x="3732275" y="4655819"/>
              <a:ext cx="172212" cy="172211"/>
            </a:xfrm>
            <a:prstGeom prst="rect">
              <a:avLst/>
            </a:prstGeom>
          </p:spPr>
        </p:pic>
        <p:sp>
          <p:nvSpPr>
            <p:cNvPr id="22" name="object 22"/>
            <p:cNvSpPr/>
            <p:nvPr/>
          </p:nvSpPr>
          <p:spPr>
            <a:xfrm>
              <a:off x="2584748" y="3633445"/>
              <a:ext cx="2308225" cy="2192655"/>
            </a:xfrm>
            <a:custGeom>
              <a:avLst/>
              <a:gdLst/>
              <a:ahLst/>
              <a:cxnLst/>
              <a:rect l="l" t="t" r="r" b="b"/>
              <a:pathLst>
                <a:path w="2308225" h="2192654">
                  <a:moveTo>
                    <a:pt x="539832" y="342543"/>
                  </a:moveTo>
                  <a:lnTo>
                    <a:pt x="582783" y="308706"/>
                  </a:lnTo>
                  <a:lnTo>
                    <a:pt x="626393" y="276619"/>
                  </a:lnTo>
                  <a:lnTo>
                    <a:pt x="670601" y="246282"/>
                  </a:lnTo>
                  <a:lnTo>
                    <a:pt x="715348" y="217698"/>
                  </a:lnTo>
                  <a:lnTo>
                    <a:pt x="760575" y="190868"/>
                  </a:lnTo>
                  <a:lnTo>
                    <a:pt x="806221" y="165794"/>
                  </a:lnTo>
                  <a:lnTo>
                    <a:pt x="852227" y="142477"/>
                  </a:lnTo>
                  <a:lnTo>
                    <a:pt x="898534" y="120919"/>
                  </a:lnTo>
                  <a:lnTo>
                    <a:pt x="945080" y="101121"/>
                  </a:lnTo>
                  <a:lnTo>
                    <a:pt x="991808" y="83086"/>
                  </a:lnTo>
                  <a:lnTo>
                    <a:pt x="1038657" y="66814"/>
                  </a:lnTo>
                  <a:lnTo>
                    <a:pt x="1085567" y="52308"/>
                  </a:lnTo>
                  <a:lnTo>
                    <a:pt x="1132479" y="39568"/>
                  </a:lnTo>
                  <a:lnTo>
                    <a:pt x="1179332" y="28597"/>
                  </a:lnTo>
                  <a:lnTo>
                    <a:pt x="1226068" y="19396"/>
                  </a:lnTo>
                  <a:lnTo>
                    <a:pt x="1272626" y="11967"/>
                  </a:lnTo>
                  <a:lnTo>
                    <a:pt x="1318948" y="6311"/>
                  </a:lnTo>
                  <a:lnTo>
                    <a:pt x="1364972" y="2430"/>
                  </a:lnTo>
                  <a:lnTo>
                    <a:pt x="1410639" y="326"/>
                  </a:lnTo>
                  <a:lnTo>
                    <a:pt x="1455891" y="0"/>
                  </a:lnTo>
                  <a:lnTo>
                    <a:pt x="1500666" y="1453"/>
                  </a:lnTo>
                  <a:lnTo>
                    <a:pt x="1544905" y="4687"/>
                  </a:lnTo>
                  <a:lnTo>
                    <a:pt x="1588549" y="9705"/>
                  </a:lnTo>
                  <a:lnTo>
                    <a:pt x="1631538" y="16507"/>
                  </a:lnTo>
                  <a:lnTo>
                    <a:pt x="1673811" y="25095"/>
                  </a:lnTo>
                  <a:lnTo>
                    <a:pt x="1715310" y="35470"/>
                  </a:lnTo>
                  <a:lnTo>
                    <a:pt x="1755975" y="47635"/>
                  </a:lnTo>
                  <a:lnTo>
                    <a:pt x="1795746" y="61591"/>
                  </a:lnTo>
                  <a:lnTo>
                    <a:pt x="1834563" y="77340"/>
                  </a:lnTo>
                  <a:lnTo>
                    <a:pt x="1872366" y="94882"/>
                  </a:lnTo>
                  <a:lnTo>
                    <a:pt x="1909096" y="114220"/>
                  </a:lnTo>
                  <a:lnTo>
                    <a:pt x="1944694" y="135355"/>
                  </a:lnTo>
                  <a:lnTo>
                    <a:pt x="1979098" y="158289"/>
                  </a:lnTo>
                  <a:lnTo>
                    <a:pt x="2012251" y="183024"/>
                  </a:lnTo>
                  <a:lnTo>
                    <a:pt x="2044091" y="209560"/>
                  </a:lnTo>
                  <a:lnTo>
                    <a:pt x="2074559" y="237901"/>
                  </a:lnTo>
                  <a:lnTo>
                    <a:pt x="2103596" y="268046"/>
                  </a:lnTo>
                  <a:lnTo>
                    <a:pt x="2131142" y="299998"/>
                  </a:lnTo>
                  <a:lnTo>
                    <a:pt x="2156882" y="333432"/>
                  </a:lnTo>
                  <a:lnTo>
                    <a:pt x="2180552" y="367960"/>
                  </a:lnTo>
                  <a:lnTo>
                    <a:pt x="2202164" y="403526"/>
                  </a:lnTo>
                  <a:lnTo>
                    <a:pt x="2221733" y="440072"/>
                  </a:lnTo>
                  <a:lnTo>
                    <a:pt x="2239272" y="477538"/>
                  </a:lnTo>
                  <a:lnTo>
                    <a:pt x="2254794" y="515867"/>
                  </a:lnTo>
                  <a:lnTo>
                    <a:pt x="2268314" y="555000"/>
                  </a:lnTo>
                  <a:lnTo>
                    <a:pt x="2279844" y="594880"/>
                  </a:lnTo>
                  <a:lnTo>
                    <a:pt x="2289399" y="635449"/>
                  </a:lnTo>
                  <a:lnTo>
                    <a:pt x="2296992" y="676648"/>
                  </a:lnTo>
                  <a:lnTo>
                    <a:pt x="2302637" y="718419"/>
                  </a:lnTo>
                  <a:lnTo>
                    <a:pt x="2306347" y="760704"/>
                  </a:lnTo>
                  <a:lnTo>
                    <a:pt x="2308136" y="803444"/>
                  </a:lnTo>
                  <a:lnTo>
                    <a:pt x="2308017" y="846583"/>
                  </a:lnTo>
                  <a:lnTo>
                    <a:pt x="2306005" y="890061"/>
                  </a:lnTo>
                  <a:lnTo>
                    <a:pt x="2302112" y="933820"/>
                  </a:lnTo>
                  <a:lnTo>
                    <a:pt x="2296352" y="977803"/>
                  </a:lnTo>
                  <a:lnTo>
                    <a:pt x="2288740" y="1021950"/>
                  </a:lnTo>
                  <a:lnTo>
                    <a:pt x="2279288" y="1066205"/>
                  </a:lnTo>
                  <a:lnTo>
                    <a:pt x="2268010" y="1110509"/>
                  </a:lnTo>
                  <a:lnTo>
                    <a:pt x="2254920" y="1154803"/>
                  </a:lnTo>
                  <a:lnTo>
                    <a:pt x="2240031" y="1199029"/>
                  </a:lnTo>
                  <a:lnTo>
                    <a:pt x="2223357" y="1243130"/>
                  </a:lnTo>
                  <a:lnTo>
                    <a:pt x="2204912" y="1287048"/>
                  </a:lnTo>
                  <a:lnTo>
                    <a:pt x="2184709" y="1330723"/>
                  </a:lnTo>
                  <a:lnTo>
                    <a:pt x="2162762" y="1374098"/>
                  </a:lnTo>
                  <a:lnTo>
                    <a:pt x="2139084" y="1417115"/>
                  </a:lnTo>
                  <a:lnTo>
                    <a:pt x="2113690" y="1459716"/>
                  </a:lnTo>
                  <a:lnTo>
                    <a:pt x="2086591" y="1501842"/>
                  </a:lnTo>
                  <a:lnTo>
                    <a:pt x="2057804" y="1543436"/>
                  </a:lnTo>
                  <a:lnTo>
                    <a:pt x="2027340" y="1584439"/>
                  </a:lnTo>
                  <a:lnTo>
                    <a:pt x="1995213" y="1624793"/>
                  </a:lnTo>
                  <a:lnTo>
                    <a:pt x="1961438" y="1664440"/>
                  </a:lnTo>
                  <a:lnTo>
                    <a:pt x="1926027" y="1703322"/>
                  </a:lnTo>
                  <a:lnTo>
                    <a:pt x="1888995" y="1741380"/>
                  </a:lnTo>
                  <a:lnTo>
                    <a:pt x="1850354" y="1778557"/>
                  </a:lnTo>
                  <a:lnTo>
                    <a:pt x="1810119" y="1814794"/>
                  </a:lnTo>
                  <a:lnTo>
                    <a:pt x="1768303" y="1850033"/>
                  </a:lnTo>
                  <a:lnTo>
                    <a:pt x="1725352" y="1883878"/>
                  </a:lnTo>
                  <a:lnTo>
                    <a:pt x="1681743" y="1915973"/>
                  </a:lnTo>
                  <a:lnTo>
                    <a:pt x="1637534" y="1946316"/>
                  </a:lnTo>
                  <a:lnTo>
                    <a:pt x="1592787" y="1974907"/>
                  </a:lnTo>
                  <a:lnTo>
                    <a:pt x="1547561" y="2001743"/>
                  </a:lnTo>
                  <a:lnTo>
                    <a:pt x="1501914" y="2026823"/>
                  </a:lnTo>
                  <a:lnTo>
                    <a:pt x="1455908" y="2050145"/>
                  </a:lnTo>
                  <a:lnTo>
                    <a:pt x="1409602" y="2071707"/>
                  </a:lnTo>
                  <a:lnTo>
                    <a:pt x="1363055" y="2091509"/>
                  </a:lnTo>
                  <a:lnTo>
                    <a:pt x="1316327" y="2109548"/>
                  </a:lnTo>
                  <a:lnTo>
                    <a:pt x="1269478" y="2125823"/>
                  </a:lnTo>
                  <a:lnTo>
                    <a:pt x="1222568" y="2140332"/>
                  </a:lnTo>
                  <a:lnTo>
                    <a:pt x="1175657" y="2153074"/>
                  </a:lnTo>
                  <a:lnTo>
                    <a:pt x="1128803" y="2164047"/>
                  </a:lnTo>
                  <a:lnTo>
                    <a:pt x="1082067" y="2173249"/>
                  </a:lnTo>
                  <a:lnTo>
                    <a:pt x="1035509" y="2180680"/>
                  </a:lnTo>
                  <a:lnTo>
                    <a:pt x="989188" y="2186336"/>
                  </a:lnTo>
                  <a:lnTo>
                    <a:pt x="943163" y="2190218"/>
                  </a:lnTo>
                  <a:lnTo>
                    <a:pt x="897496" y="2192322"/>
                  </a:lnTo>
                  <a:lnTo>
                    <a:pt x="852245" y="2192648"/>
                  </a:lnTo>
                  <a:lnTo>
                    <a:pt x="807470" y="2191194"/>
                  </a:lnTo>
                  <a:lnTo>
                    <a:pt x="763230" y="2187958"/>
                  </a:lnTo>
                  <a:lnTo>
                    <a:pt x="719586" y="2182939"/>
                  </a:lnTo>
                  <a:lnTo>
                    <a:pt x="676598" y="2176135"/>
                  </a:lnTo>
                  <a:lnTo>
                    <a:pt x="634324" y="2167545"/>
                  </a:lnTo>
                  <a:lnTo>
                    <a:pt x="592825" y="2157166"/>
                  </a:lnTo>
                  <a:lnTo>
                    <a:pt x="552160" y="2144998"/>
                  </a:lnTo>
                  <a:lnTo>
                    <a:pt x="512389" y="2131039"/>
                  </a:lnTo>
                  <a:lnTo>
                    <a:pt x="473573" y="2115287"/>
                  </a:lnTo>
                  <a:lnTo>
                    <a:pt x="435769" y="2097740"/>
                  </a:lnTo>
                  <a:lnTo>
                    <a:pt x="399039" y="2078398"/>
                  </a:lnTo>
                  <a:lnTo>
                    <a:pt x="363442" y="2057258"/>
                  </a:lnTo>
                  <a:lnTo>
                    <a:pt x="329037" y="2034318"/>
                  </a:lnTo>
                  <a:lnTo>
                    <a:pt x="295885" y="2009578"/>
                  </a:lnTo>
                  <a:lnTo>
                    <a:pt x="264044" y="1983036"/>
                  </a:lnTo>
                  <a:lnTo>
                    <a:pt x="233576" y="1954689"/>
                  </a:lnTo>
                  <a:lnTo>
                    <a:pt x="204539" y="1924537"/>
                  </a:lnTo>
                  <a:lnTo>
                    <a:pt x="176993" y="1892578"/>
                  </a:lnTo>
                  <a:lnTo>
                    <a:pt x="151253" y="1859145"/>
                  </a:lnTo>
                  <a:lnTo>
                    <a:pt x="127583" y="1824616"/>
                  </a:lnTo>
                  <a:lnTo>
                    <a:pt x="105971" y="1789050"/>
                  </a:lnTo>
                  <a:lnTo>
                    <a:pt x="86402" y="1752505"/>
                  </a:lnTo>
                  <a:lnTo>
                    <a:pt x="68863" y="1715039"/>
                  </a:lnTo>
                  <a:lnTo>
                    <a:pt x="53341" y="1676710"/>
                  </a:lnTo>
                  <a:lnTo>
                    <a:pt x="39821" y="1637576"/>
                  </a:lnTo>
                  <a:lnTo>
                    <a:pt x="28291" y="1597696"/>
                  </a:lnTo>
                  <a:lnTo>
                    <a:pt x="18736" y="1557127"/>
                  </a:lnTo>
                  <a:lnTo>
                    <a:pt x="11143" y="1515929"/>
                  </a:lnTo>
                  <a:lnTo>
                    <a:pt x="5498" y="1474158"/>
                  </a:lnTo>
                  <a:lnTo>
                    <a:pt x="1788" y="1431873"/>
                  </a:lnTo>
                  <a:lnTo>
                    <a:pt x="0" y="1389132"/>
                  </a:lnTo>
                  <a:lnTo>
                    <a:pt x="118" y="1345994"/>
                  </a:lnTo>
                  <a:lnTo>
                    <a:pt x="2131" y="1302516"/>
                  </a:lnTo>
                  <a:lnTo>
                    <a:pt x="6024" y="1258756"/>
                  </a:lnTo>
                  <a:lnTo>
                    <a:pt x="11783" y="1214774"/>
                  </a:lnTo>
                  <a:lnTo>
                    <a:pt x="19396" y="1170626"/>
                  </a:lnTo>
                  <a:lnTo>
                    <a:pt x="28848" y="1126371"/>
                  </a:lnTo>
                  <a:lnTo>
                    <a:pt x="40125" y="1082068"/>
                  </a:lnTo>
                  <a:lnTo>
                    <a:pt x="53216" y="1037774"/>
                  </a:lnTo>
                  <a:lnTo>
                    <a:pt x="68104" y="993547"/>
                  </a:lnTo>
                  <a:lnTo>
                    <a:pt x="84778" y="949446"/>
                  </a:lnTo>
                  <a:lnTo>
                    <a:pt x="103223" y="905529"/>
                  </a:lnTo>
                  <a:lnTo>
                    <a:pt x="123426" y="861853"/>
                  </a:lnTo>
                  <a:lnTo>
                    <a:pt x="145373" y="818478"/>
                  </a:lnTo>
                  <a:lnTo>
                    <a:pt x="169051" y="775461"/>
                  </a:lnTo>
                  <a:lnTo>
                    <a:pt x="194446" y="732860"/>
                  </a:lnTo>
                  <a:lnTo>
                    <a:pt x="221544" y="690734"/>
                  </a:lnTo>
                  <a:lnTo>
                    <a:pt x="250332" y="649140"/>
                  </a:lnTo>
                  <a:lnTo>
                    <a:pt x="280796" y="608138"/>
                  </a:lnTo>
                  <a:lnTo>
                    <a:pt x="312922" y="567784"/>
                  </a:lnTo>
                  <a:lnTo>
                    <a:pt x="346697" y="528137"/>
                  </a:lnTo>
                  <a:lnTo>
                    <a:pt x="382108" y="489255"/>
                  </a:lnTo>
                  <a:lnTo>
                    <a:pt x="419141" y="451197"/>
                  </a:lnTo>
                  <a:lnTo>
                    <a:pt x="457781" y="414020"/>
                  </a:lnTo>
                  <a:lnTo>
                    <a:pt x="498016" y="377783"/>
                  </a:lnTo>
                  <a:lnTo>
                    <a:pt x="539832" y="342543"/>
                  </a:lnTo>
                </a:path>
              </a:pathLst>
            </a:custGeom>
            <a:ln w="38100">
              <a:solidFill>
                <a:srgbClr val="FF0000"/>
              </a:solidFill>
            </a:ln>
          </p:spPr>
          <p:txBody>
            <a:bodyPr wrap="square" lIns="0" tIns="0" rIns="0" bIns="0" rtlCol="0"/>
            <a:lstStyle/>
            <a:p>
              <a:endParaRPr/>
            </a:p>
          </p:txBody>
        </p:sp>
        <p:pic>
          <p:nvPicPr>
            <p:cNvPr id="23" name="object 23"/>
            <p:cNvPicPr/>
            <p:nvPr/>
          </p:nvPicPr>
          <p:blipFill>
            <a:blip r:embed="rId8" cstate="print"/>
            <a:stretch>
              <a:fillRect/>
            </a:stretch>
          </p:blipFill>
          <p:spPr>
            <a:xfrm>
              <a:off x="1842515" y="5503164"/>
              <a:ext cx="7254240" cy="864108"/>
            </a:xfrm>
            <a:prstGeom prst="rect">
              <a:avLst/>
            </a:prstGeom>
          </p:spPr>
        </p:pic>
        <p:pic>
          <p:nvPicPr>
            <p:cNvPr id="24" name="object 24"/>
            <p:cNvPicPr/>
            <p:nvPr/>
          </p:nvPicPr>
          <p:blipFill>
            <a:blip r:embed="rId9" cstate="print"/>
            <a:stretch>
              <a:fillRect/>
            </a:stretch>
          </p:blipFill>
          <p:spPr>
            <a:xfrm>
              <a:off x="1792223" y="5497067"/>
              <a:ext cx="7203948" cy="912863"/>
            </a:xfrm>
            <a:prstGeom prst="rect">
              <a:avLst/>
            </a:prstGeom>
          </p:spPr>
        </p:pic>
        <p:pic>
          <p:nvPicPr>
            <p:cNvPr id="25" name="object 25"/>
            <p:cNvPicPr/>
            <p:nvPr/>
          </p:nvPicPr>
          <p:blipFill>
            <a:blip r:embed="rId10" cstate="print"/>
            <a:stretch>
              <a:fillRect/>
            </a:stretch>
          </p:blipFill>
          <p:spPr>
            <a:xfrm>
              <a:off x="1901951" y="5542788"/>
              <a:ext cx="7139940" cy="751332"/>
            </a:xfrm>
            <a:prstGeom prst="rect">
              <a:avLst/>
            </a:prstGeom>
          </p:spPr>
        </p:pic>
      </p:grpSp>
      <p:sp>
        <p:nvSpPr>
          <p:cNvPr id="26" name="object 26"/>
          <p:cNvSpPr txBox="1"/>
          <p:nvPr/>
        </p:nvSpPr>
        <p:spPr>
          <a:xfrm>
            <a:off x="1979167" y="5708700"/>
            <a:ext cx="19304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Cambria Math"/>
                <a:cs typeface="Cambria Math"/>
              </a:rPr>
              <a:t>𝑓</a:t>
            </a:r>
            <a:endParaRPr sz="2400">
              <a:latin typeface="Cambria Math"/>
              <a:cs typeface="Cambria Math"/>
            </a:endParaRPr>
          </a:p>
        </p:txBody>
      </p:sp>
      <p:sp>
        <p:nvSpPr>
          <p:cNvPr id="27" name="object 27"/>
          <p:cNvSpPr txBox="1"/>
          <p:nvPr/>
        </p:nvSpPr>
        <p:spPr>
          <a:xfrm>
            <a:off x="2087372" y="5853480"/>
            <a:ext cx="358140" cy="292735"/>
          </a:xfrm>
          <a:prstGeom prst="rect">
            <a:avLst/>
          </a:prstGeom>
        </p:spPr>
        <p:txBody>
          <a:bodyPr vert="horz" wrap="square" lIns="0" tIns="12700" rIns="0" bIns="0" rtlCol="0">
            <a:spAutoFit/>
          </a:bodyPr>
          <a:lstStyle/>
          <a:p>
            <a:pPr marL="12700">
              <a:lnSpc>
                <a:spcPct val="100000"/>
              </a:lnSpc>
              <a:spcBef>
                <a:spcPts val="100"/>
              </a:spcBef>
            </a:pPr>
            <a:r>
              <a:rPr sz="1750" spc="370" dirty="0">
                <a:solidFill>
                  <a:srgbClr val="FFFFFF"/>
                </a:solidFill>
                <a:latin typeface="Cambria Math"/>
                <a:cs typeface="Cambria Math"/>
              </a:rPr>
              <a:t>𝜇</a:t>
            </a:r>
            <a:r>
              <a:rPr sz="1750" dirty="0">
                <a:solidFill>
                  <a:srgbClr val="FFFFFF"/>
                </a:solidFill>
                <a:latin typeface="Cambria Math"/>
                <a:cs typeface="Cambria Math"/>
              </a:rPr>
              <a:t>,</a:t>
            </a:r>
            <a:r>
              <a:rPr sz="1750" spc="110" dirty="0">
                <a:solidFill>
                  <a:srgbClr val="FFFFFF"/>
                </a:solidFill>
                <a:latin typeface="Cambria Math"/>
                <a:cs typeface="Cambria Math"/>
              </a:rPr>
              <a:t>Σ</a:t>
            </a:r>
            <a:endParaRPr sz="1750">
              <a:latin typeface="Cambria Math"/>
              <a:cs typeface="Cambria Math"/>
            </a:endParaRPr>
          </a:p>
        </p:txBody>
      </p:sp>
      <p:sp>
        <p:nvSpPr>
          <p:cNvPr id="28" name="object 28"/>
          <p:cNvSpPr/>
          <p:nvPr/>
        </p:nvSpPr>
        <p:spPr>
          <a:xfrm>
            <a:off x="2472435" y="5797448"/>
            <a:ext cx="370205" cy="282575"/>
          </a:xfrm>
          <a:custGeom>
            <a:avLst/>
            <a:gdLst/>
            <a:ahLst/>
            <a:cxnLst/>
            <a:rect l="l" t="t" r="r" b="b"/>
            <a:pathLst>
              <a:path w="370205" h="282575">
                <a:moveTo>
                  <a:pt x="280034" y="0"/>
                </a:moveTo>
                <a:lnTo>
                  <a:pt x="276097" y="11455"/>
                </a:lnTo>
                <a:lnTo>
                  <a:pt x="292405" y="18551"/>
                </a:lnTo>
                <a:lnTo>
                  <a:pt x="306450" y="28371"/>
                </a:lnTo>
                <a:lnTo>
                  <a:pt x="334994" y="73880"/>
                </a:lnTo>
                <a:lnTo>
                  <a:pt x="343376" y="115661"/>
                </a:lnTo>
                <a:lnTo>
                  <a:pt x="344424" y="139750"/>
                </a:lnTo>
                <a:lnTo>
                  <a:pt x="343376" y="164649"/>
                </a:lnTo>
                <a:lnTo>
                  <a:pt x="334994" y="207587"/>
                </a:lnTo>
                <a:lnTo>
                  <a:pt x="306498" y="253828"/>
                </a:lnTo>
                <a:lnTo>
                  <a:pt x="276478" y="270865"/>
                </a:lnTo>
                <a:lnTo>
                  <a:pt x="280034" y="282333"/>
                </a:lnTo>
                <a:lnTo>
                  <a:pt x="318595" y="264264"/>
                </a:lnTo>
                <a:lnTo>
                  <a:pt x="346963" y="232994"/>
                </a:lnTo>
                <a:lnTo>
                  <a:pt x="364283" y="191111"/>
                </a:lnTo>
                <a:lnTo>
                  <a:pt x="370077" y="141236"/>
                </a:lnTo>
                <a:lnTo>
                  <a:pt x="368625" y="115357"/>
                </a:lnTo>
                <a:lnTo>
                  <a:pt x="357004" y="69484"/>
                </a:lnTo>
                <a:lnTo>
                  <a:pt x="333952" y="32134"/>
                </a:lnTo>
                <a:lnTo>
                  <a:pt x="300563" y="7391"/>
                </a:lnTo>
                <a:lnTo>
                  <a:pt x="280034" y="0"/>
                </a:lnTo>
                <a:close/>
              </a:path>
              <a:path w="370205" h="282575">
                <a:moveTo>
                  <a:pt x="90043" y="0"/>
                </a:moveTo>
                <a:lnTo>
                  <a:pt x="51657" y="18102"/>
                </a:lnTo>
                <a:lnTo>
                  <a:pt x="23368" y="49491"/>
                </a:lnTo>
                <a:lnTo>
                  <a:pt x="5826" y="91439"/>
                </a:lnTo>
                <a:lnTo>
                  <a:pt x="0" y="141236"/>
                </a:lnTo>
                <a:lnTo>
                  <a:pt x="1452" y="167173"/>
                </a:lnTo>
                <a:lnTo>
                  <a:pt x="13073" y="213051"/>
                </a:lnTo>
                <a:lnTo>
                  <a:pt x="36125" y="250279"/>
                </a:lnTo>
                <a:lnTo>
                  <a:pt x="69514" y="274949"/>
                </a:lnTo>
                <a:lnTo>
                  <a:pt x="90043" y="282333"/>
                </a:lnTo>
                <a:lnTo>
                  <a:pt x="93599" y="270865"/>
                </a:lnTo>
                <a:lnTo>
                  <a:pt x="77549" y="263743"/>
                </a:lnTo>
                <a:lnTo>
                  <a:pt x="63690" y="253828"/>
                </a:lnTo>
                <a:lnTo>
                  <a:pt x="35210" y="207587"/>
                </a:lnTo>
                <a:lnTo>
                  <a:pt x="26828" y="164649"/>
                </a:lnTo>
                <a:lnTo>
                  <a:pt x="25781" y="139750"/>
                </a:lnTo>
                <a:lnTo>
                  <a:pt x="26828" y="115661"/>
                </a:lnTo>
                <a:lnTo>
                  <a:pt x="35210" y="73880"/>
                </a:lnTo>
                <a:lnTo>
                  <a:pt x="63801" y="28371"/>
                </a:lnTo>
                <a:lnTo>
                  <a:pt x="94106" y="11455"/>
                </a:lnTo>
                <a:lnTo>
                  <a:pt x="90043" y="0"/>
                </a:lnTo>
                <a:close/>
              </a:path>
            </a:pathLst>
          </a:custGeom>
          <a:solidFill>
            <a:srgbClr val="FFFFFF"/>
          </a:solidFill>
        </p:spPr>
        <p:txBody>
          <a:bodyPr wrap="square" lIns="0" tIns="0" rIns="0" bIns="0" rtlCol="0"/>
          <a:lstStyle/>
          <a:p>
            <a:endParaRPr/>
          </a:p>
        </p:txBody>
      </p:sp>
      <p:sp>
        <p:nvSpPr>
          <p:cNvPr id="29" name="object 29"/>
          <p:cNvSpPr txBox="1"/>
          <p:nvPr/>
        </p:nvSpPr>
        <p:spPr>
          <a:xfrm>
            <a:off x="2559811" y="5708700"/>
            <a:ext cx="635635" cy="391160"/>
          </a:xfrm>
          <a:prstGeom prst="rect">
            <a:avLst/>
          </a:prstGeom>
        </p:spPr>
        <p:txBody>
          <a:bodyPr vert="horz" wrap="square" lIns="0" tIns="12700" rIns="0" bIns="0" rtlCol="0">
            <a:spAutoFit/>
          </a:bodyPr>
          <a:lstStyle/>
          <a:p>
            <a:pPr marL="12700">
              <a:lnSpc>
                <a:spcPct val="100000"/>
              </a:lnSpc>
              <a:spcBef>
                <a:spcPts val="100"/>
              </a:spcBef>
              <a:tabLst>
                <a:tab pos="394970" algn="l"/>
              </a:tabLst>
            </a:pPr>
            <a:r>
              <a:rPr sz="2400" dirty="0">
                <a:solidFill>
                  <a:srgbClr val="FFFFFF"/>
                </a:solidFill>
                <a:latin typeface="Cambria Math"/>
                <a:cs typeface="Cambria Math"/>
              </a:rPr>
              <a:t>𝑥	=</a:t>
            </a:r>
            <a:endParaRPr sz="2400">
              <a:latin typeface="Cambria Math"/>
              <a:cs typeface="Cambria Math"/>
            </a:endParaRPr>
          </a:p>
        </p:txBody>
      </p:sp>
      <p:sp>
        <p:nvSpPr>
          <p:cNvPr id="30" name="object 30"/>
          <p:cNvSpPr/>
          <p:nvPr/>
        </p:nvSpPr>
        <p:spPr>
          <a:xfrm>
            <a:off x="3265551" y="5928690"/>
            <a:ext cx="1807845" cy="360045"/>
          </a:xfrm>
          <a:custGeom>
            <a:avLst/>
            <a:gdLst/>
            <a:ahLst/>
            <a:cxnLst/>
            <a:rect l="l" t="t" r="r" b="b"/>
            <a:pathLst>
              <a:path w="1807845" h="360045">
                <a:moveTo>
                  <a:pt x="120904" y="89001"/>
                </a:moveTo>
                <a:lnTo>
                  <a:pt x="116840" y="77546"/>
                </a:lnTo>
                <a:lnTo>
                  <a:pt x="96380" y="84950"/>
                </a:lnTo>
                <a:lnTo>
                  <a:pt x="78447" y="95656"/>
                </a:lnTo>
                <a:lnTo>
                  <a:pt x="50152" y="127038"/>
                </a:lnTo>
                <a:lnTo>
                  <a:pt x="32613" y="168986"/>
                </a:lnTo>
                <a:lnTo>
                  <a:pt x="26797" y="218782"/>
                </a:lnTo>
                <a:lnTo>
                  <a:pt x="28244" y="244729"/>
                </a:lnTo>
                <a:lnTo>
                  <a:pt x="39865" y="290601"/>
                </a:lnTo>
                <a:lnTo>
                  <a:pt x="62915" y="327837"/>
                </a:lnTo>
                <a:lnTo>
                  <a:pt x="96304" y="352501"/>
                </a:lnTo>
                <a:lnTo>
                  <a:pt x="116840" y="359879"/>
                </a:lnTo>
                <a:lnTo>
                  <a:pt x="120396" y="348411"/>
                </a:lnTo>
                <a:lnTo>
                  <a:pt x="104343" y="341299"/>
                </a:lnTo>
                <a:lnTo>
                  <a:pt x="90487" y="331381"/>
                </a:lnTo>
                <a:lnTo>
                  <a:pt x="62001" y="285140"/>
                </a:lnTo>
                <a:lnTo>
                  <a:pt x="53619" y="242201"/>
                </a:lnTo>
                <a:lnTo>
                  <a:pt x="52565" y="217297"/>
                </a:lnTo>
                <a:lnTo>
                  <a:pt x="53619" y="193217"/>
                </a:lnTo>
                <a:lnTo>
                  <a:pt x="62001" y="151434"/>
                </a:lnTo>
                <a:lnTo>
                  <a:pt x="90589" y="105930"/>
                </a:lnTo>
                <a:lnTo>
                  <a:pt x="104609" y="96100"/>
                </a:lnTo>
                <a:lnTo>
                  <a:pt x="120904" y="89001"/>
                </a:lnTo>
                <a:close/>
              </a:path>
              <a:path w="1807845" h="360045">
                <a:moveTo>
                  <a:pt x="582803" y="218782"/>
                </a:moveTo>
                <a:lnTo>
                  <a:pt x="576986" y="168986"/>
                </a:lnTo>
                <a:lnTo>
                  <a:pt x="559562" y="127038"/>
                </a:lnTo>
                <a:lnTo>
                  <a:pt x="531253" y="95656"/>
                </a:lnTo>
                <a:lnTo>
                  <a:pt x="492760" y="77546"/>
                </a:lnTo>
                <a:lnTo>
                  <a:pt x="488823" y="89001"/>
                </a:lnTo>
                <a:lnTo>
                  <a:pt x="505129" y="96100"/>
                </a:lnTo>
                <a:lnTo>
                  <a:pt x="519176" y="105918"/>
                </a:lnTo>
                <a:lnTo>
                  <a:pt x="547712" y="151434"/>
                </a:lnTo>
                <a:lnTo>
                  <a:pt x="556094" y="193217"/>
                </a:lnTo>
                <a:lnTo>
                  <a:pt x="557149" y="217297"/>
                </a:lnTo>
                <a:lnTo>
                  <a:pt x="556094" y="242201"/>
                </a:lnTo>
                <a:lnTo>
                  <a:pt x="547712" y="285140"/>
                </a:lnTo>
                <a:lnTo>
                  <a:pt x="519214" y="331381"/>
                </a:lnTo>
                <a:lnTo>
                  <a:pt x="489204" y="348411"/>
                </a:lnTo>
                <a:lnTo>
                  <a:pt x="492760" y="359879"/>
                </a:lnTo>
                <a:lnTo>
                  <a:pt x="531317" y="341820"/>
                </a:lnTo>
                <a:lnTo>
                  <a:pt x="559689" y="310540"/>
                </a:lnTo>
                <a:lnTo>
                  <a:pt x="576999" y="268668"/>
                </a:lnTo>
                <a:lnTo>
                  <a:pt x="581342" y="244729"/>
                </a:lnTo>
                <a:lnTo>
                  <a:pt x="582803" y="218782"/>
                </a:lnTo>
                <a:close/>
              </a:path>
              <a:path w="1807845" h="360045">
                <a:moveTo>
                  <a:pt x="1024128" y="0"/>
                </a:moveTo>
                <a:lnTo>
                  <a:pt x="0" y="0"/>
                </a:lnTo>
                <a:lnTo>
                  <a:pt x="0" y="19812"/>
                </a:lnTo>
                <a:lnTo>
                  <a:pt x="1024128" y="19812"/>
                </a:lnTo>
                <a:lnTo>
                  <a:pt x="1024128" y="0"/>
                </a:lnTo>
                <a:close/>
              </a:path>
              <a:path w="1807845" h="360045">
                <a:moveTo>
                  <a:pt x="1134110" y="79629"/>
                </a:moveTo>
                <a:lnTo>
                  <a:pt x="1111250" y="79629"/>
                </a:lnTo>
                <a:lnTo>
                  <a:pt x="1111250" y="356603"/>
                </a:lnTo>
                <a:lnTo>
                  <a:pt x="1134110" y="356603"/>
                </a:lnTo>
                <a:lnTo>
                  <a:pt x="1134110" y="79629"/>
                </a:lnTo>
                <a:close/>
              </a:path>
              <a:path w="1807845" h="360045">
                <a:moveTo>
                  <a:pt x="1397762" y="79629"/>
                </a:moveTo>
                <a:lnTo>
                  <a:pt x="1374902" y="79629"/>
                </a:lnTo>
                <a:lnTo>
                  <a:pt x="1374902" y="356603"/>
                </a:lnTo>
                <a:lnTo>
                  <a:pt x="1397762" y="356603"/>
                </a:lnTo>
                <a:lnTo>
                  <a:pt x="1397762" y="79629"/>
                </a:lnTo>
                <a:close/>
              </a:path>
              <a:path w="1807845" h="360045">
                <a:moveTo>
                  <a:pt x="1807464" y="0"/>
                </a:moveTo>
                <a:lnTo>
                  <a:pt x="1074420" y="0"/>
                </a:lnTo>
                <a:lnTo>
                  <a:pt x="1074420" y="19812"/>
                </a:lnTo>
                <a:lnTo>
                  <a:pt x="1807464" y="19812"/>
                </a:lnTo>
                <a:lnTo>
                  <a:pt x="1807464" y="0"/>
                </a:lnTo>
                <a:close/>
              </a:path>
            </a:pathLst>
          </a:custGeom>
          <a:solidFill>
            <a:srgbClr val="FFFFFF"/>
          </a:solidFill>
        </p:spPr>
        <p:txBody>
          <a:bodyPr wrap="square" lIns="0" tIns="0" rIns="0" bIns="0" rtlCol="0"/>
          <a:lstStyle/>
          <a:p>
            <a:endParaRPr/>
          </a:p>
        </p:txBody>
      </p:sp>
      <p:sp>
        <p:nvSpPr>
          <p:cNvPr id="31" name="object 31"/>
          <p:cNvSpPr txBox="1"/>
          <p:nvPr/>
        </p:nvSpPr>
        <p:spPr>
          <a:xfrm>
            <a:off x="3341878" y="5478576"/>
            <a:ext cx="1770380" cy="739140"/>
          </a:xfrm>
          <a:prstGeom prst="rect">
            <a:avLst/>
          </a:prstGeom>
        </p:spPr>
        <p:txBody>
          <a:bodyPr vert="horz" wrap="square" lIns="0" tIns="12700" rIns="0" bIns="0" rtlCol="0">
            <a:spAutoFit/>
          </a:bodyPr>
          <a:lstStyle/>
          <a:p>
            <a:pPr marL="31750" algn="ctr">
              <a:lnSpc>
                <a:spcPts val="2810"/>
              </a:lnSpc>
              <a:spcBef>
                <a:spcPts val="100"/>
              </a:spcBef>
              <a:tabLst>
                <a:tab pos="959485" algn="l"/>
              </a:tabLst>
            </a:pPr>
            <a:r>
              <a:rPr sz="2400" dirty="0">
                <a:solidFill>
                  <a:srgbClr val="FFFFFF"/>
                </a:solidFill>
                <a:latin typeface="Cambria Math"/>
                <a:cs typeface="Cambria Math"/>
              </a:rPr>
              <a:t>1	1</a:t>
            </a:r>
            <a:endParaRPr sz="2400">
              <a:latin typeface="Cambria Math"/>
              <a:cs typeface="Cambria Math"/>
            </a:endParaRPr>
          </a:p>
          <a:p>
            <a:pPr algn="ctr">
              <a:lnSpc>
                <a:spcPts val="2810"/>
              </a:lnSpc>
              <a:tabLst>
                <a:tab pos="482600" algn="l"/>
                <a:tab pos="1043305" algn="l"/>
              </a:tabLst>
            </a:pPr>
            <a:r>
              <a:rPr sz="3600" baseline="-16203" dirty="0">
                <a:solidFill>
                  <a:srgbClr val="FFFFFF"/>
                </a:solidFill>
                <a:latin typeface="Cambria Math"/>
                <a:cs typeface="Cambria Math"/>
              </a:rPr>
              <a:t>2𝜋	</a:t>
            </a:r>
            <a:r>
              <a:rPr sz="1750" spc="40" dirty="0">
                <a:solidFill>
                  <a:srgbClr val="FFFFFF"/>
                </a:solidFill>
                <a:latin typeface="Cambria Math"/>
                <a:cs typeface="Cambria Math"/>
              </a:rPr>
              <a:t>𝐷/2	</a:t>
            </a:r>
            <a:r>
              <a:rPr sz="3600" baseline="-16203" dirty="0">
                <a:solidFill>
                  <a:srgbClr val="FFFFFF"/>
                </a:solidFill>
                <a:latin typeface="Cambria Math"/>
                <a:cs typeface="Cambria Math"/>
              </a:rPr>
              <a:t>Σ</a:t>
            </a:r>
            <a:r>
              <a:rPr sz="3600" spc="202" baseline="-16203" dirty="0">
                <a:solidFill>
                  <a:srgbClr val="FFFFFF"/>
                </a:solidFill>
                <a:latin typeface="Cambria Math"/>
                <a:cs typeface="Cambria Math"/>
              </a:rPr>
              <a:t> </a:t>
            </a:r>
            <a:r>
              <a:rPr sz="1750" spc="25" dirty="0">
                <a:solidFill>
                  <a:srgbClr val="FFFFFF"/>
                </a:solidFill>
                <a:latin typeface="Cambria Math"/>
                <a:cs typeface="Cambria Math"/>
              </a:rPr>
              <a:t>1/2</a:t>
            </a:r>
            <a:endParaRPr sz="1750">
              <a:latin typeface="Cambria Math"/>
              <a:cs typeface="Cambria Math"/>
            </a:endParaRPr>
          </a:p>
        </p:txBody>
      </p:sp>
      <p:sp>
        <p:nvSpPr>
          <p:cNvPr id="32" name="object 32"/>
          <p:cNvSpPr/>
          <p:nvPr/>
        </p:nvSpPr>
        <p:spPr>
          <a:xfrm>
            <a:off x="5672455" y="5633872"/>
            <a:ext cx="3268979" cy="607695"/>
          </a:xfrm>
          <a:custGeom>
            <a:avLst/>
            <a:gdLst/>
            <a:ahLst/>
            <a:cxnLst/>
            <a:rect l="l" t="t" r="r" b="b"/>
            <a:pathLst>
              <a:path w="3268979" h="607695">
                <a:moveTo>
                  <a:pt x="97917" y="0"/>
                </a:moveTo>
                <a:lnTo>
                  <a:pt x="54533" y="19710"/>
                </a:lnTo>
                <a:lnTo>
                  <a:pt x="31457" y="50101"/>
                </a:lnTo>
                <a:lnTo>
                  <a:pt x="19405" y="96316"/>
                </a:lnTo>
                <a:lnTo>
                  <a:pt x="17907" y="125463"/>
                </a:lnTo>
                <a:lnTo>
                  <a:pt x="18440" y="138391"/>
                </a:lnTo>
                <a:lnTo>
                  <a:pt x="20027" y="153174"/>
                </a:lnTo>
                <a:lnTo>
                  <a:pt x="22720" y="170268"/>
                </a:lnTo>
                <a:lnTo>
                  <a:pt x="26543" y="189534"/>
                </a:lnTo>
                <a:lnTo>
                  <a:pt x="30302" y="208280"/>
                </a:lnTo>
                <a:lnTo>
                  <a:pt x="32994" y="223786"/>
                </a:lnTo>
                <a:lnTo>
                  <a:pt x="34632" y="236080"/>
                </a:lnTo>
                <a:lnTo>
                  <a:pt x="35179" y="245122"/>
                </a:lnTo>
                <a:lnTo>
                  <a:pt x="34556" y="256565"/>
                </a:lnTo>
                <a:lnTo>
                  <a:pt x="14008" y="292696"/>
                </a:lnTo>
                <a:lnTo>
                  <a:pt x="0" y="296760"/>
                </a:lnTo>
                <a:lnTo>
                  <a:pt x="0" y="310756"/>
                </a:lnTo>
                <a:lnTo>
                  <a:pt x="32702" y="340918"/>
                </a:lnTo>
                <a:lnTo>
                  <a:pt x="35179" y="362394"/>
                </a:lnTo>
                <a:lnTo>
                  <a:pt x="34632" y="371462"/>
                </a:lnTo>
                <a:lnTo>
                  <a:pt x="32994" y="383743"/>
                </a:lnTo>
                <a:lnTo>
                  <a:pt x="30302" y="399249"/>
                </a:lnTo>
                <a:lnTo>
                  <a:pt x="26543" y="417982"/>
                </a:lnTo>
                <a:lnTo>
                  <a:pt x="22720" y="437261"/>
                </a:lnTo>
                <a:lnTo>
                  <a:pt x="20027" y="454367"/>
                </a:lnTo>
                <a:lnTo>
                  <a:pt x="18427" y="469303"/>
                </a:lnTo>
                <a:lnTo>
                  <a:pt x="17907" y="482053"/>
                </a:lnTo>
                <a:lnTo>
                  <a:pt x="19405" y="511225"/>
                </a:lnTo>
                <a:lnTo>
                  <a:pt x="31457" y="557441"/>
                </a:lnTo>
                <a:lnTo>
                  <a:pt x="54533" y="587832"/>
                </a:lnTo>
                <a:lnTo>
                  <a:pt x="97917" y="607517"/>
                </a:lnTo>
                <a:lnTo>
                  <a:pt x="97917" y="594715"/>
                </a:lnTo>
                <a:lnTo>
                  <a:pt x="88011" y="592010"/>
                </a:lnTo>
                <a:lnTo>
                  <a:pt x="78663" y="586689"/>
                </a:lnTo>
                <a:lnTo>
                  <a:pt x="54864" y="554812"/>
                </a:lnTo>
                <a:lnTo>
                  <a:pt x="45974" y="495452"/>
                </a:lnTo>
                <a:lnTo>
                  <a:pt x="46494" y="483666"/>
                </a:lnTo>
                <a:lnTo>
                  <a:pt x="48044" y="469125"/>
                </a:lnTo>
                <a:lnTo>
                  <a:pt x="50634" y="451853"/>
                </a:lnTo>
                <a:lnTo>
                  <a:pt x="54229" y="431825"/>
                </a:lnTo>
                <a:lnTo>
                  <a:pt x="57797" y="412496"/>
                </a:lnTo>
                <a:lnTo>
                  <a:pt x="60337" y="397281"/>
                </a:lnTo>
                <a:lnTo>
                  <a:pt x="61849" y="386194"/>
                </a:lnTo>
                <a:lnTo>
                  <a:pt x="62357" y="379222"/>
                </a:lnTo>
                <a:lnTo>
                  <a:pt x="61823" y="365391"/>
                </a:lnTo>
                <a:lnTo>
                  <a:pt x="48844" y="323557"/>
                </a:lnTo>
                <a:lnTo>
                  <a:pt x="25146" y="305104"/>
                </a:lnTo>
                <a:lnTo>
                  <a:pt x="25146" y="302425"/>
                </a:lnTo>
                <a:lnTo>
                  <a:pt x="53848" y="275488"/>
                </a:lnTo>
                <a:lnTo>
                  <a:pt x="62357" y="228307"/>
                </a:lnTo>
                <a:lnTo>
                  <a:pt x="61849" y="221335"/>
                </a:lnTo>
                <a:lnTo>
                  <a:pt x="60337" y="210248"/>
                </a:lnTo>
                <a:lnTo>
                  <a:pt x="57797" y="195033"/>
                </a:lnTo>
                <a:lnTo>
                  <a:pt x="54229" y="175691"/>
                </a:lnTo>
                <a:lnTo>
                  <a:pt x="50634" y="155676"/>
                </a:lnTo>
                <a:lnTo>
                  <a:pt x="48031" y="138239"/>
                </a:lnTo>
                <a:lnTo>
                  <a:pt x="46494" y="123863"/>
                </a:lnTo>
                <a:lnTo>
                  <a:pt x="45974" y="112064"/>
                </a:lnTo>
                <a:lnTo>
                  <a:pt x="46964" y="89103"/>
                </a:lnTo>
                <a:lnTo>
                  <a:pt x="61722" y="39293"/>
                </a:lnTo>
                <a:lnTo>
                  <a:pt x="97917" y="12801"/>
                </a:lnTo>
                <a:lnTo>
                  <a:pt x="97917" y="0"/>
                </a:lnTo>
                <a:close/>
              </a:path>
              <a:path w="3268979" h="607695">
                <a:moveTo>
                  <a:pt x="552704" y="294817"/>
                </a:moveTo>
                <a:lnTo>
                  <a:pt x="385064" y="294817"/>
                </a:lnTo>
                <a:lnTo>
                  <a:pt x="385064" y="314629"/>
                </a:lnTo>
                <a:lnTo>
                  <a:pt x="552704" y="314629"/>
                </a:lnTo>
                <a:lnTo>
                  <a:pt x="552704" y="294817"/>
                </a:lnTo>
                <a:close/>
              </a:path>
              <a:path w="3268979" h="607695">
                <a:moveTo>
                  <a:pt x="3268726" y="296760"/>
                </a:moveTo>
                <a:lnTo>
                  <a:pt x="3235998" y="266712"/>
                </a:lnTo>
                <a:lnTo>
                  <a:pt x="3233547" y="245122"/>
                </a:lnTo>
                <a:lnTo>
                  <a:pt x="3234080" y="235966"/>
                </a:lnTo>
                <a:lnTo>
                  <a:pt x="3235718" y="223659"/>
                </a:lnTo>
                <a:lnTo>
                  <a:pt x="3238411" y="208203"/>
                </a:lnTo>
                <a:lnTo>
                  <a:pt x="3242183" y="189611"/>
                </a:lnTo>
                <a:lnTo>
                  <a:pt x="3245942" y="170421"/>
                </a:lnTo>
                <a:lnTo>
                  <a:pt x="3248634" y="153339"/>
                </a:lnTo>
                <a:lnTo>
                  <a:pt x="3250273" y="138341"/>
                </a:lnTo>
                <a:lnTo>
                  <a:pt x="3250819" y="125463"/>
                </a:lnTo>
                <a:lnTo>
                  <a:pt x="3249307" y="96367"/>
                </a:lnTo>
                <a:lnTo>
                  <a:pt x="3237255" y="50152"/>
                </a:lnTo>
                <a:lnTo>
                  <a:pt x="3214179" y="19659"/>
                </a:lnTo>
                <a:lnTo>
                  <a:pt x="3170809" y="0"/>
                </a:lnTo>
                <a:lnTo>
                  <a:pt x="3170809" y="12801"/>
                </a:lnTo>
                <a:lnTo>
                  <a:pt x="3180689" y="15582"/>
                </a:lnTo>
                <a:lnTo>
                  <a:pt x="3189973" y="20916"/>
                </a:lnTo>
                <a:lnTo>
                  <a:pt x="3213798" y="52666"/>
                </a:lnTo>
                <a:lnTo>
                  <a:pt x="3222752" y="112064"/>
                </a:lnTo>
                <a:lnTo>
                  <a:pt x="3222612" y="117627"/>
                </a:lnTo>
                <a:lnTo>
                  <a:pt x="3218129" y="155625"/>
                </a:lnTo>
                <a:lnTo>
                  <a:pt x="3212541" y="185966"/>
                </a:lnTo>
                <a:lnTo>
                  <a:pt x="3210852" y="195122"/>
                </a:lnTo>
                <a:lnTo>
                  <a:pt x="3206483" y="235419"/>
                </a:lnTo>
                <a:lnTo>
                  <a:pt x="3206839" y="242163"/>
                </a:lnTo>
                <a:lnTo>
                  <a:pt x="3217799" y="281508"/>
                </a:lnTo>
                <a:lnTo>
                  <a:pt x="3243580" y="302425"/>
                </a:lnTo>
                <a:lnTo>
                  <a:pt x="3243580" y="305104"/>
                </a:lnTo>
                <a:lnTo>
                  <a:pt x="3214636" y="332346"/>
                </a:lnTo>
                <a:lnTo>
                  <a:pt x="3206483" y="372173"/>
                </a:lnTo>
                <a:lnTo>
                  <a:pt x="3206369" y="382485"/>
                </a:lnTo>
                <a:lnTo>
                  <a:pt x="3207004" y="388493"/>
                </a:lnTo>
                <a:lnTo>
                  <a:pt x="3214497" y="431749"/>
                </a:lnTo>
                <a:lnTo>
                  <a:pt x="3216440" y="442188"/>
                </a:lnTo>
                <a:lnTo>
                  <a:pt x="3222206" y="483679"/>
                </a:lnTo>
                <a:lnTo>
                  <a:pt x="3222752" y="495452"/>
                </a:lnTo>
                <a:lnTo>
                  <a:pt x="3221748" y="518477"/>
                </a:lnTo>
                <a:lnTo>
                  <a:pt x="3206877" y="568223"/>
                </a:lnTo>
                <a:lnTo>
                  <a:pt x="3170809" y="594715"/>
                </a:lnTo>
                <a:lnTo>
                  <a:pt x="3170809" y="607517"/>
                </a:lnTo>
                <a:lnTo>
                  <a:pt x="3214179" y="587883"/>
                </a:lnTo>
                <a:lnTo>
                  <a:pt x="3237255" y="557441"/>
                </a:lnTo>
                <a:lnTo>
                  <a:pt x="3249307" y="511225"/>
                </a:lnTo>
                <a:lnTo>
                  <a:pt x="3250819" y="482053"/>
                </a:lnTo>
                <a:lnTo>
                  <a:pt x="3250273" y="469176"/>
                </a:lnTo>
                <a:lnTo>
                  <a:pt x="3248634" y="454190"/>
                </a:lnTo>
                <a:lnTo>
                  <a:pt x="3245942" y="437108"/>
                </a:lnTo>
                <a:lnTo>
                  <a:pt x="3242183" y="417906"/>
                </a:lnTo>
                <a:lnTo>
                  <a:pt x="3238411" y="399313"/>
                </a:lnTo>
                <a:lnTo>
                  <a:pt x="3235718" y="383870"/>
                </a:lnTo>
                <a:lnTo>
                  <a:pt x="3234080" y="371563"/>
                </a:lnTo>
                <a:lnTo>
                  <a:pt x="3233547" y="362394"/>
                </a:lnTo>
                <a:lnTo>
                  <a:pt x="3234156" y="351028"/>
                </a:lnTo>
                <a:lnTo>
                  <a:pt x="3254781" y="314858"/>
                </a:lnTo>
                <a:lnTo>
                  <a:pt x="3268726" y="310756"/>
                </a:lnTo>
                <a:lnTo>
                  <a:pt x="3268726" y="296760"/>
                </a:lnTo>
                <a:close/>
              </a:path>
            </a:pathLst>
          </a:custGeom>
          <a:solidFill>
            <a:srgbClr val="FFFFFF"/>
          </a:solidFill>
        </p:spPr>
        <p:txBody>
          <a:bodyPr wrap="square" lIns="0" tIns="0" rIns="0" bIns="0" rtlCol="0"/>
          <a:lstStyle/>
          <a:p>
            <a:endParaRPr/>
          </a:p>
        </p:txBody>
      </p:sp>
      <p:sp>
        <p:nvSpPr>
          <p:cNvPr id="33" name="object 33"/>
          <p:cNvSpPr txBox="1"/>
          <p:nvPr/>
        </p:nvSpPr>
        <p:spPr>
          <a:xfrm>
            <a:off x="6045834" y="5912916"/>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Cambria Math"/>
                <a:cs typeface="Cambria Math"/>
              </a:rPr>
              <a:t>2</a:t>
            </a:r>
            <a:endParaRPr sz="2400">
              <a:latin typeface="Cambria Math"/>
              <a:cs typeface="Cambria Math"/>
            </a:endParaRPr>
          </a:p>
        </p:txBody>
      </p:sp>
      <p:sp>
        <p:nvSpPr>
          <p:cNvPr id="34" name="object 34"/>
          <p:cNvSpPr/>
          <p:nvPr/>
        </p:nvSpPr>
        <p:spPr>
          <a:xfrm>
            <a:off x="6302248" y="5797448"/>
            <a:ext cx="2505710" cy="282575"/>
          </a:xfrm>
          <a:custGeom>
            <a:avLst/>
            <a:gdLst/>
            <a:ahLst/>
            <a:cxnLst/>
            <a:rect l="l" t="t" r="r" b="b"/>
            <a:pathLst>
              <a:path w="2505709" h="282575">
                <a:moveTo>
                  <a:pt x="94107" y="11455"/>
                </a:moveTo>
                <a:lnTo>
                  <a:pt x="90043" y="0"/>
                </a:lnTo>
                <a:lnTo>
                  <a:pt x="69583" y="7404"/>
                </a:lnTo>
                <a:lnTo>
                  <a:pt x="51650" y="18110"/>
                </a:lnTo>
                <a:lnTo>
                  <a:pt x="23368" y="49491"/>
                </a:lnTo>
                <a:lnTo>
                  <a:pt x="5816" y="91440"/>
                </a:lnTo>
                <a:lnTo>
                  <a:pt x="0" y="141236"/>
                </a:lnTo>
                <a:lnTo>
                  <a:pt x="1447" y="167182"/>
                </a:lnTo>
                <a:lnTo>
                  <a:pt x="13068" y="213055"/>
                </a:lnTo>
                <a:lnTo>
                  <a:pt x="36118" y="250291"/>
                </a:lnTo>
                <a:lnTo>
                  <a:pt x="69507" y="274955"/>
                </a:lnTo>
                <a:lnTo>
                  <a:pt x="90043" y="282333"/>
                </a:lnTo>
                <a:lnTo>
                  <a:pt x="93599" y="270865"/>
                </a:lnTo>
                <a:lnTo>
                  <a:pt x="77546" y="263753"/>
                </a:lnTo>
                <a:lnTo>
                  <a:pt x="63690" y="253834"/>
                </a:lnTo>
                <a:lnTo>
                  <a:pt x="35204" y="207594"/>
                </a:lnTo>
                <a:lnTo>
                  <a:pt x="26822" y="164655"/>
                </a:lnTo>
                <a:lnTo>
                  <a:pt x="25781" y="139750"/>
                </a:lnTo>
                <a:lnTo>
                  <a:pt x="26822" y="115671"/>
                </a:lnTo>
                <a:lnTo>
                  <a:pt x="35204" y="73888"/>
                </a:lnTo>
                <a:lnTo>
                  <a:pt x="63792" y="28371"/>
                </a:lnTo>
                <a:lnTo>
                  <a:pt x="77812" y="18554"/>
                </a:lnTo>
                <a:lnTo>
                  <a:pt x="94107" y="11455"/>
                </a:lnTo>
                <a:close/>
              </a:path>
              <a:path w="2505709" h="282575">
                <a:moveTo>
                  <a:pt x="908050" y="141236"/>
                </a:moveTo>
                <a:lnTo>
                  <a:pt x="902233" y="91440"/>
                </a:lnTo>
                <a:lnTo>
                  <a:pt x="884809" y="49491"/>
                </a:lnTo>
                <a:lnTo>
                  <a:pt x="856500" y="18110"/>
                </a:lnTo>
                <a:lnTo>
                  <a:pt x="818007" y="0"/>
                </a:lnTo>
                <a:lnTo>
                  <a:pt x="814070" y="11455"/>
                </a:lnTo>
                <a:lnTo>
                  <a:pt x="830376" y="18554"/>
                </a:lnTo>
                <a:lnTo>
                  <a:pt x="844410" y="28371"/>
                </a:lnTo>
                <a:lnTo>
                  <a:pt x="872959" y="73888"/>
                </a:lnTo>
                <a:lnTo>
                  <a:pt x="881341" y="115671"/>
                </a:lnTo>
                <a:lnTo>
                  <a:pt x="882396" y="139750"/>
                </a:lnTo>
                <a:lnTo>
                  <a:pt x="881341" y="164655"/>
                </a:lnTo>
                <a:lnTo>
                  <a:pt x="872959" y="207594"/>
                </a:lnTo>
                <a:lnTo>
                  <a:pt x="844461" y="253834"/>
                </a:lnTo>
                <a:lnTo>
                  <a:pt x="814451" y="270865"/>
                </a:lnTo>
                <a:lnTo>
                  <a:pt x="818007" y="282333"/>
                </a:lnTo>
                <a:lnTo>
                  <a:pt x="856564" y="264274"/>
                </a:lnTo>
                <a:lnTo>
                  <a:pt x="884936" y="232994"/>
                </a:lnTo>
                <a:lnTo>
                  <a:pt x="902246" y="191122"/>
                </a:lnTo>
                <a:lnTo>
                  <a:pt x="906589" y="167182"/>
                </a:lnTo>
                <a:lnTo>
                  <a:pt x="908050" y="141236"/>
                </a:lnTo>
                <a:close/>
              </a:path>
              <a:path w="2505709" h="282575">
                <a:moveTo>
                  <a:pt x="1691259" y="11455"/>
                </a:moveTo>
                <a:lnTo>
                  <a:pt x="1687195" y="0"/>
                </a:lnTo>
                <a:lnTo>
                  <a:pt x="1666735" y="7404"/>
                </a:lnTo>
                <a:lnTo>
                  <a:pt x="1648802" y="18110"/>
                </a:lnTo>
                <a:lnTo>
                  <a:pt x="1620520" y="49491"/>
                </a:lnTo>
                <a:lnTo>
                  <a:pt x="1602968" y="91440"/>
                </a:lnTo>
                <a:lnTo>
                  <a:pt x="1597152" y="141236"/>
                </a:lnTo>
                <a:lnTo>
                  <a:pt x="1598599" y="167182"/>
                </a:lnTo>
                <a:lnTo>
                  <a:pt x="1610220" y="213055"/>
                </a:lnTo>
                <a:lnTo>
                  <a:pt x="1633270" y="250291"/>
                </a:lnTo>
                <a:lnTo>
                  <a:pt x="1666659" y="274955"/>
                </a:lnTo>
                <a:lnTo>
                  <a:pt x="1687195" y="282333"/>
                </a:lnTo>
                <a:lnTo>
                  <a:pt x="1690751" y="270865"/>
                </a:lnTo>
                <a:lnTo>
                  <a:pt x="1674698" y="263753"/>
                </a:lnTo>
                <a:lnTo>
                  <a:pt x="1660842" y="253834"/>
                </a:lnTo>
                <a:lnTo>
                  <a:pt x="1632356" y="207594"/>
                </a:lnTo>
                <a:lnTo>
                  <a:pt x="1623974" y="164655"/>
                </a:lnTo>
                <a:lnTo>
                  <a:pt x="1622933" y="139750"/>
                </a:lnTo>
                <a:lnTo>
                  <a:pt x="1623974" y="115671"/>
                </a:lnTo>
                <a:lnTo>
                  <a:pt x="1632356" y="73888"/>
                </a:lnTo>
                <a:lnTo>
                  <a:pt x="1660944" y="28371"/>
                </a:lnTo>
                <a:lnTo>
                  <a:pt x="1674964" y="18554"/>
                </a:lnTo>
                <a:lnTo>
                  <a:pt x="1691259" y="11455"/>
                </a:lnTo>
                <a:close/>
              </a:path>
              <a:path w="2505709" h="282575">
                <a:moveTo>
                  <a:pt x="2505202" y="141236"/>
                </a:moveTo>
                <a:lnTo>
                  <a:pt x="2499385" y="91440"/>
                </a:lnTo>
                <a:lnTo>
                  <a:pt x="2481961" y="49491"/>
                </a:lnTo>
                <a:lnTo>
                  <a:pt x="2453652" y="18110"/>
                </a:lnTo>
                <a:lnTo>
                  <a:pt x="2415159" y="0"/>
                </a:lnTo>
                <a:lnTo>
                  <a:pt x="2411222" y="11455"/>
                </a:lnTo>
                <a:lnTo>
                  <a:pt x="2427528" y="18554"/>
                </a:lnTo>
                <a:lnTo>
                  <a:pt x="2441562" y="28371"/>
                </a:lnTo>
                <a:lnTo>
                  <a:pt x="2470112" y="73888"/>
                </a:lnTo>
                <a:lnTo>
                  <a:pt x="2478494" y="115671"/>
                </a:lnTo>
                <a:lnTo>
                  <a:pt x="2479548" y="139750"/>
                </a:lnTo>
                <a:lnTo>
                  <a:pt x="2478494" y="164655"/>
                </a:lnTo>
                <a:lnTo>
                  <a:pt x="2470112" y="207594"/>
                </a:lnTo>
                <a:lnTo>
                  <a:pt x="2441613" y="253834"/>
                </a:lnTo>
                <a:lnTo>
                  <a:pt x="2411603" y="270865"/>
                </a:lnTo>
                <a:lnTo>
                  <a:pt x="2415159" y="282333"/>
                </a:lnTo>
                <a:lnTo>
                  <a:pt x="2453716" y="264274"/>
                </a:lnTo>
                <a:lnTo>
                  <a:pt x="2482088" y="232994"/>
                </a:lnTo>
                <a:lnTo>
                  <a:pt x="2499398" y="191122"/>
                </a:lnTo>
                <a:lnTo>
                  <a:pt x="2503741" y="167182"/>
                </a:lnTo>
                <a:lnTo>
                  <a:pt x="2505202" y="141236"/>
                </a:lnTo>
                <a:close/>
              </a:path>
            </a:pathLst>
          </a:custGeom>
          <a:solidFill>
            <a:srgbClr val="FFFFFF"/>
          </a:solidFill>
        </p:spPr>
        <p:txBody>
          <a:bodyPr wrap="square" lIns="0" tIns="0" rIns="0" bIns="0" rtlCol="0"/>
          <a:lstStyle/>
          <a:p>
            <a:endParaRPr/>
          </a:p>
        </p:txBody>
      </p:sp>
      <p:sp>
        <p:nvSpPr>
          <p:cNvPr id="35" name="object 35"/>
          <p:cNvSpPr txBox="1"/>
          <p:nvPr/>
        </p:nvSpPr>
        <p:spPr>
          <a:xfrm>
            <a:off x="5086222" y="5708700"/>
            <a:ext cx="3653154" cy="391160"/>
          </a:xfrm>
          <a:prstGeom prst="rect">
            <a:avLst/>
          </a:prstGeom>
        </p:spPr>
        <p:txBody>
          <a:bodyPr vert="horz" wrap="square" lIns="0" tIns="12700" rIns="0" bIns="0" rtlCol="0">
            <a:spAutoFit/>
          </a:bodyPr>
          <a:lstStyle/>
          <a:p>
            <a:pPr marL="38100">
              <a:lnSpc>
                <a:spcPct val="100000"/>
              </a:lnSpc>
              <a:spcBef>
                <a:spcPts val="100"/>
              </a:spcBef>
              <a:tabLst>
                <a:tab pos="692785" algn="l"/>
                <a:tab pos="1316355" algn="l"/>
                <a:tab pos="2152015" algn="l"/>
                <a:tab pos="2914015" algn="l"/>
              </a:tabLst>
            </a:pPr>
            <a:r>
              <a:rPr sz="2400" spc="-5" dirty="0">
                <a:solidFill>
                  <a:srgbClr val="FFFFFF"/>
                </a:solidFill>
                <a:latin typeface="Cambria Math"/>
                <a:cs typeface="Cambria Math"/>
              </a:rPr>
              <a:t>𝑒𝑥𝑝	</a:t>
            </a:r>
            <a:r>
              <a:rPr sz="2400" dirty="0">
                <a:solidFill>
                  <a:srgbClr val="FFFFFF"/>
                </a:solidFill>
                <a:latin typeface="Cambria Math"/>
                <a:cs typeface="Cambria Math"/>
              </a:rPr>
              <a:t>−</a:t>
            </a:r>
            <a:r>
              <a:rPr sz="2400" spc="-130" dirty="0">
                <a:solidFill>
                  <a:srgbClr val="FFFFFF"/>
                </a:solidFill>
                <a:latin typeface="Cambria Math"/>
                <a:cs typeface="Cambria Math"/>
              </a:rPr>
              <a:t> </a:t>
            </a:r>
            <a:r>
              <a:rPr sz="3600" baseline="41666" dirty="0">
                <a:solidFill>
                  <a:srgbClr val="FFFFFF"/>
                </a:solidFill>
                <a:latin typeface="Cambria Math"/>
                <a:cs typeface="Cambria Math"/>
              </a:rPr>
              <a:t>1	</a:t>
            </a:r>
            <a:r>
              <a:rPr sz="2400" dirty="0">
                <a:solidFill>
                  <a:srgbClr val="FFFFFF"/>
                </a:solidFill>
                <a:latin typeface="Cambria Math"/>
                <a:cs typeface="Cambria Math"/>
              </a:rPr>
              <a:t>𝑥</a:t>
            </a:r>
            <a:r>
              <a:rPr sz="2400" spc="75" dirty="0">
                <a:solidFill>
                  <a:srgbClr val="FFFFFF"/>
                </a:solidFill>
                <a:latin typeface="Cambria Math"/>
                <a:cs typeface="Cambria Math"/>
              </a:rPr>
              <a:t> </a:t>
            </a:r>
            <a:r>
              <a:rPr sz="2400" dirty="0">
                <a:solidFill>
                  <a:srgbClr val="FFFFFF"/>
                </a:solidFill>
                <a:latin typeface="Cambria Math"/>
                <a:cs typeface="Cambria Math"/>
              </a:rPr>
              <a:t>−</a:t>
            </a:r>
            <a:r>
              <a:rPr sz="2400" spc="-5" dirty="0">
                <a:solidFill>
                  <a:srgbClr val="FFFFFF"/>
                </a:solidFill>
                <a:latin typeface="Cambria Math"/>
                <a:cs typeface="Cambria Math"/>
              </a:rPr>
              <a:t> </a:t>
            </a:r>
            <a:r>
              <a:rPr sz="2400" dirty="0">
                <a:solidFill>
                  <a:srgbClr val="FFFFFF"/>
                </a:solidFill>
                <a:latin typeface="Cambria Math"/>
                <a:cs typeface="Cambria Math"/>
              </a:rPr>
              <a:t>𝜇	</a:t>
            </a:r>
            <a:r>
              <a:rPr sz="2625" spc="97" baseline="28571" dirty="0">
                <a:solidFill>
                  <a:srgbClr val="FFFFFF"/>
                </a:solidFill>
                <a:latin typeface="Cambria Math"/>
                <a:cs typeface="Cambria Math"/>
              </a:rPr>
              <a:t>𝑇</a:t>
            </a:r>
            <a:r>
              <a:rPr sz="2400" spc="65" dirty="0">
                <a:solidFill>
                  <a:srgbClr val="FFFFFF"/>
                </a:solidFill>
                <a:latin typeface="Cambria Math"/>
                <a:cs typeface="Cambria Math"/>
              </a:rPr>
              <a:t>Σ</a:t>
            </a:r>
            <a:r>
              <a:rPr sz="2625" spc="97" baseline="28571" dirty="0">
                <a:solidFill>
                  <a:srgbClr val="FFFFFF"/>
                </a:solidFill>
                <a:latin typeface="Cambria Math"/>
                <a:cs typeface="Cambria Math"/>
              </a:rPr>
              <a:t>−1	</a:t>
            </a:r>
            <a:r>
              <a:rPr sz="2400" dirty="0">
                <a:solidFill>
                  <a:srgbClr val="FFFFFF"/>
                </a:solidFill>
                <a:latin typeface="Cambria Math"/>
                <a:cs typeface="Cambria Math"/>
              </a:rPr>
              <a:t>𝑥</a:t>
            </a:r>
            <a:r>
              <a:rPr sz="2400" spc="30" dirty="0">
                <a:solidFill>
                  <a:srgbClr val="FFFFFF"/>
                </a:solidFill>
                <a:latin typeface="Cambria Math"/>
                <a:cs typeface="Cambria Math"/>
              </a:rPr>
              <a:t> </a:t>
            </a:r>
            <a:r>
              <a:rPr sz="2400" dirty="0">
                <a:solidFill>
                  <a:srgbClr val="FFFFFF"/>
                </a:solidFill>
                <a:latin typeface="Cambria Math"/>
                <a:cs typeface="Cambria Math"/>
              </a:rPr>
              <a:t>−</a:t>
            </a:r>
            <a:r>
              <a:rPr sz="2400" spc="-45" dirty="0">
                <a:solidFill>
                  <a:srgbClr val="FFFFFF"/>
                </a:solidFill>
                <a:latin typeface="Cambria Math"/>
                <a:cs typeface="Cambria Math"/>
              </a:rPr>
              <a:t> </a:t>
            </a:r>
            <a:r>
              <a:rPr sz="2400" dirty="0">
                <a:solidFill>
                  <a:srgbClr val="FFFFFF"/>
                </a:solidFill>
                <a:latin typeface="Cambria Math"/>
                <a:cs typeface="Cambria Math"/>
              </a:rPr>
              <a:t>𝜇</a:t>
            </a:r>
            <a:endParaRPr sz="2400">
              <a:latin typeface="Cambria Math"/>
              <a:cs typeface="Cambria Math"/>
            </a:endParaRPr>
          </a:p>
        </p:txBody>
      </p:sp>
      <p:pic>
        <p:nvPicPr>
          <p:cNvPr id="36" name="object 36"/>
          <p:cNvPicPr/>
          <p:nvPr/>
        </p:nvPicPr>
        <p:blipFill>
          <a:blip r:embed="rId11" cstate="print"/>
          <a:stretch>
            <a:fillRect/>
          </a:stretch>
        </p:blipFill>
        <p:spPr>
          <a:xfrm>
            <a:off x="2412492" y="3360420"/>
            <a:ext cx="176783" cy="176784"/>
          </a:xfrm>
          <a:prstGeom prst="rect">
            <a:avLst/>
          </a:prstGeom>
        </p:spPr>
      </p:pic>
      <p:sp>
        <p:nvSpPr>
          <p:cNvPr id="37" name="object 37"/>
          <p:cNvSpPr txBox="1"/>
          <p:nvPr/>
        </p:nvSpPr>
        <p:spPr>
          <a:xfrm>
            <a:off x="2354707" y="2926841"/>
            <a:ext cx="79184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New</a:t>
            </a:r>
            <a:r>
              <a:rPr sz="2400" spc="-80" dirty="0">
                <a:latin typeface="Calibri"/>
                <a:cs typeface="Calibri"/>
              </a:rPr>
              <a:t> </a:t>
            </a:r>
            <a:r>
              <a:rPr sz="2400" dirty="0">
                <a:latin typeface="Calibri"/>
                <a:cs typeface="Calibri"/>
              </a:rPr>
              <a:t>x</a:t>
            </a:r>
            <a:endParaRPr sz="2400">
              <a:latin typeface="Calibri"/>
              <a:cs typeface="Calibri"/>
            </a:endParaRPr>
          </a:p>
        </p:txBody>
      </p:sp>
      <p:sp>
        <p:nvSpPr>
          <p:cNvPr id="38" name="object 38"/>
          <p:cNvSpPr txBox="1"/>
          <p:nvPr/>
        </p:nvSpPr>
        <p:spPr>
          <a:xfrm>
            <a:off x="5810503" y="3419297"/>
            <a:ext cx="2725420" cy="1907539"/>
          </a:xfrm>
          <a:prstGeom prst="rect">
            <a:avLst/>
          </a:prstGeom>
        </p:spPr>
        <p:txBody>
          <a:bodyPr vert="horz" wrap="square" lIns="0" tIns="12700" rIns="0" bIns="0" rtlCol="0">
            <a:spAutoFit/>
          </a:bodyPr>
          <a:lstStyle/>
          <a:p>
            <a:pPr marL="90170">
              <a:lnSpc>
                <a:spcPct val="100000"/>
              </a:lnSpc>
              <a:spcBef>
                <a:spcPts val="100"/>
              </a:spcBef>
            </a:pPr>
            <a:r>
              <a:rPr sz="2400" dirty="0">
                <a:latin typeface="Cambria Math"/>
                <a:cs typeface="Cambria Math"/>
              </a:rPr>
              <a:t>𝜇</a:t>
            </a:r>
            <a:r>
              <a:rPr sz="2400" spc="155" dirty="0">
                <a:latin typeface="Cambria Math"/>
                <a:cs typeface="Cambria Math"/>
              </a:rPr>
              <a:t> </a:t>
            </a:r>
            <a:r>
              <a:rPr sz="2400" dirty="0">
                <a:latin typeface="Cambria Math"/>
                <a:cs typeface="Cambria Math"/>
              </a:rPr>
              <a:t>=</a:t>
            </a:r>
            <a:endParaRPr sz="2400">
              <a:latin typeface="Cambria Math"/>
              <a:cs typeface="Cambria Math"/>
            </a:endParaRPr>
          </a:p>
          <a:p>
            <a:pPr>
              <a:lnSpc>
                <a:spcPct val="100000"/>
              </a:lnSpc>
              <a:spcBef>
                <a:spcPts val="40"/>
              </a:spcBef>
            </a:pPr>
            <a:endParaRPr sz="2950">
              <a:latin typeface="Cambria Math"/>
              <a:cs typeface="Cambria Math"/>
            </a:endParaRPr>
          </a:p>
          <a:p>
            <a:pPr marL="71755">
              <a:lnSpc>
                <a:spcPct val="100000"/>
              </a:lnSpc>
            </a:pPr>
            <a:r>
              <a:rPr sz="2400" dirty="0">
                <a:latin typeface="Cambria Math"/>
                <a:cs typeface="Cambria Math"/>
              </a:rPr>
              <a:t>Σ</a:t>
            </a:r>
            <a:r>
              <a:rPr sz="2400" spc="85" dirty="0">
                <a:latin typeface="Cambria Math"/>
                <a:cs typeface="Cambria Math"/>
              </a:rPr>
              <a:t> </a:t>
            </a:r>
            <a:r>
              <a:rPr sz="2400" dirty="0">
                <a:latin typeface="Cambria Math"/>
                <a:cs typeface="Cambria Math"/>
              </a:rPr>
              <a:t>=</a:t>
            </a:r>
            <a:endParaRPr sz="2400">
              <a:latin typeface="Cambria Math"/>
              <a:cs typeface="Cambria Math"/>
            </a:endParaRPr>
          </a:p>
          <a:p>
            <a:pPr marL="12700">
              <a:lnSpc>
                <a:spcPct val="100000"/>
              </a:lnSpc>
              <a:spcBef>
                <a:spcPts val="2195"/>
              </a:spcBef>
            </a:pPr>
            <a:r>
              <a:rPr sz="2800" spc="-10" dirty="0">
                <a:solidFill>
                  <a:srgbClr val="FF0000"/>
                </a:solidFill>
                <a:latin typeface="Calibri"/>
                <a:cs typeface="Calibri"/>
              </a:rPr>
              <a:t>How </a:t>
            </a:r>
            <a:r>
              <a:rPr sz="2800" spc="-20" dirty="0">
                <a:solidFill>
                  <a:srgbClr val="FF0000"/>
                </a:solidFill>
                <a:latin typeface="Calibri"/>
                <a:cs typeface="Calibri"/>
              </a:rPr>
              <a:t>to</a:t>
            </a:r>
            <a:r>
              <a:rPr sz="2800" spc="-25" dirty="0">
                <a:solidFill>
                  <a:srgbClr val="FF0000"/>
                </a:solidFill>
                <a:latin typeface="Calibri"/>
                <a:cs typeface="Calibri"/>
              </a:rPr>
              <a:t> </a:t>
            </a:r>
            <a:r>
              <a:rPr sz="2800" spc="-10" dirty="0">
                <a:solidFill>
                  <a:srgbClr val="FF0000"/>
                </a:solidFill>
                <a:latin typeface="Calibri"/>
                <a:cs typeface="Calibri"/>
              </a:rPr>
              <a:t>find </a:t>
            </a:r>
            <a:r>
              <a:rPr sz="2800" spc="-5" dirty="0">
                <a:solidFill>
                  <a:srgbClr val="FF0000"/>
                </a:solidFill>
                <a:latin typeface="Calibri"/>
                <a:cs typeface="Calibri"/>
              </a:rPr>
              <a:t>them?</a:t>
            </a:r>
            <a:endParaRPr sz="2800">
              <a:latin typeface="Calibri"/>
              <a:cs typeface="Calibri"/>
            </a:endParaRPr>
          </a:p>
        </p:txBody>
      </p:sp>
      <p:sp>
        <p:nvSpPr>
          <p:cNvPr id="39" name="object 39"/>
          <p:cNvSpPr/>
          <p:nvPr/>
        </p:nvSpPr>
        <p:spPr>
          <a:xfrm>
            <a:off x="5731002" y="3205733"/>
            <a:ext cx="2406650" cy="1676400"/>
          </a:xfrm>
          <a:custGeom>
            <a:avLst/>
            <a:gdLst/>
            <a:ahLst/>
            <a:cxnLst/>
            <a:rect l="l" t="t" r="r" b="b"/>
            <a:pathLst>
              <a:path w="2406650" h="1676400">
                <a:moveTo>
                  <a:pt x="0" y="1676400"/>
                </a:moveTo>
                <a:lnTo>
                  <a:pt x="2406396" y="1676400"/>
                </a:lnTo>
                <a:lnTo>
                  <a:pt x="2406396" y="0"/>
                </a:lnTo>
                <a:lnTo>
                  <a:pt x="0" y="0"/>
                </a:lnTo>
                <a:lnTo>
                  <a:pt x="0" y="1676400"/>
                </a:lnTo>
                <a:close/>
              </a:path>
            </a:pathLst>
          </a:custGeom>
          <a:ln w="38100">
            <a:solidFill>
              <a:srgbClr val="FF0000"/>
            </a:solidFill>
          </a:ln>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980239" y="996328"/>
            <a:ext cx="4900295" cy="3300729"/>
            <a:chOff x="1980239" y="996328"/>
            <a:chExt cx="4900295" cy="3300729"/>
          </a:xfrm>
        </p:grpSpPr>
        <p:pic>
          <p:nvPicPr>
            <p:cNvPr id="3" name="object 3"/>
            <p:cNvPicPr/>
            <p:nvPr/>
          </p:nvPicPr>
          <p:blipFill>
            <a:blip r:embed="rId3" cstate="print"/>
            <a:stretch>
              <a:fillRect/>
            </a:stretch>
          </p:blipFill>
          <p:spPr>
            <a:xfrm>
              <a:off x="1980239" y="996328"/>
              <a:ext cx="4900057" cy="3300516"/>
            </a:xfrm>
            <a:prstGeom prst="rect">
              <a:avLst/>
            </a:prstGeom>
          </p:spPr>
        </p:pic>
        <p:pic>
          <p:nvPicPr>
            <p:cNvPr id="4" name="object 4"/>
            <p:cNvPicPr/>
            <p:nvPr/>
          </p:nvPicPr>
          <p:blipFill>
            <a:blip r:embed="rId4" cstate="print"/>
            <a:stretch>
              <a:fillRect/>
            </a:stretch>
          </p:blipFill>
          <p:spPr>
            <a:xfrm>
              <a:off x="3758183" y="2897123"/>
              <a:ext cx="170688" cy="172212"/>
            </a:xfrm>
            <a:prstGeom prst="rect">
              <a:avLst/>
            </a:prstGeom>
          </p:spPr>
        </p:pic>
        <p:pic>
          <p:nvPicPr>
            <p:cNvPr id="5" name="object 5"/>
            <p:cNvPicPr/>
            <p:nvPr/>
          </p:nvPicPr>
          <p:blipFill>
            <a:blip r:embed="rId5" cstate="print"/>
            <a:stretch>
              <a:fillRect/>
            </a:stretch>
          </p:blipFill>
          <p:spPr>
            <a:xfrm>
              <a:off x="5826251" y="1673352"/>
              <a:ext cx="172212" cy="172212"/>
            </a:xfrm>
            <a:prstGeom prst="rect">
              <a:avLst/>
            </a:prstGeom>
          </p:spPr>
        </p:pic>
        <p:sp>
          <p:nvSpPr>
            <p:cNvPr id="6" name="object 6"/>
            <p:cNvSpPr/>
            <p:nvPr/>
          </p:nvSpPr>
          <p:spPr>
            <a:xfrm>
              <a:off x="3227069" y="2366010"/>
              <a:ext cx="1234440" cy="1234440"/>
            </a:xfrm>
            <a:custGeom>
              <a:avLst/>
              <a:gdLst/>
              <a:ahLst/>
              <a:cxnLst/>
              <a:rect l="l" t="t" r="r" b="b"/>
              <a:pathLst>
                <a:path w="1234439" h="1234439">
                  <a:moveTo>
                    <a:pt x="0" y="617219"/>
                  </a:moveTo>
                  <a:lnTo>
                    <a:pt x="1857" y="568986"/>
                  </a:lnTo>
                  <a:lnTo>
                    <a:pt x="7336" y="521767"/>
                  </a:lnTo>
                  <a:lnTo>
                    <a:pt x="16301" y="475701"/>
                  </a:lnTo>
                  <a:lnTo>
                    <a:pt x="28615" y="430924"/>
                  </a:lnTo>
                  <a:lnTo>
                    <a:pt x="44139" y="387574"/>
                  </a:lnTo>
                  <a:lnTo>
                    <a:pt x="62737" y="345788"/>
                  </a:lnTo>
                  <a:lnTo>
                    <a:pt x="84271" y="305703"/>
                  </a:lnTo>
                  <a:lnTo>
                    <a:pt x="108605" y="267456"/>
                  </a:lnTo>
                  <a:lnTo>
                    <a:pt x="135600" y="231185"/>
                  </a:lnTo>
                  <a:lnTo>
                    <a:pt x="165120" y="197028"/>
                  </a:lnTo>
                  <a:lnTo>
                    <a:pt x="197028" y="165120"/>
                  </a:lnTo>
                  <a:lnTo>
                    <a:pt x="231185" y="135600"/>
                  </a:lnTo>
                  <a:lnTo>
                    <a:pt x="267456" y="108605"/>
                  </a:lnTo>
                  <a:lnTo>
                    <a:pt x="305703" y="84271"/>
                  </a:lnTo>
                  <a:lnTo>
                    <a:pt x="345788" y="62737"/>
                  </a:lnTo>
                  <a:lnTo>
                    <a:pt x="387574" y="44139"/>
                  </a:lnTo>
                  <a:lnTo>
                    <a:pt x="430924" y="28615"/>
                  </a:lnTo>
                  <a:lnTo>
                    <a:pt x="475701" y="16301"/>
                  </a:lnTo>
                  <a:lnTo>
                    <a:pt x="521767" y="7336"/>
                  </a:lnTo>
                  <a:lnTo>
                    <a:pt x="568986" y="1857"/>
                  </a:lnTo>
                  <a:lnTo>
                    <a:pt x="617219" y="0"/>
                  </a:lnTo>
                  <a:lnTo>
                    <a:pt x="665453" y="1857"/>
                  </a:lnTo>
                  <a:lnTo>
                    <a:pt x="712672" y="7336"/>
                  </a:lnTo>
                  <a:lnTo>
                    <a:pt x="758738" y="16301"/>
                  </a:lnTo>
                  <a:lnTo>
                    <a:pt x="803515" y="28615"/>
                  </a:lnTo>
                  <a:lnTo>
                    <a:pt x="846865" y="44139"/>
                  </a:lnTo>
                  <a:lnTo>
                    <a:pt x="888651" y="62737"/>
                  </a:lnTo>
                  <a:lnTo>
                    <a:pt x="928736" y="84271"/>
                  </a:lnTo>
                  <a:lnTo>
                    <a:pt x="966983" y="108605"/>
                  </a:lnTo>
                  <a:lnTo>
                    <a:pt x="1003254" y="135600"/>
                  </a:lnTo>
                  <a:lnTo>
                    <a:pt x="1037411" y="165120"/>
                  </a:lnTo>
                  <a:lnTo>
                    <a:pt x="1069319" y="197028"/>
                  </a:lnTo>
                  <a:lnTo>
                    <a:pt x="1098839" y="231185"/>
                  </a:lnTo>
                  <a:lnTo>
                    <a:pt x="1125834" y="267456"/>
                  </a:lnTo>
                  <a:lnTo>
                    <a:pt x="1150168" y="305703"/>
                  </a:lnTo>
                  <a:lnTo>
                    <a:pt x="1171702" y="345788"/>
                  </a:lnTo>
                  <a:lnTo>
                    <a:pt x="1190300" y="387574"/>
                  </a:lnTo>
                  <a:lnTo>
                    <a:pt x="1205824" y="430924"/>
                  </a:lnTo>
                  <a:lnTo>
                    <a:pt x="1218138" y="475701"/>
                  </a:lnTo>
                  <a:lnTo>
                    <a:pt x="1227103" y="521767"/>
                  </a:lnTo>
                  <a:lnTo>
                    <a:pt x="1232582" y="568986"/>
                  </a:lnTo>
                  <a:lnTo>
                    <a:pt x="1234440" y="617219"/>
                  </a:lnTo>
                  <a:lnTo>
                    <a:pt x="1232582" y="665453"/>
                  </a:lnTo>
                  <a:lnTo>
                    <a:pt x="1227103" y="712672"/>
                  </a:lnTo>
                  <a:lnTo>
                    <a:pt x="1218138" y="758738"/>
                  </a:lnTo>
                  <a:lnTo>
                    <a:pt x="1205824" y="803515"/>
                  </a:lnTo>
                  <a:lnTo>
                    <a:pt x="1190300" y="846865"/>
                  </a:lnTo>
                  <a:lnTo>
                    <a:pt x="1171702" y="888651"/>
                  </a:lnTo>
                  <a:lnTo>
                    <a:pt x="1150168" y="928736"/>
                  </a:lnTo>
                  <a:lnTo>
                    <a:pt x="1125834" y="966983"/>
                  </a:lnTo>
                  <a:lnTo>
                    <a:pt x="1098839" y="1003254"/>
                  </a:lnTo>
                  <a:lnTo>
                    <a:pt x="1069319" y="1037411"/>
                  </a:lnTo>
                  <a:lnTo>
                    <a:pt x="1037411" y="1069319"/>
                  </a:lnTo>
                  <a:lnTo>
                    <a:pt x="1003254" y="1098839"/>
                  </a:lnTo>
                  <a:lnTo>
                    <a:pt x="966983" y="1125834"/>
                  </a:lnTo>
                  <a:lnTo>
                    <a:pt x="928736" y="1150168"/>
                  </a:lnTo>
                  <a:lnTo>
                    <a:pt x="888651" y="1171702"/>
                  </a:lnTo>
                  <a:lnTo>
                    <a:pt x="846865" y="1190300"/>
                  </a:lnTo>
                  <a:lnTo>
                    <a:pt x="803515" y="1205824"/>
                  </a:lnTo>
                  <a:lnTo>
                    <a:pt x="758738" y="1218138"/>
                  </a:lnTo>
                  <a:lnTo>
                    <a:pt x="712672" y="1227103"/>
                  </a:lnTo>
                  <a:lnTo>
                    <a:pt x="665453" y="1232582"/>
                  </a:lnTo>
                  <a:lnTo>
                    <a:pt x="617219" y="1234439"/>
                  </a:lnTo>
                  <a:lnTo>
                    <a:pt x="568986" y="1232582"/>
                  </a:lnTo>
                  <a:lnTo>
                    <a:pt x="521767" y="1227103"/>
                  </a:lnTo>
                  <a:lnTo>
                    <a:pt x="475701" y="1218138"/>
                  </a:lnTo>
                  <a:lnTo>
                    <a:pt x="430924" y="1205824"/>
                  </a:lnTo>
                  <a:lnTo>
                    <a:pt x="387574" y="1190300"/>
                  </a:lnTo>
                  <a:lnTo>
                    <a:pt x="345788" y="1171702"/>
                  </a:lnTo>
                  <a:lnTo>
                    <a:pt x="305703" y="1150168"/>
                  </a:lnTo>
                  <a:lnTo>
                    <a:pt x="267456" y="1125834"/>
                  </a:lnTo>
                  <a:lnTo>
                    <a:pt x="231185" y="1098839"/>
                  </a:lnTo>
                  <a:lnTo>
                    <a:pt x="197028" y="1069319"/>
                  </a:lnTo>
                  <a:lnTo>
                    <a:pt x="165120" y="1037411"/>
                  </a:lnTo>
                  <a:lnTo>
                    <a:pt x="135600" y="1003254"/>
                  </a:lnTo>
                  <a:lnTo>
                    <a:pt x="108605" y="966983"/>
                  </a:lnTo>
                  <a:lnTo>
                    <a:pt x="84271" y="928736"/>
                  </a:lnTo>
                  <a:lnTo>
                    <a:pt x="62737" y="888651"/>
                  </a:lnTo>
                  <a:lnTo>
                    <a:pt x="44139" y="846865"/>
                  </a:lnTo>
                  <a:lnTo>
                    <a:pt x="28615" y="803515"/>
                  </a:lnTo>
                  <a:lnTo>
                    <a:pt x="16301" y="758738"/>
                  </a:lnTo>
                  <a:lnTo>
                    <a:pt x="7336" y="712672"/>
                  </a:lnTo>
                  <a:lnTo>
                    <a:pt x="1857" y="665453"/>
                  </a:lnTo>
                  <a:lnTo>
                    <a:pt x="0" y="617219"/>
                  </a:lnTo>
                  <a:close/>
                </a:path>
              </a:pathLst>
            </a:custGeom>
            <a:ln w="38100">
              <a:solidFill>
                <a:srgbClr val="FF0000"/>
              </a:solidFill>
            </a:ln>
          </p:spPr>
          <p:txBody>
            <a:bodyPr wrap="square" lIns="0" tIns="0" rIns="0" bIns="0" rtlCol="0"/>
            <a:lstStyle/>
            <a:p>
              <a:endParaRPr/>
            </a:p>
          </p:txBody>
        </p:sp>
        <p:sp>
          <p:nvSpPr>
            <p:cNvPr id="7" name="object 7"/>
            <p:cNvSpPr/>
            <p:nvPr/>
          </p:nvSpPr>
          <p:spPr>
            <a:xfrm>
              <a:off x="5421715" y="1325456"/>
              <a:ext cx="980440" cy="869315"/>
            </a:xfrm>
            <a:custGeom>
              <a:avLst/>
              <a:gdLst/>
              <a:ahLst/>
              <a:cxnLst/>
              <a:rect l="l" t="t" r="r" b="b"/>
              <a:pathLst>
                <a:path w="980439" h="869314">
                  <a:moveTo>
                    <a:pt x="42459" y="80560"/>
                  </a:moveTo>
                  <a:lnTo>
                    <a:pt x="95504" y="34656"/>
                  </a:lnTo>
                  <a:lnTo>
                    <a:pt x="164547" y="7967"/>
                  </a:lnTo>
                  <a:lnTo>
                    <a:pt x="204083" y="1674"/>
                  </a:lnTo>
                  <a:lnTo>
                    <a:pt x="246435" y="0"/>
                  </a:lnTo>
                  <a:lnTo>
                    <a:pt x="291210" y="2881"/>
                  </a:lnTo>
                  <a:lnTo>
                    <a:pt x="338012" y="10257"/>
                  </a:lnTo>
                  <a:lnTo>
                    <a:pt x="386447" y="22066"/>
                  </a:lnTo>
                  <a:lnTo>
                    <a:pt x="436121" y="38246"/>
                  </a:lnTo>
                  <a:lnTo>
                    <a:pt x="486640" y="58734"/>
                  </a:lnTo>
                  <a:lnTo>
                    <a:pt x="537609" y="83470"/>
                  </a:lnTo>
                  <a:lnTo>
                    <a:pt x="588633" y="112391"/>
                  </a:lnTo>
                  <a:lnTo>
                    <a:pt x="639318" y="145435"/>
                  </a:lnTo>
                  <a:lnTo>
                    <a:pt x="689270" y="182541"/>
                  </a:lnTo>
                  <a:lnTo>
                    <a:pt x="736887" y="222581"/>
                  </a:lnTo>
                  <a:lnTo>
                    <a:pt x="780727" y="264273"/>
                  </a:lnTo>
                  <a:lnTo>
                    <a:pt x="820640" y="307248"/>
                  </a:lnTo>
                  <a:lnTo>
                    <a:pt x="856472" y="351136"/>
                  </a:lnTo>
                  <a:lnTo>
                    <a:pt x="888072" y="395567"/>
                  </a:lnTo>
                  <a:lnTo>
                    <a:pt x="915287" y="440172"/>
                  </a:lnTo>
                  <a:lnTo>
                    <a:pt x="937966" y="484582"/>
                  </a:lnTo>
                  <a:lnTo>
                    <a:pt x="955956" y="528426"/>
                  </a:lnTo>
                  <a:lnTo>
                    <a:pt x="969104" y="571335"/>
                  </a:lnTo>
                  <a:lnTo>
                    <a:pt x="977259" y="612939"/>
                  </a:lnTo>
                  <a:lnTo>
                    <a:pt x="980269" y="652870"/>
                  </a:lnTo>
                  <a:lnTo>
                    <a:pt x="977981" y="690757"/>
                  </a:lnTo>
                  <a:lnTo>
                    <a:pt x="956903" y="758920"/>
                  </a:lnTo>
                  <a:lnTo>
                    <a:pt x="913484" y="813819"/>
                  </a:lnTo>
                  <a:lnTo>
                    <a:pt x="852046" y="850017"/>
                  </a:lnTo>
                  <a:lnTo>
                    <a:pt x="776185" y="867259"/>
                  </a:lnTo>
                  <a:lnTo>
                    <a:pt x="733833" y="868927"/>
                  </a:lnTo>
                  <a:lnTo>
                    <a:pt x="689058" y="866042"/>
                  </a:lnTo>
                  <a:lnTo>
                    <a:pt x="642256" y="858666"/>
                  </a:lnTo>
                  <a:lnTo>
                    <a:pt x="593821" y="846861"/>
                  </a:lnTo>
                  <a:lnTo>
                    <a:pt x="544147" y="830688"/>
                  </a:lnTo>
                  <a:lnTo>
                    <a:pt x="493628" y="810210"/>
                  </a:lnTo>
                  <a:lnTo>
                    <a:pt x="442659" y="785487"/>
                  </a:lnTo>
                  <a:lnTo>
                    <a:pt x="391635" y="756583"/>
                  </a:lnTo>
                  <a:lnTo>
                    <a:pt x="340950" y="723559"/>
                  </a:lnTo>
                  <a:lnTo>
                    <a:pt x="290998" y="686477"/>
                  </a:lnTo>
                  <a:lnTo>
                    <a:pt x="243382" y="646414"/>
                  </a:lnTo>
                  <a:lnTo>
                    <a:pt x="199541" y="604701"/>
                  </a:lnTo>
                  <a:lnTo>
                    <a:pt x="159628" y="561709"/>
                  </a:lnTo>
                  <a:lnTo>
                    <a:pt x="123796" y="517808"/>
                  </a:lnTo>
                  <a:lnTo>
                    <a:pt x="92196" y="473366"/>
                  </a:lnTo>
                  <a:lnTo>
                    <a:pt x="64981" y="428755"/>
                  </a:lnTo>
                  <a:lnTo>
                    <a:pt x="42302" y="384342"/>
                  </a:lnTo>
                  <a:lnTo>
                    <a:pt x="24313" y="340498"/>
                  </a:lnTo>
                  <a:lnTo>
                    <a:pt x="11164" y="297592"/>
                  </a:lnTo>
                  <a:lnTo>
                    <a:pt x="3009" y="255994"/>
                  </a:lnTo>
                  <a:lnTo>
                    <a:pt x="0" y="216074"/>
                  </a:lnTo>
                  <a:lnTo>
                    <a:pt x="2287" y="178201"/>
                  </a:lnTo>
                  <a:lnTo>
                    <a:pt x="10025" y="142744"/>
                  </a:lnTo>
                  <a:lnTo>
                    <a:pt x="23365" y="110074"/>
                  </a:lnTo>
                  <a:lnTo>
                    <a:pt x="42459" y="80560"/>
                  </a:lnTo>
                  <a:close/>
                </a:path>
              </a:pathLst>
            </a:custGeom>
            <a:ln w="38100">
              <a:solidFill>
                <a:srgbClr val="FF0000"/>
              </a:solidFill>
            </a:ln>
          </p:spPr>
          <p:txBody>
            <a:bodyPr wrap="square" lIns="0" tIns="0" rIns="0" bIns="0" rtlCol="0"/>
            <a:lstStyle/>
            <a:p>
              <a:endParaRPr/>
            </a:p>
          </p:txBody>
        </p:sp>
      </p:grpSp>
      <p:sp>
        <p:nvSpPr>
          <p:cNvPr id="8" name="object 8"/>
          <p:cNvSpPr txBox="1"/>
          <p:nvPr/>
        </p:nvSpPr>
        <p:spPr>
          <a:xfrm>
            <a:off x="456996" y="4666233"/>
            <a:ext cx="3294379"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Calibri"/>
                <a:cs typeface="Calibri"/>
              </a:rPr>
              <a:t>can</a:t>
            </a:r>
            <a:r>
              <a:rPr sz="2400" spc="-25" dirty="0">
                <a:latin typeface="Calibri"/>
                <a:cs typeface="Calibri"/>
              </a:rPr>
              <a:t> </a:t>
            </a:r>
            <a:r>
              <a:rPr sz="2400" spc="-15" dirty="0">
                <a:latin typeface="Calibri"/>
                <a:cs typeface="Calibri"/>
              </a:rPr>
              <a:t>generate</a:t>
            </a:r>
            <a:r>
              <a:rPr sz="2400" spc="-30" dirty="0">
                <a:latin typeface="Calibri"/>
                <a:cs typeface="Calibri"/>
              </a:rPr>
              <a:t> </a:t>
            </a:r>
            <a:r>
              <a:rPr sz="2400" dirty="0">
                <a:latin typeface="Calibri"/>
                <a:cs typeface="Calibri"/>
              </a:rPr>
              <a:t>these</a:t>
            </a:r>
            <a:r>
              <a:rPr sz="2400" spc="-20" dirty="0">
                <a:latin typeface="Calibri"/>
                <a:cs typeface="Calibri"/>
              </a:rPr>
              <a:t> </a:t>
            </a:r>
            <a:r>
              <a:rPr sz="2400" spc="-10" dirty="0">
                <a:latin typeface="Calibri"/>
                <a:cs typeface="Calibri"/>
              </a:rPr>
              <a:t>points.</a:t>
            </a:r>
            <a:endParaRPr sz="2400">
              <a:latin typeface="Calibri"/>
              <a:cs typeface="Calibri"/>
            </a:endParaRPr>
          </a:p>
        </p:txBody>
      </p:sp>
      <p:sp>
        <p:nvSpPr>
          <p:cNvPr id="9" name="object 9"/>
          <p:cNvSpPr txBox="1">
            <a:spLocks noGrp="1"/>
          </p:cNvSpPr>
          <p:nvPr>
            <p:ph type="title"/>
          </p:nvPr>
        </p:nvSpPr>
        <p:spPr>
          <a:xfrm>
            <a:off x="324713" y="249428"/>
            <a:ext cx="3109595" cy="452120"/>
          </a:xfrm>
          <a:prstGeom prst="rect">
            <a:avLst/>
          </a:prstGeom>
        </p:spPr>
        <p:txBody>
          <a:bodyPr vert="horz" wrap="square" lIns="0" tIns="12065" rIns="0" bIns="0" rtlCol="0">
            <a:spAutoFit/>
          </a:bodyPr>
          <a:lstStyle/>
          <a:p>
            <a:pPr marL="12700">
              <a:lnSpc>
                <a:spcPct val="100000"/>
              </a:lnSpc>
              <a:spcBef>
                <a:spcPts val="95"/>
              </a:spcBef>
            </a:pPr>
            <a:r>
              <a:rPr sz="2800" b="1" i="1" u="heavy" spc="-10" dirty="0">
                <a:uFill>
                  <a:solidFill>
                    <a:srgbClr val="000000"/>
                  </a:solidFill>
                </a:uFill>
                <a:latin typeface="Calibri"/>
                <a:cs typeface="Calibri"/>
              </a:rPr>
              <a:t>Maximum</a:t>
            </a:r>
            <a:r>
              <a:rPr sz="2800" b="1" i="1" u="heavy" spc="-25" dirty="0">
                <a:uFill>
                  <a:solidFill>
                    <a:srgbClr val="000000"/>
                  </a:solidFill>
                </a:uFill>
                <a:latin typeface="Calibri"/>
                <a:cs typeface="Calibri"/>
              </a:rPr>
              <a:t> </a:t>
            </a:r>
            <a:r>
              <a:rPr sz="2800" b="1" i="1" u="heavy" spc="-15" dirty="0">
                <a:uFill>
                  <a:solidFill>
                    <a:srgbClr val="000000"/>
                  </a:solidFill>
                </a:uFill>
                <a:latin typeface="Calibri"/>
                <a:cs typeface="Calibri"/>
              </a:rPr>
              <a:t>Likelihood</a:t>
            </a:r>
            <a:endParaRPr sz="2800">
              <a:latin typeface="Calibri"/>
              <a:cs typeface="Calibri"/>
            </a:endParaRPr>
          </a:p>
        </p:txBody>
      </p:sp>
      <p:sp>
        <p:nvSpPr>
          <p:cNvPr id="10" name="object 10"/>
          <p:cNvSpPr/>
          <p:nvPr/>
        </p:nvSpPr>
        <p:spPr>
          <a:xfrm>
            <a:off x="1854200" y="3260089"/>
            <a:ext cx="71120" cy="500380"/>
          </a:xfrm>
          <a:custGeom>
            <a:avLst/>
            <a:gdLst/>
            <a:ahLst/>
            <a:cxnLst/>
            <a:rect l="l" t="t" r="r" b="b"/>
            <a:pathLst>
              <a:path w="71119" h="500379">
                <a:moveTo>
                  <a:pt x="70866" y="0"/>
                </a:moveTo>
                <a:lnTo>
                  <a:pt x="0" y="0"/>
                </a:lnTo>
                <a:lnTo>
                  <a:pt x="0" y="12700"/>
                </a:lnTo>
                <a:lnTo>
                  <a:pt x="43307" y="12700"/>
                </a:lnTo>
                <a:lnTo>
                  <a:pt x="43307" y="486410"/>
                </a:lnTo>
                <a:lnTo>
                  <a:pt x="0" y="486410"/>
                </a:lnTo>
                <a:lnTo>
                  <a:pt x="0" y="500380"/>
                </a:lnTo>
                <a:lnTo>
                  <a:pt x="70866" y="500380"/>
                </a:lnTo>
                <a:lnTo>
                  <a:pt x="70866" y="486410"/>
                </a:lnTo>
                <a:lnTo>
                  <a:pt x="70866" y="12700"/>
                </a:lnTo>
                <a:lnTo>
                  <a:pt x="70866" y="0"/>
                </a:lnTo>
                <a:close/>
              </a:path>
            </a:pathLst>
          </a:custGeom>
          <a:solidFill>
            <a:srgbClr val="000000"/>
          </a:solidFill>
        </p:spPr>
        <p:txBody>
          <a:bodyPr wrap="square" lIns="0" tIns="0" rIns="0" bIns="0" rtlCol="0"/>
          <a:lstStyle/>
          <a:p>
            <a:endParaRPr/>
          </a:p>
        </p:txBody>
      </p:sp>
      <p:sp>
        <p:nvSpPr>
          <p:cNvPr id="11" name="object 11"/>
          <p:cNvSpPr/>
          <p:nvPr/>
        </p:nvSpPr>
        <p:spPr>
          <a:xfrm>
            <a:off x="1431671" y="3260089"/>
            <a:ext cx="71120" cy="500380"/>
          </a:xfrm>
          <a:custGeom>
            <a:avLst/>
            <a:gdLst/>
            <a:ahLst/>
            <a:cxnLst/>
            <a:rect l="l" t="t" r="r" b="b"/>
            <a:pathLst>
              <a:path w="71119" h="500379">
                <a:moveTo>
                  <a:pt x="70866" y="0"/>
                </a:moveTo>
                <a:lnTo>
                  <a:pt x="0" y="0"/>
                </a:lnTo>
                <a:lnTo>
                  <a:pt x="0" y="12700"/>
                </a:lnTo>
                <a:lnTo>
                  <a:pt x="0" y="486410"/>
                </a:lnTo>
                <a:lnTo>
                  <a:pt x="0" y="500380"/>
                </a:lnTo>
                <a:lnTo>
                  <a:pt x="70866" y="500380"/>
                </a:lnTo>
                <a:lnTo>
                  <a:pt x="70866" y="486410"/>
                </a:lnTo>
                <a:lnTo>
                  <a:pt x="27559" y="486410"/>
                </a:lnTo>
                <a:lnTo>
                  <a:pt x="27559" y="12700"/>
                </a:lnTo>
                <a:lnTo>
                  <a:pt x="70866" y="12700"/>
                </a:lnTo>
                <a:lnTo>
                  <a:pt x="70866" y="0"/>
                </a:lnTo>
                <a:close/>
              </a:path>
            </a:pathLst>
          </a:custGeom>
          <a:solidFill>
            <a:srgbClr val="000000"/>
          </a:solidFill>
        </p:spPr>
        <p:txBody>
          <a:bodyPr wrap="square" lIns="0" tIns="0" rIns="0" bIns="0" rtlCol="0"/>
          <a:lstStyle/>
          <a:p>
            <a:endParaRPr/>
          </a:p>
        </p:txBody>
      </p:sp>
      <p:sp>
        <p:nvSpPr>
          <p:cNvPr id="12" name="object 12"/>
          <p:cNvSpPr txBox="1"/>
          <p:nvPr/>
        </p:nvSpPr>
        <p:spPr>
          <a:xfrm>
            <a:off x="788517" y="3120390"/>
            <a:ext cx="1097915" cy="391160"/>
          </a:xfrm>
          <a:prstGeom prst="rect">
            <a:avLst/>
          </a:prstGeom>
        </p:spPr>
        <p:txBody>
          <a:bodyPr vert="horz" wrap="square" lIns="0" tIns="12700" rIns="0" bIns="0" rtlCol="0">
            <a:spAutoFit/>
          </a:bodyPr>
          <a:lstStyle/>
          <a:p>
            <a:pPr marL="38100">
              <a:lnSpc>
                <a:spcPct val="100000"/>
              </a:lnSpc>
              <a:spcBef>
                <a:spcPts val="100"/>
              </a:spcBef>
              <a:tabLst>
                <a:tab pos="720725" algn="l"/>
              </a:tabLst>
            </a:pPr>
            <a:r>
              <a:rPr sz="3600" baseline="-28935" dirty="0">
                <a:latin typeface="Cambria Math"/>
                <a:cs typeface="Cambria Math"/>
              </a:rPr>
              <a:t>𝜇</a:t>
            </a:r>
            <a:r>
              <a:rPr sz="3600" spc="292" baseline="-28935" dirty="0">
                <a:latin typeface="Cambria Math"/>
                <a:cs typeface="Cambria Math"/>
              </a:rPr>
              <a:t> </a:t>
            </a:r>
            <a:r>
              <a:rPr sz="3600" baseline="-28935" dirty="0">
                <a:latin typeface="Cambria Math"/>
                <a:cs typeface="Cambria Math"/>
              </a:rPr>
              <a:t>=	</a:t>
            </a:r>
            <a:r>
              <a:rPr sz="2400" dirty="0">
                <a:latin typeface="Cambria Math"/>
                <a:cs typeface="Cambria Math"/>
              </a:rPr>
              <a:t>75</a:t>
            </a:r>
            <a:endParaRPr sz="2400">
              <a:latin typeface="Cambria Math"/>
              <a:cs typeface="Cambria Math"/>
            </a:endParaRPr>
          </a:p>
        </p:txBody>
      </p:sp>
      <p:sp>
        <p:nvSpPr>
          <p:cNvPr id="13" name="object 13"/>
          <p:cNvSpPr txBox="1"/>
          <p:nvPr/>
        </p:nvSpPr>
        <p:spPr>
          <a:xfrm>
            <a:off x="456996" y="3477005"/>
            <a:ext cx="6856730" cy="1216025"/>
          </a:xfrm>
          <a:prstGeom prst="rect">
            <a:avLst/>
          </a:prstGeom>
        </p:spPr>
        <p:txBody>
          <a:bodyPr vert="horz" wrap="square" lIns="0" tIns="12700" rIns="0" bIns="0" rtlCol="0">
            <a:spAutoFit/>
          </a:bodyPr>
          <a:lstStyle/>
          <a:p>
            <a:pPr marL="1052195">
              <a:lnSpc>
                <a:spcPct val="100000"/>
              </a:lnSpc>
              <a:spcBef>
                <a:spcPts val="100"/>
              </a:spcBef>
            </a:pPr>
            <a:r>
              <a:rPr sz="2400" dirty="0">
                <a:latin typeface="Cambria Math"/>
                <a:cs typeface="Cambria Math"/>
              </a:rPr>
              <a:t>75</a:t>
            </a:r>
            <a:endParaRPr sz="2400">
              <a:latin typeface="Cambria Math"/>
              <a:cs typeface="Cambria Math"/>
            </a:endParaRPr>
          </a:p>
          <a:p>
            <a:pPr>
              <a:lnSpc>
                <a:spcPct val="100000"/>
              </a:lnSpc>
              <a:spcBef>
                <a:spcPts val="35"/>
              </a:spcBef>
            </a:pPr>
            <a:endParaRPr sz="3050">
              <a:latin typeface="Cambria Math"/>
              <a:cs typeface="Cambria Math"/>
            </a:endParaRPr>
          </a:p>
          <a:p>
            <a:pPr marL="12700">
              <a:lnSpc>
                <a:spcPct val="100000"/>
              </a:lnSpc>
            </a:pPr>
            <a:r>
              <a:rPr sz="2400" spc="-5" dirty="0">
                <a:latin typeface="Calibri"/>
                <a:cs typeface="Calibri"/>
              </a:rPr>
              <a:t>The </a:t>
            </a:r>
            <a:r>
              <a:rPr sz="2400" dirty="0">
                <a:latin typeface="Calibri"/>
                <a:cs typeface="Calibri"/>
              </a:rPr>
              <a:t>Gaussian</a:t>
            </a:r>
            <a:r>
              <a:rPr sz="2400" spc="-5" dirty="0">
                <a:latin typeface="Calibri"/>
                <a:cs typeface="Calibri"/>
              </a:rPr>
              <a:t> </a:t>
            </a:r>
            <a:r>
              <a:rPr sz="2400" dirty="0">
                <a:latin typeface="Calibri"/>
                <a:cs typeface="Calibri"/>
              </a:rPr>
              <a:t>with</a:t>
            </a:r>
            <a:r>
              <a:rPr sz="2400" spc="-25" dirty="0">
                <a:latin typeface="Calibri"/>
                <a:cs typeface="Calibri"/>
              </a:rPr>
              <a:t> </a:t>
            </a:r>
            <a:r>
              <a:rPr sz="2400" spc="-20" dirty="0">
                <a:latin typeface="Calibri"/>
                <a:cs typeface="Calibri"/>
              </a:rPr>
              <a:t>any</a:t>
            </a:r>
            <a:r>
              <a:rPr sz="2400" spc="-10" dirty="0">
                <a:latin typeface="Calibri"/>
                <a:cs typeface="Calibri"/>
              </a:rPr>
              <a:t> </a:t>
            </a:r>
            <a:r>
              <a:rPr sz="2400" dirty="0">
                <a:latin typeface="Calibri"/>
                <a:cs typeface="Calibri"/>
              </a:rPr>
              <a:t>mean</a:t>
            </a:r>
            <a:r>
              <a:rPr sz="2400" spc="-15" dirty="0">
                <a:latin typeface="Calibri"/>
                <a:cs typeface="Calibri"/>
              </a:rPr>
              <a:t> </a:t>
            </a:r>
            <a:r>
              <a:rPr sz="2400" dirty="0">
                <a:latin typeface="Cambria Math"/>
                <a:cs typeface="Cambria Math"/>
              </a:rPr>
              <a:t>𝜇</a:t>
            </a:r>
            <a:r>
              <a:rPr sz="2400" spc="70" dirty="0">
                <a:latin typeface="Cambria Math"/>
                <a:cs typeface="Cambria Math"/>
              </a:rPr>
              <a:t> </a:t>
            </a:r>
            <a:r>
              <a:rPr sz="2400" dirty="0">
                <a:latin typeface="Calibri"/>
                <a:cs typeface="Calibri"/>
              </a:rPr>
              <a:t>and</a:t>
            </a:r>
            <a:r>
              <a:rPr sz="2400" spc="-15" dirty="0">
                <a:latin typeface="Calibri"/>
                <a:cs typeface="Calibri"/>
              </a:rPr>
              <a:t> </a:t>
            </a:r>
            <a:r>
              <a:rPr sz="2400" spc="-10" dirty="0">
                <a:latin typeface="Calibri"/>
                <a:cs typeface="Calibri"/>
              </a:rPr>
              <a:t>covariance</a:t>
            </a:r>
            <a:r>
              <a:rPr sz="2400" spc="-15" dirty="0">
                <a:latin typeface="Calibri"/>
                <a:cs typeface="Calibri"/>
              </a:rPr>
              <a:t> </a:t>
            </a:r>
            <a:r>
              <a:rPr sz="2400" spc="-5" dirty="0">
                <a:latin typeface="Calibri"/>
                <a:cs typeface="Calibri"/>
              </a:rPr>
              <a:t>matrix</a:t>
            </a:r>
            <a:r>
              <a:rPr sz="2400" spc="-15" dirty="0">
                <a:latin typeface="Calibri"/>
                <a:cs typeface="Calibri"/>
              </a:rPr>
              <a:t> </a:t>
            </a:r>
            <a:r>
              <a:rPr sz="2400" dirty="0">
                <a:latin typeface="Cambria Math"/>
                <a:cs typeface="Cambria Math"/>
              </a:rPr>
              <a:t>𝛴</a:t>
            </a:r>
            <a:endParaRPr sz="2400">
              <a:latin typeface="Cambria Math"/>
              <a:cs typeface="Cambria Math"/>
            </a:endParaRPr>
          </a:p>
        </p:txBody>
      </p:sp>
      <p:sp>
        <p:nvSpPr>
          <p:cNvPr id="14" name="object 14"/>
          <p:cNvSpPr/>
          <p:nvPr/>
        </p:nvSpPr>
        <p:spPr>
          <a:xfrm>
            <a:off x="8477885" y="1501139"/>
            <a:ext cx="71120" cy="500380"/>
          </a:xfrm>
          <a:custGeom>
            <a:avLst/>
            <a:gdLst/>
            <a:ahLst/>
            <a:cxnLst/>
            <a:rect l="l" t="t" r="r" b="b"/>
            <a:pathLst>
              <a:path w="71120" h="500380">
                <a:moveTo>
                  <a:pt x="70739" y="0"/>
                </a:moveTo>
                <a:lnTo>
                  <a:pt x="0" y="0"/>
                </a:lnTo>
                <a:lnTo>
                  <a:pt x="0" y="12700"/>
                </a:lnTo>
                <a:lnTo>
                  <a:pt x="43307" y="12700"/>
                </a:lnTo>
                <a:lnTo>
                  <a:pt x="43307" y="486410"/>
                </a:lnTo>
                <a:lnTo>
                  <a:pt x="0" y="486410"/>
                </a:lnTo>
                <a:lnTo>
                  <a:pt x="0" y="500380"/>
                </a:lnTo>
                <a:lnTo>
                  <a:pt x="70739" y="500380"/>
                </a:lnTo>
                <a:lnTo>
                  <a:pt x="70739" y="486410"/>
                </a:lnTo>
                <a:lnTo>
                  <a:pt x="70739" y="12700"/>
                </a:lnTo>
                <a:lnTo>
                  <a:pt x="70739" y="0"/>
                </a:lnTo>
                <a:close/>
              </a:path>
            </a:pathLst>
          </a:custGeom>
          <a:solidFill>
            <a:srgbClr val="000000"/>
          </a:solidFill>
        </p:spPr>
        <p:txBody>
          <a:bodyPr wrap="square" lIns="0" tIns="0" rIns="0" bIns="0" rtlCol="0"/>
          <a:lstStyle/>
          <a:p>
            <a:endParaRPr/>
          </a:p>
        </p:txBody>
      </p:sp>
      <p:sp>
        <p:nvSpPr>
          <p:cNvPr id="15" name="object 15"/>
          <p:cNvSpPr/>
          <p:nvPr/>
        </p:nvSpPr>
        <p:spPr>
          <a:xfrm>
            <a:off x="7886192" y="1501139"/>
            <a:ext cx="71120" cy="500380"/>
          </a:xfrm>
          <a:custGeom>
            <a:avLst/>
            <a:gdLst/>
            <a:ahLst/>
            <a:cxnLst/>
            <a:rect l="l" t="t" r="r" b="b"/>
            <a:pathLst>
              <a:path w="71120" h="500380">
                <a:moveTo>
                  <a:pt x="70866" y="0"/>
                </a:moveTo>
                <a:lnTo>
                  <a:pt x="0" y="0"/>
                </a:lnTo>
                <a:lnTo>
                  <a:pt x="0" y="12700"/>
                </a:lnTo>
                <a:lnTo>
                  <a:pt x="0" y="486410"/>
                </a:lnTo>
                <a:lnTo>
                  <a:pt x="0" y="500380"/>
                </a:lnTo>
                <a:lnTo>
                  <a:pt x="70866" y="500380"/>
                </a:lnTo>
                <a:lnTo>
                  <a:pt x="70866" y="486410"/>
                </a:lnTo>
                <a:lnTo>
                  <a:pt x="27559" y="486410"/>
                </a:lnTo>
                <a:lnTo>
                  <a:pt x="27559" y="12700"/>
                </a:lnTo>
                <a:lnTo>
                  <a:pt x="70866" y="12700"/>
                </a:lnTo>
                <a:lnTo>
                  <a:pt x="70866" y="0"/>
                </a:lnTo>
                <a:close/>
              </a:path>
            </a:pathLst>
          </a:custGeom>
          <a:solidFill>
            <a:srgbClr val="000000"/>
          </a:solidFill>
        </p:spPr>
        <p:txBody>
          <a:bodyPr wrap="square" lIns="0" tIns="0" rIns="0" bIns="0" rtlCol="0"/>
          <a:lstStyle/>
          <a:p>
            <a:endParaRPr/>
          </a:p>
        </p:txBody>
      </p:sp>
      <p:sp>
        <p:nvSpPr>
          <p:cNvPr id="16" name="object 16"/>
          <p:cNvSpPr txBox="1"/>
          <p:nvPr/>
        </p:nvSpPr>
        <p:spPr>
          <a:xfrm>
            <a:off x="7245350" y="1361059"/>
            <a:ext cx="1265555" cy="391160"/>
          </a:xfrm>
          <a:prstGeom prst="rect">
            <a:avLst/>
          </a:prstGeom>
        </p:spPr>
        <p:txBody>
          <a:bodyPr vert="horz" wrap="square" lIns="0" tIns="12700" rIns="0" bIns="0" rtlCol="0">
            <a:spAutoFit/>
          </a:bodyPr>
          <a:lstStyle/>
          <a:p>
            <a:pPr marL="38100">
              <a:lnSpc>
                <a:spcPct val="100000"/>
              </a:lnSpc>
              <a:spcBef>
                <a:spcPts val="100"/>
              </a:spcBef>
              <a:tabLst>
                <a:tab pos="719455" algn="l"/>
              </a:tabLst>
            </a:pPr>
            <a:r>
              <a:rPr sz="3600" baseline="-28935" dirty="0">
                <a:latin typeface="Cambria Math"/>
                <a:cs typeface="Cambria Math"/>
              </a:rPr>
              <a:t>𝜇</a:t>
            </a:r>
            <a:r>
              <a:rPr sz="3600" spc="292" baseline="-28935" dirty="0">
                <a:latin typeface="Cambria Math"/>
                <a:cs typeface="Cambria Math"/>
              </a:rPr>
              <a:t> </a:t>
            </a:r>
            <a:r>
              <a:rPr sz="3600" baseline="-28935" dirty="0">
                <a:latin typeface="Cambria Math"/>
                <a:cs typeface="Cambria Math"/>
              </a:rPr>
              <a:t>=	</a:t>
            </a:r>
            <a:r>
              <a:rPr sz="2400" dirty="0">
                <a:latin typeface="Cambria Math"/>
                <a:cs typeface="Cambria Math"/>
              </a:rPr>
              <a:t>150</a:t>
            </a:r>
            <a:endParaRPr sz="2400">
              <a:latin typeface="Cambria Math"/>
              <a:cs typeface="Cambria Math"/>
            </a:endParaRPr>
          </a:p>
        </p:txBody>
      </p:sp>
      <p:sp>
        <p:nvSpPr>
          <p:cNvPr id="17" name="object 17"/>
          <p:cNvSpPr txBox="1"/>
          <p:nvPr/>
        </p:nvSpPr>
        <p:spPr>
          <a:xfrm>
            <a:off x="7952358" y="1717675"/>
            <a:ext cx="5334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140</a:t>
            </a:r>
            <a:endParaRPr sz="2400">
              <a:latin typeface="Cambria Math"/>
              <a:cs typeface="Cambria Math"/>
            </a:endParaRPr>
          </a:p>
        </p:txBody>
      </p:sp>
      <p:sp>
        <p:nvSpPr>
          <p:cNvPr id="18" name="object 18"/>
          <p:cNvSpPr/>
          <p:nvPr/>
        </p:nvSpPr>
        <p:spPr>
          <a:xfrm>
            <a:off x="1901571" y="1410969"/>
            <a:ext cx="71120" cy="500380"/>
          </a:xfrm>
          <a:custGeom>
            <a:avLst/>
            <a:gdLst/>
            <a:ahLst/>
            <a:cxnLst/>
            <a:rect l="l" t="t" r="r" b="b"/>
            <a:pathLst>
              <a:path w="71119" h="500380">
                <a:moveTo>
                  <a:pt x="70866" y="0"/>
                </a:moveTo>
                <a:lnTo>
                  <a:pt x="0" y="0"/>
                </a:lnTo>
                <a:lnTo>
                  <a:pt x="0" y="12700"/>
                </a:lnTo>
                <a:lnTo>
                  <a:pt x="43307" y="12700"/>
                </a:lnTo>
                <a:lnTo>
                  <a:pt x="43307" y="486410"/>
                </a:lnTo>
                <a:lnTo>
                  <a:pt x="0" y="486410"/>
                </a:lnTo>
                <a:lnTo>
                  <a:pt x="0" y="500380"/>
                </a:lnTo>
                <a:lnTo>
                  <a:pt x="70866" y="500380"/>
                </a:lnTo>
                <a:lnTo>
                  <a:pt x="70866" y="486410"/>
                </a:lnTo>
                <a:lnTo>
                  <a:pt x="70866" y="12700"/>
                </a:lnTo>
                <a:lnTo>
                  <a:pt x="70866" y="0"/>
                </a:lnTo>
                <a:close/>
              </a:path>
            </a:pathLst>
          </a:custGeom>
          <a:solidFill>
            <a:srgbClr val="000000"/>
          </a:solidFill>
        </p:spPr>
        <p:txBody>
          <a:bodyPr wrap="square" lIns="0" tIns="0" rIns="0" bIns="0" rtlCol="0"/>
          <a:lstStyle/>
          <a:p>
            <a:endParaRPr/>
          </a:p>
        </p:txBody>
      </p:sp>
      <p:sp>
        <p:nvSpPr>
          <p:cNvPr id="19" name="object 19"/>
          <p:cNvSpPr/>
          <p:nvPr/>
        </p:nvSpPr>
        <p:spPr>
          <a:xfrm>
            <a:off x="1175854" y="1410969"/>
            <a:ext cx="71120" cy="500380"/>
          </a:xfrm>
          <a:custGeom>
            <a:avLst/>
            <a:gdLst/>
            <a:ahLst/>
            <a:cxnLst/>
            <a:rect l="l" t="t" r="r" b="b"/>
            <a:pathLst>
              <a:path w="71119" h="500380">
                <a:moveTo>
                  <a:pt x="70853" y="0"/>
                </a:moveTo>
                <a:lnTo>
                  <a:pt x="0" y="0"/>
                </a:lnTo>
                <a:lnTo>
                  <a:pt x="0" y="12700"/>
                </a:lnTo>
                <a:lnTo>
                  <a:pt x="0" y="486410"/>
                </a:lnTo>
                <a:lnTo>
                  <a:pt x="0" y="500380"/>
                </a:lnTo>
                <a:lnTo>
                  <a:pt x="70853" y="500380"/>
                </a:lnTo>
                <a:lnTo>
                  <a:pt x="70853" y="486410"/>
                </a:lnTo>
                <a:lnTo>
                  <a:pt x="27533" y="486410"/>
                </a:lnTo>
                <a:lnTo>
                  <a:pt x="27533" y="12700"/>
                </a:lnTo>
                <a:lnTo>
                  <a:pt x="70853" y="12700"/>
                </a:lnTo>
                <a:lnTo>
                  <a:pt x="70853" y="0"/>
                </a:lnTo>
                <a:close/>
              </a:path>
            </a:pathLst>
          </a:custGeom>
          <a:solidFill>
            <a:srgbClr val="000000"/>
          </a:solidFill>
        </p:spPr>
        <p:txBody>
          <a:bodyPr wrap="square" lIns="0" tIns="0" rIns="0" bIns="0" rtlCol="0"/>
          <a:lstStyle/>
          <a:p>
            <a:endParaRPr/>
          </a:p>
        </p:txBody>
      </p:sp>
      <p:sp>
        <p:nvSpPr>
          <p:cNvPr id="20" name="object 20"/>
          <p:cNvSpPr txBox="1"/>
          <p:nvPr/>
        </p:nvSpPr>
        <p:spPr>
          <a:xfrm>
            <a:off x="337413" y="1430477"/>
            <a:ext cx="1123315" cy="391795"/>
          </a:xfrm>
          <a:prstGeom prst="rect">
            <a:avLst/>
          </a:prstGeom>
        </p:spPr>
        <p:txBody>
          <a:bodyPr vert="horz" wrap="square" lIns="0" tIns="12700" rIns="0" bIns="0" rtlCol="0">
            <a:spAutoFit/>
          </a:bodyPr>
          <a:lstStyle/>
          <a:p>
            <a:pPr marL="38100">
              <a:lnSpc>
                <a:spcPct val="100000"/>
              </a:lnSpc>
              <a:spcBef>
                <a:spcPts val="100"/>
              </a:spcBef>
              <a:tabLst>
                <a:tab pos="915669" algn="l"/>
              </a:tabLst>
            </a:pPr>
            <a:r>
              <a:rPr sz="2400" spc="780" dirty="0">
                <a:latin typeface="Cambria Math"/>
                <a:cs typeface="Cambria Math"/>
              </a:rPr>
              <a:t>෍</a:t>
            </a:r>
            <a:r>
              <a:rPr sz="2400" spc="125" dirty="0">
                <a:latin typeface="Cambria Math"/>
                <a:cs typeface="Cambria Math"/>
              </a:rPr>
              <a:t> </a:t>
            </a:r>
            <a:r>
              <a:rPr sz="2400" dirty="0">
                <a:latin typeface="Cambria Math"/>
                <a:cs typeface="Cambria Math"/>
              </a:rPr>
              <a:t>=	</a:t>
            </a:r>
            <a:r>
              <a:rPr sz="3600" baseline="-35879" dirty="0">
                <a:latin typeface="Cambria Math"/>
                <a:cs typeface="Cambria Math"/>
              </a:rPr>
              <a:t>0</a:t>
            </a:r>
            <a:endParaRPr sz="3600" baseline="-35879">
              <a:latin typeface="Cambria Math"/>
              <a:cs typeface="Cambria Math"/>
            </a:endParaRPr>
          </a:p>
        </p:txBody>
      </p:sp>
      <p:sp>
        <p:nvSpPr>
          <p:cNvPr id="21" name="object 21"/>
          <p:cNvSpPr txBox="1"/>
          <p:nvPr/>
        </p:nvSpPr>
        <p:spPr>
          <a:xfrm>
            <a:off x="1240942" y="1270457"/>
            <a:ext cx="666750" cy="748665"/>
          </a:xfrm>
          <a:prstGeom prst="rect">
            <a:avLst/>
          </a:prstGeom>
        </p:spPr>
        <p:txBody>
          <a:bodyPr vert="horz" wrap="square" lIns="0" tIns="12700" rIns="0" bIns="0" rtlCol="0">
            <a:spAutoFit/>
          </a:bodyPr>
          <a:lstStyle/>
          <a:p>
            <a:pPr marR="5080" algn="r">
              <a:lnSpc>
                <a:spcPts val="2845"/>
              </a:lnSpc>
              <a:spcBef>
                <a:spcPts val="100"/>
              </a:spcBef>
              <a:tabLst>
                <a:tab pos="471805" algn="l"/>
              </a:tabLst>
            </a:pPr>
            <a:r>
              <a:rPr sz="2400" dirty="0">
                <a:latin typeface="Cambria Math"/>
                <a:cs typeface="Cambria Math"/>
              </a:rPr>
              <a:t>5	0</a:t>
            </a:r>
            <a:endParaRPr sz="2400">
              <a:latin typeface="Cambria Math"/>
              <a:cs typeface="Cambria Math"/>
            </a:endParaRPr>
          </a:p>
          <a:p>
            <a:pPr marR="5080" algn="r">
              <a:lnSpc>
                <a:spcPts val="2845"/>
              </a:lnSpc>
            </a:pPr>
            <a:r>
              <a:rPr sz="2400" dirty="0">
                <a:latin typeface="Cambria Math"/>
                <a:cs typeface="Cambria Math"/>
              </a:rPr>
              <a:t>5</a:t>
            </a:r>
            <a:endParaRPr sz="2400">
              <a:latin typeface="Cambria Math"/>
              <a:cs typeface="Cambria Math"/>
            </a:endParaRPr>
          </a:p>
        </p:txBody>
      </p:sp>
      <p:sp>
        <p:nvSpPr>
          <p:cNvPr id="22" name="object 22"/>
          <p:cNvSpPr txBox="1"/>
          <p:nvPr/>
        </p:nvSpPr>
        <p:spPr>
          <a:xfrm>
            <a:off x="7019290" y="2912490"/>
            <a:ext cx="742950" cy="391160"/>
          </a:xfrm>
          <a:prstGeom prst="rect">
            <a:avLst/>
          </a:prstGeom>
        </p:spPr>
        <p:txBody>
          <a:bodyPr vert="horz" wrap="square" lIns="0" tIns="12700" rIns="0" bIns="0" rtlCol="0">
            <a:spAutoFit/>
          </a:bodyPr>
          <a:lstStyle/>
          <a:p>
            <a:pPr marL="12700">
              <a:lnSpc>
                <a:spcPct val="100000"/>
              </a:lnSpc>
              <a:spcBef>
                <a:spcPts val="100"/>
              </a:spcBef>
            </a:pPr>
            <a:r>
              <a:rPr sz="2400" spc="780" dirty="0">
                <a:latin typeface="Cambria Math"/>
                <a:cs typeface="Cambria Math"/>
              </a:rPr>
              <a:t>෍</a:t>
            </a:r>
            <a:r>
              <a:rPr sz="2400" spc="55" dirty="0">
                <a:latin typeface="Cambria Math"/>
                <a:cs typeface="Cambria Math"/>
              </a:rPr>
              <a:t> </a:t>
            </a:r>
            <a:r>
              <a:rPr sz="2400" dirty="0">
                <a:latin typeface="Cambria Math"/>
                <a:cs typeface="Cambria Math"/>
              </a:rPr>
              <a:t>=</a:t>
            </a:r>
            <a:endParaRPr sz="2400">
              <a:latin typeface="Cambria Math"/>
              <a:cs typeface="Cambria Math"/>
            </a:endParaRPr>
          </a:p>
        </p:txBody>
      </p:sp>
      <p:sp>
        <p:nvSpPr>
          <p:cNvPr id="23" name="object 23"/>
          <p:cNvSpPr/>
          <p:nvPr/>
        </p:nvSpPr>
        <p:spPr>
          <a:xfrm>
            <a:off x="9012809" y="2891789"/>
            <a:ext cx="71120" cy="500380"/>
          </a:xfrm>
          <a:custGeom>
            <a:avLst/>
            <a:gdLst/>
            <a:ahLst/>
            <a:cxnLst/>
            <a:rect l="l" t="t" r="r" b="b"/>
            <a:pathLst>
              <a:path w="71120" h="500379">
                <a:moveTo>
                  <a:pt x="70866" y="0"/>
                </a:moveTo>
                <a:lnTo>
                  <a:pt x="0" y="0"/>
                </a:lnTo>
                <a:lnTo>
                  <a:pt x="0" y="12700"/>
                </a:lnTo>
                <a:lnTo>
                  <a:pt x="43307" y="12700"/>
                </a:lnTo>
                <a:lnTo>
                  <a:pt x="43307" y="487680"/>
                </a:lnTo>
                <a:lnTo>
                  <a:pt x="0" y="487680"/>
                </a:lnTo>
                <a:lnTo>
                  <a:pt x="0" y="500380"/>
                </a:lnTo>
                <a:lnTo>
                  <a:pt x="70866" y="500380"/>
                </a:lnTo>
                <a:lnTo>
                  <a:pt x="70866" y="487680"/>
                </a:lnTo>
                <a:lnTo>
                  <a:pt x="70866" y="12700"/>
                </a:lnTo>
                <a:lnTo>
                  <a:pt x="70866" y="0"/>
                </a:lnTo>
                <a:close/>
              </a:path>
            </a:pathLst>
          </a:custGeom>
          <a:solidFill>
            <a:srgbClr val="000000"/>
          </a:solidFill>
        </p:spPr>
        <p:txBody>
          <a:bodyPr wrap="square" lIns="0" tIns="0" rIns="0" bIns="0" rtlCol="0"/>
          <a:lstStyle/>
          <a:p>
            <a:endParaRPr/>
          </a:p>
        </p:txBody>
      </p:sp>
      <p:sp>
        <p:nvSpPr>
          <p:cNvPr id="24" name="object 24"/>
          <p:cNvSpPr/>
          <p:nvPr/>
        </p:nvSpPr>
        <p:spPr>
          <a:xfrm>
            <a:off x="7831328" y="2891789"/>
            <a:ext cx="71120" cy="500380"/>
          </a:xfrm>
          <a:custGeom>
            <a:avLst/>
            <a:gdLst/>
            <a:ahLst/>
            <a:cxnLst/>
            <a:rect l="l" t="t" r="r" b="b"/>
            <a:pathLst>
              <a:path w="71120" h="500379">
                <a:moveTo>
                  <a:pt x="70866" y="0"/>
                </a:moveTo>
                <a:lnTo>
                  <a:pt x="0" y="0"/>
                </a:lnTo>
                <a:lnTo>
                  <a:pt x="0" y="12700"/>
                </a:lnTo>
                <a:lnTo>
                  <a:pt x="0" y="487680"/>
                </a:lnTo>
                <a:lnTo>
                  <a:pt x="0" y="500380"/>
                </a:lnTo>
                <a:lnTo>
                  <a:pt x="70866" y="500380"/>
                </a:lnTo>
                <a:lnTo>
                  <a:pt x="70866" y="487680"/>
                </a:lnTo>
                <a:lnTo>
                  <a:pt x="27559" y="487680"/>
                </a:lnTo>
                <a:lnTo>
                  <a:pt x="27559" y="12700"/>
                </a:lnTo>
                <a:lnTo>
                  <a:pt x="70866" y="12700"/>
                </a:lnTo>
                <a:lnTo>
                  <a:pt x="70866" y="0"/>
                </a:lnTo>
                <a:close/>
              </a:path>
            </a:pathLst>
          </a:custGeom>
          <a:solidFill>
            <a:srgbClr val="000000"/>
          </a:solidFill>
        </p:spPr>
        <p:txBody>
          <a:bodyPr wrap="square" lIns="0" tIns="0" rIns="0" bIns="0" rtlCol="0"/>
          <a:lstStyle/>
          <a:p>
            <a:endParaRPr/>
          </a:p>
        </p:txBody>
      </p:sp>
      <p:sp>
        <p:nvSpPr>
          <p:cNvPr id="25" name="object 25"/>
          <p:cNvSpPr txBox="1"/>
          <p:nvPr/>
        </p:nvSpPr>
        <p:spPr>
          <a:xfrm>
            <a:off x="7897494" y="2748737"/>
            <a:ext cx="1122680" cy="750570"/>
          </a:xfrm>
          <a:prstGeom prst="rect">
            <a:avLst/>
          </a:prstGeom>
        </p:spPr>
        <p:txBody>
          <a:bodyPr vert="horz" wrap="square" lIns="0" tIns="12700" rIns="0" bIns="0" rtlCol="0">
            <a:spAutoFit/>
          </a:bodyPr>
          <a:lstStyle/>
          <a:p>
            <a:pPr marL="127000">
              <a:lnSpc>
                <a:spcPts val="2850"/>
              </a:lnSpc>
              <a:spcBef>
                <a:spcPts val="100"/>
              </a:spcBef>
              <a:tabLst>
                <a:tab pos="713105" algn="l"/>
              </a:tabLst>
            </a:pPr>
            <a:r>
              <a:rPr sz="2400" dirty="0">
                <a:latin typeface="Cambria Math"/>
                <a:cs typeface="Cambria Math"/>
              </a:rPr>
              <a:t>2	</a:t>
            </a:r>
            <a:r>
              <a:rPr sz="2400" spc="-10" dirty="0">
                <a:latin typeface="Cambria Math"/>
                <a:cs typeface="Cambria Math"/>
              </a:rPr>
              <a:t>−</a:t>
            </a:r>
            <a:r>
              <a:rPr sz="2400" dirty="0">
                <a:latin typeface="Cambria Math"/>
                <a:cs typeface="Cambria Math"/>
              </a:rPr>
              <a:t>1</a:t>
            </a:r>
            <a:endParaRPr sz="2400">
              <a:latin typeface="Cambria Math"/>
              <a:cs typeface="Cambria Math"/>
            </a:endParaRPr>
          </a:p>
          <a:p>
            <a:pPr marL="12700">
              <a:lnSpc>
                <a:spcPts val="2850"/>
              </a:lnSpc>
              <a:tabLst>
                <a:tab pos="826135" algn="l"/>
              </a:tabLst>
            </a:pPr>
            <a:r>
              <a:rPr sz="2400" spc="-5" dirty="0">
                <a:latin typeface="Cambria Math"/>
                <a:cs typeface="Cambria Math"/>
              </a:rPr>
              <a:t>−1	</a:t>
            </a:r>
            <a:r>
              <a:rPr sz="2400" dirty="0">
                <a:latin typeface="Cambria Math"/>
                <a:cs typeface="Cambria Math"/>
              </a:rPr>
              <a:t>2</a:t>
            </a:r>
            <a:endParaRPr sz="2400">
              <a:latin typeface="Cambria Math"/>
              <a:cs typeface="Cambria Math"/>
            </a:endParaRPr>
          </a:p>
        </p:txBody>
      </p:sp>
      <p:sp>
        <p:nvSpPr>
          <p:cNvPr id="26" name="object 26"/>
          <p:cNvSpPr/>
          <p:nvPr/>
        </p:nvSpPr>
        <p:spPr>
          <a:xfrm>
            <a:off x="1997202" y="1678939"/>
            <a:ext cx="5245735" cy="1840230"/>
          </a:xfrm>
          <a:custGeom>
            <a:avLst/>
            <a:gdLst/>
            <a:ahLst/>
            <a:cxnLst/>
            <a:rect l="l" t="t" r="r" b="b"/>
            <a:pathLst>
              <a:path w="5245734" h="1840229">
                <a:moveTo>
                  <a:pt x="1473454" y="837946"/>
                </a:moveTo>
                <a:lnTo>
                  <a:pt x="159905" y="61391"/>
                </a:lnTo>
                <a:lnTo>
                  <a:pt x="165646" y="51689"/>
                </a:lnTo>
                <a:lnTo>
                  <a:pt x="179324" y="28575"/>
                </a:lnTo>
                <a:lnTo>
                  <a:pt x="51816" y="19558"/>
                </a:lnTo>
                <a:lnTo>
                  <a:pt x="121158" y="126873"/>
                </a:lnTo>
                <a:lnTo>
                  <a:pt x="140500" y="94170"/>
                </a:lnTo>
                <a:lnTo>
                  <a:pt x="1454023" y="870712"/>
                </a:lnTo>
                <a:lnTo>
                  <a:pt x="1473454" y="837946"/>
                </a:lnTo>
                <a:close/>
              </a:path>
              <a:path w="5245734" h="1840229">
                <a:moveTo>
                  <a:pt x="1794637" y="1379093"/>
                </a:moveTo>
                <a:lnTo>
                  <a:pt x="1785366" y="1342263"/>
                </a:lnTo>
                <a:lnTo>
                  <a:pt x="106133" y="1766227"/>
                </a:lnTo>
                <a:lnTo>
                  <a:pt x="96774" y="1729232"/>
                </a:lnTo>
                <a:lnTo>
                  <a:pt x="0" y="1812671"/>
                </a:lnTo>
                <a:lnTo>
                  <a:pt x="124841" y="1840103"/>
                </a:lnTo>
                <a:lnTo>
                  <a:pt x="116662" y="1807845"/>
                </a:lnTo>
                <a:lnTo>
                  <a:pt x="115493" y="1803184"/>
                </a:lnTo>
                <a:lnTo>
                  <a:pt x="1794637" y="1379093"/>
                </a:lnTo>
                <a:close/>
              </a:path>
              <a:path w="5245734" h="1840229">
                <a:moveTo>
                  <a:pt x="4990338" y="1500632"/>
                </a:moveTo>
                <a:lnTo>
                  <a:pt x="4979111" y="1435227"/>
                </a:lnTo>
                <a:lnTo>
                  <a:pt x="4968748" y="1374775"/>
                </a:lnTo>
                <a:lnTo>
                  <a:pt x="4938039" y="1397279"/>
                </a:lnTo>
                <a:lnTo>
                  <a:pt x="4284091" y="506603"/>
                </a:lnTo>
                <a:lnTo>
                  <a:pt x="4253357" y="529209"/>
                </a:lnTo>
                <a:lnTo>
                  <a:pt x="4907267" y="1419834"/>
                </a:lnTo>
                <a:lnTo>
                  <a:pt x="4876546" y="1442339"/>
                </a:lnTo>
                <a:lnTo>
                  <a:pt x="4990338" y="1500632"/>
                </a:lnTo>
                <a:close/>
              </a:path>
              <a:path w="5245734" h="1840229">
                <a:moveTo>
                  <a:pt x="5245481" y="54610"/>
                </a:moveTo>
                <a:lnTo>
                  <a:pt x="5209768" y="37719"/>
                </a:lnTo>
                <a:lnTo>
                  <a:pt x="5130038" y="0"/>
                </a:lnTo>
                <a:lnTo>
                  <a:pt x="5130876" y="38150"/>
                </a:lnTo>
                <a:lnTo>
                  <a:pt x="3995547" y="63246"/>
                </a:lnTo>
                <a:lnTo>
                  <a:pt x="3996309" y="101346"/>
                </a:lnTo>
                <a:lnTo>
                  <a:pt x="5131727" y="76250"/>
                </a:lnTo>
                <a:lnTo>
                  <a:pt x="5132578" y="114300"/>
                </a:lnTo>
                <a:lnTo>
                  <a:pt x="5245481" y="54610"/>
                </a:lnTo>
                <a:close/>
              </a:path>
            </a:pathLst>
          </a:custGeom>
          <a:solidFill>
            <a:srgbClr val="000000"/>
          </a:solidFill>
        </p:spPr>
        <p:txBody>
          <a:bodyPr wrap="square" lIns="0" tIns="0" rIns="0" bIns="0" rtlCol="0"/>
          <a:lstStyle/>
          <a:p>
            <a:endParaRPr/>
          </a:p>
        </p:txBody>
      </p:sp>
      <p:sp>
        <p:nvSpPr>
          <p:cNvPr id="27" name="object 27"/>
          <p:cNvSpPr txBox="1"/>
          <p:nvPr/>
        </p:nvSpPr>
        <p:spPr>
          <a:xfrm>
            <a:off x="3799459" y="434467"/>
            <a:ext cx="276225" cy="226695"/>
          </a:xfrm>
          <a:prstGeom prst="rect">
            <a:avLst/>
          </a:prstGeom>
        </p:spPr>
        <p:txBody>
          <a:bodyPr vert="horz" wrap="square" lIns="0" tIns="15240" rIns="0" bIns="0" rtlCol="0">
            <a:spAutoFit/>
          </a:bodyPr>
          <a:lstStyle/>
          <a:p>
            <a:pPr marL="12700">
              <a:lnSpc>
                <a:spcPct val="100000"/>
              </a:lnSpc>
              <a:spcBef>
                <a:spcPts val="120"/>
              </a:spcBef>
            </a:pPr>
            <a:r>
              <a:rPr sz="1300" spc="285" dirty="0">
                <a:latin typeface="Cambria Math"/>
                <a:cs typeface="Cambria Math"/>
              </a:rPr>
              <a:t>𝜇</a:t>
            </a:r>
            <a:r>
              <a:rPr sz="1300" spc="5" dirty="0">
                <a:latin typeface="Cambria Math"/>
                <a:cs typeface="Cambria Math"/>
              </a:rPr>
              <a:t>,</a:t>
            </a:r>
            <a:r>
              <a:rPr sz="1300" spc="90" dirty="0">
                <a:latin typeface="Cambria Math"/>
                <a:cs typeface="Cambria Math"/>
              </a:rPr>
              <a:t>Σ</a:t>
            </a:r>
            <a:endParaRPr sz="1300">
              <a:latin typeface="Cambria Math"/>
              <a:cs typeface="Cambria Math"/>
            </a:endParaRPr>
          </a:p>
        </p:txBody>
      </p:sp>
      <p:sp>
        <p:nvSpPr>
          <p:cNvPr id="28" name="object 28"/>
          <p:cNvSpPr/>
          <p:nvPr/>
        </p:nvSpPr>
        <p:spPr>
          <a:xfrm>
            <a:off x="4090542" y="396875"/>
            <a:ext cx="278765" cy="212090"/>
          </a:xfrm>
          <a:custGeom>
            <a:avLst/>
            <a:gdLst/>
            <a:ahLst/>
            <a:cxnLst/>
            <a:rect l="l" t="t" r="r" b="b"/>
            <a:pathLst>
              <a:path w="278764" h="212090">
                <a:moveTo>
                  <a:pt x="211201" y="0"/>
                </a:moveTo>
                <a:lnTo>
                  <a:pt x="208153" y="8509"/>
                </a:lnTo>
                <a:lnTo>
                  <a:pt x="220438" y="13890"/>
                </a:lnTo>
                <a:lnTo>
                  <a:pt x="230997" y="21272"/>
                </a:lnTo>
                <a:lnTo>
                  <a:pt x="252388" y="55322"/>
                </a:lnTo>
                <a:lnTo>
                  <a:pt x="259461" y="104775"/>
                </a:lnTo>
                <a:lnTo>
                  <a:pt x="258675" y="123444"/>
                </a:lnTo>
                <a:lnTo>
                  <a:pt x="246887" y="169163"/>
                </a:lnTo>
                <a:lnTo>
                  <a:pt x="220581" y="197738"/>
                </a:lnTo>
                <a:lnTo>
                  <a:pt x="208534" y="203073"/>
                </a:lnTo>
                <a:lnTo>
                  <a:pt x="211201" y="211709"/>
                </a:lnTo>
                <a:lnTo>
                  <a:pt x="251670" y="187705"/>
                </a:lnTo>
                <a:lnTo>
                  <a:pt x="274399" y="143335"/>
                </a:lnTo>
                <a:lnTo>
                  <a:pt x="278765" y="105917"/>
                </a:lnTo>
                <a:lnTo>
                  <a:pt x="277669" y="86483"/>
                </a:lnTo>
                <a:lnTo>
                  <a:pt x="261239" y="37084"/>
                </a:lnTo>
                <a:lnTo>
                  <a:pt x="226538" y="5526"/>
                </a:lnTo>
                <a:lnTo>
                  <a:pt x="211201" y="0"/>
                </a:lnTo>
                <a:close/>
              </a:path>
              <a:path w="278764" h="212090">
                <a:moveTo>
                  <a:pt x="67564" y="0"/>
                </a:moveTo>
                <a:lnTo>
                  <a:pt x="27166" y="24056"/>
                </a:lnTo>
                <a:lnTo>
                  <a:pt x="4381" y="68548"/>
                </a:lnTo>
                <a:lnTo>
                  <a:pt x="0" y="105917"/>
                </a:lnTo>
                <a:lnTo>
                  <a:pt x="1093" y="125370"/>
                </a:lnTo>
                <a:lnTo>
                  <a:pt x="17399" y="174751"/>
                </a:lnTo>
                <a:lnTo>
                  <a:pt x="52135" y="206184"/>
                </a:lnTo>
                <a:lnTo>
                  <a:pt x="67564" y="211709"/>
                </a:lnTo>
                <a:lnTo>
                  <a:pt x="70231" y="203073"/>
                </a:lnTo>
                <a:lnTo>
                  <a:pt x="58130" y="197739"/>
                </a:lnTo>
                <a:lnTo>
                  <a:pt x="47720" y="190309"/>
                </a:lnTo>
                <a:lnTo>
                  <a:pt x="26376" y="155638"/>
                </a:lnTo>
                <a:lnTo>
                  <a:pt x="19304" y="104775"/>
                </a:lnTo>
                <a:lnTo>
                  <a:pt x="20089" y="86703"/>
                </a:lnTo>
                <a:lnTo>
                  <a:pt x="31877" y="42037"/>
                </a:lnTo>
                <a:lnTo>
                  <a:pt x="58291" y="13890"/>
                </a:lnTo>
                <a:lnTo>
                  <a:pt x="70485" y="8509"/>
                </a:lnTo>
                <a:lnTo>
                  <a:pt x="67564" y="0"/>
                </a:lnTo>
                <a:close/>
              </a:path>
            </a:pathLst>
          </a:custGeom>
          <a:solidFill>
            <a:srgbClr val="000000"/>
          </a:solidFill>
        </p:spPr>
        <p:txBody>
          <a:bodyPr wrap="square" lIns="0" tIns="0" rIns="0" bIns="0" rtlCol="0"/>
          <a:lstStyle/>
          <a:p>
            <a:endParaRPr/>
          </a:p>
        </p:txBody>
      </p:sp>
      <p:sp>
        <p:nvSpPr>
          <p:cNvPr id="29" name="object 29"/>
          <p:cNvSpPr txBox="1"/>
          <p:nvPr/>
        </p:nvSpPr>
        <p:spPr>
          <a:xfrm>
            <a:off x="3718686" y="326263"/>
            <a:ext cx="918844" cy="299720"/>
          </a:xfrm>
          <a:prstGeom prst="rect">
            <a:avLst/>
          </a:prstGeom>
        </p:spPr>
        <p:txBody>
          <a:bodyPr vert="horz" wrap="square" lIns="0" tIns="12700" rIns="0" bIns="0" rtlCol="0">
            <a:spAutoFit/>
          </a:bodyPr>
          <a:lstStyle/>
          <a:p>
            <a:pPr marL="12700">
              <a:lnSpc>
                <a:spcPct val="100000"/>
              </a:lnSpc>
              <a:spcBef>
                <a:spcPts val="100"/>
              </a:spcBef>
              <a:tabLst>
                <a:tab pos="446405" algn="l"/>
                <a:tab pos="734695" algn="l"/>
              </a:tabLst>
            </a:pPr>
            <a:r>
              <a:rPr sz="1800" dirty="0">
                <a:latin typeface="Cambria Math"/>
                <a:cs typeface="Cambria Math"/>
              </a:rPr>
              <a:t>𝑓	𝑥	=</a:t>
            </a:r>
            <a:endParaRPr sz="1800">
              <a:latin typeface="Cambria Math"/>
              <a:cs typeface="Cambria Math"/>
            </a:endParaRPr>
          </a:p>
        </p:txBody>
      </p:sp>
      <p:sp>
        <p:nvSpPr>
          <p:cNvPr id="30" name="object 30"/>
          <p:cNvSpPr/>
          <p:nvPr/>
        </p:nvSpPr>
        <p:spPr>
          <a:xfrm>
            <a:off x="4687697" y="494156"/>
            <a:ext cx="1356360" cy="271780"/>
          </a:xfrm>
          <a:custGeom>
            <a:avLst/>
            <a:gdLst/>
            <a:ahLst/>
            <a:cxnLst/>
            <a:rect l="l" t="t" r="r" b="b"/>
            <a:pathLst>
              <a:path w="1356360" h="271780">
                <a:moveTo>
                  <a:pt x="90551" y="68199"/>
                </a:moveTo>
                <a:lnTo>
                  <a:pt x="87630" y="59690"/>
                </a:lnTo>
                <a:lnTo>
                  <a:pt x="72263" y="65227"/>
                </a:lnTo>
                <a:lnTo>
                  <a:pt x="58801" y="73240"/>
                </a:lnTo>
                <a:lnTo>
                  <a:pt x="29921" y="111785"/>
                </a:lnTo>
                <a:lnTo>
                  <a:pt x="20066" y="165608"/>
                </a:lnTo>
                <a:lnTo>
                  <a:pt x="21158" y="185064"/>
                </a:lnTo>
                <a:lnTo>
                  <a:pt x="37465" y="234442"/>
                </a:lnTo>
                <a:lnTo>
                  <a:pt x="72199" y="265874"/>
                </a:lnTo>
                <a:lnTo>
                  <a:pt x="87630" y="271399"/>
                </a:lnTo>
                <a:lnTo>
                  <a:pt x="90297" y="262763"/>
                </a:lnTo>
                <a:lnTo>
                  <a:pt x="78193" y="257429"/>
                </a:lnTo>
                <a:lnTo>
                  <a:pt x="67779" y="249999"/>
                </a:lnTo>
                <a:lnTo>
                  <a:pt x="46431" y="215328"/>
                </a:lnTo>
                <a:lnTo>
                  <a:pt x="39370" y="164465"/>
                </a:lnTo>
                <a:lnTo>
                  <a:pt x="40144" y="146405"/>
                </a:lnTo>
                <a:lnTo>
                  <a:pt x="51943" y="101727"/>
                </a:lnTo>
                <a:lnTo>
                  <a:pt x="78346" y="73583"/>
                </a:lnTo>
                <a:lnTo>
                  <a:pt x="90551" y="68199"/>
                </a:lnTo>
                <a:close/>
              </a:path>
              <a:path w="1356360" h="271780">
                <a:moveTo>
                  <a:pt x="435991" y="165608"/>
                </a:moveTo>
                <a:lnTo>
                  <a:pt x="426123" y="111785"/>
                </a:lnTo>
                <a:lnTo>
                  <a:pt x="397205" y="73240"/>
                </a:lnTo>
                <a:lnTo>
                  <a:pt x="368427" y="59690"/>
                </a:lnTo>
                <a:lnTo>
                  <a:pt x="365379" y="68199"/>
                </a:lnTo>
                <a:lnTo>
                  <a:pt x="377659" y="73583"/>
                </a:lnTo>
                <a:lnTo>
                  <a:pt x="388213" y="80962"/>
                </a:lnTo>
                <a:lnTo>
                  <a:pt x="409613" y="115023"/>
                </a:lnTo>
                <a:lnTo>
                  <a:pt x="416687" y="164465"/>
                </a:lnTo>
                <a:lnTo>
                  <a:pt x="415899" y="183146"/>
                </a:lnTo>
                <a:lnTo>
                  <a:pt x="404114" y="228854"/>
                </a:lnTo>
                <a:lnTo>
                  <a:pt x="377799" y="257429"/>
                </a:lnTo>
                <a:lnTo>
                  <a:pt x="365760" y="262763"/>
                </a:lnTo>
                <a:lnTo>
                  <a:pt x="368427" y="271399"/>
                </a:lnTo>
                <a:lnTo>
                  <a:pt x="408889" y="247396"/>
                </a:lnTo>
                <a:lnTo>
                  <a:pt x="431622" y="203034"/>
                </a:lnTo>
                <a:lnTo>
                  <a:pt x="434886" y="185064"/>
                </a:lnTo>
                <a:lnTo>
                  <a:pt x="435991" y="165608"/>
                </a:lnTo>
                <a:close/>
              </a:path>
              <a:path w="1356360" h="271780">
                <a:moveTo>
                  <a:pt x="768096" y="0"/>
                </a:moveTo>
                <a:lnTo>
                  <a:pt x="0" y="0"/>
                </a:lnTo>
                <a:lnTo>
                  <a:pt x="0" y="15240"/>
                </a:lnTo>
                <a:lnTo>
                  <a:pt x="768096" y="15240"/>
                </a:lnTo>
                <a:lnTo>
                  <a:pt x="768096" y="0"/>
                </a:lnTo>
                <a:close/>
              </a:path>
              <a:path w="1356360" h="271780">
                <a:moveTo>
                  <a:pt x="850900" y="61214"/>
                </a:moveTo>
                <a:lnTo>
                  <a:pt x="833755" y="61214"/>
                </a:lnTo>
                <a:lnTo>
                  <a:pt x="833755" y="268986"/>
                </a:lnTo>
                <a:lnTo>
                  <a:pt x="850900" y="268986"/>
                </a:lnTo>
                <a:lnTo>
                  <a:pt x="850900" y="61214"/>
                </a:lnTo>
                <a:close/>
              </a:path>
              <a:path w="1356360" h="271780">
                <a:moveTo>
                  <a:pt x="1047496" y="61214"/>
                </a:moveTo>
                <a:lnTo>
                  <a:pt x="1030351" y="61214"/>
                </a:lnTo>
                <a:lnTo>
                  <a:pt x="1030351" y="268986"/>
                </a:lnTo>
                <a:lnTo>
                  <a:pt x="1047496" y="268986"/>
                </a:lnTo>
                <a:lnTo>
                  <a:pt x="1047496" y="61214"/>
                </a:lnTo>
                <a:close/>
              </a:path>
              <a:path w="1356360" h="271780">
                <a:moveTo>
                  <a:pt x="1356347" y="0"/>
                </a:moveTo>
                <a:lnTo>
                  <a:pt x="806196" y="0"/>
                </a:lnTo>
                <a:lnTo>
                  <a:pt x="806196" y="15240"/>
                </a:lnTo>
                <a:lnTo>
                  <a:pt x="1356347" y="15240"/>
                </a:lnTo>
                <a:lnTo>
                  <a:pt x="1356347" y="0"/>
                </a:lnTo>
                <a:close/>
              </a:path>
            </a:pathLst>
          </a:custGeom>
          <a:solidFill>
            <a:srgbClr val="000000"/>
          </a:solidFill>
        </p:spPr>
        <p:txBody>
          <a:bodyPr wrap="square" lIns="0" tIns="0" rIns="0" bIns="0" rtlCol="0"/>
          <a:lstStyle/>
          <a:p>
            <a:endParaRPr/>
          </a:p>
        </p:txBody>
      </p:sp>
      <p:sp>
        <p:nvSpPr>
          <p:cNvPr id="31" name="object 31"/>
          <p:cNvSpPr txBox="1"/>
          <p:nvPr/>
        </p:nvSpPr>
        <p:spPr>
          <a:xfrm>
            <a:off x="4732146" y="151841"/>
            <a:ext cx="1355725" cy="562610"/>
          </a:xfrm>
          <a:prstGeom prst="rect">
            <a:avLst/>
          </a:prstGeom>
        </p:spPr>
        <p:txBody>
          <a:bodyPr vert="horz" wrap="square" lIns="0" tIns="12700" rIns="0" bIns="0" rtlCol="0">
            <a:spAutoFit/>
          </a:bodyPr>
          <a:lstStyle/>
          <a:p>
            <a:pPr marL="21590" algn="ctr">
              <a:lnSpc>
                <a:spcPts val="2115"/>
              </a:lnSpc>
              <a:spcBef>
                <a:spcPts val="100"/>
              </a:spcBef>
              <a:tabLst>
                <a:tab pos="720090" algn="l"/>
              </a:tabLst>
            </a:pPr>
            <a:r>
              <a:rPr sz="1800" dirty="0">
                <a:latin typeface="Cambria Math"/>
                <a:cs typeface="Cambria Math"/>
              </a:rPr>
              <a:t>1	1</a:t>
            </a:r>
            <a:endParaRPr sz="1800">
              <a:latin typeface="Cambria Math"/>
              <a:cs typeface="Cambria Math"/>
            </a:endParaRPr>
          </a:p>
          <a:p>
            <a:pPr algn="ctr">
              <a:lnSpc>
                <a:spcPts val="2115"/>
              </a:lnSpc>
            </a:pPr>
            <a:r>
              <a:rPr sz="2700" spc="-7" baseline="-16975" dirty="0">
                <a:latin typeface="Cambria Math"/>
                <a:cs typeface="Cambria Math"/>
              </a:rPr>
              <a:t>2𝜋</a:t>
            </a:r>
            <a:r>
              <a:rPr sz="2700" spc="532" baseline="-16975" dirty="0">
                <a:latin typeface="Cambria Math"/>
                <a:cs typeface="Cambria Math"/>
              </a:rPr>
              <a:t> </a:t>
            </a:r>
            <a:r>
              <a:rPr sz="1300" spc="40" dirty="0">
                <a:latin typeface="Cambria Math"/>
                <a:cs typeface="Cambria Math"/>
              </a:rPr>
              <a:t>𝐷/2</a:t>
            </a:r>
            <a:r>
              <a:rPr sz="1300" spc="305" dirty="0">
                <a:latin typeface="Cambria Math"/>
                <a:cs typeface="Cambria Math"/>
              </a:rPr>
              <a:t> </a:t>
            </a:r>
            <a:r>
              <a:rPr sz="2700" baseline="-16975" dirty="0">
                <a:latin typeface="Cambria Math"/>
                <a:cs typeface="Cambria Math"/>
              </a:rPr>
              <a:t>Σ</a:t>
            </a:r>
            <a:r>
              <a:rPr sz="2700" spc="187" baseline="-16975" dirty="0">
                <a:latin typeface="Cambria Math"/>
                <a:cs typeface="Cambria Math"/>
              </a:rPr>
              <a:t> </a:t>
            </a:r>
            <a:r>
              <a:rPr sz="1300" spc="30" dirty="0">
                <a:latin typeface="Cambria Math"/>
                <a:cs typeface="Cambria Math"/>
              </a:rPr>
              <a:t>1/2</a:t>
            </a:r>
            <a:endParaRPr sz="1300">
              <a:latin typeface="Cambria Math"/>
              <a:cs typeface="Cambria Math"/>
            </a:endParaRPr>
          </a:p>
        </p:txBody>
      </p:sp>
      <p:sp>
        <p:nvSpPr>
          <p:cNvPr id="32" name="object 32"/>
          <p:cNvSpPr/>
          <p:nvPr/>
        </p:nvSpPr>
        <p:spPr>
          <a:xfrm>
            <a:off x="6494399" y="274205"/>
            <a:ext cx="2458720" cy="455930"/>
          </a:xfrm>
          <a:custGeom>
            <a:avLst/>
            <a:gdLst/>
            <a:ahLst/>
            <a:cxnLst/>
            <a:rect l="l" t="t" r="r" b="b"/>
            <a:pathLst>
              <a:path w="2458720" h="455930">
                <a:moveTo>
                  <a:pt x="73406" y="0"/>
                </a:moveTo>
                <a:lnTo>
                  <a:pt x="31496" y="24752"/>
                </a:lnTo>
                <a:lnTo>
                  <a:pt x="14465" y="72186"/>
                </a:lnTo>
                <a:lnTo>
                  <a:pt x="13322" y="94094"/>
                </a:lnTo>
                <a:lnTo>
                  <a:pt x="13741" y="103784"/>
                </a:lnTo>
                <a:lnTo>
                  <a:pt x="14947" y="114871"/>
                </a:lnTo>
                <a:lnTo>
                  <a:pt x="16967" y="127673"/>
                </a:lnTo>
                <a:lnTo>
                  <a:pt x="19799" y="142100"/>
                </a:lnTo>
                <a:lnTo>
                  <a:pt x="22644" y="156146"/>
                </a:lnTo>
                <a:lnTo>
                  <a:pt x="24663" y="167792"/>
                </a:lnTo>
                <a:lnTo>
                  <a:pt x="25882" y="176999"/>
                </a:lnTo>
                <a:lnTo>
                  <a:pt x="26289" y="183756"/>
                </a:lnTo>
                <a:lnTo>
                  <a:pt x="25831" y="192366"/>
                </a:lnTo>
                <a:lnTo>
                  <a:pt x="0" y="222491"/>
                </a:lnTo>
                <a:lnTo>
                  <a:pt x="0" y="233032"/>
                </a:lnTo>
                <a:lnTo>
                  <a:pt x="25831" y="263169"/>
                </a:lnTo>
                <a:lnTo>
                  <a:pt x="26289" y="271767"/>
                </a:lnTo>
                <a:lnTo>
                  <a:pt x="25882" y="278536"/>
                </a:lnTo>
                <a:lnTo>
                  <a:pt x="24663" y="287743"/>
                </a:lnTo>
                <a:lnTo>
                  <a:pt x="22644" y="299389"/>
                </a:lnTo>
                <a:lnTo>
                  <a:pt x="19799" y="313423"/>
                </a:lnTo>
                <a:lnTo>
                  <a:pt x="16967" y="327875"/>
                </a:lnTo>
                <a:lnTo>
                  <a:pt x="14947" y="340728"/>
                </a:lnTo>
                <a:lnTo>
                  <a:pt x="13728" y="351967"/>
                </a:lnTo>
                <a:lnTo>
                  <a:pt x="13322" y="361556"/>
                </a:lnTo>
                <a:lnTo>
                  <a:pt x="14465" y="383400"/>
                </a:lnTo>
                <a:lnTo>
                  <a:pt x="31496" y="430771"/>
                </a:lnTo>
                <a:lnTo>
                  <a:pt x="73406" y="455536"/>
                </a:lnTo>
                <a:lnTo>
                  <a:pt x="73406" y="446011"/>
                </a:lnTo>
                <a:lnTo>
                  <a:pt x="65989" y="443992"/>
                </a:lnTo>
                <a:lnTo>
                  <a:pt x="59004" y="440004"/>
                </a:lnTo>
                <a:lnTo>
                  <a:pt x="37363" y="403593"/>
                </a:lnTo>
                <a:lnTo>
                  <a:pt x="34417" y="371589"/>
                </a:lnTo>
                <a:lnTo>
                  <a:pt x="34798" y="362737"/>
                </a:lnTo>
                <a:lnTo>
                  <a:pt x="35953" y="351815"/>
                </a:lnTo>
                <a:lnTo>
                  <a:pt x="37896" y="338836"/>
                </a:lnTo>
                <a:lnTo>
                  <a:pt x="43307" y="309308"/>
                </a:lnTo>
                <a:lnTo>
                  <a:pt x="45199" y="297903"/>
                </a:lnTo>
                <a:lnTo>
                  <a:pt x="46355" y="289585"/>
                </a:lnTo>
                <a:lnTo>
                  <a:pt x="46723" y="284340"/>
                </a:lnTo>
                <a:lnTo>
                  <a:pt x="46329" y="273989"/>
                </a:lnTo>
                <a:lnTo>
                  <a:pt x="31686" y="237096"/>
                </a:lnTo>
                <a:lnTo>
                  <a:pt x="18796" y="228714"/>
                </a:lnTo>
                <a:lnTo>
                  <a:pt x="18796" y="226809"/>
                </a:lnTo>
                <a:lnTo>
                  <a:pt x="45110" y="190906"/>
                </a:lnTo>
                <a:lnTo>
                  <a:pt x="46723" y="171183"/>
                </a:lnTo>
                <a:lnTo>
                  <a:pt x="46355" y="165950"/>
                </a:lnTo>
                <a:lnTo>
                  <a:pt x="45199" y="157632"/>
                </a:lnTo>
                <a:lnTo>
                  <a:pt x="43307" y="146227"/>
                </a:lnTo>
                <a:lnTo>
                  <a:pt x="37896" y="116713"/>
                </a:lnTo>
                <a:lnTo>
                  <a:pt x="35941" y="103670"/>
                </a:lnTo>
                <a:lnTo>
                  <a:pt x="34798" y="92900"/>
                </a:lnTo>
                <a:lnTo>
                  <a:pt x="34417" y="84061"/>
                </a:lnTo>
                <a:lnTo>
                  <a:pt x="35153" y="66802"/>
                </a:lnTo>
                <a:lnTo>
                  <a:pt x="46228" y="29451"/>
                </a:lnTo>
                <a:lnTo>
                  <a:pt x="73406" y="9525"/>
                </a:lnTo>
                <a:lnTo>
                  <a:pt x="73406" y="0"/>
                </a:lnTo>
                <a:close/>
              </a:path>
              <a:path w="2458720" h="455930">
                <a:moveTo>
                  <a:pt x="415290" y="219951"/>
                </a:moveTo>
                <a:lnTo>
                  <a:pt x="288798" y="219951"/>
                </a:lnTo>
                <a:lnTo>
                  <a:pt x="288798" y="235191"/>
                </a:lnTo>
                <a:lnTo>
                  <a:pt x="415290" y="235191"/>
                </a:lnTo>
                <a:lnTo>
                  <a:pt x="415290" y="219951"/>
                </a:lnTo>
                <a:close/>
              </a:path>
              <a:path w="2458720" h="455930">
                <a:moveTo>
                  <a:pt x="2458339" y="222491"/>
                </a:moveTo>
                <a:lnTo>
                  <a:pt x="2432393" y="192379"/>
                </a:lnTo>
                <a:lnTo>
                  <a:pt x="2431923" y="183756"/>
                </a:lnTo>
                <a:lnTo>
                  <a:pt x="2432316" y="176936"/>
                </a:lnTo>
                <a:lnTo>
                  <a:pt x="2433536" y="167690"/>
                </a:lnTo>
                <a:lnTo>
                  <a:pt x="2435555" y="156083"/>
                </a:lnTo>
                <a:lnTo>
                  <a:pt x="2438400" y="142100"/>
                </a:lnTo>
                <a:lnTo>
                  <a:pt x="2441232" y="127749"/>
                </a:lnTo>
                <a:lnTo>
                  <a:pt x="2443251" y="114960"/>
                </a:lnTo>
                <a:lnTo>
                  <a:pt x="2444470" y="103746"/>
                </a:lnTo>
                <a:lnTo>
                  <a:pt x="2444877" y="94094"/>
                </a:lnTo>
                <a:lnTo>
                  <a:pt x="2443746" y="72263"/>
                </a:lnTo>
                <a:lnTo>
                  <a:pt x="2426843" y="24752"/>
                </a:lnTo>
                <a:lnTo>
                  <a:pt x="2384806" y="0"/>
                </a:lnTo>
                <a:lnTo>
                  <a:pt x="2384806" y="9525"/>
                </a:lnTo>
                <a:lnTo>
                  <a:pt x="2392273" y="11620"/>
                </a:lnTo>
                <a:lnTo>
                  <a:pt x="2399296" y="15633"/>
                </a:lnTo>
                <a:lnTo>
                  <a:pt x="2420836" y="51904"/>
                </a:lnTo>
                <a:lnTo>
                  <a:pt x="2423795" y="84061"/>
                </a:lnTo>
                <a:lnTo>
                  <a:pt x="2423795" y="89268"/>
                </a:lnTo>
                <a:lnTo>
                  <a:pt x="2417699" y="131813"/>
                </a:lnTo>
                <a:lnTo>
                  <a:pt x="2416187" y="139433"/>
                </a:lnTo>
                <a:lnTo>
                  <a:pt x="2414917" y="146291"/>
                </a:lnTo>
                <a:lnTo>
                  <a:pt x="2413851" y="152387"/>
                </a:lnTo>
                <a:lnTo>
                  <a:pt x="2411984" y="164198"/>
                </a:lnTo>
                <a:lnTo>
                  <a:pt x="2411692" y="167690"/>
                </a:lnTo>
                <a:lnTo>
                  <a:pt x="2411603" y="178422"/>
                </a:lnTo>
                <a:lnTo>
                  <a:pt x="2411984" y="185026"/>
                </a:lnTo>
                <a:lnTo>
                  <a:pt x="2414016" y="196710"/>
                </a:lnTo>
                <a:lnTo>
                  <a:pt x="2415667" y="201917"/>
                </a:lnTo>
                <a:lnTo>
                  <a:pt x="2417953" y="206489"/>
                </a:lnTo>
                <a:lnTo>
                  <a:pt x="2420112" y="211061"/>
                </a:lnTo>
                <a:lnTo>
                  <a:pt x="2439416" y="226809"/>
                </a:lnTo>
                <a:lnTo>
                  <a:pt x="2439416" y="228714"/>
                </a:lnTo>
                <a:lnTo>
                  <a:pt x="2417876" y="249186"/>
                </a:lnTo>
                <a:lnTo>
                  <a:pt x="2415667" y="253606"/>
                </a:lnTo>
                <a:lnTo>
                  <a:pt x="2414016" y="258813"/>
                </a:lnTo>
                <a:lnTo>
                  <a:pt x="2411984" y="270624"/>
                </a:lnTo>
                <a:lnTo>
                  <a:pt x="2411603" y="277101"/>
                </a:lnTo>
                <a:lnTo>
                  <a:pt x="2411679" y="287883"/>
                </a:lnTo>
                <a:lnTo>
                  <a:pt x="2417699" y="323710"/>
                </a:lnTo>
                <a:lnTo>
                  <a:pt x="2419121" y="331546"/>
                </a:lnTo>
                <a:lnTo>
                  <a:pt x="2423795" y="366382"/>
                </a:lnTo>
                <a:lnTo>
                  <a:pt x="2423795" y="371589"/>
                </a:lnTo>
                <a:lnTo>
                  <a:pt x="2417140" y="416102"/>
                </a:lnTo>
                <a:lnTo>
                  <a:pt x="2384806" y="446011"/>
                </a:lnTo>
                <a:lnTo>
                  <a:pt x="2384806" y="455536"/>
                </a:lnTo>
                <a:lnTo>
                  <a:pt x="2426843" y="430771"/>
                </a:lnTo>
                <a:lnTo>
                  <a:pt x="2443746" y="383400"/>
                </a:lnTo>
                <a:lnTo>
                  <a:pt x="2444877" y="361556"/>
                </a:lnTo>
                <a:lnTo>
                  <a:pt x="2444458" y="351777"/>
                </a:lnTo>
                <a:lnTo>
                  <a:pt x="2443251" y="340588"/>
                </a:lnTo>
                <a:lnTo>
                  <a:pt x="2441232" y="327787"/>
                </a:lnTo>
                <a:lnTo>
                  <a:pt x="2438400" y="313423"/>
                </a:lnTo>
                <a:lnTo>
                  <a:pt x="2435555" y="299478"/>
                </a:lnTo>
                <a:lnTo>
                  <a:pt x="2433536" y="287883"/>
                </a:lnTo>
                <a:lnTo>
                  <a:pt x="2432316" y="278663"/>
                </a:lnTo>
                <a:lnTo>
                  <a:pt x="2431923" y="271767"/>
                </a:lnTo>
                <a:lnTo>
                  <a:pt x="2432393" y="263232"/>
                </a:lnTo>
                <a:lnTo>
                  <a:pt x="2458339" y="233032"/>
                </a:lnTo>
                <a:lnTo>
                  <a:pt x="2458339" y="222491"/>
                </a:lnTo>
                <a:close/>
              </a:path>
            </a:pathLst>
          </a:custGeom>
          <a:solidFill>
            <a:srgbClr val="000000"/>
          </a:solidFill>
        </p:spPr>
        <p:txBody>
          <a:bodyPr wrap="square" lIns="0" tIns="0" rIns="0" bIns="0" rtlCol="0"/>
          <a:lstStyle/>
          <a:p>
            <a:endParaRPr/>
          </a:p>
        </p:txBody>
      </p:sp>
      <p:sp>
        <p:nvSpPr>
          <p:cNvPr id="33" name="object 33"/>
          <p:cNvSpPr txBox="1"/>
          <p:nvPr/>
        </p:nvSpPr>
        <p:spPr>
          <a:xfrm>
            <a:off x="6771513" y="478663"/>
            <a:ext cx="1524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2</a:t>
            </a:r>
            <a:endParaRPr sz="1800">
              <a:latin typeface="Cambria Math"/>
              <a:cs typeface="Cambria Math"/>
            </a:endParaRPr>
          </a:p>
        </p:txBody>
      </p:sp>
      <p:sp>
        <p:nvSpPr>
          <p:cNvPr id="34" name="object 34"/>
          <p:cNvSpPr/>
          <p:nvPr/>
        </p:nvSpPr>
        <p:spPr>
          <a:xfrm>
            <a:off x="6969379" y="396874"/>
            <a:ext cx="1884045" cy="212090"/>
          </a:xfrm>
          <a:custGeom>
            <a:avLst/>
            <a:gdLst/>
            <a:ahLst/>
            <a:cxnLst/>
            <a:rect l="l" t="t" r="r" b="b"/>
            <a:pathLst>
              <a:path w="1884045" h="212090">
                <a:moveTo>
                  <a:pt x="70485" y="8509"/>
                </a:moveTo>
                <a:lnTo>
                  <a:pt x="67564" y="0"/>
                </a:lnTo>
                <a:lnTo>
                  <a:pt x="52197" y="5537"/>
                </a:lnTo>
                <a:lnTo>
                  <a:pt x="38735" y="13550"/>
                </a:lnTo>
                <a:lnTo>
                  <a:pt x="9855" y="52095"/>
                </a:lnTo>
                <a:lnTo>
                  <a:pt x="0" y="105918"/>
                </a:lnTo>
                <a:lnTo>
                  <a:pt x="1092" y="125374"/>
                </a:lnTo>
                <a:lnTo>
                  <a:pt x="17399" y="174752"/>
                </a:lnTo>
                <a:lnTo>
                  <a:pt x="52133" y="206184"/>
                </a:lnTo>
                <a:lnTo>
                  <a:pt x="67564" y="211709"/>
                </a:lnTo>
                <a:lnTo>
                  <a:pt x="70231" y="203073"/>
                </a:lnTo>
                <a:lnTo>
                  <a:pt x="58127" y="197751"/>
                </a:lnTo>
                <a:lnTo>
                  <a:pt x="47713" y="190309"/>
                </a:lnTo>
                <a:lnTo>
                  <a:pt x="26365" y="155638"/>
                </a:lnTo>
                <a:lnTo>
                  <a:pt x="19304" y="104775"/>
                </a:lnTo>
                <a:lnTo>
                  <a:pt x="20078" y="86715"/>
                </a:lnTo>
                <a:lnTo>
                  <a:pt x="31877" y="42037"/>
                </a:lnTo>
                <a:lnTo>
                  <a:pt x="58280" y="13893"/>
                </a:lnTo>
                <a:lnTo>
                  <a:pt x="70485" y="8509"/>
                </a:lnTo>
                <a:close/>
              </a:path>
              <a:path w="1884045" h="212090">
                <a:moveTo>
                  <a:pt x="682625" y="105918"/>
                </a:moveTo>
                <a:lnTo>
                  <a:pt x="672757" y="52095"/>
                </a:lnTo>
                <a:lnTo>
                  <a:pt x="643839" y="13550"/>
                </a:lnTo>
                <a:lnTo>
                  <a:pt x="615061" y="0"/>
                </a:lnTo>
                <a:lnTo>
                  <a:pt x="612013" y="8509"/>
                </a:lnTo>
                <a:lnTo>
                  <a:pt x="624268" y="13893"/>
                </a:lnTo>
                <a:lnTo>
                  <a:pt x="634809" y="21272"/>
                </a:lnTo>
                <a:lnTo>
                  <a:pt x="656247" y="55333"/>
                </a:lnTo>
                <a:lnTo>
                  <a:pt x="663321" y="104775"/>
                </a:lnTo>
                <a:lnTo>
                  <a:pt x="662533" y="123444"/>
                </a:lnTo>
                <a:lnTo>
                  <a:pt x="650748" y="169164"/>
                </a:lnTo>
                <a:lnTo>
                  <a:pt x="624433" y="197739"/>
                </a:lnTo>
                <a:lnTo>
                  <a:pt x="612394" y="203073"/>
                </a:lnTo>
                <a:lnTo>
                  <a:pt x="615061" y="211709"/>
                </a:lnTo>
                <a:lnTo>
                  <a:pt x="655523" y="187706"/>
                </a:lnTo>
                <a:lnTo>
                  <a:pt x="678256" y="143344"/>
                </a:lnTo>
                <a:lnTo>
                  <a:pt x="681520" y="125374"/>
                </a:lnTo>
                <a:lnTo>
                  <a:pt x="682625" y="105918"/>
                </a:lnTo>
                <a:close/>
              </a:path>
              <a:path w="1884045" h="212090">
                <a:moveTo>
                  <a:pt x="1271397" y="8509"/>
                </a:moveTo>
                <a:lnTo>
                  <a:pt x="1268476" y="0"/>
                </a:lnTo>
                <a:lnTo>
                  <a:pt x="1253109" y="5537"/>
                </a:lnTo>
                <a:lnTo>
                  <a:pt x="1239647" y="13550"/>
                </a:lnTo>
                <a:lnTo>
                  <a:pt x="1210767" y="52095"/>
                </a:lnTo>
                <a:lnTo>
                  <a:pt x="1200912" y="105918"/>
                </a:lnTo>
                <a:lnTo>
                  <a:pt x="1202004" y="125374"/>
                </a:lnTo>
                <a:lnTo>
                  <a:pt x="1218311" y="174752"/>
                </a:lnTo>
                <a:lnTo>
                  <a:pt x="1253045" y="206184"/>
                </a:lnTo>
                <a:lnTo>
                  <a:pt x="1268476" y="211709"/>
                </a:lnTo>
                <a:lnTo>
                  <a:pt x="1271143" y="203073"/>
                </a:lnTo>
                <a:lnTo>
                  <a:pt x="1259039" y="197751"/>
                </a:lnTo>
                <a:lnTo>
                  <a:pt x="1248625" y="190309"/>
                </a:lnTo>
                <a:lnTo>
                  <a:pt x="1227277" y="155638"/>
                </a:lnTo>
                <a:lnTo>
                  <a:pt x="1220216" y="104775"/>
                </a:lnTo>
                <a:lnTo>
                  <a:pt x="1220990" y="86715"/>
                </a:lnTo>
                <a:lnTo>
                  <a:pt x="1232789" y="42037"/>
                </a:lnTo>
                <a:lnTo>
                  <a:pt x="1259192" y="13893"/>
                </a:lnTo>
                <a:lnTo>
                  <a:pt x="1271397" y="8509"/>
                </a:lnTo>
                <a:close/>
              </a:path>
              <a:path w="1884045" h="212090">
                <a:moveTo>
                  <a:pt x="1883537" y="105918"/>
                </a:moveTo>
                <a:lnTo>
                  <a:pt x="1873669" y="52095"/>
                </a:lnTo>
                <a:lnTo>
                  <a:pt x="1844751" y="13550"/>
                </a:lnTo>
                <a:lnTo>
                  <a:pt x="1815973" y="0"/>
                </a:lnTo>
                <a:lnTo>
                  <a:pt x="1812925" y="8509"/>
                </a:lnTo>
                <a:lnTo>
                  <a:pt x="1825180" y="13893"/>
                </a:lnTo>
                <a:lnTo>
                  <a:pt x="1835721" y="21272"/>
                </a:lnTo>
                <a:lnTo>
                  <a:pt x="1857159" y="55333"/>
                </a:lnTo>
                <a:lnTo>
                  <a:pt x="1864233" y="104775"/>
                </a:lnTo>
                <a:lnTo>
                  <a:pt x="1863445" y="123444"/>
                </a:lnTo>
                <a:lnTo>
                  <a:pt x="1851660" y="169164"/>
                </a:lnTo>
                <a:lnTo>
                  <a:pt x="1825345" y="197739"/>
                </a:lnTo>
                <a:lnTo>
                  <a:pt x="1813306" y="203073"/>
                </a:lnTo>
                <a:lnTo>
                  <a:pt x="1815973" y="211709"/>
                </a:lnTo>
                <a:lnTo>
                  <a:pt x="1856435" y="187706"/>
                </a:lnTo>
                <a:lnTo>
                  <a:pt x="1879168" y="143344"/>
                </a:lnTo>
                <a:lnTo>
                  <a:pt x="1882432" y="125374"/>
                </a:lnTo>
                <a:lnTo>
                  <a:pt x="1883537" y="105918"/>
                </a:lnTo>
                <a:close/>
              </a:path>
            </a:pathLst>
          </a:custGeom>
          <a:solidFill>
            <a:srgbClr val="000000"/>
          </a:solidFill>
        </p:spPr>
        <p:txBody>
          <a:bodyPr wrap="square" lIns="0" tIns="0" rIns="0" bIns="0" rtlCol="0"/>
          <a:lstStyle/>
          <a:p>
            <a:endParaRPr/>
          </a:p>
        </p:txBody>
      </p:sp>
      <p:sp>
        <p:nvSpPr>
          <p:cNvPr id="35" name="object 35"/>
          <p:cNvSpPr txBox="1"/>
          <p:nvPr/>
        </p:nvSpPr>
        <p:spPr>
          <a:xfrm>
            <a:off x="6045072" y="325958"/>
            <a:ext cx="2767330" cy="300355"/>
          </a:xfrm>
          <a:prstGeom prst="rect">
            <a:avLst/>
          </a:prstGeom>
        </p:spPr>
        <p:txBody>
          <a:bodyPr vert="horz" wrap="square" lIns="0" tIns="12700" rIns="0" bIns="0" rtlCol="0">
            <a:spAutoFit/>
          </a:bodyPr>
          <a:lstStyle/>
          <a:p>
            <a:pPr marL="38100">
              <a:lnSpc>
                <a:spcPct val="100000"/>
              </a:lnSpc>
              <a:spcBef>
                <a:spcPts val="100"/>
              </a:spcBef>
              <a:tabLst>
                <a:tab pos="530225" algn="l"/>
                <a:tab pos="999490" algn="l"/>
              </a:tabLst>
            </a:pPr>
            <a:r>
              <a:rPr sz="1800" spc="-5" dirty="0">
                <a:latin typeface="Cambria Math"/>
                <a:cs typeface="Cambria Math"/>
              </a:rPr>
              <a:t>𝑒𝑥𝑝	</a:t>
            </a:r>
            <a:r>
              <a:rPr sz="1800" dirty="0">
                <a:latin typeface="Cambria Math"/>
                <a:cs typeface="Cambria Math"/>
              </a:rPr>
              <a:t>−</a:t>
            </a:r>
            <a:r>
              <a:rPr sz="1800" spc="-100" dirty="0">
                <a:latin typeface="Cambria Math"/>
                <a:cs typeface="Cambria Math"/>
              </a:rPr>
              <a:t> </a:t>
            </a:r>
            <a:r>
              <a:rPr sz="2700" baseline="41666" dirty="0">
                <a:latin typeface="Cambria Math"/>
                <a:cs typeface="Cambria Math"/>
              </a:rPr>
              <a:t>1	</a:t>
            </a:r>
            <a:r>
              <a:rPr sz="1800" dirty="0">
                <a:latin typeface="Cambria Math"/>
                <a:cs typeface="Cambria Math"/>
              </a:rPr>
              <a:t>𝑥</a:t>
            </a:r>
            <a:r>
              <a:rPr sz="1800" spc="45" dirty="0">
                <a:latin typeface="Cambria Math"/>
                <a:cs typeface="Cambria Math"/>
              </a:rPr>
              <a:t> </a:t>
            </a:r>
            <a:r>
              <a:rPr sz="1800" dirty="0">
                <a:latin typeface="Cambria Math"/>
                <a:cs typeface="Cambria Math"/>
              </a:rPr>
              <a:t>− 𝜇</a:t>
            </a:r>
            <a:r>
              <a:rPr sz="1800" spc="370" dirty="0">
                <a:latin typeface="Cambria Math"/>
                <a:cs typeface="Cambria Math"/>
              </a:rPr>
              <a:t> </a:t>
            </a:r>
            <a:r>
              <a:rPr sz="1950" spc="89" baseline="27777" dirty="0">
                <a:latin typeface="Cambria Math"/>
                <a:cs typeface="Cambria Math"/>
              </a:rPr>
              <a:t>𝑇</a:t>
            </a:r>
            <a:r>
              <a:rPr sz="1800" spc="60" dirty="0">
                <a:latin typeface="Cambria Math"/>
                <a:cs typeface="Cambria Math"/>
              </a:rPr>
              <a:t>Σ</a:t>
            </a:r>
            <a:r>
              <a:rPr sz="1950" spc="89" baseline="27777" dirty="0">
                <a:latin typeface="Cambria Math"/>
                <a:cs typeface="Cambria Math"/>
              </a:rPr>
              <a:t>−1 </a:t>
            </a:r>
            <a:r>
              <a:rPr sz="1950" spc="225" baseline="27777" dirty="0">
                <a:latin typeface="Cambria Math"/>
                <a:cs typeface="Cambria Math"/>
              </a:rPr>
              <a:t> </a:t>
            </a:r>
            <a:r>
              <a:rPr sz="1800" dirty="0">
                <a:latin typeface="Cambria Math"/>
                <a:cs typeface="Cambria Math"/>
              </a:rPr>
              <a:t>𝑥</a:t>
            </a:r>
            <a:r>
              <a:rPr sz="1800" spc="50" dirty="0">
                <a:latin typeface="Cambria Math"/>
                <a:cs typeface="Cambria Math"/>
              </a:rPr>
              <a:t> </a:t>
            </a:r>
            <a:r>
              <a:rPr sz="1800" dirty="0">
                <a:latin typeface="Cambria Math"/>
                <a:cs typeface="Cambria Math"/>
              </a:rPr>
              <a:t>− 𝜇</a:t>
            </a:r>
            <a:endParaRPr sz="1800">
              <a:latin typeface="Cambria Math"/>
              <a:cs typeface="Cambria Math"/>
            </a:endParaRPr>
          </a:p>
        </p:txBody>
      </p:sp>
      <p:sp>
        <p:nvSpPr>
          <p:cNvPr id="36" name="object 36"/>
          <p:cNvSpPr/>
          <p:nvPr/>
        </p:nvSpPr>
        <p:spPr>
          <a:xfrm>
            <a:off x="3187826" y="6212103"/>
            <a:ext cx="598805" cy="328930"/>
          </a:xfrm>
          <a:custGeom>
            <a:avLst/>
            <a:gdLst/>
            <a:ahLst/>
            <a:cxnLst/>
            <a:rect l="l" t="t" r="r" b="b"/>
            <a:pathLst>
              <a:path w="598804" h="328929">
                <a:moveTo>
                  <a:pt x="493649" y="0"/>
                </a:moveTo>
                <a:lnTo>
                  <a:pt x="488950" y="13347"/>
                </a:lnTo>
                <a:lnTo>
                  <a:pt x="508000" y="21612"/>
                </a:lnTo>
                <a:lnTo>
                  <a:pt x="524383" y="33053"/>
                </a:lnTo>
                <a:lnTo>
                  <a:pt x="549148" y="65455"/>
                </a:lnTo>
                <a:lnTo>
                  <a:pt x="563721" y="109167"/>
                </a:lnTo>
                <a:lnTo>
                  <a:pt x="568578" y="162814"/>
                </a:lnTo>
                <a:lnTo>
                  <a:pt x="567364" y="191819"/>
                </a:lnTo>
                <a:lnTo>
                  <a:pt x="557649" y="241839"/>
                </a:lnTo>
                <a:lnTo>
                  <a:pt x="538073" y="280906"/>
                </a:lnTo>
                <a:lnTo>
                  <a:pt x="508303" y="307266"/>
                </a:lnTo>
                <a:lnTo>
                  <a:pt x="489585" y="315569"/>
                </a:lnTo>
                <a:lnTo>
                  <a:pt x="493649" y="328917"/>
                </a:lnTo>
                <a:lnTo>
                  <a:pt x="538527" y="307868"/>
                </a:lnTo>
                <a:lnTo>
                  <a:pt x="571500" y="271437"/>
                </a:lnTo>
                <a:lnTo>
                  <a:pt x="591788" y="222651"/>
                </a:lnTo>
                <a:lnTo>
                  <a:pt x="598551" y="164541"/>
                </a:lnTo>
                <a:lnTo>
                  <a:pt x="596860" y="134392"/>
                </a:lnTo>
                <a:lnTo>
                  <a:pt x="583334" y="80948"/>
                </a:lnTo>
                <a:lnTo>
                  <a:pt x="556424" y="37438"/>
                </a:lnTo>
                <a:lnTo>
                  <a:pt x="517511" y="8610"/>
                </a:lnTo>
                <a:lnTo>
                  <a:pt x="493649" y="0"/>
                </a:lnTo>
                <a:close/>
              </a:path>
              <a:path w="598804" h="328929">
                <a:moveTo>
                  <a:pt x="104901" y="0"/>
                </a:moveTo>
                <a:lnTo>
                  <a:pt x="60182" y="21089"/>
                </a:lnTo>
                <a:lnTo>
                  <a:pt x="27178" y="57658"/>
                </a:lnTo>
                <a:lnTo>
                  <a:pt x="6826" y="106527"/>
                </a:lnTo>
                <a:lnTo>
                  <a:pt x="0" y="164541"/>
                </a:lnTo>
                <a:lnTo>
                  <a:pt x="1690" y="194761"/>
                </a:lnTo>
                <a:lnTo>
                  <a:pt x="15216" y="248210"/>
                </a:lnTo>
                <a:lnTo>
                  <a:pt x="42072" y="291575"/>
                </a:lnTo>
                <a:lnTo>
                  <a:pt x="81022" y="320316"/>
                </a:lnTo>
                <a:lnTo>
                  <a:pt x="104901" y="328917"/>
                </a:lnTo>
                <a:lnTo>
                  <a:pt x="109093" y="315569"/>
                </a:lnTo>
                <a:lnTo>
                  <a:pt x="90374" y="307266"/>
                </a:lnTo>
                <a:lnTo>
                  <a:pt x="74215" y="295711"/>
                </a:lnTo>
                <a:lnTo>
                  <a:pt x="49530" y="262851"/>
                </a:lnTo>
                <a:lnTo>
                  <a:pt x="34956" y="218162"/>
                </a:lnTo>
                <a:lnTo>
                  <a:pt x="30099" y="162814"/>
                </a:lnTo>
                <a:lnTo>
                  <a:pt x="31313" y="134748"/>
                </a:lnTo>
                <a:lnTo>
                  <a:pt x="41028" y="86070"/>
                </a:lnTo>
                <a:lnTo>
                  <a:pt x="60630" y="47668"/>
                </a:lnTo>
                <a:lnTo>
                  <a:pt x="90642" y="21612"/>
                </a:lnTo>
                <a:lnTo>
                  <a:pt x="109600" y="13347"/>
                </a:lnTo>
                <a:lnTo>
                  <a:pt x="104901" y="0"/>
                </a:lnTo>
                <a:close/>
              </a:path>
            </a:pathLst>
          </a:custGeom>
          <a:solidFill>
            <a:srgbClr val="000000"/>
          </a:solidFill>
        </p:spPr>
        <p:txBody>
          <a:bodyPr wrap="square" lIns="0" tIns="0" rIns="0" bIns="0" rtlCol="0"/>
          <a:lstStyle/>
          <a:p>
            <a:endParaRPr/>
          </a:p>
        </p:txBody>
      </p:sp>
      <p:sp>
        <p:nvSpPr>
          <p:cNvPr id="37" name="object 37"/>
          <p:cNvSpPr/>
          <p:nvPr/>
        </p:nvSpPr>
        <p:spPr>
          <a:xfrm>
            <a:off x="4378071" y="6212103"/>
            <a:ext cx="606425" cy="328930"/>
          </a:xfrm>
          <a:custGeom>
            <a:avLst/>
            <a:gdLst/>
            <a:ahLst/>
            <a:cxnLst/>
            <a:rect l="l" t="t" r="r" b="b"/>
            <a:pathLst>
              <a:path w="606425" h="328929">
                <a:moveTo>
                  <a:pt x="501268" y="0"/>
                </a:moveTo>
                <a:lnTo>
                  <a:pt x="496569" y="13347"/>
                </a:lnTo>
                <a:lnTo>
                  <a:pt x="515619" y="21612"/>
                </a:lnTo>
                <a:lnTo>
                  <a:pt x="532002" y="33053"/>
                </a:lnTo>
                <a:lnTo>
                  <a:pt x="556767" y="65455"/>
                </a:lnTo>
                <a:lnTo>
                  <a:pt x="571341" y="109167"/>
                </a:lnTo>
                <a:lnTo>
                  <a:pt x="576199" y="162814"/>
                </a:lnTo>
                <a:lnTo>
                  <a:pt x="574984" y="191819"/>
                </a:lnTo>
                <a:lnTo>
                  <a:pt x="565269" y="241839"/>
                </a:lnTo>
                <a:lnTo>
                  <a:pt x="545693" y="280906"/>
                </a:lnTo>
                <a:lnTo>
                  <a:pt x="515923" y="307266"/>
                </a:lnTo>
                <a:lnTo>
                  <a:pt x="497204" y="315569"/>
                </a:lnTo>
                <a:lnTo>
                  <a:pt x="501268" y="328917"/>
                </a:lnTo>
                <a:lnTo>
                  <a:pt x="546147" y="307868"/>
                </a:lnTo>
                <a:lnTo>
                  <a:pt x="579119" y="271437"/>
                </a:lnTo>
                <a:lnTo>
                  <a:pt x="599408" y="222651"/>
                </a:lnTo>
                <a:lnTo>
                  <a:pt x="606170" y="164541"/>
                </a:lnTo>
                <a:lnTo>
                  <a:pt x="604480" y="134392"/>
                </a:lnTo>
                <a:lnTo>
                  <a:pt x="590954" y="80948"/>
                </a:lnTo>
                <a:lnTo>
                  <a:pt x="564044" y="37438"/>
                </a:lnTo>
                <a:lnTo>
                  <a:pt x="525131" y="8610"/>
                </a:lnTo>
                <a:lnTo>
                  <a:pt x="501268" y="0"/>
                </a:lnTo>
                <a:close/>
              </a:path>
              <a:path w="606425" h="328929">
                <a:moveTo>
                  <a:pt x="104901" y="0"/>
                </a:moveTo>
                <a:lnTo>
                  <a:pt x="60182" y="21089"/>
                </a:lnTo>
                <a:lnTo>
                  <a:pt x="27177" y="57658"/>
                </a:lnTo>
                <a:lnTo>
                  <a:pt x="6826" y="106527"/>
                </a:lnTo>
                <a:lnTo>
                  <a:pt x="0" y="164541"/>
                </a:lnTo>
                <a:lnTo>
                  <a:pt x="1690" y="194761"/>
                </a:lnTo>
                <a:lnTo>
                  <a:pt x="15216" y="248210"/>
                </a:lnTo>
                <a:lnTo>
                  <a:pt x="42072" y="291575"/>
                </a:lnTo>
                <a:lnTo>
                  <a:pt x="81022" y="320316"/>
                </a:lnTo>
                <a:lnTo>
                  <a:pt x="104901" y="328917"/>
                </a:lnTo>
                <a:lnTo>
                  <a:pt x="109092" y="315569"/>
                </a:lnTo>
                <a:lnTo>
                  <a:pt x="90374" y="307266"/>
                </a:lnTo>
                <a:lnTo>
                  <a:pt x="74215" y="295711"/>
                </a:lnTo>
                <a:lnTo>
                  <a:pt x="49529" y="262851"/>
                </a:lnTo>
                <a:lnTo>
                  <a:pt x="34956" y="218162"/>
                </a:lnTo>
                <a:lnTo>
                  <a:pt x="30099" y="162814"/>
                </a:lnTo>
                <a:lnTo>
                  <a:pt x="31313" y="134748"/>
                </a:lnTo>
                <a:lnTo>
                  <a:pt x="41028" y="86070"/>
                </a:lnTo>
                <a:lnTo>
                  <a:pt x="60630" y="47668"/>
                </a:lnTo>
                <a:lnTo>
                  <a:pt x="90642" y="21612"/>
                </a:lnTo>
                <a:lnTo>
                  <a:pt x="109600" y="13347"/>
                </a:lnTo>
                <a:lnTo>
                  <a:pt x="104901" y="0"/>
                </a:lnTo>
                <a:close/>
              </a:path>
            </a:pathLst>
          </a:custGeom>
          <a:solidFill>
            <a:srgbClr val="000000"/>
          </a:solidFill>
        </p:spPr>
        <p:txBody>
          <a:bodyPr wrap="square" lIns="0" tIns="0" rIns="0" bIns="0" rtlCol="0"/>
          <a:lstStyle/>
          <a:p>
            <a:endParaRPr/>
          </a:p>
        </p:txBody>
      </p:sp>
      <p:sp>
        <p:nvSpPr>
          <p:cNvPr id="38" name="object 38"/>
          <p:cNvSpPr/>
          <p:nvPr/>
        </p:nvSpPr>
        <p:spPr>
          <a:xfrm>
            <a:off x="5575934" y="6212103"/>
            <a:ext cx="606425" cy="328930"/>
          </a:xfrm>
          <a:custGeom>
            <a:avLst/>
            <a:gdLst/>
            <a:ahLst/>
            <a:cxnLst/>
            <a:rect l="l" t="t" r="r" b="b"/>
            <a:pathLst>
              <a:path w="606425" h="328929">
                <a:moveTo>
                  <a:pt x="501268" y="0"/>
                </a:moveTo>
                <a:lnTo>
                  <a:pt x="496569" y="13347"/>
                </a:lnTo>
                <a:lnTo>
                  <a:pt x="515619" y="21612"/>
                </a:lnTo>
                <a:lnTo>
                  <a:pt x="532002" y="33053"/>
                </a:lnTo>
                <a:lnTo>
                  <a:pt x="556767" y="65455"/>
                </a:lnTo>
                <a:lnTo>
                  <a:pt x="571341" y="109167"/>
                </a:lnTo>
                <a:lnTo>
                  <a:pt x="576199" y="162814"/>
                </a:lnTo>
                <a:lnTo>
                  <a:pt x="574984" y="191819"/>
                </a:lnTo>
                <a:lnTo>
                  <a:pt x="565269" y="241839"/>
                </a:lnTo>
                <a:lnTo>
                  <a:pt x="545693" y="280906"/>
                </a:lnTo>
                <a:lnTo>
                  <a:pt x="515923" y="307266"/>
                </a:lnTo>
                <a:lnTo>
                  <a:pt x="497204" y="315569"/>
                </a:lnTo>
                <a:lnTo>
                  <a:pt x="501268" y="328917"/>
                </a:lnTo>
                <a:lnTo>
                  <a:pt x="546147" y="307868"/>
                </a:lnTo>
                <a:lnTo>
                  <a:pt x="579119" y="271437"/>
                </a:lnTo>
                <a:lnTo>
                  <a:pt x="599408" y="222651"/>
                </a:lnTo>
                <a:lnTo>
                  <a:pt x="606170" y="164541"/>
                </a:lnTo>
                <a:lnTo>
                  <a:pt x="604480" y="134392"/>
                </a:lnTo>
                <a:lnTo>
                  <a:pt x="590954" y="80948"/>
                </a:lnTo>
                <a:lnTo>
                  <a:pt x="564044" y="37438"/>
                </a:lnTo>
                <a:lnTo>
                  <a:pt x="525131" y="8610"/>
                </a:lnTo>
                <a:lnTo>
                  <a:pt x="501268" y="0"/>
                </a:lnTo>
                <a:close/>
              </a:path>
              <a:path w="606425" h="328929">
                <a:moveTo>
                  <a:pt x="104901" y="0"/>
                </a:moveTo>
                <a:lnTo>
                  <a:pt x="60182" y="21089"/>
                </a:lnTo>
                <a:lnTo>
                  <a:pt x="27177" y="57658"/>
                </a:lnTo>
                <a:lnTo>
                  <a:pt x="6826" y="106527"/>
                </a:lnTo>
                <a:lnTo>
                  <a:pt x="0" y="164541"/>
                </a:lnTo>
                <a:lnTo>
                  <a:pt x="1690" y="194761"/>
                </a:lnTo>
                <a:lnTo>
                  <a:pt x="15216" y="248210"/>
                </a:lnTo>
                <a:lnTo>
                  <a:pt x="42072" y="291575"/>
                </a:lnTo>
                <a:lnTo>
                  <a:pt x="81022" y="320316"/>
                </a:lnTo>
                <a:lnTo>
                  <a:pt x="104901" y="328917"/>
                </a:lnTo>
                <a:lnTo>
                  <a:pt x="109092" y="315569"/>
                </a:lnTo>
                <a:lnTo>
                  <a:pt x="90374" y="307266"/>
                </a:lnTo>
                <a:lnTo>
                  <a:pt x="74215" y="295711"/>
                </a:lnTo>
                <a:lnTo>
                  <a:pt x="49529" y="262851"/>
                </a:lnTo>
                <a:lnTo>
                  <a:pt x="34956" y="218162"/>
                </a:lnTo>
                <a:lnTo>
                  <a:pt x="30099" y="162814"/>
                </a:lnTo>
                <a:lnTo>
                  <a:pt x="31313" y="134748"/>
                </a:lnTo>
                <a:lnTo>
                  <a:pt x="41028" y="86070"/>
                </a:lnTo>
                <a:lnTo>
                  <a:pt x="60630" y="47668"/>
                </a:lnTo>
                <a:lnTo>
                  <a:pt x="90642" y="21612"/>
                </a:lnTo>
                <a:lnTo>
                  <a:pt x="109600" y="13347"/>
                </a:lnTo>
                <a:lnTo>
                  <a:pt x="104901" y="0"/>
                </a:lnTo>
                <a:close/>
              </a:path>
            </a:pathLst>
          </a:custGeom>
          <a:solidFill>
            <a:srgbClr val="000000"/>
          </a:solidFill>
        </p:spPr>
        <p:txBody>
          <a:bodyPr wrap="square" lIns="0" tIns="0" rIns="0" bIns="0" rtlCol="0"/>
          <a:lstStyle/>
          <a:p>
            <a:endParaRPr/>
          </a:p>
        </p:txBody>
      </p:sp>
      <p:sp>
        <p:nvSpPr>
          <p:cNvPr id="39" name="object 39"/>
          <p:cNvSpPr txBox="1"/>
          <p:nvPr/>
        </p:nvSpPr>
        <p:spPr>
          <a:xfrm>
            <a:off x="2225929" y="6184798"/>
            <a:ext cx="3864610" cy="452120"/>
          </a:xfrm>
          <a:prstGeom prst="rect">
            <a:avLst/>
          </a:prstGeom>
        </p:spPr>
        <p:txBody>
          <a:bodyPr vert="horz" wrap="square" lIns="0" tIns="12065" rIns="0" bIns="0" rtlCol="0">
            <a:spAutoFit/>
          </a:bodyPr>
          <a:lstStyle/>
          <a:p>
            <a:pPr marL="38100">
              <a:lnSpc>
                <a:spcPct val="100000"/>
              </a:lnSpc>
              <a:spcBef>
                <a:spcPts val="95"/>
              </a:spcBef>
              <a:tabLst>
                <a:tab pos="1078865" algn="l"/>
                <a:tab pos="1592580" algn="l"/>
                <a:tab pos="2269490" algn="l"/>
                <a:tab pos="2790190" algn="l"/>
                <a:tab pos="3467100" algn="l"/>
              </a:tabLst>
            </a:pPr>
            <a:r>
              <a:rPr sz="4200" spc="-7" baseline="11904" dirty="0">
                <a:latin typeface="Cambria Math"/>
                <a:cs typeface="Cambria Math"/>
              </a:rPr>
              <a:t>=</a:t>
            </a:r>
            <a:r>
              <a:rPr sz="4200" spc="240" baseline="11904" dirty="0">
                <a:latin typeface="Cambria Math"/>
                <a:cs typeface="Cambria Math"/>
              </a:rPr>
              <a:t> </a:t>
            </a:r>
            <a:r>
              <a:rPr sz="4200" spc="-67" baseline="11904" dirty="0">
                <a:latin typeface="Cambria Math"/>
                <a:cs typeface="Cambria Math"/>
              </a:rPr>
              <a:t>𝑓</a:t>
            </a:r>
            <a:r>
              <a:rPr sz="2050" spc="-45" dirty="0">
                <a:latin typeface="Cambria Math"/>
                <a:cs typeface="Cambria Math"/>
              </a:rPr>
              <a:t>𝜇,Σ	</a:t>
            </a:r>
            <a:r>
              <a:rPr sz="4200" spc="97" baseline="11904" dirty="0">
                <a:latin typeface="Cambria Math"/>
                <a:cs typeface="Cambria Math"/>
              </a:rPr>
              <a:t>𝑥</a:t>
            </a:r>
            <a:r>
              <a:rPr sz="3075" spc="97" baseline="43360" dirty="0">
                <a:latin typeface="Cambria Math"/>
                <a:cs typeface="Cambria Math"/>
              </a:rPr>
              <a:t>1	</a:t>
            </a:r>
            <a:r>
              <a:rPr sz="4200" spc="-67" baseline="11904" dirty="0">
                <a:latin typeface="Cambria Math"/>
                <a:cs typeface="Cambria Math"/>
              </a:rPr>
              <a:t>𝑓</a:t>
            </a:r>
            <a:r>
              <a:rPr sz="2050" spc="-45" dirty="0">
                <a:latin typeface="Cambria Math"/>
                <a:cs typeface="Cambria Math"/>
              </a:rPr>
              <a:t>𝜇,Σ	</a:t>
            </a:r>
            <a:r>
              <a:rPr sz="4200" spc="142" baseline="11904" dirty="0">
                <a:latin typeface="Cambria Math"/>
                <a:cs typeface="Cambria Math"/>
              </a:rPr>
              <a:t>𝑥</a:t>
            </a:r>
            <a:r>
              <a:rPr sz="3075" spc="142" baseline="43360" dirty="0">
                <a:latin typeface="Cambria Math"/>
                <a:cs typeface="Cambria Math"/>
              </a:rPr>
              <a:t>2	</a:t>
            </a:r>
            <a:r>
              <a:rPr sz="4200" spc="-67" baseline="11904" dirty="0">
                <a:latin typeface="Cambria Math"/>
                <a:cs typeface="Cambria Math"/>
              </a:rPr>
              <a:t>𝑓</a:t>
            </a:r>
            <a:r>
              <a:rPr sz="2050" spc="-45" dirty="0">
                <a:latin typeface="Cambria Math"/>
                <a:cs typeface="Cambria Math"/>
              </a:rPr>
              <a:t>𝜇,Σ	</a:t>
            </a:r>
            <a:r>
              <a:rPr sz="4200" spc="142" baseline="11904" dirty="0">
                <a:latin typeface="Cambria Math"/>
                <a:cs typeface="Cambria Math"/>
              </a:rPr>
              <a:t>𝑥</a:t>
            </a:r>
            <a:r>
              <a:rPr sz="3075" spc="142" baseline="43360" dirty="0">
                <a:latin typeface="Cambria Math"/>
                <a:cs typeface="Cambria Math"/>
              </a:rPr>
              <a:t>3</a:t>
            </a:r>
            <a:endParaRPr sz="3075" baseline="43360">
              <a:latin typeface="Cambria Math"/>
              <a:cs typeface="Cambria Math"/>
            </a:endParaRPr>
          </a:p>
        </p:txBody>
      </p:sp>
      <p:sp>
        <p:nvSpPr>
          <p:cNvPr id="40" name="object 40"/>
          <p:cNvSpPr/>
          <p:nvPr/>
        </p:nvSpPr>
        <p:spPr>
          <a:xfrm>
            <a:off x="7483982" y="6212103"/>
            <a:ext cx="749935" cy="328930"/>
          </a:xfrm>
          <a:custGeom>
            <a:avLst/>
            <a:gdLst/>
            <a:ahLst/>
            <a:cxnLst/>
            <a:rect l="l" t="t" r="r" b="b"/>
            <a:pathLst>
              <a:path w="749934" h="328929">
                <a:moveTo>
                  <a:pt x="644525" y="0"/>
                </a:moveTo>
                <a:lnTo>
                  <a:pt x="639826" y="13347"/>
                </a:lnTo>
                <a:lnTo>
                  <a:pt x="658876" y="21612"/>
                </a:lnTo>
                <a:lnTo>
                  <a:pt x="675258" y="33053"/>
                </a:lnTo>
                <a:lnTo>
                  <a:pt x="700024" y="65455"/>
                </a:lnTo>
                <a:lnTo>
                  <a:pt x="714597" y="109167"/>
                </a:lnTo>
                <a:lnTo>
                  <a:pt x="719455" y="162814"/>
                </a:lnTo>
                <a:lnTo>
                  <a:pt x="718240" y="191819"/>
                </a:lnTo>
                <a:lnTo>
                  <a:pt x="708525" y="241839"/>
                </a:lnTo>
                <a:lnTo>
                  <a:pt x="688949" y="280906"/>
                </a:lnTo>
                <a:lnTo>
                  <a:pt x="659179" y="307266"/>
                </a:lnTo>
                <a:lnTo>
                  <a:pt x="640461" y="315569"/>
                </a:lnTo>
                <a:lnTo>
                  <a:pt x="644525" y="328917"/>
                </a:lnTo>
                <a:lnTo>
                  <a:pt x="689403" y="307868"/>
                </a:lnTo>
                <a:lnTo>
                  <a:pt x="722376" y="271437"/>
                </a:lnTo>
                <a:lnTo>
                  <a:pt x="742664" y="222651"/>
                </a:lnTo>
                <a:lnTo>
                  <a:pt x="749426" y="164541"/>
                </a:lnTo>
                <a:lnTo>
                  <a:pt x="747736" y="134392"/>
                </a:lnTo>
                <a:lnTo>
                  <a:pt x="734210" y="80948"/>
                </a:lnTo>
                <a:lnTo>
                  <a:pt x="707300" y="37438"/>
                </a:lnTo>
                <a:lnTo>
                  <a:pt x="668387" y="8610"/>
                </a:lnTo>
                <a:lnTo>
                  <a:pt x="644525" y="0"/>
                </a:lnTo>
                <a:close/>
              </a:path>
              <a:path w="749934" h="328929">
                <a:moveTo>
                  <a:pt x="104901" y="0"/>
                </a:moveTo>
                <a:lnTo>
                  <a:pt x="60182" y="21089"/>
                </a:lnTo>
                <a:lnTo>
                  <a:pt x="27177" y="57658"/>
                </a:lnTo>
                <a:lnTo>
                  <a:pt x="6826" y="106527"/>
                </a:lnTo>
                <a:lnTo>
                  <a:pt x="0" y="164541"/>
                </a:lnTo>
                <a:lnTo>
                  <a:pt x="1690" y="194761"/>
                </a:lnTo>
                <a:lnTo>
                  <a:pt x="15216" y="248210"/>
                </a:lnTo>
                <a:lnTo>
                  <a:pt x="42072" y="291575"/>
                </a:lnTo>
                <a:lnTo>
                  <a:pt x="81022" y="320316"/>
                </a:lnTo>
                <a:lnTo>
                  <a:pt x="104901" y="328917"/>
                </a:lnTo>
                <a:lnTo>
                  <a:pt x="109093" y="315569"/>
                </a:lnTo>
                <a:lnTo>
                  <a:pt x="90374" y="307266"/>
                </a:lnTo>
                <a:lnTo>
                  <a:pt x="74215" y="295711"/>
                </a:lnTo>
                <a:lnTo>
                  <a:pt x="49530" y="262851"/>
                </a:lnTo>
                <a:lnTo>
                  <a:pt x="34956" y="218162"/>
                </a:lnTo>
                <a:lnTo>
                  <a:pt x="30099" y="162814"/>
                </a:lnTo>
                <a:lnTo>
                  <a:pt x="31313" y="134748"/>
                </a:lnTo>
                <a:lnTo>
                  <a:pt x="41028" y="86070"/>
                </a:lnTo>
                <a:lnTo>
                  <a:pt x="60630" y="47668"/>
                </a:lnTo>
                <a:lnTo>
                  <a:pt x="90642" y="21612"/>
                </a:lnTo>
                <a:lnTo>
                  <a:pt x="109600" y="13347"/>
                </a:lnTo>
                <a:lnTo>
                  <a:pt x="104901" y="0"/>
                </a:lnTo>
                <a:close/>
              </a:path>
            </a:pathLst>
          </a:custGeom>
          <a:solidFill>
            <a:srgbClr val="000000"/>
          </a:solidFill>
        </p:spPr>
        <p:txBody>
          <a:bodyPr wrap="square" lIns="0" tIns="0" rIns="0" bIns="0" rtlCol="0"/>
          <a:lstStyle/>
          <a:p>
            <a:endParaRPr/>
          </a:p>
        </p:txBody>
      </p:sp>
      <p:sp>
        <p:nvSpPr>
          <p:cNvPr id="41" name="object 41"/>
          <p:cNvSpPr txBox="1"/>
          <p:nvPr/>
        </p:nvSpPr>
        <p:spPr>
          <a:xfrm>
            <a:off x="6236208" y="6111646"/>
            <a:ext cx="1904364" cy="452120"/>
          </a:xfrm>
          <a:prstGeom prst="rect">
            <a:avLst/>
          </a:prstGeom>
        </p:spPr>
        <p:txBody>
          <a:bodyPr vert="horz" wrap="square" lIns="0" tIns="12065" rIns="0" bIns="0" rtlCol="0">
            <a:spAutoFit/>
          </a:bodyPr>
          <a:lstStyle/>
          <a:p>
            <a:pPr marL="38100">
              <a:lnSpc>
                <a:spcPct val="100000"/>
              </a:lnSpc>
              <a:spcBef>
                <a:spcPts val="95"/>
              </a:spcBef>
              <a:tabLst>
                <a:tab pos="1365250" algn="l"/>
              </a:tabLst>
            </a:pPr>
            <a:r>
              <a:rPr sz="2800" spc="-5" dirty="0">
                <a:latin typeface="Cambria Math"/>
                <a:cs typeface="Cambria Math"/>
              </a:rPr>
              <a:t>…</a:t>
            </a:r>
            <a:r>
              <a:rPr sz="2800" spc="-165" dirty="0">
                <a:latin typeface="Cambria Math"/>
                <a:cs typeface="Cambria Math"/>
              </a:rPr>
              <a:t> </a:t>
            </a:r>
            <a:r>
              <a:rPr sz="2800" spc="-5" dirty="0">
                <a:latin typeface="Cambria Math"/>
                <a:cs typeface="Cambria Math"/>
              </a:rPr>
              <a:t>…</a:t>
            </a:r>
            <a:r>
              <a:rPr sz="2800" spc="-150" dirty="0">
                <a:latin typeface="Cambria Math"/>
                <a:cs typeface="Cambria Math"/>
              </a:rPr>
              <a:t> </a:t>
            </a:r>
            <a:r>
              <a:rPr sz="2800" spc="-45" dirty="0">
                <a:latin typeface="Cambria Math"/>
                <a:cs typeface="Cambria Math"/>
              </a:rPr>
              <a:t>𝑓</a:t>
            </a:r>
            <a:r>
              <a:rPr sz="3075" spc="-67" baseline="-16260" dirty="0">
                <a:latin typeface="Cambria Math"/>
                <a:cs typeface="Cambria Math"/>
              </a:rPr>
              <a:t>𝜇,Σ	</a:t>
            </a:r>
            <a:r>
              <a:rPr sz="2800" spc="55" dirty="0">
                <a:latin typeface="Cambria Math"/>
                <a:cs typeface="Cambria Math"/>
              </a:rPr>
              <a:t>𝑥</a:t>
            </a:r>
            <a:r>
              <a:rPr sz="3075" spc="82" baseline="27100" dirty="0">
                <a:latin typeface="Cambria Math"/>
                <a:cs typeface="Cambria Math"/>
              </a:rPr>
              <a:t>79</a:t>
            </a:r>
            <a:endParaRPr sz="3075" baseline="27100">
              <a:latin typeface="Cambria Math"/>
              <a:cs typeface="Cambria Math"/>
            </a:endParaRPr>
          </a:p>
        </p:txBody>
      </p:sp>
      <p:grpSp>
        <p:nvGrpSpPr>
          <p:cNvPr id="42" name="object 42"/>
          <p:cNvGrpSpPr/>
          <p:nvPr/>
        </p:nvGrpSpPr>
        <p:grpSpPr>
          <a:xfrm>
            <a:off x="3896867" y="4646676"/>
            <a:ext cx="3340735" cy="754380"/>
            <a:chOff x="3896867" y="4646676"/>
            <a:chExt cx="3340735" cy="754380"/>
          </a:xfrm>
        </p:grpSpPr>
        <p:sp>
          <p:nvSpPr>
            <p:cNvPr id="43" name="object 43"/>
            <p:cNvSpPr/>
            <p:nvPr/>
          </p:nvSpPr>
          <p:spPr>
            <a:xfrm>
              <a:off x="3902963" y="4823460"/>
              <a:ext cx="502920" cy="311150"/>
            </a:xfrm>
            <a:custGeom>
              <a:avLst/>
              <a:gdLst/>
              <a:ahLst/>
              <a:cxnLst/>
              <a:rect l="l" t="t" r="r" b="b"/>
              <a:pathLst>
                <a:path w="502920" h="311150">
                  <a:moveTo>
                    <a:pt x="347472" y="0"/>
                  </a:moveTo>
                  <a:lnTo>
                    <a:pt x="347472" y="77723"/>
                  </a:lnTo>
                  <a:lnTo>
                    <a:pt x="0" y="77723"/>
                  </a:lnTo>
                  <a:lnTo>
                    <a:pt x="0" y="233171"/>
                  </a:lnTo>
                  <a:lnTo>
                    <a:pt x="347472" y="233171"/>
                  </a:lnTo>
                  <a:lnTo>
                    <a:pt x="347472" y="310895"/>
                  </a:lnTo>
                  <a:lnTo>
                    <a:pt x="502920" y="155447"/>
                  </a:lnTo>
                  <a:lnTo>
                    <a:pt x="347472" y="0"/>
                  </a:lnTo>
                  <a:close/>
                </a:path>
              </a:pathLst>
            </a:custGeom>
            <a:solidFill>
              <a:srgbClr val="5B9BD4"/>
            </a:solidFill>
          </p:spPr>
          <p:txBody>
            <a:bodyPr wrap="square" lIns="0" tIns="0" rIns="0" bIns="0" rtlCol="0"/>
            <a:lstStyle/>
            <a:p>
              <a:endParaRPr/>
            </a:p>
          </p:txBody>
        </p:sp>
        <p:sp>
          <p:nvSpPr>
            <p:cNvPr id="44" name="object 44"/>
            <p:cNvSpPr/>
            <p:nvPr/>
          </p:nvSpPr>
          <p:spPr>
            <a:xfrm>
              <a:off x="3902963" y="4823460"/>
              <a:ext cx="502920" cy="311150"/>
            </a:xfrm>
            <a:custGeom>
              <a:avLst/>
              <a:gdLst/>
              <a:ahLst/>
              <a:cxnLst/>
              <a:rect l="l" t="t" r="r" b="b"/>
              <a:pathLst>
                <a:path w="502920" h="311150">
                  <a:moveTo>
                    <a:pt x="0" y="77723"/>
                  </a:moveTo>
                  <a:lnTo>
                    <a:pt x="347472" y="77723"/>
                  </a:lnTo>
                  <a:lnTo>
                    <a:pt x="347472" y="0"/>
                  </a:lnTo>
                  <a:lnTo>
                    <a:pt x="502920" y="155447"/>
                  </a:lnTo>
                  <a:lnTo>
                    <a:pt x="347472" y="310895"/>
                  </a:lnTo>
                  <a:lnTo>
                    <a:pt x="347472" y="233171"/>
                  </a:lnTo>
                  <a:lnTo>
                    <a:pt x="0" y="233171"/>
                  </a:lnTo>
                  <a:lnTo>
                    <a:pt x="0" y="77723"/>
                  </a:lnTo>
                  <a:close/>
                </a:path>
              </a:pathLst>
            </a:custGeom>
            <a:ln w="12192">
              <a:solidFill>
                <a:srgbClr val="41709C"/>
              </a:solidFill>
            </a:ln>
          </p:spPr>
          <p:txBody>
            <a:bodyPr wrap="square" lIns="0" tIns="0" rIns="0" bIns="0" rtlCol="0"/>
            <a:lstStyle/>
            <a:p>
              <a:endParaRPr/>
            </a:p>
          </p:txBody>
        </p:sp>
        <p:pic>
          <p:nvPicPr>
            <p:cNvPr id="45" name="object 45"/>
            <p:cNvPicPr/>
            <p:nvPr/>
          </p:nvPicPr>
          <p:blipFill>
            <a:blip r:embed="rId6" cstate="print"/>
            <a:stretch>
              <a:fillRect/>
            </a:stretch>
          </p:blipFill>
          <p:spPr>
            <a:xfrm>
              <a:off x="4366259" y="4693945"/>
              <a:ext cx="2871216" cy="574522"/>
            </a:xfrm>
            <a:prstGeom prst="rect">
              <a:avLst/>
            </a:prstGeom>
          </p:spPr>
        </p:pic>
        <p:pic>
          <p:nvPicPr>
            <p:cNvPr id="46" name="object 46"/>
            <p:cNvPicPr/>
            <p:nvPr/>
          </p:nvPicPr>
          <p:blipFill>
            <a:blip r:embed="rId7" cstate="print"/>
            <a:stretch>
              <a:fillRect/>
            </a:stretch>
          </p:blipFill>
          <p:spPr>
            <a:xfrm>
              <a:off x="4274819" y="4646676"/>
              <a:ext cx="2909316" cy="754380"/>
            </a:xfrm>
            <a:prstGeom prst="rect">
              <a:avLst/>
            </a:prstGeom>
          </p:spPr>
        </p:pic>
        <p:pic>
          <p:nvPicPr>
            <p:cNvPr id="47" name="object 47"/>
            <p:cNvPicPr/>
            <p:nvPr/>
          </p:nvPicPr>
          <p:blipFill>
            <a:blip r:embed="rId8" cstate="print"/>
            <a:stretch>
              <a:fillRect/>
            </a:stretch>
          </p:blipFill>
          <p:spPr>
            <a:xfrm>
              <a:off x="4425695" y="4733544"/>
              <a:ext cx="2756916" cy="461771"/>
            </a:xfrm>
            <a:prstGeom prst="rect">
              <a:avLst/>
            </a:prstGeom>
          </p:spPr>
        </p:pic>
      </p:grpSp>
      <p:sp>
        <p:nvSpPr>
          <p:cNvPr id="48" name="object 48"/>
          <p:cNvSpPr txBox="1"/>
          <p:nvPr/>
        </p:nvSpPr>
        <p:spPr>
          <a:xfrm>
            <a:off x="4425696" y="4733544"/>
            <a:ext cx="2757170" cy="462280"/>
          </a:xfrm>
          <a:prstGeom prst="rect">
            <a:avLst/>
          </a:prstGeom>
        </p:spPr>
        <p:txBody>
          <a:bodyPr vert="horz" wrap="square" lIns="0" tIns="26670" rIns="0" bIns="0" rtlCol="0">
            <a:spAutoFit/>
          </a:bodyPr>
          <a:lstStyle/>
          <a:p>
            <a:pPr marL="92710">
              <a:lnSpc>
                <a:spcPct val="100000"/>
              </a:lnSpc>
              <a:spcBef>
                <a:spcPts val="210"/>
              </a:spcBef>
            </a:pPr>
            <a:r>
              <a:rPr sz="2400" spc="-20" dirty="0">
                <a:solidFill>
                  <a:srgbClr val="FFFFFF"/>
                </a:solidFill>
                <a:latin typeface="Calibri"/>
                <a:cs typeface="Calibri"/>
              </a:rPr>
              <a:t>Different </a:t>
            </a:r>
            <a:r>
              <a:rPr sz="2400" spc="-10" dirty="0">
                <a:solidFill>
                  <a:srgbClr val="FFFFFF"/>
                </a:solidFill>
                <a:latin typeface="Calibri"/>
                <a:cs typeface="Calibri"/>
              </a:rPr>
              <a:t>Likelihood</a:t>
            </a:r>
            <a:endParaRPr sz="2400">
              <a:latin typeface="Calibri"/>
              <a:cs typeface="Calibri"/>
            </a:endParaRPr>
          </a:p>
        </p:txBody>
      </p:sp>
      <p:sp>
        <p:nvSpPr>
          <p:cNvPr id="49" name="object 49"/>
          <p:cNvSpPr txBox="1"/>
          <p:nvPr/>
        </p:nvSpPr>
        <p:spPr>
          <a:xfrm>
            <a:off x="2854451" y="1127252"/>
            <a:ext cx="2381250" cy="391160"/>
          </a:xfrm>
          <a:prstGeom prst="rect">
            <a:avLst/>
          </a:prstGeom>
        </p:spPr>
        <p:txBody>
          <a:bodyPr vert="horz" wrap="square" lIns="0" tIns="12700" rIns="0" bIns="0" rtlCol="0">
            <a:spAutoFit/>
          </a:bodyPr>
          <a:lstStyle/>
          <a:p>
            <a:pPr marL="38100">
              <a:lnSpc>
                <a:spcPct val="100000"/>
              </a:lnSpc>
              <a:spcBef>
                <a:spcPts val="100"/>
              </a:spcBef>
            </a:pPr>
            <a:r>
              <a:rPr sz="2400" spc="75" dirty="0">
                <a:latin typeface="Cambria Math"/>
                <a:cs typeface="Cambria Math"/>
              </a:rPr>
              <a:t>𝑥</a:t>
            </a:r>
            <a:r>
              <a:rPr sz="2625" spc="209" baseline="28571" dirty="0">
                <a:latin typeface="Cambria Math"/>
                <a:cs typeface="Cambria Math"/>
              </a:rPr>
              <a:t>1</a:t>
            </a:r>
            <a:r>
              <a:rPr sz="2400" dirty="0">
                <a:latin typeface="Cambria Math"/>
                <a:cs typeface="Cambria Math"/>
              </a:rPr>
              <a:t>,</a:t>
            </a:r>
            <a:r>
              <a:rPr sz="2400" spc="-135" dirty="0">
                <a:latin typeface="Cambria Math"/>
                <a:cs typeface="Cambria Math"/>
              </a:rPr>
              <a:t> </a:t>
            </a:r>
            <a:r>
              <a:rPr sz="2400" spc="125" dirty="0">
                <a:latin typeface="Cambria Math"/>
                <a:cs typeface="Cambria Math"/>
              </a:rPr>
              <a:t>𝑥</a:t>
            </a:r>
            <a:r>
              <a:rPr sz="2625" spc="195" baseline="28571" dirty="0">
                <a:latin typeface="Cambria Math"/>
                <a:cs typeface="Cambria Math"/>
              </a:rPr>
              <a:t>2</a:t>
            </a:r>
            <a:r>
              <a:rPr sz="2400" dirty="0">
                <a:latin typeface="Cambria Math"/>
                <a:cs typeface="Cambria Math"/>
              </a:rPr>
              <a:t>,</a:t>
            </a:r>
            <a:r>
              <a:rPr sz="2400" spc="-135" dirty="0">
                <a:latin typeface="Cambria Math"/>
                <a:cs typeface="Cambria Math"/>
              </a:rPr>
              <a:t> </a:t>
            </a:r>
            <a:r>
              <a:rPr sz="2400" spc="125" dirty="0">
                <a:latin typeface="Cambria Math"/>
                <a:cs typeface="Cambria Math"/>
              </a:rPr>
              <a:t>𝑥</a:t>
            </a:r>
            <a:r>
              <a:rPr sz="2625" spc="209" baseline="28571" dirty="0">
                <a:latin typeface="Cambria Math"/>
                <a:cs typeface="Cambria Math"/>
              </a:rPr>
              <a:t>3</a:t>
            </a:r>
            <a:r>
              <a:rPr sz="2400" dirty="0">
                <a:latin typeface="Cambria Math"/>
                <a:cs typeface="Cambria Math"/>
              </a:rPr>
              <a:t>,</a:t>
            </a:r>
            <a:r>
              <a:rPr sz="2400" spc="10" dirty="0">
                <a:latin typeface="Cambria Math"/>
                <a:cs typeface="Cambria Math"/>
              </a:rPr>
              <a:t> </a:t>
            </a:r>
            <a:r>
              <a:rPr sz="2400" spc="-5" dirty="0">
                <a:latin typeface="Calibri"/>
                <a:cs typeface="Calibri"/>
              </a:rPr>
              <a:t>…</a:t>
            </a:r>
            <a:r>
              <a:rPr sz="2400" dirty="0">
                <a:latin typeface="Calibri"/>
                <a:cs typeface="Calibri"/>
              </a:rPr>
              <a:t>…</a:t>
            </a:r>
            <a:r>
              <a:rPr sz="2400" spc="5" dirty="0">
                <a:latin typeface="Calibri"/>
                <a:cs typeface="Calibri"/>
              </a:rPr>
              <a:t> ,</a:t>
            </a:r>
            <a:r>
              <a:rPr sz="2400" spc="125" dirty="0">
                <a:latin typeface="Cambria Math"/>
                <a:cs typeface="Cambria Math"/>
              </a:rPr>
              <a:t>𝑥</a:t>
            </a:r>
            <a:r>
              <a:rPr sz="2625" spc="15" baseline="28571" dirty="0">
                <a:latin typeface="Cambria Math"/>
                <a:cs typeface="Cambria Math"/>
              </a:rPr>
              <a:t>79</a:t>
            </a:r>
            <a:endParaRPr sz="2625" baseline="28571">
              <a:latin typeface="Cambria Math"/>
              <a:cs typeface="Cambria Math"/>
            </a:endParaRPr>
          </a:p>
        </p:txBody>
      </p:sp>
      <p:sp>
        <p:nvSpPr>
          <p:cNvPr id="50" name="object 50"/>
          <p:cNvSpPr txBox="1"/>
          <p:nvPr/>
        </p:nvSpPr>
        <p:spPr>
          <a:xfrm>
            <a:off x="431596" y="5134762"/>
            <a:ext cx="8541385" cy="880110"/>
          </a:xfrm>
          <a:prstGeom prst="rect">
            <a:avLst/>
          </a:prstGeom>
        </p:spPr>
        <p:txBody>
          <a:bodyPr vert="horz" wrap="square" lIns="0" tIns="74295" rIns="0" bIns="0" rtlCol="0">
            <a:spAutoFit/>
          </a:bodyPr>
          <a:lstStyle/>
          <a:p>
            <a:pPr marL="38100">
              <a:lnSpc>
                <a:spcPct val="100000"/>
              </a:lnSpc>
              <a:spcBef>
                <a:spcPts val="585"/>
              </a:spcBef>
            </a:pPr>
            <a:r>
              <a:rPr sz="2400" spc="-10" dirty="0">
                <a:latin typeface="Calibri"/>
                <a:cs typeface="Calibri"/>
              </a:rPr>
              <a:t>Likelihood</a:t>
            </a:r>
            <a:r>
              <a:rPr sz="2400" spc="-15" dirty="0">
                <a:latin typeface="Calibri"/>
                <a:cs typeface="Calibri"/>
              </a:rPr>
              <a:t> </a:t>
            </a:r>
            <a:r>
              <a:rPr sz="2400" spc="-5" dirty="0">
                <a:latin typeface="Calibri"/>
                <a:cs typeface="Calibri"/>
              </a:rPr>
              <a:t>of</a:t>
            </a:r>
            <a:r>
              <a:rPr sz="2400" spc="-15" dirty="0">
                <a:latin typeface="Calibri"/>
                <a:cs typeface="Calibri"/>
              </a:rPr>
              <a:t> </a:t>
            </a:r>
            <a:r>
              <a:rPr sz="2400" dirty="0">
                <a:latin typeface="Calibri"/>
                <a:cs typeface="Calibri"/>
              </a:rPr>
              <a:t>a</a:t>
            </a:r>
            <a:r>
              <a:rPr sz="2400" spc="-10" dirty="0">
                <a:latin typeface="Calibri"/>
                <a:cs typeface="Calibri"/>
              </a:rPr>
              <a:t> </a:t>
            </a:r>
            <a:r>
              <a:rPr sz="2400" dirty="0">
                <a:latin typeface="Calibri"/>
                <a:cs typeface="Calibri"/>
              </a:rPr>
              <a:t>Gaussian</a:t>
            </a:r>
            <a:r>
              <a:rPr sz="2400" spc="-5" dirty="0">
                <a:latin typeface="Calibri"/>
                <a:cs typeface="Calibri"/>
              </a:rPr>
              <a:t> </a:t>
            </a:r>
            <a:r>
              <a:rPr sz="2400" dirty="0">
                <a:latin typeface="Calibri"/>
                <a:cs typeface="Calibri"/>
              </a:rPr>
              <a:t>with</a:t>
            </a:r>
            <a:r>
              <a:rPr sz="2400" spc="-25" dirty="0">
                <a:latin typeface="Calibri"/>
                <a:cs typeface="Calibri"/>
              </a:rPr>
              <a:t> </a:t>
            </a:r>
            <a:r>
              <a:rPr sz="2400" dirty="0">
                <a:latin typeface="Calibri"/>
                <a:cs typeface="Calibri"/>
              </a:rPr>
              <a:t>mean</a:t>
            </a:r>
            <a:r>
              <a:rPr sz="2400" spc="-30" dirty="0">
                <a:latin typeface="Calibri"/>
                <a:cs typeface="Calibri"/>
              </a:rPr>
              <a:t> </a:t>
            </a:r>
            <a:r>
              <a:rPr sz="2400" dirty="0">
                <a:latin typeface="Cambria Math"/>
                <a:cs typeface="Cambria Math"/>
              </a:rPr>
              <a:t>𝜇</a:t>
            </a:r>
            <a:r>
              <a:rPr sz="2400" spc="70" dirty="0">
                <a:latin typeface="Cambria Math"/>
                <a:cs typeface="Cambria Math"/>
              </a:rPr>
              <a:t> </a:t>
            </a:r>
            <a:r>
              <a:rPr sz="2400" dirty="0">
                <a:latin typeface="Calibri"/>
                <a:cs typeface="Calibri"/>
              </a:rPr>
              <a:t>and</a:t>
            </a:r>
            <a:r>
              <a:rPr sz="2400" spc="-10" dirty="0">
                <a:latin typeface="Calibri"/>
                <a:cs typeface="Calibri"/>
              </a:rPr>
              <a:t> covariance</a:t>
            </a:r>
            <a:r>
              <a:rPr sz="2400" spc="-15" dirty="0">
                <a:latin typeface="Calibri"/>
                <a:cs typeface="Calibri"/>
              </a:rPr>
              <a:t> </a:t>
            </a:r>
            <a:r>
              <a:rPr sz="2400" spc="-5" dirty="0">
                <a:latin typeface="Calibri"/>
                <a:cs typeface="Calibri"/>
              </a:rPr>
              <a:t>matrix</a:t>
            </a:r>
            <a:r>
              <a:rPr sz="2400" spc="-15" dirty="0">
                <a:latin typeface="Calibri"/>
                <a:cs typeface="Calibri"/>
              </a:rPr>
              <a:t> </a:t>
            </a:r>
            <a:r>
              <a:rPr sz="2400" dirty="0">
                <a:latin typeface="Cambria Math"/>
                <a:cs typeface="Cambria Math"/>
              </a:rPr>
              <a:t>𝛴</a:t>
            </a:r>
            <a:endParaRPr sz="2400">
              <a:latin typeface="Cambria Math"/>
              <a:cs typeface="Cambria Math"/>
            </a:endParaRPr>
          </a:p>
          <a:p>
            <a:pPr marL="1024890">
              <a:lnSpc>
                <a:spcPct val="100000"/>
              </a:lnSpc>
              <a:spcBef>
                <a:spcPts val="484"/>
              </a:spcBef>
            </a:pPr>
            <a:r>
              <a:rPr sz="2400" dirty="0">
                <a:latin typeface="Calibri"/>
                <a:cs typeface="Calibri"/>
              </a:rPr>
              <a:t>=</a:t>
            </a:r>
            <a:r>
              <a:rPr sz="2400" spc="-5" dirty="0">
                <a:latin typeface="Calibri"/>
                <a:cs typeface="Calibri"/>
              </a:rPr>
              <a:t> </a:t>
            </a:r>
            <a:r>
              <a:rPr sz="2400" dirty="0">
                <a:latin typeface="Calibri"/>
                <a:cs typeface="Calibri"/>
              </a:rPr>
              <a:t>the</a:t>
            </a:r>
            <a:r>
              <a:rPr sz="2400" spc="-10" dirty="0">
                <a:latin typeface="Calibri"/>
                <a:cs typeface="Calibri"/>
              </a:rPr>
              <a:t> </a:t>
            </a:r>
            <a:r>
              <a:rPr sz="2400" spc="-5" dirty="0">
                <a:latin typeface="Calibri"/>
                <a:cs typeface="Calibri"/>
              </a:rPr>
              <a:t>p</a:t>
            </a:r>
            <a:r>
              <a:rPr sz="2400" spc="-35" dirty="0">
                <a:latin typeface="Calibri"/>
                <a:cs typeface="Calibri"/>
              </a:rPr>
              <a:t>r</a:t>
            </a:r>
            <a:r>
              <a:rPr sz="2400" spc="-5" dirty="0">
                <a:latin typeface="Calibri"/>
                <a:cs typeface="Calibri"/>
              </a:rPr>
              <a:t>obabilit</a:t>
            </a:r>
            <a:r>
              <a:rPr sz="2400" dirty="0">
                <a:latin typeface="Calibri"/>
                <a:cs typeface="Calibri"/>
              </a:rPr>
              <a:t>y</a:t>
            </a:r>
            <a:r>
              <a:rPr sz="2400" spc="-15" dirty="0">
                <a:latin typeface="Calibri"/>
                <a:cs typeface="Calibri"/>
              </a:rPr>
              <a:t> </a:t>
            </a:r>
            <a:r>
              <a:rPr sz="2400" spc="-5" dirty="0">
                <a:latin typeface="Calibri"/>
                <a:cs typeface="Calibri"/>
              </a:rPr>
              <a:t>o</a:t>
            </a:r>
            <a:r>
              <a:rPr sz="2400" dirty="0">
                <a:latin typeface="Calibri"/>
                <a:cs typeface="Calibri"/>
              </a:rPr>
              <a:t>f</a:t>
            </a:r>
            <a:r>
              <a:rPr sz="2400" spc="-5" dirty="0">
                <a:latin typeface="Calibri"/>
                <a:cs typeface="Calibri"/>
              </a:rPr>
              <a:t> </a:t>
            </a:r>
            <a:r>
              <a:rPr sz="2400" dirty="0">
                <a:latin typeface="Calibri"/>
                <a:cs typeface="Calibri"/>
              </a:rPr>
              <a:t>the</a:t>
            </a:r>
            <a:r>
              <a:rPr sz="2400" spc="-10" dirty="0">
                <a:latin typeface="Calibri"/>
                <a:cs typeface="Calibri"/>
              </a:rPr>
              <a:t> </a:t>
            </a:r>
            <a:r>
              <a:rPr sz="2400" dirty="0">
                <a:latin typeface="Calibri"/>
                <a:cs typeface="Calibri"/>
              </a:rPr>
              <a:t>Gaussian </a:t>
            </a:r>
            <a:r>
              <a:rPr sz="2400" spc="-10" dirty="0">
                <a:latin typeface="Calibri"/>
                <a:cs typeface="Calibri"/>
              </a:rPr>
              <a:t>s</a:t>
            </a:r>
            <a:r>
              <a:rPr sz="2400" dirty="0">
                <a:latin typeface="Calibri"/>
                <a:cs typeface="Calibri"/>
              </a:rPr>
              <a:t>ampl</a:t>
            </a:r>
            <a:r>
              <a:rPr sz="2400" spc="5" dirty="0">
                <a:latin typeface="Calibri"/>
                <a:cs typeface="Calibri"/>
              </a:rPr>
              <a:t>e</a:t>
            </a:r>
            <a:r>
              <a:rPr sz="2400" dirty="0">
                <a:latin typeface="Calibri"/>
                <a:cs typeface="Calibri"/>
              </a:rPr>
              <a:t>s</a:t>
            </a:r>
            <a:r>
              <a:rPr sz="2400" spc="20" dirty="0">
                <a:latin typeface="Calibri"/>
                <a:cs typeface="Calibri"/>
              </a:rPr>
              <a:t> </a:t>
            </a:r>
            <a:r>
              <a:rPr sz="2400" spc="80" dirty="0">
                <a:latin typeface="Cambria Math"/>
                <a:cs typeface="Cambria Math"/>
              </a:rPr>
              <a:t>𝑥</a:t>
            </a:r>
            <a:r>
              <a:rPr sz="2625" spc="195" baseline="28571" dirty="0">
                <a:latin typeface="Cambria Math"/>
                <a:cs typeface="Cambria Math"/>
              </a:rPr>
              <a:t>1</a:t>
            </a:r>
            <a:r>
              <a:rPr sz="2400" dirty="0">
                <a:latin typeface="Cambria Math"/>
                <a:cs typeface="Cambria Math"/>
              </a:rPr>
              <a:t>,</a:t>
            </a:r>
            <a:r>
              <a:rPr sz="2400" spc="-135" dirty="0">
                <a:latin typeface="Cambria Math"/>
                <a:cs typeface="Cambria Math"/>
              </a:rPr>
              <a:t> </a:t>
            </a:r>
            <a:r>
              <a:rPr sz="2400" spc="125" dirty="0">
                <a:latin typeface="Cambria Math"/>
                <a:cs typeface="Cambria Math"/>
              </a:rPr>
              <a:t>𝑥</a:t>
            </a:r>
            <a:r>
              <a:rPr sz="2625" spc="217" baseline="28571" dirty="0">
                <a:latin typeface="Cambria Math"/>
                <a:cs typeface="Cambria Math"/>
              </a:rPr>
              <a:t>2</a:t>
            </a:r>
            <a:r>
              <a:rPr sz="2400" dirty="0">
                <a:latin typeface="Cambria Math"/>
                <a:cs typeface="Cambria Math"/>
              </a:rPr>
              <a:t>,</a:t>
            </a:r>
            <a:r>
              <a:rPr sz="2400" spc="-135" dirty="0">
                <a:latin typeface="Cambria Math"/>
                <a:cs typeface="Cambria Math"/>
              </a:rPr>
              <a:t> </a:t>
            </a:r>
            <a:r>
              <a:rPr sz="2400" spc="125" dirty="0">
                <a:latin typeface="Cambria Math"/>
                <a:cs typeface="Cambria Math"/>
              </a:rPr>
              <a:t>𝑥</a:t>
            </a:r>
            <a:r>
              <a:rPr sz="2625" spc="217" baseline="28571" dirty="0">
                <a:latin typeface="Cambria Math"/>
                <a:cs typeface="Cambria Math"/>
              </a:rPr>
              <a:t>3</a:t>
            </a:r>
            <a:r>
              <a:rPr sz="2400" dirty="0">
                <a:latin typeface="Cambria Math"/>
                <a:cs typeface="Cambria Math"/>
              </a:rPr>
              <a:t>,</a:t>
            </a:r>
            <a:r>
              <a:rPr sz="2400" spc="10" dirty="0">
                <a:latin typeface="Cambria Math"/>
                <a:cs typeface="Cambria Math"/>
              </a:rPr>
              <a:t> </a:t>
            </a:r>
            <a:r>
              <a:rPr sz="2400" spc="-5" dirty="0">
                <a:latin typeface="Calibri"/>
                <a:cs typeface="Calibri"/>
              </a:rPr>
              <a:t>…</a:t>
            </a:r>
            <a:r>
              <a:rPr sz="2400" dirty="0">
                <a:latin typeface="Calibri"/>
                <a:cs typeface="Calibri"/>
              </a:rPr>
              <a:t>…</a:t>
            </a:r>
            <a:r>
              <a:rPr sz="2400" spc="-5" dirty="0">
                <a:latin typeface="Calibri"/>
                <a:cs typeface="Calibri"/>
              </a:rPr>
              <a:t> </a:t>
            </a:r>
            <a:r>
              <a:rPr sz="2400" dirty="0">
                <a:latin typeface="Calibri"/>
                <a:cs typeface="Calibri"/>
              </a:rPr>
              <a:t>,</a:t>
            </a:r>
            <a:r>
              <a:rPr sz="2400" spc="125" dirty="0">
                <a:latin typeface="Cambria Math"/>
                <a:cs typeface="Cambria Math"/>
              </a:rPr>
              <a:t>𝑥</a:t>
            </a:r>
            <a:r>
              <a:rPr sz="2625" spc="15" baseline="28571" dirty="0">
                <a:latin typeface="Cambria Math"/>
                <a:cs typeface="Cambria Math"/>
              </a:rPr>
              <a:t>79</a:t>
            </a:r>
            <a:endParaRPr sz="2625" baseline="28571">
              <a:latin typeface="Cambria Math"/>
              <a:cs typeface="Cambria Math"/>
            </a:endParaRPr>
          </a:p>
        </p:txBody>
      </p:sp>
      <p:sp>
        <p:nvSpPr>
          <p:cNvPr id="51" name="object 51"/>
          <p:cNvSpPr/>
          <p:nvPr/>
        </p:nvSpPr>
        <p:spPr>
          <a:xfrm>
            <a:off x="1249133" y="6243256"/>
            <a:ext cx="765175" cy="328930"/>
          </a:xfrm>
          <a:custGeom>
            <a:avLst/>
            <a:gdLst/>
            <a:ahLst/>
            <a:cxnLst/>
            <a:rect l="l" t="t" r="r" b="b"/>
            <a:pathLst>
              <a:path w="765175" h="328929">
                <a:moveTo>
                  <a:pt x="659803" y="0"/>
                </a:moveTo>
                <a:lnTo>
                  <a:pt x="655104" y="13347"/>
                </a:lnTo>
                <a:lnTo>
                  <a:pt x="674154" y="21612"/>
                </a:lnTo>
                <a:lnTo>
                  <a:pt x="690537" y="33053"/>
                </a:lnTo>
                <a:lnTo>
                  <a:pt x="715302" y="65455"/>
                </a:lnTo>
                <a:lnTo>
                  <a:pt x="729875" y="109167"/>
                </a:lnTo>
                <a:lnTo>
                  <a:pt x="734733" y="162813"/>
                </a:lnTo>
                <a:lnTo>
                  <a:pt x="733498" y="191819"/>
                </a:lnTo>
                <a:lnTo>
                  <a:pt x="723696" y="241839"/>
                </a:lnTo>
                <a:lnTo>
                  <a:pt x="704153" y="280906"/>
                </a:lnTo>
                <a:lnTo>
                  <a:pt x="674348" y="307266"/>
                </a:lnTo>
                <a:lnTo>
                  <a:pt x="655612" y="315569"/>
                </a:lnTo>
                <a:lnTo>
                  <a:pt x="659803" y="328917"/>
                </a:lnTo>
                <a:lnTo>
                  <a:pt x="704634" y="307868"/>
                </a:lnTo>
                <a:lnTo>
                  <a:pt x="737654" y="271437"/>
                </a:lnTo>
                <a:lnTo>
                  <a:pt x="757942" y="222651"/>
                </a:lnTo>
                <a:lnTo>
                  <a:pt x="764705" y="164541"/>
                </a:lnTo>
                <a:lnTo>
                  <a:pt x="762994" y="134392"/>
                </a:lnTo>
                <a:lnTo>
                  <a:pt x="749381" y="80948"/>
                </a:lnTo>
                <a:lnTo>
                  <a:pt x="722525" y="37438"/>
                </a:lnTo>
                <a:lnTo>
                  <a:pt x="683663" y="8610"/>
                </a:lnTo>
                <a:lnTo>
                  <a:pt x="659803" y="0"/>
                </a:lnTo>
                <a:close/>
              </a:path>
              <a:path w="765175" h="328929">
                <a:moveTo>
                  <a:pt x="104940" y="0"/>
                </a:moveTo>
                <a:lnTo>
                  <a:pt x="60156" y="21089"/>
                </a:lnTo>
                <a:lnTo>
                  <a:pt x="27089" y="57657"/>
                </a:lnTo>
                <a:lnTo>
                  <a:pt x="6781" y="106527"/>
                </a:lnTo>
                <a:lnTo>
                  <a:pt x="0" y="164541"/>
                </a:lnTo>
                <a:lnTo>
                  <a:pt x="1691" y="194761"/>
                </a:lnTo>
                <a:lnTo>
                  <a:pt x="15232" y="248210"/>
                </a:lnTo>
                <a:lnTo>
                  <a:pt x="42092" y="291575"/>
                </a:lnTo>
                <a:lnTo>
                  <a:pt x="81006" y="320316"/>
                </a:lnTo>
                <a:lnTo>
                  <a:pt x="104940" y="328917"/>
                </a:lnTo>
                <a:lnTo>
                  <a:pt x="109004" y="315569"/>
                </a:lnTo>
                <a:lnTo>
                  <a:pt x="90287" y="307266"/>
                </a:lnTo>
                <a:lnTo>
                  <a:pt x="74142" y="295711"/>
                </a:lnTo>
                <a:lnTo>
                  <a:pt x="49568" y="262851"/>
                </a:lnTo>
                <a:lnTo>
                  <a:pt x="34883" y="218162"/>
                </a:lnTo>
                <a:lnTo>
                  <a:pt x="30010" y="162813"/>
                </a:lnTo>
                <a:lnTo>
                  <a:pt x="31226" y="134748"/>
                </a:lnTo>
                <a:lnTo>
                  <a:pt x="40993" y="86070"/>
                </a:lnTo>
                <a:lnTo>
                  <a:pt x="60615" y="47668"/>
                </a:lnTo>
                <a:lnTo>
                  <a:pt x="90662" y="21612"/>
                </a:lnTo>
                <a:lnTo>
                  <a:pt x="109639" y="13347"/>
                </a:lnTo>
                <a:lnTo>
                  <a:pt x="104940" y="0"/>
                </a:lnTo>
                <a:close/>
              </a:path>
            </a:pathLst>
          </a:custGeom>
          <a:solidFill>
            <a:srgbClr val="000000"/>
          </a:solidFill>
        </p:spPr>
        <p:txBody>
          <a:bodyPr wrap="square" lIns="0" tIns="0" rIns="0" bIns="0" rtlCol="0"/>
          <a:lstStyle/>
          <a:p>
            <a:endParaRPr/>
          </a:p>
        </p:txBody>
      </p:sp>
      <p:sp>
        <p:nvSpPr>
          <p:cNvPr id="52" name="object 52"/>
          <p:cNvSpPr txBox="1"/>
          <p:nvPr/>
        </p:nvSpPr>
        <p:spPr>
          <a:xfrm>
            <a:off x="1008684" y="6142735"/>
            <a:ext cx="901700" cy="452120"/>
          </a:xfrm>
          <a:prstGeom prst="rect">
            <a:avLst/>
          </a:prstGeom>
        </p:spPr>
        <p:txBody>
          <a:bodyPr vert="horz" wrap="square" lIns="0" tIns="12065" rIns="0" bIns="0" rtlCol="0">
            <a:spAutoFit/>
          </a:bodyPr>
          <a:lstStyle/>
          <a:p>
            <a:pPr marL="12700">
              <a:lnSpc>
                <a:spcPct val="100000"/>
              </a:lnSpc>
              <a:spcBef>
                <a:spcPts val="95"/>
              </a:spcBef>
              <a:tabLst>
                <a:tab pos="356870" algn="l"/>
              </a:tabLst>
            </a:pPr>
            <a:r>
              <a:rPr sz="2800" spc="-5" dirty="0">
                <a:latin typeface="Cambria Math"/>
                <a:cs typeface="Cambria Math"/>
              </a:rPr>
              <a:t>𝐿	</a:t>
            </a:r>
            <a:r>
              <a:rPr sz="2800" spc="65" dirty="0">
                <a:latin typeface="Cambria Math"/>
                <a:cs typeface="Cambria Math"/>
              </a:rPr>
              <a:t>𝜇</a:t>
            </a:r>
            <a:r>
              <a:rPr sz="2800" spc="-5" dirty="0">
                <a:latin typeface="Cambria Math"/>
                <a:cs typeface="Cambria Math"/>
              </a:rPr>
              <a:t>,</a:t>
            </a:r>
            <a:r>
              <a:rPr sz="2800" spc="-150" dirty="0">
                <a:latin typeface="Cambria Math"/>
                <a:cs typeface="Cambria Math"/>
              </a:rPr>
              <a:t> </a:t>
            </a:r>
            <a:r>
              <a:rPr sz="2800" spc="-5" dirty="0">
                <a:latin typeface="Cambria Math"/>
                <a:cs typeface="Cambria Math"/>
              </a:rPr>
              <a:t>Σ</a:t>
            </a:r>
            <a:endParaRPr sz="2800">
              <a:latin typeface="Cambria Math"/>
              <a:cs typeface="Cambria Math"/>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4681220" cy="697230"/>
          </a:xfrm>
          <a:prstGeom prst="rect">
            <a:avLst/>
          </a:prstGeom>
        </p:spPr>
        <p:txBody>
          <a:bodyPr vert="horz" wrap="square" lIns="0" tIns="13335" rIns="0" bIns="0" rtlCol="0">
            <a:spAutoFit/>
          </a:bodyPr>
          <a:lstStyle/>
          <a:p>
            <a:pPr marL="12700">
              <a:lnSpc>
                <a:spcPct val="100000"/>
              </a:lnSpc>
              <a:spcBef>
                <a:spcPts val="105"/>
              </a:spcBef>
            </a:pPr>
            <a:r>
              <a:rPr spc="-10" dirty="0"/>
              <a:t>Maximum</a:t>
            </a:r>
            <a:r>
              <a:rPr spc="-80" dirty="0"/>
              <a:t> </a:t>
            </a:r>
            <a:r>
              <a:rPr spc="-20" dirty="0"/>
              <a:t>Likelihood</a:t>
            </a:r>
          </a:p>
        </p:txBody>
      </p:sp>
      <p:sp>
        <p:nvSpPr>
          <p:cNvPr id="3" name="object 3"/>
          <p:cNvSpPr txBox="1"/>
          <p:nvPr/>
        </p:nvSpPr>
        <p:spPr>
          <a:xfrm>
            <a:off x="2666238" y="4015232"/>
            <a:ext cx="276225" cy="226695"/>
          </a:xfrm>
          <a:prstGeom prst="rect">
            <a:avLst/>
          </a:prstGeom>
        </p:spPr>
        <p:txBody>
          <a:bodyPr vert="horz" wrap="square" lIns="0" tIns="15240" rIns="0" bIns="0" rtlCol="0">
            <a:spAutoFit/>
          </a:bodyPr>
          <a:lstStyle/>
          <a:p>
            <a:pPr marL="12700">
              <a:lnSpc>
                <a:spcPct val="100000"/>
              </a:lnSpc>
              <a:spcBef>
                <a:spcPts val="120"/>
              </a:spcBef>
            </a:pPr>
            <a:r>
              <a:rPr sz="1300" spc="285" dirty="0">
                <a:latin typeface="Cambria Math"/>
                <a:cs typeface="Cambria Math"/>
              </a:rPr>
              <a:t>𝜇</a:t>
            </a:r>
            <a:r>
              <a:rPr sz="1300" spc="5" dirty="0">
                <a:latin typeface="Cambria Math"/>
                <a:cs typeface="Cambria Math"/>
              </a:rPr>
              <a:t>,</a:t>
            </a:r>
            <a:r>
              <a:rPr sz="1300" spc="90" dirty="0">
                <a:latin typeface="Cambria Math"/>
                <a:cs typeface="Cambria Math"/>
              </a:rPr>
              <a:t>Σ</a:t>
            </a:r>
            <a:endParaRPr sz="1300">
              <a:latin typeface="Cambria Math"/>
              <a:cs typeface="Cambria Math"/>
            </a:endParaRPr>
          </a:p>
        </p:txBody>
      </p:sp>
      <p:sp>
        <p:nvSpPr>
          <p:cNvPr id="4" name="object 4"/>
          <p:cNvSpPr/>
          <p:nvPr/>
        </p:nvSpPr>
        <p:spPr>
          <a:xfrm>
            <a:off x="2957576" y="3976751"/>
            <a:ext cx="278765" cy="212090"/>
          </a:xfrm>
          <a:custGeom>
            <a:avLst/>
            <a:gdLst/>
            <a:ahLst/>
            <a:cxnLst/>
            <a:rect l="l" t="t" r="r" b="b"/>
            <a:pathLst>
              <a:path w="278764" h="212089">
                <a:moveTo>
                  <a:pt x="211200" y="0"/>
                </a:moveTo>
                <a:lnTo>
                  <a:pt x="208153" y="8636"/>
                </a:lnTo>
                <a:lnTo>
                  <a:pt x="220366" y="13946"/>
                </a:lnTo>
                <a:lnTo>
                  <a:pt x="230901" y="21304"/>
                </a:lnTo>
                <a:lnTo>
                  <a:pt x="252315" y="55431"/>
                </a:lnTo>
                <a:lnTo>
                  <a:pt x="259334" y="104901"/>
                </a:lnTo>
                <a:lnTo>
                  <a:pt x="258548" y="123570"/>
                </a:lnTo>
                <a:lnTo>
                  <a:pt x="246761" y="169291"/>
                </a:lnTo>
                <a:lnTo>
                  <a:pt x="220507" y="197866"/>
                </a:lnTo>
                <a:lnTo>
                  <a:pt x="208406" y="203200"/>
                </a:lnTo>
                <a:lnTo>
                  <a:pt x="211200" y="211836"/>
                </a:lnTo>
                <a:lnTo>
                  <a:pt x="251598" y="187707"/>
                </a:lnTo>
                <a:lnTo>
                  <a:pt x="274319" y="143335"/>
                </a:lnTo>
                <a:lnTo>
                  <a:pt x="278638" y="105918"/>
                </a:lnTo>
                <a:lnTo>
                  <a:pt x="277544" y="86536"/>
                </a:lnTo>
                <a:lnTo>
                  <a:pt x="261238" y="37084"/>
                </a:lnTo>
                <a:lnTo>
                  <a:pt x="226538" y="5544"/>
                </a:lnTo>
                <a:lnTo>
                  <a:pt x="211200" y="0"/>
                </a:lnTo>
                <a:close/>
              </a:path>
              <a:path w="278764" h="212089">
                <a:moveTo>
                  <a:pt x="67437" y="0"/>
                </a:moveTo>
                <a:lnTo>
                  <a:pt x="27092" y="24110"/>
                </a:lnTo>
                <a:lnTo>
                  <a:pt x="4318" y="68595"/>
                </a:lnTo>
                <a:lnTo>
                  <a:pt x="0" y="105918"/>
                </a:lnTo>
                <a:lnTo>
                  <a:pt x="1075" y="125370"/>
                </a:lnTo>
                <a:lnTo>
                  <a:pt x="17399" y="174751"/>
                </a:lnTo>
                <a:lnTo>
                  <a:pt x="52081" y="206238"/>
                </a:lnTo>
                <a:lnTo>
                  <a:pt x="67437" y="211836"/>
                </a:lnTo>
                <a:lnTo>
                  <a:pt x="70104" y="203200"/>
                </a:lnTo>
                <a:lnTo>
                  <a:pt x="58058" y="197866"/>
                </a:lnTo>
                <a:lnTo>
                  <a:pt x="47656" y="190436"/>
                </a:lnTo>
                <a:lnTo>
                  <a:pt x="26376" y="155765"/>
                </a:lnTo>
                <a:lnTo>
                  <a:pt x="19304" y="104901"/>
                </a:lnTo>
                <a:lnTo>
                  <a:pt x="20089" y="86776"/>
                </a:lnTo>
                <a:lnTo>
                  <a:pt x="31876" y="42163"/>
                </a:lnTo>
                <a:lnTo>
                  <a:pt x="58273" y="13946"/>
                </a:lnTo>
                <a:lnTo>
                  <a:pt x="70485" y="8636"/>
                </a:lnTo>
                <a:lnTo>
                  <a:pt x="67437" y="0"/>
                </a:lnTo>
                <a:close/>
              </a:path>
            </a:pathLst>
          </a:custGeom>
          <a:solidFill>
            <a:srgbClr val="000000"/>
          </a:solidFill>
        </p:spPr>
        <p:txBody>
          <a:bodyPr wrap="square" lIns="0" tIns="0" rIns="0" bIns="0" rtlCol="0"/>
          <a:lstStyle/>
          <a:p>
            <a:endParaRPr/>
          </a:p>
        </p:txBody>
      </p:sp>
      <p:sp>
        <p:nvSpPr>
          <p:cNvPr id="5" name="object 5"/>
          <p:cNvSpPr txBox="1"/>
          <p:nvPr/>
        </p:nvSpPr>
        <p:spPr>
          <a:xfrm>
            <a:off x="2585466" y="3907028"/>
            <a:ext cx="917575" cy="299720"/>
          </a:xfrm>
          <a:prstGeom prst="rect">
            <a:avLst/>
          </a:prstGeom>
        </p:spPr>
        <p:txBody>
          <a:bodyPr vert="horz" wrap="square" lIns="0" tIns="12700" rIns="0" bIns="0" rtlCol="0">
            <a:spAutoFit/>
          </a:bodyPr>
          <a:lstStyle/>
          <a:p>
            <a:pPr marL="12700">
              <a:lnSpc>
                <a:spcPct val="100000"/>
              </a:lnSpc>
              <a:spcBef>
                <a:spcPts val="100"/>
              </a:spcBef>
              <a:tabLst>
                <a:tab pos="446405" algn="l"/>
                <a:tab pos="733425" algn="l"/>
              </a:tabLst>
            </a:pPr>
            <a:r>
              <a:rPr sz="1800" dirty="0">
                <a:latin typeface="Cambria Math"/>
                <a:cs typeface="Cambria Math"/>
              </a:rPr>
              <a:t>𝑓	𝑥	=</a:t>
            </a:r>
            <a:endParaRPr sz="1800">
              <a:latin typeface="Cambria Math"/>
              <a:cs typeface="Cambria Math"/>
            </a:endParaRPr>
          </a:p>
        </p:txBody>
      </p:sp>
      <p:sp>
        <p:nvSpPr>
          <p:cNvPr id="6" name="object 6"/>
          <p:cNvSpPr/>
          <p:nvPr/>
        </p:nvSpPr>
        <p:spPr>
          <a:xfrm>
            <a:off x="3553079" y="4074045"/>
            <a:ext cx="1358265" cy="271780"/>
          </a:xfrm>
          <a:custGeom>
            <a:avLst/>
            <a:gdLst/>
            <a:ahLst/>
            <a:cxnLst/>
            <a:rect l="l" t="t" r="r" b="b"/>
            <a:pathLst>
              <a:path w="1358264" h="271779">
                <a:moveTo>
                  <a:pt x="90678" y="68313"/>
                </a:moveTo>
                <a:lnTo>
                  <a:pt x="87630" y="59677"/>
                </a:lnTo>
                <a:lnTo>
                  <a:pt x="72288" y="65227"/>
                </a:lnTo>
                <a:lnTo>
                  <a:pt x="58839" y="73266"/>
                </a:lnTo>
                <a:lnTo>
                  <a:pt x="29933" y="111785"/>
                </a:lnTo>
                <a:lnTo>
                  <a:pt x="20193" y="165595"/>
                </a:lnTo>
                <a:lnTo>
                  <a:pt x="21259" y="185051"/>
                </a:lnTo>
                <a:lnTo>
                  <a:pt x="37592" y="234429"/>
                </a:lnTo>
                <a:lnTo>
                  <a:pt x="72263" y="265925"/>
                </a:lnTo>
                <a:lnTo>
                  <a:pt x="87630" y="271513"/>
                </a:lnTo>
                <a:lnTo>
                  <a:pt x="90297" y="262877"/>
                </a:lnTo>
                <a:lnTo>
                  <a:pt x="78244" y="257543"/>
                </a:lnTo>
                <a:lnTo>
                  <a:pt x="67843" y="250113"/>
                </a:lnTo>
                <a:lnTo>
                  <a:pt x="46558" y="215442"/>
                </a:lnTo>
                <a:lnTo>
                  <a:pt x="39497" y="164579"/>
                </a:lnTo>
                <a:lnTo>
                  <a:pt x="40271" y="146456"/>
                </a:lnTo>
                <a:lnTo>
                  <a:pt x="52070" y="101841"/>
                </a:lnTo>
                <a:lnTo>
                  <a:pt x="78460" y="73634"/>
                </a:lnTo>
                <a:lnTo>
                  <a:pt x="90678" y="68313"/>
                </a:lnTo>
                <a:close/>
              </a:path>
              <a:path w="1358264" h="271779">
                <a:moveTo>
                  <a:pt x="435991" y="165595"/>
                </a:moveTo>
                <a:lnTo>
                  <a:pt x="426173" y="111785"/>
                </a:lnTo>
                <a:lnTo>
                  <a:pt x="397332" y="73266"/>
                </a:lnTo>
                <a:lnTo>
                  <a:pt x="368554" y="59677"/>
                </a:lnTo>
                <a:lnTo>
                  <a:pt x="365506" y="68313"/>
                </a:lnTo>
                <a:lnTo>
                  <a:pt x="377710" y="73634"/>
                </a:lnTo>
                <a:lnTo>
                  <a:pt x="388251" y="80987"/>
                </a:lnTo>
                <a:lnTo>
                  <a:pt x="409663" y="115112"/>
                </a:lnTo>
                <a:lnTo>
                  <a:pt x="416687" y="164579"/>
                </a:lnTo>
                <a:lnTo>
                  <a:pt x="415899" y="183248"/>
                </a:lnTo>
                <a:lnTo>
                  <a:pt x="404114" y="228968"/>
                </a:lnTo>
                <a:lnTo>
                  <a:pt x="377850" y="257543"/>
                </a:lnTo>
                <a:lnTo>
                  <a:pt x="365760" y="262877"/>
                </a:lnTo>
                <a:lnTo>
                  <a:pt x="368554" y="271513"/>
                </a:lnTo>
                <a:lnTo>
                  <a:pt x="408940" y="247396"/>
                </a:lnTo>
                <a:lnTo>
                  <a:pt x="431673" y="203022"/>
                </a:lnTo>
                <a:lnTo>
                  <a:pt x="434911" y="185051"/>
                </a:lnTo>
                <a:lnTo>
                  <a:pt x="435991" y="165595"/>
                </a:lnTo>
                <a:close/>
              </a:path>
              <a:path w="1358264" h="271779">
                <a:moveTo>
                  <a:pt x="768096" y="0"/>
                </a:moveTo>
                <a:lnTo>
                  <a:pt x="0" y="0"/>
                </a:lnTo>
                <a:lnTo>
                  <a:pt x="0" y="15227"/>
                </a:lnTo>
                <a:lnTo>
                  <a:pt x="768096" y="15227"/>
                </a:lnTo>
                <a:lnTo>
                  <a:pt x="768096" y="0"/>
                </a:lnTo>
                <a:close/>
              </a:path>
              <a:path w="1358264" h="271779">
                <a:moveTo>
                  <a:pt x="852551" y="61328"/>
                </a:moveTo>
                <a:lnTo>
                  <a:pt x="835279" y="61328"/>
                </a:lnTo>
                <a:lnTo>
                  <a:pt x="835279" y="268973"/>
                </a:lnTo>
                <a:lnTo>
                  <a:pt x="852551" y="268973"/>
                </a:lnTo>
                <a:lnTo>
                  <a:pt x="852551" y="61328"/>
                </a:lnTo>
                <a:close/>
              </a:path>
              <a:path w="1358264" h="271779">
                <a:moveTo>
                  <a:pt x="1049147" y="61328"/>
                </a:moveTo>
                <a:lnTo>
                  <a:pt x="1031875" y="61328"/>
                </a:lnTo>
                <a:lnTo>
                  <a:pt x="1031875" y="268973"/>
                </a:lnTo>
                <a:lnTo>
                  <a:pt x="1049147" y="268973"/>
                </a:lnTo>
                <a:lnTo>
                  <a:pt x="1049147" y="61328"/>
                </a:lnTo>
                <a:close/>
              </a:path>
              <a:path w="1358264" h="271779">
                <a:moveTo>
                  <a:pt x="1357884" y="0"/>
                </a:moveTo>
                <a:lnTo>
                  <a:pt x="807720" y="0"/>
                </a:lnTo>
                <a:lnTo>
                  <a:pt x="807720" y="15227"/>
                </a:lnTo>
                <a:lnTo>
                  <a:pt x="1357884" y="15227"/>
                </a:lnTo>
                <a:lnTo>
                  <a:pt x="1357884" y="0"/>
                </a:lnTo>
                <a:close/>
              </a:path>
            </a:pathLst>
          </a:custGeom>
          <a:solidFill>
            <a:srgbClr val="000000"/>
          </a:solidFill>
        </p:spPr>
        <p:txBody>
          <a:bodyPr wrap="square" lIns="0" tIns="0" rIns="0" bIns="0" rtlCol="0"/>
          <a:lstStyle/>
          <a:p>
            <a:endParaRPr/>
          </a:p>
        </p:txBody>
      </p:sp>
      <p:sp>
        <p:nvSpPr>
          <p:cNvPr id="7" name="object 7"/>
          <p:cNvSpPr txBox="1"/>
          <p:nvPr/>
        </p:nvSpPr>
        <p:spPr>
          <a:xfrm>
            <a:off x="3597402" y="3732733"/>
            <a:ext cx="1357630" cy="562610"/>
          </a:xfrm>
          <a:prstGeom prst="rect">
            <a:avLst/>
          </a:prstGeom>
        </p:spPr>
        <p:txBody>
          <a:bodyPr vert="horz" wrap="square" lIns="0" tIns="12700" rIns="0" bIns="0" rtlCol="0">
            <a:spAutoFit/>
          </a:bodyPr>
          <a:lstStyle/>
          <a:p>
            <a:pPr marL="21590" algn="ctr">
              <a:lnSpc>
                <a:spcPts val="2115"/>
              </a:lnSpc>
              <a:spcBef>
                <a:spcPts val="100"/>
              </a:spcBef>
              <a:tabLst>
                <a:tab pos="721360" algn="l"/>
              </a:tabLst>
            </a:pPr>
            <a:r>
              <a:rPr sz="1800" dirty="0">
                <a:latin typeface="Cambria Math"/>
                <a:cs typeface="Cambria Math"/>
              </a:rPr>
              <a:t>1	1</a:t>
            </a:r>
            <a:endParaRPr sz="1800">
              <a:latin typeface="Cambria Math"/>
              <a:cs typeface="Cambria Math"/>
            </a:endParaRPr>
          </a:p>
          <a:p>
            <a:pPr algn="ctr">
              <a:lnSpc>
                <a:spcPts val="2115"/>
              </a:lnSpc>
            </a:pPr>
            <a:r>
              <a:rPr sz="2700" spc="-7" baseline="-16975" dirty="0">
                <a:latin typeface="Cambria Math"/>
                <a:cs typeface="Cambria Math"/>
              </a:rPr>
              <a:t>2𝜋</a:t>
            </a:r>
            <a:r>
              <a:rPr sz="2700" spc="555" baseline="-16975" dirty="0">
                <a:latin typeface="Cambria Math"/>
                <a:cs typeface="Cambria Math"/>
              </a:rPr>
              <a:t> </a:t>
            </a:r>
            <a:r>
              <a:rPr sz="1300" spc="40" dirty="0">
                <a:latin typeface="Cambria Math"/>
                <a:cs typeface="Cambria Math"/>
              </a:rPr>
              <a:t>𝐷/2</a:t>
            </a:r>
            <a:r>
              <a:rPr sz="1300" spc="305" dirty="0">
                <a:latin typeface="Cambria Math"/>
                <a:cs typeface="Cambria Math"/>
              </a:rPr>
              <a:t> </a:t>
            </a:r>
            <a:r>
              <a:rPr sz="2700" baseline="-16975" dirty="0">
                <a:latin typeface="Cambria Math"/>
                <a:cs typeface="Cambria Math"/>
              </a:rPr>
              <a:t>Σ</a:t>
            </a:r>
            <a:r>
              <a:rPr sz="2700" spc="187" baseline="-16975" dirty="0">
                <a:latin typeface="Cambria Math"/>
                <a:cs typeface="Cambria Math"/>
              </a:rPr>
              <a:t> </a:t>
            </a:r>
            <a:r>
              <a:rPr sz="1300" spc="30" dirty="0">
                <a:latin typeface="Cambria Math"/>
                <a:cs typeface="Cambria Math"/>
              </a:rPr>
              <a:t>1/2</a:t>
            </a:r>
            <a:endParaRPr sz="1300">
              <a:latin typeface="Cambria Math"/>
              <a:cs typeface="Cambria Math"/>
            </a:endParaRPr>
          </a:p>
        </p:txBody>
      </p:sp>
      <p:sp>
        <p:nvSpPr>
          <p:cNvPr id="8" name="object 8"/>
          <p:cNvSpPr/>
          <p:nvPr/>
        </p:nvSpPr>
        <p:spPr>
          <a:xfrm>
            <a:off x="5361305" y="3854069"/>
            <a:ext cx="2458720" cy="455930"/>
          </a:xfrm>
          <a:custGeom>
            <a:avLst/>
            <a:gdLst/>
            <a:ahLst/>
            <a:cxnLst/>
            <a:rect l="l" t="t" r="r" b="b"/>
            <a:pathLst>
              <a:path w="2458720" h="455929">
                <a:moveTo>
                  <a:pt x="73533" y="0"/>
                </a:moveTo>
                <a:lnTo>
                  <a:pt x="31496" y="24765"/>
                </a:lnTo>
                <a:lnTo>
                  <a:pt x="14579" y="72275"/>
                </a:lnTo>
                <a:lnTo>
                  <a:pt x="13462" y="94107"/>
                </a:lnTo>
                <a:lnTo>
                  <a:pt x="13868" y="103809"/>
                </a:lnTo>
                <a:lnTo>
                  <a:pt x="15074" y="114896"/>
                </a:lnTo>
                <a:lnTo>
                  <a:pt x="17094" y="127736"/>
                </a:lnTo>
                <a:lnTo>
                  <a:pt x="19939" y="142240"/>
                </a:lnTo>
                <a:lnTo>
                  <a:pt x="22771" y="156273"/>
                </a:lnTo>
                <a:lnTo>
                  <a:pt x="24790" y="167881"/>
                </a:lnTo>
                <a:lnTo>
                  <a:pt x="26009" y="177088"/>
                </a:lnTo>
                <a:lnTo>
                  <a:pt x="26416" y="183896"/>
                </a:lnTo>
                <a:lnTo>
                  <a:pt x="25933" y="192443"/>
                </a:lnTo>
                <a:lnTo>
                  <a:pt x="0" y="222631"/>
                </a:lnTo>
                <a:lnTo>
                  <a:pt x="0" y="233045"/>
                </a:lnTo>
                <a:lnTo>
                  <a:pt x="25933" y="263245"/>
                </a:lnTo>
                <a:lnTo>
                  <a:pt x="26416" y="271780"/>
                </a:lnTo>
                <a:lnTo>
                  <a:pt x="26009" y="278599"/>
                </a:lnTo>
                <a:lnTo>
                  <a:pt x="24790" y="287820"/>
                </a:lnTo>
                <a:lnTo>
                  <a:pt x="22771" y="299466"/>
                </a:lnTo>
                <a:lnTo>
                  <a:pt x="19939" y="313563"/>
                </a:lnTo>
                <a:lnTo>
                  <a:pt x="17094" y="328002"/>
                </a:lnTo>
                <a:lnTo>
                  <a:pt x="15074" y="340804"/>
                </a:lnTo>
                <a:lnTo>
                  <a:pt x="13855" y="352005"/>
                </a:lnTo>
                <a:lnTo>
                  <a:pt x="13462" y="361569"/>
                </a:lnTo>
                <a:lnTo>
                  <a:pt x="14579" y="383463"/>
                </a:lnTo>
                <a:lnTo>
                  <a:pt x="31496" y="430911"/>
                </a:lnTo>
                <a:lnTo>
                  <a:pt x="73533" y="455676"/>
                </a:lnTo>
                <a:lnTo>
                  <a:pt x="73533" y="446024"/>
                </a:lnTo>
                <a:lnTo>
                  <a:pt x="66052" y="444004"/>
                </a:lnTo>
                <a:lnTo>
                  <a:pt x="59029" y="440029"/>
                </a:lnTo>
                <a:lnTo>
                  <a:pt x="37490" y="403669"/>
                </a:lnTo>
                <a:lnTo>
                  <a:pt x="34544" y="371602"/>
                </a:lnTo>
                <a:lnTo>
                  <a:pt x="34925" y="362775"/>
                </a:lnTo>
                <a:lnTo>
                  <a:pt x="36068" y="351878"/>
                </a:lnTo>
                <a:lnTo>
                  <a:pt x="37973" y="338912"/>
                </a:lnTo>
                <a:lnTo>
                  <a:pt x="40640" y="323850"/>
                </a:lnTo>
                <a:lnTo>
                  <a:pt x="43319" y="309384"/>
                </a:lnTo>
                <a:lnTo>
                  <a:pt x="45275" y="297980"/>
                </a:lnTo>
                <a:lnTo>
                  <a:pt x="46456" y="289674"/>
                </a:lnTo>
                <a:lnTo>
                  <a:pt x="46863" y="284480"/>
                </a:lnTo>
                <a:lnTo>
                  <a:pt x="46456" y="274078"/>
                </a:lnTo>
                <a:lnTo>
                  <a:pt x="31788" y="237236"/>
                </a:lnTo>
                <a:lnTo>
                  <a:pt x="18923" y="228854"/>
                </a:lnTo>
                <a:lnTo>
                  <a:pt x="18923" y="226822"/>
                </a:lnTo>
                <a:lnTo>
                  <a:pt x="45237" y="191008"/>
                </a:lnTo>
                <a:lnTo>
                  <a:pt x="46863" y="171196"/>
                </a:lnTo>
                <a:lnTo>
                  <a:pt x="46456" y="166014"/>
                </a:lnTo>
                <a:lnTo>
                  <a:pt x="45275" y="157708"/>
                </a:lnTo>
                <a:lnTo>
                  <a:pt x="43319" y="146304"/>
                </a:lnTo>
                <a:lnTo>
                  <a:pt x="40640" y="131826"/>
                </a:lnTo>
                <a:lnTo>
                  <a:pt x="37960" y="116776"/>
                </a:lnTo>
                <a:lnTo>
                  <a:pt x="36042" y="103682"/>
                </a:lnTo>
                <a:lnTo>
                  <a:pt x="34925" y="92913"/>
                </a:lnTo>
                <a:lnTo>
                  <a:pt x="34544" y="84074"/>
                </a:lnTo>
                <a:lnTo>
                  <a:pt x="35280" y="66865"/>
                </a:lnTo>
                <a:lnTo>
                  <a:pt x="46355" y="29464"/>
                </a:lnTo>
                <a:lnTo>
                  <a:pt x="73533" y="9652"/>
                </a:lnTo>
                <a:lnTo>
                  <a:pt x="73533" y="0"/>
                </a:lnTo>
                <a:close/>
              </a:path>
              <a:path w="2458720" h="455929">
                <a:moveTo>
                  <a:pt x="415277" y="219976"/>
                </a:moveTo>
                <a:lnTo>
                  <a:pt x="288798" y="219976"/>
                </a:lnTo>
                <a:lnTo>
                  <a:pt x="288798" y="235204"/>
                </a:lnTo>
                <a:lnTo>
                  <a:pt x="415277" y="235204"/>
                </a:lnTo>
                <a:lnTo>
                  <a:pt x="415277" y="219976"/>
                </a:lnTo>
                <a:close/>
              </a:path>
              <a:path w="2458720" h="455929">
                <a:moveTo>
                  <a:pt x="2458339" y="222631"/>
                </a:moveTo>
                <a:lnTo>
                  <a:pt x="2432494" y="192519"/>
                </a:lnTo>
                <a:lnTo>
                  <a:pt x="2432050" y="183896"/>
                </a:lnTo>
                <a:lnTo>
                  <a:pt x="2432443" y="177012"/>
                </a:lnTo>
                <a:lnTo>
                  <a:pt x="2433663" y="167792"/>
                </a:lnTo>
                <a:lnTo>
                  <a:pt x="2435682" y="156197"/>
                </a:lnTo>
                <a:lnTo>
                  <a:pt x="2438527" y="142240"/>
                </a:lnTo>
                <a:lnTo>
                  <a:pt x="2441359" y="127863"/>
                </a:lnTo>
                <a:lnTo>
                  <a:pt x="2443378" y="115036"/>
                </a:lnTo>
                <a:lnTo>
                  <a:pt x="2444597" y="103759"/>
                </a:lnTo>
                <a:lnTo>
                  <a:pt x="2445004" y="94107"/>
                </a:lnTo>
                <a:lnTo>
                  <a:pt x="2443873" y="72275"/>
                </a:lnTo>
                <a:lnTo>
                  <a:pt x="2426970" y="24765"/>
                </a:lnTo>
                <a:lnTo>
                  <a:pt x="2384933" y="0"/>
                </a:lnTo>
                <a:lnTo>
                  <a:pt x="2384933" y="9652"/>
                </a:lnTo>
                <a:lnTo>
                  <a:pt x="2392349" y="11747"/>
                </a:lnTo>
                <a:lnTo>
                  <a:pt x="2399373" y="15748"/>
                </a:lnTo>
                <a:lnTo>
                  <a:pt x="2420963" y="51968"/>
                </a:lnTo>
                <a:lnTo>
                  <a:pt x="2423922" y="84074"/>
                </a:lnTo>
                <a:lnTo>
                  <a:pt x="2423922" y="89281"/>
                </a:lnTo>
                <a:lnTo>
                  <a:pt x="2417826" y="131826"/>
                </a:lnTo>
                <a:lnTo>
                  <a:pt x="2416314" y="139522"/>
                </a:lnTo>
                <a:lnTo>
                  <a:pt x="2415044" y="146405"/>
                </a:lnTo>
                <a:lnTo>
                  <a:pt x="2411603" y="178562"/>
                </a:lnTo>
                <a:lnTo>
                  <a:pt x="2412111" y="185166"/>
                </a:lnTo>
                <a:lnTo>
                  <a:pt x="2430145" y="221869"/>
                </a:lnTo>
                <a:lnTo>
                  <a:pt x="2439543" y="226822"/>
                </a:lnTo>
                <a:lnTo>
                  <a:pt x="2439543" y="228854"/>
                </a:lnTo>
                <a:lnTo>
                  <a:pt x="2414143" y="258953"/>
                </a:lnTo>
                <a:lnTo>
                  <a:pt x="2411603" y="277241"/>
                </a:lnTo>
                <a:lnTo>
                  <a:pt x="2411717" y="287896"/>
                </a:lnTo>
                <a:lnTo>
                  <a:pt x="2417826" y="323850"/>
                </a:lnTo>
                <a:lnTo>
                  <a:pt x="2419248" y="331685"/>
                </a:lnTo>
                <a:lnTo>
                  <a:pt x="2423922" y="366395"/>
                </a:lnTo>
                <a:lnTo>
                  <a:pt x="2423922" y="371602"/>
                </a:lnTo>
                <a:lnTo>
                  <a:pt x="2417267" y="416166"/>
                </a:lnTo>
                <a:lnTo>
                  <a:pt x="2384933" y="446024"/>
                </a:lnTo>
                <a:lnTo>
                  <a:pt x="2384933" y="455676"/>
                </a:lnTo>
                <a:lnTo>
                  <a:pt x="2426970" y="430911"/>
                </a:lnTo>
                <a:lnTo>
                  <a:pt x="2443873" y="383463"/>
                </a:lnTo>
                <a:lnTo>
                  <a:pt x="2445004" y="361569"/>
                </a:lnTo>
                <a:lnTo>
                  <a:pt x="2444597" y="351917"/>
                </a:lnTo>
                <a:lnTo>
                  <a:pt x="2443378" y="340702"/>
                </a:lnTo>
                <a:lnTo>
                  <a:pt x="2441359" y="327875"/>
                </a:lnTo>
                <a:lnTo>
                  <a:pt x="2438527" y="313436"/>
                </a:lnTo>
                <a:lnTo>
                  <a:pt x="2435682" y="299491"/>
                </a:lnTo>
                <a:lnTo>
                  <a:pt x="2433663" y="287896"/>
                </a:lnTo>
                <a:lnTo>
                  <a:pt x="2432443" y="278676"/>
                </a:lnTo>
                <a:lnTo>
                  <a:pt x="2432050" y="271780"/>
                </a:lnTo>
                <a:lnTo>
                  <a:pt x="2432494" y="263258"/>
                </a:lnTo>
                <a:lnTo>
                  <a:pt x="2458339" y="233045"/>
                </a:lnTo>
                <a:lnTo>
                  <a:pt x="2458339" y="222631"/>
                </a:lnTo>
                <a:close/>
              </a:path>
            </a:pathLst>
          </a:custGeom>
          <a:solidFill>
            <a:srgbClr val="000000"/>
          </a:solidFill>
        </p:spPr>
        <p:txBody>
          <a:bodyPr wrap="square" lIns="0" tIns="0" rIns="0" bIns="0" rtlCol="0"/>
          <a:lstStyle/>
          <a:p>
            <a:endParaRPr/>
          </a:p>
        </p:txBody>
      </p:sp>
      <p:sp>
        <p:nvSpPr>
          <p:cNvPr id="9" name="object 9"/>
          <p:cNvSpPr txBox="1"/>
          <p:nvPr/>
        </p:nvSpPr>
        <p:spPr>
          <a:xfrm>
            <a:off x="5638291" y="4059428"/>
            <a:ext cx="1524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2</a:t>
            </a:r>
            <a:endParaRPr sz="1800">
              <a:latin typeface="Cambria Math"/>
              <a:cs typeface="Cambria Math"/>
            </a:endParaRPr>
          </a:p>
        </p:txBody>
      </p:sp>
      <p:sp>
        <p:nvSpPr>
          <p:cNvPr id="10" name="object 10"/>
          <p:cNvSpPr/>
          <p:nvPr/>
        </p:nvSpPr>
        <p:spPr>
          <a:xfrm>
            <a:off x="5834888" y="3976750"/>
            <a:ext cx="1885314" cy="212090"/>
          </a:xfrm>
          <a:custGeom>
            <a:avLst/>
            <a:gdLst/>
            <a:ahLst/>
            <a:cxnLst/>
            <a:rect l="l" t="t" r="r" b="b"/>
            <a:pathLst>
              <a:path w="1885315" h="212089">
                <a:moveTo>
                  <a:pt x="70485" y="8636"/>
                </a:moveTo>
                <a:lnTo>
                  <a:pt x="67437" y="0"/>
                </a:lnTo>
                <a:lnTo>
                  <a:pt x="52095" y="5549"/>
                </a:lnTo>
                <a:lnTo>
                  <a:pt x="38646" y="13589"/>
                </a:lnTo>
                <a:lnTo>
                  <a:pt x="9740" y="52108"/>
                </a:lnTo>
                <a:lnTo>
                  <a:pt x="0" y="105918"/>
                </a:lnTo>
                <a:lnTo>
                  <a:pt x="1066" y="125374"/>
                </a:lnTo>
                <a:lnTo>
                  <a:pt x="17399" y="174752"/>
                </a:lnTo>
                <a:lnTo>
                  <a:pt x="52070" y="206248"/>
                </a:lnTo>
                <a:lnTo>
                  <a:pt x="67437" y="211836"/>
                </a:lnTo>
                <a:lnTo>
                  <a:pt x="70104" y="203200"/>
                </a:lnTo>
                <a:lnTo>
                  <a:pt x="58051" y="197866"/>
                </a:lnTo>
                <a:lnTo>
                  <a:pt x="47650" y="190436"/>
                </a:lnTo>
                <a:lnTo>
                  <a:pt x="26365" y="155765"/>
                </a:lnTo>
                <a:lnTo>
                  <a:pt x="19304" y="104902"/>
                </a:lnTo>
                <a:lnTo>
                  <a:pt x="20078" y="86779"/>
                </a:lnTo>
                <a:lnTo>
                  <a:pt x="31877" y="42164"/>
                </a:lnTo>
                <a:lnTo>
                  <a:pt x="58267" y="13957"/>
                </a:lnTo>
                <a:lnTo>
                  <a:pt x="70485" y="8636"/>
                </a:lnTo>
                <a:close/>
              </a:path>
              <a:path w="1885315" h="212089">
                <a:moveTo>
                  <a:pt x="684009" y="105918"/>
                </a:moveTo>
                <a:lnTo>
                  <a:pt x="674204" y="52108"/>
                </a:lnTo>
                <a:lnTo>
                  <a:pt x="645363" y="13601"/>
                </a:lnTo>
                <a:lnTo>
                  <a:pt x="616585" y="0"/>
                </a:lnTo>
                <a:lnTo>
                  <a:pt x="613537" y="8636"/>
                </a:lnTo>
                <a:lnTo>
                  <a:pt x="625741" y="13957"/>
                </a:lnTo>
                <a:lnTo>
                  <a:pt x="636282" y="21310"/>
                </a:lnTo>
                <a:lnTo>
                  <a:pt x="657694" y="55435"/>
                </a:lnTo>
                <a:lnTo>
                  <a:pt x="664718" y="104902"/>
                </a:lnTo>
                <a:lnTo>
                  <a:pt x="663930" y="123571"/>
                </a:lnTo>
                <a:lnTo>
                  <a:pt x="652145" y="169291"/>
                </a:lnTo>
                <a:lnTo>
                  <a:pt x="625881" y="197866"/>
                </a:lnTo>
                <a:lnTo>
                  <a:pt x="613791" y="203200"/>
                </a:lnTo>
                <a:lnTo>
                  <a:pt x="616585" y="211836"/>
                </a:lnTo>
                <a:lnTo>
                  <a:pt x="656971" y="187718"/>
                </a:lnTo>
                <a:lnTo>
                  <a:pt x="679704" y="143344"/>
                </a:lnTo>
                <a:lnTo>
                  <a:pt x="682942" y="125374"/>
                </a:lnTo>
                <a:lnTo>
                  <a:pt x="684009" y="105918"/>
                </a:lnTo>
                <a:close/>
              </a:path>
              <a:path w="1885315" h="212089">
                <a:moveTo>
                  <a:pt x="1272921" y="8636"/>
                </a:moveTo>
                <a:lnTo>
                  <a:pt x="1269873" y="0"/>
                </a:lnTo>
                <a:lnTo>
                  <a:pt x="1254531" y="5549"/>
                </a:lnTo>
                <a:lnTo>
                  <a:pt x="1241082" y="13589"/>
                </a:lnTo>
                <a:lnTo>
                  <a:pt x="1212176" y="52108"/>
                </a:lnTo>
                <a:lnTo>
                  <a:pt x="1202436" y="105918"/>
                </a:lnTo>
                <a:lnTo>
                  <a:pt x="1203502" y="125374"/>
                </a:lnTo>
                <a:lnTo>
                  <a:pt x="1219835" y="174752"/>
                </a:lnTo>
                <a:lnTo>
                  <a:pt x="1254506" y="206248"/>
                </a:lnTo>
                <a:lnTo>
                  <a:pt x="1269873" y="211836"/>
                </a:lnTo>
                <a:lnTo>
                  <a:pt x="1272540" y="203200"/>
                </a:lnTo>
                <a:lnTo>
                  <a:pt x="1260487" y="197866"/>
                </a:lnTo>
                <a:lnTo>
                  <a:pt x="1250086" y="190436"/>
                </a:lnTo>
                <a:lnTo>
                  <a:pt x="1228801" y="155765"/>
                </a:lnTo>
                <a:lnTo>
                  <a:pt x="1221740" y="104902"/>
                </a:lnTo>
                <a:lnTo>
                  <a:pt x="1222514" y="86779"/>
                </a:lnTo>
                <a:lnTo>
                  <a:pt x="1234313" y="42164"/>
                </a:lnTo>
                <a:lnTo>
                  <a:pt x="1260703" y="13957"/>
                </a:lnTo>
                <a:lnTo>
                  <a:pt x="1272921" y="8636"/>
                </a:lnTo>
                <a:close/>
              </a:path>
              <a:path w="1885315" h="212089">
                <a:moveTo>
                  <a:pt x="1884934" y="105918"/>
                </a:moveTo>
                <a:lnTo>
                  <a:pt x="1875116" y="52108"/>
                </a:lnTo>
                <a:lnTo>
                  <a:pt x="1846275" y="13601"/>
                </a:lnTo>
                <a:lnTo>
                  <a:pt x="1817497" y="0"/>
                </a:lnTo>
                <a:lnTo>
                  <a:pt x="1814449" y="8636"/>
                </a:lnTo>
                <a:lnTo>
                  <a:pt x="1826653" y="13957"/>
                </a:lnTo>
                <a:lnTo>
                  <a:pt x="1837194" y="21310"/>
                </a:lnTo>
                <a:lnTo>
                  <a:pt x="1858606" y="55435"/>
                </a:lnTo>
                <a:lnTo>
                  <a:pt x="1865630" y="104902"/>
                </a:lnTo>
                <a:lnTo>
                  <a:pt x="1864842" y="123571"/>
                </a:lnTo>
                <a:lnTo>
                  <a:pt x="1853057" y="169291"/>
                </a:lnTo>
                <a:lnTo>
                  <a:pt x="1826793" y="197866"/>
                </a:lnTo>
                <a:lnTo>
                  <a:pt x="1814703" y="203200"/>
                </a:lnTo>
                <a:lnTo>
                  <a:pt x="1817497" y="211836"/>
                </a:lnTo>
                <a:lnTo>
                  <a:pt x="1857883" y="187718"/>
                </a:lnTo>
                <a:lnTo>
                  <a:pt x="1880616" y="143344"/>
                </a:lnTo>
                <a:lnTo>
                  <a:pt x="1883854" y="125374"/>
                </a:lnTo>
                <a:lnTo>
                  <a:pt x="1884934" y="105918"/>
                </a:lnTo>
                <a:close/>
              </a:path>
            </a:pathLst>
          </a:custGeom>
          <a:solidFill>
            <a:srgbClr val="000000"/>
          </a:solidFill>
        </p:spPr>
        <p:txBody>
          <a:bodyPr wrap="square" lIns="0" tIns="0" rIns="0" bIns="0" rtlCol="0"/>
          <a:lstStyle/>
          <a:p>
            <a:endParaRPr/>
          </a:p>
        </p:txBody>
      </p:sp>
      <p:sp>
        <p:nvSpPr>
          <p:cNvPr id="11" name="object 11"/>
          <p:cNvSpPr txBox="1"/>
          <p:nvPr/>
        </p:nvSpPr>
        <p:spPr>
          <a:xfrm>
            <a:off x="4911852" y="3906723"/>
            <a:ext cx="2766695" cy="300355"/>
          </a:xfrm>
          <a:prstGeom prst="rect">
            <a:avLst/>
          </a:prstGeom>
        </p:spPr>
        <p:txBody>
          <a:bodyPr vert="horz" wrap="square" lIns="0" tIns="12700" rIns="0" bIns="0" rtlCol="0">
            <a:spAutoFit/>
          </a:bodyPr>
          <a:lstStyle/>
          <a:p>
            <a:pPr marL="38100">
              <a:lnSpc>
                <a:spcPct val="100000"/>
              </a:lnSpc>
              <a:spcBef>
                <a:spcPts val="100"/>
              </a:spcBef>
              <a:tabLst>
                <a:tab pos="530225" algn="l"/>
                <a:tab pos="997585" algn="l"/>
              </a:tabLst>
            </a:pPr>
            <a:r>
              <a:rPr sz="1800" spc="-5" dirty="0">
                <a:latin typeface="Cambria Math"/>
                <a:cs typeface="Cambria Math"/>
              </a:rPr>
              <a:t>𝑒𝑥𝑝	</a:t>
            </a:r>
            <a:r>
              <a:rPr sz="1800" dirty="0">
                <a:latin typeface="Cambria Math"/>
                <a:cs typeface="Cambria Math"/>
              </a:rPr>
              <a:t>−</a:t>
            </a:r>
            <a:r>
              <a:rPr sz="1800" spc="-100" dirty="0">
                <a:latin typeface="Cambria Math"/>
                <a:cs typeface="Cambria Math"/>
              </a:rPr>
              <a:t> </a:t>
            </a:r>
            <a:r>
              <a:rPr sz="2700" baseline="41666" dirty="0">
                <a:latin typeface="Cambria Math"/>
                <a:cs typeface="Cambria Math"/>
              </a:rPr>
              <a:t>1	</a:t>
            </a:r>
            <a:r>
              <a:rPr sz="1800" dirty="0">
                <a:latin typeface="Cambria Math"/>
                <a:cs typeface="Cambria Math"/>
              </a:rPr>
              <a:t>𝑥</a:t>
            </a:r>
            <a:r>
              <a:rPr sz="1800" spc="60" dirty="0">
                <a:latin typeface="Cambria Math"/>
                <a:cs typeface="Cambria Math"/>
              </a:rPr>
              <a:t> </a:t>
            </a:r>
            <a:r>
              <a:rPr sz="1800" dirty="0">
                <a:latin typeface="Cambria Math"/>
                <a:cs typeface="Cambria Math"/>
              </a:rPr>
              <a:t>− 𝜇</a:t>
            </a:r>
            <a:r>
              <a:rPr sz="1800" spc="375" dirty="0">
                <a:latin typeface="Cambria Math"/>
                <a:cs typeface="Cambria Math"/>
              </a:rPr>
              <a:t> </a:t>
            </a:r>
            <a:r>
              <a:rPr sz="1950" spc="82" baseline="27777" dirty="0">
                <a:latin typeface="Cambria Math"/>
                <a:cs typeface="Cambria Math"/>
              </a:rPr>
              <a:t>𝑇</a:t>
            </a:r>
            <a:r>
              <a:rPr sz="1800" spc="55" dirty="0">
                <a:latin typeface="Cambria Math"/>
                <a:cs typeface="Cambria Math"/>
              </a:rPr>
              <a:t>Σ</a:t>
            </a:r>
            <a:r>
              <a:rPr sz="1950" spc="82" baseline="27777" dirty="0">
                <a:latin typeface="Cambria Math"/>
                <a:cs typeface="Cambria Math"/>
              </a:rPr>
              <a:t>−1 </a:t>
            </a:r>
            <a:r>
              <a:rPr sz="1950" spc="254" baseline="27777" dirty="0">
                <a:latin typeface="Cambria Math"/>
                <a:cs typeface="Cambria Math"/>
              </a:rPr>
              <a:t> </a:t>
            </a:r>
            <a:r>
              <a:rPr sz="1800" dirty="0">
                <a:latin typeface="Cambria Math"/>
                <a:cs typeface="Cambria Math"/>
              </a:rPr>
              <a:t>𝑥</a:t>
            </a:r>
            <a:r>
              <a:rPr sz="1800" spc="50" dirty="0">
                <a:latin typeface="Cambria Math"/>
                <a:cs typeface="Cambria Math"/>
              </a:rPr>
              <a:t> </a:t>
            </a:r>
            <a:r>
              <a:rPr sz="1800" dirty="0">
                <a:latin typeface="Cambria Math"/>
                <a:cs typeface="Cambria Math"/>
              </a:rPr>
              <a:t>− 𝜇</a:t>
            </a:r>
            <a:endParaRPr sz="1800">
              <a:latin typeface="Cambria Math"/>
              <a:cs typeface="Cambria Math"/>
            </a:endParaRPr>
          </a:p>
        </p:txBody>
      </p:sp>
      <p:sp>
        <p:nvSpPr>
          <p:cNvPr id="12" name="object 12"/>
          <p:cNvSpPr txBox="1"/>
          <p:nvPr/>
        </p:nvSpPr>
        <p:spPr>
          <a:xfrm>
            <a:off x="694842" y="1544573"/>
            <a:ext cx="7356475" cy="1450340"/>
          </a:xfrm>
          <a:prstGeom prst="rect">
            <a:avLst/>
          </a:prstGeom>
        </p:spPr>
        <p:txBody>
          <a:bodyPr vert="horz" wrap="square" lIns="0" tIns="177165" rIns="0" bIns="0" rtlCol="0">
            <a:spAutoFit/>
          </a:bodyPr>
          <a:lstStyle/>
          <a:p>
            <a:pPr marL="25400">
              <a:lnSpc>
                <a:spcPct val="100000"/>
              </a:lnSpc>
              <a:spcBef>
                <a:spcPts val="1395"/>
              </a:spcBef>
              <a:tabLst>
                <a:tab pos="4996815" algn="l"/>
              </a:tabLst>
            </a:pPr>
            <a:r>
              <a:rPr sz="3600" spc="-127" baseline="1157" dirty="0">
                <a:latin typeface="Calibri"/>
                <a:cs typeface="Calibri"/>
              </a:rPr>
              <a:t>W</a:t>
            </a:r>
            <a:r>
              <a:rPr sz="3600" baseline="1157" dirty="0">
                <a:latin typeface="Calibri"/>
                <a:cs typeface="Calibri"/>
              </a:rPr>
              <a:t>e </a:t>
            </a:r>
            <a:r>
              <a:rPr sz="3600" spc="-7" baseline="1157" dirty="0">
                <a:latin typeface="Calibri"/>
                <a:cs typeface="Calibri"/>
              </a:rPr>
              <a:t>h</a:t>
            </a:r>
            <a:r>
              <a:rPr sz="3600" spc="-52" baseline="1157" dirty="0">
                <a:latin typeface="Calibri"/>
                <a:cs typeface="Calibri"/>
              </a:rPr>
              <a:t>a</a:t>
            </a:r>
            <a:r>
              <a:rPr sz="3600" spc="-44" baseline="1157" dirty="0">
                <a:latin typeface="Calibri"/>
                <a:cs typeface="Calibri"/>
              </a:rPr>
              <a:t>v</a:t>
            </a:r>
            <a:r>
              <a:rPr sz="3600" baseline="1157" dirty="0">
                <a:latin typeface="Calibri"/>
                <a:cs typeface="Calibri"/>
              </a:rPr>
              <a:t>e the</a:t>
            </a:r>
            <a:r>
              <a:rPr sz="3600" spc="-15" baseline="1157" dirty="0">
                <a:latin typeface="Calibri"/>
                <a:cs typeface="Calibri"/>
              </a:rPr>
              <a:t> </a:t>
            </a:r>
            <a:r>
              <a:rPr sz="3600" spc="15" baseline="1157" dirty="0">
                <a:latin typeface="Calibri"/>
                <a:cs typeface="Calibri"/>
              </a:rPr>
              <a:t>“</a:t>
            </a:r>
            <a:r>
              <a:rPr sz="3600" spc="-127" baseline="1157" dirty="0">
                <a:latin typeface="Calibri"/>
                <a:cs typeface="Calibri"/>
              </a:rPr>
              <a:t>W</a:t>
            </a:r>
            <a:r>
              <a:rPr sz="3600" spc="-37" baseline="1157" dirty="0">
                <a:latin typeface="Calibri"/>
                <a:cs typeface="Calibri"/>
              </a:rPr>
              <a:t>at</a:t>
            </a:r>
            <a:r>
              <a:rPr sz="3600" baseline="1157" dirty="0">
                <a:latin typeface="Calibri"/>
                <a:cs typeface="Calibri"/>
              </a:rPr>
              <a:t>e</a:t>
            </a:r>
            <a:r>
              <a:rPr sz="3600" spc="165" baseline="1157" dirty="0">
                <a:latin typeface="Calibri"/>
                <a:cs typeface="Calibri"/>
              </a:rPr>
              <a:t>r</a:t>
            </a:r>
            <a:r>
              <a:rPr sz="3600" baseline="1157" dirty="0">
                <a:latin typeface="Calibri"/>
                <a:cs typeface="Calibri"/>
              </a:rPr>
              <a:t>”</a:t>
            </a:r>
            <a:r>
              <a:rPr sz="3600" spc="-37" baseline="1157" dirty="0">
                <a:latin typeface="Calibri"/>
                <a:cs typeface="Calibri"/>
              </a:rPr>
              <a:t> </a:t>
            </a:r>
            <a:r>
              <a:rPr sz="3600" baseline="1157" dirty="0">
                <a:latin typeface="Calibri"/>
                <a:cs typeface="Calibri"/>
              </a:rPr>
              <a:t>type</a:t>
            </a:r>
            <a:r>
              <a:rPr sz="3600" spc="7" baseline="1157" dirty="0">
                <a:latin typeface="Calibri"/>
                <a:cs typeface="Calibri"/>
              </a:rPr>
              <a:t> </a:t>
            </a:r>
            <a:r>
              <a:rPr sz="3600" spc="-82" baseline="1157" dirty="0">
                <a:latin typeface="Calibri"/>
                <a:cs typeface="Calibri"/>
              </a:rPr>
              <a:t>P</a:t>
            </a:r>
            <a:r>
              <a:rPr sz="3600" spc="-7" baseline="1157" dirty="0">
                <a:latin typeface="Calibri"/>
                <a:cs typeface="Calibri"/>
              </a:rPr>
              <a:t>o</a:t>
            </a:r>
            <a:r>
              <a:rPr sz="3600" spc="-120" baseline="1157" dirty="0">
                <a:latin typeface="Calibri"/>
                <a:cs typeface="Calibri"/>
              </a:rPr>
              <a:t>k</a:t>
            </a:r>
            <a:r>
              <a:rPr sz="3600" spc="7" baseline="1157" dirty="0">
                <a:latin typeface="Calibri"/>
                <a:cs typeface="Calibri"/>
              </a:rPr>
              <a:t>émon</a:t>
            </a:r>
            <a:r>
              <a:rPr sz="3600" spc="-37" baseline="1157" dirty="0">
                <a:latin typeface="Calibri"/>
                <a:cs typeface="Calibri"/>
              </a:rPr>
              <a:t>s</a:t>
            </a:r>
            <a:r>
              <a:rPr sz="3600" baseline="1157" dirty="0">
                <a:latin typeface="Calibri"/>
                <a:cs typeface="Calibri"/>
              </a:rPr>
              <a:t>:	</a:t>
            </a:r>
            <a:r>
              <a:rPr sz="2400" spc="75" dirty="0">
                <a:latin typeface="Cambria Math"/>
                <a:cs typeface="Cambria Math"/>
              </a:rPr>
              <a:t>𝑥</a:t>
            </a:r>
            <a:r>
              <a:rPr sz="2625" spc="209" baseline="28571" dirty="0">
                <a:latin typeface="Cambria Math"/>
                <a:cs typeface="Cambria Math"/>
              </a:rPr>
              <a:t>1</a:t>
            </a:r>
            <a:r>
              <a:rPr sz="2400" dirty="0">
                <a:latin typeface="Cambria Math"/>
                <a:cs typeface="Cambria Math"/>
              </a:rPr>
              <a:t>,</a:t>
            </a:r>
            <a:r>
              <a:rPr sz="2400" spc="-135" dirty="0">
                <a:latin typeface="Cambria Math"/>
                <a:cs typeface="Cambria Math"/>
              </a:rPr>
              <a:t> </a:t>
            </a:r>
            <a:r>
              <a:rPr sz="2400" spc="125" dirty="0">
                <a:latin typeface="Cambria Math"/>
                <a:cs typeface="Cambria Math"/>
              </a:rPr>
              <a:t>𝑥</a:t>
            </a:r>
            <a:r>
              <a:rPr sz="2625" spc="195" baseline="28571" dirty="0">
                <a:latin typeface="Cambria Math"/>
                <a:cs typeface="Cambria Math"/>
              </a:rPr>
              <a:t>2</a:t>
            </a:r>
            <a:r>
              <a:rPr sz="2400" dirty="0">
                <a:latin typeface="Cambria Math"/>
                <a:cs typeface="Cambria Math"/>
              </a:rPr>
              <a:t>,</a:t>
            </a:r>
            <a:r>
              <a:rPr sz="2400" spc="-135" dirty="0">
                <a:latin typeface="Cambria Math"/>
                <a:cs typeface="Cambria Math"/>
              </a:rPr>
              <a:t> </a:t>
            </a:r>
            <a:r>
              <a:rPr sz="2400" spc="125" dirty="0">
                <a:latin typeface="Cambria Math"/>
                <a:cs typeface="Cambria Math"/>
              </a:rPr>
              <a:t>𝑥</a:t>
            </a:r>
            <a:r>
              <a:rPr sz="2625" spc="209" baseline="28571" dirty="0">
                <a:latin typeface="Cambria Math"/>
                <a:cs typeface="Cambria Math"/>
              </a:rPr>
              <a:t>3</a:t>
            </a:r>
            <a:r>
              <a:rPr sz="2400" dirty="0">
                <a:latin typeface="Cambria Math"/>
                <a:cs typeface="Cambria Math"/>
              </a:rPr>
              <a:t>,</a:t>
            </a:r>
            <a:r>
              <a:rPr sz="2400" spc="10" dirty="0">
                <a:latin typeface="Cambria Math"/>
                <a:cs typeface="Cambria Math"/>
              </a:rPr>
              <a:t> </a:t>
            </a:r>
            <a:r>
              <a:rPr sz="2400" spc="-5" dirty="0">
                <a:latin typeface="Calibri"/>
                <a:cs typeface="Calibri"/>
              </a:rPr>
              <a:t>…</a:t>
            </a:r>
            <a:r>
              <a:rPr sz="2400" dirty="0">
                <a:latin typeface="Calibri"/>
                <a:cs typeface="Calibri"/>
              </a:rPr>
              <a:t>…</a:t>
            </a:r>
            <a:r>
              <a:rPr sz="2400" spc="5" dirty="0">
                <a:latin typeface="Calibri"/>
                <a:cs typeface="Calibri"/>
              </a:rPr>
              <a:t> ,</a:t>
            </a:r>
            <a:r>
              <a:rPr sz="2400" spc="125" dirty="0">
                <a:latin typeface="Cambria Math"/>
                <a:cs typeface="Cambria Math"/>
              </a:rPr>
              <a:t>𝑥</a:t>
            </a:r>
            <a:r>
              <a:rPr sz="2625" spc="15" baseline="28571" dirty="0">
                <a:latin typeface="Cambria Math"/>
                <a:cs typeface="Cambria Math"/>
              </a:rPr>
              <a:t>79</a:t>
            </a:r>
            <a:endParaRPr sz="2625" baseline="28571">
              <a:latin typeface="Cambria Math"/>
              <a:cs typeface="Cambria Math"/>
            </a:endParaRPr>
          </a:p>
          <a:p>
            <a:pPr marL="25400" marR="17780">
              <a:lnSpc>
                <a:spcPts val="2870"/>
              </a:lnSpc>
              <a:spcBef>
                <a:spcPts val="1400"/>
              </a:spcBef>
            </a:pPr>
            <a:r>
              <a:rPr sz="2400" spc="-85" dirty="0">
                <a:latin typeface="Calibri"/>
                <a:cs typeface="Calibri"/>
              </a:rPr>
              <a:t>W</a:t>
            </a:r>
            <a:r>
              <a:rPr sz="2400" dirty="0">
                <a:latin typeface="Calibri"/>
                <a:cs typeface="Calibri"/>
              </a:rPr>
              <a:t>e assume</a:t>
            </a:r>
            <a:r>
              <a:rPr sz="2400" spc="-10" dirty="0">
                <a:latin typeface="Calibri"/>
                <a:cs typeface="Calibri"/>
              </a:rPr>
              <a:t> </a:t>
            </a:r>
            <a:r>
              <a:rPr sz="2400" spc="75" dirty="0">
                <a:latin typeface="Cambria Math"/>
                <a:cs typeface="Cambria Math"/>
              </a:rPr>
              <a:t>𝑥</a:t>
            </a:r>
            <a:r>
              <a:rPr sz="2625" spc="209" baseline="28571" dirty="0">
                <a:latin typeface="Cambria Math"/>
                <a:cs typeface="Cambria Math"/>
              </a:rPr>
              <a:t>1</a:t>
            </a:r>
            <a:r>
              <a:rPr sz="2400" dirty="0">
                <a:latin typeface="Cambria Math"/>
                <a:cs typeface="Cambria Math"/>
              </a:rPr>
              <a:t>,</a:t>
            </a:r>
            <a:r>
              <a:rPr sz="2400" spc="-135" dirty="0">
                <a:latin typeface="Cambria Math"/>
                <a:cs typeface="Cambria Math"/>
              </a:rPr>
              <a:t> </a:t>
            </a:r>
            <a:r>
              <a:rPr sz="2400" spc="125" dirty="0">
                <a:latin typeface="Cambria Math"/>
                <a:cs typeface="Cambria Math"/>
              </a:rPr>
              <a:t>𝑥</a:t>
            </a:r>
            <a:r>
              <a:rPr sz="2625" spc="195" baseline="28571" dirty="0">
                <a:latin typeface="Cambria Math"/>
                <a:cs typeface="Cambria Math"/>
              </a:rPr>
              <a:t>2</a:t>
            </a:r>
            <a:r>
              <a:rPr sz="2400" dirty="0">
                <a:latin typeface="Cambria Math"/>
                <a:cs typeface="Cambria Math"/>
              </a:rPr>
              <a:t>,</a:t>
            </a:r>
            <a:r>
              <a:rPr sz="2400" spc="-135" dirty="0">
                <a:latin typeface="Cambria Math"/>
                <a:cs typeface="Cambria Math"/>
              </a:rPr>
              <a:t> </a:t>
            </a:r>
            <a:r>
              <a:rPr sz="2400" spc="125" dirty="0">
                <a:latin typeface="Cambria Math"/>
                <a:cs typeface="Cambria Math"/>
              </a:rPr>
              <a:t>𝑥</a:t>
            </a:r>
            <a:r>
              <a:rPr sz="2625" spc="209" baseline="28571" dirty="0">
                <a:latin typeface="Cambria Math"/>
                <a:cs typeface="Cambria Math"/>
              </a:rPr>
              <a:t>3</a:t>
            </a:r>
            <a:r>
              <a:rPr sz="2400" dirty="0">
                <a:latin typeface="Cambria Math"/>
                <a:cs typeface="Cambria Math"/>
              </a:rPr>
              <a:t>,</a:t>
            </a:r>
            <a:r>
              <a:rPr sz="2400" spc="10" dirty="0">
                <a:latin typeface="Cambria Math"/>
                <a:cs typeface="Cambria Math"/>
              </a:rPr>
              <a:t> </a:t>
            </a:r>
            <a:r>
              <a:rPr sz="2400" spc="-5" dirty="0">
                <a:latin typeface="Calibri"/>
                <a:cs typeface="Calibri"/>
              </a:rPr>
              <a:t>…</a:t>
            </a:r>
            <a:r>
              <a:rPr sz="2400" dirty="0">
                <a:latin typeface="Calibri"/>
                <a:cs typeface="Calibri"/>
              </a:rPr>
              <a:t>…</a:t>
            </a:r>
            <a:r>
              <a:rPr sz="2400" spc="5" dirty="0">
                <a:latin typeface="Calibri"/>
                <a:cs typeface="Calibri"/>
              </a:rPr>
              <a:t> ,</a:t>
            </a:r>
            <a:r>
              <a:rPr sz="2400" spc="125" dirty="0">
                <a:latin typeface="Cambria Math"/>
                <a:cs typeface="Cambria Math"/>
              </a:rPr>
              <a:t>𝑥</a:t>
            </a:r>
            <a:r>
              <a:rPr sz="2625" spc="15" baseline="28571" dirty="0">
                <a:latin typeface="Cambria Math"/>
                <a:cs typeface="Cambria Math"/>
              </a:rPr>
              <a:t>7</a:t>
            </a:r>
            <a:r>
              <a:rPr sz="2625" spc="30" baseline="28571" dirty="0">
                <a:latin typeface="Cambria Math"/>
                <a:cs typeface="Cambria Math"/>
              </a:rPr>
              <a:t>9</a:t>
            </a:r>
            <a:r>
              <a:rPr sz="2625" baseline="28571" dirty="0">
                <a:latin typeface="Cambria Math"/>
                <a:cs typeface="Cambria Math"/>
              </a:rPr>
              <a:t> </a:t>
            </a:r>
            <a:r>
              <a:rPr sz="2625" spc="-195" baseline="28571" dirty="0">
                <a:latin typeface="Cambria Math"/>
                <a:cs typeface="Cambria Math"/>
              </a:rPr>
              <a:t> </a:t>
            </a:r>
            <a:r>
              <a:rPr sz="2400" spc="-30" dirty="0">
                <a:latin typeface="Calibri"/>
                <a:cs typeface="Calibri"/>
              </a:rPr>
              <a:t>g</a:t>
            </a:r>
            <a:r>
              <a:rPr sz="2400" dirty="0">
                <a:latin typeface="Calibri"/>
                <a:cs typeface="Calibri"/>
              </a:rPr>
              <a:t>en</a:t>
            </a:r>
            <a:r>
              <a:rPr sz="2400" spc="5" dirty="0">
                <a:latin typeface="Calibri"/>
                <a:cs typeface="Calibri"/>
              </a:rPr>
              <a:t>e</a:t>
            </a:r>
            <a:r>
              <a:rPr sz="2400" spc="-45" dirty="0">
                <a:latin typeface="Calibri"/>
                <a:cs typeface="Calibri"/>
              </a:rPr>
              <a:t>r</a:t>
            </a:r>
            <a:r>
              <a:rPr sz="2400" spc="-25" dirty="0">
                <a:latin typeface="Calibri"/>
                <a:cs typeface="Calibri"/>
              </a:rPr>
              <a:t>at</a:t>
            </a:r>
            <a:r>
              <a:rPr sz="2400" dirty="0">
                <a:latin typeface="Calibri"/>
                <a:cs typeface="Calibri"/>
              </a:rPr>
              <a:t>e</a:t>
            </a:r>
            <a:r>
              <a:rPr sz="2400" spc="-10" dirty="0">
                <a:latin typeface="Calibri"/>
                <a:cs typeface="Calibri"/>
              </a:rPr>
              <a:t> </a:t>
            </a:r>
            <a:r>
              <a:rPr sz="2400" spc="-5" dirty="0">
                <a:latin typeface="Calibri"/>
                <a:cs typeface="Calibri"/>
              </a:rPr>
              <a:t>f</a:t>
            </a:r>
            <a:r>
              <a:rPr sz="2400" spc="-35" dirty="0">
                <a:latin typeface="Calibri"/>
                <a:cs typeface="Calibri"/>
              </a:rPr>
              <a:t>r</a:t>
            </a:r>
            <a:r>
              <a:rPr sz="2400" spc="-5" dirty="0">
                <a:latin typeface="Calibri"/>
                <a:cs typeface="Calibri"/>
              </a:rPr>
              <a:t>o</a:t>
            </a:r>
            <a:r>
              <a:rPr sz="2400" dirty="0">
                <a:latin typeface="Calibri"/>
                <a:cs typeface="Calibri"/>
              </a:rPr>
              <a:t>m</a:t>
            </a:r>
            <a:r>
              <a:rPr sz="2400" spc="-20" dirty="0">
                <a:latin typeface="Calibri"/>
                <a:cs typeface="Calibri"/>
              </a:rPr>
              <a:t> </a:t>
            </a:r>
            <a:r>
              <a:rPr sz="2400" dirty="0">
                <a:latin typeface="Calibri"/>
                <a:cs typeface="Calibri"/>
              </a:rPr>
              <a:t>the Gaussian  (</a:t>
            </a:r>
            <a:r>
              <a:rPr sz="2400" spc="60" dirty="0">
                <a:latin typeface="Cambria Math"/>
                <a:cs typeface="Cambria Math"/>
              </a:rPr>
              <a:t>𝜇</a:t>
            </a:r>
            <a:r>
              <a:rPr sz="2625" spc="150" baseline="28571" dirty="0">
                <a:latin typeface="Cambria Math"/>
                <a:cs typeface="Cambria Math"/>
              </a:rPr>
              <a:t>∗</a:t>
            </a:r>
            <a:r>
              <a:rPr sz="2400" dirty="0">
                <a:latin typeface="Cambria Math"/>
                <a:cs typeface="Cambria Math"/>
              </a:rPr>
              <a:t>,</a:t>
            </a:r>
            <a:r>
              <a:rPr sz="2400" spc="-135" dirty="0">
                <a:latin typeface="Cambria Math"/>
                <a:cs typeface="Cambria Math"/>
              </a:rPr>
              <a:t> </a:t>
            </a:r>
            <a:r>
              <a:rPr sz="2400" spc="75" dirty="0">
                <a:latin typeface="Cambria Math"/>
                <a:cs typeface="Cambria Math"/>
              </a:rPr>
              <a:t>Σ</a:t>
            </a:r>
            <a:r>
              <a:rPr sz="2625" spc="150" baseline="28571" dirty="0">
                <a:latin typeface="Cambria Math"/>
                <a:cs typeface="Cambria Math"/>
              </a:rPr>
              <a:t>∗</a:t>
            </a:r>
            <a:r>
              <a:rPr sz="2400" dirty="0">
                <a:latin typeface="Calibri"/>
                <a:cs typeface="Calibri"/>
              </a:rPr>
              <a:t>)</a:t>
            </a:r>
            <a:r>
              <a:rPr sz="2400" spc="-15" dirty="0">
                <a:latin typeface="Calibri"/>
                <a:cs typeface="Calibri"/>
              </a:rPr>
              <a:t> </a:t>
            </a:r>
            <a:r>
              <a:rPr sz="2400" dirty="0">
                <a:latin typeface="Calibri"/>
                <a:cs typeface="Calibri"/>
              </a:rPr>
              <a:t>with</a:t>
            </a:r>
            <a:r>
              <a:rPr sz="2400" spc="-15" dirty="0">
                <a:latin typeface="Calibri"/>
                <a:cs typeface="Calibri"/>
              </a:rPr>
              <a:t> </a:t>
            </a:r>
            <a:r>
              <a:rPr sz="2400" dirty="0">
                <a:latin typeface="Calibri"/>
                <a:cs typeface="Calibri"/>
              </a:rPr>
              <a:t>the</a:t>
            </a:r>
            <a:r>
              <a:rPr sz="2400" spc="-10" dirty="0">
                <a:latin typeface="Calibri"/>
                <a:cs typeface="Calibri"/>
              </a:rPr>
              <a:t> </a:t>
            </a:r>
            <a:r>
              <a:rPr sz="2400" b="1" i="1" dirty="0">
                <a:latin typeface="Calibri"/>
                <a:cs typeface="Calibri"/>
              </a:rPr>
              <a:t>m</a:t>
            </a:r>
            <a:r>
              <a:rPr sz="2400" b="1" i="1" spc="5" dirty="0">
                <a:latin typeface="Calibri"/>
                <a:cs typeface="Calibri"/>
              </a:rPr>
              <a:t>a</a:t>
            </a:r>
            <a:r>
              <a:rPr sz="2400" b="1" i="1" spc="-5" dirty="0">
                <a:latin typeface="Calibri"/>
                <a:cs typeface="Calibri"/>
              </a:rPr>
              <a:t>ximu</a:t>
            </a:r>
            <a:r>
              <a:rPr sz="2400" b="1" i="1" dirty="0">
                <a:latin typeface="Calibri"/>
                <a:cs typeface="Calibri"/>
              </a:rPr>
              <a:t>m</a:t>
            </a:r>
            <a:r>
              <a:rPr sz="2400" b="1" i="1" spc="-30" dirty="0">
                <a:latin typeface="Calibri"/>
                <a:cs typeface="Calibri"/>
              </a:rPr>
              <a:t> </a:t>
            </a:r>
            <a:r>
              <a:rPr sz="2400" b="1" i="1" dirty="0">
                <a:latin typeface="Calibri"/>
                <a:cs typeface="Calibri"/>
              </a:rPr>
              <a:t>li</a:t>
            </a:r>
            <a:r>
              <a:rPr sz="2400" b="1" i="1" spc="-80" dirty="0">
                <a:latin typeface="Calibri"/>
                <a:cs typeface="Calibri"/>
              </a:rPr>
              <a:t>k</a:t>
            </a:r>
            <a:r>
              <a:rPr sz="2400" b="1" i="1" spc="-5" dirty="0">
                <a:latin typeface="Calibri"/>
                <a:cs typeface="Calibri"/>
              </a:rPr>
              <a:t>el</a:t>
            </a:r>
            <a:r>
              <a:rPr sz="2400" b="1" i="1" spc="-10" dirty="0">
                <a:latin typeface="Calibri"/>
                <a:cs typeface="Calibri"/>
              </a:rPr>
              <a:t>i</a:t>
            </a:r>
            <a:r>
              <a:rPr sz="2400" b="1" i="1" spc="-5" dirty="0">
                <a:latin typeface="Calibri"/>
                <a:cs typeface="Calibri"/>
              </a:rPr>
              <a:t>h</a:t>
            </a:r>
            <a:r>
              <a:rPr sz="2400" b="1" i="1" spc="-15" dirty="0">
                <a:latin typeface="Calibri"/>
                <a:cs typeface="Calibri"/>
              </a:rPr>
              <a:t>o</a:t>
            </a:r>
            <a:r>
              <a:rPr sz="2400" b="1" i="1" spc="-5" dirty="0">
                <a:latin typeface="Calibri"/>
                <a:cs typeface="Calibri"/>
              </a:rPr>
              <a:t>od</a:t>
            </a:r>
            <a:endParaRPr sz="2400">
              <a:latin typeface="Calibri"/>
              <a:cs typeface="Calibri"/>
            </a:endParaRPr>
          </a:p>
        </p:txBody>
      </p:sp>
      <p:sp>
        <p:nvSpPr>
          <p:cNvPr id="13" name="object 13"/>
          <p:cNvSpPr/>
          <p:nvPr/>
        </p:nvSpPr>
        <p:spPr>
          <a:xfrm>
            <a:off x="3119247" y="3298063"/>
            <a:ext cx="513715" cy="282575"/>
          </a:xfrm>
          <a:custGeom>
            <a:avLst/>
            <a:gdLst/>
            <a:ahLst/>
            <a:cxnLst/>
            <a:rect l="l" t="t" r="r" b="b"/>
            <a:pathLst>
              <a:path w="513714" h="282575">
                <a:moveTo>
                  <a:pt x="423417" y="0"/>
                </a:moveTo>
                <a:lnTo>
                  <a:pt x="419353" y="11557"/>
                </a:lnTo>
                <a:lnTo>
                  <a:pt x="435717" y="18631"/>
                </a:lnTo>
                <a:lnTo>
                  <a:pt x="449770" y="28432"/>
                </a:lnTo>
                <a:lnTo>
                  <a:pt x="478303" y="73925"/>
                </a:lnTo>
                <a:lnTo>
                  <a:pt x="486634" y="115732"/>
                </a:lnTo>
                <a:lnTo>
                  <a:pt x="487679" y="139826"/>
                </a:lnTo>
                <a:lnTo>
                  <a:pt x="486632" y="164707"/>
                </a:lnTo>
                <a:lnTo>
                  <a:pt x="478250" y="207656"/>
                </a:lnTo>
                <a:lnTo>
                  <a:pt x="449770" y="253857"/>
                </a:lnTo>
                <a:lnTo>
                  <a:pt x="419862" y="270890"/>
                </a:lnTo>
                <a:lnTo>
                  <a:pt x="423417" y="282321"/>
                </a:lnTo>
                <a:lnTo>
                  <a:pt x="461914" y="264302"/>
                </a:lnTo>
                <a:lnTo>
                  <a:pt x="490219" y="233045"/>
                </a:lnTo>
                <a:lnTo>
                  <a:pt x="507650" y="191135"/>
                </a:lnTo>
                <a:lnTo>
                  <a:pt x="513461" y="141224"/>
                </a:lnTo>
                <a:lnTo>
                  <a:pt x="512006" y="115359"/>
                </a:lnTo>
                <a:lnTo>
                  <a:pt x="500334" y="69536"/>
                </a:lnTo>
                <a:lnTo>
                  <a:pt x="477210" y="32164"/>
                </a:lnTo>
                <a:lnTo>
                  <a:pt x="443872" y="7435"/>
                </a:lnTo>
                <a:lnTo>
                  <a:pt x="423417" y="0"/>
                </a:lnTo>
                <a:close/>
              </a:path>
              <a:path w="513714" h="282575">
                <a:moveTo>
                  <a:pt x="90042" y="0"/>
                </a:moveTo>
                <a:lnTo>
                  <a:pt x="51657" y="18145"/>
                </a:lnTo>
                <a:lnTo>
                  <a:pt x="23367" y="49529"/>
                </a:lnTo>
                <a:lnTo>
                  <a:pt x="5873" y="91471"/>
                </a:lnTo>
                <a:lnTo>
                  <a:pt x="0" y="141224"/>
                </a:lnTo>
                <a:lnTo>
                  <a:pt x="1452" y="167179"/>
                </a:lnTo>
                <a:lnTo>
                  <a:pt x="13073" y="213090"/>
                </a:lnTo>
                <a:lnTo>
                  <a:pt x="36143" y="250334"/>
                </a:lnTo>
                <a:lnTo>
                  <a:pt x="69568" y="274960"/>
                </a:lnTo>
                <a:lnTo>
                  <a:pt x="90042" y="282321"/>
                </a:lnTo>
                <a:lnTo>
                  <a:pt x="93725" y="270890"/>
                </a:lnTo>
                <a:lnTo>
                  <a:pt x="77602" y="263773"/>
                </a:lnTo>
                <a:lnTo>
                  <a:pt x="63706" y="253857"/>
                </a:lnTo>
                <a:lnTo>
                  <a:pt x="35210" y="207656"/>
                </a:lnTo>
                <a:lnTo>
                  <a:pt x="26828" y="164707"/>
                </a:lnTo>
                <a:lnTo>
                  <a:pt x="25780" y="139826"/>
                </a:lnTo>
                <a:lnTo>
                  <a:pt x="26828" y="115732"/>
                </a:lnTo>
                <a:lnTo>
                  <a:pt x="35210" y="73925"/>
                </a:lnTo>
                <a:lnTo>
                  <a:pt x="63801" y="28432"/>
                </a:lnTo>
                <a:lnTo>
                  <a:pt x="94106" y="11557"/>
                </a:lnTo>
                <a:lnTo>
                  <a:pt x="90042" y="0"/>
                </a:lnTo>
                <a:close/>
              </a:path>
            </a:pathLst>
          </a:custGeom>
          <a:solidFill>
            <a:srgbClr val="000000"/>
          </a:solidFill>
        </p:spPr>
        <p:txBody>
          <a:bodyPr wrap="square" lIns="0" tIns="0" rIns="0" bIns="0" rtlCol="0"/>
          <a:lstStyle/>
          <a:p>
            <a:endParaRPr/>
          </a:p>
        </p:txBody>
      </p:sp>
      <p:sp>
        <p:nvSpPr>
          <p:cNvPr id="14" name="object 14"/>
          <p:cNvSpPr/>
          <p:nvPr/>
        </p:nvSpPr>
        <p:spPr>
          <a:xfrm>
            <a:off x="4140327" y="3298063"/>
            <a:ext cx="520065" cy="282575"/>
          </a:xfrm>
          <a:custGeom>
            <a:avLst/>
            <a:gdLst/>
            <a:ahLst/>
            <a:cxnLst/>
            <a:rect l="l" t="t" r="r" b="b"/>
            <a:pathLst>
              <a:path w="520064" h="282575">
                <a:moveTo>
                  <a:pt x="429513" y="0"/>
                </a:moveTo>
                <a:lnTo>
                  <a:pt x="425450" y="11557"/>
                </a:lnTo>
                <a:lnTo>
                  <a:pt x="441813" y="18631"/>
                </a:lnTo>
                <a:lnTo>
                  <a:pt x="455866" y="28432"/>
                </a:lnTo>
                <a:lnTo>
                  <a:pt x="484399" y="73925"/>
                </a:lnTo>
                <a:lnTo>
                  <a:pt x="492730" y="115732"/>
                </a:lnTo>
                <a:lnTo>
                  <a:pt x="493775" y="139826"/>
                </a:lnTo>
                <a:lnTo>
                  <a:pt x="492728" y="164707"/>
                </a:lnTo>
                <a:lnTo>
                  <a:pt x="484346" y="207656"/>
                </a:lnTo>
                <a:lnTo>
                  <a:pt x="455866" y="253857"/>
                </a:lnTo>
                <a:lnTo>
                  <a:pt x="425958" y="270890"/>
                </a:lnTo>
                <a:lnTo>
                  <a:pt x="429513" y="282321"/>
                </a:lnTo>
                <a:lnTo>
                  <a:pt x="468010" y="264302"/>
                </a:lnTo>
                <a:lnTo>
                  <a:pt x="496315" y="233045"/>
                </a:lnTo>
                <a:lnTo>
                  <a:pt x="513746" y="191135"/>
                </a:lnTo>
                <a:lnTo>
                  <a:pt x="519557" y="141224"/>
                </a:lnTo>
                <a:lnTo>
                  <a:pt x="518102" y="115359"/>
                </a:lnTo>
                <a:lnTo>
                  <a:pt x="506430" y="69536"/>
                </a:lnTo>
                <a:lnTo>
                  <a:pt x="483306" y="32164"/>
                </a:lnTo>
                <a:lnTo>
                  <a:pt x="449968" y="7435"/>
                </a:lnTo>
                <a:lnTo>
                  <a:pt x="429513" y="0"/>
                </a:lnTo>
                <a:close/>
              </a:path>
              <a:path w="520064" h="282575">
                <a:moveTo>
                  <a:pt x="90043" y="0"/>
                </a:moveTo>
                <a:lnTo>
                  <a:pt x="51657" y="18145"/>
                </a:lnTo>
                <a:lnTo>
                  <a:pt x="23368" y="49529"/>
                </a:lnTo>
                <a:lnTo>
                  <a:pt x="5873" y="91471"/>
                </a:lnTo>
                <a:lnTo>
                  <a:pt x="0" y="141224"/>
                </a:lnTo>
                <a:lnTo>
                  <a:pt x="1452" y="167179"/>
                </a:lnTo>
                <a:lnTo>
                  <a:pt x="13073" y="213090"/>
                </a:lnTo>
                <a:lnTo>
                  <a:pt x="36143" y="250334"/>
                </a:lnTo>
                <a:lnTo>
                  <a:pt x="69568" y="274960"/>
                </a:lnTo>
                <a:lnTo>
                  <a:pt x="90043" y="282321"/>
                </a:lnTo>
                <a:lnTo>
                  <a:pt x="93725" y="270890"/>
                </a:lnTo>
                <a:lnTo>
                  <a:pt x="77602" y="263773"/>
                </a:lnTo>
                <a:lnTo>
                  <a:pt x="63706" y="253857"/>
                </a:lnTo>
                <a:lnTo>
                  <a:pt x="35210" y="207656"/>
                </a:lnTo>
                <a:lnTo>
                  <a:pt x="26828" y="164707"/>
                </a:lnTo>
                <a:lnTo>
                  <a:pt x="25781" y="139826"/>
                </a:lnTo>
                <a:lnTo>
                  <a:pt x="26828" y="115732"/>
                </a:lnTo>
                <a:lnTo>
                  <a:pt x="35210" y="73925"/>
                </a:lnTo>
                <a:lnTo>
                  <a:pt x="63801" y="28432"/>
                </a:lnTo>
                <a:lnTo>
                  <a:pt x="94107" y="11557"/>
                </a:lnTo>
                <a:lnTo>
                  <a:pt x="90043" y="0"/>
                </a:lnTo>
                <a:close/>
              </a:path>
            </a:pathLst>
          </a:custGeom>
          <a:solidFill>
            <a:srgbClr val="000000"/>
          </a:solidFill>
        </p:spPr>
        <p:txBody>
          <a:bodyPr wrap="square" lIns="0" tIns="0" rIns="0" bIns="0" rtlCol="0"/>
          <a:lstStyle/>
          <a:p>
            <a:endParaRPr/>
          </a:p>
        </p:txBody>
      </p:sp>
      <p:sp>
        <p:nvSpPr>
          <p:cNvPr id="15" name="object 15"/>
          <p:cNvSpPr/>
          <p:nvPr/>
        </p:nvSpPr>
        <p:spPr>
          <a:xfrm>
            <a:off x="5167503" y="3298063"/>
            <a:ext cx="520065" cy="282575"/>
          </a:xfrm>
          <a:custGeom>
            <a:avLst/>
            <a:gdLst/>
            <a:ahLst/>
            <a:cxnLst/>
            <a:rect l="l" t="t" r="r" b="b"/>
            <a:pathLst>
              <a:path w="520064" h="282575">
                <a:moveTo>
                  <a:pt x="429513" y="0"/>
                </a:moveTo>
                <a:lnTo>
                  <a:pt x="425450" y="11557"/>
                </a:lnTo>
                <a:lnTo>
                  <a:pt x="441813" y="18631"/>
                </a:lnTo>
                <a:lnTo>
                  <a:pt x="455866" y="28432"/>
                </a:lnTo>
                <a:lnTo>
                  <a:pt x="484399" y="73925"/>
                </a:lnTo>
                <a:lnTo>
                  <a:pt x="492730" y="115732"/>
                </a:lnTo>
                <a:lnTo>
                  <a:pt x="493775" y="139826"/>
                </a:lnTo>
                <a:lnTo>
                  <a:pt x="492728" y="164707"/>
                </a:lnTo>
                <a:lnTo>
                  <a:pt x="484346" y="207656"/>
                </a:lnTo>
                <a:lnTo>
                  <a:pt x="455866" y="253857"/>
                </a:lnTo>
                <a:lnTo>
                  <a:pt x="425958" y="270890"/>
                </a:lnTo>
                <a:lnTo>
                  <a:pt x="429513" y="282321"/>
                </a:lnTo>
                <a:lnTo>
                  <a:pt x="468010" y="264302"/>
                </a:lnTo>
                <a:lnTo>
                  <a:pt x="496316" y="233045"/>
                </a:lnTo>
                <a:lnTo>
                  <a:pt x="513746" y="191135"/>
                </a:lnTo>
                <a:lnTo>
                  <a:pt x="519557" y="141224"/>
                </a:lnTo>
                <a:lnTo>
                  <a:pt x="518102" y="115359"/>
                </a:lnTo>
                <a:lnTo>
                  <a:pt x="506430" y="69536"/>
                </a:lnTo>
                <a:lnTo>
                  <a:pt x="483306" y="32164"/>
                </a:lnTo>
                <a:lnTo>
                  <a:pt x="449968" y="7435"/>
                </a:lnTo>
                <a:lnTo>
                  <a:pt x="429513" y="0"/>
                </a:lnTo>
                <a:close/>
              </a:path>
              <a:path w="520064" h="282575">
                <a:moveTo>
                  <a:pt x="90043" y="0"/>
                </a:moveTo>
                <a:lnTo>
                  <a:pt x="51657" y="18145"/>
                </a:lnTo>
                <a:lnTo>
                  <a:pt x="23368" y="49529"/>
                </a:lnTo>
                <a:lnTo>
                  <a:pt x="5873" y="91471"/>
                </a:lnTo>
                <a:lnTo>
                  <a:pt x="0" y="141224"/>
                </a:lnTo>
                <a:lnTo>
                  <a:pt x="1452" y="167179"/>
                </a:lnTo>
                <a:lnTo>
                  <a:pt x="13073" y="213090"/>
                </a:lnTo>
                <a:lnTo>
                  <a:pt x="36143" y="250334"/>
                </a:lnTo>
                <a:lnTo>
                  <a:pt x="69568" y="274960"/>
                </a:lnTo>
                <a:lnTo>
                  <a:pt x="90043" y="282321"/>
                </a:lnTo>
                <a:lnTo>
                  <a:pt x="93725" y="270890"/>
                </a:lnTo>
                <a:lnTo>
                  <a:pt x="77602" y="263773"/>
                </a:lnTo>
                <a:lnTo>
                  <a:pt x="63706" y="253857"/>
                </a:lnTo>
                <a:lnTo>
                  <a:pt x="35210" y="207656"/>
                </a:lnTo>
                <a:lnTo>
                  <a:pt x="26828" y="164707"/>
                </a:lnTo>
                <a:lnTo>
                  <a:pt x="25781" y="139826"/>
                </a:lnTo>
                <a:lnTo>
                  <a:pt x="26828" y="115732"/>
                </a:lnTo>
                <a:lnTo>
                  <a:pt x="35210" y="73925"/>
                </a:lnTo>
                <a:lnTo>
                  <a:pt x="63801" y="28432"/>
                </a:lnTo>
                <a:lnTo>
                  <a:pt x="94107" y="11557"/>
                </a:lnTo>
                <a:lnTo>
                  <a:pt x="90043" y="0"/>
                </a:lnTo>
                <a:close/>
              </a:path>
            </a:pathLst>
          </a:custGeom>
          <a:solidFill>
            <a:srgbClr val="000000"/>
          </a:solidFill>
        </p:spPr>
        <p:txBody>
          <a:bodyPr wrap="square" lIns="0" tIns="0" rIns="0" bIns="0" rtlCol="0"/>
          <a:lstStyle/>
          <a:p>
            <a:endParaRPr/>
          </a:p>
        </p:txBody>
      </p:sp>
      <p:sp>
        <p:nvSpPr>
          <p:cNvPr id="16" name="object 16"/>
          <p:cNvSpPr txBox="1"/>
          <p:nvPr/>
        </p:nvSpPr>
        <p:spPr>
          <a:xfrm>
            <a:off x="2288158" y="3271265"/>
            <a:ext cx="3325495" cy="391160"/>
          </a:xfrm>
          <a:prstGeom prst="rect">
            <a:avLst/>
          </a:prstGeom>
        </p:spPr>
        <p:txBody>
          <a:bodyPr vert="horz" wrap="square" lIns="0" tIns="12700" rIns="0" bIns="0" rtlCol="0">
            <a:spAutoFit/>
          </a:bodyPr>
          <a:lstStyle/>
          <a:p>
            <a:pPr marL="38100">
              <a:lnSpc>
                <a:spcPct val="100000"/>
              </a:lnSpc>
              <a:spcBef>
                <a:spcPts val="100"/>
              </a:spcBef>
              <a:tabLst>
                <a:tab pos="930910" algn="l"/>
                <a:tab pos="1371600" algn="l"/>
                <a:tab pos="1951989" algn="l"/>
                <a:tab pos="2399030" algn="l"/>
                <a:tab pos="2979420" algn="l"/>
              </a:tabLst>
            </a:pPr>
            <a:r>
              <a:rPr sz="3600" baseline="11574" dirty="0">
                <a:latin typeface="Cambria Math"/>
                <a:cs typeface="Cambria Math"/>
              </a:rPr>
              <a:t>=</a:t>
            </a:r>
            <a:r>
              <a:rPr sz="3600" spc="202" baseline="11574" dirty="0">
                <a:latin typeface="Cambria Math"/>
                <a:cs typeface="Cambria Math"/>
              </a:rPr>
              <a:t> </a:t>
            </a:r>
            <a:r>
              <a:rPr sz="3600" spc="-52" baseline="11574" dirty="0">
                <a:latin typeface="Cambria Math"/>
                <a:cs typeface="Cambria Math"/>
              </a:rPr>
              <a:t>𝑓</a:t>
            </a:r>
            <a:r>
              <a:rPr sz="1750" spc="-35" dirty="0">
                <a:latin typeface="Cambria Math"/>
                <a:cs typeface="Cambria Math"/>
              </a:rPr>
              <a:t>𝜇,Σ	</a:t>
            </a:r>
            <a:r>
              <a:rPr sz="3600" spc="82" baseline="11574" dirty="0">
                <a:latin typeface="Cambria Math"/>
                <a:cs typeface="Cambria Math"/>
              </a:rPr>
              <a:t>𝑥</a:t>
            </a:r>
            <a:r>
              <a:rPr sz="2625" spc="82" baseline="42857" dirty="0">
                <a:latin typeface="Cambria Math"/>
                <a:cs typeface="Cambria Math"/>
              </a:rPr>
              <a:t>1	</a:t>
            </a:r>
            <a:r>
              <a:rPr sz="3600" spc="-52" baseline="11574" dirty="0">
                <a:latin typeface="Cambria Math"/>
                <a:cs typeface="Cambria Math"/>
              </a:rPr>
              <a:t>𝑓</a:t>
            </a:r>
            <a:r>
              <a:rPr sz="1750" spc="-35" dirty="0">
                <a:latin typeface="Cambria Math"/>
                <a:cs typeface="Cambria Math"/>
              </a:rPr>
              <a:t>𝜇,Σ	</a:t>
            </a:r>
            <a:r>
              <a:rPr sz="3600" spc="120" baseline="11574" dirty="0">
                <a:latin typeface="Cambria Math"/>
                <a:cs typeface="Cambria Math"/>
              </a:rPr>
              <a:t>𝑥</a:t>
            </a:r>
            <a:r>
              <a:rPr sz="2625" spc="120" baseline="42857" dirty="0">
                <a:latin typeface="Cambria Math"/>
                <a:cs typeface="Cambria Math"/>
              </a:rPr>
              <a:t>2	</a:t>
            </a:r>
            <a:r>
              <a:rPr sz="3600" spc="-52" baseline="11574" dirty="0">
                <a:latin typeface="Cambria Math"/>
                <a:cs typeface="Cambria Math"/>
              </a:rPr>
              <a:t>𝑓</a:t>
            </a:r>
            <a:r>
              <a:rPr sz="1750" spc="-35" dirty="0">
                <a:latin typeface="Cambria Math"/>
                <a:cs typeface="Cambria Math"/>
              </a:rPr>
              <a:t>𝜇,Σ	</a:t>
            </a:r>
            <a:r>
              <a:rPr sz="3600" spc="120" baseline="11574" dirty="0">
                <a:latin typeface="Cambria Math"/>
                <a:cs typeface="Cambria Math"/>
              </a:rPr>
              <a:t>𝑥</a:t>
            </a:r>
            <a:r>
              <a:rPr sz="2625" spc="120" baseline="42857" dirty="0">
                <a:latin typeface="Cambria Math"/>
                <a:cs typeface="Cambria Math"/>
              </a:rPr>
              <a:t>3</a:t>
            </a:r>
            <a:endParaRPr sz="2625" baseline="42857">
              <a:latin typeface="Cambria Math"/>
              <a:cs typeface="Cambria Math"/>
            </a:endParaRPr>
          </a:p>
        </p:txBody>
      </p:sp>
      <p:sp>
        <p:nvSpPr>
          <p:cNvPr id="17" name="object 17"/>
          <p:cNvSpPr/>
          <p:nvPr/>
        </p:nvSpPr>
        <p:spPr>
          <a:xfrm>
            <a:off x="6804279" y="3298063"/>
            <a:ext cx="641985" cy="282575"/>
          </a:xfrm>
          <a:custGeom>
            <a:avLst/>
            <a:gdLst/>
            <a:ahLst/>
            <a:cxnLst/>
            <a:rect l="l" t="t" r="r" b="b"/>
            <a:pathLst>
              <a:path w="641984" h="282575">
                <a:moveTo>
                  <a:pt x="551434" y="0"/>
                </a:moveTo>
                <a:lnTo>
                  <a:pt x="547370" y="11557"/>
                </a:lnTo>
                <a:lnTo>
                  <a:pt x="563733" y="18631"/>
                </a:lnTo>
                <a:lnTo>
                  <a:pt x="577786" y="28432"/>
                </a:lnTo>
                <a:lnTo>
                  <a:pt x="606319" y="73925"/>
                </a:lnTo>
                <a:lnTo>
                  <a:pt x="614650" y="115732"/>
                </a:lnTo>
                <a:lnTo>
                  <a:pt x="615696" y="139826"/>
                </a:lnTo>
                <a:lnTo>
                  <a:pt x="614648" y="164707"/>
                </a:lnTo>
                <a:lnTo>
                  <a:pt x="606266" y="207656"/>
                </a:lnTo>
                <a:lnTo>
                  <a:pt x="577786" y="253857"/>
                </a:lnTo>
                <a:lnTo>
                  <a:pt x="547877" y="270890"/>
                </a:lnTo>
                <a:lnTo>
                  <a:pt x="551434" y="282321"/>
                </a:lnTo>
                <a:lnTo>
                  <a:pt x="589930" y="264302"/>
                </a:lnTo>
                <a:lnTo>
                  <a:pt x="618236" y="233045"/>
                </a:lnTo>
                <a:lnTo>
                  <a:pt x="635666" y="191135"/>
                </a:lnTo>
                <a:lnTo>
                  <a:pt x="641476" y="141224"/>
                </a:lnTo>
                <a:lnTo>
                  <a:pt x="640022" y="115359"/>
                </a:lnTo>
                <a:lnTo>
                  <a:pt x="628350" y="69536"/>
                </a:lnTo>
                <a:lnTo>
                  <a:pt x="605226" y="32164"/>
                </a:lnTo>
                <a:lnTo>
                  <a:pt x="571888" y="7435"/>
                </a:lnTo>
                <a:lnTo>
                  <a:pt x="551434" y="0"/>
                </a:lnTo>
                <a:close/>
              </a:path>
              <a:path w="641984" h="282575">
                <a:moveTo>
                  <a:pt x="90043" y="0"/>
                </a:moveTo>
                <a:lnTo>
                  <a:pt x="51657" y="18145"/>
                </a:lnTo>
                <a:lnTo>
                  <a:pt x="23368" y="49529"/>
                </a:lnTo>
                <a:lnTo>
                  <a:pt x="5873" y="91471"/>
                </a:lnTo>
                <a:lnTo>
                  <a:pt x="0" y="141224"/>
                </a:lnTo>
                <a:lnTo>
                  <a:pt x="1452" y="167179"/>
                </a:lnTo>
                <a:lnTo>
                  <a:pt x="13073" y="213090"/>
                </a:lnTo>
                <a:lnTo>
                  <a:pt x="36143" y="250334"/>
                </a:lnTo>
                <a:lnTo>
                  <a:pt x="69568" y="274960"/>
                </a:lnTo>
                <a:lnTo>
                  <a:pt x="90043" y="282321"/>
                </a:lnTo>
                <a:lnTo>
                  <a:pt x="93725" y="270890"/>
                </a:lnTo>
                <a:lnTo>
                  <a:pt x="77602" y="263773"/>
                </a:lnTo>
                <a:lnTo>
                  <a:pt x="63706" y="253857"/>
                </a:lnTo>
                <a:lnTo>
                  <a:pt x="35210" y="207656"/>
                </a:lnTo>
                <a:lnTo>
                  <a:pt x="26828" y="164707"/>
                </a:lnTo>
                <a:lnTo>
                  <a:pt x="25780" y="139826"/>
                </a:lnTo>
                <a:lnTo>
                  <a:pt x="26828" y="115732"/>
                </a:lnTo>
                <a:lnTo>
                  <a:pt x="35210" y="73925"/>
                </a:lnTo>
                <a:lnTo>
                  <a:pt x="63801" y="28432"/>
                </a:lnTo>
                <a:lnTo>
                  <a:pt x="94106" y="11557"/>
                </a:lnTo>
                <a:lnTo>
                  <a:pt x="90043" y="0"/>
                </a:lnTo>
                <a:close/>
              </a:path>
            </a:pathLst>
          </a:custGeom>
          <a:solidFill>
            <a:srgbClr val="000000"/>
          </a:solidFill>
        </p:spPr>
        <p:txBody>
          <a:bodyPr wrap="square" lIns="0" tIns="0" rIns="0" bIns="0" rtlCol="0"/>
          <a:lstStyle/>
          <a:p>
            <a:endParaRPr/>
          </a:p>
        </p:txBody>
      </p:sp>
      <p:sp>
        <p:nvSpPr>
          <p:cNvPr id="18" name="object 18"/>
          <p:cNvSpPr/>
          <p:nvPr/>
        </p:nvSpPr>
        <p:spPr>
          <a:xfrm>
            <a:off x="1454150" y="3287395"/>
            <a:ext cx="655320" cy="282575"/>
          </a:xfrm>
          <a:custGeom>
            <a:avLst/>
            <a:gdLst/>
            <a:ahLst/>
            <a:cxnLst/>
            <a:rect l="l" t="t" r="r" b="b"/>
            <a:pathLst>
              <a:path w="655319" h="282575">
                <a:moveTo>
                  <a:pt x="565023" y="0"/>
                </a:moveTo>
                <a:lnTo>
                  <a:pt x="561086" y="11556"/>
                </a:lnTo>
                <a:lnTo>
                  <a:pt x="577393" y="18631"/>
                </a:lnTo>
                <a:lnTo>
                  <a:pt x="591438" y="28432"/>
                </a:lnTo>
                <a:lnTo>
                  <a:pt x="619982" y="73925"/>
                </a:lnTo>
                <a:lnTo>
                  <a:pt x="628364" y="115732"/>
                </a:lnTo>
                <a:lnTo>
                  <a:pt x="629412" y="139826"/>
                </a:lnTo>
                <a:lnTo>
                  <a:pt x="628364" y="164707"/>
                </a:lnTo>
                <a:lnTo>
                  <a:pt x="619982" y="207656"/>
                </a:lnTo>
                <a:lnTo>
                  <a:pt x="591486" y="253857"/>
                </a:lnTo>
                <a:lnTo>
                  <a:pt x="561467" y="270890"/>
                </a:lnTo>
                <a:lnTo>
                  <a:pt x="565023" y="282320"/>
                </a:lnTo>
                <a:lnTo>
                  <a:pt x="603583" y="264302"/>
                </a:lnTo>
                <a:lnTo>
                  <a:pt x="631951" y="233044"/>
                </a:lnTo>
                <a:lnTo>
                  <a:pt x="649271" y="191134"/>
                </a:lnTo>
                <a:lnTo>
                  <a:pt x="655066" y="141224"/>
                </a:lnTo>
                <a:lnTo>
                  <a:pt x="653613" y="115359"/>
                </a:lnTo>
                <a:lnTo>
                  <a:pt x="641992" y="69536"/>
                </a:lnTo>
                <a:lnTo>
                  <a:pt x="618940" y="32164"/>
                </a:lnTo>
                <a:lnTo>
                  <a:pt x="585551" y="7435"/>
                </a:lnTo>
                <a:lnTo>
                  <a:pt x="565023" y="0"/>
                </a:lnTo>
                <a:close/>
              </a:path>
              <a:path w="655319" h="282575">
                <a:moveTo>
                  <a:pt x="90043" y="0"/>
                </a:moveTo>
                <a:lnTo>
                  <a:pt x="51657" y="18145"/>
                </a:lnTo>
                <a:lnTo>
                  <a:pt x="23368" y="49529"/>
                </a:lnTo>
                <a:lnTo>
                  <a:pt x="5826" y="91471"/>
                </a:lnTo>
                <a:lnTo>
                  <a:pt x="0" y="141224"/>
                </a:lnTo>
                <a:lnTo>
                  <a:pt x="1452" y="167179"/>
                </a:lnTo>
                <a:lnTo>
                  <a:pt x="13073" y="213090"/>
                </a:lnTo>
                <a:lnTo>
                  <a:pt x="36125" y="250334"/>
                </a:lnTo>
                <a:lnTo>
                  <a:pt x="69514" y="274960"/>
                </a:lnTo>
                <a:lnTo>
                  <a:pt x="90043" y="282320"/>
                </a:lnTo>
                <a:lnTo>
                  <a:pt x="93599" y="270890"/>
                </a:lnTo>
                <a:lnTo>
                  <a:pt x="77549" y="263773"/>
                </a:lnTo>
                <a:lnTo>
                  <a:pt x="63690" y="253857"/>
                </a:lnTo>
                <a:lnTo>
                  <a:pt x="35210" y="207656"/>
                </a:lnTo>
                <a:lnTo>
                  <a:pt x="26828" y="164707"/>
                </a:lnTo>
                <a:lnTo>
                  <a:pt x="25781" y="139826"/>
                </a:lnTo>
                <a:lnTo>
                  <a:pt x="26828" y="115732"/>
                </a:lnTo>
                <a:lnTo>
                  <a:pt x="35210" y="73925"/>
                </a:lnTo>
                <a:lnTo>
                  <a:pt x="63801" y="28432"/>
                </a:lnTo>
                <a:lnTo>
                  <a:pt x="94106" y="11556"/>
                </a:lnTo>
                <a:lnTo>
                  <a:pt x="90043" y="0"/>
                </a:lnTo>
                <a:close/>
              </a:path>
            </a:pathLst>
          </a:custGeom>
          <a:solidFill>
            <a:srgbClr val="000000"/>
          </a:solidFill>
        </p:spPr>
        <p:txBody>
          <a:bodyPr wrap="square" lIns="0" tIns="0" rIns="0" bIns="0" rtlCol="0"/>
          <a:lstStyle/>
          <a:p>
            <a:endParaRPr/>
          </a:p>
        </p:txBody>
      </p:sp>
      <p:sp>
        <p:nvSpPr>
          <p:cNvPr id="19" name="object 19"/>
          <p:cNvSpPr txBox="1"/>
          <p:nvPr/>
        </p:nvSpPr>
        <p:spPr>
          <a:xfrm>
            <a:off x="1221943" y="3208782"/>
            <a:ext cx="6162675" cy="391160"/>
          </a:xfrm>
          <a:prstGeom prst="rect">
            <a:avLst/>
          </a:prstGeom>
        </p:spPr>
        <p:txBody>
          <a:bodyPr vert="horz" wrap="square" lIns="0" tIns="12700" rIns="0" bIns="0" rtlCol="0">
            <a:spAutoFit/>
          </a:bodyPr>
          <a:lstStyle/>
          <a:p>
            <a:pPr marL="38100">
              <a:lnSpc>
                <a:spcPct val="100000"/>
              </a:lnSpc>
              <a:spcBef>
                <a:spcPts val="100"/>
              </a:spcBef>
              <a:tabLst>
                <a:tab pos="332105" algn="l"/>
                <a:tab pos="4542790" algn="l"/>
                <a:tab pos="5682615" algn="l"/>
              </a:tabLst>
            </a:pPr>
            <a:r>
              <a:rPr sz="3600" baseline="2314" dirty="0">
                <a:latin typeface="Cambria Math"/>
                <a:cs typeface="Cambria Math"/>
              </a:rPr>
              <a:t>𝐿	</a:t>
            </a:r>
            <a:r>
              <a:rPr sz="3600" spc="44" baseline="2314" dirty="0">
                <a:latin typeface="Cambria Math"/>
                <a:cs typeface="Cambria Math"/>
              </a:rPr>
              <a:t>𝜇,</a:t>
            </a:r>
            <a:r>
              <a:rPr sz="3600" spc="-202" baseline="2314" dirty="0">
                <a:latin typeface="Cambria Math"/>
                <a:cs typeface="Cambria Math"/>
              </a:rPr>
              <a:t> </a:t>
            </a:r>
            <a:r>
              <a:rPr sz="3600" baseline="2314" dirty="0">
                <a:latin typeface="Cambria Math"/>
                <a:cs typeface="Cambria Math"/>
              </a:rPr>
              <a:t>Σ	</a:t>
            </a:r>
            <a:r>
              <a:rPr sz="2400" dirty="0">
                <a:latin typeface="Cambria Math"/>
                <a:cs typeface="Cambria Math"/>
              </a:rPr>
              <a:t>…</a:t>
            </a:r>
            <a:r>
              <a:rPr sz="2400" spc="-140" dirty="0">
                <a:latin typeface="Cambria Math"/>
                <a:cs typeface="Cambria Math"/>
              </a:rPr>
              <a:t> </a:t>
            </a:r>
            <a:r>
              <a:rPr sz="2400" dirty="0">
                <a:latin typeface="Cambria Math"/>
                <a:cs typeface="Cambria Math"/>
              </a:rPr>
              <a:t>…</a:t>
            </a:r>
            <a:r>
              <a:rPr sz="2400" spc="-130" dirty="0">
                <a:latin typeface="Cambria Math"/>
                <a:cs typeface="Cambria Math"/>
              </a:rPr>
              <a:t> </a:t>
            </a:r>
            <a:r>
              <a:rPr sz="2400" spc="-35" dirty="0">
                <a:latin typeface="Cambria Math"/>
                <a:cs typeface="Cambria Math"/>
              </a:rPr>
              <a:t>𝑓</a:t>
            </a:r>
            <a:r>
              <a:rPr sz="2625" spc="-52" baseline="-15873" dirty="0">
                <a:latin typeface="Cambria Math"/>
                <a:cs typeface="Cambria Math"/>
              </a:rPr>
              <a:t>𝜇,Σ	</a:t>
            </a:r>
            <a:r>
              <a:rPr sz="2400" spc="45" dirty="0">
                <a:latin typeface="Cambria Math"/>
                <a:cs typeface="Cambria Math"/>
              </a:rPr>
              <a:t>𝑥</a:t>
            </a:r>
            <a:r>
              <a:rPr sz="2625" spc="67" baseline="28571" dirty="0">
                <a:latin typeface="Cambria Math"/>
                <a:cs typeface="Cambria Math"/>
              </a:rPr>
              <a:t>79</a:t>
            </a:r>
            <a:endParaRPr sz="2625" baseline="28571">
              <a:latin typeface="Cambria Math"/>
              <a:cs typeface="Cambria Math"/>
            </a:endParaRPr>
          </a:p>
        </p:txBody>
      </p:sp>
      <p:sp>
        <p:nvSpPr>
          <p:cNvPr id="20" name="object 20"/>
          <p:cNvSpPr txBox="1"/>
          <p:nvPr/>
        </p:nvSpPr>
        <p:spPr>
          <a:xfrm>
            <a:off x="3024632" y="4790008"/>
            <a:ext cx="358140" cy="293370"/>
          </a:xfrm>
          <a:prstGeom prst="rect">
            <a:avLst/>
          </a:prstGeom>
        </p:spPr>
        <p:txBody>
          <a:bodyPr vert="horz" wrap="square" lIns="0" tIns="13335" rIns="0" bIns="0" rtlCol="0">
            <a:spAutoFit/>
          </a:bodyPr>
          <a:lstStyle/>
          <a:p>
            <a:pPr marL="12700">
              <a:lnSpc>
                <a:spcPct val="100000"/>
              </a:lnSpc>
              <a:spcBef>
                <a:spcPts val="105"/>
              </a:spcBef>
            </a:pPr>
            <a:r>
              <a:rPr sz="1750" spc="365" dirty="0">
                <a:latin typeface="Cambria Math"/>
                <a:cs typeface="Cambria Math"/>
              </a:rPr>
              <a:t>𝜇</a:t>
            </a:r>
            <a:r>
              <a:rPr sz="1750" dirty="0">
                <a:latin typeface="Cambria Math"/>
                <a:cs typeface="Cambria Math"/>
              </a:rPr>
              <a:t>,</a:t>
            </a:r>
            <a:r>
              <a:rPr sz="1750" spc="110" dirty="0">
                <a:latin typeface="Cambria Math"/>
                <a:cs typeface="Cambria Math"/>
              </a:rPr>
              <a:t>Σ</a:t>
            </a:r>
            <a:endParaRPr sz="1750">
              <a:latin typeface="Cambria Math"/>
              <a:cs typeface="Cambria Math"/>
            </a:endParaRPr>
          </a:p>
        </p:txBody>
      </p:sp>
      <p:sp>
        <p:nvSpPr>
          <p:cNvPr id="21" name="object 21"/>
          <p:cNvSpPr/>
          <p:nvPr/>
        </p:nvSpPr>
        <p:spPr>
          <a:xfrm>
            <a:off x="3724909" y="4609719"/>
            <a:ext cx="654050" cy="282575"/>
          </a:xfrm>
          <a:custGeom>
            <a:avLst/>
            <a:gdLst/>
            <a:ahLst/>
            <a:cxnLst/>
            <a:rect l="l" t="t" r="r" b="b"/>
            <a:pathLst>
              <a:path w="654050" h="282575">
                <a:moveTo>
                  <a:pt x="563499" y="0"/>
                </a:moveTo>
                <a:lnTo>
                  <a:pt x="559562" y="11556"/>
                </a:lnTo>
                <a:lnTo>
                  <a:pt x="575869" y="18631"/>
                </a:lnTo>
                <a:lnTo>
                  <a:pt x="589914" y="28432"/>
                </a:lnTo>
                <a:lnTo>
                  <a:pt x="618458" y="73925"/>
                </a:lnTo>
                <a:lnTo>
                  <a:pt x="626840" y="115732"/>
                </a:lnTo>
                <a:lnTo>
                  <a:pt x="627888" y="139826"/>
                </a:lnTo>
                <a:lnTo>
                  <a:pt x="626840" y="164707"/>
                </a:lnTo>
                <a:lnTo>
                  <a:pt x="618458" y="207656"/>
                </a:lnTo>
                <a:lnTo>
                  <a:pt x="589962" y="253857"/>
                </a:lnTo>
                <a:lnTo>
                  <a:pt x="559942" y="270890"/>
                </a:lnTo>
                <a:lnTo>
                  <a:pt x="563499" y="282320"/>
                </a:lnTo>
                <a:lnTo>
                  <a:pt x="602059" y="264302"/>
                </a:lnTo>
                <a:lnTo>
                  <a:pt x="630427" y="233044"/>
                </a:lnTo>
                <a:lnTo>
                  <a:pt x="647747" y="191150"/>
                </a:lnTo>
                <a:lnTo>
                  <a:pt x="653541" y="141350"/>
                </a:lnTo>
                <a:lnTo>
                  <a:pt x="652089" y="115466"/>
                </a:lnTo>
                <a:lnTo>
                  <a:pt x="640468" y="69556"/>
                </a:lnTo>
                <a:lnTo>
                  <a:pt x="617416" y="32164"/>
                </a:lnTo>
                <a:lnTo>
                  <a:pt x="584027" y="7435"/>
                </a:lnTo>
                <a:lnTo>
                  <a:pt x="563499" y="0"/>
                </a:lnTo>
                <a:close/>
              </a:path>
              <a:path w="654050" h="282575">
                <a:moveTo>
                  <a:pt x="90042" y="0"/>
                </a:moveTo>
                <a:lnTo>
                  <a:pt x="51657" y="18145"/>
                </a:lnTo>
                <a:lnTo>
                  <a:pt x="23367" y="49529"/>
                </a:lnTo>
                <a:lnTo>
                  <a:pt x="5826" y="91535"/>
                </a:lnTo>
                <a:lnTo>
                  <a:pt x="0" y="141350"/>
                </a:lnTo>
                <a:lnTo>
                  <a:pt x="1452" y="167233"/>
                </a:lnTo>
                <a:lnTo>
                  <a:pt x="13073" y="213092"/>
                </a:lnTo>
                <a:lnTo>
                  <a:pt x="36125" y="250334"/>
                </a:lnTo>
                <a:lnTo>
                  <a:pt x="69514" y="274960"/>
                </a:lnTo>
                <a:lnTo>
                  <a:pt x="90042" y="282320"/>
                </a:lnTo>
                <a:lnTo>
                  <a:pt x="93599" y="270890"/>
                </a:lnTo>
                <a:lnTo>
                  <a:pt x="77549" y="263773"/>
                </a:lnTo>
                <a:lnTo>
                  <a:pt x="63690" y="253857"/>
                </a:lnTo>
                <a:lnTo>
                  <a:pt x="35210" y="207656"/>
                </a:lnTo>
                <a:lnTo>
                  <a:pt x="26828" y="164707"/>
                </a:lnTo>
                <a:lnTo>
                  <a:pt x="25780" y="139826"/>
                </a:lnTo>
                <a:lnTo>
                  <a:pt x="26828" y="115732"/>
                </a:lnTo>
                <a:lnTo>
                  <a:pt x="35210" y="73925"/>
                </a:lnTo>
                <a:lnTo>
                  <a:pt x="63801" y="28432"/>
                </a:lnTo>
                <a:lnTo>
                  <a:pt x="94106" y="11556"/>
                </a:lnTo>
                <a:lnTo>
                  <a:pt x="90042" y="0"/>
                </a:lnTo>
                <a:close/>
              </a:path>
            </a:pathLst>
          </a:custGeom>
          <a:solidFill>
            <a:srgbClr val="000000"/>
          </a:solidFill>
        </p:spPr>
        <p:txBody>
          <a:bodyPr wrap="square" lIns="0" tIns="0" rIns="0" bIns="0" rtlCol="0"/>
          <a:lstStyle/>
          <a:p>
            <a:endParaRPr/>
          </a:p>
        </p:txBody>
      </p:sp>
      <p:sp>
        <p:nvSpPr>
          <p:cNvPr id="22" name="object 22"/>
          <p:cNvSpPr txBox="1"/>
          <p:nvPr/>
        </p:nvSpPr>
        <p:spPr>
          <a:xfrm>
            <a:off x="1232661" y="4520565"/>
            <a:ext cx="3084195" cy="391160"/>
          </a:xfrm>
          <a:prstGeom prst="rect">
            <a:avLst/>
          </a:prstGeom>
        </p:spPr>
        <p:txBody>
          <a:bodyPr vert="horz" wrap="square" lIns="0" tIns="12700" rIns="0" bIns="0" rtlCol="0">
            <a:spAutoFit/>
          </a:bodyPr>
          <a:lstStyle/>
          <a:p>
            <a:pPr marL="38100">
              <a:lnSpc>
                <a:spcPct val="100000"/>
              </a:lnSpc>
              <a:spcBef>
                <a:spcPts val="100"/>
              </a:spcBef>
              <a:tabLst>
                <a:tab pos="2592070" algn="l"/>
              </a:tabLst>
            </a:pPr>
            <a:r>
              <a:rPr sz="2400" spc="60" dirty="0">
                <a:latin typeface="Cambria Math"/>
                <a:cs typeface="Cambria Math"/>
              </a:rPr>
              <a:t>𝜇</a:t>
            </a:r>
            <a:r>
              <a:rPr sz="2625" spc="150" baseline="28571" dirty="0">
                <a:latin typeface="Cambria Math"/>
                <a:cs typeface="Cambria Math"/>
              </a:rPr>
              <a:t>∗</a:t>
            </a:r>
            <a:r>
              <a:rPr sz="2400" dirty="0">
                <a:latin typeface="Cambria Math"/>
                <a:cs typeface="Cambria Math"/>
              </a:rPr>
              <a:t>,</a:t>
            </a:r>
            <a:r>
              <a:rPr sz="2400" spc="-135" dirty="0">
                <a:latin typeface="Cambria Math"/>
                <a:cs typeface="Cambria Math"/>
              </a:rPr>
              <a:t> </a:t>
            </a:r>
            <a:r>
              <a:rPr sz="2400" spc="75" dirty="0">
                <a:latin typeface="Cambria Math"/>
                <a:cs typeface="Cambria Math"/>
              </a:rPr>
              <a:t>Σ</a:t>
            </a:r>
            <a:r>
              <a:rPr sz="2625" baseline="28571" dirty="0">
                <a:latin typeface="Cambria Math"/>
                <a:cs typeface="Cambria Math"/>
              </a:rPr>
              <a:t>∗ </a:t>
            </a:r>
            <a:r>
              <a:rPr sz="2625" spc="-15" baseline="28571" dirty="0">
                <a:latin typeface="Cambria Math"/>
                <a:cs typeface="Cambria Math"/>
              </a:rPr>
              <a:t> </a:t>
            </a:r>
            <a:r>
              <a:rPr sz="2400" dirty="0">
                <a:latin typeface="Cambria Math"/>
                <a:cs typeface="Cambria Math"/>
              </a:rPr>
              <a:t>=</a:t>
            </a:r>
            <a:r>
              <a:rPr sz="2400" spc="135" dirty="0">
                <a:latin typeface="Cambria Math"/>
                <a:cs typeface="Cambria Math"/>
              </a:rPr>
              <a:t> </a:t>
            </a:r>
            <a:r>
              <a:rPr sz="2400" spc="-5" dirty="0">
                <a:latin typeface="Cambria Math"/>
                <a:cs typeface="Cambria Math"/>
              </a:rPr>
              <a:t>𝑎</a:t>
            </a:r>
            <a:r>
              <a:rPr sz="2400" spc="-10" dirty="0">
                <a:latin typeface="Cambria Math"/>
                <a:cs typeface="Cambria Math"/>
              </a:rPr>
              <a:t>𝑟</a:t>
            </a:r>
            <a:r>
              <a:rPr sz="2400" dirty="0">
                <a:latin typeface="Cambria Math"/>
                <a:cs typeface="Cambria Math"/>
              </a:rPr>
              <a:t>𝑔</a:t>
            </a:r>
            <a:r>
              <a:rPr sz="2400" spc="-90" dirty="0">
                <a:latin typeface="Cambria Math"/>
                <a:cs typeface="Cambria Math"/>
              </a:rPr>
              <a:t> </a:t>
            </a:r>
            <a:r>
              <a:rPr sz="2400" spc="-5" dirty="0">
                <a:latin typeface="Cambria Math"/>
                <a:cs typeface="Cambria Math"/>
              </a:rPr>
              <a:t>ma</a:t>
            </a:r>
            <a:r>
              <a:rPr sz="2400" dirty="0">
                <a:latin typeface="Cambria Math"/>
                <a:cs typeface="Cambria Math"/>
              </a:rPr>
              <a:t>x</a:t>
            </a:r>
            <a:r>
              <a:rPr sz="2400" spc="-130" dirty="0">
                <a:latin typeface="Cambria Math"/>
                <a:cs typeface="Cambria Math"/>
              </a:rPr>
              <a:t> </a:t>
            </a:r>
            <a:r>
              <a:rPr sz="2400" dirty="0">
                <a:latin typeface="Cambria Math"/>
                <a:cs typeface="Cambria Math"/>
              </a:rPr>
              <a:t>𝐿	</a:t>
            </a:r>
            <a:r>
              <a:rPr sz="2400" spc="60" dirty="0">
                <a:latin typeface="Cambria Math"/>
                <a:cs typeface="Cambria Math"/>
              </a:rPr>
              <a:t>𝜇</a:t>
            </a:r>
            <a:r>
              <a:rPr sz="2400" dirty="0">
                <a:latin typeface="Cambria Math"/>
                <a:cs typeface="Cambria Math"/>
              </a:rPr>
              <a:t>,</a:t>
            </a:r>
            <a:r>
              <a:rPr sz="2400" spc="-145" dirty="0">
                <a:latin typeface="Cambria Math"/>
                <a:cs typeface="Cambria Math"/>
              </a:rPr>
              <a:t> </a:t>
            </a:r>
            <a:r>
              <a:rPr sz="2400" dirty="0">
                <a:latin typeface="Cambria Math"/>
                <a:cs typeface="Cambria Math"/>
              </a:rPr>
              <a:t>Σ</a:t>
            </a:r>
            <a:endParaRPr sz="2400">
              <a:latin typeface="Cambria Math"/>
              <a:cs typeface="Cambria Math"/>
            </a:endParaRPr>
          </a:p>
        </p:txBody>
      </p:sp>
      <p:sp>
        <p:nvSpPr>
          <p:cNvPr id="23" name="object 23"/>
          <p:cNvSpPr/>
          <p:nvPr/>
        </p:nvSpPr>
        <p:spPr>
          <a:xfrm>
            <a:off x="2003425" y="5723953"/>
            <a:ext cx="337185" cy="20320"/>
          </a:xfrm>
          <a:custGeom>
            <a:avLst/>
            <a:gdLst/>
            <a:ahLst/>
            <a:cxnLst/>
            <a:rect l="l" t="t" r="r" b="b"/>
            <a:pathLst>
              <a:path w="337185" h="20320">
                <a:moveTo>
                  <a:pt x="336804" y="0"/>
                </a:moveTo>
                <a:lnTo>
                  <a:pt x="0" y="0"/>
                </a:lnTo>
                <a:lnTo>
                  <a:pt x="0" y="19812"/>
                </a:lnTo>
                <a:lnTo>
                  <a:pt x="336804" y="19812"/>
                </a:lnTo>
                <a:lnTo>
                  <a:pt x="336804" y="0"/>
                </a:lnTo>
                <a:close/>
              </a:path>
            </a:pathLst>
          </a:custGeom>
          <a:solidFill>
            <a:srgbClr val="000000"/>
          </a:solidFill>
        </p:spPr>
        <p:txBody>
          <a:bodyPr wrap="square" lIns="0" tIns="0" rIns="0" bIns="0" rtlCol="0"/>
          <a:lstStyle/>
          <a:p>
            <a:endParaRPr/>
          </a:p>
        </p:txBody>
      </p:sp>
      <p:sp>
        <p:nvSpPr>
          <p:cNvPr id="24" name="object 24"/>
          <p:cNvSpPr txBox="1"/>
          <p:nvPr/>
        </p:nvSpPr>
        <p:spPr>
          <a:xfrm>
            <a:off x="2074926" y="5273750"/>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a:t>
            </a:r>
            <a:endParaRPr sz="2400">
              <a:latin typeface="Cambria Math"/>
              <a:cs typeface="Cambria Math"/>
            </a:endParaRPr>
          </a:p>
        </p:txBody>
      </p:sp>
      <p:sp>
        <p:nvSpPr>
          <p:cNvPr id="25" name="object 25"/>
          <p:cNvSpPr txBox="1"/>
          <p:nvPr/>
        </p:nvSpPr>
        <p:spPr>
          <a:xfrm>
            <a:off x="2378201" y="5974791"/>
            <a:ext cx="465455" cy="292735"/>
          </a:xfrm>
          <a:prstGeom prst="rect">
            <a:avLst/>
          </a:prstGeom>
        </p:spPr>
        <p:txBody>
          <a:bodyPr vert="horz" wrap="square" lIns="0" tIns="12700" rIns="0" bIns="0" rtlCol="0">
            <a:spAutoFit/>
          </a:bodyPr>
          <a:lstStyle/>
          <a:p>
            <a:pPr marL="12700">
              <a:lnSpc>
                <a:spcPct val="100000"/>
              </a:lnSpc>
              <a:spcBef>
                <a:spcPts val="100"/>
              </a:spcBef>
            </a:pPr>
            <a:r>
              <a:rPr sz="1750" spc="265" dirty="0">
                <a:latin typeface="Cambria Math"/>
                <a:cs typeface="Cambria Math"/>
              </a:rPr>
              <a:t>𝑛</a:t>
            </a:r>
            <a:r>
              <a:rPr sz="1750" spc="-40" dirty="0">
                <a:latin typeface="Cambria Math"/>
                <a:cs typeface="Cambria Math"/>
              </a:rPr>
              <a:t>=</a:t>
            </a:r>
            <a:r>
              <a:rPr sz="1750" spc="40" dirty="0">
                <a:latin typeface="Cambria Math"/>
                <a:cs typeface="Cambria Math"/>
              </a:rPr>
              <a:t>1</a:t>
            </a:r>
            <a:endParaRPr sz="1750">
              <a:latin typeface="Cambria Math"/>
              <a:cs typeface="Cambria Math"/>
            </a:endParaRPr>
          </a:p>
        </p:txBody>
      </p:sp>
      <p:sp>
        <p:nvSpPr>
          <p:cNvPr id="26" name="object 26"/>
          <p:cNvSpPr txBox="1"/>
          <p:nvPr/>
        </p:nvSpPr>
        <p:spPr>
          <a:xfrm>
            <a:off x="1273810" y="5503875"/>
            <a:ext cx="1967864" cy="391160"/>
          </a:xfrm>
          <a:prstGeom prst="rect">
            <a:avLst/>
          </a:prstGeom>
        </p:spPr>
        <p:txBody>
          <a:bodyPr vert="horz" wrap="square" lIns="0" tIns="12700" rIns="0" bIns="0" rtlCol="0">
            <a:spAutoFit/>
          </a:bodyPr>
          <a:lstStyle/>
          <a:p>
            <a:pPr marL="38100">
              <a:lnSpc>
                <a:spcPct val="100000"/>
              </a:lnSpc>
              <a:spcBef>
                <a:spcPts val="100"/>
              </a:spcBef>
            </a:pPr>
            <a:r>
              <a:rPr sz="2400" spc="30" dirty="0">
                <a:latin typeface="Cambria Math"/>
                <a:cs typeface="Cambria Math"/>
              </a:rPr>
              <a:t>𝜇</a:t>
            </a:r>
            <a:r>
              <a:rPr sz="2625" spc="44" baseline="28571" dirty="0">
                <a:latin typeface="Cambria Math"/>
                <a:cs typeface="Cambria Math"/>
              </a:rPr>
              <a:t>∗</a:t>
            </a:r>
            <a:r>
              <a:rPr sz="2625" spc="540" baseline="28571" dirty="0">
                <a:latin typeface="Cambria Math"/>
                <a:cs typeface="Cambria Math"/>
              </a:rPr>
              <a:t> </a:t>
            </a:r>
            <a:r>
              <a:rPr sz="2400" dirty="0">
                <a:latin typeface="Cambria Math"/>
                <a:cs typeface="Cambria Math"/>
              </a:rPr>
              <a:t>=</a:t>
            </a:r>
            <a:r>
              <a:rPr sz="2400" spc="105" dirty="0">
                <a:latin typeface="Cambria Math"/>
                <a:cs typeface="Cambria Math"/>
              </a:rPr>
              <a:t> </a:t>
            </a:r>
            <a:r>
              <a:rPr sz="3600" baseline="-37037" dirty="0">
                <a:latin typeface="Cambria Math"/>
                <a:cs typeface="Cambria Math"/>
              </a:rPr>
              <a:t>79</a:t>
            </a:r>
            <a:r>
              <a:rPr sz="3600" spc="-44" baseline="-37037" dirty="0">
                <a:latin typeface="Cambria Math"/>
                <a:cs typeface="Cambria Math"/>
              </a:rPr>
              <a:t> </a:t>
            </a:r>
            <a:r>
              <a:rPr sz="2400" spc="780" dirty="0">
                <a:latin typeface="Cambria Math"/>
                <a:cs typeface="Cambria Math"/>
              </a:rPr>
              <a:t>෍</a:t>
            </a:r>
            <a:r>
              <a:rPr sz="2400" spc="-10" dirty="0">
                <a:latin typeface="Cambria Math"/>
                <a:cs typeface="Cambria Math"/>
              </a:rPr>
              <a:t>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p:txBody>
      </p:sp>
      <p:sp>
        <p:nvSpPr>
          <p:cNvPr id="27" name="object 27"/>
          <p:cNvSpPr txBox="1"/>
          <p:nvPr/>
        </p:nvSpPr>
        <p:spPr>
          <a:xfrm>
            <a:off x="2471166" y="5132070"/>
            <a:ext cx="275590" cy="292735"/>
          </a:xfrm>
          <a:prstGeom prst="rect">
            <a:avLst/>
          </a:prstGeom>
        </p:spPr>
        <p:txBody>
          <a:bodyPr vert="horz" wrap="square" lIns="0" tIns="12700" rIns="0" bIns="0" rtlCol="0">
            <a:spAutoFit/>
          </a:bodyPr>
          <a:lstStyle/>
          <a:p>
            <a:pPr marL="12700">
              <a:lnSpc>
                <a:spcPct val="100000"/>
              </a:lnSpc>
              <a:spcBef>
                <a:spcPts val="100"/>
              </a:spcBef>
            </a:pPr>
            <a:r>
              <a:rPr sz="1750" spc="10" dirty="0">
                <a:latin typeface="Cambria Math"/>
                <a:cs typeface="Cambria Math"/>
              </a:rPr>
              <a:t>79</a:t>
            </a:r>
            <a:endParaRPr sz="1750">
              <a:latin typeface="Cambria Math"/>
              <a:cs typeface="Cambria Math"/>
            </a:endParaRPr>
          </a:p>
        </p:txBody>
      </p:sp>
      <p:sp>
        <p:nvSpPr>
          <p:cNvPr id="28" name="object 28"/>
          <p:cNvSpPr/>
          <p:nvPr/>
        </p:nvSpPr>
        <p:spPr>
          <a:xfrm>
            <a:off x="5092319" y="5743549"/>
            <a:ext cx="337185" cy="20320"/>
          </a:xfrm>
          <a:custGeom>
            <a:avLst/>
            <a:gdLst/>
            <a:ahLst/>
            <a:cxnLst/>
            <a:rect l="l" t="t" r="r" b="b"/>
            <a:pathLst>
              <a:path w="337185" h="20320">
                <a:moveTo>
                  <a:pt x="336803" y="0"/>
                </a:moveTo>
                <a:lnTo>
                  <a:pt x="0" y="0"/>
                </a:lnTo>
                <a:lnTo>
                  <a:pt x="0" y="19812"/>
                </a:lnTo>
                <a:lnTo>
                  <a:pt x="336803" y="19812"/>
                </a:lnTo>
                <a:lnTo>
                  <a:pt x="336803" y="0"/>
                </a:lnTo>
                <a:close/>
              </a:path>
            </a:pathLst>
          </a:custGeom>
          <a:solidFill>
            <a:srgbClr val="000000"/>
          </a:solidFill>
        </p:spPr>
        <p:txBody>
          <a:bodyPr wrap="square" lIns="0" tIns="0" rIns="0" bIns="0" rtlCol="0"/>
          <a:lstStyle/>
          <a:p>
            <a:endParaRPr/>
          </a:p>
        </p:txBody>
      </p:sp>
      <p:sp>
        <p:nvSpPr>
          <p:cNvPr id="29" name="object 29"/>
          <p:cNvSpPr txBox="1"/>
          <p:nvPr/>
        </p:nvSpPr>
        <p:spPr>
          <a:xfrm>
            <a:off x="5164328" y="5293258"/>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a:t>
            </a:r>
            <a:endParaRPr sz="2400">
              <a:latin typeface="Cambria Math"/>
              <a:cs typeface="Cambria Math"/>
            </a:endParaRPr>
          </a:p>
        </p:txBody>
      </p:sp>
      <p:sp>
        <p:nvSpPr>
          <p:cNvPr id="30" name="object 30"/>
          <p:cNvSpPr txBox="1"/>
          <p:nvPr/>
        </p:nvSpPr>
        <p:spPr>
          <a:xfrm>
            <a:off x="5467603" y="5993993"/>
            <a:ext cx="465455" cy="293370"/>
          </a:xfrm>
          <a:prstGeom prst="rect">
            <a:avLst/>
          </a:prstGeom>
        </p:spPr>
        <p:txBody>
          <a:bodyPr vert="horz" wrap="square" lIns="0" tIns="13335" rIns="0" bIns="0" rtlCol="0">
            <a:spAutoFit/>
          </a:bodyPr>
          <a:lstStyle/>
          <a:p>
            <a:pPr marL="12700">
              <a:lnSpc>
                <a:spcPct val="100000"/>
              </a:lnSpc>
              <a:spcBef>
                <a:spcPts val="105"/>
              </a:spcBef>
            </a:pPr>
            <a:r>
              <a:rPr sz="1750" spc="254" dirty="0">
                <a:latin typeface="Cambria Math"/>
                <a:cs typeface="Cambria Math"/>
              </a:rPr>
              <a:t>𝑛</a:t>
            </a:r>
            <a:r>
              <a:rPr sz="1750" spc="-30" dirty="0">
                <a:latin typeface="Cambria Math"/>
                <a:cs typeface="Cambria Math"/>
              </a:rPr>
              <a:t>=</a:t>
            </a:r>
            <a:r>
              <a:rPr sz="1750" spc="45" dirty="0">
                <a:latin typeface="Cambria Math"/>
                <a:cs typeface="Cambria Math"/>
              </a:rPr>
              <a:t>1</a:t>
            </a:r>
            <a:endParaRPr sz="1750">
              <a:latin typeface="Cambria Math"/>
              <a:cs typeface="Cambria Math"/>
            </a:endParaRPr>
          </a:p>
        </p:txBody>
      </p:sp>
      <p:sp>
        <p:nvSpPr>
          <p:cNvPr id="31" name="object 31"/>
          <p:cNvSpPr txBox="1"/>
          <p:nvPr/>
        </p:nvSpPr>
        <p:spPr>
          <a:xfrm>
            <a:off x="5560567" y="5151501"/>
            <a:ext cx="275590" cy="292735"/>
          </a:xfrm>
          <a:prstGeom prst="rect">
            <a:avLst/>
          </a:prstGeom>
        </p:spPr>
        <p:txBody>
          <a:bodyPr vert="horz" wrap="square" lIns="0" tIns="12700" rIns="0" bIns="0" rtlCol="0">
            <a:spAutoFit/>
          </a:bodyPr>
          <a:lstStyle/>
          <a:p>
            <a:pPr marL="12700">
              <a:lnSpc>
                <a:spcPct val="100000"/>
              </a:lnSpc>
              <a:spcBef>
                <a:spcPts val="100"/>
              </a:spcBef>
            </a:pPr>
            <a:r>
              <a:rPr sz="1750" spc="10" dirty="0">
                <a:latin typeface="Cambria Math"/>
                <a:cs typeface="Cambria Math"/>
              </a:rPr>
              <a:t>79</a:t>
            </a:r>
            <a:endParaRPr sz="1750">
              <a:latin typeface="Cambria Math"/>
              <a:cs typeface="Cambria Math"/>
            </a:endParaRPr>
          </a:p>
        </p:txBody>
      </p:sp>
      <p:sp>
        <p:nvSpPr>
          <p:cNvPr id="32" name="object 32"/>
          <p:cNvSpPr/>
          <p:nvPr/>
        </p:nvSpPr>
        <p:spPr>
          <a:xfrm>
            <a:off x="5945123" y="5612307"/>
            <a:ext cx="1197610" cy="282575"/>
          </a:xfrm>
          <a:custGeom>
            <a:avLst/>
            <a:gdLst/>
            <a:ahLst/>
            <a:cxnLst/>
            <a:rect l="l" t="t" r="r" b="b"/>
            <a:pathLst>
              <a:path w="1197609" h="282575">
                <a:moveTo>
                  <a:pt x="1107567" y="0"/>
                </a:moveTo>
                <a:lnTo>
                  <a:pt x="1103629" y="11455"/>
                </a:lnTo>
                <a:lnTo>
                  <a:pt x="1119937" y="18551"/>
                </a:lnTo>
                <a:lnTo>
                  <a:pt x="1133982" y="28371"/>
                </a:lnTo>
                <a:lnTo>
                  <a:pt x="1162526" y="73880"/>
                </a:lnTo>
                <a:lnTo>
                  <a:pt x="1170908" y="115661"/>
                </a:lnTo>
                <a:lnTo>
                  <a:pt x="1171955" y="139750"/>
                </a:lnTo>
                <a:lnTo>
                  <a:pt x="1170908" y="164649"/>
                </a:lnTo>
                <a:lnTo>
                  <a:pt x="1162526" y="207587"/>
                </a:lnTo>
                <a:lnTo>
                  <a:pt x="1134030" y="253828"/>
                </a:lnTo>
                <a:lnTo>
                  <a:pt x="1104010" y="270865"/>
                </a:lnTo>
                <a:lnTo>
                  <a:pt x="1107567" y="282321"/>
                </a:lnTo>
                <a:lnTo>
                  <a:pt x="1146127" y="264263"/>
                </a:lnTo>
                <a:lnTo>
                  <a:pt x="1174496" y="232994"/>
                </a:lnTo>
                <a:lnTo>
                  <a:pt x="1191815" y="191111"/>
                </a:lnTo>
                <a:lnTo>
                  <a:pt x="1197609" y="141236"/>
                </a:lnTo>
                <a:lnTo>
                  <a:pt x="1196157" y="115357"/>
                </a:lnTo>
                <a:lnTo>
                  <a:pt x="1184536" y="69479"/>
                </a:lnTo>
                <a:lnTo>
                  <a:pt x="1161484" y="32129"/>
                </a:lnTo>
                <a:lnTo>
                  <a:pt x="1128095" y="7391"/>
                </a:lnTo>
                <a:lnTo>
                  <a:pt x="1107567" y="0"/>
                </a:lnTo>
                <a:close/>
              </a:path>
              <a:path w="1197609" h="282575">
                <a:moveTo>
                  <a:pt x="90042" y="0"/>
                </a:moveTo>
                <a:lnTo>
                  <a:pt x="51657" y="18100"/>
                </a:lnTo>
                <a:lnTo>
                  <a:pt x="23367" y="49479"/>
                </a:lnTo>
                <a:lnTo>
                  <a:pt x="5826" y="91438"/>
                </a:lnTo>
                <a:lnTo>
                  <a:pt x="0" y="141236"/>
                </a:lnTo>
                <a:lnTo>
                  <a:pt x="1452" y="167173"/>
                </a:lnTo>
                <a:lnTo>
                  <a:pt x="13073" y="213051"/>
                </a:lnTo>
                <a:lnTo>
                  <a:pt x="36125" y="250279"/>
                </a:lnTo>
                <a:lnTo>
                  <a:pt x="69514" y="274944"/>
                </a:lnTo>
                <a:lnTo>
                  <a:pt x="90042" y="282321"/>
                </a:lnTo>
                <a:lnTo>
                  <a:pt x="93599" y="270865"/>
                </a:lnTo>
                <a:lnTo>
                  <a:pt x="77549" y="263743"/>
                </a:lnTo>
                <a:lnTo>
                  <a:pt x="63690" y="253828"/>
                </a:lnTo>
                <a:lnTo>
                  <a:pt x="35210" y="207587"/>
                </a:lnTo>
                <a:lnTo>
                  <a:pt x="26828" y="164649"/>
                </a:lnTo>
                <a:lnTo>
                  <a:pt x="25780" y="139750"/>
                </a:lnTo>
                <a:lnTo>
                  <a:pt x="26828" y="115661"/>
                </a:lnTo>
                <a:lnTo>
                  <a:pt x="35210" y="73880"/>
                </a:lnTo>
                <a:lnTo>
                  <a:pt x="63801" y="28371"/>
                </a:lnTo>
                <a:lnTo>
                  <a:pt x="94106" y="11455"/>
                </a:lnTo>
                <a:lnTo>
                  <a:pt x="90042" y="0"/>
                </a:lnTo>
                <a:close/>
              </a:path>
            </a:pathLst>
          </a:custGeom>
          <a:solidFill>
            <a:srgbClr val="000000"/>
          </a:solidFill>
        </p:spPr>
        <p:txBody>
          <a:bodyPr wrap="square" lIns="0" tIns="0" rIns="0" bIns="0" rtlCol="0"/>
          <a:lstStyle/>
          <a:p>
            <a:endParaRPr/>
          </a:p>
        </p:txBody>
      </p:sp>
      <p:sp>
        <p:nvSpPr>
          <p:cNvPr id="33" name="object 33"/>
          <p:cNvSpPr txBox="1"/>
          <p:nvPr/>
        </p:nvSpPr>
        <p:spPr>
          <a:xfrm>
            <a:off x="4361688" y="5523077"/>
            <a:ext cx="2708275" cy="391795"/>
          </a:xfrm>
          <a:prstGeom prst="rect">
            <a:avLst/>
          </a:prstGeom>
        </p:spPr>
        <p:txBody>
          <a:bodyPr vert="horz" wrap="square" lIns="0" tIns="12700" rIns="0" bIns="0" rtlCol="0">
            <a:spAutoFit/>
          </a:bodyPr>
          <a:lstStyle/>
          <a:p>
            <a:pPr marL="38100">
              <a:lnSpc>
                <a:spcPct val="100000"/>
              </a:lnSpc>
              <a:spcBef>
                <a:spcPts val="100"/>
              </a:spcBef>
              <a:tabLst>
                <a:tab pos="1683385" algn="l"/>
              </a:tabLst>
            </a:pPr>
            <a:r>
              <a:rPr sz="2400" spc="35" dirty="0">
                <a:latin typeface="Cambria Math"/>
                <a:cs typeface="Cambria Math"/>
              </a:rPr>
              <a:t>Σ</a:t>
            </a:r>
            <a:r>
              <a:rPr sz="2625" spc="52" baseline="28571" dirty="0">
                <a:latin typeface="Cambria Math"/>
                <a:cs typeface="Cambria Math"/>
              </a:rPr>
              <a:t>∗</a:t>
            </a:r>
            <a:r>
              <a:rPr sz="2625" spc="562" baseline="28571" dirty="0">
                <a:latin typeface="Cambria Math"/>
                <a:cs typeface="Cambria Math"/>
              </a:rPr>
              <a:t> </a:t>
            </a:r>
            <a:r>
              <a:rPr sz="2400" dirty="0">
                <a:latin typeface="Cambria Math"/>
                <a:cs typeface="Cambria Math"/>
              </a:rPr>
              <a:t>=</a:t>
            </a:r>
            <a:r>
              <a:rPr sz="2400" spc="140" dirty="0">
                <a:latin typeface="Cambria Math"/>
                <a:cs typeface="Cambria Math"/>
              </a:rPr>
              <a:t> </a:t>
            </a:r>
            <a:r>
              <a:rPr sz="3600" baseline="-37037" dirty="0">
                <a:latin typeface="Cambria Math"/>
                <a:cs typeface="Cambria Math"/>
              </a:rPr>
              <a:t>79</a:t>
            </a:r>
            <a:r>
              <a:rPr sz="3600" spc="-22" baseline="-37037" dirty="0">
                <a:latin typeface="Cambria Math"/>
                <a:cs typeface="Cambria Math"/>
              </a:rPr>
              <a:t> </a:t>
            </a:r>
            <a:r>
              <a:rPr sz="2400" spc="780" dirty="0">
                <a:latin typeface="Cambria Math"/>
                <a:cs typeface="Cambria Math"/>
              </a:rPr>
              <a:t>෍	</a:t>
            </a:r>
            <a:r>
              <a:rPr sz="2400" spc="125" dirty="0">
                <a:latin typeface="Cambria Math"/>
                <a:cs typeface="Cambria Math"/>
              </a:rPr>
              <a:t>𝑥</a:t>
            </a:r>
            <a:r>
              <a:rPr sz="2625" spc="187" baseline="28571" dirty="0">
                <a:latin typeface="Cambria Math"/>
                <a:cs typeface="Cambria Math"/>
              </a:rPr>
              <a:t>𝑛</a:t>
            </a:r>
            <a:r>
              <a:rPr sz="2625" spc="352" baseline="28571" dirty="0">
                <a:latin typeface="Cambria Math"/>
                <a:cs typeface="Cambria Math"/>
              </a:rPr>
              <a:t> </a:t>
            </a:r>
            <a:r>
              <a:rPr sz="2400" dirty="0">
                <a:latin typeface="Cambria Math"/>
                <a:cs typeface="Cambria Math"/>
              </a:rPr>
              <a:t>−</a:t>
            </a:r>
            <a:r>
              <a:rPr sz="2400" spc="-25" dirty="0">
                <a:latin typeface="Cambria Math"/>
                <a:cs typeface="Cambria Math"/>
              </a:rPr>
              <a:t> </a:t>
            </a:r>
            <a:r>
              <a:rPr sz="2400" spc="30" dirty="0">
                <a:latin typeface="Cambria Math"/>
                <a:cs typeface="Cambria Math"/>
              </a:rPr>
              <a:t>𝜇</a:t>
            </a:r>
            <a:r>
              <a:rPr sz="2625" spc="44" baseline="28571" dirty="0">
                <a:latin typeface="Cambria Math"/>
                <a:cs typeface="Cambria Math"/>
              </a:rPr>
              <a:t>∗</a:t>
            </a:r>
            <a:endParaRPr sz="2625" baseline="28571">
              <a:latin typeface="Cambria Math"/>
              <a:cs typeface="Cambria Math"/>
            </a:endParaRPr>
          </a:p>
        </p:txBody>
      </p:sp>
      <p:sp>
        <p:nvSpPr>
          <p:cNvPr id="34" name="object 34"/>
          <p:cNvSpPr/>
          <p:nvPr/>
        </p:nvSpPr>
        <p:spPr>
          <a:xfrm>
            <a:off x="7246619" y="5612307"/>
            <a:ext cx="1196340" cy="282575"/>
          </a:xfrm>
          <a:custGeom>
            <a:avLst/>
            <a:gdLst/>
            <a:ahLst/>
            <a:cxnLst/>
            <a:rect l="l" t="t" r="r" b="b"/>
            <a:pathLst>
              <a:path w="1196340" h="282575">
                <a:moveTo>
                  <a:pt x="1106043" y="0"/>
                </a:moveTo>
                <a:lnTo>
                  <a:pt x="1102105" y="11455"/>
                </a:lnTo>
                <a:lnTo>
                  <a:pt x="1118413" y="18551"/>
                </a:lnTo>
                <a:lnTo>
                  <a:pt x="1132458" y="28371"/>
                </a:lnTo>
                <a:lnTo>
                  <a:pt x="1161002" y="73880"/>
                </a:lnTo>
                <a:lnTo>
                  <a:pt x="1169384" y="115661"/>
                </a:lnTo>
                <a:lnTo>
                  <a:pt x="1170431" y="139750"/>
                </a:lnTo>
                <a:lnTo>
                  <a:pt x="1169384" y="164649"/>
                </a:lnTo>
                <a:lnTo>
                  <a:pt x="1161002" y="207587"/>
                </a:lnTo>
                <a:lnTo>
                  <a:pt x="1132506" y="253828"/>
                </a:lnTo>
                <a:lnTo>
                  <a:pt x="1102486" y="270865"/>
                </a:lnTo>
                <a:lnTo>
                  <a:pt x="1106043" y="282321"/>
                </a:lnTo>
                <a:lnTo>
                  <a:pt x="1144603" y="264263"/>
                </a:lnTo>
                <a:lnTo>
                  <a:pt x="1172972" y="232994"/>
                </a:lnTo>
                <a:lnTo>
                  <a:pt x="1190291" y="191111"/>
                </a:lnTo>
                <a:lnTo>
                  <a:pt x="1196085" y="141236"/>
                </a:lnTo>
                <a:lnTo>
                  <a:pt x="1194633" y="115357"/>
                </a:lnTo>
                <a:lnTo>
                  <a:pt x="1183012" y="69479"/>
                </a:lnTo>
                <a:lnTo>
                  <a:pt x="1159960" y="32129"/>
                </a:lnTo>
                <a:lnTo>
                  <a:pt x="1126571" y="7391"/>
                </a:lnTo>
                <a:lnTo>
                  <a:pt x="1106043" y="0"/>
                </a:lnTo>
                <a:close/>
              </a:path>
              <a:path w="1196340" h="282575">
                <a:moveTo>
                  <a:pt x="90043" y="0"/>
                </a:moveTo>
                <a:lnTo>
                  <a:pt x="51657" y="18100"/>
                </a:lnTo>
                <a:lnTo>
                  <a:pt x="23368" y="49479"/>
                </a:lnTo>
                <a:lnTo>
                  <a:pt x="5826" y="91438"/>
                </a:lnTo>
                <a:lnTo>
                  <a:pt x="0" y="141236"/>
                </a:lnTo>
                <a:lnTo>
                  <a:pt x="1452" y="167173"/>
                </a:lnTo>
                <a:lnTo>
                  <a:pt x="13073" y="213051"/>
                </a:lnTo>
                <a:lnTo>
                  <a:pt x="36125" y="250279"/>
                </a:lnTo>
                <a:lnTo>
                  <a:pt x="69514" y="274944"/>
                </a:lnTo>
                <a:lnTo>
                  <a:pt x="90043" y="282321"/>
                </a:lnTo>
                <a:lnTo>
                  <a:pt x="93599" y="270865"/>
                </a:lnTo>
                <a:lnTo>
                  <a:pt x="77549" y="263743"/>
                </a:lnTo>
                <a:lnTo>
                  <a:pt x="63690" y="253828"/>
                </a:lnTo>
                <a:lnTo>
                  <a:pt x="35210" y="207587"/>
                </a:lnTo>
                <a:lnTo>
                  <a:pt x="26828" y="164649"/>
                </a:lnTo>
                <a:lnTo>
                  <a:pt x="25780" y="139750"/>
                </a:lnTo>
                <a:lnTo>
                  <a:pt x="26828" y="115661"/>
                </a:lnTo>
                <a:lnTo>
                  <a:pt x="35210" y="73880"/>
                </a:lnTo>
                <a:lnTo>
                  <a:pt x="63801" y="28371"/>
                </a:lnTo>
                <a:lnTo>
                  <a:pt x="94106" y="11455"/>
                </a:lnTo>
                <a:lnTo>
                  <a:pt x="90043" y="0"/>
                </a:lnTo>
                <a:close/>
              </a:path>
            </a:pathLst>
          </a:custGeom>
          <a:solidFill>
            <a:srgbClr val="000000"/>
          </a:solidFill>
        </p:spPr>
        <p:txBody>
          <a:bodyPr wrap="square" lIns="0" tIns="0" rIns="0" bIns="0" rtlCol="0"/>
          <a:lstStyle/>
          <a:p>
            <a:endParaRPr/>
          </a:p>
        </p:txBody>
      </p:sp>
      <p:sp>
        <p:nvSpPr>
          <p:cNvPr id="35" name="object 35"/>
          <p:cNvSpPr txBox="1"/>
          <p:nvPr/>
        </p:nvSpPr>
        <p:spPr>
          <a:xfrm>
            <a:off x="7309357" y="5412130"/>
            <a:ext cx="1336675" cy="391160"/>
          </a:xfrm>
          <a:prstGeom prst="rect">
            <a:avLst/>
          </a:prstGeom>
        </p:spPr>
        <p:txBody>
          <a:bodyPr vert="horz" wrap="square" lIns="0" tIns="12700" rIns="0" bIns="0" rtlCol="0">
            <a:spAutoFit/>
          </a:bodyPr>
          <a:lstStyle/>
          <a:p>
            <a:pPr marL="38100">
              <a:lnSpc>
                <a:spcPct val="100000"/>
              </a:lnSpc>
              <a:spcBef>
                <a:spcPts val="100"/>
              </a:spcBef>
              <a:tabLst>
                <a:tab pos="1161415" algn="l"/>
              </a:tabLst>
            </a:pPr>
            <a:r>
              <a:rPr sz="3600" spc="187" baseline="-20833" dirty="0">
                <a:latin typeface="Cambria Math"/>
                <a:cs typeface="Cambria Math"/>
              </a:rPr>
              <a:t>𝑥</a:t>
            </a:r>
            <a:r>
              <a:rPr sz="1750" spc="125" dirty="0">
                <a:latin typeface="Cambria Math"/>
                <a:cs typeface="Cambria Math"/>
              </a:rPr>
              <a:t>𝑛</a:t>
            </a:r>
            <a:r>
              <a:rPr sz="1750" spc="275" dirty="0">
                <a:latin typeface="Cambria Math"/>
                <a:cs typeface="Cambria Math"/>
              </a:rPr>
              <a:t> </a:t>
            </a:r>
            <a:r>
              <a:rPr sz="3600" baseline="-20833" dirty="0">
                <a:latin typeface="Cambria Math"/>
                <a:cs typeface="Cambria Math"/>
              </a:rPr>
              <a:t>− </a:t>
            </a:r>
            <a:r>
              <a:rPr sz="3600" spc="44" baseline="-20833" dirty="0">
                <a:latin typeface="Cambria Math"/>
                <a:cs typeface="Cambria Math"/>
              </a:rPr>
              <a:t>𝜇</a:t>
            </a:r>
            <a:r>
              <a:rPr sz="1750" spc="30" dirty="0">
                <a:latin typeface="Cambria Math"/>
                <a:cs typeface="Cambria Math"/>
              </a:rPr>
              <a:t>∗	𝑇</a:t>
            </a:r>
            <a:endParaRPr sz="1750">
              <a:latin typeface="Cambria Math"/>
              <a:cs typeface="Cambria Math"/>
            </a:endParaRPr>
          </a:p>
        </p:txBody>
      </p:sp>
      <p:grpSp>
        <p:nvGrpSpPr>
          <p:cNvPr id="36" name="object 36"/>
          <p:cNvGrpSpPr/>
          <p:nvPr/>
        </p:nvGrpSpPr>
        <p:grpSpPr>
          <a:xfrm>
            <a:off x="2731007" y="5890259"/>
            <a:ext cx="1447800" cy="754380"/>
            <a:chOff x="2731007" y="5890259"/>
            <a:chExt cx="1447800" cy="754380"/>
          </a:xfrm>
        </p:grpSpPr>
        <p:pic>
          <p:nvPicPr>
            <p:cNvPr id="37" name="object 37"/>
            <p:cNvPicPr/>
            <p:nvPr/>
          </p:nvPicPr>
          <p:blipFill>
            <a:blip r:embed="rId3" cstate="print"/>
            <a:stretch>
              <a:fillRect/>
            </a:stretch>
          </p:blipFill>
          <p:spPr>
            <a:xfrm>
              <a:off x="2778251" y="5937503"/>
              <a:ext cx="1353312" cy="574522"/>
            </a:xfrm>
            <a:prstGeom prst="rect">
              <a:avLst/>
            </a:prstGeom>
          </p:spPr>
        </p:pic>
        <p:pic>
          <p:nvPicPr>
            <p:cNvPr id="38" name="object 38"/>
            <p:cNvPicPr/>
            <p:nvPr/>
          </p:nvPicPr>
          <p:blipFill>
            <a:blip r:embed="rId4" cstate="print"/>
            <a:stretch>
              <a:fillRect/>
            </a:stretch>
          </p:blipFill>
          <p:spPr>
            <a:xfrm>
              <a:off x="2731007" y="5890259"/>
              <a:ext cx="1447799" cy="754380"/>
            </a:xfrm>
            <a:prstGeom prst="rect">
              <a:avLst/>
            </a:prstGeom>
          </p:spPr>
        </p:pic>
        <p:pic>
          <p:nvPicPr>
            <p:cNvPr id="39" name="object 39"/>
            <p:cNvPicPr/>
            <p:nvPr/>
          </p:nvPicPr>
          <p:blipFill>
            <a:blip r:embed="rId5" cstate="print"/>
            <a:stretch>
              <a:fillRect/>
            </a:stretch>
          </p:blipFill>
          <p:spPr>
            <a:xfrm>
              <a:off x="2837687" y="5977127"/>
              <a:ext cx="1239012" cy="461772"/>
            </a:xfrm>
            <a:prstGeom prst="rect">
              <a:avLst/>
            </a:prstGeom>
          </p:spPr>
        </p:pic>
      </p:grpSp>
      <p:sp>
        <p:nvSpPr>
          <p:cNvPr id="40" name="object 40"/>
          <p:cNvSpPr txBox="1"/>
          <p:nvPr/>
        </p:nvSpPr>
        <p:spPr>
          <a:xfrm>
            <a:off x="2837688" y="5977128"/>
            <a:ext cx="1239520" cy="462280"/>
          </a:xfrm>
          <a:prstGeom prst="rect">
            <a:avLst/>
          </a:prstGeom>
        </p:spPr>
        <p:txBody>
          <a:bodyPr vert="horz" wrap="square" lIns="0" tIns="26670" rIns="0" bIns="0" rtlCol="0">
            <a:spAutoFit/>
          </a:bodyPr>
          <a:lstStyle/>
          <a:p>
            <a:pPr marL="135255">
              <a:lnSpc>
                <a:spcPct val="100000"/>
              </a:lnSpc>
              <a:spcBef>
                <a:spcPts val="210"/>
              </a:spcBef>
            </a:pPr>
            <a:r>
              <a:rPr sz="2400" spc="-20" dirty="0">
                <a:solidFill>
                  <a:srgbClr val="FFFFFF"/>
                </a:solidFill>
                <a:latin typeface="Calibri"/>
                <a:cs typeface="Calibri"/>
              </a:rPr>
              <a:t>average</a:t>
            </a:r>
            <a:endParaRPr sz="240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9493" y="186690"/>
            <a:ext cx="3109595" cy="452120"/>
          </a:xfrm>
          <a:prstGeom prst="rect">
            <a:avLst/>
          </a:prstGeom>
        </p:spPr>
        <p:txBody>
          <a:bodyPr vert="horz" wrap="square" lIns="0" tIns="12065" rIns="0" bIns="0" rtlCol="0">
            <a:spAutoFit/>
          </a:bodyPr>
          <a:lstStyle/>
          <a:p>
            <a:pPr marL="12700">
              <a:lnSpc>
                <a:spcPct val="100000"/>
              </a:lnSpc>
              <a:spcBef>
                <a:spcPts val="95"/>
              </a:spcBef>
            </a:pPr>
            <a:r>
              <a:rPr sz="2800" b="1" i="1" u="heavy" spc="-10" dirty="0">
                <a:uFill>
                  <a:solidFill>
                    <a:srgbClr val="000000"/>
                  </a:solidFill>
                </a:uFill>
                <a:latin typeface="Calibri"/>
                <a:cs typeface="Calibri"/>
              </a:rPr>
              <a:t>Maximum</a:t>
            </a:r>
            <a:r>
              <a:rPr sz="2800" b="1" i="1" u="heavy" spc="-25" dirty="0">
                <a:uFill>
                  <a:solidFill>
                    <a:srgbClr val="000000"/>
                  </a:solidFill>
                </a:uFill>
                <a:latin typeface="Calibri"/>
                <a:cs typeface="Calibri"/>
              </a:rPr>
              <a:t> </a:t>
            </a:r>
            <a:r>
              <a:rPr sz="2800" b="1" i="1" u="heavy" spc="-15" dirty="0">
                <a:uFill>
                  <a:solidFill>
                    <a:srgbClr val="000000"/>
                  </a:solidFill>
                </a:uFill>
                <a:latin typeface="Calibri"/>
                <a:cs typeface="Calibri"/>
              </a:rPr>
              <a:t>Likelihood</a:t>
            </a:r>
            <a:endParaRPr sz="2800">
              <a:latin typeface="Calibri"/>
              <a:cs typeface="Calibri"/>
            </a:endParaRPr>
          </a:p>
        </p:txBody>
      </p:sp>
      <p:pic>
        <p:nvPicPr>
          <p:cNvPr id="3" name="object 3"/>
          <p:cNvPicPr/>
          <p:nvPr/>
        </p:nvPicPr>
        <p:blipFill>
          <a:blip r:embed="rId3" cstate="print"/>
          <a:stretch>
            <a:fillRect/>
          </a:stretch>
        </p:blipFill>
        <p:spPr>
          <a:xfrm>
            <a:off x="321085" y="1787601"/>
            <a:ext cx="4249868" cy="2862839"/>
          </a:xfrm>
          <a:prstGeom prst="rect">
            <a:avLst/>
          </a:prstGeom>
        </p:spPr>
      </p:pic>
      <p:sp>
        <p:nvSpPr>
          <p:cNvPr id="4" name="object 4"/>
          <p:cNvSpPr txBox="1"/>
          <p:nvPr/>
        </p:nvSpPr>
        <p:spPr>
          <a:xfrm>
            <a:off x="1432052" y="1192148"/>
            <a:ext cx="2069464"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Class</a:t>
            </a:r>
            <a:r>
              <a:rPr sz="2800" spc="-25" dirty="0">
                <a:latin typeface="Calibri"/>
                <a:cs typeface="Calibri"/>
              </a:rPr>
              <a:t> </a:t>
            </a:r>
            <a:r>
              <a:rPr sz="2800" spc="-5" dirty="0">
                <a:latin typeface="Calibri"/>
                <a:cs typeface="Calibri"/>
              </a:rPr>
              <a:t>1:</a:t>
            </a:r>
            <a:r>
              <a:rPr sz="2800" spc="-25" dirty="0">
                <a:latin typeface="Calibri"/>
                <a:cs typeface="Calibri"/>
              </a:rPr>
              <a:t> </a:t>
            </a:r>
            <a:r>
              <a:rPr sz="2800" spc="-35" dirty="0">
                <a:latin typeface="Calibri"/>
                <a:cs typeface="Calibri"/>
              </a:rPr>
              <a:t>Water</a:t>
            </a:r>
            <a:endParaRPr sz="2800">
              <a:latin typeface="Calibri"/>
              <a:cs typeface="Calibri"/>
            </a:endParaRPr>
          </a:p>
        </p:txBody>
      </p:sp>
      <p:sp>
        <p:nvSpPr>
          <p:cNvPr id="5" name="object 5"/>
          <p:cNvSpPr txBox="1"/>
          <p:nvPr/>
        </p:nvSpPr>
        <p:spPr>
          <a:xfrm>
            <a:off x="5800725" y="1188211"/>
            <a:ext cx="225679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Class</a:t>
            </a:r>
            <a:r>
              <a:rPr sz="2800" spc="-25" dirty="0">
                <a:latin typeface="Calibri"/>
                <a:cs typeface="Calibri"/>
              </a:rPr>
              <a:t> </a:t>
            </a:r>
            <a:r>
              <a:rPr sz="2800" spc="-5" dirty="0">
                <a:latin typeface="Calibri"/>
                <a:cs typeface="Calibri"/>
              </a:rPr>
              <a:t>2:</a:t>
            </a:r>
            <a:r>
              <a:rPr sz="2800" spc="-35" dirty="0">
                <a:latin typeface="Calibri"/>
                <a:cs typeface="Calibri"/>
              </a:rPr>
              <a:t> </a:t>
            </a:r>
            <a:r>
              <a:rPr sz="2800" spc="-5" dirty="0">
                <a:latin typeface="Calibri"/>
                <a:cs typeface="Calibri"/>
              </a:rPr>
              <a:t>Normal</a:t>
            </a:r>
            <a:endParaRPr sz="2800">
              <a:latin typeface="Calibri"/>
              <a:cs typeface="Calibri"/>
            </a:endParaRPr>
          </a:p>
        </p:txBody>
      </p:sp>
      <p:pic>
        <p:nvPicPr>
          <p:cNvPr id="6" name="object 6"/>
          <p:cNvPicPr/>
          <p:nvPr/>
        </p:nvPicPr>
        <p:blipFill>
          <a:blip r:embed="rId4" cstate="print"/>
          <a:stretch>
            <a:fillRect/>
          </a:stretch>
        </p:blipFill>
        <p:spPr>
          <a:xfrm>
            <a:off x="4702350" y="1822114"/>
            <a:ext cx="4137563" cy="2786784"/>
          </a:xfrm>
          <a:prstGeom prst="rect">
            <a:avLst/>
          </a:prstGeom>
        </p:spPr>
      </p:pic>
      <p:sp>
        <p:nvSpPr>
          <p:cNvPr id="7" name="object 7"/>
          <p:cNvSpPr/>
          <p:nvPr/>
        </p:nvSpPr>
        <p:spPr>
          <a:xfrm>
            <a:off x="1781175" y="5138420"/>
            <a:ext cx="71120" cy="500380"/>
          </a:xfrm>
          <a:custGeom>
            <a:avLst/>
            <a:gdLst/>
            <a:ahLst/>
            <a:cxnLst/>
            <a:rect l="l" t="t" r="r" b="b"/>
            <a:pathLst>
              <a:path w="71119" h="500379">
                <a:moveTo>
                  <a:pt x="70866" y="0"/>
                </a:moveTo>
                <a:lnTo>
                  <a:pt x="0" y="0"/>
                </a:lnTo>
                <a:lnTo>
                  <a:pt x="0" y="12700"/>
                </a:lnTo>
                <a:lnTo>
                  <a:pt x="43307" y="12700"/>
                </a:lnTo>
                <a:lnTo>
                  <a:pt x="43307" y="486410"/>
                </a:lnTo>
                <a:lnTo>
                  <a:pt x="0" y="486410"/>
                </a:lnTo>
                <a:lnTo>
                  <a:pt x="0" y="500380"/>
                </a:lnTo>
                <a:lnTo>
                  <a:pt x="70866" y="500380"/>
                </a:lnTo>
                <a:lnTo>
                  <a:pt x="70866" y="486410"/>
                </a:lnTo>
                <a:lnTo>
                  <a:pt x="70866" y="12700"/>
                </a:lnTo>
                <a:lnTo>
                  <a:pt x="70866" y="0"/>
                </a:lnTo>
                <a:close/>
              </a:path>
            </a:pathLst>
          </a:custGeom>
          <a:solidFill>
            <a:srgbClr val="000000"/>
          </a:solidFill>
        </p:spPr>
        <p:txBody>
          <a:bodyPr wrap="square" lIns="0" tIns="0" rIns="0" bIns="0" rtlCol="0"/>
          <a:lstStyle/>
          <a:p>
            <a:endParaRPr/>
          </a:p>
        </p:txBody>
      </p:sp>
      <p:sp>
        <p:nvSpPr>
          <p:cNvPr id="8" name="object 8"/>
          <p:cNvSpPr/>
          <p:nvPr/>
        </p:nvSpPr>
        <p:spPr>
          <a:xfrm>
            <a:off x="1128572" y="5138420"/>
            <a:ext cx="71120" cy="500380"/>
          </a:xfrm>
          <a:custGeom>
            <a:avLst/>
            <a:gdLst/>
            <a:ahLst/>
            <a:cxnLst/>
            <a:rect l="l" t="t" r="r" b="b"/>
            <a:pathLst>
              <a:path w="71119" h="500379">
                <a:moveTo>
                  <a:pt x="70853" y="0"/>
                </a:moveTo>
                <a:lnTo>
                  <a:pt x="0" y="0"/>
                </a:lnTo>
                <a:lnTo>
                  <a:pt x="0" y="12700"/>
                </a:lnTo>
                <a:lnTo>
                  <a:pt x="0" y="486410"/>
                </a:lnTo>
                <a:lnTo>
                  <a:pt x="0" y="500380"/>
                </a:lnTo>
                <a:lnTo>
                  <a:pt x="70853" y="500380"/>
                </a:lnTo>
                <a:lnTo>
                  <a:pt x="70853" y="486410"/>
                </a:lnTo>
                <a:lnTo>
                  <a:pt x="27533" y="486410"/>
                </a:lnTo>
                <a:lnTo>
                  <a:pt x="27533" y="12700"/>
                </a:lnTo>
                <a:lnTo>
                  <a:pt x="70853" y="12700"/>
                </a:lnTo>
                <a:lnTo>
                  <a:pt x="70853" y="0"/>
                </a:lnTo>
                <a:close/>
              </a:path>
            </a:pathLst>
          </a:custGeom>
          <a:solidFill>
            <a:srgbClr val="000000"/>
          </a:solidFill>
        </p:spPr>
        <p:txBody>
          <a:bodyPr wrap="square" lIns="0" tIns="0" rIns="0" bIns="0" rtlCol="0"/>
          <a:lstStyle/>
          <a:p>
            <a:endParaRPr/>
          </a:p>
        </p:txBody>
      </p:sp>
      <p:sp>
        <p:nvSpPr>
          <p:cNvPr id="9" name="object 9"/>
          <p:cNvSpPr txBox="1"/>
          <p:nvPr/>
        </p:nvSpPr>
        <p:spPr>
          <a:xfrm>
            <a:off x="351129" y="4998796"/>
            <a:ext cx="1463675" cy="391795"/>
          </a:xfrm>
          <a:prstGeom prst="rect">
            <a:avLst/>
          </a:prstGeom>
        </p:spPr>
        <p:txBody>
          <a:bodyPr vert="horz" wrap="square" lIns="0" tIns="12700" rIns="0" bIns="0" rtlCol="0">
            <a:spAutoFit/>
          </a:bodyPr>
          <a:lstStyle/>
          <a:p>
            <a:pPr marL="38100">
              <a:lnSpc>
                <a:spcPct val="100000"/>
              </a:lnSpc>
              <a:spcBef>
                <a:spcPts val="100"/>
              </a:spcBef>
              <a:tabLst>
                <a:tab pos="854710" algn="l"/>
              </a:tabLst>
            </a:pPr>
            <a:r>
              <a:rPr sz="3600" spc="44" baseline="-28935" dirty="0">
                <a:latin typeface="Cambria Math"/>
                <a:cs typeface="Cambria Math"/>
              </a:rPr>
              <a:t>𝜇</a:t>
            </a:r>
            <a:r>
              <a:rPr sz="2625" spc="44" baseline="-12698" dirty="0">
                <a:latin typeface="Cambria Math"/>
                <a:cs typeface="Cambria Math"/>
              </a:rPr>
              <a:t>1</a:t>
            </a:r>
            <a:r>
              <a:rPr sz="2625" spc="562" baseline="-12698" dirty="0">
                <a:latin typeface="Cambria Math"/>
                <a:cs typeface="Cambria Math"/>
              </a:rPr>
              <a:t> </a:t>
            </a:r>
            <a:r>
              <a:rPr sz="3600" baseline="-28935" dirty="0">
                <a:latin typeface="Cambria Math"/>
                <a:cs typeface="Cambria Math"/>
              </a:rPr>
              <a:t>=	</a:t>
            </a:r>
            <a:r>
              <a:rPr sz="2400" spc="-5" dirty="0">
                <a:latin typeface="Cambria Math"/>
                <a:cs typeface="Cambria Math"/>
              </a:rPr>
              <a:t>75.0</a:t>
            </a:r>
            <a:endParaRPr sz="2400">
              <a:latin typeface="Cambria Math"/>
              <a:cs typeface="Cambria Math"/>
            </a:endParaRPr>
          </a:p>
        </p:txBody>
      </p:sp>
      <p:sp>
        <p:nvSpPr>
          <p:cNvPr id="10" name="object 10"/>
          <p:cNvSpPr txBox="1"/>
          <p:nvPr/>
        </p:nvSpPr>
        <p:spPr>
          <a:xfrm>
            <a:off x="1193698" y="5356047"/>
            <a:ext cx="59499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71</a:t>
            </a:r>
            <a:r>
              <a:rPr sz="2400" spc="-5" dirty="0">
                <a:latin typeface="Cambria Math"/>
                <a:cs typeface="Cambria Math"/>
              </a:rPr>
              <a:t>.</a:t>
            </a:r>
            <a:r>
              <a:rPr sz="2400" dirty="0">
                <a:latin typeface="Cambria Math"/>
                <a:cs typeface="Cambria Math"/>
              </a:rPr>
              <a:t>3</a:t>
            </a:r>
            <a:endParaRPr sz="2400">
              <a:latin typeface="Cambria Math"/>
              <a:cs typeface="Cambria Math"/>
            </a:endParaRPr>
          </a:p>
        </p:txBody>
      </p:sp>
      <p:sp>
        <p:nvSpPr>
          <p:cNvPr id="11" name="object 11"/>
          <p:cNvSpPr/>
          <p:nvPr/>
        </p:nvSpPr>
        <p:spPr>
          <a:xfrm>
            <a:off x="6411087" y="5138420"/>
            <a:ext cx="71120" cy="500380"/>
          </a:xfrm>
          <a:custGeom>
            <a:avLst/>
            <a:gdLst/>
            <a:ahLst/>
            <a:cxnLst/>
            <a:rect l="l" t="t" r="r" b="b"/>
            <a:pathLst>
              <a:path w="71120" h="500379">
                <a:moveTo>
                  <a:pt x="70866" y="0"/>
                </a:moveTo>
                <a:lnTo>
                  <a:pt x="0" y="0"/>
                </a:lnTo>
                <a:lnTo>
                  <a:pt x="0" y="12700"/>
                </a:lnTo>
                <a:lnTo>
                  <a:pt x="43307" y="12700"/>
                </a:lnTo>
                <a:lnTo>
                  <a:pt x="43307" y="486410"/>
                </a:lnTo>
                <a:lnTo>
                  <a:pt x="0" y="486410"/>
                </a:lnTo>
                <a:lnTo>
                  <a:pt x="0" y="500380"/>
                </a:lnTo>
                <a:lnTo>
                  <a:pt x="70866" y="500380"/>
                </a:lnTo>
                <a:lnTo>
                  <a:pt x="70866" y="486410"/>
                </a:lnTo>
                <a:lnTo>
                  <a:pt x="70866" y="12700"/>
                </a:lnTo>
                <a:lnTo>
                  <a:pt x="70866" y="0"/>
                </a:lnTo>
                <a:close/>
              </a:path>
            </a:pathLst>
          </a:custGeom>
          <a:solidFill>
            <a:srgbClr val="000000"/>
          </a:solidFill>
        </p:spPr>
        <p:txBody>
          <a:bodyPr wrap="square" lIns="0" tIns="0" rIns="0" bIns="0" rtlCol="0"/>
          <a:lstStyle/>
          <a:p>
            <a:endParaRPr/>
          </a:p>
        </p:txBody>
      </p:sp>
      <p:sp>
        <p:nvSpPr>
          <p:cNvPr id="12" name="object 12"/>
          <p:cNvSpPr/>
          <p:nvPr/>
        </p:nvSpPr>
        <p:spPr>
          <a:xfrm>
            <a:off x="5758434" y="5138420"/>
            <a:ext cx="71120" cy="500380"/>
          </a:xfrm>
          <a:custGeom>
            <a:avLst/>
            <a:gdLst/>
            <a:ahLst/>
            <a:cxnLst/>
            <a:rect l="l" t="t" r="r" b="b"/>
            <a:pathLst>
              <a:path w="71120" h="500379">
                <a:moveTo>
                  <a:pt x="70866" y="0"/>
                </a:moveTo>
                <a:lnTo>
                  <a:pt x="0" y="0"/>
                </a:lnTo>
                <a:lnTo>
                  <a:pt x="0" y="12700"/>
                </a:lnTo>
                <a:lnTo>
                  <a:pt x="0" y="486410"/>
                </a:lnTo>
                <a:lnTo>
                  <a:pt x="0" y="500380"/>
                </a:lnTo>
                <a:lnTo>
                  <a:pt x="70866" y="500380"/>
                </a:lnTo>
                <a:lnTo>
                  <a:pt x="70866" y="486410"/>
                </a:lnTo>
                <a:lnTo>
                  <a:pt x="27559" y="486410"/>
                </a:lnTo>
                <a:lnTo>
                  <a:pt x="27559" y="12700"/>
                </a:lnTo>
                <a:lnTo>
                  <a:pt x="70866" y="12700"/>
                </a:lnTo>
                <a:lnTo>
                  <a:pt x="70866" y="0"/>
                </a:lnTo>
                <a:close/>
              </a:path>
            </a:pathLst>
          </a:custGeom>
          <a:solidFill>
            <a:srgbClr val="000000"/>
          </a:solidFill>
        </p:spPr>
        <p:txBody>
          <a:bodyPr wrap="square" lIns="0" tIns="0" rIns="0" bIns="0" rtlCol="0"/>
          <a:lstStyle/>
          <a:p>
            <a:endParaRPr/>
          </a:p>
        </p:txBody>
      </p:sp>
      <p:sp>
        <p:nvSpPr>
          <p:cNvPr id="13" name="object 13"/>
          <p:cNvSpPr txBox="1"/>
          <p:nvPr/>
        </p:nvSpPr>
        <p:spPr>
          <a:xfrm>
            <a:off x="4975859" y="4998796"/>
            <a:ext cx="1469390" cy="391795"/>
          </a:xfrm>
          <a:prstGeom prst="rect">
            <a:avLst/>
          </a:prstGeom>
        </p:spPr>
        <p:txBody>
          <a:bodyPr vert="horz" wrap="square" lIns="0" tIns="12700" rIns="0" bIns="0" rtlCol="0">
            <a:spAutoFit/>
          </a:bodyPr>
          <a:lstStyle/>
          <a:p>
            <a:pPr marL="38100">
              <a:lnSpc>
                <a:spcPct val="100000"/>
              </a:lnSpc>
              <a:spcBef>
                <a:spcPts val="100"/>
              </a:spcBef>
              <a:tabLst>
                <a:tab pos="860425" algn="l"/>
              </a:tabLst>
            </a:pPr>
            <a:r>
              <a:rPr sz="3600" spc="75" baseline="-28935" dirty="0">
                <a:latin typeface="Cambria Math"/>
                <a:cs typeface="Cambria Math"/>
              </a:rPr>
              <a:t>𝜇</a:t>
            </a:r>
            <a:r>
              <a:rPr sz="2625" spc="75" baseline="-12698" dirty="0">
                <a:latin typeface="Cambria Math"/>
                <a:cs typeface="Cambria Math"/>
              </a:rPr>
              <a:t>2</a:t>
            </a:r>
            <a:r>
              <a:rPr sz="2625" spc="562" baseline="-12698" dirty="0">
                <a:latin typeface="Cambria Math"/>
                <a:cs typeface="Cambria Math"/>
              </a:rPr>
              <a:t> </a:t>
            </a:r>
            <a:r>
              <a:rPr sz="3600" baseline="-28935" dirty="0">
                <a:latin typeface="Cambria Math"/>
                <a:cs typeface="Cambria Math"/>
              </a:rPr>
              <a:t>=	</a:t>
            </a:r>
            <a:r>
              <a:rPr sz="2400" spc="-5" dirty="0">
                <a:latin typeface="Cambria Math"/>
                <a:cs typeface="Cambria Math"/>
              </a:rPr>
              <a:t>55.6</a:t>
            </a:r>
            <a:endParaRPr sz="2400">
              <a:latin typeface="Cambria Math"/>
              <a:cs typeface="Cambria Math"/>
            </a:endParaRPr>
          </a:p>
        </p:txBody>
      </p:sp>
      <p:sp>
        <p:nvSpPr>
          <p:cNvPr id="14" name="object 14"/>
          <p:cNvSpPr txBox="1"/>
          <p:nvPr/>
        </p:nvSpPr>
        <p:spPr>
          <a:xfrm>
            <a:off x="5824220" y="5356047"/>
            <a:ext cx="59499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59</a:t>
            </a:r>
            <a:r>
              <a:rPr sz="2400" spc="-5" dirty="0">
                <a:latin typeface="Cambria Math"/>
                <a:cs typeface="Cambria Math"/>
              </a:rPr>
              <a:t>.</a:t>
            </a:r>
            <a:r>
              <a:rPr sz="2400" dirty="0">
                <a:latin typeface="Cambria Math"/>
                <a:cs typeface="Cambria Math"/>
              </a:rPr>
              <a:t>8</a:t>
            </a:r>
            <a:endParaRPr sz="2400">
              <a:latin typeface="Cambria Math"/>
              <a:cs typeface="Cambria Math"/>
            </a:endParaRPr>
          </a:p>
        </p:txBody>
      </p:sp>
      <p:sp>
        <p:nvSpPr>
          <p:cNvPr id="15" name="object 15"/>
          <p:cNvSpPr/>
          <p:nvPr/>
        </p:nvSpPr>
        <p:spPr>
          <a:xfrm>
            <a:off x="4301490" y="5161279"/>
            <a:ext cx="71120" cy="500380"/>
          </a:xfrm>
          <a:custGeom>
            <a:avLst/>
            <a:gdLst/>
            <a:ahLst/>
            <a:cxnLst/>
            <a:rect l="l" t="t" r="r" b="b"/>
            <a:pathLst>
              <a:path w="71120" h="500379">
                <a:moveTo>
                  <a:pt x="70866" y="0"/>
                </a:moveTo>
                <a:lnTo>
                  <a:pt x="0" y="0"/>
                </a:lnTo>
                <a:lnTo>
                  <a:pt x="0" y="12700"/>
                </a:lnTo>
                <a:lnTo>
                  <a:pt x="43307" y="12700"/>
                </a:lnTo>
                <a:lnTo>
                  <a:pt x="43307" y="487680"/>
                </a:lnTo>
                <a:lnTo>
                  <a:pt x="0" y="487680"/>
                </a:lnTo>
                <a:lnTo>
                  <a:pt x="0" y="500380"/>
                </a:lnTo>
                <a:lnTo>
                  <a:pt x="70866" y="500380"/>
                </a:lnTo>
                <a:lnTo>
                  <a:pt x="70866" y="487680"/>
                </a:lnTo>
                <a:lnTo>
                  <a:pt x="70866" y="12700"/>
                </a:lnTo>
                <a:lnTo>
                  <a:pt x="70866" y="0"/>
                </a:lnTo>
                <a:close/>
              </a:path>
            </a:pathLst>
          </a:custGeom>
          <a:solidFill>
            <a:srgbClr val="000000"/>
          </a:solidFill>
        </p:spPr>
        <p:txBody>
          <a:bodyPr wrap="square" lIns="0" tIns="0" rIns="0" bIns="0" rtlCol="0"/>
          <a:lstStyle/>
          <a:p>
            <a:endParaRPr/>
          </a:p>
        </p:txBody>
      </p:sp>
      <p:sp>
        <p:nvSpPr>
          <p:cNvPr id="16" name="object 16"/>
          <p:cNvSpPr/>
          <p:nvPr/>
        </p:nvSpPr>
        <p:spPr>
          <a:xfrm>
            <a:off x="2900553" y="5161279"/>
            <a:ext cx="71120" cy="500380"/>
          </a:xfrm>
          <a:custGeom>
            <a:avLst/>
            <a:gdLst/>
            <a:ahLst/>
            <a:cxnLst/>
            <a:rect l="l" t="t" r="r" b="b"/>
            <a:pathLst>
              <a:path w="71119" h="500379">
                <a:moveTo>
                  <a:pt x="70866" y="0"/>
                </a:moveTo>
                <a:lnTo>
                  <a:pt x="0" y="0"/>
                </a:lnTo>
                <a:lnTo>
                  <a:pt x="0" y="12700"/>
                </a:lnTo>
                <a:lnTo>
                  <a:pt x="0" y="487680"/>
                </a:lnTo>
                <a:lnTo>
                  <a:pt x="0" y="500380"/>
                </a:lnTo>
                <a:lnTo>
                  <a:pt x="70866" y="500380"/>
                </a:lnTo>
                <a:lnTo>
                  <a:pt x="70866" y="487680"/>
                </a:lnTo>
                <a:lnTo>
                  <a:pt x="27559" y="487680"/>
                </a:lnTo>
                <a:lnTo>
                  <a:pt x="27559" y="12700"/>
                </a:lnTo>
                <a:lnTo>
                  <a:pt x="70866" y="12700"/>
                </a:lnTo>
                <a:lnTo>
                  <a:pt x="70866" y="0"/>
                </a:lnTo>
                <a:close/>
              </a:path>
            </a:pathLst>
          </a:custGeom>
          <a:solidFill>
            <a:srgbClr val="000000"/>
          </a:solidFill>
        </p:spPr>
        <p:txBody>
          <a:bodyPr wrap="square" lIns="0" tIns="0" rIns="0" bIns="0" rtlCol="0"/>
          <a:lstStyle/>
          <a:p>
            <a:endParaRPr/>
          </a:p>
        </p:txBody>
      </p:sp>
      <p:sp>
        <p:nvSpPr>
          <p:cNvPr id="17" name="object 17"/>
          <p:cNvSpPr txBox="1"/>
          <p:nvPr/>
        </p:nvSpPr>
        <p:spPr>
          <a:xfrm>
            <a:off x="2096642" y="5017770"/>
            <a:ext cx="2249805" cy="749300"/>
          </a:xfrm>
          <a:prstGeom prst="rect">
            <a:avLst/>
          </a:prstGeom>
        </p:spPr>
        <p:txBody>
          <a:bodyPr vert="horz" wrap="square" lIns="0" tIns="12700" rIns="0" bIns="0" rtlCol="0">
            <a:spAutoFit/>
          </a:bodyPr>
          <a:lstStyle/>
          <a:p>
            <a:pPr marL="63500">
              <a:lnSpc>
                <a:spcPts val="2850"/>
              </a:lnSpc>
              <a:spcBef>
                <a:spcPts val="100"/>
              </a:spcBef>
              <a:tabLst>
                <a:tab pos="881380" algn="l"/>
                <a:tab pos="1691005" algn="l"/>
              </a:tabLst>
            </a:pPr>
            <a:r>
              <a:rPr sz="3600" spc="44" baseline="-30092" dirty="0">
                <a:latin typeface="Cambria Math"/>
                <a:cs typeface="Cambria Math"/>
              </a:rPr>
              <a:t>Σ</a:t>
            </a:r>
            <a:r>
              <a:rPr sz="2625" spc="44" baseline="-12698" dirty="0">
                <a:latin typeface="Cambria Math"/>
                <a:cs typeface="Cambria Math"/>
              </a:rPr>
              <a:t>1</a:t>
            </a:r>
            <a:r>
              <a:rPr sz="2625" spc="562" baseline="-12698" dirty="0">
                <a:latin typeface="Cambria Math"/>
                <a:cs typeface="Cambria Math"/>
              </a:rPr>
              <a:t> </a:t>
            </a:r>
            <a:r>
              <a:rPr sz="3600" baseline="-30092" dirty="0">
                <a:latin typeface="Cambria Math"/>
                <a:cs typeface="Cambria Math"/>
              </a:rPr>
              <a:t>=	</a:t>
            </a:r>
            <a:r>
              <a:rPr sz="2400" dirty="0">
                <a:latin typeface="Cambria Math"/>
                <a:cs typeface="Cambria Math"/>
              </a:rPr>
              <a:t>874	327</a:t>
            </a:r>
            <a:endParaRPr sz="2400">
              <a:latin typeface="Cambria Math"/>
              <a:cs typeface="Cambria Math"/>
            </a:endParaRPr>
          </a:p>
          <a:p>
            <a:pPr marL="881380">
              <a:lnSpc>
                <a:spcPts val="2850"/>
              </a:lnSpc>
              <a:tabLst>
                <a:tab pos="1691005" algn="l"/>
              </a:tabLst>
            </a:pPr>
            <a:r>
              <a:rPr sz="2400" dirty="0">
                <a:latin typeface="Cambria Math"/>
                <a:cs typeface="Cambria Math"/>
              </a:rPr>
              <a:t>327	929</a:t>
            </a:r>
            <a:endParaRPr sz="2400">
              <a:latin typeface="Cambria Math"/>
              <a:cs typeface="Cambria Math"/>
            </a:endParaRPr>
          </a:p>
        </p:txBody>
      </p:sp>
      <p:sp>
        <p:nvSpPr>
          <p:cNvPr id="18" name="object 18"/>
          <p:cNvSpPr/>
          <p:nvPr/>
        </p:nvSpPr>
        <p:spPr>
          <a:xfrm>
            <a:off x="8850122" y="5130800"/>
            <a:ext cx="71120" cy="500380"/>
          </a:xfrm>
          <a:custGeom>
            <a:avLst/>
            <a:gdLst/>
            <a:ahLst/>
            <a:cxnLst/>
            <a:rect l="l" t="t" r="r" b="b"/>
            <a:pathLst>
              <a:path w="71120" h="500379">
                <a:moveTo>
                  <a:pt x="70866" y="0"/>
                </a:moveTo>
                <a:lnTo>
                  <a:pt x="0" y="0"/>
                </a:lnTo>
                <a:lnTo>
                  <a:pt x="0" y="12700"/>
                </a:lnTo>
                <a:lnTo>
                  <a:pt x="43307" y="12700"/>
                </a:lnTo>
                <a:lnTo>
                  <a:pt x="43307" y="487680"/>
                </a:lnTo>
                <a:lnTo>
                  <a:pt x="0" y="487680"/>
                </a:lnTo>
                <a:lnTo>
                  <a:pt x="0" y="500380"/>
                </a:lnTo>
                <a:lnTo>
                  <a:pt x="70866" y="500380"/>
                </a:lnTo>
                <a:lnTo>
                  <a:pt x="70866" y="487680"/>
                </a:lnTo>
                <a:lnTo>
                  <a:pt x="70866" y="12700"/>
                </a:lnTo>
                <a:lnTo>
                  <a:pt x="70866" y="0"/>
                </a:lnTo>
                <a:close/>
              </a:path>
            </a:pathLst>
          </a:custGeom>
          <a:solidFill>
            <a:srgbClr val="000000"/>
          </a:solidFill>
        </p:spPr>
        <p:txBody>
          <a:bodyPr wrap="square" lIns="0" tIns="0" rIns="0" bIns="0" rtlCol="0"/>
          <a:lstStyle/>
          <a:p>
            <a:endParaRPr/>
          </a:p>
        </p:txBody>
      </p:sp>
      <p:sp>
        <p:nvSpPr>
          <p:cNvPr id="19" name="object 19"/>
          <p:cNvSpPr/>
          <p:nvPr/>
        </p:nvSpPr>
        <p:spPr>
          <a:xfrm>
            <a:off x="7449185" y="5130800"/>
            <a:ext cx="71120" cy="500380"/>
          </a:xfrm>
          <a:custGeom>
            <a:avLst/>
            <a:gdLst/>
            <a:ahLst/>
            <a:cxnLst/>
            <a:rect l="l" t="t" r="r" b="b"/>
            <a:pathLst>
              <a:path w="71120" h="500379">
                <a:moveTo>
                  <a:pt x="70866" y="0"/>
                </a:moveTo>
                <a:lnTo>
                  <a:pt x="0" y="0"/>
                </a:lnTo>
                <a:lnTo>
                  <a:pt x="0" y="12700"/>
                </a:lnTo>
                <a:lnTo>
                  <a:pt x="0" y="487680"/>
                </a:lnTo>
                <a:lnTo>
                  <a:pt x="0" y="500380"/>
                </a:lnTo>
                <a:lnTo>
                  <a:pt x="70866" y="500380"/>
                </a:lnTo>
                <a:lnTo>
                  <a:pt x="70866" y="487680"/>
                </a:lnTo>
                <a:lnTo>
                  <a:pt x="27559" y="487680"/>
                </a:lnTo>
                <a:lnTo>
                  <a:pt x="27559" y="12700"/>
                </a:lnTo>
                <a:lnTo>
                  <a:pt x="70866" y="12700"/>
                </a:lnTo>
                <a:lnTo>
                  <a:pt x="70866" y="0"/>
                </a:lnTo>
                <a:close/>
              </a:path>
            </a:pathLst>
          </a:custGeom>
          <a:solidFill>
            <a:srgbClr val="000000"/>
          </a:solidFill>
        </p:spPr>
        <p:txBody>
          <a:bodyPr wrap="square" lIns="0" tIns="0" rIns="0" bIns="0" rtlCol="0"/>
          <a:lstStyle/>
          <a:p>
            <a:endParaRPr/>
          </a:p>
        </p:txBody>
      </p:sp>
      <p:sp>
        <p:nvSpPr>
          <p:cNvPr id="20" name="object 20"/>
          <p:cNvSpPr txBox="1"/>
          <p:nvPr/>
        </p:nvSpPr>
        <p:spPr>
          <a:xfrm>
            <a:off x="6639686" y="4987544"/>
            <a:ext cx="2257425" cy="749300"/>
          </a:xfrm>
          <a:prstGeom prst="rect">
            <a:avLst/>
          </a:prstGeom>
        </p:spPr>
        <p:txBody>
          <a:bodyPr vert="horz" wrap="square" lIns="0" tIns="12700" rIns="0" bIns="0" rtlCol="0">
            <a:spAutoFit/>
          </a:bodyPr>
          <a:lstStyle/>
          <a:p>
            <a:pPr marL="63500">
              <a:lnSpc>
                <a:spcPts val="2850"/>
              </a:lnSpc>
              <a:spcBef>
                <a:spcPts val="100"/>
              </a:spcBef>
              <a:tabLst>
                <a:tab pos="887730" algn="l"/>
                <a:tab pos="1698625" algn="l"/>
              </a:tabLst>
            </a:pPr>
            <a:r>
              <a:rPr sz="3600" spc="82" baseline="-30092" dirty="0">
                <a:latin typeface="Cambria Math"/>
                <a:cs typeface="Cambria Math"/>
              </a:rPr>
              <a:t>Σ</a:t>
            </a:r>
            <a:r>
              <a:rPr sz="2625" spc="82" baseline="-12698" dirty="0">
                <a:latin typeface="Cambria Math"/>
                <a:cs typeface="Cambria Math"/>
              </a:rPr>
              <a:t>2</a:t>
            </a:r>
            <a:r>
              <a:rPr sz="2625" spc="562" baseline="-12698" dirty="0">
                <a:latin typeface="Cambria Math"/>
                <a:cs typeface="Cambria Math"/>
              </a:rPr>
              <a:t> </a:t>
            </a:r>
            <a:r>
              <a:rPr sz="3600" baseline="-30092" dirty="0">
                <a:latin typeface="Cambria Math"/>
                <a:cs typeface="Cambria Math"/>
              </a:rPr>
              <a:t>=	</a:t>
            </a:r>
            <a:r>
              <a:rPr sz="2400" dirty="0">
                <a:latin typeface="Cambria Math"/>
                <a:cs typeface="Cambria Math"/>
              </a:rPr>
              <a:t>847	422</a:t>
            </a:r>
            <a:endParaRPr sz="2400">
              <a:latin typeface="Cambria Math"/>
              <a:cs typeface="Cambria Math"/>
            </a:endParaRPr>
          </a:p>
          <a:p>
            <a:pPr marL="887730">
              <a:lnSpc>
                <a:spcPts val="2850"/>
              </a:lnSpc>
              <a:tabLst>
                <a:tab pos="1698625" algn="l"/>
              </a:tabLst>
            </a:pPr>
            <a:r>
              <a:rPr sz="2400" dirty="0">
                <a:latin typeface="Cambria Math"/>
                <a:cs typeface="Cambria Math"/>
              </a:rPr>
              <a:t>422	685</a:t>
            </a:r>
            <a:endParaRPr sz="2400">
              <a:latin typeface="Cambria Math"/>
              <a:cs typeface="Cambria Math"/>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2937510" cy="697230"/>
          </a:xfrm>
          <a:prstGeom prst="rect">
            <a:avLst/>
          </a:prstGeom>
        </p:spPr>
        <p:txBody>
          <a:bodyPr vert="horz" wrap="square" lIns="0" tIns="13335" rIns="0" bIns="0" rtlCol="0">
            <a:spAutoFit/>
          </a:bodyPr>
          <a:lstStyle/>
          <a:p>
            <a:pPr marL="12700">
              <a:lnSpc>
                <a:spcPct val="100000"/>
              </a:lnSpc>
              <a:spcBef>
                <a:spcPts val="105"/>
              </a:spcBef>
            </a:pPr>
            <a:r>
              <a:rPr spc="-10" dirty="0"/>
              <a:t>Classification</a:t>
            </a:r>
          </a:p>
        </p:txBody>
      </p:sp>
      <p:sp>
        <p:nvSpPr>
          <p:cNvPr id="3" name="object 3"/>
          <p:cNvSpPr txBox="1"/>
          <p:nvPr/>
        </p:nvSpPr>
        <p:spPr>
          <a:xfrm>
            <a:off x="707542" y="1774825"/>
            <a:ext cx="7265034" cy="3105150"/>
          </a:xfrm>
          <a:prstGeom prst="rect">
            <a:avLst/>
          </a:prstGeom>
        </p:spPr>
        <p:txBody>
          <a:bodyPr vert="horz" wrap="square" lIns="0" tIns="40005" rIns="0" bIns="0" rtlCol="0">
            <a:spAutoFit/>
          </a:bodyPr>
          <a:lstStyle/>
          <a:p>
            <a:pPr marL="241300" indent="-228600">
              <a:lnSpc>
                <a:spcPct val="100000"/>
              </a:lnSpc>
              <a:spcBef>
                <a:spcPts val="315"/>
              </a:spcBef>
              <a:buFont typeface="Arial MT"/>
              <a:buChar char="•"/>
              <a:tabLst>
                <a:tab pos="241300" algn="l"/>
              </a:tabLst>
            </a:pPr>
            <a:r>
              <a:rPr sz="2400" spc="-10" dirty="0">
                <a:latin typeface="Calibri"/>
                <a:cs typeface="Calibri"/>
              </a:rPr>
              <a:t>Credit</a:t>
            </a:r>
            <a:r>
              <a:rPr sz="2400" spc="-35" dirty="0">
                <a:latin typeface="Calibri"/>
                <a:cs typeface="Calibri"/>
              </a:rPr>
              <a:t> </a:t>
            </a:r>
            <a:r>
              <a:rPr sz="2400" spc="-10" dirty="0">
                <a:latin typeface="Calibri"/>
                <a:cs typeface="Calibri"/>
              </a:rPr>
              <a:t>Scoring</a:t>
            </a:r>
            <a:endParaRPr sz="2400">
              <a:latin typeface="Calibri"/>
              <a:cs typeface="Calibri"/>
            </a:endParaRPr>
          </a:p>
          <a:p>
            <a:pPr marL="697865" lvl="1" indent="-228600">
              <a:lnSpc>
                <a:spcPts val="2735"/>
              </a:lnSpc>
              <a:spcBef>
                <a:spcPts val="220"/>
              </a:spcBef>
              <a:buFont typeface="Arial MT"/>
              <a:buChar char="•"/>
              <a:tabLst>
                <a:tab pos="698500" algn="l"/>
              </a:tabLst>
            </a:pPr>
            <a:r>
              <a:rPr sz="2400" dirty="0">
                <a:latin typeface="Calibri"/>
                <a:cs typeface="Calibri"/>
              </a:rPr>
              <a:t>Input:</a:t>
            </a:r>
            <a:r>
              <a:rPr sz="2400" spc="-15" dirty="0">
                <a:latin typeface="Calibri"/>
                <a:cs typeface="Calibri"/>
              </a:rPr>
              <a:t> </a:t>
            </a:r>
            <a:r>
              <a:rPr sz="2400" spc="-5" dirty="0">
                <a:latin typeface="Calibri"/>
                <a:cs typeface="Calibri"/>
              </a:rPr>
              <a:t>income,</a:t>
            </a:r>
            <a:r>
              <a:rPr sz="2400" spc="-15" dirty="0">
                <a:latin typeface="Calibri"/>
                <a:cs typeface="Calibri"/>
              </a:rPr>
              <a:t> </a:t>
            </a:r>
            <a:r>
              <a:rPr sz="2400" spc="-10" dirty="0">
                <a:latin typeface="Calibri"/>
                <a:cs typeface="Calibri"/>
              </a:rPr>
              <a:t>savings,</a:t>
            </a:r>
            <a:r>
              <a:rPr sz="2400" spc="-5" dirty="0">
                <a:latin typeface="Calibri"/>
                <a:cs typeface="Calibri"/>
              </a:rPr>
              <a:t> </a:t>
            </a:r>
            <a:r>
              <a:rPr sz="2400" spc="-15" dirty="0">
                <a:latin typeface="Calibri"/>
                <a:cs typeface="Calibri"/>
              </a:rPr>
              <a:t>profession,</a:t>
            </a:r>
            <a:r>
              <a:rPr sz="2400" dirty="0">
                <a:latin typeface="Calibri"/>
                <a:cs typeface="Calibri"/>
              </a:rPr>
              <a:t> </a:t>
            </a:r>
            <a:r>
              <a:rPr sz="2400" spc="-10" dirty="0">
                <a:latin typeface="Calibri"/>
                <a:cs typeface="Calibri"/>
              </a:rPr>
              <a:t>age,</a:t>
            </a:r>
            <a:r>
              <a:rPr sz="2400" dirty="0">
                <a:latin typeface="Calibri"/>
                <a:cs typeface="Calibri"/>
              </a:rPr>
              <a:t> </a:t>
            </a:r>
            <a:r>
              <a:rPr sz="2400" spc="-10" dirty="0">
                <a:latin typeface="Calibri"/>
                <a:cs typeface="Calibri"/>
              </a:rPr>
              <a:t>past</a:t>
            </a:r>
            <a:r>
              <a:rPr sz="2400" spc="-15" dirty="0">
                <a:latin typeface="Calibri"/>
                <a:cs typeface="Calibri"/>
              </a:rPr>
              <a:t> </a:t>
            </a:r>
            <a:r>
              <a:rPr sz="2400" spc="-5" dirty="0">
                <a:latin typeface="Calibri"/>
                <a:cs typeface="Calibri"/>
              </a:rPr>
              <a:t>financial</a:t>
            </a:r>
            <a:endParaRPr sz="2400">
              <a:latin typeface="Calibri"/>
              <a:cs typeface="Calibri"/>
            </a:endParaRPr>
          </a:p>
          <a:p>
            <a:pPr marL="697865">
              <a:lnSpc>
                <a:spcPts val="2735"/>
              </a:lnSpc>
            </a:pPr>
            <a:r>
              <a:rPr sz="2400" spc="-10" dirty="0">
                <a:latin typeface="Calibri"/>
                <a:cs typeface="Calibri"/>
              </a:rPr>
              <a:t>history</a:t>
            </a:r>
            <a:r>
              <a:rPr sz="2400" spc="-50" dirty="0">
                <a:latin typeface="Calibri"/>
                <a:cs typeface="Calibri"/>
              </a:rPr>
              <a:t> </a:t>
            </a:r>
            <a:r>
              <a:rPr sz="2400" spc="-5" dirty="0">
                <a:latin typeface="Calibri"/>
                <a:cs typeface="Calibri"/>
              </a:rPr>
              <a:t>……</a:t>
            </a:r>
            <a:endParaRPr sz="2400">
              <a:latin typeface="Calibri"/>
              <a:cs typeface="Calibri"/>
            </a:endParaRPr>
          </a:p>
          <a:p>
            <a:pPr marL="697865" lvl="1" indent="-228600">
              <a:lnSpc>
                <a:spcPct val="100000"/>
              </a:lnSpc>
              <a:spcBef>
                <a:spcPts val="215"/>
              </a:spcBef>
              <a:buFont typeface="Arial MT"/>
              <a:buChar char="•"/>
              <a:tabLst>
                <a:tab pos="698500" algn="l"/>
              </a:tabLst>
            </a:pPr>
            <a:r>
              <a:rPr sz="2400" spc="-5" dirty="0">
                <a:latin typeface="Calibri"/>
                <a:cs typeface="Calibri"/>
              </a:rPr>
              <a:t>Output:</a:t>
            </a:r>
            <a:r>
              <a:rPr sz="2400" spc="-35" dirty="0">
                <a:latin typeface="Calibri"/>
                <a:cs typeface="Calibri"/>
              </a:rPr>
              <a:t> </a:t>
            </a:r>
            <a:r>
              <a:rPr sz="2400" spc="-5" dirty="0">
                <a:latin typeface="Calibri"/>
                <a:cs typeface="Calibri"/>
              </a:rPr>
              <a:t>accept</a:t>
            </a:r>
            <a:r>
              <a:rPr sz="2400" spc="-25" dirty="0">
                <a:latin typeface="Calibri"/>
                <a:cs typeface="Calibri"/>
              </a:rPr>
              <a:t> </a:t>
            </a:r>
            <a:r>
              <a:rPr sz="2400" spc="-5" dirty="0">
                <a:latin typeface="Calibri"/>
                <a:cs typeface="Calibri"/>
              </a:rPr>
              <a:t>or</a:t>
            </a:r>
            <a:r>
              <a:rPr sz="2400" spc="-30" dirty="0">
                <a:latin typeface="Calibri"/>
                <a:cs typeface="Calibri"/>
              </a:rPr>
              <a:t> </a:t>
            </a:r>
            <a:r>
              <a:rPr sz="2400" spc="-15" dirty="0">
                <a:latin typeface="Calibri"/>
                <a:cs typeface="Calibri"/>
              </a:rPr>
              <a:t>refuse</a:t>
            </a:r>
            <a:endParaRPr sz="2400">
              <a:latin typeface="Calibri"/>
              <a:cs typeface="Calibri"/>
            </a:endParaRPr>
          </a:p>
          <a:p>
            <a:pPr marL="241300" indent="-228600">
              <a:lnSpc>
                <a:spcPct val="100000"/>
              </a:lnSpc>
              <a:spcBef>
                <a:spcPts val="710"/>
              </a:spcBef>
              <a:buFont typeface="Arial MT"/>
              <a:buChar char="•"/>
              <a:tabLst>
                <a:tab pos="241300" algn="l"/>
              </a:tabLst>
            </a:pPr>
            <a:r>
              <a:rPr sz="2400" spc="-5" dirty="0">
                <a:latin typeface="Calibri"/>
                <a:cs typeface="Calibri"/>
              </a:rPr>
              <a:t>Medical</a:t>
            </a:r>
            <a:r>
              <a:rPr sz="2400" spc="-35" dirty="0">
                <a:latin typeface="Calibri"/>
                <a:cs typeface="Calibri"/>
              </a:rPr>
              <a:t> </a:t>
            </a:r>
            <a:r>
              <a:rPr sz="2400" spc="-10" dirty="0">
                <a:latin typeface="Calibri"/>
                <a:cs typeface="Calibri"/>
              </a:rPr>
              <a:t>Diagnosis</a:t>
            </a:r>
            <a:endParaRPr sz="2400">
              <a:latin typeface="Calibri"/>
              <a:cs typeface="Calibri"/>
            </a:endParaRPr>
          </a:p>
          <a:p>
            <a:pPr marL="697865" lvl="1" indent="-228600">
              <a:lnSpc>
                <a:spcPts val="2735"/>
              </a:lnSpc>
              <a:spcBef>
                <a:spcPts val="219"/>
              </a:spcBef>
              <a:buFont typeface="Arial MT"/>
              <a:buChar char="•"/>
              <a:tabLst>
                <a:tab pos="698500" algn="l"/>
              </a:tabLst>
            </a:pPr>
            <a:r>
              <a:rPr sz="2400" dirty="0">
                <a:latin typeface="Calibri"/>
                <a:cs typeface="Calibri"/>
              </a:rPr>
              <a:t>Input:</a:t>
            </a:r>
            <a:r>
              <a:rPr sz="2400" spc="-15" dirty="0">
                <a:latin typeface="Calibri"/>
                <a:cs typeface="Calibri"/>
              </a:rPr>
              <a:t> </a:t>
            </a:r>
            <a:r>
              <a:rPr sz="2400" spc="-10" dirty="0">
                <a:latin typeface="Calibri"/>
                <a:cs typeface="Calibri"/>
              </a:rPr>
              <a:t>current</a:t>
            </a:r>
            <a:r>
              <a:rPr sz="2400" dirty="0">
                <a:latin typeface="Calibri"/>
                <a:cs typeface="Calibri"/>
              </a:rPr>
              <a:t> </a:t>
            </a:r>
            <a:r>
              <a:rPr sz="2400" spc="-15" dirty="0">
                <a:latin typeface="Calibri"/>
                <a:cs typeface="Calibri"/>
              </a:rPr>
              <a:t>symptoms,</a:t>
            </a:r>
            <a:r>
              <a:rPr sz="2400" spc="-25" dirty="0">
                <a:latin typeface="Calibri"/>
                <a:cs typeface="Calibri"/>
              </a:rPr>
              <a:t> </a:t>
            </a:r>
            <a:r>
              <a:rPr sz="2400" spc="-10" dirty="0">
                <a:latin typeface="Calibri"/>
                <a:cs typeface="Calibri"/>
              </a:rPr>
              <a:t>age, </a:t>
            </a:r>
            <a:r>
              <a:rPr sz="2400" spc="-35" dirty="0">
                <a:latin typeface="Calibri"/>
                <a:cs typeface="Calibri"/>
              </a:rPr>
              <a:t>gender,</a:t>
            </a:r>
            <a:r>
              <a:rPr sz="2400" dirty="0">
                <a:latin typeface="Calibri"/>
                <a:cs typeface="Calibri"/>
              </a:rPr>
              <a:t> </a:t>
            </a:r>
            <a:r>
              <a:rPr sz="2400" spc="-10" dirty="0">
                <a:latin typeface="Calibri"/>
                <a:cs typeface="Calibri"/>
              </a:rPr>
              <a:t>past</a:t>
            </a:r>
            <a:r>
              <a:rPr sz="2400" dirty="0">
                <a:latin typeface="Calibri"/>
                <a:cs typeface="Calibri"/>
              </a:rPr>
              <a:t> </a:t>
            </a:r>
            <a:r>
              <a:rPr sz="2400" spc="-5" dirty="0">
                <a:latin typeface="Calibri"/>
                <a:cs typeface="Calibri"/>
              </a:rPr>
              <a:t>medical</a:t>
            </a:r>
            <a:endParaRPr sz="2400">
              <a:latin typeface="Calibri"/>
              <a:cs typeface="Calibri"/>
            </a:endParaRPr>
          </a:p>
          <a:p>
            <a:pPr marL="697865">
              <a:lnSpc>
                <a:spcPts val="2735"/>
              </a:lnSpc>
            </a:pPr>
            <a:r>
              <a:rPr sz="2400" spc="-10" dirty="0">
                <a:latin typeface="Calibri"/>
                <a:cs typeface="Calibri"/>
              </a:rPr>
              <a:t>history</a:t>
            </a:r>
            <a:r>
              <a:rPr sz="2400" spc="-50" dirty="0">
                <a:latin typeface="Calibri"/>
                <a:cs typeface="Calibri"/>
              </a:rPr>
              <a:t> </a:t>
            </a:r>
            <a:r>
              <a:rPr sz="2400" spc="-5" dirty="0">
                <a:latin typeface="Calibri"/>
                <a:cs typeface="Calibri"/>
              </a:rPr>
              <a:t>……</a:t>
            </a:r>
            <a:endParaRPr sz="2400">
              <a:latin typeface="Calibri"/>
              <a:cs typeface="Calibri"/>
            </a:endParaRPr>
          </a:p>
          <a:p>
            <a:pPr marL="697865" lvl="1" indent="-228600">
              <a:lnSpc>
                <a:spcPct val="100000"/>
              </a:lnSpc>
              <a:spcBef>
                <a:spcPts val="200"/>
              </a:spcBef>
              <a:buFont typeface="Arial MT"/>
              <a:buChar char="•"/>
              <a:tabLst>
                <a:tab pos="698500" algn="l"/>
              </a:tabLst>
            </a:pPr>
            <a:r>
              <a:rPr sz="2400" spc="-5" dirty="0">
                <a:latin typeface="Calibri"/>
                <a:cs typeface="Calibri"/>
              </a:rPr>
              <a:t>Output:</a:t>
            </a:r>
            <a:r>
              <a:rPr sz="2400" spc="-25" dirty="0">
                <a:latin typeface="Calibri"/>
                <a:cs typeface="Calibri"/>
              </a:rPr>
              <a:t> </a:t>
            </a:r>
            <a:r>
              <a:rPr sz="2400" dirty="0">
                <a:latin typeface="Calibri"/>
                <a:cs typeface="Calibri"/>
              </a:rPr>
              <a:t>which</a:t>
            </a:r>
            <a:r>
              <a:rPr sz="2400" spc="-25" dirty="0">
                <a:latin typeface="Calibri"/>
                <a:cs typeface="Calibri"/>
              </a:rPr>
              <a:t> </a:t>
            </a:r>
            <a:r>
              <a:rPr sz="2400" dirty="0">
                <a:latin typeface="Calibri"/>
                <a:cs typeface="Calibri"/>
              </a:rPr>
              <a:t>kind</a:t>
            </a:r>
            <a:r>
              <a:rPr sz="2400" spc="-5" dirty="0">
                <a:latin typeface="Calibri"/>
                <a:cs typeface="Calibri"/>
              </a:rPr>
              <a:t> </a:t>
            </a:r>
            <a:r>
              <a:rPr sz="2400" spc="-10" dirty="0">
                <a:latin typeface="Calibri"/>
                <a:cs typeface="Calibri"/>
              </a:rPr>
              <a:t>of </a:t>
            </a:r>
            <a:r>
              <a:rPr sz="2400" spc="-5" dirty="0">
                <a:latin typeface="Calibri"/>
                <a:cs typeface="Calibri"/>
              </a:rPr>
              <a:t>diseases</a:t>
            </a:r>
            <a:endParaRPr sz="2400">
              <a:latin typeface="Calibri"/>
              <a:cs typeface="Calibri"/>
            </a:endParaRPr>
          </a:p>
        </p:txBody>
      </p:sp>
      <p:sp>
        <p:nvSpPr>
          <p:cNvPr id="4" name="object 4"/>
          <p:cNvSpPr txBox="1"/>
          <p:nvPr/>
        </p:nvSpPr>
        <p:spPr>
          <a:xfrm>
            <a:off x="707542" y="4946141"/>
            <a:ext cx="4521835" cy="391160"/>
          </a:xfrm>
          <a:prstGeom prst="rect">
            <a:avLst/>
          </a:prstGeom>
        </p:spPr>
        <p:txBody>
          <a:bodyPr vert="horz" wrap="square" lIns="0" tIns="12700" rIns="0" bIns="0" rtlCol="0">
            <a:spAutoFit/>
          </a:bodyPr>
          <a:lstStyle/>
          <a:p>
            <a:pPr marL="241300" indent="-228600">
              <a:lnSpc>
                <a:spcPct val="100000"/>
              </a:lnSpc>
              <a:spcBef>
                <a:spcPts val="100"/>
              </a:spcBef>
              <a:buFont typeface="Arial MT"/>
              <a:buChar char="•"/>
              <a:tabLst>
                <a:tab pos="241300" algn="l"/>
              </a:tabLst>
            </a:pPr>
            <a:r>
              <a:rPr sz="2400" spc="-10" dirty="0">
                <a:latin typeface="Calibri"/>
                <a:cs typeface="Calibri"/>
              </a:rPr>
              <a:t>Handwritten</a:t>
            </a:r>
            <a:r>
              <a:rPr sz="2400" spc="-30" dirty="0">
                <a:latin typeface="Calibri"/>
                <a:cs typeface="Calibri"/>
              </a:rPr>
              <a:t> </a:t>
            </a:r>
            <a:r>
              <a:rPr sz="2400" spc="-10" dirty="0">
                <a:latin typeface="Calibri"/>
                <a:cs typeface="Calibri"/>
              </a:rPr>
              <a:t>character</a:t>
            </a:r>
            <a:r>
              <a:rPr sz="2400" spc="-45" dirty="0">
                <a:latin typeface="Calibri"/>
                <a:cs typeface="Calibri"/>
              </a:rPr>
              <a:t> </a:t>
            </a:r>
            <a:r>
              <a:rPr sz="2400" spc="-10" dirty="0">
                <a:latin typeface="Calibri"/>
                <a:cs typeface="Calibri"/>
              </a:rPr>
              <a:t>recognition</a:t>
            </a:r>
            <a:endParaRPr sz="2400">
              <a:latin typeface="Calibri"/>
              <a:cs typeface="Calibri"/>
            </a:endParaRPr>
          </a:p>
        </p:txBody>
      </p:sp>
      <p:sp>
        <p:nvSpPr>
          <p:cNvPr id="5" name="object 5"/>
          <p:cNvSpPr txBox="1"/>
          <p:nvPr/>
        </p:nvSpPr>
        <p:spPr>
          <a:xfrm>
            <a:off x="707542" y="5829434"/>
            <a:ext cx="5380990" cy="812800"/>
          </a:xfrm>
          <a:prstGeom prst="rect">
            <a:avLst/>
          </a:prstGeom>
        </p:spPr>
        <p:txBody>
          <a:bodyPr vert="horz" wrap="square" lIns="0" tIns="40640" rIns="0" bIns="0" rtlCol="0">
            <a:spAutoFit/>
          </a:bodyPr>
          <a:lstStyle/>
          <a:p>
            <a:pPr marL="241300" indent="-228600">
              <a:lnSpc>
                <a:spcPct val="100000"/>
              </a:lnSpc>
              <a:spcBef>
                <a:spcPts val="320"/>
              </a:spcBef>
              <a:buFont typeface="Arial MT"/>
              <a:buChar char="•"/>
              <a:tabLst>
                <a:tab pos="241300" algn="l"/>
              </a:tabLst>
            </a:pPr>
            <a:r>
              <a:rPr sz="2400" spc="-15" dirty="0">
                <a:latin typeface="Calibri"/>
                <a:cs typeface="Calibri"/>
              </a:rPr>
              <a:t>Face</a:t>
            </a:r>
            <a:r>
              <a:rPr sz="2400" spc="-55" dirty="0">
                <a:latin typeface="Calibri"/>
                <a:cs typeface="Calibri"/>
              </a:rPr>
              <a:t> </a:t>
            </a:r>
            <a:r>
              <a:rPr sz="2400" spc="-10" dirty="0">
                <a:latin typeface="Calibri"/>
                <a:cs typeface="Calibri"/>
              </a:rPr>
              <a:t>recognition</a:t>
            </a:r>
            <a:endParaRPr sz="2400">
              <a:latin typeface="Calibri"/>
              <a:cs typeface="Calibri"/>
            </a:endParaRPr>
          </a:p>
          <a:p>
            <a:pPr marL="697865" lvl="1" indent="-228600">
              <a:lnSpc>
                <a:spcPct val="100000"/>
              </a:lnSpc>
              <a:spcBef>
                <a:spcPts val="215"/>
              </a:spcBef>
              <a:buFont typeface="Arial MT"/>
              <a:buChar char="•"/>
              <a:tabLst>
                <a:tab pos="698500" algn="l"/>
              </a:tabLst>
            </a:pPr>
            <a:r>
              <a:rPr sz="2400" dirty="0">
                <a:latin typeface="Calibri"/>
                <a:cs typeface="Calibri"/>
              </a:rPr>
              <a:t>Input:</a:t>
            </a:r>
            <a:r>
              <a:rPr sz="2400" spc="-30" dirty="0">
                <a:latin typeface="Calibri"/>
                <a:cs typeface="Calibri"/>
              </a:rPr>
              <a:t> </a:t>
            </a:r>
            <a:r>
              <a:rPr sz="2400" spc="-5" dirty="0">
                <a:latin typeface="Calibri"/>
                <a:cs typeface="Calibri"/>
              </a:rPr>
              <a:t>image</a:t>
            </a:r>
            <a:r>
              <a:rPr sz="2400" spc="-25"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a</a:t>
            </a:r>
            <a:r>
              <a:rPr sz="2400" spc="-20" dirty="0">
                <a:latin typeface="Calibri"/>
                <a:cs typeface="Calibri"/>
              </a:rPr>
              <a:t> </a:t>
            </a:r>
            <a:r>
              <a:rPr sz="2400" spc="-10" dirty="0">
                <a:latin typeface="Calibri"/>
                <a:cs typeface="Calibri"/>
              </a:rPr>
              <a:t>face,</a:t>
            </a:r>
            <a:r>
              <a:rPr sz="2400" spc="-15" dirty="0">
                <a:latin typeface="Calibri"/>
                <a:cs typeface="Calibri"/>
              </a:rPr>
              <a:t> </a:t>
            </a:r>
            <a:r>
              <a:rPr sz="2400" spc="-5" dirty="0">
                <a:latin typeface="Calibri"/>
                <a:cs typeface="Calibri"/>
              </a:rPr>
              <a:t>output:</a:t>
            </a:r>
            <a:r>
              <a:rPr sz="2400" spc="-30" dirty="0">
                <a:latin typeface="Calibri"/>
                <a:cs typeface="Calibri"/>
              </a:rPr>
              <a:t> </a:t>
            </a:r>
            <a:r>
              <a:rPr sz="2400" spc="-10" dirty="0">
                <a:latin typeface="Calibri"/>
                <a:cs typeface="Calibri"/>
              </a:rPr>
              <a:t>person</a:t>
            </a:r>
            <a:endParaRPr sz="2400">
              <a:latin typeface="Calibri"/>
              <a:cs typeface="Calibri"/>
            </a:endParaRPr>
          </a:p>
        </p:txBody>
      </p:sp>
      <p:grpSp>
        <p:nvGrpSpPr>
          <p:cNvPr id="6" name="object 6"/>
          <p:cNvGrpSpPr/>
          <p:nvPr/>
        </p:nvGrpSpPr>
        <p:grpSpPr>
          <a:xfrm>
            <a:off x="6374833" y="5129753"/>
            <a:ext cx="927100" cy="894715"/>
            <a:chOff x="6374833" y="5129753"/>
            <a:chExt cx="927100" cy="894715"/>
          </a:xfrm>
        </p:grpSpPr>
        <p:pic>
          <p:nvPicPr>
            <p:cNvPr id="7" name="object 7"/>
            <p:cNvPicPr/>
            <p:nvPr/>
          </p:nvPicPr>
          <p:blipFill>
            <a:blip r:embed="rId3" cstate="print"/>
            <a:stretch>
              <a:fillRect/>
            </a:stretch>
          </p:blipFill>
          <p:spPr>
            <a:xfrm>
              <a:off x="6374833" y="5129753"/>
              <a:ext cx="926721" cy="894620"/>
            </a:xfrm>
            <a:prstGeom prst="rect">
              <a:avLst/>
            </a:prstGeom>
          </p:spPr>
        </p:pic>
        <p:pic>
          <p:nvPicPr>
            <p:cNvPr id="8" name="object 8"/>
            <p:cNvPicPr/>
            <p:nvPr/>
          </p:nvPicPr>
          <p:blipFill>
            <a:blip r:embed="rId4" cstate="print"/>
            <a:stretch>
              <a:fillRect/>
            </a:stretch>
          </p:blipFill>
          <p:spPr>
            <a:xfrm>
              <a:off x="6429755" y="5175503"/>
              <a:ext cx="766572" cy="743712"/>
            </a:xfrm>
            <a:prstGeom prst="rect">
              <a:avLst/>
            </a:prstGeom>
          </p:spPr>
        </p:pic>
        <p:sp>
          <p:nvSpPr>
            <p:cNvPr id="9" name="object 9"/>
            <p:cNvSpPr/>
            <p:nvPr/>
          </p:nvSpPr>
          <p:spPr>
            <a:xfrm>
              <a:off x="6410705" y="5156453"/>
              <a:ext cx="805180" cy="782320"/>
            </a:xfrm>
            <a:custGeom>
              <a:avLst/>
              <a:gdLst/>
              <a:ahLst/>
              <a:cxnLst/>
              <a:rect l="l" t="t" r="r" b="b"/>
              <a:pathLst>
                <a:path w="805179" h="782320">
                  <a:moveTo>
                    <a:pt x="0" y="781812"/>
                  </a:moveTo>
                  <a:lnTo>
                    <a:pt x="804672" y="781812"/>
                  </a:lnTo>
                  <a:lnTo>
                    <a:pt x="804672" y="0"/>
                  </a:lnTo>
                  <a:lnTo>
                    <a:pt x="0" y="0"/>
                  </a:lnTo>
                  <a:lnTo>
                    <a:pt x="0" y="781812"/>
                  </a:lnTo>
                  <a:close/>
                </a:path>
              </a:pathLst>
            </a:custGeom>
            <a:ln w="38100">
              <a:solidFill>
                <a:srgbClr val="000000"/>
              </a:solidFill>
            </a:ln>
          </p:spPr>
          <p:txBody>
            <a:bodyPr wrap="square" lIns="0" tIns="0" rIns="0" bIns="0" rtlCol="0"/>
            <a:lstStyle/>
            <a:p>
              <a:endParaRPr/>
            </a:p>
          </p:txBody>
        </p:sp>
      </p:grpSp>
      <p:sp>
        <p:nvSpPr>
          <p:cNvPr id="10" name="object 10"/>
          <p:cNvSpPr txBox="1"/>
          <p:nvPr/>
        </p:nvSpPr>
        <p:spPr>
          <a:xfrm>
            <a:off x="7633207" y="5100320"/>
            <a:ext cx="951865" cy="793115"/>
          </a:xfrm>
          <a:prstGeom prst="rect">
            <a:avLst/>
          </a:prstGeom>
        </p:spPr>
        <p:txBody>
          <a:bodyPr vert="horz" wrap="square" lIns="0" tIns="12700" rIns="0" bIns="0" rtlCol="0">
            <a:spAutoFit/>
          </a:bodyPr>
          <a:lstStyle/>
          <a:p>
            <a:pPr marL="12700">
              <a:lnSpc>
                <a:spcPts val="2780"/>
              </a:lnSpc>
              <a:spcBef>
                <a:spcPts val="100"/>
              </a:spcBef>
            </a:pPr>
            <a:r>
              <a:rPr sz="2400" spc="-5" dirty="0">
                <a:latin typeface="Calibri"/>
                <a:cs typeface="Calibri"/>
              </a:rPr>
              <a:t>output:</a:t>
            </a:r>
            <a:endParaRPr sz="2400">
              <a:latin typeface="Calibri"/>
              <a:cs typeface="Calibri"/>
            </a:endParaRPr>
          </a:p>
          <a:p>
            <a:pPr marL="241935">
              <a:lnSpc>
                <a:spcPts val="3260"/>
              </a:lnSpc>
            </a:pPr>
            <a:r>
              <a:rPr sz="2800" b="1" spc="-5" dirty="0">
                <a:latin typeface="Microsoft YaHei UI"/>
                <a:cs typeface="Microsoft YaHei UI"/>
              </a:rPr>
              <a:t>金</a:t>
            </a:r>
            <a:endParaRPr sz="2800">
              <a:latin typeface="Microsoft YaHei UI"/>
              <a:cs typeface="Microsoft YaHei UI"/>
            </a:endParaRPr>
          </a:p>
        </p:txBody>
      </p:sp>
      <p:sp>
        <p:nvSpPr>
          <p:cNvPr id="11" name="object 11"/>
          <p:cNvSpPr txBox="1"/>
          <p:nvPr/>
        </p:nvSpPr>
        <p:spPr>
          <a:xfrm>
            <a:off x="5510910" y="5331358"/>
            <a:ext cx="7664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Input:</a:t>
            </a:r>
            <a:endParaRPr sz="2400">
              <a:latin typeface="Calibri"/>
              <a:cs typeface="Calibri"/>
            </a:endParaRPr>
          </a:p>
        </p:txBody>
      </p:sp>
      <p:sp>
        <p:nvSpPr>
          <p:cNvPr id="12" name="object 12"/>
          <p:cNvSpPr txBox="1"/>
          <p:nvPr/>
        </p:nvSpPr>
        <p:spPr>
          <a:xfrm>
            <a:off x="5088635" y="569976"/>
            <a:ext cx="1524000" cy="946785"/>
          </a:xfrm>
          <a:prstGeom prst="rect">
            <a:avLst/>
          </a:prstGeom>
          <a:solidFill>
            <a:srgbClr val="4471C4"/>
          </a:solidFill>
          <a:ln w="12192">
            <a:solidFill>
              <a:srgbClr val="2E528F"/>
            </a:solidFill>
          </a:ln>
        </p:spPr>
        <p:txBody>
          <a:bodyPr vert="horz" wrap="square" lIns="0" tIns="236220" rIns="0" bIns="0" rtlCol="0">
            <a:spAutoFit/>
          </a:bodyPr>
          <a:lstStyle/>
          <a:p>
            <a:pPr marL="132080">
              <a:lnSpc>
                <a:spcPct val="100000"/>
              </a:lnSpc>
              <a:spcBef>
                <a:spcPts val="1860"/>
              </a:spcBef>
            </a:pPr>
            <a:r>
              <a:rPr sz="2800" spc="-10" dirty="0">
                <a:solidFill>
                  <a:srgbClr val="FFFFFF"/>
                </a:solidFill>
                <a:latin typeface="Calibri"/>
                <a:cs typeface="Calibri"/>
              </a:rPr>
              <a:t>Function</a:t>
            </a:r>
            <a:endParaRPr sz="2800">
              <a:latin typeface="Calibri"/>
              <a:cs typeface="Calibri"/>
            </a:endParaRPr>
          </a:p>
        </p:txBody>
      </p:sp>
      <p:grpSp>
        <p:nvGrpSpPr>
          <p:cNvPr id="13" name="object 13"/>
          <p:cNvGrpSpPr/>
          <p:nvPr/>
        </p:nvGrpSpPr>
        <p:grpSpPr>
          <a:xfrm>
            <a:off x="4629911" y="710183"/>
            <a:ext cx="405765" cy="669290"/>
            <a:chOff x="4629911" y="710183"/>
            <a:chExt cx="405765" cy="669290"/>
          </a:xfrm>
        </p:grpSpPr>
        <p:sp>
          <p:nvSpPr>
            <p:cNvPr id="14" name="object 14"/>
            <p:cNvSpPr/>
            <p:nvPr/>
          </p:nvSpPr>
          <p:spPr>
            <a:xfrm>
              <a:off x="4636007" y="716279"/>
              <a:ext cx="393700" cy="657225"/>
            </a:xfrm>
            <a:custGeom>
              <a:avLst/>
              <a:gdLst/>
              <a:ahLst/>
              <a:cxnLst/>
              <a:rect l="l" t="t" r="r" b="b"/>
              <a:pathLst>
                <a:path w="393700" h="657225">
                  <a:moveTo>
                    <a:pt x="196595" y="0"/>
                  </a:moveTo>
                  <a:lnTo>
                    <a:pt x="196595" y="164211"/>
                  </a:lnTo>
                  <a:lnTo>
                    <a:pt x="0" y="164211"/>
                  </a:lnTo>
                  <a:lnTo>
                    <a:pt x="0" y="492633"/>
                  </a:lnTo>
                  <a:lnTo>
                    <a:pt x="196595" y="492633"/>
                  </a:lnTo>
                  <a:lnTo>
                    <a:pt x="196595" y="656844"/>
                  </a:lnTo>
                  <a:lnTo>
                    <a:pt x="393191" y="328422"/>
                  </a:lnTo>
                  <a:lnTo>
                    <a:pt x="196595" y="0"/>
                  </a:lnTo>
                  <a:close/>
                </a:path>
              </a:pathLst>
            </a:custGeom>
            <a:solidFill>
              <a:srgbClr val="000000"/>
            </a:solidFill>
          </p:spPr>
          <p:txBody>
            <a:bodyPr wrap="square" lIns="0" tIns="0" rIns="0" bIns="0" rtlCol="0"/>
            <a:lstStyle/>
            <a:p>
              <a:endParaRPr/>
            </a:p>
          </p:txBody>
        </p:sp>
        <p:sp>
          <p:nvSpPr>
            <p:cNvPr id="15" name="object 15"/>
            <p:cNvSpPr/>
            <p:nvPr/>
          </p:nvSpPr>
          <p:spPr>
            <a:xfrm>
              <a:off x="4636007" y="716279"/>
              <a:ext cx="393700" cy="657225"/>
            </a:xfrm>
            <a:custGeom>
              <a:avLst/>
              <a:gdLst/>
              <a:ahLst/>
              <a:cxnLst/>
              <a:rect l="l" t="t" r="r" b="b"/>
              <a:pathLst>
                <a:path w="393700" h="657225">
                  <a:moveTo>
                    <a:pt x="0" y="164211"/>
                  </a:moveTo>
                  <a:lnTo>
                    <a:pt x="196595" y="164211"/>
                  </a:lnTo>
                  <a:lnTo>
                    <a:pt x="196595" y="0"/>
                  </a:lnTo>
                  <a:lnTo>
                    <a:pt x="393191" y="328422"/>
                  </a:lnTo>
                  <a:lnTo>
                    <a:pt x="196595" y="656844"/>
                  </a:lnTo>
                  <a:lnTo>
                    <a:pt x="196595" y="492633"/>
                  </a:lnTo>
                  <a:lnTo>
                    <a:pt x="0" y="492633"/>
                  </a:lnTo>
                  <a:lnTo>
                    <a:pt x="0" y="164211"/>
                  </a:lnTo>
                  <a:close/>
                </a:path>
              </a:pathLst>
            </a:custGeom>
            <a:ln w="12192">
              <a:solidFill>
                <a:srgbClr val="000000"/>
              </a:solidFill>
            </a:ln>
          </p:spPr>
          <p:txBody>
            <a:bodyPr wrap="square" lIns="0" tIns="0" rIns="0" bIns="0" rtlCol="0"/>
            <a:lstStyle/>
            <a:p>
              <a:endParaRPr/>
            </a:p>
          </p:txBody>
        </p:sp>
      </p:grpSp>
      <p:grpSp>
        <p:nvGrpSpPr>
          <p:cNvPr id="16" name="object 16"/>
          <p:cNvGrpSpPr/>
          <p:nvPr/>
        </p:nvGrpSpPr>
        <p:grpSpPr>
          <a:xfrm>
            <a:off x="6708647" y="708659"/>
            <a:ext cx="405765" cy="669290"/>
            <a:chOff x="6708647" y="708659"/>
            <a:chExt cx="405765" cy="669290"/>
          </a:xfrm>
        </p:grpSpPr>
        <p:sp>
          <p:nvSpPr>
            <p:cNvPr id="17" name="object 17"/>
            <p:cNvSpPr/>
            <p:nvPr/>
          </p:nvSpPr>
          <p:spPr>
            <a:xfrm>
              <a:off x="6714743" y="714755"/>
              <a:ext cx="393700" cy="657225"/>
            </a:xfrm>
            <a:custGeom>
              <a:avLst/>
              <a:gdLst/>
              <a:ahLst/>
              <a:cxnLst/>
              <a:rect l="l" t="t" r="r" b="b"/>
              <a:pathLst>
                <a:path w="393700" h="657225">
                  <a:moveTo>
                    <a:pt x="196596" y="0"/>
                  </a:moveTo>
                  <a:lnTo>
                    <a:pt x="196596" y="164211"/>
                  </a:lnTo>
                  <a:lnTo>
                    <a:pt x="0" y="164211"/>
                  </a:lnTo>
                  <a:lnTo>
                    <a:pt x="0" y="492633"/>
                  </a:lnTo>
                  <a:lnTo>
                    <a:pt x="196596" y="492633"/>
                  </a:lnTo>
                  <a:lnTo>
                    <a:pt x="196596" y="656844"/>
                  </a:lnTo>
                  <a:lnTo>
                    <a:pt x="393191" y="328422"/>
                  </a:lnTo>
                  <a:lnTo>
                    <a:pt x="196596" y="0"/>
                  </a:lnTo>
                  <a:close/>
                </a:path>
              </a:pathLst>
            </a:custGeom>
            <a:solidFill>
              <a:srgbClr val="000000"/>
            </a:solidFill>
          </p:spPr>
          <p:txBody>
            <a:bodyPr wrap="square" lIns="0" tIns="0" rIns="0" bIns="0" rtlCol="0"/>
            <a:lstStyle/>
            <a:p>
              <a:endParaRPr/>
            </a:p>
          </p:txBody>
        </p:sp>
        <p:sp>
          <p:nvSpPr>
            <p:cNvPr id="18" name="object 18"/>
            <p:cNvSpPr/>
            <p:nvPr/>
          </p:nvSpPr>
          <p:spPr>
            <a:xfrm>
              <a:off x="6714743" y="714755"/>
              <a:ext cx="393700" cy="657225"/>
            </a:xfrm>
            <a:custGeom>
              <a:avLst/>
              <a:gdLst/>
              <a:ahLst/>
              <a:cxnLst/>
              <a:rect l="l" t="t" r="r" b="b"/>
              <a:pathLst>
                <a:path w="393700" h="657225">
                  <a:moveTo>
                    <a:pt x="0" y="164211"/>
                  </a:moveTo>
                  <a:lnTo>
                    <a:pt x="196596" y="164211"/>
                  </a:lnTo>
                  <a:lnTo>
                    <a:pt x="196596" y="0"/>
                  </a:lnTo>
                  <a:lnTo>
                    <a:pt x="393191" y="328422"/>
                  </a:lnTo>
                  <a:lnTo>
                    <a:pt x="196596" y="656844"/>
                  </a:lnTo>
                  <a:lnTo>
                    <a:pt x="196596" y="492633"/>
                  </a:lnTo>
                  <a:lnTo>
                    <a:pt x="0" y="492633"/>
                  </a:lnTo>
                  <a:lnTo>
                    <a:pt x="0" y="164211"/>
                  </a:lnTo>
                  <a:close/>
                </a:path>
              </a:pathLst>
            </a:custGeom>
            <a:ln w="12192">
              <a:solidFill>
                <a:srgbClr val="000000"/>
              </a:solidFill>
            </a:ln>
          </p:spPr>
          <p:txBody>
            <a:bodyPr wrap="square" lIns="0" tIns="0" rIns="0" bIns="0" rtlCol="0"/>
            <a:lstStyle/>
            <a:p>
              <a:endParaRPr/>
            </a:p>
          </p:txBody>
        </p:sp>
      </p:grpSp>
      <p:sp>
        <p:nvSpPr>
          <p:cNvPr id="19" name="object 19"/>
          <p:cNvSpPr txBox="1"/>
          <p:nvPr/>
        </p:nvSpPr>
        <p:spPr>
          <a:xfrm>
            <a:off x="4381246" y="804163"/>
            <a:ext cx="214629"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𝑥</a:t>
            </a:r>
            <a:endParaRPr sz="2800">
              <a:latin typeface="Cambria Math"/>
              <a:cs typeface="Cambria Math"/>
            </a:endParaRPr>
          </a:p>
        </p:txBody>
      </p:sp>
      <p:sp>
        <p:nvSpPr>
          <p:cNvPr id="20" name="object 20"/>
          <p:cNvSpPr txBox="1"/>
          <p:nvPr/>
        </p:nvSpPr>
        <p:spPr>
          <a:xfrm>
            <a:off x="7188200" y="791717"/>
            <a:ext cx="101219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Class</a:t>
            </a:r>
            <a:r>
              <a:rPr sz="2800" spc="-70" dirty="0">
                <a:latin typeface="Calibri"/>
                <a:cs typeface="Calibri"/>
              </a:rPr>
              <a:t> </a:t>
            </a:r>
            <a:r>
              <a:rPr sz="2800" spc="-5" dirty="0">
                <a:latin typeface="Calibri"/>
                <a:cs typeface="Calibri"/>
              </a:rPr>
              <a:t>n</a:t>
            </a:r>
            <a:endParaRPr sz="28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14248"/>
            <a:ext cx="7054850" cy="697230"/>
          </a:xfrm>
          <a:prstGeom prst="rect">
            <a:avLst/>
          </a:prstGeom>
        </p:spPr>
        <p:txBody>
          <a:bodyPr vert="horz" wrap="square" lIns="0" tIns="13335" rIns="0" bIns="0" rtlCol="0">
            <a:spAutoFit/>
          </a:bodyPr>
          <a:lstStyle/>
          <a:p>
            <a:pPr marL="12700">
              <a:lnSpc>
                <a:spcPct val="100000"/>
              </a:lnSpc>
              <a:spcBef>
                <a:spcPts val="105"/>
              </a:spcBef>
            </a:pPr>
            <a:r>
              <a:rPr spc="-10" dirty="0"/>
              <a:t>Now</a:t>
            </a:r>
            <a:r>
              <a:rPr spc="5" dirty="0"/>
              <a:t> </a:t>
            </a:r>
            <a:r>
              <a:rPr spc="-30" dirty="0"/>
              <a:t>we</a:t>
            </a:r>
            <a:r>
              <a:rPr spc="-15" dirty="0"/>
              <a:t> can</a:t>
            </a:r>
            <a:r>
              <a:rPr dirty="0"/>
              <a:t> do</a:t>
            </a:r>
            <a:r>
              <a:rPr spc="-5" dirty="0"/>
              <a:t> </a:t>
            </a:r>
            <a:r>
              <a:rPr spc="-10" dirty="0"/>
              <a:t>classification</a:t>
            </a:r>
            <a:r>
              <a:rPr spc="25" dirty="0"/>
              <a:t> </a:t>
            </a:r>
            <a:r>
              <a:rPr spc="5" dirty="0">
                <a:latin typeface="Wingdings"/>
                <a:cs typeface="Wingdings"/>
              </a:rPr>
              <a:t></a:t>
            </a:r>
          </a:p>
        </p:txBody>
      </p:sp>
      <p:sp>
        <p:nvSpPr>
          <p:cNvPr id="3" name="object 3"/>
          <p:cNvSpPr txBox="1"/>
          <p:nvPr/>
        </p:nvSpPr>
        <p:spPr>
          <a:xfrm>
            <a:off x="2863976" y="3391027"/>
            <a:ext cx="29083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a:t>
            </a:r>
            <a:endParaRPr sz="2800">
              <a:latin typeface="Cambria Math"/>
              <a:cs typeface="Cambria Math"/>
            </a:endParaRPr>
          </a:p>
        </p:txBody>
      </p:sp>
      <p:sp>
        <p:nvSpPr>
          <p:cNvPr id="4" name="object 4"/>
          <p:cNvSpPr/>
          <p:nvPr/>
        </p:nvSpPr>
        <p:spPr>
          <a:xfrm>
            <a:off x="3239007" y="3645153"/>
            <a:ext cx="4559935" cy="22860"/>
          </a:xfrm>
          <a:custGeom>
            <a:avLst/>
            <a:gdLst/>
            <a:ahLst/>
            <a:cxnLst/>
            <a:rect l="l" t="t" r="r" b="b"/>
            <a:pathLst>
              <a:path w="4559934" h="22860">
                <a:moveTo>
                  <a:pt x="4559808" y="0"/>
                </a:moveTo>
                <a:lnTo>
                  <a:pt x="0" y="0"/>
                </a:lnTo>
                <a:lnTo>
                  <a:pt x="0" y="22860"/>
                </a:lnTo>
                <a:lnTo>
                  <a:pt x="4559808" y="22860"/>
                </a:lnTo>
                <a:lnTo>
                  <a:pt x="4559808" y="0"/>
                </a:lnTo>
                <a:close/>
              </a:path>
            </a:pathLst>
          </a:custGeom>
          <a:solidFill>
            <a:srgbClr val="000000"/>
          </a:solidFill>
        </p:spPr>
        <p:txBody>
          <a:bodyPr wrap="square" lIns="0" tIns="0" rIns="0" bIns="0" rtlCol="0"/>
          <a:lstStyle/>
          <a:p>
            <a:endParaRPr/>
          </a:p>
        </p:txBody>
      </p:sp>
      <p:sp>
        <p:nvSpPr>
          <p:cNvPr id="5" name="object 5"/>
          <p:cNvSpPr/>
          <p:nvPr/>
        </p:nvSpPr>
        <p:spPr>
          <a:xfrm>
            <a:off x="4750054" y="3223894"/>
            <a:ext cx="1767839" cy="328930"/>
          </a:xfrm>
          <a:custGeom>
            <a:avLst/>
            <a:gdLst/>
            <a:ahLst/>
            <a:cxnLst/>
            <a:rect l="l" t="t" r="r" b="b"/>
            <a:pathLst>
              <a:path w="1767840" h="328929">
                <a:moveTo>
                  <a:pt x="109601" y="13462"/>
                </a:moveTo>
                <a:lnTo>
                  <a:pt x="104902" y="0"/>
                </a:lnTo>
                <a:lnTo>
                  <a:pt x="81038" y="8674"/>
                </a:lnTo>
                <a:lnTo>
                  <a:pt x="60134" y="21170"/>
                </a:lnTo>
                <a:lnTo>
                  <a:pt x="27178" y="57658"/>
                </a:lnTo>
                <a:lnTo>
                  <a:pt x="6769" y="106603"/>
                </a:lnTo>
                <a:lnTo>
                  <a:pt x="0" y="164592"/>
                </a:lnTo>
                <a:lnTo>
                  <a:pt x="1689" y="194843"/>
                </a:lnTo>
                <a:lnTo>
                  <a:pt x="15214" y="248285"/>
                </a:lnTo>
                <a:lnTo>
                  <a:pt x="42049" y="291630"/>
                </a:lnTo>
                <a:lnTo>
                  <a:pt x="80962" y="320344"/>
                </a:lnTo>
                <a:lnTo>
                  <a:pt x="104902" y="328930"/>
                </a:lnTo>
                <a:lnTo>
                  <a:pt x="109093" y="315595"/>
                </a:lnTo>
                <a:lnTo>
                  <a:pt x="90297" y="307314"/>
                </a:lnTo>
                <a:lnTo>
                  <a:pt x="74117" y="295770"/>
                </a:lnTo>
                <a:lnTo>
                  <a:pt x="49530" y="262890"/>
                </a:lnTo>
                <a:lnTo>
                  <a:pt x="34836" y="218236"/>
                </a:lnTo>
                <a:lnTo>
                  <a:pt x="29972" y="162814"/>
                </a:lnTo>
                <a:lnTo>
                  <a:pt x="31178" y="134797"/>
                </a:lnTo>
                <a:lnTo>
                  <a:pt x="40944" y="86131"/>
                </a:lnTo>
                <a:lnTo>
                  <a:pt x="60566" y="47726"/>
                </a:lnTo>
                <a:lnTo>
                  <a:pt x="90614" y="21717"/>
                </a:lnTo>
                <a:lnTo>
                  <a:pt x="109601" y="13462"/>
                </a:lnTo>
                <a:close/>
              </a:path>
              <a:path w="1767840" h="328929">
                <a:moveTo>
                  <a:pt x="894207" y="164592"/>
                </a:moveTo>
                <a:lnTo>
                  <a:pt x="887425" y="106603"/>
                </a:lnTo>
                <a:lnTo>
                  <a:pt x="867029" y="57658"/>
                </a:lnTo>
                <a:lnTo>
                  <a:pt x="834072" y="21170"/>
                </a:lnTo>
                <a:lnTo>
                  <a:pt x="789305" y="0"/>
                </a:lnTo>
                <a:lnTo>
                  <a:pt x="784606" y="13462"/>
                </a:lnTo>
                <a:lnTo>
                  <a:pt x="803656" y="21717"/>
                </a:lnTo>
                <a:lnTo>
                  <a:pt x="820039" y="33121"/>
                </a:lnTo>
                <a:lnTo>
                  <a:pt x="844804" y="65532"/>
                </a:lnTo>
                <a:lnTo>
                  <a:pt x="859370" y="109220"/>
                </a:lnTo>
                <a:lnTo>
                  <a:pt x="864235" y="162814"/>
                </a:lnTo>
                <a:lnTo>
                  <a:pt x="862990" y="191871"/>
                </a:lnTo>
                <a:lnTo>
                  <a:pt x="853186" y="241922"/>
                </a:lnTo>
                <a:lnTo>
                  <a:pt x="833653" y="280974"/>
                </a:lnTo>
                <a:lnTo>
                  <a:pt x="803846" y="307314"/>
                </a:lnTo>
                <a:lnTo>
                  <a:pt x="785114" y="315595"/>
                </a:lnTo>
                <a:lnTo>
                  <a:pt x="789305" y="328930"/>
                </a:lnTo>
                <a:lnTo>
                  <a:pt x="834174" y="307898"/>
                </a:lnTo>
                <a:lnTo>
                  <a:pt x="867156" y="271526"/>
                </a:lnTo>
                <a:lnTo>
                  <a:pt x="887437" y="222732"/>
                </a:lnTo>
                <a:lnTo>
                  <a:pt x="892505" y="194843"/>
                </a:lnTo>
                <a:lnTo>
                  <a:pt x="894207" y="164592"/>
                </a:lnTo>
                <a:close/>
              </a:path>
              <a:path w="1767840" h="328929">
                <a:moveTo>
                  <a:pt x="1295273" y="13462"/>
                </a:moveTo>
                <a:lnTo>
                  <a:pt x="1290574" y="0"/>
                </a:lnTo>
                <a:lnTo>
                  <a:pt x="1266710" y="8674"/>
                </a:lnTo>
                <a:lnTo>
                  <a:pt x="1245806" y="21170"/>
                </a:lnTo>
                <a:lnTo>
                  <a:pt x="1212850" y="57658"/>
                </a:lnTo>
                <a:lnTo>
                  <a:pt x="1192441" y="106603"/>
                </a:lnTo>
                <a:lnTo>
                  <a:pt x="1185672" y="164592"/>
                </a:lnTo>
                <a:lnTo>
                  <a:pt x="1187361" y="194843"/>
                </a:lnTo>
                <a:lnTo>
                  <a:pt x="1200886" y="248285"/>
                </a:lnTo>
                <a:lnTo>
                  <a:pt x="1227721" y="291630"/>
                </a:lnTo>
                <a:lnTo>
                  <a:pt x="1266634" y="320344"/>
                </a:lnTo>
                <a:lnTo>
                  <a:pt x="1290574" y="328930"/>
                </a:lnTo>
                <a:lnTo>
                  <a:pt x="1294765" y="315595"/>
                </a:lnTo>
                <a:lnTo>
                  <a:pt x="1275969" y="307314"/>
                </a:lnTo>
                <a:lnTo>
                  <a:pt x="1259789" y="295770"/>
                </a:lnTo>
                <a:lnTo>
                  <a:pt x="1235202" y="262890"/>
                </a:lnTo>
                <a:lnTo>
                  <a:pt x="1220508" y="218236"/>
                </a:lnTo>
                <a:lnTo>
                  <a:pt x="1215644" y="162814"/>
                </a:lnTo>
                <a:lnTo>
                  <a:pt x="1216850" y="134797"/>
                </a:lnTo>
                <a:lnTo>
                  <a:pt x="1226616" y="86131"/>
                </a:lnTo>
                <a:lnTo>
                  <a:pt x="1246238" y="47726"/>
                </a:lnTo>
                <a:lnTo>
                  <a:pt x="1276286" y="21717"/>
                </a:lnTo>
                <a:lnTo>
                  <a:pt x="1295273" y="13462"/>
                </a:lnTo>
                <a:close/>
              </a:path>
              <a:path w="1767840" h="328929">
                <a:moveTo>
                  <a:pt x="1767459" y="164592"/>
                </a:moveTo>
                <a:lnTo>
                  <a:pt x="1760677" y="106603"/>
                </a:lnTo>
                <a:lnTo>
                  <a:pt x="1740281" y="57658"/>
                </a:lnTo>
                <a:lnTo>
                  <a:pt x="1707324" y="21170"/>
                </a:lnTo>
                <a:lnTo>
                  <a:pt x="1662557" y="0"/>
                </a:lnTo>
                <a:lnTo>
                  <a:pt x="1657858" y="13462"/>
                </a:lnTo>
                <a:lnTo>
                  <a:pt x="1676908" y="21717"/>
                </a:lnTo>
                <a:lnTo>
                  <a:pt x="1693291" y="33121"/>
                </a:lnTo>
                <a:lnTo>
                  <a:pt x="1718056" y="65532"/>
                </a:lnTo>
                <a:lnTo>
                  <a:pt x="1732622" y="109220"/>
                </a:lnTo>
                <a:lnTo>
                  <a:pt x="1737487" y="162814"/>
                </a:lnTo>
                <a:lnTo>
                  <a:pt x="1736242" y="191871"/>
                </a:lnTo>
                <a:lnTo>
                  <a:pt x="1726438" y="241922"/>
                </a:lnTo>
                <a:lnTo>
                  <a:pt x="1706905" y="280974"/>
                </a:lnTo>
                <a:lnTo>
                  <a:pt x="1677098" y="307314"/>
                </a:lnTo>
                <a:lnTo>
                  <a:pt x="1658366" y="315595"/>
                </a:lnTo>
                <a:lnTo>
                  <a:pt x="1662557" y="328930"/>
                </a:lnTo>
                <a:lnTo>
                  <a:pt x="1707426" y="307898"/>
                </a:lnTo>
                <a:lnTo>
                  <a:pt x="1740408" y="271526"/>
                </a:lnTo>
                <a:lnTo>
                  <a:pt x="1760689" y="222732"/>
                </a:lnTo>
                <a:lnTo>
                  <a:pt x="1765757" y="194843"/>
                </a:lnTo>
                <a:lnTo>
                  <a:pt x="1767459" y="164592"/>
                </a:lnTo>
                <a:close/>
              </a:path>
            </a:pathLst>
          </a:custGeom>
          <a:solidFill>
            <a:srgbClr val="000000"/>
          </a:solidFill>
        </p:spPr>
        <p:txBody>
          <a:bodyPr wrap="square" lIns="0" tIns="0" rIns="0" bIns="0" rtlCol="0"/>
          <a:lstStyle/>
          <a:p>
            <a:endParaRPr/>
          </a:p>
        </p:txBody>
      </p:sp>
      <p:sp>
        <p:nvSpPr>
          <p:cNvPr id="6" name="object 6"/>
          <p:cNvSpPr/>
          <p:nvPr/>
        </p:nvSpPr>
        <p:spPr>
          <a:xfrm>
            <a:off x="3500373" y="3729863"/>
            <a:ext cx="894715" cy="328930"/>
          </a:xfrm>
          <a:custGeom>
            <a:avLst/>
            <a:gdLst/>
            <a:ahLst/>
            <a:cxnLst/>
            <a:rect l="l" t="t" r="r" b="b"/>
            <a:pathLst>
              <a:path w="894714" h="328929">
                <a:moveTo>
                  <a:pt x="789304" y="0"/>
                </a:moveTo>
                <a:lnTo>
                  <a:pt x="784605" y="13462"/>
                </a:lnTo>
                <a:lnTo>
                  <a:pt x="803655" y="21705"/>
                </a:lnTo>
                <a:lnTo>
                  <a:pt x="820038" y="33115"/>
                </a:lnTo>
                <a:lnTo>
                  <a:pt x="844803" y="65531"/>
                </a:lnTo>
                <a:lnTo>
                  <a:pt x="859377" y="109219"/>
                </a:lnTo>
                <a:lnTo>
                  <a:pt x="864235" y="162813"/>
                </a:lnTo>
                <a:lnTo>
                  <a:pt x="863000" y="191863"/>
                </a:lnTo>
                <a:lnTo>
                  <a:pt x="853197" y="241913"/>
                </a:lnTo>
                <a:lnTo>
                  <a:pt x="833655" y="280965"/>
                </a:lnTo>
                <a:lnTo>
                  <a:pt x="803850" y="307306"/>
                </a:lnTo>
                <a:lnTo>
                  <a:pt x="785113" y="315594"/>
                </a:lnTo>
                <a:lnTo>
                  <a:pt x="789304" y="328930"/>
                </a:lnTo>
                <a:lnTo>
                  <a:pt x="834183" y="307895"/>
                </a:lnTo>
                <a:lnTo>
                  <a:pt x="867155" y="271525"/>
                </a:lnTo>
                <a:lnTo>
                  <a:pt x="887444" y="222726"/>
                </a:lnTo>
                <a:lnTo>
                  <a:pt x="894206" y="164592"/>
                </a:lnTo>
                <a:lnTo>
                  <a:pt x="892514" y="134471"/>
                </a:lnTo>
                <a:lnTo>
                  <a:pt x="878937" y="80992"/>
                </a:lnTo>
                <a:lnTo>
                  <a:pt x="852027" y="37486"/>
                </a:lnTo>
                <a:lnTo>
                  <a:pt x="813165" y="8669"/>
                </a:lnTo>
                <a:lnTo>
                  <a:pt x="789304" y="0"/>
                </a:lnTo>
                <a:close/>
              </a:path>
              <a:path w="894714" h="328929">
                <a:moveTo>
                  <a:pt x="104901" y="0"/>
                </a:moveTo>
                <a:lnTo>
                  <a:pt x="60134" y="21161"/>
                </a:lnTo>
                <a:lnTo>
                  <a:pt x="27177" y="57657"/>
                </a:lnTo>
                <a:lnTo>
                  <a:pt x="6778" y="106600"/>
                </a:lnTo>
                <a:lnTo>
                  <a:pt x="0" y="164592"/>
                </a:lnTo>
                <a:lnTo>
                  <a:pt x="1690" y="194837"/>
                </a:lnTo>
                <a:lnTo>
                  <a:pt x="15216" y="248281"/>
                </a:lnTo>
                <a:lnTo>
                  <a:pt x="42054" y="291621"/>
                </a:lnTo>
                <a:lnTo>
                  <a:pt x="80968" y="320335"/>
                </a:lnTo>
                <a:lnTo>
                  <a:pt x="104901" y="328930"/>
                </a:lnTo>
                <a:lnTo>
                  <a:pt x="109092" y="315594"/>
                </a:lnTo>
                <a:lnTo>
                  <a:pt x="90302" y="307306"/>
                </a:lnTo>
                <a:lnTo>
                  <a:pt x="74120" y="295767"/>
                </a:lnTo>
                <a:lnTo>
                  <a:pt x="49529" y="262889"/>
                </a:lnTo>
                <a:lnTo>
                  <a:pt x="34845" y="218233"/>
                </a:lnTo>
                <a:lnTo>
                  <a:pt x="29972" y="162813"/>
                </a:lnTo>
                <a:lnTo>
                  <a:pt x="31188" y="134790"/>
                </a:lnTo>
                <a:lnTo>
                  <a:pt x="40955" y="86125"/>
                </a:lnTo>
                <a:lnTo>
                  <a:pt x="60577" y="47716"/>
                </a:lnTo>
                <a:lnTo>
                  <a:pt x="90624" y="21705"/>
                </a:lnTo>
                <a:lnTo>
                  <a:pt x="109600" y="13462"/>
                </a:lnTo>
                <a:lnTo>
                  <a:pt x="104901" y="0"/>
                </a:lnTo>
                <a:close/>
              </a:path>
            </a:pathLst>
          </a:custGeom>
          <a:solidFill>
            <a:srgbClr val="000000"/>
          </a:solidFill>
        </p:spPr>
        <p:txBody>
          <a:bodyPr wrap="square" lIns="0" tIns="0" rIns="0" bIns="0" rtlCol="0"/>
          <a:lstStyle/>
          <a:p>
            <a:endParaRPr/>
          </a:p>
        </p:txBody>
      </p:sp>
      <p:sp>
        <p:nvSpPr>
          <p:cNvPr id="7" name="object 7"/>
          <p:cNvSpPr/>
          <p:nvPr/>
        </p:nvSpPr>
        <p:spPr>
          <a:xfrm>
            <a:off x="4686046" y="3729863"/>
            <a:ext cx="582295" cy="328930"/>
          </a:xfrm>
          <a:custGeom>
            <a:avLst/>
            <a:gdLst/>
            <a:ahLst/>
            <a:cxnLst/>
            <a:rect l="l" t="t" r="r" b="b"/>
            <a:pathLst>
              <a:path w="582295" h="328929">
                <a:moveTo>
                  <a:pt x="476884" y="0"/>
                </a:moveTo>
                <a:lnTo>
                  <a:pt x="472186" y="13462"/>
                </a:lnTo>
                <a:lnTo>
                  <a:pt x="491236" y="21705"/>
                </a:lnTo>
                <a:lnTo>
                  <a:pt x="507618" y="33115"/>
                </a:lnTo>
                <a:lnTo>
                  <a:pt x="532383" y="65531"/>
                </a:lnTo>
                <a:lnTo>
                  <a:pt x="546957" y="109219"/>
                </a:lnTo>
                <a:lnTo>
                  <a:pt x="551814" y="162813"/>
                </a:lnTo>
                <a:lnTo>
                  <a:pt x="550580" y="191863"/>
                </a:lnTo>
                <a:lnTo>
                  <a:pt x="540777" y="241913"/>
                </a:lnTo>
                <a:lnTo>
                  <a:pt x="521235" y="280965"/>
                </a:lnTo>
                <a:lnTo>
                  <a:pt x="491430" y="307306"/>
                </a:lnTo>
                <a:lnTo>
                  <a:pt x="472693" y="315594"/>
                </a:lnTo>
                <a:lnTo>
                  <a:pt x="476884" y="328930"/>
                </a:lnTo>
                <a:lnTo>
                  <a:pt x="521763" y="307895"/>
                </a:lnTo>
                <a:lnTo>
                  <a:pt x="554736" y="271525"/>
                </a:lnTo>
                <a:lnTo>
                  <a:pt x="575024" y="222726"/>
                </a:lnTo>
                <a:lnTo>
                  <a:pt x="581787" y="164592"/>
                </a:lnTo>
                <a:lnTo>
                  <a:pt x="580094" y="134471"/>
                </a:lnTo>
                <a:lnTo>
                  <a:pt x="566517" y="80992"/>
                </a:lnTo>
                <a:lnTo>
                  <a:pt x="539607" y="37486"/>
                </a:lnTo>
                <a:lnTo>
                  <a:pt x="500745" y="8669"/>
                </a:lnTo>
                <a:lnTo>
                  <a:pt x="476884" y="0"/>
                </a:lnTo>
                <a:close/>
              </a:path>
              <a:path w="582295" h="328929">
                <a:moveTo>
                  <a:pt x="104901" y="0"/>
                </a:moveTo>
                <a:lnTo>
                  <a:pt x="60134" y="21161"/>
                </a:lnTo>
                <a:lnTo>
                  <a:pt x="27177" y="57657"/>
                </a:lnTo>
                <a:lnTo>
                  <a:pt x="6778" y="106600"/>
                </a:lnTo>
                <a:lnTo>
                  <a:pt x="0" y="164592"/>
                </a:lnTo>
                <a:lnTo>
                  <a:pt x="1690" y="194837"/>
                </a:lnTo>
                <a:lnTo>
                  <a:pt x="15216" y="248281"/>
                </a:lnTo>
                <a:lnTo>
                  <a:pt x="42054" y="291621"/>
                </a:lnTo>
                <a:lnTo>
                  <a:pt x="80968" y="320335"/>
                </a:lnTo>
                <a:lnTo>
                  <a:pt x="104901" y="328930"/>
                </a:lnTo>
                <a:lnTo>
                  <a:pt x="109092" y="315594"/>
                </a:lnTo>
                <a:lnTo>
                  <a:pt x="90302" y="307306"/>
                </a:lnTo>
                <a:lnTo>
                  <a:pt x="74120" y="295767"/>
                </a:lnTo>
                <a:lnTo>
                  <a:pt x="49529" y="262889"/>
                </a:lnTo>
                <a:lnTo>
                  <a:pt x="34845" y="218233"/>
                </a:lnTo>
                <a:lnTo>
                  <a:pt x="29971" y="162813"/>
                </a:lnTo>
                <a:lnTo>
                  <a:pt x="31188" y="134790"/>
                </a:lnTo>
                <a:lnTo>
                  <a:pt x="40955" y="86125"/>
                </a:lnTo>
                <a:lnTo>
                  <a:pt x="60577" y="47716"/>
                </a:lnTo>
                <a:lnTo>
                  <a:pt x="90624" y="21705"/>
                </a:lnTo>
                <a:lnTo>
                  <a:pt x="109600" y="13462"/>
                </a:lnTo>
                <a:lnTo>
                  <a:pt x="104901" y="0"/>
                </a:lnTo>
                <a:close/>
              </a:path>
            </a:pathLst>
          </a:custGeom>
          <a:solidFill>
            <a:srgbClr val="000000"/>
          </a:solidFill>
        </p:spPr>
        <p:txBody>
          <a:bodyPr wrap="square" lIns="0" tIns="0" rIns="0" bIns="0" rtlCol="0"/>
          <a:lstStyle/>
          <a:p>
            <a:endParaRPr/>
          </a:p>
        </p:txBody>
      </p:sp>
      <p:sp>
        <p:nvSpPr>
          <p:cNvPr id="8" name="object 8"/>
          <p:cNvSpPr/>
          <p:nvPr/>
        </p:nvSpPr>
        <p:spPr>
          <a:xfrm>
            <a:off x="5982970" y="3729863"/>
            <a:ext cx="903605" cy="328930"/>
          </a:xfrm>
          <a:custGeom>
            <a:avLst/>
            <a:gdLst/>
            <a:ahLst/>
            <a:cxnLst/>
            <a:rect l="l" t="t" r="r" b="b"/>
            <a:pathLst>
              <a:path w="903604" h="328929">
                <a:moveTo>
                  <a:pt x="798449" y="0"/>
                </a:moveTo>
                <a:lnTo>
                  <a:pt x="793750" y="13462"/>
                </a:lnTo>
                <a:lnTo>
                  <a:pt x="812800" y="21705"/>
                </a:lnTo>
                <a:lnTo>
                  <a:pt x="829182" y="33115"/>
                </a:lnTo>
                <a:lnTo>
                  <a:pt x="853948" y="65531"/>
                </a:lnTo>
                <a:lnTo>
                  <a:pt x="868521" y="109219"/>
                </a:lnTo>
                <a:lnTo>
                  <a:pt x="873378" y="162813"/>
                </a:lnTo>
                <a:lnTo>
                  <a:pt x="872144" y="191863"/>
                </a:lnTo>
                <a:lnTo>
                  <a:pt x="862341" y="241913"/>
                </a:lnTo>
                <a:lnTo>
                  <a:pt x="842799" y="280965"/>
                </a:lnTo>
                <a:lnTo>
                  <a:pt x="812994" y="307306"/>
                </a:lnTo>
                <a:lnTo>
                  <a:pt x="794257" y="315594"/>
                </a:lnTo>
                <a:lnTo>
                  <a:pt x="798449" y="328930"/>
                </a:lnTo>
                <a:lnTo>
                  <a:pt x="843327" y="307895"/>
                </a:lnTo>
                <a:lnTo>
                  <a:pt x="876300" y="271525"/>
                </a:lnTo>
                <a:lnTo>
                  <a:pt x="896588" y="222726"/>
                </a:lnTo>
                <a:lnTo>
                  <a:pt x="903351" y="164592"/>
                </a:lnTo>
                <a:lnTo>
                  <a:pt x="901658" y="134471"/>
                </a:lnTo>
                <a:lnTo>
                  <a:pt x="888081" y="80992"/>
                </a:lnTo>
                <a:lnTo>
                  <a:pt x="861171" y="37486"/>
                </a:lnTo>
                <a:lnTo>
                  <a:pt x="822309" y="8669"/>
                </a:lnTo>
                <a:lnTo>
                  <a:pt x="798449" y="0"/>
                </a:lnTo>
                <a:close/>
              </a:path>
              <a:path w="903604" h="328929">
                <a:moveTo>
                  <a:pt x="104901" y="0"/>
                </a:moveTo>
                <a:lnTo>
                  <a:pt x="60134" y="21161"/>
                </a:lnTo>
                <a:lnTo>
                  <a:pt x="27177" y="57657"/>
                </a:lnTo>
                <a:lnTo>
                  <a:pt x="6778" y="106600"/>
                </a:lnTo>
                <a:lnTo>
                  <a:pt x="0" y="164592"/>
                </a:lnTo>
                <a:lnTo>
                  <a:pt x="1690" y="194837"/>
                </a:lnTo>
                <a:lnTo>
                  <a:pt x="15216" y="248281"/>
                </a:lnTo>
                <a:lnTo>
                  <a:pt x="42054" y="291621"/>
                </a:lnTo>
                <a:lnTo>
                  <a:pt x="80968" y="320335"/>
                </a:lnTo>
                <a:lnTo>
                  <a:pt x="104901" y="328930"/>
                </a:lnTo>
                <a:lnTo>
                  <a:pt x="109092" y="315594"/>
                </a:lnTo>
                <a:lnTo>
                  <a:pt x="90302" y="307306"/>
                </a:lnTo>
                <a:lnTo>
                  <a:pt x="74120" y="295767"/>
                </a:lnTo>
                <a:lnTo>
                  <a:pt x="49529" y="262889"/>
                </a:lnTo>
                <a:lnTo>
                  <a:pt x="34845" y="218233"/>
                </a:lnTo>
                <a:lnTo>
                  <a:pt x="29971" y="162813"/>
                </a:lnTo>
                <a:lnTo>
                  <a:pt x="31188" y="134790"/>
                </a:lnTo>
                <a:lnTo>
                  <a:pt x="40955" y="86125"/>
                </a:lnTo>
                <a:lnTo>
                  <a:pt x="60577" y="47716"/>
                </a:lnTo>
                <a:lnTo>
                  <a:pt x="90624" y="21705"/>
                </a:lnTo>
                <a:lnTo>
                  <a:pt x="109600" y="13462"/>
                </a:lnTo>
                <a:lnTo>
                  <a:pt x="104901" y="0"/>
                </a:lnTo>
                <a:close/>
              </a:path>
            </a:pathLst>
          </a:custGeom>
          <a:solidFill>
            <a:srgbClr val="000000"/>
          </a:solidFill>
        </p:spPr>
        <p:txBody>
          <a:bodyPr wrap="square" lIns="0" tIns="0" rIns="0" bIns="0" rtlCol="0"/>
          <a:lstStyle/>
          <a:p>
            <a:endParaRPr/>
          </a:p>
        </p:txBody>
      </p:sp>
      <p:sp>
        <p:nvSpPr>
          <p:cNvPr id="9" name="object 9"/>
          <p:cNvSpPr/>
          <p:nvPr/>
        </p:nvSpPr>
        <p:spPr>
          <a:xfrm>
            <a:off x="7177785" y="3729863"/>
            <a:ext cx="589915" cy="328930"/>
          </a:xfrm>
          <a:custGeom>
            <a:avLst/>
            <a:gdLst/>
            <a:ahLst/>
            <a:cxnLst/>
            <a:rect l="l" t="t" r="r" b="b"/>
            <a:pathLst>
              <a:path w="589915" h="328929">
                <a:moveTo>
                  <a:pt x="484505" y="0"/>
                </a:moveTo>
                <a:lnTo>
                  <a:pt x="479806" y="13462"/>
                </a:lnTo>
                <a:lnTo>
                  <a:pt x="498856" y="21705"/>
                </a:lnTo>
                <a:lnTo>
                  <a:pt x="515239" y="33115"/>
                </a:lnTo>
                <a:lnTo>
                  <a:pt x="540004" y="65531"/>
                </a:lnTo>
                <a:lnTo>
                  <a:pt x="554577" y="109219"/>
                </a:lnTo>
                <a:lnTo>
                  <a:pt x="559435" y="162813"/>
                </a:lnTo>
                <a:lnTo>
                  <a:pt x="558200" y="191863"/>
                </a:lnTo>
                <a:lnTo>
                  <a:pt x="548397" y="241913"/>
                </a:lnTo>
                <a:lnTo>
                  <a:pt x="528855" y="280965"/>
                </a:lnTo>
                <a:lnTo>
                  <a:pt x="499050" y="307306"/>
                </a:lnTo>
                <a:lnTo>
                  <a:pt x="480314" y="315594"/>
                </a:lnTo>
                <a:lnTo>
                  <a:pt x="484505" y="328930"/>
                </a:lnTo>
                <a:lnTo>
                  <a:pt x="529383" y="307895"/>
                </a:lnTo>
                <a:lnTo>
                  <a:pt x="562356" y="271525"/>
                </a:lnTo>
                <a:lnTo>
                  <a:pt x="582644" y="222726"/>
                </a:lnTo>
                <a:lnTo>
                  <a:pt x="589407" y="164592"/>
                </a:lnTo>
                <a:lnTo>
                  <a:pt x="587714" y="134471"/>
                </a:lnTo>
                <a:lnTo>
                  <a:pt x="574137" y="80992"/>
                </a:lnTo>
                <a:lnTo>
                  <a:pt x="547227" y="37486"/>
                </a:lnTo>
                <a:lnTo>
                  <a:pt x="508365" y="8669"/>
                </a:lnTo>
                <a:lnTo>
                  <a:pt x="484505" y="0"/>
                </a:lnTo>
                <a:close/>
              </a:path>
              <a:path w="589915" h="328929">
                <a:moveTo>
                  <a:pt x="104902" y="0"/>
                </a:moveTo>
                <a:lnTo>
                  <a:pt x="60134" y="21161"/>
                </a:lnTo>
                <a:lnTo>
                  <a:pt x="27178" y="57657"/>
                </a:lnTo>
                <a:lnTo>
                  <a:pt x="6778" y="106600"/>
                </a:lnTo>
                <a:lnTo>
                  <a:pt x="0" y="164592"/>
                </a:lnTo>
                <a:lnTo>
                  <a:pt x="1690" y="194837"/>
                </a:lnTo>
                <a:lnTo>
                  <a:pt x="15216" y="248281"/>
                </a:lnTo>
                <a:lnTo>
                  <a:pt x="42054" y="291621"/>
                </a:lnTo>
                <a:lnTo>
                  <a:pt x="80968" y="320335"/>
                </a:lnTo>
                <a:lnTo>
                  <a:pt x="104902" y="328930"/>
                </a:lnTo>
                <a:lnTo>
                  <a:pt x="109093" y="315594"/>
                </a:lnTo>
                <a:lnTo>
                  <a:pt x="90302" y="307306"/>
                </a:lnTo>
                <a:lnTo>
                  <a:pt x="74120" y="295767"/>
                </a:lnTo>
                <a:lnTo>
                  <a:pt x="49530" y="262889"/>
                </a:lnTo>
                <a:lnTo>
                  <a:pt x="34845" y="218233"/>
                </a:lnTo>
                <a:lnTo>
                  <a:pt x="29972" y="162813"/>
                </a:lnTo>
                <a:lnTo>
                  <a:pt x="31188" y="134790"/>
                </a:lnTo>
                <a:lnTo>
                  <a:pt x="40955" y="86125"/>
                </a:lnTo>
                <a:lnTo>
                  <a:pt x="60577" y="47716"/>
                </a:lnTo>
                <a:lnTo>
                  <a:pt x="90624" y="21705"/>
                </a:lnTo>
                <a:lnTo>
                  <a:pt x="109600" y="13462"/>
                </a:lnTo>
                <a:lnTo>
                  <a:pt x="104902" y="0"/>
                </a:lnTo>
                <a:close/>
              </a:path>
            </a:pathLst>
          </a:custGeom>
          <a:solidFill>
            <a:srgbClr val="000000"/>
          </a:solidFill>
        </p:spPr>
        <p:txBody>
          <a:bodyPr wrap="square" lIns="0" tIns="0" rIns="0" bIns="0" rtlCol="0"/>
          <a:lstStyle/>
          <a:p>
            <a:endParaRPr/>
          </a:p>
        </p:txBody>
      </p:sp>
      <p:sp>
        <p:nvSpPr>
          <p:cNvPr id="10" name="object 10"/>
          <p:cNvSpPr txBox="1"/>
          <p:nvPr/>
        </p:nvSpPr>
        <p:spPr>
          <a:xfrm>
            <a:off x="3176270" y="3043318"/>
            <a:ext cx="4523740" cy="1037590"/>
          </a:xfrm>
          <a:prstGeom prst="rect">
            <a:avLst/>
          </a:prstGeom>
        </p:spPr>
        <p:txBody>
          <a:bodyPr vert="horz" wrap="square" lIns="0" tIns="91440" rIns="0" bIns="0" rtlCol="0">
            <a:spAutoFit/>
          </a:bodyPr>
          <a:lstStyle/>
          <a:p>
            <a:pPr algn="ctr">
              <a:lnSpc>
                <a:spcPct val="100000"/>
              </a:lnSpc>
              <a:spcBef>
                <a:spcPts val="720"/>
              </a:spcBef>
              <a:tabLst>
                <a:tab pos="377825" algn="l"/>
                <a:tab pos="1186815" algn="l"/>
                <a:tab pos="1563370" algn="l"/>
              </a:tabLst>
            </a:pPr>
            <a:r>
              <a:rPr sz="2800" spc="-5" dirty="0">
                <a:latin typeface="Cambria Math"/>
                <a:cs typeface="Cambria Math"/>
              </a:rPr>
              <a:t>𝑃	</a:t>
            </a:r>
            <a:r>
              <a:rPr sz="2800" spc="-30" dirty="0">
                <a:latin typeface="Cambria Math"/>
                <a:cs typeface="Cambria Math"/>
              </a:rPr>
              <a:t>𝑥|𝐶</a:t>
            </a:r>
            <a:r>
              <a:rPr sz="3075" spc="-44" baseline="-16260" dirty="0">
                <a:latin typeface="Cambria Math"/>
                <a:cs typeface="Cambria Math"/>
              </a:rPr>
              <a:t>1	</a:t>
            </a:r>
            <a:r>
              <a:rPr sz="2800" spc="-5" dirty="0">
                <a:latin typeface="Cambria Math"/>
                <a:cs typeface="Cambria Math"/>
              </a:rPr>
              <a:t>𝑃	</a:t>
            </a:r>
            <a:r>
              <a:rPr sz="2800" spc="-95" dirty="0">
                <a:latin typeface="Cambria Math"/>
                <a:cs typeface="Cambria Math"/>
              </a:rPr>
              <a:t>𝐶</a:t>
            </a:r>
            <a:r>
              <a:rPr sz="3075" spc="-142" baseline="-16260" dirty="0">
                <a:latin typeface="Cambria Math"/>
                <a:cs typeface="Cambria Math"/>
              </a:rPr>
              <a:t>1</a:t>
            </a:r>
            <a:endParaRPr sz="3075" baseline="-16260">
              <a:latin typeface="Cambria Math"/>
              <a:cs typeface="Cambria Math"/>
            </a:endParaRPr>
          </a:p>
          <a:p>
            <a:pPr algn="ctr">
              <a:lnSpc>
                <a:spcPct val="100000"/>
              </a:lnSpc>
              <a:spcBef>
                <a:spcPts val="625"/>
              </a:spcBef>
              <a:tabLst>
                <a:tab pos="377825" algn="l"/>
                <a:tab pos="1186815" algn="l"/>
                <a:tab pos="1563370" algn="l"/>
                <a:tab pos="2139315" algn="l"/>
                <a:tab pos="2860675" algn="l"/>
                <a:tab pos="3678554" algn="l"/>
                <a:tab pos="4055745" algn="l"/>
              </a:tabLst>
            </a:pPr>
            <a:r>
              <a:rPr sz="2800" spc="-5" dirty="0">
                <a:latin typeface="Cambria Math"/>
                <a:cs typeface="Cambria Math"/>
              </a:rPr>
              <a:t>𝑃	</a:t>
            </a:r>
            <a:r>
              <a:rPr sz="2800" spc="-30" dirty="0">
                <a:latin typeface="Cambria Math"/>
                <a:cs typeface="Cambria Math"/>
              </a:rPr>
              <a:t>𝑥|𝐶</a:t>
            </a:r>
            <a:r>
              <a:rPr sz="3075" spc="-44" baseline="-16260" dirty="0">
                <a:latin typeface="Cambria Math"/>
                <a:cs typeface="Cambria Math"/>
              </a:rPr>
              <a:t>1	</a:t>
            </a:r>
            <a:r>
              <a:rPr sz="2800" spc="-5" dirty="0">
                <a:latin typeface="Cambria Math"/>
                <a:cs typeface="Cambria Math"/>
              </a:rPr>
              <a:t>𝑃	</a:t>
            </a:r>
            <a:r>
              <a:rPr sz="2800" spc="-95" dirty="0">
                <a:latin typeface="Cambria Math"/>
                <a:cs typeface="Cambria Math"/>
              </a:rPr>
              <a:t>𝐶</a:t>
            </a:r>
            <a:r>
              <a:rPr sz="3075" spc="-142" baseline="-16260" dirty="0">
                <a:latin typeface="Cambria Math"/>
                <a:cs typeface="Cambria Math"/>
              </a:rPr>
              <a:t>1	</a:t>
            </a:r>
            <a:r>
              <a:rPr sz="2800" spc="-5" dirty="0">
                <a:latin typeface="Cambria Math"/>
                <a:cs typeface="Cambria Math"/>
              </a:rPr>
              <a:t>+</a:t>
            </a:r>
            <a:r>
              <a:rPr sz="2800" dirty="0">
                <a:latin typeface="Cambria Math"/>
                <a:cs typeface="Cambria Math"/>
              </a:rPr>
              <a:t> </a:t>
            </a:r>
            <a:r>
              <a:rPr sz="2800" spc="-5" dirty="0">
                <a:latin typeface="Cambria Math"/>
                <a:cs typeface="Cambria Math"/>
              </a:rPr>
              <a:t>𝑃	</a:t>
            </a:r>
            <a:r>
              <a:rPr sz="2800" spc="-15" dirty="0">
                <a:latin typeface="Cambria Math"/>
                <a:cs typeface="Cambria Math"/>
              </a:rPr>
              <a:t>𝑥|𝐶</a:t>
            </a:r>
            <a:r>
              <a:rPr sz="3075" spc="-22" baseline="-16260" dirty="0">
                <a:latin typeface="Cambria Math"/>
                <a:cs typeface="Cambria Math"/>
              </a:rPr>
              <a:t>2	</a:t>
            </a:r>
            <a:r>
              <a:rPr sz="2800" spc="-5" dirty="0">
                <a:latin typeface="Cambria Math"/>
                <a:cs typeface="Cambria Math"/>
              </a:rPr>
              <a:t>𝑃	</a:t>
            </a:r>
            <a:r>
              <a:rPr sz="2800" spc="-65" dirty="0">
                <a:latin typeface="Cambria Math"/>
                <a:cs typeface="Cambria Math"/>
              </a:rPr>
              <a:t>𝐶</a:t>
            </a:r>
            <a:r>
              <a:rPr sz="3075" spc="-97" baseline="-16260" dirty="0">
                <a:latin typeface="Cambria Math"/>
                <a:cs typeface="Cambria Math"/>
              </a:rPr>
              <a:t>2</a:t>
            </a:r>
            <a:endParaRPr sz="3075" baseline="-16260">
              <a:latin typeface="Cambria Math"/>
              <a:cs typeface="Cambria Math"/>
            </a:endParaRPr>
          </a:p>
        </p:txBody>
      </p:sp>
      <p:sp>
        <p:nvSpPr>
          <p:cNvPr id="11" name="object 11"/>
          <p:cNvSpPr/>
          <p:nvPr/>
        </p:nvSpPr>
        <p:spPr>
          <a:xfrm>
            <a:off x="1746630" y="3477640"/>
            <a:ext cx="894715" cy="328930"/>
          </a:xfrm>
          <a:custGeom>
            <a:avLst/>
            <a:gdLst/>
            <a:ahLst/>
            <a:cxnLst/>
            <a:rect l="l" t="t" r="r" b="b"/>
            <a:pathLst>
              <a:path w="894714" h="328929">
                <a:moveTo>
                  <a:pt x="789305" y="0"/>
                </a:moveTo>
                <a:lnTo>
                  <a:pt x="784606" y="13462"/>
                </a:lnTo>
                <a:lnTo>
                  <a:pt x="803656" y="21705"/>
                </a:lnTo>
                <a:lnTo>
                  <a:pt x="820038" y="33115"/>
                </a:lnTo>
                <a:lnTo>
                  <a:pt x="844804" y="65532"/>
                </a:lnTo>
                <a:lnTo>
                  <a:pt x="859377" y="109219"/>
                </a:lnTo>
                <a:lnTo>
                  <a:pt x="864235" y="162814"/>
                </a:lnTo>
                <a:lnTo>
                  <a:pt x="863000" y="191845"/>
                </a:lnTo>
                <a:lnTo>
                  <a:pt x="853197" y="241859"/>
                </a:lnTo>
                <a:lnTo>
                  <a:pt x="833655" y="280965"/>
                </a:lnTo>
                <a:lnTo>
                  <a:pt x="803850" y="307306"/>
                </a:lnTo>
                <a:lnTo>
                  <a:pt x="785113" y="315595"/>
                </a:lnTo>
                <a:lnTo>
                  <a:pt x="789305" y="328930"/>
                </a:lnTo>
                <a:lnTo>
                  <a:pt x="834183" y="307895"/>
                </a:lnTo>
                <a:lnTo>
                  <a:pt x="867156" y="271526"/>
                </a:lnTo>
                <a:lnTo>
                  <a:pt x="887444" y="222678"/>
                </a:lnTo>
                <a:lnTo>
                  <a:pt x="894207" y="164592"/>
                </a:lnTo>
                <a:lnTo>
                  <a:pt x="892514" y="134417"/>
                </a:lnTo>
                <a:lnTo>
                  <a:pt x="878937" y="80974"/>
                </a:lnTo>
                <a:lnTo>
                  <a:pt x="852027" y="37468"/>
                </a:lnTo>
                <a:lnTo>
                  <a:pt x="813165" y="8616"/>
                </a:lnTo>
                <a:lnTo>
                  <a:pt x="789305" y="0"/>
                </a:lnTo>
                <a:close/>
              </a:path>
              <a:path w="894714" h="328929">
                <a:moveTo>
                  <a:pt x="104901" y="0"/>
                </a:moveTo>
                <a:lnTo>
                  <a:pt x="60134" y="21113"/>
                </a:lnTo>
                <a:lnTo>
                  <a:pt x="27177" y="57658"/>
                </a:lnTo>
                <a:lnTo>
                  <a:pt x="6778" y="106552"/>
                </a:lnTo>
                <a:lnTo>
                  <a:pt x="0" y="164592"/>
                </a:lnTo>
                <a:lnTo>
                  <a:pt x="1690" y="194784"/>
                </a:lnTo>
                <a:lnTo>
                  <a:pt x="15216" y="248263"/>
                </a:lnTo>
                <a:lnTo>
                  <a:pt x="42054" y="291621"/>
                </a:lnTo>
                <a:lnTo>
                  <a:pt x="80968" y="320335"/>
                </a:lnTo>
                <a:lnTo>
                  <a:pt x="104901" y="328930"/>
                </a:lnTo>
                <a:lnTo>
                  <a:pt x="109093" y="315595"/>
                </a:lnTo>
                <a:lnTo>
                  <a:pt x="90302" y="307306"/>
                </a:lnTo>
                <a:lnTo>
                  <a:pt x="74120" y="295767"/>
                </a:lnTo>
                <a:lnTo>
                  <a:pt x="49530" y="262890"/>
                </a:lnTo>
                <a:lnTo>
                  <a:pt x="34845" y="218186"/>
                </a:lnTo>
                <a:lnTo>
                  <a:pt x="29971" y="162814"/>
                </a:lnTo>
                <a:lnTo>
                  <a:pt x="31188" y="134790"/>
                </a:lnTo>
                <a:lnTo>
                  <a:pt x="40955" y="86125"/>
                </a:lnTo>
                <a:lnTo>
                  <a:pt x="60577" y="47716"/>
                </a:lnTo>
                <a:lnTo>
                  <a:pt x="90624" y="21705"/>
                </a:lnTo>
                <a:lnTo>
                  <a:pt x="109600" y="13462"/>
                </a:lnTo>
                <a:lnTo>
                  <a:pt x="104901" y="0"/>
                </a:lnTo>
                <a:close/>
              </a:path>
            </a:pathLst>
          </a:custGeom>
          <a:solidFill>
            <a:srgbClr val="000000"/>
          </a:solidFill>
        </p:spPr>
        <p:txBody>
          <a:bodyPr wrap="square" lIns="0" tIns="0" rIns="0" bIns="0" rtlCol="0"/>
          <a:lstStyle/>
          <a:p>
            <a:endParaRPr/>
          </a:p>
        </p:txBody>
      </p:sp>
      <p:sp>
        <p:nvSpPr>
          <p:cNvPr id="12" name="object 12"/>
          <p:cNvSpPr txBox="1"/>
          <p:nvPr/>
        </p:nvSpPr>
        <p:spPr>
          <a:xfrm>
            <a:off x="2033777" y="3545840"/>
            <a:ext cx="175895" cy="336550"/>
          </a:xfrm>
          <a:prstGeom prst="rect">
            <a:avLst/>
          </a:prstGeom>
        </p:spPr>
        <p:txBody>
          <a:bodyPr vert="horz" wrap="square" lIns="0" tIns="11430" rIns="0" bIns="0" rtlCol="0">
            <a:spAutoFit/>
          </a:bodyPr>
          <a:lstStyle/>
          <a:p>
            <a:pPr marL="12700">
              <a:lnSpc>
                <a:spcPct val="100000"/>
              </a:lnSpc>
              <a:spcBef>
                <a:spcPts val="90"/>
              </a:spcBef>
            </a:pPr>
            <a:r>
              <a:rPr sz="2050" spc="45" dirty="0">
                <a:latin typeface="Cambria Math"/>
                <a:cs typeface="Cambria Math"/>
              </a:rPr>
              <a:t>1</a:t>
            </a:r>
            <a:endParaRPr sz="2050">
              <a:latin typeface="Cambria Math"/>
              <a:cs typeface="Cambria Math"/>
            </a:endParaRPr>
          </a:p>
        </p:txBody>
      </p:sp>
      <p:sp>
        <p:nvSpPr>
          <p:cNvPr id="13" name="object 13"/>
          <p:cNvSpPr txBox="1"/>
          <p:nvPr/>
        </p:nvSpPr>
        <p:spPr>
          <a:xfrm>
            <a:off x="1472946" y="3376676"/>
            <a:ext cx="1054735" cy="452120"/>
          </a:xfrm>
          <a:prstGeom prst="rect">
            <a:avLst/>
          </a:prstGeom>
        </p:spPr>
        <p:txBody>
          <a:bodyPr vert="horz" wrap="square" lIns="0" tIns="12065" rIns="0" bIns="0" rtlCol="0">
            <a:spAutoFit/>
          </a:bodyPr>
          <a:lstStyle/>
          <a:p>
            <a:pPr marL="12700">
              <a:lnSpc>
                <a:spcPct val="100000"/>
              </a:lnSpc>
              <a:spcBef>
                <a:spcPts val="95"/>
              </a:spcBef>
              <a:tabLst>
                <a:tab pos="390525" algn="l"/>
                <a:tab pos="739140" algn="l"/>
              </a:tabLst>
            </a:pPr>
            <a:r>
              <a:rPr sz="2800" spc="-5" dirty="0">
                <a:latin typeface="Cambria Math"/>
                <a:cs typeface="Cambria Math"/>
              </a:rPr>
              <a:t>𝑃	𝐶	|𝑥</a:t>
            </a:r>
            <a:endParaRPr sz="2800">
              <a:latin typeface="Cambria Math"/>
              <a:cs typeface="Cambria Math"/>
            </a:endParaRPr>
          </a:p>
        </p:txBody>
      </p:sp>
      <p:sp>
        <p:nvSpPr>
          <p:cNvPr id="14" name="object 14"/>
          <p:cNvSpPr/>
          <p:nvPr/>
        </p:nvSpPr>
        <p:spPr>
          <a:xfrm>
            <a:off x="1403477" y="6195021"/>
            <a:ext cx="894715" cy="328930"/>
          </a:xfrm>
          <a:custGeom>
            <a:avLst/>
            <a:gdLst/>
            <a:ahLst/>
            <a:cxnLst/>
            <a:rect l="l" t="t" r="r" b="b"/>
            <a:pathLst>
              <a:path w="894714" h="328929">
                <a:moveTo>
                  <a:pt x="789304" y="0"/>
                </a:moveTo>
                <a:lnTo>
                  <a:pt x="784605" y="13360"/>
                </a:lnTo>
                <a:lnTo>
                  <a:pt x="803655" y="21618"/>
                </a:lnTo>
                <a:lnTo>
                  <a:pt x="820038" y="33054"/>
                </a:lnTo>
                <a:lnTo>
                  <a:pt x="844804" y="65455"/>
                </a:lnTo>
                <a:lnTo>
                  <a:pt x="859377" y="109172"/>
                </a:lnTo>
                <a:lnTo>
                  <a:pt x="864235" y="162813"/>
                </a:lnTo>
                <a:lnTo>
                  <a:pt x="863018" y="191819"/>
                </a:lnTo>
                <a:lnTo>
                  <a:pt x="853251" y="241839"/>
                </a:lnTo>
                <a:lnTo>
                  <a:pt x="833673" y="280906"/>
                </a:lnTo>
                <a:lnTo>
                  <a:pt x="803904" y="307266"/>
                </a:lnTo>
                <a:lnTo>
                  <a:pt x="785114" y="315569"/>
                </a:lnTo>
                <a:lnTo>
                  <a:pt x="789304" y="328917"/>
                </a:lnTo>
                <a:lnTo>
                  <a:pt x="834183" y="307868"/>
                </a:lnTo>
                <a:lnTo>
                  <a:pt x="867155" y="271437"/>
                </a:lnTo>
                <a:lnTo>
                  <a:pt x="887444" y="222651"/>
                </a:lnTo>
                <a:lnTo>
                  <a:pt x="894206" y="164541"/>
                </a:lnTo>
                <a:lnTo>
                  <a:pt x="892514" y="134392"/>
                </a:lnTo>
                <a:lnTo>
                  <a:pt x="878937" y="80948"/>
                </a:lnTo>
                <a:lnTo>
                  <a:pt x="852027" y="37438"/>
                </a:lnTo>
                <a:lnTo>
                  <a:pt x="813165" y="8610"/>
                </a:lnTo>
                <a:lnTo>
                  <a:pt x="789304" y="0"/>
                </a:lnTo>
                <a:close/>
              </a:path>
              <a:path w="894714" h="328929">
                <a:moveTo>
                  <a:pt x="104901" y="0"/>
                </a:moveTo>
                <a:lnTo>
                  <a:pt x="60134" y="21089"/>
                </a:lnTo>
                <a:lnTo>
                  <a:pt x="27178" y="57657"/>
                </a:lnTo>
                <a:lnTo>
                  <a:pt x="6778" y="106527"/>
                </a:lnTo>
                <a:lnTo>
                  <a:pt x="0" y="164541"/>
                </a:lnTo>
                <a:lnTo>
                  <a:pt x="1690" y="194761"/>
                </a:lnTo>
                <a:lnTo>
                  <a:pt x="15216" y="248210"/>
                </a:lnTo>
                <a:lnTo>
                  <a:pt x="42054" y="291575"/>
                </a:lnTo>
                <a:lnTo>
                  <a:pt x="80968" y="320316"/>
                </a:lnTo>
                <a:lnTo>
                  <a:pt x="104901" y="328917"/>
                </a:lnTo>
                <a:lnTo>
                  <a:pt x="109092" y="315569"/>
                </a:lnTo>
                <a:lnTo>
                  <a:pt x="90356" y="307266"/>
                </a:lnTo>
                <a:lnTo>
                  <a:pt x="74167" y="295711"/>
                </a:lnTo>
                <a:lnTo>
                  <a:pt x="49529" y="262851"/>
                </a:lnTo>
                <a:lnTo>
                  <a:pt x="34845" y="218162"/>
                </a:lnTo>
                <a:lnTo>
                  <a:pt x="29971" y="162813"/>
                </a:lnTo>
                <a:lnTo>
                  <a:pt x="31188" y="134753"/>
                </a:lnTo>
                <a:lnTo>
                  <a:pt x="40955" y="86072"/>
                </a:lnTo>
                <a:lnTo>
                  <a:pt x="60577" y="47668"/>
                </a:lnTo>
                <a:lnTo>
                  <a:pt x="90624" y="21618"/>
                </a:lnTo>
                <a:lnTo>
                  <a:pt x="109600" y="13360"/>
                </a:lnTo>
                <a:lnTo>
                  <a:pt x="104901" y="0"/>
                </a:lnTo>
                <a:close/>
              </a:path>
            </a:pathLst>
          </a:custGeom>
          <a:solidFill>
            <a:srgbClr val="000000"/>
          </a:solidFill>
        </p:spPr>
        <p:txBody>
          <a:bodyPr wrap="square" lIns="0" tIns="0" rIns="0" bIns="0" rtlCol="0"/>
          <a:lstStyle/>
          <a:p>
            <a:endParaRPr/>
          </a:p>
        </p:txBody>
      </p:sp>
      <p:sp>
        <p:nvSpPr>
          <p:cNvPr id="15" name="object 15"/>
          <p:cNvSpPr txBox="1"/>
          <p:nvPr/>
        </p:nvSpPr>
        <p:spPr>
          <a:xfrm>
            <a:off x="826922" y="6094577"/>
            <a:ext cx="1382395" cy="452120"/>
          </a:xfrm>
          <a:prstGeom prst="rect">
            <a:avLst/>
          </a:prstGeom>
        </p:spPr>
        <p:txBody>
          <a:bodyPr vert="horz" wrap="square" lIns="0" tIns="12065" rIns="0" bIns="0" rtlCol="0">
            <a:spAutoFit/>
          </a:bodyPr>
          <a:lstStyle/>
          <a:p>
            <a:pPr marL="38100">
              <a:lnSpc>
                <a:spcPct val="100000"/>
              </a:lnSpc>
              <a:spcBef>
                <a:spcPts val="95"/>
              </a:spcBef>
              <a:tabLst>
                <a:tab pos="692785" algn="l"/>
              </a:tabLst>
            </a:pPr>
            <a:r>
              <a:rPr sz="2800" spc="-5" dirty="0">
                <a:latin typeface="Calibri"/>
                <a:cs typeface="Calibri"/>
              </a:rPr>
              <a:t>If</a:t>
            </a:r>
            <a:r>
              <a:rPr sz="2800" spc="-10" dirty="0">
                <a:latin typeface="Calibri"/>
                <a:cs typeface="Calibri"/>
              </a:rPr>
              <a:t> </a:t>
            </a:r>
            <a:r>
              <a:rPr sz="2800" spc="-5" dirty="0">
                <a:latin typeface="Cambria Math"/>
                <a:cs typeface="Cambria Math"/>
              </a:rPr>
              <a:t>𝑃	</a:t>
            </a:r>
            <a:r>
              <a:rPr sz="2800" spc="-20" dirty="0">
                <a:latin typeface="Cambria Math"/>
                <a:cs typeface="Cambria Math"/>
              </a:rPr>
              <a:t>𝐶</a:t>
            </a:r>
            <a:r>
              <a:rPr sz="3075" spc="-30" baseline="-16260" dirty="0">
                <a:latin typeface="Cambria Math"/>
                <a:cs typeface="Cambria Math"/>
              </a:rPr>
              <a:t>1</a:t>
            </a:r>
            <a:r>
              <a:rPr sz="2800" spc="-20" dirty="0">
                <a:latin typeface="Cambria Math"/>
                <a:cs typeface="Cambria Math"/>
              </a:rPr>
              <a:t>|𝑥</a:t>
            </a:r>
            <a:endParaRPr sz="2800">
              <a:latin typeface="Cambria Math"/>
              <a:cs typeface="Cambria Math"/>
            </a:endParaRPr>
          </a:p>
        </p:txBody>
      </p:sp>
      <p:sp>
        <p:nvSpPr>
          <p:cNvPr id="16" name="object 16"/>
          <p:cNvSpPr txBox="1"/>
          <p:nvPr/>
        </p:nvSpPr>
        <p:spPr>
          <a:xfrm>
            <a:off x="2414777" y="6094577"/>
            <a:ext cx="857885"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&gt;</a:t>
            </a:r>
            <a:r>
              <a:rPr sz="2800" spc="80" dirty="0">
                <a:latin typeface="Cambria Math"/>
                <a:cs typeface="Cambria Math"/>
              </a:rPr>
              <a:t> </a:t>
            </a:r>
            <a:r>
              <a:rPr sz="2800" spc="-5" dirty="0">
                <a:latin typeface="Cambria Math"/>
                <a:cs typeface="Cambria Math"/>
              </a:rPr>
              <a:t>0.5</a:t>
            </a:r>
            <a:endParaRPr sz="2800">
              <a:latin typeface="Cambria Math"/>
              <a:cs typeface="Cambria Math"/>
            </a:endParaRPr>
          </a:p>
        </p:txBody>
      </p:sp>
      <p:sp>
        <p:nvSpPr>
          <p:cNvPr id="17" name="object 17"/>
          <p:cNvSpPr txBox="1"/>
          <p:nvPr/>
        </p:nvSpPr>
        <p:spPr>
          <a:xfrm>
            <a:off x="4387977" y="6093053"/>
            <a:ext cx="3980179"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x</a:t>
            </a:r>
            <a:r>
              <a:rPr sz="2800" spc="-15" dirty="0">
                <a:latin typeface="Calibri"/>
                <a:cs typeface="Calibri"/>
              </a:rPr>
              <a:t> </a:t>
            </a:r>
            <a:r>
              <a:rPr sz="2800" spc="-5" dirty="0">
                <a:latin typeface="Calibri"/>
                <a:cs typeface="Calibri"/>
              </a:rPr>
              <a:t>belongs</a:t>
            </a:r>
            <a:r>
              <a:rPr sz="2800" spc="10" dirty="0">
                <a:latin typeface="Calibri"/>
                <a:cs typeface="Calibri"/>
              </a:rPr>
              <a:t> </a:t>
            </a:r>
            <a:r>
              <a:rPr sz="2800" spc="-20" dirty="0">
                <a:latin typeface="Calibri"/>
                <a:cs typeface="Calibri"/>
              </a:rPr>
              <a:t>to</a:t>
            </a:r>
            <a:r>
              <a:rPr sz="2800" spc="-10" dirty="0">
                <a:latin typeface="Calibri"/>
                <a:cs typeface="Calibri"/>
              </a:rPr>
              <a:t> </a:t>
            </a:r>
            <a:r>
              <a:rPr sz="2800" spc="-5" dirty="0">
                <a:latin typeface="Calibri"/>
                <a:cs typeface="Calibri"/>
              </a:rPr>
              <a:t>class</a:t>
            </a:r>
            <a:r>
              <a:rPr sz="2800" dirty="0">
                <a:latin typeface="Calibri"/>
                <a:cs typeface="Calibri"/>
              </a:rPr>
              <a:t> </a:t>
            </a:r>
            <a:r>
              <a:rPr sz="2800" spc="-5" dirty="0">
                <a:latin typeface="Calibri"/>
                <a:cs typeface="Calibri"/>
              </a:rPr>
              <a:t>1</a:t>
            </a:r>
            <a:r>
              <a:rPr sz="2800" dirty="0">
                <a:latin typeface="Calibri"/>
                <a:cs typeface="Calibri"/>
              </a:rPr>
              <a:t> </a:t>
            </a:r>
            <a:r>
              <a:rPr sz="2800" spc="-25" dirty="0">
                <a:latin typeface="Calibri"/>
                <a:cs typeface="Calibri"/>
              </a:rPr>
              <a:t>(Water)</a:t>
            </a:r>
            <a:endParaRPr sz="2800">
              <a:latin typeface="Calibri"/>
              <a:cs typeface="Calibri"/>
            </a:endParaRPr>
          </a:p>
        </p:txBody>
      </p:sp>
      <p:grpSp>
        <p:nvGrpSpPr>
          <p:cNvPr id="18" name="object 18"/>
          <p:cNvGrpSpPr/>
          <p:nvPr/>
        </p:nvGrpSpPr>
        <p:grpSpPr>
          <a:xfrm>
            <a:off x="3553967" y="6074664"/>
            <a:ext cx="579120" cy="536575"/>
            <a:chOff x="3553967" y="6074664"/>
            <a:chExt cx="579120" cy="536575"/>
          </a:xfrm>
        </p:grpSpPr>
        <p:sp>
          <p:nvSpPr>
            <p:cNvPr id="19" name="object 19"/>
            <p:cNvSpPr/>
            <p:nvPr/>
          </p:nvSpPr>
          <p:spPr>
            <a:xfrm>
              <a:off x="3560063" y="6080760"/>
              <a:ext cx="567055" cy="524510"/>
            </a:xfrm>
            <a:custGeom>
              <a:avLst/>
              <a:gdLst/>
              <a:ahLst/>
              <a:cxnLst/>
              <a:rect l="l" t="t" r="r" b="b"/>
              <a:pathLst>
                <a:path w="567054" h="524509">
                  <a:moveTo>
                    <a:pt x="304800" y="0"/>
                  </a:moveTo>
                  <a:lnTo>
                    <a:pt x="304800" y="131063"/>
                  </a:lnTo>
                  <a:lnTo>
                    <a:pt x="0" y="131063"/>
                  </a:lnTo>
                  <a:lnTo>
                    <a:pt x="0" y="393191"/>
                  </a:lnTo>
                  <a:lnTo>
                    <a:pt x="304800" y="393191"/>
                  </a:lnTo>
                  <a:lnTo>
                    <a:pt x="304800" y="524255"/>
                  </a:lnTo>
                  <a:lnTo>
                    <a:pt x="566927" y="262127"/>
                  </a:lnTo>
                  <a:lnTo>
                    <a:pt x="304800" y="0"/>
                  </a:lnTo>
                  <a:close/>
                </a:path>
              </a:pathLst>
            </a:custGeom>
            <a:solidFill>
              <a:srgbClr val="000000"/>
            </a:solidFill>
          </p:spPr>
          <p:txBody>
            <a:bodyPr wrap="square" lIns="0" tIns="0" rIns="0" bIns="0" rtlCol="0"/>
            <a:lstStyle/>
            <a:p>
              <a:endParaRPr/>
            </a:p>
          </p:txBody>
        </p:sp>
        <p:sp>
          <p:nvSpPr>
            <p:cNvPr id="20" name="object 20"/>
            <p:cNvSpPr/>
            <p:nvPr/>
          </p:nvSpPr>
          <p:spPr>
            <a:xfrm>
              <a:off x="3560063" y="6080760"/>
              <a:ext cx="567055" cy="524510"/>
            </a:xfrm>
            <a:custGeom>
              <a:avLst/>
              <a:gdLst/>
              <a:ahLst/>
              <a:cxnLst/>
              <a:rect l="l" t="t" r="r" b="b"/>
              <a:pathLst>
                <a:path w="567054" h="524509">
                  <a:moveTo>
                    <a:pt x="0" y="131063"/>
                  </a:moveTo>
                  <a:lnTo>
                    <a:pt x="304800" y="131063"/>
                  </a:lnTo>
                  <a:lnTo>
                    <a:pt x="304800" y="0"/>
                  </a:lnTo>
                  <a:lnTo>
                    <a:pt x="566927" y="262127"/>
                  </a:lnTo>
                  <a:lnTo>
                    <a:pt x="304800" y="524255"/>
                  </a:lnTo>
                  <a:lnTo>
                    <a:pt x="304800" y="393191"/>
                  </a:lnTo>
                  <a:lnTo>
                    <a:pt x="0" y="393191"/>
                  </a:lnTo>
                  <a:lnTo>
                    <a:pt x="0" y="131063"/>
                  </a:lnTo>
                  <a:close/>
                </a:path>
              </a:pathLst>
            </a:custGeom>
            <a:ln w="12192">
              <a:solidFill>
                <a:srgbClr val="000000"/>
              </a:solidFill>
            </a:ln>
          </p:spPr>
          <p:txBody>
            <a:bodyPr wrap="square" lIns="0" tIns="0" rIns="0" bIns="0" rtlCol="0"/>
            <a:lstStyle/>
            <a:p>
              <a:endParaRPr/>
            </a:p>
          </p:txBody>
        </p:sp>
      </p:grpSp>
      <p:sp>
        <p:nvSpPr>
          <p:cNvPr id="21" name="object 21"/>
          <p:cNvSpPr txBox="1"/>
          <p:nvPr/>
        </p:nvSpPr>
        <p:spPr>
          <a:xfrm>
            <a:off x="6683756" y="1892046"/>
            <a:ext cx="2011045" cy="57467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P(C1)</a:t>
            </a:r>
            <a:endParaRPr sz="1800">
              <a:latin typeface="Calibri"/>
              <a:cs typeface="Calibri"/>
            </a:endParaRPr>
          </a:p>
          <a:p>
            <a:pPr marL="12700">
              <a:lnSpc>
                <a:spcPct val="100000"/>
              </a:lnSpc>
            </a:pPr>
            <a:r>
              <a:rPr sz="1800" dirty="0">
                <a:latin typeface="Calibri"/>
                <a:cs typeface="Calibri"/>
              </a:rPr>
              <a:t>=</a:t>
            </a:r>
            <a:r>
              <a:rPr sz="1800" spc="-15" dirty="0">
                <a:latin typeface="Calibri"/>
                <a:cs typeface="Calibri"/>
              </a:rPr>
              <a:t> </a:t>
            </a:r>
            <a:r>
              <a:rPr sz="1800" dirty="0">
                <a:latin typeface="Calibri"/>
                <a:cs typeface="Calibri"/>
              </a:rPr>
              <a:t>79 /</a:t>
            </a:r>
            <a:r>
              <a:rPr sz="1800" spc="-5" dirty="0">
                <a:latin typeface="Calibri"/>
                <a:cs typeface="Calibri"/>
              </a:rPr>
              <a:t> (79 </a:t>
            </a:r>
            <a:r>
              <a:rPr sz="1800" dirty="0">
                <a:latin typeface="Calibri"/>
                <a:cs typeface="Calibri"/>
              </a:rPr>
              <a:t>+</a:t>
            </a:r>
            <a:r>
              <a:rPr sz="1800" spc="-15" dirty="0">
                <a:latin typeface="Calibri"/>
                <a:cs typeface="Calibri"/>
              </a:rPr>
              <a:t> </a:t>
            </a:r>
            <a:r>
              <a:rPr sz="1800" dirty="0">
                <a:latin typeface="Calibri"/>
                <a:cs typeface="Calibri"/>
              </a:rPr>
              <a:t>61)</a:t>
            </a:r>
            <a:r>
              <a:rPr sz="1800" spc="-10" dirty="0">
                <a:latin typeface="Calibri"/>
                <a:cs typeface="Calibri"/>
              </a:rPr>
              <a:t> </a:t>
            </a:r>
            <a:r>
              <a:rPr sz="1800" spc="-5" dirty="0">
                <a:latin typeface="Calibri"/>
                <a:cs typeface="Calibri"/>
              </a:rPr>
              <a:t>=0.56</a:t>
            </a:r>
            <a:endParaRPr sz="1800">
              <a:latin typeface="Calibri"/>
              <a:cs typeface="Calibri"/>
            </a:endParaRPr>
          </a:p>
        </p:txBody>
      </p:sp>
      <p:sp>
        <p:nvSpPr>
          <p:cNvPr id="22" name="object 22"/>
          <p:cNvSpPr txBox="1"/>
          <p:nvPr/>
        </p:nvSpPr>
        <p:spPr>
          <a:xfrm>
            <a:off x="6908418" y="4525517"/>
            <a:ext cx="1438275" cy="848994"/>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P(C2)</a:t>
            </a:r>
            <a:endParaRPr sz="1800">
              <a:latin typeface="Calibri"/>
              <a:cs typeface="Calibri"/>
            </a:endParaRPr>
          </a:p>
          <a:p>
            <a:pPr marL="12700">
              <a:lnSpc>
                <a:spcPct val="100000"/>
              </a:lnSpc>
            </a:pPr>
            <a:r>
              <a:rPr sz="1800" dirty="0">
                <a:latin typeface="Calibri"/>
                <a:cs typeface="Calibri"/>
              </a:rPr>
              <a:t>=</a:t>
            </a:r>
            <a:r>
              <a:rPr sz="1800" spc="-25" dirty="0">
                <a:latin typeface="Calibri"/>
                <a:cs typeface="Calibri"/>
              </a:rPr>
              <a:t> </a:t>
            </a:r>
            <a:r>
              <a:rPr sz="1800" dirty="0">
                <a:latin typeface="Calibri"/>
                <a:cs typeface="Calibri"/>
              </a:rPr>
              <a:t>61</a:t>
            </a:r>
            <a:r>
              <a:rPr sz="1800" spc="-10" dirty="0">
                <a:latin typeface="Calibri"/>
                <a:cs typeface="Calibri"/>
              </a:rPr>
              <a:t> </a:t>
            </a:r>
            <a:r>
              <a:rPr sz="1800" dirty="0">
                <a:latin typeface="Calibri"/>
                <a:cs typeface="Calibri"/>
              </a:rPr>
              <a:t>/</a:t>
            </a:r>
            <a:r>
              <a:rPr sz="1800" spc="-10" dirty="0">
                <a:latin typeface="Calibri"/>
                <a:cs typeface="Calibri"/>
              </a:rPr>
              <a:t> </a:t>
            </a:r>
            <a:r>
              <a:rPr sz="1800" spc="-5" dirty="0">
                <a:latin typeface="Calibri"/>
                <a:cs typeface="Calibri"/>
              </a:rPr>
              <a:t>(79</a:t>
            </a:r>
            <a:r>
              <a:rPr sz="1800" spc="-10" dirty="0">
                <a:latin typeface="Calibri"/>
                <a:cs typeface="Calibri"/>
              </a:rPr>
              <a:t> </a:t>
            </a:r>
            <a:r>
              <a:rPr sz="1800" dirty="0">
                <a:latin typeface="Calibri"/>
                <a:cs typeface="Calibri"/>
              </a:rPr>
              <a:t>+</a:t>
            </a:r>
            <a:r>
              <a:rPr sz="1800" spc="-20" dirty="0">
                <a:latin typeface="Calibri"/>
                <a:cs typeface="Calibri"/>
              </a:rPr>
              <a:t> </a:t>
            </a:r>
            <a:r>
              <a:rPr sz="1800" dirty="0">
                <a:latin typeface="Calibri"/>
                <a:cs typeface="Calibri"/>
              </a:rPr>
              <a:t>61)</a:t>
            </a:r>
            <a:endParaRPr sz="1800">
              <a:latin typeface="Calibri"/>
              <a:cs typeface="Calibri"/>
            </a:endParaRPr>
          </a:p>
          <a:p>
            <a:pPr marL="12700">
              <a:lnSpc>
                <a:spcPct val="100000"/>
              </a:lnSpc>
            </a:pPr>
            <a:r>
              <a:rPr sz="1800" spc="-5" dirty="0">
                <a:latin typeface="Calibri"/>
                <a:cs typeface="Calibri"/>
              </a:rPr>
              <a:t>=0.44</a:t>
            </a:r>
            <a:endParaRPr sz="1800">
              <a:latin typeface="Calibri"/>
              <a:cs typeface="Calibri"/>
            </a:endParaRPr>
          </a:p>
        </p:txBody>
      </p:sp>
      <p:sp>
        <p:nvSpPr>
          <p:cNvPr id="23" name="object 23"/>
          <p:cNvSpPr/>
          <p:nvPr/>
        </p:nvSpPr>
        <p:spPr>
          <a:xfrm>
            <a:off x="3440430" y="1758822"/>
            <a:ext cx="3164205" cy="1423670"/>
          </a:xfrm>
          <a:custGeom>
            <a:avLst/>
            <a:gdLst/>
            <a:ahLst/>
            <a:cxnLst/>
            <a:rect l="l" t="t" r="r" b="b"/>
            <a:pathLst>
              <a:path w="3164204" h="1423670">
                <a:moveTo>
                  <a:pt x="73406" y="0"/>
                </a:moveTo>
                <a:lnTo>
                  <a:pt x="31496" y="24765"/>
                </a:lnTo>
                <a:lnTo>
                  <a:pt x="14465" y="72148"/>
                </a:lnTo>
                <a:lnTo>
                  <a:pt x="13335" y="93980"/>
                </a:lnTo>
                <a:lnTo>
                  <a:pt x="13754" y="103733"/>
                </a:lnTo>
                <a:lnTo>
                  <a:pt x="14947" y="114820"/>
                </a:lnTo>
                <a:lnTo>
                  <a:pt x="16967" y="127673"/>
                </a:lnTo>
                <a:lnTo>
                  <a:pt x="19812" y="142113"/>
                </a:lnTo>
                <a:lnTo>
                  <a:pt x="22644" y="156146"/>
                </a:lnTo>
                <a:lnTo>
                  <a:pt x="24663" y="167754"/>
                </a:lnTo>
                <a:lnTo>
                  <a:pt x="25882" y="176961"/>
                </a:lnTo>
                <a:lnTo>
                  <a:pt x="26289" y="183769"/>
                </a:lnTo>
                <a:lnTo>
                  <a:pt x="25831" y="192379"/>
                </a:lnTo>
                <a:lnTo>
                  <a:pt x="0" y="222504"/>
                </a:lnTo>
                <a:lnTo>
                  <a:pt x="0" y="233045"/>
                </a:lnTo>
                <a:lnTo>
                  <a:pt x="25831" y="263169"/>
                </a:lnTo>
                <a:lnTo>
                  <a:pt x="26289" y="271780"/>
                </a:lnTo>
                <a:lnTo>
                  <a:pt x="25882" y="278549"/>
                </a:lnTo>
                <a:lnTo>
                  <a:pt x="24663" y="287756"/>
                </a:lnTo>
                <a:lnTo>
                  <a:pt x="22644" y="299402"/>
                </a:lnTo>
                <a:lnTo>
                  <a:pt x="19812" y="313436"/>
                </a:lnTo>
                <a:lnTo>
                  <a:pt x="16967" y="327875"/>
                </a:lnTo>
                <a:lnTo>
                  <a:pt x="14947" y="340677"/>
                </a:lnTo>
                <a:lnTo>
                  <a:pt x="13728" y="351878"/>
                </a:lnTo>
                <a:lnTo>
                  <a:pt x="13335" y="361442"/>
                </a:lnTo>
                <a:lnTo>
                  <a:pt x="14465" y="383349"/>
                </a:lnTo>
                <a:lnTo>
                  <a:pt x="31496" y="430784"/>
                </a:lnTo>
                <a:lnTo>
                  <a:pt x="73406" y="455549"/>
                </a:lnTo>
                <a:lnTo>
                  <a:pt x="73406" y="446024"/>
                </a:lnTo>
                <a:lnTo>
                  <a:pt x="65989" y="443928"/>
                </a:lnTo>
                <a:lnTo>
                  <a:pt x="59016" y="439915"/>
                </a:lnTo>
                <a:lnTo>
                  <a:pt x="37490" y="403593"/>
                </a:lnTo>
                <a:lnTo>
                  <a:pt x="34544" y="371475"/>
                </a:lnTo>
                <a:lnTo>
                  <a:pt x="34925" y="362648"/>
                </a:lnTo>
                <a:lnTo>
                  <a:pt x="36068" y="351764"/>
                </a:lnTo>
                <a:lnTo>
                  <a:pt x="37973" y="338836"/>
                </a:lnTo>
                <a:lnTo>
                  <a:pt x="40640" y="323850"/>
                </a:lnTo>
                <a:lnTo>
                  <a:pt x="43307" y="309321"/>
                </a:lnTo>
                <a:lnTo>
                  <a:pt x="45212" y="297916"/>
                </a:lnTo>
                <a:lnTo>
                  <a:pt x="46355" y="289598"/>
                </a:lnTo>
                <a:lnTo>
                  <a:pt x="46736" y="284353"/>
                </a:lnTo>
                <a:lnTo>
                  <a:pt x="46329" y="274002"/>
                </a:lnTo>
                <a:lnTo>
                  <a:pt x="31788" y="237109"/>
                </a:lnTo>
                <a:lnTo>
                  <a:pt x="18923" y="228727"/>
                </a:lnTo>
                <a:lnTo>
                  <a:pt x="18923" y="226695"/>
                </a:lnTo>
                <a:lnTo>
                  <a:pt x="45123" y="190906"/>
                </a:lnTo>
                <a:lnTo>
                  <a:pt x="46736" y="171196"/>
                </a:lnTo>
                <a:lnTo>
                  <a:pt x="46342" y="165963"/>
                </a:lnTo>
                <a:lnTo>
                  <a:pt x="45212" y="157645"/>
                </a:lnTo>
                <a:lnTo>
                  <a:pt x="43307" y="146240"/>
                </a:lnTo>
                <a:lnTo>
                  <a:pt x="40640" y="131699"/>
                </a:lnTo>
                <a:lnTo>
                  <a:pt x="37960" y="116713"/>
                </a:lnTo>
                <a:lnTo>
                  <a:pt x="36042" y="103581"/>
                </a:lnTo>
                <a:lnTo>
                  <a:pt x="34925" y="92811"/>
                </a:lnTo>
                <a:lnTo>
                  <a:pt x="34544" y="83947"/>
                </a:lnTo>
                <a:lnTo>
                  <a:pt x="35280" y="66763"/>
                </a:lnTo>
                <a:lnTo>
                  <a:pt x="46355" y="29464"/>
                </a:lnTo>
                <a:lnTo>
                  <a:pt x="73406" y="9525"/>
                </a:lnTo>
                <a:lnTo>
                  <a:pt x="73406" y="0"/>
                </a:lnTo>
                <a:close/>
              </a:path>
              <a:path w="3164204" h="1423670">
                <a:moveTo>
                  <a:pt x="416801" y="219964"/>
                </a:moveTo>
                <a:lnTo>
                  <a:pt x="290322" y="219964"/>
                </a:lnTo>
                <a:lnTo>
                  <a:pt x="290322" y="235204"/>
                </a:lnTo>
                <a:lnTo>
                  <a:pt x="416801" y="235204"/>
                </a:lnTo>
                <a:lnTo>
                  <a:pt x="416801" y="219964"/>
                </a:lnTo>
                <a:close/>
              </a:path>
              <a:path w="3164204" h="1423670">
                <a:moveTo>
                  <a:pt x="545592" y="131191"/>
                </a:moveTo>
                <a:lnTo>
                  <a:pt x="542544" y="122555"/>
                </a:lnTo>
                <a:lnTo>
                  <a:pt x="527202" y="128155"/>
                </a:lnTo>
                <a:lnTo>
                  <a:pt x="513753" y="136207"/>
                </a:lnTo>
                <a:lnTo>
                  <a:pt x="484835" y="174726"/>
                </a:lnTo>
                <a:lnTo>
                  <a:pt x="474980" y="228600"/>
                </a:lnTo>
                <a:lnTo>
                  <a:pt x="476072" y="248043"/>
                </a:lnTo>
                <a:lnTo>
                  <a:pt x="492379" y="297307"/>
                </a:lnTo>
                <a:lnTo>
                  <a:pt x="527126" y="328866"/>
                </a:lnTo>
                <a:lnTo>
                  <a:pt x="542544" y="334391"/>
                </a:lnTo>
                <a:lnTo>
                  <a:pt x="545211" y="325755"/>
                </a:lnTo>
                <a:lnTo>
                  <a:pt x="533158" y="320421"/>
                </a:lnTo>
                <a:lnTo>
                  <a:pt x="522744" y="312991"/>
                </a:lnTo>
                <a:lnTo>
                  <a:pt x="501345" y="278320"/>
                </a:lnTo>
                <a:lnTo>
                  <a:pt x="494284" y="227457"/>
                </a:lnTo>
                <a:lnTo>
                  <a:pt x="495058" y="209397"/>
                </a:lnTo>
                <a:lnTo>
                  <a:pt x="506857" y="164719"/>
                </a:lnTo>
                <a:lnTo>
                  <a:pt x="533374" y="136512"/>
                </a:lnTo>
                <a:lnTo>
                  <a:pt x="545592" y="131191"/>
                </a:lnTo>
                <a:close/>
              </a:path>
              <a:path w="3164204" h="1423670">
                <a:moveTo>
                  <a:pt x="1259713" y="228600"/>
                </a:moveTo>
                <a:lnTo>
                  <a:pt x="1249845" y="174726"/>
                </a:lnTo>
                <a:lnTo>
                  <a:pt x="1220978" y="136220"/>
                </a:lnTo>
                <a:lnTo>
                  <a:pt x="1192149" y="122555"/>
                </a:lnTo>
                <a:lnTo>
                  <a:pt x="1189101" y="131191"/>
                </a:lnTo>
                <a:lnTo>
                  <a:pt x="1201381" y="136512"/>
                </a:lnTo>
                <a:lnTo>
                  <a:pt x="1211935" y="143865"/>
                </a:lnTo>
                <a:lnTo>
                  <a:pt x="1233335" y="178015"/>
                </a:lnTo>
                <a:lnTo>
                  <a:pt x="1240409" y="227457"/>
                </a:lnTo>
                <a:lnTo>
                  <a:pt x="1239621" y="246138"/>
                </a:lnTo>
                <a:lnTo>
                  <a:pt x="1227836" y="291846"/>
                </a:lnTo>
                <a:lnTo>
                  <a:pt x="1201521" y="320421"/>
                </a:lnTo>
                <a:lnTo>
                  <a:pt x="1189482" y="325755"/>
                </a:lnTo>
                <a:lnTo>
                  <a:pt x="1192149" y="334391"/>
                </a:lnTo>
                <a:lnTo>
                  <a:pt x="1232611" y="310337"/>
                </a:lnTo>
                <a:lnTo>
                  <a:pt x="1255344" y="265963"/>
                </a:lnTo>
                <a:lnTo>
                  <a:pt x="1258608" y="248043"/>
                </a:lnTo>
                <a:lnTo>
                  <a:pt x="1259713" y="228600"/>
                </a:lnTo>
                <a:close/>
              </a:path>
              <a:path w="3164204" h="1423670">
                <a:moveTo>
                  <a:pt x="1488948" y="131191"/>
                </a:moveTo>
                <a:lnTo>
                  <a:pt x="1485900" y="122555"/>
                </a:lnTo>
                <a:lnTo>
                  <a:pt x="1470558" y="128155"/>
                </a:lnTo>
                <a:lnTo>
                  <a:pt x="1457109" y="136207"/>
                </a:lnTo>
                <a:lnTo>
                  <a:pt x="1428191" y="174726"/>
                </a:lnTo>
                <a:lnTo>
                  <a:pt x="1418336" y="228600"/>
                </a:lnTo>
                <a:lnTo>
                  <a:pt x="1419428" y="248043"/>
                </a:lnTo>
                <a:lnTo>
                  <a:pt x="1435735" y="297307"/>
                </a:lnTo>
                <a:lnTo>
                  <a:pt x="1470482" y="328866"/>
                </a:lnTo>
                <a:lnTo>
                  <a:pt x="1485900" y="334391"/>
                </a:lnTo>
                <a:lnTo>
                  <a:pt x="1488567" y="325755"/>
                </a:lnTo>
                <a:lnTo>
                  <a:pt x="1476514" y="320421"/>
                </a:lnTo>
                <a:lnTo>
                  <a:pt x="1466100" y="312991"/>
                </a:lnTo>
                <a:lnTo>
                  <a:pt x="1444701" y="278320"/>
                </a:lnTo>
                <a:lnTo>
                  <a:pt x="1437640" y="227457"/>
                </a:lnTo>
                <a:lnTo>
                  <a:pt x="1438414" y="209397"/>
                </a:lnTo>
                <a:lnTo>
                  <a:pt x="1450213" y="164719"/>
                </a:lnTo>
                <a:lnTo>
                  <a:pt x="1476730" y="136512"/>
                </a:lnTo>
                <a:lnTo>
                  <a:pt x="1488948" y="131191"/>
                </a:lnTo>
                <a:close/>
              </a:path>
              <a:path w="3164204" h="1423670">
                <a:moveTo>
                  <a:pt x="1802257" y="228600"/>
                </a:moveTo>
                <a:lnTo>
                  <a:pt x="1792389" y="174726"/>
                </a:lnTo>
                <a:lnTo>
                  <a:pt x="1763522" y="136220"/>
                </a:lnTo>
                <a:lnTo>
                  <a:pt x="1734693" y="122555"/>
                </a:lnTo>
                <a:lnTo>
                  <a:pt x="1731645" y="131191"/>
                </a:lnTo>
                <a:lnTo>
                  <a:pt x="1743925" y="136512"/>
                </a:lnTo>
                <a:lnTo>
                  <a:pt x="1754479" y="143865"/>
                </a:lnTo>
                <a:lnTo>
                  <a:pt x="1775879" y="178015"/>
                </a:lnTo>
                <a:lnTo>
                  <a:pt x="1782953" y="227457"/>
                </a:lnTo>
                <a:lnTo>
                  <a:pt x="1782165" y="246138"/>
                </a:lnTo>
                <a:lnTo>
                  <a:pt x="1770380" y="291846"/>
                </a:lnTo>
                <a:lnTo>
                  <a:pt x="1744065" y="320421"/>
                </a:lnTo>
                <a:lnTo>
                  <a:pt x="1732026" y="325755"/>
                </a:lnTo>
                <a:lnTo>
                  <a:pt x="1734693" y="334391"/>
                </a:lnTo>
                <a:lnTo>
                  <a:pt x="1775155" y="310337"/>
                </a:lnTo>
                <a:lnTo>
                  <a:pt x="1797888" y="265963"/>
                </a:lnTo>
                <a:lnTo>
                  <a:pt x="1801152" y="248043"/>
                </a:lnTo>
                <a:lnTo>
                  <a:pt x="1802257" y="228600"/>
                </a:lnTo>
                <a:close/>
              </a:path>
              <a:path w="3164204" h="1423670">
                <a:moveTo>
                  <a:pt x="2953639" y="222504"/>
                </a:moveTo>
                <a:lnTo>
                  <a:pt x="2927794" y="192392"/>
                </a:lnTo>
                <a:lnTo>
                  <a:pt x="2927350" y="183769"/>
                </a:lnTo>
                <a:lnTo>
                  <a:pt x="2927743" y="176885"/>
                </a:lnTo>
                <a:lnTo>
                  <a:pt x="2928963" y="167665"/>
                </a:lnTo>
                <a:lnTo>
                  <a:pt x="2930982" y="156070"/>
                </a:lnTo>
                <a:lnTo>
                  <a:pt x="2933827" y="142113"/>
                </a:lnTo>
                <a:lnTo>
                  <a:pt x="2936659" y="127762"/>
                </a:lnTo>
                <a:lnTo>
                  <a:pt x="2938678" y="114960"/>
                </a:lnTo>
                <a:lnTo>
                  <a:pt x="2939897" y="103632"/>
                </a:lnTo>
                <a:lnTo>
                  <a:pt x="2940304" y="93980"/>
                </a:lnTo>
                <a:lnTo>
                  <a:pt x="2939161" y="72224"/>
                </a:lnTo>
                <a:lnTo>
                  <a:pt x="2922143" y="24765"/>
                </a:lnTo>
                <a:lnTo>
                  <a:pt x="2880233" y="0"/>
                </a:lnTo>
                <a:lnTo>
                  <a:pt x="2880233" y="9525"/>
                </a:lnTo>
                <a:lnTo>
                  <a:pt x="2887637" y="11633"/>
                </a:lnTo>
                <a:lnTo>
                  <a:pt x="2894609" y="15646"/>
                </a:lnTo>
                <a:lnTo>
                  <a:pt x="2916199" y="51854"/>
                </a:lnTo>
                <a:lnTo>
                  <a:pt x="2919222" y="83947"/>
                </a:lnTo>
                <a:lnTo>
                  <a:pt x="2919222" y="89154"/>
                </a:lnTo>
                <a:lnTo>
                  <a:pt x="2912999" y="131699"/>
                </a:lnTo>
                <a:lnTo>
                  <a:pt x="2911564" y="139395"/>
                </a:lnTo>
                <a:lnTo>
                  <a:pt x="2906903" y="178435"/>
                </a:lnTo>
                <a:lnTo>
                  <a:pt x="2907411" y="185039"/>
                </a:lnTo>
                <a:lnTo>
                  <a:pt x="2925445" y="221742"/>
                </a:lnTo>
                <a:lnTo>
                  <a:pt x="2934843" y="226695"/>
                </a:lnTo>
                <a:lnTo>
                  <a:pt x="2934843" y="228727"/>
                </a:lnTo>
                <a:lnTo>
                  <a:pt x="2909443" y="258826"/>
                </a:lnTo>
                <a:lnTo>
                  <a:pt x="2906903" y="277114"/>
                </a:lnTo>
                <a:lnTo>
                  <a:pt x="2907017" y="287832"/>
                </a:lnTo>
                <a:lnTo>
                  <a:pt x="2914497" y="331558"/>
                </a:lnTo>
                <a:lnTo>
                  <a:pt x="2915767" y="338861"/>
                </a:lnTo>
                <a:lnTo>
                  <a:pt x="2916834" y="345605"/>
                </a:lnTo>
                <a:lnTo>
                  <a:pt x="2917698" y="351802"/>
                </a:lnTo>
                <a:lnTo>
                  <a:pt x="2918714" y="359791"/>
                </a:lnTo>
                <a:lnTo>
                  <a:pt x="2919222" y="366268"/>
                </a:lnTo>
                <a:lnTo>
                  <a:pt x="2919222" y="371475"/>
                </a:lnTo>
                <a:lnTo>
                  <a:pt x="2912465" y="416090"/>
                </a:lnTo>
                <a:lnTo>
                  <a:pt x="2880233" y="446024"/>
                </a:lnTo>
                <a:lnTo>
                  <a:pt x="2880233" y="455549"/>
                </a:lnTo>
                <a:lnTo>
                  <a:pt x="2922143" y="430784"/>
                </a:lnTo>
                <a:lnTo>
                  <a:pt x="2939161" y="383349"/>
                </a:lnTo>
                <a:lnTo>
                  <a:pt x="2940304" y="361442"/>
                </a:lnTo>
                <a:lnTo>
                  <a:pt x="2939897" y="351790"/>
                </a:lnTo>
                <a:lnTo>
                  <a:pt x="2938678" y="340575"/>
                </a:lnTo>
                <a:lnTo>
                  <a:pt x="2936659" y="327748"/>
                </a:lnTo>
                <a:lnTo>
                  <a:pt x="2933827" y="313309"/>
                </a:lnTo>
                <a:lnTo>
                  <a:pt x="2930982" y="299415"/>
                </a:lnTo>
                <a:lnTo>
                  <a:pt x="2928963" y="287832"/>
                </a:lnTo>
                <a:lnTo>
                  <a:pt x="2927743" y="278612"/>
                </a:lnTo>
                <a:lnTo>
                  <a:pt x="2927350" y="271780"/>
                </a:lnTo>
                <a:lnTo>
                  <a:pt x="2927794" y="263245"/>
                </a:lnTo>
                <a:lnTo>
                  <a:pt x="2953639" y="233045"/>
                </a:lnTo>
                <a:lnTo>
                  <a:pt x="2953639" y="222504"/>
                </a:lnTo>
                <a:close/>
              </a:path>
              <a:path w="3164204" h="1423670">
                <a:moveTo>
                  <a:pt x="3164192" y="439547"/>
                </a:moveTo>
                <a:lnTo>
                  <a:pt x="3056890" y="508889"/>
                </a:lnTo>
                <a:lnTo>
                  <a:pt x="3089757" y="528320"/>
                </a:lnTo>
                <a:lnTo>
                  <a:pt x="2572893" y="1404112"/>
                </a:lnTo>
                <a:lnTo>
                  <a:pt x="2605659" y="1423543"/>
                </a:lnTo>
                <a:lnTo>
                  <a:pt x="3122498" y="547674"/>
                </a:lnTo>
                <a:lnTo>
                  <a:pt x="3155315" y="567055"/>
                </a:lnTo>
                <a:lnTo>
                  <a:pt x="3159150" y="511937"/>
                </a:lnTo>
                <a:lnTo>
                  <a:pt x="3164192" y="439547"/>
                </a:lnTo>
                <a:close/>
              </a:path>
            </a:pathLst>
          </a:custGeom>
          <a:solidFill>
            <a:srgbClr val="000000"/>
          </a:solidFill>
        </p:spPr>
        <p:txBody>
          <a:bodyPr wrap="square" lIns="0" tIns="0" rIns="0" bIns="0" rtlCol="0"/>
          <a:lstStyle/>
          <a:p>
            <a:endParaRPr/>
          </a:p>
        </p:txBody>
      </p:sp>
      <p:sp>
        <p:nvSpPr>
          <p:cNvPr id="24" name="object 24"/>
          <p:cNvSpPr/>
          <p:nvPr/>
        </p:nvSpPr>
        <p:spPr>
          <a:xfrm>
            <a:off x="7256526" y="4144898"/>
            <a:ext cx="130810" cy="363220"/>
          </a:xfrm>
          <a:custGeom>
            <a:avLst/>
            <a:gdLst/>
            <a:ahLst/>
            <a:cxnLst/>
            <a:rect l="l" t="t" r="r" b="b"/>
            <a:pathLst>
              <a:path w="130809" h="363220">
                <a:moveTo>
                  <a:pt x="0" y="239140"/>
                </a:moveTo>
                <a:lnTo>
                  <a:pt x="30479" y="363219"/>
                </a:lnTo>
                <a:lnTo>
                  <a:pt x="103174" y="274574"/>
                </a:lnTo>
                <a:lnTo>
                  <a:pt x="70103" y="274574"/>
                </a:lnTo>
                <a:lnTo>
                  <a:pt x="32893" y="266064"/>
                </a:lnTo>
                <a:lnTo>
                  <a:pt x="37091" y="247547"/>
                </a:lnTo>
                <a:lnTo>
                  <a:pt x="0" y="239140"/>
                </a:lnTo>
                <a:close/>
              </a:path>
              <a:path w="130809" h="363220">
                <a:moveTo>
                  <a:pt x="37091" y="247547"/>
                </a:moveTo>
                <a:lnTo>
                  <a:pt x="32893" y="266064"/>
                </a:lnTo>
                <a:lnTo>
                  <a:pt x="70103" y="274574"/>
                </a:lnTo>
                <a:lnTo>
                  <a:pt x="74316" y="255984"/>
                </a:lnTo>
                <a:lnTo>
                  <a:pt x="37091" y="247547"/>
                </a:lnTo>
                <a:close/>
              </a:path>
              <a:path w="130809" h="363220">
                <a:moveTo>
                  <a:pt x="74316" y="255984"/>
                </a:moveTo>
                <a:lnTo>
                  <a:pt x="70103" y="274574"/>
                </a:lnTo>
                <a:lnTo>
                  <a:pt x="103174" y="274574"/>
                </a:lnTo>
                <a:lnTo>
                  <a:pt x="111505" y="264413"/>
                </a:lnTo>
                <a:lnTo>
                  <a:pt x="74316" y="255984"/>
                </a:lnTo>
                <a:close/>
              </a:path>
              <a:path w="130809" h="363220">
                <a:moveTo>
                  <a:pt x="93218" y="0"/>
                </a:moveTo>
                <a:lnTo>
                  <a:pt x="37091" y="247547"/>
                </a:lnTo>
                <a:lnTo>
                  <a:pt x="74316" y="255984"/>
                </a:lnTo>
                <a:lnTo>
                  <a:pt x="130428" y="8381"/>
                </a:lnTo>
                <a:lnTo>
                  <a:pt x="93218" y="0"/>
                </a:lnTo>
                <a:close/>
              </a:path>
            </a:pathLst>
          </a:custGeom>
          <a:solidFill>
            <a:srgbClr val="000000"/>
          </a:solidFill>
        </p:spPr>
        <p:txBody>
          <a:bodyPr wrap="square" lIns="0" tIns="0" rIns="0" bIns="0" rtlCol="0"/>
          <a:lstStyle/>
          <a:p>
            <a:endParaRPr/>
          </a:p>
        </p:txBody>
      </p:sp>
      <p:sp>
        <p:nvSpPr>
          <p:cNvPr id="25" name="object 25"/>
          <p:cNvSpPr txBox="1"/>
          <p:nvPr/>
        </p:nvSpPr>
        <p:spPr>
          <a:xfrm>
            <a:off x="320040" y="1868881"/>
            <a:ext cx="612140" cy="300355"/>
          </a:xfrm>
          <a:prstGeom prst="rect">
            <a:avLst/>
          </a:prstGeom>
        </p:spPr>
        <p:txBody>
          <a:bodyPr vert="horz" wrap="square" lIns="0" tIns="12700" rIns="0" bIns="0" rtlCol="0">
            <a:spAutoFit/>
          </a:bodyPr>
          <a:lstStyle/>
          <a:p>
            <a:pPr marL="38100">
              <a:lnSpc>
                <a:spcPct val="100000"/>
              </a:lnSpc>
              <a:spcBef>
                <a:spcPts val="100"/>
              </a:spcBef>
            </a:pPr>
            <a:r>
              <a:rPr sz="2700" spc="89" baseline="13888" dirty="0">
                <a:latin typeface="Cambria Math"/>
                <a:cs typeface="Cambria Math"/>
              </a:rPr>
              <a:t>𝑓</a:t>
            </a:r>
            <a:r>
              <a:rPr sz="1300" spc="60" dirty="0">
                <a:latin typeface="Cambria Math"/>
                <a:cs typeface="Cambria Math"/>
              </a:rPr>
              <a:t>𝜇</a:t>
            </a:r>
            <a:r>
              <a:rPr sz="1575" spc="89" baseline="26455" dirty="0">
                <a:latin typeface="Cambria Math"/>
                <a:cs typeface="Cambria Math"/>
              </a:rPr>
              <a:t>1</a:t>
            </a:r>
            <a:r>
              <a:rPr sz="1300" spc="60" dirty="0">
                <a:latin typeface="Cambria Math"/>
                <a:cs typeface="Cambria Math"/>
              </a:rPr>
              <a:t>,Σ</a:t>
            </a:r>
            <a:r>
              <a:rPr sz="1575" spc="89" baseline="26455" dirty="0">
                <a:latin typeface="Cambria Math"/>
                <a:cs typeface="Cambria Math"/>
              </a:rPr>
              <a:t>1</a:t>
            </a:r>
            <a:endParaRPr sz="1575" baseline="26455">
              <a:latin typeface="Cambria Math"/>
              <a:cs typeface="Cambria Math"/>
            </a:endParaRPr>
          </a:p>
        </p:txBody>
      </p:sp>
      <p:sp>
        <p:nvSpPr>
          <p:cNvPr id="26" name="object 26"/>
          <p:cNvSpPr/>
          <p:nvPr/>
        </p:nvSpPr>
        <p:spPr>
          <a:xfrm>
            <a:off x="929932" y="1881377"/>
            <a:ext cx="278765" cy="212090"/>
          </a:xfrm>
          <a:custGeom>
            <a:avLst/>
            <a:gdLst/>
            <a:ahLst/>
            <a:cxnLst/>
            <a:rect l="l" t="t" r="r" b="b"/>
            <a:pathLst>
              <a:path w="278765" h="212089">
                <a:moveTo>
                  <a:pt x="211188" y="0"/>
                </a:moveTo>
                <a:lnTo>
                  <a:pt x="208178" y="8636"/>
                </a:lnTo>
                <a:lnTo>
                  <a:pt x="220434" y="13946"/>
                </a:lnTo>
                <a:lnTo>
                  <a:pt x="230973" y="21304"/>
                </a:lnTo>
                <a:lnTo>
                  <a:pt x="252375" y="55449"/>
                </a:lnTo>
                <a:lnTo>
                  <a:pt x="259410" y="104901"/>
                </a:lnTo>
                <a:lnTo>
                  <a:pt x="258624" y="123571"/>
                </a:lnTo>
                <a:lnTo>
                  <a:pt x="246849" y="169291"/>
                </a:lnTo>
                <a:lnTo>
                  <a:pt x="220571" y="197865"/>
                </a:lnTo>
                <a:lnTo>
                  <a:pt x="208508" y="203200"/>
                </a:lnTo>
                <a:lnTo>
                  <a:pt x="211188" y="211836"/>
                </a:lnTo>
                <a:lnTo>
                  <a:pt x="251641" y="187779"/>
                </a:lnTo>
                <a:lnTo>
                  <a:pt x="274361" y="143398"/>
                </a:lnTo>
                <a:lnTo>
                  <a:pt x="278714" y="106045"/>
                </a:lnTo>
                <a:lnTo>
                  <a:pt x="277623" y="86592"/>
                </a:lnTo>
                <a:lnTo>
                  <a:pt x="261251" y="37211"/>
                </a:lnTo>
                <a:lnTo>
                  <a:pt x="226540" y="5599"/>
                </a:lnTo>
                <a:lnTo>
                  <a:pt x="211188" y="0"/>
                </a:lnTo>
                <a:close/>
              </a:path>
              <a:path w="278765" h="212089">
                <a:moveTo>
                  <a:pt x="67525" y="0"/>
                </a:moveTo>
                <a:lnTo>
                  <a:pt x="27142" y="24181"/>
                </a:lnTo>
                <a:lnTo>
                  <a:pt x="4364" y="68627"/>
                </a:lnTo>
                <a:lnTo>
                  <a:pt x="0" y="106045"/>
                </a:lnTo>
                <a:lnTo>
                  <a:pt x="1088" y="125477"/>
                </a:lnTo>
                <a:lnTo>
                  <a:pt x="17411" y="174751"/>
                </a:lnTo>
                <a:lnTo>
                  <a:pt x="52128" y="206309"/>
                </a:lnTo>
                <a:lnTo>
                  <a:pt x="67525" y="211836"/>
                </a:lnTo>
                <a:lnTo>
                  <a:pt x="70205" y="203200"/>
                </a:lnTo>
                <a:lnTo>
                  <a:pt x="58137" y="197865"/>
                </a:lnTo>
                <a:lnTo>
                  <a:pt x="47725" y="190436"/>
                </a:lnTo>
                <a:lnTo>
                  <a:pt x="26370" y="155765"/>
                </a:lnTo>
                <a:lnTo>
                  <a:pt x="19303" y="104901"/>
                </a:lnTo>
                <a:lnTo>
                  <a:pt x="20089" y="86830"/>
                </a:lnTo>
                <a:lnTo>
                  <a:pt x="31864" y="42163"/>
                </a:lnTo>
                <a:lnTo>
                  <a:pt x="58324" y="13946"/>
                </a:lnTo>
                <a:lnTo>
                  <a:pt x="70535" y="8636"/>
                </a:lnTo>
                <a:lnTo>
                  <a:pt x="67525" y="0"/>
                </a:lnTo>
                <a:close/>
              </a:path>
            </a:pathLst>
          </a:custGeom>
          <a:solidFill>
            <a:srgbClr val="000000"/>
          </a:solidFill>
        </p:spPr>
        <p:txBody>
          <a:bodyPr wrap="square" lIns="0" tIns="0" rIns="0" bIns="0" rtlCol="0"/>
          <a:lstStyle/>
          <a:p>
            <a:endParaRPr/>
          </a:p>
        </p:txBody>
      </p:sp>
      <p:sp>
        <p:nvSpPr>
          <p:cNvPr id="27" name="object 27"/>
          <p:cNvSpPr/>
          <p:nvPr/>
        </p:nvSpPr>
        <p:spPr>
          <a:xfrm>
            <a:off x="1525524" y="1978786"/>
            <a:ext cx="1466215" cy="271780"/>
          </a:xfrm>
          <a:custGeom>
            <a:avLst/>
            <a:gdLst/>
            <a:ahLst/>
            <a:cxnLst/>
            <a:rect l="l" t="t" r="r" b="b"/>
            <a:pathLst>
              <a:path w="1466214" h="271780">
                <a:moveTo>
                  <a:pt x="90678" y="68199"/>
                </a:moveTo>
                <a:lnTo>
                  <a:pt x="87630" y="59563"/>
                </a:lnTo>
                <a:lnTo>
                  <a:pt x="72288" y="65163"/>
                </a:lnTo>
                <a:lnTo>
                  <a:pt x="58839" y="73215"/>
                </a:lnTo>
                <a:lnTo>
                  <a:pt x="29921" y="111734"/>
                </a:lnTo>
                <a:lnTo>
                  <a:pt x="20066" y="165608"/>
                </a:lnTo>
                <a:lnTo>
                  <a:pt x="21158" y="185051"/>
                </a:lnTo>
                <a:lnTo>
                  <a:pt x="37465" y="234315"/>
                </a:lnTo>
                <a:lnTo>
                  <a:pt x="72212" y="265874"/>
                </a:lnTo>
                <a:lnTo>
                  <a:pt x="87630" y="271399"/>
                </a:lnTo>
                <a:lnTo>
                  <a:pt x="90297" y="262763"/>
                </a:lnTo>
                <a:lnTo>
                  <a:pt x="78244" y="257429"/>
                </a:lnTo>
                <a:lnTo>
                  <a:pt x="67830" y="249999"/>
                </a:lnTo>
                <a:lnTo>
                  <a:pt x="46431" y="215328"/>
                </a:lnTo>
                <a:lnTo>
                  <a:pt x="39370" y="164465"/>
                </a:lnTo>
                <a:lnTo>
                  <a:pt x="40144" y="146405"/>
                </a:lnTo>
                <a:lnTo>
                  <a:pt x="51943" y="101727"/>
                </a:lnTo>
                <a:lnTo>
                  <a:pt x="78460" y="73520"/>
                </a:lnTo>
                <a:lnTo>
                  <a:pt x="90678" y="68199"/>
                </a:lnTo>
                <a:close/>
              </a:path>
              <a:path w="1466214" h="271780">
                <a:moveTo>
                  <a:pt x="435991" y="165608"/>
                </a:moveTo>
                <a:lnTo>
                  <a:pt x="426123" y="111734"/>
                </a:lnTo>
                <a:lnTo>
                  <a:pt x="397256" y="73228"/>
                </a:lnTo>
                <a:lnTo>
                  <a:pt x="368427" y="59563"/>
                </a:lnTo>
                <a:lnTo>
                  <a:pt x="365379" y="68199"/>
                </a:lnTo>
                <a:lnTo>
                  <a:pt x="377659" y="73520"/>
                </a:lnTo>
                <a:lnTo>
                  <a:pt x="388213" y="80873"/>
                </a:lnTo>
                <a:lnTo>
                  <a:pt x="409613" y="115023"/>
                </a:lnTo>
                <a:lnTo>
                  <a:pt x="416687" y="164465"/>
                </a:lnTo>
                <a:lnTo>
                  <a:pt x="415899" y="183134"/>
                </a:lnTo>
                <a:lnTo>
                  <a:pt x="404114" y="228854"/>
                </a:lnTo>
                <a:lnTo>
                  <a:pt x="377799" y="257429"/>
                </a:lnTo>
                <a:lnTo>
                  <a:pt x="365760" y="262763"/>
                </a:lnTo>
                <a:lnTo>
                  <a:pt x="368427" y="271399"/>
                </a:lnTo>
                <a:lnTo>
                  <a:pt x="408889" y="247345"/>
                </a:lnTo>
                <a:lnTo>
                  <a:pt x="431622" y="202971"/>
                </a:lnTo>
                <a:lnTo>
                  <a:pt x="434886" y="185051"/>
                </a:lnTo>
                <a:lnTo>
                  <a:pt x="435991" y="165608"/>
                </a:lnTo>
                <a:close/>
              </a:path>
              <a:path w="1466214" h="271780">
                <a:moveTo>
                  <a:pt x="768096" y="0"/>
                </a:moveTo>
                <a:lnTo>
                  <a:pt x="0" y="0"/>
                </a:lnTo>
                <a:lnTo>
                  <a:pt x="0" y="15240"/>
                </a:lnTo>
                <a:lnTo>
                  <a:pt x="768096" y="15240"/>
                </a:lnTo>
                <a:lnTo>
                  <a:pt x="768096" y="0"/>
                </a:lnTo>
                <a:close/>
              </a:path>
              <a:path w="1466214" h="271780">
                <a:moveTo>
                  <a:pt x="851027" y="61214"/>
                </a:moveTo>
                <a:lnTo>
                  <a:pt x="833755" y="61214"/>
                </a:lnTo>
                <a:lnTo>
                  <a:pt x="833755" y="268859"/>
                </a:lnTo>
                <a:lnTo>
                  <a:pt x="851027" y="268859"/>
                </a:lnTo>
                <a:lnTo>
                  <a:pt x="851027" y="61214"/>
                </a:lnTo>
                <a:close/>
              </a:path>
              <a:path w="1466214" h="271780">
                <a:moveTo>
                  <a:pt x="1158875" y="61214"/>
                </a:moveTo>
                <a:lnTo>
                  <a:pt x="1141603" y="61214"/>
                </a:lnTo>
                <a:lnTo>
                  <a:pt x="1141603" y="268859"/>
                </a:lnTo>
                <a:lnTo>
                  <a:pt x="1158875" y="268859"/>
                </a:lnTo>
                <a:lnTo>
                  <a:pt x="1158875" y="61214"/>
                </a:lnTo>
                <a:close/>
              </a:path>
              <a:path w="1466214" h="271780">
                <a:moveTo>
                  <a:pt x="1466088" y="0"/>
                </a:moveTo>
                <a:lnTo>
                  <a:pt x="806196" y="0"/>
                </a:lnTo>
                <a:lnTo>
                  <a:pt x="806196" y="15240"/>
                </a:lnTo>
                <a:lnTo>
                  <a:pt x="1466088" y="15240"/>
                </a:lnTo>
                <a:lnTo>
                  <a:pt x="1466088" y="0"/>
                </a:lnTo>
                <a:close/>
              </a:path>
            </a:pathLst>
          </a:custGeom>
          <a:solidFill>
            <a:srgbClr val="000000"/>
          </a:solidFill>
        </p:spPr>
        <p:txBody>
          <a:bodyPr wrap="square" lIns="0" tIns="0" rIns="0" bIns="0" rtlCol="0"/>
          <a:lstStyle/>
          <a:p>
            <a:endParaRPr/>
          </a:p>
        </p:txBody>
      </p:sp>
      <p:sp>
        <p:nvSpPr>
          <p:cNvPr id="28" name="object 28"/>
          <p:cNvSpPr txBox="1"/>
          <p:nvPr/>
        </p:nvSpPr>
        <p:spPr>
          <a:xfrm>
            <a:off x="953820" y="1810588"/>
            <a:ext cx="4144010" cy="389255"/>
          </a:xfrm>
          <a:prstGeom prst="rect">
            <a:avLst/>
          </a:prstGeom>
        </p:spPr>
        <p:txBody>
          <a:bodyPr vert="horz" wrap="square" lIns="0" tIns="12700" rIns="0" bIns="0" rtlCol="0">
            <a:spAutoFit/>
          </a:bodyPr>
          <a:lstStyle/>
          <a:p>
            <a:pPr marL="50800">
              <a:lnSpc>
                <a:spcPts val="1430"/>
              </a:lnSpc>
              <a:spcBef>
                <a:spcPts val="100"/>
              </a:spcBef>
              <a:tabLst>
                <a:tab pos="337185" algn="l"/>
                <a:tab pos="891540" algn="l"/>
                <a:tab pos="1644650" algn="l"/>
                <a:tab pos="2777490" algn="l"/>
                <a:tab pos="3036570" algn="l"/>
                <a:tab pos="3980179" algn="l"/>
              </a:tabLst>
            </a:pPr>
            <a:r>
              <a:rPr sz="1800" dirty="0">
                <a:latin typeface="Cambria Math"/>
                <a:cs typeface="Cambria Math"/>
              </a:rPr>
              <a:t>𝑥	=	</a:t>
            </a:r>
            <a:r>
              <a:rPr sz="2700" baseline="41666" dirty="0">
                <a:latin typeface="Cambria Math"/>
                <a:cs typeface="Cambria Math"/>
              </a:rPr>
              <a:t>1	1	1	</a:t>
            </a:r>
            <a:r>
              <a:rPr sz="1800" dirty="0">
                <a:latin typeface="Cambria Math"/>
                <a:cs typeface="Cambria Math"/>
              </a:rPr>
              <a:t>𝑥</a:t>
            </a:r>
            <a:r>
              <a:rPr sz="1800" spc="70" dirty="0">
                <a:latin typeface="Cambria Math"/>
                <a:cs typeface="Cambria Math"/>
              </a:rPr>
              <a:t> </a:t>
            </a:r>
            <a:r>
              <a:rPr sz="1800" dirty="0">
                <a:latin typeface="Cambria Math"/>
                <a:cs typeface="Cambria Math"/>
              </a:rPr>
              <a:t>−</a:t>
            </a:r>
            <a:r>
              <a:rPr sz="1800" spc="-5" dirty="0">
                <a:latin typeface="Cambria Math"/>
                <a:cs typeface="Cambria Math"/>
              </a:rPr>
              <a:t> </a:t>
            </a:r>
            <a:r>
              <a:rPr sz="1800" dirty="0">
                <a:latin typeface="Cambria Math"/>
                <a:cs typeface="Cambria Math"/>
              </a:rPr>
              <a:t>𝜇	Σ</a:t>
            </a:r>
            <a:endParaRPr sz="1800">
              <a:latin typeface="Cambria Math"/>
              <a:cs typeface="Cambria Math"/>
            </a:endParaRPr>
          </a:p>
          <a:p>
            <a:pPr marL="666115">
              <a:lnSpc>
                <a:spcPts val="1430"/>
              </a:lnSpc>
              <a:tabLst>
                <a:tab pos="2566670" algn="l"/>
              </a:tabLst>
            </a:pPr>
            <a:r>
              <a:rPr sz="2700" spc="-7" baseline="-16975" dirty="0">
                <a:latin typeface="Cambria Math"/>
                <a:cs typeface="Cambria Math"/>
              </a:rPr>
              <a:t>2</a:t>
            </a:r>
            <a:r>
              <a:rPr sz="2700" baseline="-16975" dirty="0">
                <a:latin typeface="Cambria Math"/>
                <a:cs typeface="Cambria Math"/>
              </a:rPr>
              <a:t>𝜋 </a:t>
            </a:r>
            <a:r>
              <a:rPr sz="2700" spc="-22" baseline="-16975" dirty="0">
                <a:latin typeface="Cambria Math"/>
                <a:cs typeface="Cambria Math"/>
              </a:rPr>
              <a:t> </a:t>
            </a:r>
            <a:r>
              <a:rPr sz="1300" spc="85" dirty="0">
                <a:latin typeface="Cambria Math"/>
                <a:cs typeface="Cambria Math"/>
              </a:rPr>
              <a:t>𝐷</a:t>
            </a:r>
            <a:r>
              <a:rPr sz="1300" spc="5" dirty="0">
                <a:latin typeface="Cambria Math"/>
                <a:cs typeface="Cambria Math"/>
              </a:rPr>
              <a:t>/</a:t>
            </a:r>
            <a:r>
              <a:rPr sz="1300" spc="40" dirty="0">
                <a:latin typeface="Cambria Math"/>
                <a:cs typeface="Cambria Math"/>
              </a:rPr>
              <a:t>2</a:t>
            </a:r>
            <a:r>
              <a:rPr sz="1300" dirty="0">
                <a:latin typeface="Cambria Math"/>
                <a:cs typeface="Cambria Math"/>
              </a:rPr>
              <a:t>  </a:t>
            </a:r>
            <a:r>
              <a:rPr sz="1300" spc="90" dirty="0">
                <a:latin typeface="Cambria Math"/>
                <a:cs typeface="Cambria Math"/>
              </a:rPr>
              <a:t> </a:t>
            </a:r>
            <a:r>
              <a:rPr sz="2700" spc="30" baseline="-16975" dirty="0">
                <a:latin typeface="Cambria Math"/>
                <a:cs typeface="Cambria Math"/>
              </a:rPr>
              <a:t>Σ</a:t>
            </a:r>
            <a:r>
              <a:rPr sz="1300" spc="40" dirty="0">
                <a:latin typeface="Cambria Math"/>
                <a:cs typeface="Cambria Math"/>
              </a:rPr>
              <a:t>1</a:t>
            </a:r>
            <a:r>
              <a:rPr sz="1300" dirty="0">
                <a:latin typeface="Cambria Math"/>
                <a:cs typeface="Cambria Math"/>
              </a:rPr>
              <a:t> </a:t>
            </a:r>
            <a:r>
              <a:rPr sz="1300" spc="30" dirty="0">
                <a:latin typeface="Cambria Math"/>
                <a:cs typeface="Cambria Math"/>
              </a:rPr>
              <a:t> </a:t>
            </a:r>
            <a:r>
              <a:rPr sz="1300" spc="40" dirty="0">
                <a:latin typeface="Cambria Math"/>
                <a:cs typeface="Cambria Math"/>
              </a:rPr>
              <a:t>1</a:t>
            </a:r>
            <a:r>
              <a:rPr sz="1300" spc="5" dirty="0">
                <a:latin typeface="Cambria Math"/>
                <a:cs typeface="Cambria Math"/>
              </a:rPr>
              <a:t>/</a:t>
            </a:r>
            <a:r>
              <a:rPr sz="1300" spc="40" dirty="0">
                <a:latin typeface="Cambria Math"/>
                <a:cs typeface="Cambria Math"/>
              </a:rPr>
              <a:t>2</a:t>
            </a:r>
            <a:r>
              <a:rPr sz="1300" spc="75" dirty="0">
                <a:latin typeface="Cambria Math"/>
                <a:cs typeface="Cambria Math"/>
              </a:rPr>
              <a:t> </a:t>
            </a:r>
            <a:r>
              <a:rPr sz="2700" spc="-15" baseline="21604" dirty="0">
                <a:latin typeface="Cambria Math"/>
                <a:cs typeface="Cambria Math"/>
              </a:rPr>
              <a:t>𝑒</a:t>
            </a:r>
            <a:r>
              <a:rPr sz="2700" spc="-7" baseline="21604" dirty="0">
                <a:latin typeface="Cambria Math"/>
                <a:cs typeface="Cambria Math"/>
              </a:rPr>
              <a:t>𝑥</a:t>
            </a:r>
            <a:r>
              <a:rPr sz="2700" baseline="21604" dirty="0">
                <a:latin typeface="Cambria Math"/>
                <a:cs typeface="Cambria Math"/>
              </a:rPr>
              <a:t>𝑝	−</a:t>
            </a:r>
            <a:r>
              <a:rPr sz="2700" spc="-135" baseline="21604" dirty="0">
                <a:latin typeface="Cambria Math"/>
                <a:cs typeface="Cambria Math"/>
              </a:rPr>
              <a:t> </a:t>
            </a:r>
            <a:r>
              <a:rPr sz="2700" baseline="-15432" dirty="0">
                <a:latin typeface="Cambria Math"/>
                <a:cs typeface="Cambria Math"/>
              </a:rPr>
              <a:t>2</a:t>
            </a:r>
            <a:endParaRPr sz="2700" baseline="-15432">
              <a:latin typeface="Cambria Math"/>
              <a:cs typeface="Cambria Math"/>
            </a:endParaRPr>
          </a:p>
        </p:txBody>
      </p:sp>
      <p:sp>
        <p:nvSpPr>
          <p:cNvPr id="29" name="object 29"/>
          <p:cNvSpPr txBox="1"/>
          <p:nvPr/>
        </p:nvSpPr>
        <p:spPr>
          <a:xfrm>
            <a:off x="4506595" y="1787728"/>
            <a:ext cx="988694" cy="227329"/>
          </a:xfrm>
          <a:prstGeom prst="rect">
            <a:avLst/>
          </a:prstGeom>
        </p:spPr>
        <p:txBody>
          <a:bodyPr vert="horz" wrap="square" lIns="0" tIns="15240" rIns="0" bIns="0" rtlCol="0">
            <a:spAutoFit/>
          </a:bodyPr>
          <a:lstStyle/>
          <a:p>
            <a:pPr marL="12700">
              <a:lnSpc>
                <a:spcPct val="100000"/>
              </a:lnSpc>
              <a:spcBef>
                <a:spcPts val="120"/>
              </a:spcBef>
              <a:tabLst>
                <a:tab pos="554990" algn="l"/>
              </a:tabLst>
            </a:pPr>
            <a:r>
              <a:rPr sz="1300" spc="45" dirty="0">
                <a:latin typeface="Cambria Math"/>
                <a:cs typeface="Cambria Math"/>
              </a:rPr>
              <a:t>1 </a:t>
            </a:r>
            <a:r>
              <a:rPr sz="1300" spc="200" dirty="0">
                <a:latin typeface="Cambria Math"/>
                <a:cs typeface="Cambria Math"/>
              </a:rPr>
              <a:t> </a:t>
            </a:r>
            <a:r>
              <a:rPr sz="1300" spc="35" dirty="0">
                <a:latin typeface="Cambria Math"/>
                <a:cs typeface="Cambria Math"/>
              </a:rPr>
              <a:t>𝑇	</a:t>
            </a:r>
            <a:r>
              <a:rPr sz="1300" spc="45" dirty="0">
                <a:latin typeface="Cambria Math"/>
                <a:cs typeface="Cambria Math"/>
              </a:rPr>
              <a:t>1 </a:t>
            </a:r>
            <a:r>
              <a:rPr sz="1300" spc="114" dirty="0">
                <a:latin typeface="Cambria Math"/>
                <a:cs typeface="Cambria Math"/>
              </a:rPr>
              <a:t> </a:t>
            </a:r>
            <a:r>
              <a:rPr sz="1300" spc="15" dirty="0">
                <a:latin typeface="Cambria Math"/>
                <a:cs typeface="Cambria Math"/>
              </a:rPr>
              <a:t>−1</a:t>
            </a:r>
            <a:endParaRPr sz="1300">
              <a:latin typeface="Cambria Math"/>
              <a:cs typeface="Cambria Math"/>
            </a:endParaRPr>
          </a:p>
        </p:txBody>
      </p:sp>
      <p:sp>
        <p:nvSpPr>
          <p:cNvPr id="30" name="object 30"/>
          <p:cNvSpPr/>
          <p:nvPr/>
        </p:nvSpPr>
        <p:spPr>
          <a:xfrm>
            <a:off x="5509514" y="1881377"/>
            <a:ext cx="784860" cy="212090"/>
          </a:xfrm>
          <a:custGeom>
            <a:avLst/>
            <a:gdLst/>
            <a:ahLst/>
            <a:cxnLst/>
            <a:rect l="l" t="t" r="r" b="b"/>
            <a:pathLst>
              <a:path w="784860" h="212089">
                <a:moveTo>
                  <a:pt x="717169" y="0"/>
                </a:moveTo>
                <a:lnTo>
                  <a:pt x="714121" y="8636"/>
                </a:lnTo>
                <a:lnTo>
                  <a:pt x="726406" y="13946"/>
                </a:lnTo>
                <a:lnTo>
                  <a:pt x="736965" y="21304"/>
                </a:lnTo>
                <a:lnTo>
                  <a:pt x="758356" y="55449"/>
                </a:lnTo>
                <a:lnTo>
                  <a:pt x="765428" y="104901"/>
                </a:lnTo>
                <a:lnTo>
                  <a:pt x="764643" y="123571"/>
                </a:lnTo>
                <a:lnTo>
                  <a:pt x="752856" y="169291"/>
                </a:lnTo>
                <a:lnTo>
                  <a:pt x="726549" y="197865"/>
                </a:lnTo>
                <a:lnTo>
                  <a:pt x="714501" y="203200"/>
                </a:lnTo>
                <a:lnTo>
                  <a:pt x="717169" y="211836"/>
                </a:lnTo>
                <a:lnTo>
                  <a:pt x="757638" y="187779"/>
                </a:lnTo>
                <a:lnTo>
                  <a:pt x="780367" y="143398"/>
                </a:lnTo>
                <a:lnTo>
                  <a:pt x="784733" y="106045"/>
                </a:lnTo>
                <a:lnTo>
                  <a:pt x="783637" y="86592"/>
                </a:lnTo>
                <a:lnTo>
                  <a:pt x="767207" y="37211"/>
                </a:lnTo>
                <a:lnTo>
                  <a:pt x="732524" y="5599"/>
                </a:lnTo>
                <a:lnTo>
                  <a:pt x="717169" y="0"/>
                </a:lnTo>
                <a:close/>
              </a:path>
              <a:path w="784860" h="212089">
                <a:moveTo>
                  <a:pt x="67563" y="0"/>
                </a:moveTo>
                <a:lnTo>
                  <a:pt x="27219" y="24181"/>
                </a:lnTo>
                <a:lnTo>
                  <a:pt x="4381" y="68627"/>
                </a:lnTo>
                <a:lnTo>
                  <a:pt x="0" y="106045"/>
                </a:lnTo>
                <a:lnTo>
                  <a:pt x="1093" y="125477"/>
                </a:lnTo>
                <a:lnTo>
                  <a:pt x="17399" y="174751"/>
                </a:lnTo>
                <a:lnTo>
                  <a:pt x="52153" y="206309"/>
                </a:lnTo>
                <a:lnTo>
                  <a:pt x="67563" y="211836"/>
                </a:lnTo>
                <a:lnTo>
                  <a:pt x="70231" y="203200"/>
                </a:lnTo>
                <a:lnTo>
                  <a:pt x="58183" y="197865"/>
                </a:lnTo>
                <a:lnTo>
                  <a:pt x="47767" y="190436"/>
                </a:lnTo>
                <a:lnTo>
                  <a:pt x="26376" y="155765"/>
                </a:lnTo>
                <a:lnTo>
                  <a:pt x="19303" y="104901"/>
                </a:lnTo>
                <a:lnTo>
                  <a:pt x="20089" y="86830"/>
                </a:lnTo>
                <a:lnTo>
                  <a:pt x="31876" y="42163"/>
                </a:lnTo>
                <a:lnTo>
                  <a:pt x="58398" y="13946"/>
                </a:lnTo>
                <a:lnTo>
                  <a:pt x="70612" y="8636"/>
                </a:lnTo>
                <a:lnTo>
                  <a:pt x="67563" y="0"/>
                </a:lnTo>
                <a:close/>
              </a:path>
            </a:pathLst>
          </a:custGeom>
          <a:solidFill>
            <a:srgbClr val="000000"/>
          </a:solidFill>
        </p:spPr>
        <p:txBody>
          <a:bodyPr wrap="square" lIns="0" tIns="0" rIns="0" bIns="0" rtlCol="0"/>
          <a:lstStyle/>
          <a:p>
            <a:endParaRPr/>
          </a:p>
        </p:txBody>
      </p:sp>
      <p:sp>
        <p:nvSpPr>
          <p:cNvPr id="31" name="object 31"/>
          <p:cNvSpPr txBox="1"/>
          <p:nvPr/>
        </p:nvSpPr>
        <p:spPr>
          <a:xfrm>
            <a:off x="5572125" y="1810588"/>
            <a:ext cx="553720"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𝑥</a:t>
            </a:r>
            <a:r>
              <a:rPr sz="1800" spc="10" dirty="0">
                <a:latin typeface="Cambria Math"/>
                <a:cs typeface="Cambria Math"/>
              </a:rPr>
              <a:t> </a:t>
            </a:r>
            <a:r>
              <a:rPr sz="1800" dirty="0">
                <a:latin typeface="Cambria Math"/>
                <a:cs typeface="Cambria Math"/>
              </a:rPr>
              <a:t>−</a:t>
            </a:r>
            <a:r>
              <a:rPr sz="1800" spc="-30" dirty="0">
                <a:latin typeface="Cambria Math"/>
                <a:cs typeface="Cambria Math"/>
              </a:rPr>
              <a:t> </a:t>
            </a:r>
            <a:r>
              <a:rPr sz="1800" dirty="0">
                <a:latin typeface="Cambria Math"/>
                <a:cs typeface="Cambria Math"/>
              </a:rPr>
              <a:t>𝜇</a:t>
            </a:r>
            <a:endParaRPr sz="1800">
              <a:latin typeface="Cambria Math"/>
              <a:cs typeface="Cambria Math"/>
            </a:endParaRPr>
          </a:p>
        </p:txBody>
      </p:sp>
      <p:sp>
        <p:nvSpPr>
          <p:cNvPr id="32" name="object 32"/>
          <p:cNvSpPr txBox="1"/>
          <p:nvPr/>
        </p:nvSpPr>
        <p:spPr>
          <a:xfrm>
            <a:off x="6100953" y="1787728"/>
            <a:ext cx="123189" cy="227329"/>
          </a:xfrm>
          <a:prstGeom prst="rect">
            <a:avLst/>
          </a:prstGeom>
        </p:spPr>
        <p:txBody>
          <a:bodyPr vert="horz" wrap="square" lIns="0" tIns="15240" rIns="0" bIns="0" rtlCol="0">
            <a:spAutoFit/>
          </a:bodyPr>
          <a:lstStyle/>
          <a:p>
            <a:pPr marL="12700">
              <a:lnSpc>
                <a:spcPct val="100000"/>
              </a:lnSpc>
              <a:spcBef>
                <a:spcPts val="120"/>
              </a:spcBef>
            </a:pPr>
            <a:r>
              <a:rPr sz="1300" spc="45" dirty="0">
                <a:latin typeface="Cambria Math"/>
                <a:cs typeface="Cambria Math"/>
              </a:rPr>
              <a:t>1</a:t>
            </a:r>
            <a:endParaRPr sz="1300">
              <a:latin typeface="Cambria Math"/>
              <a:cs typeface="Cambria Math"/>
            </a:endParaRPr>
          </a:p>
        </p:txBody>
      </p:sp>
      <p:sp>
        <p:nvSpPr>
          <p:cNvPr id="33" name="object 33"/>
          <p:cNvSpPr/>
          <p:nvPr/>
        </p:nvSpPr>
        <p:spPr>
          <a:xfrm>
            <a:off x="1652270" y="2519679"/>
            <a:ext cx="53340" cy="375920"/>
          </a:xfrm>
          <a:custGeom>
            <a:avLst/>
            <a:gdLst/>
            <a:ahLst/>
            <a:cxnLst/>
            <a:rect l="l" t="t" r="r" b="b"/>
            <a:pathLst>
              <a:path w="53339" h="375919">
                <a:moveTo>
                  <a:pt x="53086" y="0"/>
                </a:moveTo>
                <a:lnTo>
                  <a:pt x="0" y="0"/>
                </a:lnTo>
                <a:lnTo>
                  <a:pt x="0" y="10160"/>
                </a:lnTo>
                <a:lnTo>
                  <a:pt x="32512" y="10160"/>
                </a:lnTo>
                <a:lnTo>
                  <a:pt x="32512" y="365760"/>
                </a:lnTo>
                <a:lnTo>
                  <a:pt x="0" y="365760"/>
                </a:lnTo>
                <a:lnTo>
                  <a:pt x="0" y="375920"/>
                </a:lnTo>
                <a:lnTo>
                  <a:pt x="53086" y="375920"/>
                </a:lnTo>
                <a:lnTo>
                  <a:pt x="53086" y="365760"/>
                </a:lnTo>
                <a:lnTo>
                  <a:pt x="53086" y="10160"/>
                </a:lnTo>
                <a:lnTo>
                  <a:pt x="53086" y="0"/>
                </a:lnTo>
                <a:close/>
              </a:path>
            </a:pathLst>
          </a:custGeom>
          <a:solidFill>
            <a:srgbClr val="000000"/>
          </a:solidFill>
        </p:spPr>
        <p:txBody>
          <a:bodyPr wrap="square" lIns="0" tIns="0" rIns="0" bIns="0" rtlCol="0"/>
          <a:lstStyle/>
          <a:p>
            <a:endParaRPr/>
          </a:p>
        </p:txBody>
      </p:sp>
      <p:sp>
        <p:nvSpPr>
          <p:cNvPr id="34" name="object 34"/>
          <p:cNvSpPr/>
          <p:nvPr/>
        </p:nvSpPr>
        <p:spPr>
          <a:xfrm>
            <a:off x="1160500" y="2519679"/>
            <a:ext cx="53340" cy="375920"/>
          </a:xfrm>
          <a:custGeom>
            <a:avLst/>
            <a:gdLst/>
            <a:ahLst/>
            <a:cxnLst/>
            <a:rect l="l" t="t" r="r" b="b"/>
            <a:pathLst>
              <a:path w="53340" h="375919">
                <a:moveTo>
                  <a:pt x="53124" y="0"/>
                </a:moveTo>
                <a:lnTo>
                  <a:pt x="0" y="0"/>
                </a:lnTo>
                <a:lnTo>
                  <a:pt x="0" y="10160"/>
                </a:lnTo>
                <a:lnTo>
                  <a:pt x="0" y="365760"/>
                </a:lnTo>
                <a:lnTo>
                  <a:pt x="0" y="375920"/>
                </a:lnTo>
                <a:lnTo>
                  <a:pt x="53124" y="375920"/>
                </a:lnTo>
                <a:lnTo>
                  <a:pt x="53124" y="365760"/>
                </a:lnTo>
                <a:lnTo>
                  <a:pt x="20650" y="365760"/>
                </a:lnTo>
                <a:lnTo>
                  <a:pt x="20650" y="10160"/>
                </a:lnTo>
                <a:lnTo>
                  <a:pt x="53124" y="10160"/>
                </a:lnTo>
                <a:lnTo>
                  <a:pt x="53124" y="0"/>
                </a:lnTo>
                <a:close/>
              </a:path>
            </a:pathLst>
          </a:custGeom>
          <a:solidFill>
            <a:srgbClr val="000000"/>
          </a:solidFill>
        </p:spPr>
        <p:txBody>
          <a:bodyPr wrap="square" lIns="0" tIns="0" rIns="0" bIns="0" rtlCol="0"/>
          <a:lstStyle/>
          <a:p>
            <a:endParaRPr/>
          </a:p>
        </p:txBody>
      </p:sp>
      <p:sp>
        <p:nvSpPr>
          <p:cNvPr id="35" name="object 35"/>
          <p:cNvSpPr txBox="1"/>
          <p:nvPr/>
        </p:nvSpPr>
        <p:spPr>
          <a:xfrm>
            <a:off x="566927" y="2411729"/>
            <a:ext cx="1118870" cy="299720"/>
          </a:xfrm>
          <a:prstGeom prst="rect">
            <a:avLst/>
          </a:prstGeom>
        </p:spPr>
        <p:txBody>
          <a:bodyPr vert="horz" wrap="square" lIns="0" tIns="12700" rIns="0" bIns="0" rtlCol="0">
            <a:spAutoFit/>
          </a:bodyPr>
          <a:lstStyle/>
          <a:p>
            <a:pPr marL="38100">
              <a:lnSpc>
                <a:spcPct val="100000"/>
              </a:lnSpc>
              <a:spcBef>
                <a:spcPts val="100"/>
              </a:spcBef>
              <a:tabLst>
                <a:tab pos="652145" algn="l"/>
              </a:tabLst>
            </a:pPr>
            <a:r>
              <a:rPr sz="2700" spc="30" baseline="-29320" dirty="0">
                <a:latin typeface="Cambria Math"/>
                <a:cs typeface="Cambria Math"/>
              </a:rPr>
              <a:t>𝜇</a:t>
            </a:r>
            <a:r>
              <a:rPr sz="1950" spc="30" baseline="-12820" dirty="0">
                <a:latin typeface="Cambria Math"/>
                <a:cs typeface="Cambria Math"/>
              </a:rPr>
              <a:t>1</a:t>
            </a:r>
            <a:r>
              <a:rPr sz="1950" spc="419" baseline="-12820" dirty="0">
                <a:latin typeface="Cambria Math"/>
                <a:cs typeface="Cambria Math"/>
              </a:rPr>
              <a:t> </a:t>
            </a:r>
            <a:r>
              <a:rPr sz="2700" baseline="-29320" dirty="0">
                <a:latin typeface="Cambria Math"/>
                <a:cs typeface="Cambria Math"/>
              </a:rPr>
              <a:t>=	</a:t>
            </a:r>
            <a:r>
              <a:rPr sz="1800" dirty="0">
                <a:latin typeface="Cambria Math"/>
                <a:cs typeface="Cambria Math"/>
              </a:rPr>
              <a:t>75.0</a:t>
            </a:r>
            <a:endParaRPr sz="1800">
              <a:latin typeface="Cambria Math"/>
              <a:cs typeface="Cambria Math"/>
            </a:endParaRPr>
          </a:p>
        </p:txBody>
      </p:sp>
      <p:sp>
        <p:nvSpPr>
          <p:cNvPr id="36" name="object 36"/>
          <p:cNvSpPr txBox="1"/>
          <p:nvPr/>
        </p:nvSpPr>
        <p:spPr>
          <a:xfrm>
            <a:off x="1206500" y="2679649"/>
            <a:ext cx="454025"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mbria Math"/>
                <a:cs typeface="Cambria Math"/>
              </a:rPr>
              <a:t>7</a:t>
            </a:r>
            <a:r>
              <a:rPr sz="1800" spc="10" dirty="0">
                <a:latin typeface="Cambria Math"/>
                <a:cs typeface="Cambria Math"/>
              </a:rPr>
              <a:t>1</a:t>
            </a:r>
            <a:r>
              <a:rPr sz="1800" dirty="0">
                <a:latin typeface="Cambria Math"/>
                <a:cs typeface="Cambria Math"/>
              </a:rPr>
              <a:t>.3</a:t>
            </a:r>
            <a:endParaRPr sz="1800">
              <a:latin typeface="Cambria Math"/>
              <a:cs typeface="Cambria Math"/>
            </a:endParaRPr>
          </a:p>
        </p:txBody>
      </p:sp>
      <p:sp>
        <p:nvSpPr>
          <p:cNvPr id="37" name="object 37"/>
          <p:cNvSpPr txBox="1"/>
          <p:nvPr/>
        </p:nvSpPr>
        <p:spPr>
          <a:xfrm>
            <a:off x="975766" y="5336285"/>
            <a:ext cx="15113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𝜇</a:t>
            </a:r>
            <a:endParaRPr sz="1800">
              <a:latin typeface="Cambria Math"/>
              <a:cs typeface="Cambria Math"/>
            </a:endParaRPr>
          </a:p>
        </p:txBody>
      </p:sp>
      <p:sp>
        <p:nvSpPr>
          <p:cNvPr id="38" name="object 38"/>
          <p:cNvSpPr txBox="1"/>
          <p:nvPr/>
        </p:nvSpPr>
        <p:spPr>
          <a:xfrm>
            <a:off x="1106830" y="5312740"/>
            <a:ext cx="123189" cy="227329"/>
          </a:xfrm>
          <a:prstGeom prst="rect">
            <a:avLst/>
          </a:prstGeom>
        </p:spPr>
        <p:txBody>
          <a:bodyPr vert="horz" wrap="square" lIns="0" tIns="15240" rIns="0" bIns="0" rtlCol="0">
            <a:spAutoFit/>
          </a:bodyPr>
          <a:lstStyle/>
          <a:p>
            <a:pPr marL="12700">
              <a:lnSpc>
                <a:spcPct val="100000"/>
              </a:lnSpc>
              <a:spcBef>
                <a:spcPts val="120"/>
              </a:spcBef>
            </a:pPr>
            <a:r>
              <a:rPr sz="1300" spc="45" dirty="0">
                <a:latin typeface="Cambria Math"/>
                <a:cs typeface="Cambria Math"/>
              </a:rPr>
              <a:t>2</a:t>
            </a:r>
            <a:endParaRPr sz="1300">
              <a:latin typeface="Cambria Math"/>
              <a:cs typeface="Cambria Math"/>
            </a:endParaRPr>
          </a:p>
        </p:txBody>
      </p:sp>
      <p:sp>
        <p:nvSpPr>
          <p:cNvPr id="39" name="object 39"/>
          <p:cNvSpPr/>
          <p:nvPr/>
        </p:nvSpPr>
        <p:spPr>
          <a:xfrm>
            <a:off x="2041779" y="5322570"/>
            <a:ext cx="53340" cy="375920"/>
          </a:xfrm>
          <a:custGeom>
            <a:avLst/>
            <a:gdLst/>
            <a:ahLst/>
            <a:cxnLst/>
            <a:rect l="l" t="t" r="r" b="b"/>
            <a:pathLst>
              <a:path w="53339" h="375920">
                <a:moveTo>
                  <a:pt x="53086" y="0"/>
                </a:moveTo>
                <a:lnTo>
                  <a:pt x="0" y="0"/>
                </a:lnTo>
                <a:lnTo>
                  <a:pt x="0" y="10160"/>
                </a:lnTo>
                <a:lnTo>
                  <a:pt x="32512" y="10160"/>
                </a:lnTo>
                <a:lnTo>
                  <a:pt x="32512" y="365760"/>
                </a:lnTo>
                <a:lnTo>
                  <a:pt x="0" y="365760"/>
                </a:lnTo>
                <a:lnTo>
                  <a:pt x="0" y="375920"/>
                </a:lnTo>
                <a:lnTo>
                  <a:pt x="53086" y="375920"/>
                </a:lnTo>
                <a:lnTo>
                  <a:pt x="53086" y="365760"/>
                </a:lnTo>
                <a:lnTo>
                  <a:pt x="53086" y="10160"/>
                </a:lnTo>
                <a:lnTo>
                  <a:pt x="53086" y="0"/>
                </a:lnTo>
                <a:close/>
              </a:path>
            </a:pathLst>
          </a:custGeom>
          <a:solidFill>
            <a:srgbClr val="000000"/>
          </a:solidFill>
        </p:spPr>
        <p:txBody>
          <a:bodyPr wrap="square" lIns="0" tIns="0" rIns="0" bIns="0" rtlCol="0"/>
          <a:lstStyle/>
          <a:p>
            <a:endParaRPr/>
          </a:p>
        </p:txBody>
      </p:sp>
      <p:sp>
        <p:nvSpPr>
          <p:cNvPr id="40" name="object 40"/>
          <p:cNvSpPr/>
          <p:nvPr/>
        </p:nvSpPr>
        <p:spPr>
          <a:xfrm>
            <a:off x="1550035" y="5322570"/>
            <a:ext cx="53340" cy="375920"/>
          </a:xfrm>
          <a:custGeom>
            <a:avLst/>
            <a:gdLst/>
            <a:ahLst/>
            <a:cxnLst/>
            <a:rect l="l" t="t" r="r" b="b"/>
            <a:pathLst>
              <a:path w="53340" h="375920">
                <a:moveTo>
                  <a:pt x="53086" y="0"/>
                </a:moveTo>
                <a:lnTo>
                  <a:pt x="0" y="0"/>
                </a:lnTo>
                <a:lnTo>
                  <a:pt x="0" y="10160"/>
                </a:lnTo>
                <a:lnTo>
                  <a:pt x="0" y="365760"/>
                </a:lnTo>
                <a:lnTo>
                  <a:pt x="0" y="375920"/>
                </a:lnTo>
                <a:lnTo>
                  <a:pt x="53086" y="375920"/>
                </a:lnTo>
                <a:lnTo>
                  <a:pt x="53086" y="365760"/>
                </a:lnTo>
                <a:lnTo>
                  <a:pt x="20701" y="365760"/>
                </a:lnTo>
                <a:lnTo>
                  <a:pt x="20701" y="10160"/>
                </a:lnTo>
                <a:lnTo>
                  <a:pt x="53086" y="10160"/>
                </a:lnTo>
                <a:lnTo>
                  <a:pt x="53086" y="0"/>
                </a:lnTo>
                <a:close/>
              </a:path>
            </a:pathLst>
          </a:custGeom>
          <a:solidFill>
            <a:srgbClr val="000000"/>
          </a:solidFill>
        </p:spPr>
        <p:txBody>
          <a:bodyPr wrap="square" lIns="0" tIns="0" rIns="0" bIns="0" rtlCol="0"/>
          <a:lstStyle/>
          <a:p>
            <a:endParaRPr/>
          </a:p>
        </p:txBody>
      </p:sp>
      <p:sp>
        <p:nvSpPr>
          <p:cNvPr id="41" name="object 41"/>
          <p:cNvSpPr txBox="1"/>
          <p:nvPr/>
        </p:nvSpPr>
        <p:spPr>
          <a:xfrm>
            <a:off x="1596008" y="5215204"/>
            <a:ext cx="454025"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mbria Math"/>
                <a:cs typeface="Cambria Math"/>
              </a:rPr>
              <a:t>5</a:t>
            </a:r>
            <a:r>
              <a:rPr sz="1800" spc="10" dirty="0">
                <a:latin typeface="Cambria Math"/>
                <a:cs typeface="Cambria Math"/>
              </a:rPr>
              <a:t>5</a:t>
            </a:r>
            <a:r>
              <a:rPr sz="1800" dirty="0">
                <a:latin typeface="Cambria Math"/>
                <a:cs typeface="Cambria Math"/>
              </a:rPr>
              <a:t>.6</a:t>
            </a:r>
            <a:endParaRPr sz="1800">
              <a:latin typeface="Cambria Math"/>
              <a:cs typeface="Cambria Math"/>
            </a:endParaRPr>
          </a:p>
        </p:txBody>
      </p:sp>
      <p:sp>
        <p:nvSpPr>
          <p:cNvPr id="42" name="object 42"/>
          <p:cNvSpPr txBox="1"/>
          <p:nvPr/>
        </p:nvSpPr>
        <p:spPr>
          <a:xfrm>
            <a:off x="1252092" y="5484063"/>
            <a:ext cx="823594" cy="299720"/>
          </a:xfrm>
          <a:prstGeom prst="rect">
            <a:avLst/>
          </a:prstGeom>
        </p:spPr>
        <p:txBody>
          <a:bodyPr vert="horz" wrap="square" lIns="0" tIns="12700" rIns="0" bIns="0" rtlCol="0">
            <a:spAutoFit/>
          </a:bodyPr>
          <a:lstStyle/>
          <a:p>
            <a:pPr marL="38100">
              <a:lnSpc>
                <a:spcPct val="100000"/>
              </a:lnSpc>
              <a:spcBef>
                <a:spcPts val="100"/>
              </a:spcBef>
              <a:tabLst>
                <a:tab pos="356235" algn="l"/>
              </a:tabLst>
            </a:pPr>
            <a:r>
              <a:rPr sz="2700" baseline="35493" dirty="0">
                <a:latin typeface="Cambria Math"/>
                <a:cs typeface="Cambria Math"/>
              </a:rPr>
              <a:t>=	</a:t>
            </a:r>
            <a:r>
              <a:rPr sz="1800" dirty="0">
                <a:latin typeface="Cambria Math"/>
                <a:cs typeface="Cambria Math"/>
              </a:rPr>
              <a:t>59.8</a:t>
            </a:r>
            <a:endParaRPr sz="1800">
              <a:latin typeface="Cambria Math"/>
              <a:cs typeface="Cambria Math"/>
            </a:endParaRPr>
          </a:p>
        </p:txBody>
      </p:sp>
      <p:sp>
        <p:nvSpPr>
          <p:cNvPr id="43" name="object 43"/>
          <p:cNvSpPr/>
          <p:nvPr/>
        </p:nvSpPr>
        <p:spPr>
          <a:xfrm>
            <a:off x="3646932" y="2526029"/>
            <a:ext cx="53340" cy="374650"/>
          </a:xfrm>
          <a:custGeom>
            <a:avLst/>
            <a:gdLst/>
            <a:ahLst/>
            <a:cxnLst/>
            <a:rect l="l" t="t" r="r" b="b"/>
            <a:pathLst>
              <a:path w="53339" h="374650">
                <a:moveTo>
                  <a:pt x="53086" y="0"/>
                </a:moveTo>
                <a:lnTo>
                  <a:pt x="0" y="0"/>
                </a:lnTo>
                <a:lnTo>
                  <a:pt x="0" y="8890"/>
                </a:lnTo>
                <a:lnTo>
                  <a:pt x="32512" y="8890"/>
                </a:lnTo>
                <a:lnTo>
                  <a:pt x="32512" y="364490"/>
                </a:lnTo>
                <a:lnTo>
                  <a:pt x="0" y="364490"/>
                </a:lnTo>
                <a:lnTo>
                  <a:pt x="0" y="374650"/>
                </a:lnTo>
                <a:lnTo>
                  <a:pt x="53086" y="374650"/>
                </a:lnTo>
                <a:lnTo>
                  <a:pt x="53086" y="364490"/>
                </a:lnTo>
                <a:lnTo>
                  <a:pt x="53086" y="8890"/>
                </a:lnTo>
                <a:lnTo>
                  <a:pt x="53086" y="0"/>
                </a:lnTo>
                <a:close/>
              </a:path>
            </a:pathLst>
          </a:custGeom>
          <a:solidFill>
            <a:srgbClr val="000000"/>
          </a:solidFill>
        </p:spPr>
        <p:txBody>
          <a:bodyPr wrap="square" lIns="0" tIns="0" rIns="0" bIns="0" rtlCol="0"/>
          <a:lstStyle/>
          <a:p>
            <a:endParaRPr/>
          </a:p>
        </p:txBody>
      </p:sp>
      <p:sp>
        <p:nvSpPr>
          <p:cNvPr id="44" name="object 44"/>
          <p:cNvSpPr/>
          <p:nvPr/>
        </p:nvSpPr>
        <p:spPr>
          <a:xfrm>
            <a:off x="2592832" y="2526029"/>
            <a:ext cx="53340" cy="374650"/>
          </a:xfrm>
          <a:custGeom>
            <a:avLst/>
            <a:gdLst/>
            <a:ahLst/>
            <a:cxnLst/>
            <a:rect l="l" t="t" r="r" b="b"/>
            <a:pathLst>
              <a:path w="53339" h="374650">
                <a:moveTo>
                  <a:pt x="53086" y="0"/>
                </a:moveTo>
                <a:lnTo>
                  <a:pt x="0" y="0"/>
                </a:lnTo>
                <a:lnTo>
                  <a:pt x="0" y="8890"/>
                </a:lnTo>
                <a:lnTo>
                  <a:pt x="0" y="364490"/>
                </a:lnTo>
                <a:lnTo>
                  <a:pt x="0" y="374650"/>
                </a:lnTo>
                <a:lnTo>
                  <a:pt x="53086" y="374650"/>
                </a:lnTo>
                <a:lnTo>
                  <a:pt x="53086" y="364490"/>
                </a:lnTo>
                <a:lnTo>
                  <a:pt x="20574" y="364490"/>
                </a:lnTo>
                <a:lnTo>
                  <a:pt x="20574" y="8890"/>
                </a:lnTo>
                <a:lnTo>
                  <a:pt x="53086" y="8890"/>
                </a:lnTo>
                <a:lnTo>
                  <a:pt x="53086" y="0"/>
                </a:lnTo>
                <a:close/>
              </a:path>
            </a:pathLst>
          </a:custGeom>
          <a:solidFill>
            <a:srgbClr val="000000"/>
          </a:solidFill>
        </p:spPr>
        <p:txBody>
          <a:bodyPr wrap="square" lIns="0" tIns="0" rIns="0" bIns="0" rtlCol="0"/>
          <a:lstStyle/>
          <a:p>
            <a:endParaRPr/>
          </a:p>
        </p:txBody>
      </p:sp>
      <p:sp>
        <p:nvSpPr>
          <p:cNvPr id="45" name="object 45"/>
          <p:cNvSpPr txBox="1"/>
          <p:nvPr/>
        </p:nvSpPr>
        <p:spPr>
          <a:xfrm>
            <a:off x="1972564" y="2414091"/>
            <a:ext cx="1719580" cy="568960"/>
          </a:xfrm>
          <a:prstGeom prst="rect">
            <a:avLst/>
          </a:prstGeom>
        </p:spPr>
        <p:txBody>
          <a:bodyPr vert="horz" wrap="square" lIns="0" tIns="12700" rIns="0" bIns="0" rtlCol="0">
            <a:spAutoFit/>
          </a:bodyPr>
          <a:lstStyle/>
          <a:p>
            <a:pPr marL="63500">
              <a:lnSpc>
                <a:spcPts val="2140"/>
              </a:lnSpc>
              <a:spcBef>
                <a:spcPts val="100"/>
              </a:spcBef>
              <a:tabLst>
                <a:tab pos="678815" algn="l"/>
                <a:tab pos="1288415" algn="l"/>
              </a:tabLst>
            </a:pPr>
            <a:r>
              <a:rPr sz="2700" spc="44" baseline="-29320" dirty="0">
                <a:latin typeface="Cambria Math"/>
                <a:cs typeface="Cambria Math"/>
              </a:rPr>
              <a:t>Σ</a:t>
            </a:r>
            <a:r>
              <a:rPr sz="1950" spc="44" baseline="-12820" dirty="0">
                <a:latin typeface="Cambria Math"/>
                <a:cs typeface="Cambria Math"/>
              </a:rPr>
              <a:t>1</a:t>
            </a:r>
            <a:r>
              <a:rPr sz="1950" spc="412" baseline="-12820" dirty="0">
                <a:latin typeface="Cambria Math"/>
                <a:cs typeface="Cambria Math"/>
              </a:rPr>
              <a:t> </a:t>
            </a:r>
            <a:r>
              <a:rPr sz="2700" baseline="-29320" dirty="0">
                <a:latin typeface="Cambria Math"/>
                <a:cs typeface="Cambria Math"/>
              </a:rPr>
              <a:t>=	</a:t>
            </a:r>
            <a:r>
              <a:rPr sz="1800" spc="-5" dirty="0">
                <a:latin typeface="Cambria Math"/>
                <a:cs typeface="Cambria Math"/>
              </a:rPr>
              <a:t>874	327</a:t>
            </a:r>
            <a:endParaRPr sz="1800">
              <a:latin typeface="Cambria Math"/>
              <a:cs typeface="Cambria Math"/>
            </a:endParaRPr>
          </a:p>
          <a:p>
            <a:pPr marL="678815">
              <a:lnSpc>
                <a:spcPts val="2140"/>
              </a:lnSpc>
              <a:tabLst>
                <a:tab pos="1288415" algn="l"/>
              </a:tabLst>
            </a:pPr>
            <a:r>
              <a:rPr sz="1800" spc="-5" dirty="0">
                <a:latin typeface="Cambria Math"/>
                <a:cs typeface="Cambria Math"/>
              </a:rPr>
              <a:t>327	929</a:t>
            </a:r>
            <a:endParaRPr sz="1800">
              <a:latin typeface="Cambria Math"/>
              <a:cs typeface="Cambria Math"/>
            </a:endParaRPr>
          </a:p>
        </p:txBody>
      </p:sp>
      <p:sp>
        <p:nvSpPr>
          <p:cNvPr id="46" name="object 46"/>
          <p:cNvSpPr/>
          <p:nvPr/>
        </p:nvSpPr>
        <p:spPr>
          <a:xfrm>
            <a:off x="4089527" y="5364479"/>
            <a:ext cx="53340" cy="374650"/>
          </a:xfrm>
          <a:custGeom>
            <a:avLst/>
            <a:gdLst/>
            <a:ahLst/>
            <a:cxnLst/>
            <a:rect l="l" t="t" r="r" b="b"/>
            <a:pathLst>
              <a:path w="53339" h="374650">
                <a:moveTo>
                  <a:pt x="53213" y="0"/>
                </a:moveTo>
                <a:lnTo>
                  <a:pt x="0" y="0"/>
                </a:lnTo>
                <a:lnTo>
                  <a:pt x="0" y="8890"/>
                </a:lnTo>
                <a:lnTo>
                  <a:pt x="32512" y="8890"/>
                </a:lnTo>
                <a:lnTo>
                  <a:pt x="32512" y="364490"/>
                </a:lnTo>
                <a:lnTo>
                  <a:pt x="0" y="364490"/>
                </a:lnTo>
                <a:lnTo>
                  <a:pt x="0" y="374650"/>
                </a:lnTo>
                <a:lnTo>
                  <a:pt x="53213" y="374650"/>
                </a:lnTo>
                <a:lnTo>
                  <a:pt x="53213" y="364490"/>
                </a:lnTo>
                <a:lnTo>
                  <a:pt x="53213" y="8890"/>
                </a:lnTo>
                <a:lnTo>
                  <a:pt x="53213" y="0"/>
                </a:lnTo>
                <a:close/>
              </a:path>
            </a:pathLst>
          </a:custGeom>
          <a:solidFill>
            <a:srgbClr val="000000"/>
          </a:solidFill>
        </p:spPr>
        <p:txBody>
          <a:bodyPr wrap="square" lIns="0" tIns="0" rIns="0" bIns="0" rtlCol="0"/>
          <a:lstStyle/>
          <a:p>
            <a:endParaRPr/>
          </a:p>
        </p:txBody>
      </p:sp>
      <p:sp>
        <p:nvSpPr>
          <p:cNvPr id="47" name="object 47"/>
          <p:cNvSpPr/>
          <p:nvPr/>
        </p:nvSpPr>
        <p:spPr>
          <a:xfrm>
            <a:off x="3036951" y="5364479"/>
            <a:ext cx="53340" cy="374650"/>
          </a:xfrm>
          <a:custGeom>
            <a:avLst/>
            <a:gdLst/>
            <a:ahLst/>
            <a:cxnLst/>
            <a:rect l="l" t="t" r="r" b="b"/>
            <a:pathLst>
              <a:path w="53339" h="374650">
                <a:moveTo>
                  <a:pt x="53213" y="0"/>
                </a:moveTo>
                <a:lnTo>
                  <a:pt x="0" y="0"/>
                </a:lnTo>
                <a:lnTo>
                  <a:pt x="0" y="8890"/>
                </a:lnTo>
                <a:lnTo>
                  <a:pt x="0" y="364490"/>
                </a:lnTo>
                <a:lnTo>
                  <a:pt x="0" y="374650"/>
                </a:lnTo>
                <a:lnTo>
                  <a:pt x="53213" y="374650"/>
                </a:lnTo>
                <a:lnTo>
                  <a:pt x="53213" y="364490"/>
                </a:lnTo>
                <a:lnTo>
                  <a:pt x="20701" y="364490"/>
                </a:lnTo>
                <a:lnTo>
                  <a:pt x="20701" y="8890"/>
                </a:lnTo>
                <a:lnTo>
                  <a:pt x="53213" y="8890"/>
                </a:lnTo>
                <a:lnTo>
                  <a:pt x="53213" y="0"/>
                </a:lnTo>
                <a:close/>
              </a:path>
            </a:pathLst>
          </a:custGeom>
          <a:solidFill>
            <a:srgbClr val="000000"/>
          </a:solidFill>
        </p:spPr>
        <p:txBody>
          <a:bodyPr wrap="square" lIns="0" tIns="0" rIns="0" bIns="0" rtlCol="0"/>
          <a:lstStyle/>
          <a:p>
            <a:endParaRPr/>
          </a:p>
        </p:txBody>
      </p:sp>
      <p:sp>
        <p:nvSpPr>
          <p:cNvPr id="48" name="object 48"/>
          <p:cNvSpPr txBox="1"/>
          <p:nvPr/>
        </p:nvSpPr>
        <p:spPr>
          <a:xfrm>
            <a:off x="2435986" y="5521858"/>
            <a:ext cx="1076960" cy="299720"/>
          </a:xfrm>
          <a:prstGeom prst="rect">
            <a:avLst/>
          </a:prstGeom>
        </p:spPr>
        <p:txBody>
          <a:bodyPr vert="horz" wrap="square" lIns="0" tIns="12700" rIns="0" bIns="0" rtlCol="0">
            <a:spAutoFit/>
          </a:bodyPr>
          <a:lstStyle/>
          <a:p>
            <a:pPr marL="38100">
              <a:lnSpc>
                <a:spcPct val="100000"/>
              </a:lnSpc>
              <a:spcBef>
                <a:spcPts val="100"/>
              </a:spcBef>
              <a:tabLst>
                <a:tab pos="657860" algn="l"/>
              </a:tabLst>
            </a:pPr>
            <a:r>
              <a:rPr sz="2700" spc="67" baseline="35493" dirty="0">
                <a:latin typeface="Cambria Math"/>
                <a:cs typeface="Cambria Math"/>
              </a:rPr>
              <a:t>Σ</a:t>
            </a:r>
            <a:r>
              <a:rPr sz="1950" spc="67" baseline="76923" dirty="0">
                <a:latin typeface="Cambria Math"/>
                <a:cs typeface="Cambria Math"/>
              </a:rPr>
              <a:t>2</a:t>
            </a:r>
            <a:r>
              <a:rPr sz="1950" spc="419" baseline="76923" dirty="0">
                <a:latin typeface="Cambria Math"/>
                <a:cs typeface="Cambria Math"/>
              </a:rPr>
              <a:t> </a:t>
            </a:r>
            <a:r>
              <a:rPr sz="2700" baseline="35493" dirty="0">
                <a:latin typeface="Cambria Math"/>
                <a:cs typeface="Cambria Math"/>
              </a:rPr>
              <a:t>=	</a:t>
            </a:r>
            <a:r>
              <a:rPr sz="1800" dirty="0">
                <a:latin typeface="Cambria Math"/>
                <a:cs typeface="Cambria Math"/>
              </a:rPr>
              <a:t>422</a:t>
            </a:r>
            <a:endParaRPr sz="1800">
              <a:latin typeface="Cambria Math"/>
              <a:cs typeface="Cambria Math"/>
            </a:endParaRPr>
          </a:p>
        </p:txBody>
      </p:sp>
      <p:sp>
        <p:nvSpPr>
          <p:cNvPr id="49" name="object 49"/>
          <p:cNvSpPr txBox="1"/>
          <p:nvPr/>
        </p:nvSpPr>
        <p:spPr>
          <a:xfrm>
            <a:off x="3081654" y="5253608"/>
            <a:ext cx="1014730" cy="568325"/>
          </a:xfrm>
          <a:prstGeom prst="rect">
            <a:avLst/>
          </a:prstGeom>
        </p:spPr>
        <p:txBody>
          <a:bodyPr vert="horz" wrap="square" lIns="0" tIns="12700" rIns="0" bIns="0" rtlCol="0">
            <a:spAutoFit/>
          </a:bodyPr>
          <a:lstStyle/>
          <a:p>
            <a:pPr marR="5080" algn="r">
              <a:lnSpc>
                <a:spcPts val="2135"/>
              </a:lnSpc>
              <a:spcBef>
                <a:spcPts val="100"/>
              </a:spcBef>
              <a:tabLst>
                <a:tab pos="609600" algn="l"/>
              </a:tabLst>
            </a:pPr>
            <a:r>
              <a:rPr sz="1800" dirty="0">
                <a:latin typeface="Cambria Math"/>
                <a:cs typeface="Cambria Math"/>
              </a:rPr>
              <a:t>8</a:t>
            </a:r>
            <a:r>
              <a:rPr sz="1800" spc="-5" dirty="0">
                <a:latin typeface="Cambria Math"/>
                <a:cs typeface="Cambria Math"/>
              </a:rPr>
              <a:t>4</a:t>
            </a:r>
            <a:r>
              <a:rPr sz="1800" dirty="0">
                <a:latin typeface="Cambria Math"/>
                <a:cs typeface="Cambria Math"/>
              </a:rPr>
              <a:t>7	</a:t>
            </a:r>
            <a:r>
              <a:rPr sz="1800" spc="-5" dirty="0">
                <a:latin typeface="Cambria Math"/>
                <a:cs typeface="Cambria Math"/>
              </a:rPr>
              <a:t>422</a:t>
            </a:r>
            <a:endParaRPr sz="1800">
              <a:latin typeface="Cambria Math"/>
              <a:cs typeface="Cambria Math"/>
            </a:endParaRPr>
          </a:p>
          <a:p>
            <a:pPr marR="5080" algn="r">
              <a:lnSpc>
                <a:spcPts val="2135"/>
              </a:lnSpc>
            </a:pPr>
            <a:r>
              <a:rPr sz="1800" spc="-5" dirty="0">
                <a:latin typeface="Cambria Math"/>
                <a:cs typeface="Cambria Math"/>
              </a:rPr>
              <a:t>685</a:t>
            </a:r>
            <a:endParaRPr sz="1800">
              <a:latin typeface="Cambria Math"/>
              <a:cs typeface="Cambria Math"/>
            </a:endParaRPr>
          </a:p>
        </p:txBody>
      </p:sp>
      <p:sp>
        <p:nvSpPr>
          <p:cNvPr id="50" name="object 50"/>
          <p:cNvSpPr/>
          <p:nvPr/>
        </p:nvSpPr>
        <p:spPr>
          <a:xfrm>
            <a:off x="4313682" y="2250185"/>
            <a:ext cx="843280" cy="972185"/>
          </a:xfrm>
          <a:custGeom>
            <a:avLst/>
            <a:gdLst/>
            <a:ahLst/>
            <a:cxnLst/>
            <a:rect l="l" t="t" r="r" b="b"/>
            <a:pathLst>
              <a:path w="843279" h="972185">
                <a:moveTo>
                  <a:pt x="89189" y="74010"/>
                </a:moveTo>
                <a:lnTo>
                  <a:pt x="60298" y="98956"/>
                </a:lnTo>
                <a:lnTo>
                  <a:pt x="814323" y="971676"/>
                </a:lnTo>
                <a:lnTo>
                  <a:pt x="843152" y="946785"/>
                </a:lnTo>
                <a:lnTo>
                  <a:pt x="89189" y="74010"/>
                </a:lnTo>
                <a:close/>
              </a:path>
              <a:path w="843279" h="972185">
                <a:moveTo>
                  <a:pt x="0" y="0"/>
                </a:moveTo>
                <a:lnTo>
                  <a:pt x="31495" y="123825"/>
                </a:lnTo>
                <a:lnTo>
                  <a:pt x="60298" y="98956"/>
                </a:lnTo>
                <a:lnTo>
                  <a:pt x="47878" y="84581"/>
                </a:lnTo>
                <a:lnTo>
                  <a:pt x="76707" y="59562"/>
                </a:lnTo>
                <a:lnTo>
                  <a:pt x="105921" y="59562"/>
                </a:lnTo>
                <a:lnTo>
                  <a:pt x="117982" y="49149"/>
                </a:lnTo>
                <a:lnTo>
                  <a:pt x="0" y="0"/>
                </a:lnTo>
                <a:close/>
              </a:path>
              <a:path w="843279" h="972185">
                <a:moveTo>
                  <a:pt x="76707" y="59562"/>
                </a:moveTo>
                <a:lnTo>
                  <a:pt x="47878" y="84581"/>
                </a:lnTo>
                <a:lnTo>
                  <a:pt x="60298" y="98956"/>
                </a:lnTo>
                <a:lnTo>
                  <a:pt x="89189" y="74010"/>
                </a:lnTo>
                <a:lnTo>
                  <a:pt x="76707" y="59562"/>
                </a:lnTo>
                <a:close/>
              </a:path>
              <a:path w="843279" h="972185">
                <a:moveTo>
                  <a:pt x="105921" y="59562"/>
                </a:moveTo>
                <a:lnTo>
                  <a:pt x="76707" y="59562"/>
                </a:lnTo>
                <a:lnTo>
                  <a:pt x="89189" y="74010"/>
                </a:lnTo>
                <a:lnTo>
                  <a:pt x="105921" y="59562"/>
                </a:lnTo>
                <a:close/>
              </a:path>
            </a:pathLst>
          </a:custGeom>
          <a:solidFill>
            <a:srgbClr val="000000"/>
          </a:solidFill>
        </p:spPr>
        <p:txBody>
          <a:bodyPr wrap="square" lIns="0" tIns="0" rIns="0" bIns="0" rtlCol="0"/>
          <a:lstStyle/>
          <a:p>
            <a:endParaRPr/>
          </a:p>
        </p:txBody>
      </p:sp>
      <p:sp>
        <p:nvSpPr>
          <p:cNvPr id="51" name="object 51"/>
          <p:cNvSpPr/>
          <p:nvPr/>
        </p:nvSpPr>
        <p:spPr>
          <a:xfrm>
            <a:off x="5801105" y="4061967"/>
            <a:ext cx="610870" cy="446405"/>
          </a:xfrm>
          <a:custGeom>
            <a:avLst/>
            <a:gdLst/>
            <a:ahLst/>
            <a:cxnLst/>
            <a:rect l="l" t="t" r="r" b="b"/>
            <a:pathLst>
              <a:path w="610870" h="446404">
                <a:moveTo>
                  <a:pt x="59436" y="332993"/>
                </a:moveTo>
                <a:lnTo>
                  <a:pt x="0" y="446150"/>
                </a:lnTo>
                <a:lnTo>
                  <a:pt x="126111" y="425830"/>
                </a:lnTo>
                <a:lnTo>
                  <a:pt x="111882" y="406018"/>
                </a:lnTo>
                <a:lnTo>
                  <a:pt x="88519" y="406018"/>
                </a:lnTo>
                <a:lnTo>
                  <a:pt x="66294" y="375030"/>
                </a:lnTo>
                <a:lnTo>
                  <a:pt x="81684" y="363972"/>
                </a:lnTo>
                <a:lnTo>
                  <a:pt x="59436" y="332993"/>
                </a:lnTo>
                <a:close/>
              </a:path>
              <a:path w="610870" h="446404">
                <a:moveTo>
                  <a:pt x="81684" y="363972"/>
                </a:moveTo>
                <a:lnTo>
                  <a:pt x="66294" y="375030"/>
                </a:lnTo>
                <a:lnTo>
                  <a:pt x="88519" y="406018"/>
                </a:lnTo>
                <a:lnTo>
                  <a:pt x="103929" y="394946"/>
                </a:lnTo>
                <a:lnTo>
                  <a:pt x="81684" y="363972"/>
                </a:lnTo>
                <a:close/>
              </a:path>
              <a:path w="610870" h="446404">
                <a:moveTo>
                  <a:pt x="103929" y="394946"/>
                </a:moveTo>
                <a:lnTo>
                  <a:pt x="88519" y="406018"/>
                </a:lnTo>
                <a:lnTo>
                  <a:pt x="111882" y="406018"/>
                </a:lnTo>
                <a:lnTo>
                  <a:pt x="103929" y="394946"/>
                </a:lnTo>
                <a:close/>
              </a:path>
              <a:path w="610870" h="446404">
                <a:moveTo>
                  <a:pt x="588264" y="0"/>
                </a:moveTo>
                <a:lnTo>
                  <a:pt x="81684" y="363972"/>
                </a:lnTo>
                <a:lnTo>
                  <a:pt x="103929" y="394946"/>
                </a:lnTo>
                <a:lnTo>
                  <a:pt x="610489" y="30987"/>
                </a:lnTo>
                <a:lnTo>
                  <a:pt x="588264" y="0"/>
                </a:lnTo>
                <a:close/>
              </a:path>
            </a:pathLst>
          </a:custGeom>
          <a:solidFill>
            <a:srgbClr val="000000"/>
          </a:solidFill>
        </p:spPr>
        <p:txBody>
          <a:bodyPr wrap="square" lIns="0" tIns="0" rIns="0" bIns="0" rtlCol="0"/>
          <a:lstStyle/>
          <a:p>
            <a:endParaRPr/>
          </a:p>
        </p:txBody>
      </p:sp>
      <p:sp>
        <p:nvSpPr>
          <p:cNvPr id="52" name="object 52"/>
          <p:cNvSpPr txBox="1"/>
          <p:nvPr/>
        </p:nvSpPr>
        <p:spPr>
          <a:xfrm>
            <a:off x="174955" y="4685538"/>
            <a:ext cx="614045" cy="299720"/>
          </a:xfrm>
          <a:prstGeom prst="rect">
            <a:avLst/>
          </a:prstGeom>
        </p:spPr>
        <p:txBody>
          <a:bodyPr vert="horz" wrap="square" lIns="0" tIns="12700" rIns="0" bIns="0" rtlCol="0">
            <a:spAutoFit/>
          </a:bodyPr>
          <a:lstStyle/>
          <a:p>
            <a:pPr marL="38100">
              <a:lnSpc>
                <a:spcPct val="100000"/>
              </a:lnSpc>
              <a:spcBef>
                <a:spcPts val="100"/>
              </a:spcBef>
            </a:pPr>
            <a:r>
              <a:rPr sz="2700" spc="89" baseline="13888" dirty="0">
                <a:latin typeface="Cambria Math"/>
                <a:cs typeface="Cambria Math"/>
              </a:rPr>
              <a:t>𝑓</a:t>
            </a:r>
            <a:r>
              <a:rPr sz="1300" spc="60" dirty="0">
                <a:latin typeface="Cambria Math"/>
                <a:cs typeface="Cambria Math"/>
              </a:rPr>
              <a:t>𝜇</a:t>
            </a:r>
            <a:r>
              <a:rPr sz="1575" spc="89" baseline="26455" dirty="0">
                <a:latin typeface="Cambria Math"/>
                <a:cs typeface="Cambria Math"/>
              </a:rPr>
              <a:t>2</a:t>
            </a:r>
            <a:r>
              <a:rPr sz="1300" spc="60" dirty="0">
                <a:latin typeface="Cambria Math"/>
                <a:cs typeface="Cambria Math"/>
              </a:rPr>
              <a:t>,Σ</a:t>
            </a:r>
            <a:r>
              <a:rPr sz="1575" spc="89" baseline="26455" dirty="0">
                <a:latin typeface="Cambria Math"/>
                <a:cs typeface="Cambria Math"/>
              </a:rPr>
              <a:t>2</a:t>
            </a:r>
            <a:endParaRPr sz="1575" baseline="26455">
              <a:latin typeface="Cambria Math"/>
              <a:cs typeface="Cambria Math"/>
            </a:endParaRPr>
          </a:p>
        </p:txBody>
      </p:sp>
      <p:sp>
        <p:nvSpPr>
          <p:cNvPr id="53" name="object 53"/>
          <p:cNvSpPr/>
          <p:nvPr/>
        </p:nvSpPr>
        <p:spPr>
          <a:xfrm>
            <a:off x="784923" y="4697348"/>
            <a:ext cx="278765" cy="212090"/>
          </a:xfrm>
          <a:custGeom>
            <a:avLst/>
            <a:gdLst/>
            <a:ahLst/>
            <a:cxnLst/>
            <a:rect l="l" t="t" r="r" b="b"/>
            <a:pathLst>
              <a:path w="278765" h="212089">
                <a:moveTo>
                  <a:pt x="211188" y="0"/>
                </a:moveTo>
                <a:lnTo>
                  <a:pt x="208178" y="8636"/>
                </a:lnTo>
                <a:lnTo>
                  <a:pt x="220435" y="13946"/>
                </a:lnTo>
                <a:lnTo>
                  <a:pt x="230974" y="21304"/>
                </a:lnTo>
                <a:lnTo>
                  <a:pt x="252380" y="55429"/>
                </a:lnTo>
                <a:lnTo>
                  <a:pt x="259410" y="104775"/>
                </a:lnTo>
                <a:lnTo>
                  <a:pt x="258624" y="123443"/>
                </a:lnTo>
                <a:lnTo>
                  <a:pt x="246849" y="169163"/>
                </a:lnTo>
                <a:lnTo>
                  <a:pt x="220576" y="197792"/>
                </a:lnTo>
                <a:lnTo>
                  <a:pt x="208508" y="203200"/>
                </a:lnTo>
                <a:lnTo>
                  <a:pt x="211188" y="211708"/>
                </a:lnTo>
                <a:lnTo>
                  <a:pt x="251641" y="187706"/>
                </a:lnTo>
                <a:lnTo>
                  <a:pt x="274361" y="143335"/>
                </a:lnTo>
                <a:lnTo>
                  <a:pt x="278714" y="105918"/>
                </a:lnTo>
                <a:lnTo>
                  <a:pt x="277623" y="86483"/>
                </a:lnTo>
                <a:lnTo>
                  <a:pt x="261251" y="37083"/>
                </a:lnTo>
                <a:lnTo>
                  <a:pt x="226540" y="5526"/>
                </a:lnTo>
                <a:lnTo>
                  <a:pt x="211188" y="0"/>
                </a:lnTo>
                <a:close/>
              </a:path>
              <a:path w="278765" h="212089">
                <a:moveTo>
                  <a:pt x="67525" y="0"/>
                </a:moveTo>
                <a:lnTo>
                  <a:pt x="27142" y="24056"/>
                </a:lnTo>
                <a:lnTo>
                  <a:pt x="4364" y="68548"/>
                </a:lnTo>
                <a:lnTo>
                  <a:pt x="0" y="105918"/>
                </a:lnTo>
                <a:lnTo>
                  <a:pt x="1088" y="125370"/>
                </a:lnTo>
                <a:lnTo>
                  <a:pt x="17411" y="174751"/>
                </a:lnTo>
                <a:lnTo>
                  <a:pt x="52128" y="206184"/>
                </a:lnTo>
                <a:lnTo>
                  <a:pt x="67525" y="211708"/>
                </a:lnTo>
                <a:lnTo>
                  <a:pt x="70205" y="203200"/>
                </a:lnTo>
                <a:lnTo>
                  <a:pt x="58142" y="197792"/>
                </a:lnTo>
                <a:lnTo>
                  <a:pt x="47729" y="190325"/>
                </a:lnTo>
                <a:lnTo>
                  <a:pt x="26370" y="155638"/>
                </a:lnTo>
                <a:lnTo>
                  <a:pt x="19304" y="104775"/>
                </a:lnTo>
                <a:lnTo>
                  <a:pt x="20089" y="86723"/>
                </a:lnTo>
                <a:lnTo>
                  <a:pt x="31864" y="42163"/>
                </a:lnTo>
                <a:lnTo>
                  <a:pt x="58324" y="13946"/>
                </a:lnTo>
                <a:lnTo>
                  <a:pt x="70535" y="8636"/>
                </a:lnTo>
                <a:lnTo>
                  <a:pt x="67525" y="0"/>
                </a:lnTo>
                <a:close/>
              </a:path>
            </a:pathLst>
          </a:custGeom>
          <a:solidFill>
            <a:srgbClr val="000000"/>
          </a:solidFill>
        </p:spPr>
        <p:txBody>
          <a:bodyPr wrap="square" lIns="0" tIns="0" rIns="0" bIns="0" rtlCol="0"/>
          <a:lstStyle/>
          <a:p>
            <a:endParaRPr/>
          </a:p>
        </p:txBody>
      </p:sp>
      <p:sp>
        <p:nvSpPr>
          <p:cNvPr id="54" name="object 54"/>
          <p:cNvSpPr txBox="1"/>
          <p:nvPr/>
        </p:nvSpPr>
        <p:spPr>
          <a:xfrm>
            <a:off x="846836" y="4627626"/>
            <a:ext cx="483234" cy="299720"/>
          </a:xfrm>
          <a:prstGeom prst="rect">
            <a:avLst/>
          </a:prstGeom>
        </p:spPr>
        <p:txBody>
          <a:bodyPr vert="horz" wrap="square" lIns="0" tIns="12700" rIns="0" bIns="0" rtlCol="0">
            <a:spAutoFit/>
          </a:bodyPr>
          <a:lstStyle/>
          <a:p>
            <a:pPr marL="12700">
              <a:lnSpc>
                <a:spcPct val="100000"/>
              </a:lnSpc>
              <a:spcBef>
                <a:spcPts val="100"/>
              </a:spcBef>
              <a:tabLst>
                <a:tab pos="299085" algn="l"/>
              </a:tabLst>
            </a:pPr>
            <a:r>
              <a:rPr sz="1800" dirty="0">
                <a:latin typeface="Cambria Math"/>
                <a:cs typeface="Cambria Math"/>
              </a:rPr>
              <a:t>𝑥	=</a:t>
            </a:r>
            <a:endParaRPr sz="1800">
              <a:latin typeface="Cambria Math"/>
              <a:cs typeface="Cambria Math"/>
            </a:endParaRPr>
          </a:p>
        </p:txBody>
      </p:sp>
      <p:sp>
        <p:nvSpPr>
          <p:cNvPr id="55" name="object 55"/>
          <p:cNvSpPr/>
          <p:nvPr/>
        </p:nvSpPr>
        <p:spPr>
          <a:xfrm>
            <a:off x="1382014" y="4794630"/>
            <a:ext cx="768350" cy="271780"/>
          </a:xfrm>
          <a:custGeom>
            <a:avLst/>
            <a:gdLst/>
            <a:ahLst/>
            <a:cxnLst/>
            <a:rect l="l" t="t" r="r" b="b"/>
            <a:pathLst>
              <a:path w="768350" h="271779">
                <a:moveTo>
                  <a:pt x="90678" y="68326"/>
                </a:moveTo>
                <a:lnTo>
                  <a:pt x="87630" y="59690"/>
                </a:lnTo>
                <a:lnTo>
                  <a:pt x="72288" y="65227"/>
                </a:lnTo>
                <a:lnTo>
                  <a:pt x="58839" y="73240"/>
                </a:lnTo>
                <a:lnTo>
                  <a:pt x="29921" y="111785"/>
                </a:lnTo>
                <a:lnTo>
                  <a:pt x="20066" y="165608"/>
                </a:lnTo>
                <a:lnTo>
                  <a:pt x="21158" y="185064"/>
                </a:lnTo>
                <a:lnTo>
                  <a:pt x="37592" y="234442"/>
                </a:lnTo>
                <a:lnTo>
                  <a:pt x="72263" y="265874"/>
                </a:lnTo>
                <a:lnTo>
                  <a:pt x="87630" y="271399"/>
                </a:lnTo>
                <a:lnTo>
                  <a:pt x="90297" y="262890"/>
                </a:lnTo>
                <a:lnTo>
                  <a:pt x="78244" y="257492"/>
                </a:lnTo>
                <a:lnTo>
                  <a:pt x="67830" y="250024"/>
                </a:lnTo>
                <a:lnTo>
                  <a:pt x="46456" y="215328"/>
                </a:lnTo>
                <a:lnTo>
                  <a:pt x="39497" y="164465"/>
                </a:lnTo>
                <a:lnTo>
                  <a:pt x="40259" y="146418"/>
                </a:lnTo>
                <a:lnTo>
                  <a:pt x="51943" y="101854"/>
                </a:lnTo>
                <a:lnTo>
                  <a:pt x="78460" y="73647"/>
                </a:lnTo>
                <a:lnTo>
                  <a:pt x="90678" y="68326"/>
                </a:lnTo>
                <a:close/>
              </a:path>
              <a:path w="768350" h="271779">
                <a:moveTo>
                  <a:pt x="435991" y="165608"/>
                </a:moveTo>
                <a:lnTo>
                  <a:pt x="426173" y="111785"/>
                </a:lnTo>
                <a:lnTo>
                  <a:pt x="397268" y="73240"/>
                </a:lnTo>
                <a:lnTo>
                  <a:pt x="368427" y="59690"/>
                </a:lnTo>
                <a:lnTo>
                  <a:pt x="365506" y="68326"/>
                </a:lnTo>
                <a:lnTo>
                  <a:pt x="377710" y="73647"/>
                </a:lnTo>
                <a:lnTo>
                  <a:pt x="388251" y="81000"/>
                </a:lnTo>
                <a:lnTo>
                  <a:pt x="409663" y="115125"/>
                </a:lnTo>
                <a:lnTo>
                  <a:pt x="416687" y="164465"/>
                </a:lnTo>
                <a:lnTo>
                  <a:pt x="415899" y="183134"/>
                </a:lnTo>
                <a:lnTo>
                  <a:pt x="404114" y="228854"/>
                </a:lnTo>
                <a:lnTo>
                  <a:pt x="377850" y="257492"/>
                </a:lnTo>
                <a:lnTo>
                  <a:pt x="365760" y="262890"/>
                </a:lnTo>
                <a:lnTo>
                  <a:pt x="368427" y="271399"/>
                </a:lnTo>
                <a:lnTo>
                  <a:pt x="408940" y="247396"/>
                </a:lnTo>
                <a:lnTo>
                  <a:pt x="431622" y="203034"/>
                </a:lnTo>
                <a:lnTo>
                  <a:pt x="434886" y="185064"/>
                </a:lnTo>
                <a:lnTo>
                  <a:pt x="435991" y="165608"/>
                </a:lnTo>
                <a:close/>
              </a:path>
              <a:path w="768350" h="271779">
                <a:moveTo>
                  <a:pt x="768083" y="0"/>
                </a:moveTo>
                <a:lnTo>
                  <a:pt x="0" y="0"/>
                </a:lnTo>
                <a:lnTo>
                  <a:pt x="0" y="15240"/>
                </a:lnTo>
                <a:lnTo>
                  <a:pt x="768083" y="15240"/>
                </a:lnTo>
                <a:lnTo>
                  <a:pt x="768083" y="0"/>
                </a:lnTo>
                <a:close/>
              </a:path>
            </a:pathLst>
          </a:custGeom>
          <a:solidFill>
            <a:srgbClr val="000000"/>
          </a:solidFill>
        </p:spPr>
        <p:txBody>
          <a:bodyPr wrap="square" lIns="0" tIns="0" rIns="0" bIns="0" rtlCol="0"/>
          <a:lstStyle/>
          <a:p>
            <a:endParaRPr/>
          </a:p>
        </p:txBody>
      </p:sp>
      <p:sp>
        <p:nvSpPr>
          <p:cNvPr id="56" name="object 56"/>
          <p:cNvSpPr txBox="1"/>
          <p:nvPr/>
        </p:nvSpPr>
        <p:spPr>
          <a:xfrm>
            <a:off x="1438655" y="4453890"/>
            <a:ext cx="740410" cy="561975"/>
          </a:xfrm>
          <a:prstGeom prst="rect">
            <a:avLst/>
          </a:prstGeom>
        </p:spPr>
        <p:txBody>
          <a:bodyPr vert="horz" wrap="square" lIns="0" tIns="12700" rIns="0" bIns="0" rtlCol="0">
            <a:spAutoFit/>
          </a:bodyPr>
          <a:lstStyle/>
          <a:p>
            <a:pPr marR="78105" algn="ctr">
              <a:lnSpc>
                <a:spcPts val="2110"/>
              </a:lnSpc>
              <a:spcBef>
                <a:spcPts val="100"/>
              </a:spcBef>
            </a:pPr>
            <a:r>
              <a:rPr sz="1800" dirty="0">
                <a:latin typeface="Cambria Math"/>
                <a:cs typeface="Cambria Math"/>
              </a:rPr>
              <a:t>1</a:t>
            </a:r>
            <a:endParaRPr sz="1800">
              <a:latin typeface="Cambria Math"/>
              <a:cs typeface="Cambria Math"/>
            </a:endParaRPr>
          </a:p>
          <a:p>
            <a:pPr algn="ctr">
              <a:lnSpc>
                <a:spcPts val="2110"/>
              </a:lnSpc>
            </a:pPr>
            <a:r>
              <a:rPr sz="2700" spc="-7" baseline="-16975" dirty="0">
                <a:latin typeface="Cambria Math"/>
                <a:cs typeface="Cambria Math"/>
              </a:rPr>
              <a:t>2𝜋</a:t>
            </a:r>
            <a:r>
              <a:rPr sz="2700" spc="487" baseline="-16975" dirty="0">
                <a:latin typeface="Cambria Math"/>
                <a:cs typeface="Cambria Math"/>
              </a:rPr>
              <a:t> </a:t>
            </a:r>
            <a:r>
              <a:rPr sz="1300" spc="40" dirty="0">
                <a:latin typeface="Cambria Math"/>
                <a:cs typeface="Cambria Math"/>
              </a:rPr>
              <a:t>𝐷/2</a:t>
            </a:r>
            <a:endParaRPr sz="1300">
              <a:latin typeface="Cambria Math"/>
              <a:cs typeface="Cambria Math"/>
            </a:endParaRPr>
          </a:p>
        </p:txBody>
      </p:sp>
      <p:sp>
        <p:nvSpPr>
          <p:cNvPr id="57" name="object 57"/>
          <p:cNvSpPr/>
          <p:nvPr/>
        </p:nvSpPr>
        <p:spPr>
          <a:xfrm>
            <a:off x="2188210" y="4794630"/>
            <a:ext cx="664845" cy="269240"/>
          </a:xfrm>
          <a:custGeom>
            <a:avLst/>
            <a:gdLst/>
            <a:ahLst/>
            <a:cxnLst/>
            <a:rect l="l" t="t" r="r" b="b"/>
            <a:pathLst>
              <a:path w="664844" h="269239">
                <a:moveTo>
                  <a:pt x="44831" y="61214"/>
                </a:moveTo>
                <a:lnTo>
                  <a:pt x="27559" y="61214"/>
                </a:lnTo>
                <a:lnTo>
                  <a:pt x="27559" y="268986"/>
                </a:lnTo>
                <a:lnTo>
                  <a:pt x="44831" y="268986"/>
                </a:lnTo>
                <a:lnTo>
                  <a:pt x="44831" y="61214"/>
                </a:lnTo>
                <a:close/>
              </a:path>
              <a:path w="664844" h="269239">
                <a:moveTo>
                  <a:pt x="355727" y="61214"/>
                </a:moveTo>
                <a:lnTo>
                  <a:pt x="338455" y="61214"/>
                </a:lnTo>
                <a:lnTo>
                  <a:pt x="338455" y="268986"/>
                </a:lnTo>
                <a:lnTo>
                  <a:pt x="355727" y="268986"/>
                </a:lnTo>
                <a:lnTo>
                  <a:pt x="355727" y="61214"/>
                </a:lnTo>
                <a:close/>
              </a:path>
              <a:path w="664844" h="269239">
                <a:moveTo>
                  <a:pt x="664464" y="0"/>
                </a:moveTo>
                <a:lnTo>
                  <a:pt x="0" y="0"/>
                </a:lnTo>
                <a:lnTo>
                  <a:pt x="0" y="15240"/>
                </a:lnTo>
                <a:lnTo>
                  <a:pt x="664464" y="15240"/>
                </a:lnTo>
                <a:lnTo>
                  <a:pt x="664464" y="0"/>
                </a:lnTo>
                <a:close/>
              </a:path>
            </a:pathLst>
          </a:custGeom>
          <a:solidFill>
            <a:srgbClr val="000000"/>
          </a:solidFill>
        </p:spPr>
        <p:txBody>
          <a:bodyPr wrap="square" lIns="0" tIns="0" rIns="0" bIns="0" rtlCol="0"/>
          <a:lstStyle/>
          <a:p>
            <a:endParaRPr/>
          </a:p>
        </p:txBody>
      </p:sp>
      <p:sp>
        <p:nvSpPr>
          <p:cNvPr id="58" name="object 58"/>
          <p:cNvSpPr/>
          <p:nvPr/>
        </p:nvSpPr>
        <p:spPr>
          <a:xfrm>
            <a:off x="3301479" y="4574666"/>
            <a:ext cx="2967990" cy="455930"/>
          </a:xfrm>
          <a:custGeom>
            <a:avLst/>
            <a:gdLst/>
            <a:ahLst/>
            <a:cxnLst/>
            <a:rect l="l" t="t" r="r" b="b"/>
            <a:pathLst>
              <a:path w="2967990" h="455929">
                <a:moveTo>
                  <a:pt x="73545" y="0"/>
                </a:moveTo>
                <a:lnTo>
                  <a:pt x="31508" y="24765"/>
                </a:lnTo>
                <a:lnTo>
                  <a:pt x="14592" y="72199"/>
                </a:lnTo>
                <a:lnTo>
                  <a:pt x="13462" y="94107"/>
                </a:lnTo>
                <a:lnTo>
                  <a:pt x="13881" y="103797"/>
                </a:lnTo>
                <a:lnTo>
                  <a:pt x="15087" y="114884"/>
                </a:lnTo>
                <a:lnTo>
                  <a:pt x="17106" y="127685"/>
                </a:lnTo>
                <a:lnTo>
                  <a:pt x="19939" y="142113"/>
                </a:lnTo>
                <a:lnTo>
                  <a:pt x="22783" y="156159"/>
                </a:lnTo>
                <a:lnTo>
                  <a:pt x="24803" y="167805"/>
                </a:lnTo>
                <a:lnTo>
                  <a:pt x="26022" y="177012"/>
                </a:lnTo>
                <a:lnTo>
                  <a:pt x="26428" y="183769"/>
                </a:lnTo>
                <a:lnTo>
                  <a:pt x="25946" y="192392"/>
                </a:lnTo>
                <a:lnTo>
                  <a:pt x="0" y="222504"/>
                </a:lnTo>
                <a:lnTo>
                  <a:pt x="0" y="233045"/>
                </a:lnTo>
                <a:lnTo>
                  <a:pt x="25946" y="263245"/>
                </a:lnTo>
                <a:lnTo>
                  <a:pt x="26428" y="271780"/>
                </a:lnTo>
                <a:lnTo>
                  <a:pt x="26022" y="278599"/>
                </a:lnTo>
                <a:lnTo>
                  <a:pt x="24803" y="287807"/>
                </a:lnTo>
                <a:lnTo>
                  <a:pt x="22783" y="299415"/>
                </a:lnTo>
                <a:lnTo>
                  <a:pt x="19939" y="313436"/>
                </a:lnTo>
                <a:lnTo>
                  <a:pt x="17106" y="327952"/>
                </a:lnTo>
                <a:lnTo>
                  <a:pt x="15087" y="340791"/>
                </a:lnTo>
                <a:lnTo>
                  <a:pt x="13868" y="352005"/>
                </a:lnTo>
                <a:lnTo>
                  <a:pt x="13462" y="361569"/>
                </a:lnTo>
                <a:lnTo>
                  <a:pt x="14592" y="383413"/>
                </a:lnTo>
                <a:lnTo>
                  <a:pt x="31508" y="430911"/>
                </a:lnTo>
                <a:lnTo>
                  <a:pt x="73545" y="455676"/>
                </a:lnTo>
                <a:lnTo>
                  <a:pt x="73545" y="446024"/>
                </a:lnTo>
                <a:lnTo>
                  <a:pt x="66065" y="444004"/>
                </a:lnTo>
                <a:lnTo>
                  <a:pt x="59042" y="440029"/>
                </a:lnTo>
                <a:lnTo>
                  <a:pt x="37503" y="403631"/>
                </a:lnTo>
                <a:lnTo>
                  <a:pt x="34556" y="371602"/>
                </a:lnTo>
                <a:lnTo>
                  <a:pt x="34937" y="362775"/>
                </a:lnTo>
                <a:lnTo>
                  <a:pt x="36080" y="351878"/>
                </a:lnTo>
                <a:lnTo>
                  <a:pt x="37985" y="338912"/>
                </a:lnTo>
                <a:lnTo>
                  <a:pt x="40652" y="323850"/>
                </a:lnTo>
                <a:lnTo>
                  <a:pt x="43319" y="309384"/>
                </a:lnTo>
                <a:lnTo>
                  <a:pt x="45224" y="297967"/>
                </a:lnTo>
                <a:lnTo>
                  <a:pt x="46367" y="289623"/>
                </a:lnTo>
                <a:lnTo>
                  <a:pt x="46748" y="284353"/>
                </a:lnTo>
                <a:lnTo>
                  <a:pt x="46355" y="274002"/>
                </a:lnTo>
                <a:lnTo>
                  <a:pt x="31762" y="237109"/>
                </a:lnTo>
                <a:lnTo>
                  <a:pt x="18935" y="228854"/>
                </a:lnTo>
                <a:lnTo>
                  <a:pt x="18935" y="226822"/>
                </a:lnTo>
                <a:lnTo>
                  <a:pt x="45186" y="190919"/>
                </a:lnTo>
                <a:lnTo>
                  <a:pt x="46748" y="171196"/>
                </a:lnTo>
                <a:lnTo>
                  <a:pt x="46355" y="166014"/>
                </a:lnTo>
                <a:lnTo>
                  <a:pt x="45224" y="157695"/>
                </a:lnTo>
                <a:lnTo>
                  <a:pt x="43319" y="146253"/>
                </a:lnTo>
                <a:lnTo>
                  <a:pt x="40652" y="131699"/>
                </a:lnTo>
                <a:lnTo>
                  <a:pt x="37973" y="116725"/>
                </a:lnTo>
                <a:lnTo>
                  <a:pt x="36068" y="103682"/>
                </a:lnTo>
                <a:lnTo>
                  <a:pt x="34937" y="92913"/>
                </a:lnTo>
                <a:lnTo>
                  <a:pt x="34556" y="84074"/>
                </a:lnTo>
                <a:lnTo>
                  <a:pt x="35293" y="66814"/>
                </a:lnTo>
                <a:lnTo>
                  <a:pt x="46367" y="29464"/>
                </a:lnTo>
                <a:lnTo>
                  <a:pt x="73545" y="9652"/>
                </a:lnTo>
                <a:lnTo>
                  <a:pt x="73545" y="0"/>
                </a:lnTo>
                <a:close/>
              </a:path>
              <a:path w="2967990" h="455929">
                <a:moveTo>
                  <a:pt x="416826" y="219964"/>
                </a:moveTo>
                <a:lnTo>
                  <a:pt x="290334" y="219964"/>
                </a:lnTo>
                <a:lnTo>
                  <a:pt x="290334" y="235204"/>
                </a:lnTo>
                <a:lnTo>
                  <a:pt x="416826" y="235204"/>
                </a:lnTo>
                <a:lnTo>
                  <a:pt x="416826" y="219964"/>
                </a:lnTo>
                <a:close/>
              </a:path>
              <a:path w="2967990" h="455929">
                <a:moveTo>
                  <a:pt x="545604" y="131318"/>
                </a:moveTo>
                <a:lnTo>
                  <a:pt x="542556" y="122682"/>
                </a:lnTo>
                <a:lnTo>
                  <a:pt x="527215" y="128219"/>
                </a:lnTo>
                <a:lnTo>
                  <a:pt x="513765" y="136232"/>
                </a:lnTo>
                <a:lnTo>
                  <a:pt x="484847" y="174777"/>
                </a:lnTo>
                <a:lnTo>
                  <a:pt x="474992" y="228600"/>
                </a:lnTo>
                <a:lnTo>
                  <a:pt x="476084" y="248056"/>
                </a:lnTo>
                <a:lnTo>
                  <a:pt x="492518" y="297434"/>
                </a:lnTo>
                <a:lnTo>
                  <a:pt x="527189" y="328866"/>
                </a:lnTo>
                <a:lnTo>
                  <a:pt x="542556" y="334391"/>
                </a:lnTo>
                <a:lnTo>
                  <a:pt x="545223" y="325882"/>
                </a:lnTo>
                <a:lnTo>
                  <a:pt x="533171" y="320484"/>
                </a:lnTo>
                <a:lnTo>
                  <a:pt x="522757" y="313016"/>
                </a:lnTo>
                <a:lnTo>
                  <a:pt x="501383" y="278320"/>
                </a:lnTo>
                <a:lnTo>
                  <a:pt x="494423" y="227457"/>
                </a:lnTo>
                <a:lnTo>
                  <a:pt x="495185" y="209410"/>
                </a:lnTo>
                <a:lnTo>
                  <a:pt x="506869" y="164846"/>
                </a:lnTo>
                <a:lnTo>
                  <a:pt x="533387" y="136639"/>
                </a:lnTo>
                <a:lnTo>
                  <a:pt x="545604" y="131318"/>
                </a:lnTo>
                <a:close/>
              </a:path>
              <a:path w="2967990" h="455929">
                <a:moveTo>
                  <a:pt x="1264297" y="228600"/>
                </a:moveTo>
                <a:lnTo>
                  <a:pt x="1254480" y="174777"/>
                </a:lnTo>
                <a:lnTo>
                  <a:pt x="1225575" y="136232"/>
                </a:lnTo>
                <a:lnTo>
                  <a:pt x="1196733" y="122682"/>
                </a:lnTo>
                <a:lnTo>
                  <a:pt x="1193812" y="131318"/>
                </a:lnTo>
                <a:lnTo>
                  <a:pt x="1206017" y="136639"/>
                </a:lnTo>
                <a:lnTo>
                  <a:pt x="1216558" y="143992"/>
                </a:lnTo>
                <a:lnTo>
                  <a:pt x="1237970" y="178117"/>
                </a:lnTo>
                <a:lnTo>
                  <a:pt x="1244993" y="227457"/>
                </a:lnTo>
                <a:lnTo>
                  <a:pt x="1244206" y="246126"/>
                </a:lnTo>
                <a:lnTo>
                  <a:pt x="1232420" y="291846"/>
                </a:lnTo>
                <a:lnTo>
                  <a:pt x="1206157" y="320484"/>
                </a:lnTo>
                <a:lnTo>
                  <a:pt x="1194066" y="325882"/>
                </a:lnTo>
                <a:lnTo>
                  <a:pt x="1196733" y="334391"/>
                </a:lnTo>
                <a:lnTo>
                  <a:pt x="1237246" y="310388"/>
                </a:lnTo>
                <a:lnTo>
                  <a:pt x="1259928" y="266026"/>
                </a:lnTo>
                <a:lnTo>
                  <a:pt x="1263192" y="248056"/>
                </a:lnTo>
                <a:lnTo>
                  <a:pt x="1264297" y="228600"/>
                </a:lnTo>
                <a:close/>
              </a:path>
              <a:path w="2967990" h="455929">
                <a:moveTo>
                  <a:pt x="1493532" y="131318"/>
                </a:moveTo>
                <a:lnTo>
                  <a:pt x="1490484" y="122682"/>
                </a:lnTo>
                <a:lnTo>
                  <a:pt x="1475143" y="128219"/>
                </a:lnTo>
                <a:lnTo>
                  <a:pt x="1461693" y="136232"/>
                </a:lnTo>
                <a:lnTo>
                  <a:pt x="1432775" y="174777"/>
                </a:lnTo>
                <a:lnTo>
                  <a:pt x="1422920" y="228600"/>
                </a:lnTo>
                <a:lnTo>
                  <a:pt x="1424012" y="248056"/>
                </a:lnTo>
                <a:lnTo>
                  <a:pt x="1440446" y="297434"/>
                </a:lnTo>
                <a:lnTo>
                  <a:pt x="1475117" y="328866"/>
                </a:lnTo>
                <a:lnTo>
                  <a:pt x="1490484" y="334391"/>
                </a:lnTo>
                <a:lnTo>
                  <a:pt x="1493151" y="325882"/>
                </a:lnTo>
                <a:lnTo>
                  <a:pt x="1481099" y="320484"/>
                </a:lnTo>
                <a:lnTo>
                  <a:pt x="1470685" y="313016"/>
                </a:lnTo>
                <a:lnTo>
                  <a:pt x="1449311" y="278320"/>
                </a:lnTo>
                <a:lnTo>
                  <a:pt x="1442351" y="227457"/>
                </a:lnTo>
                <a:lnTo>
                  <a:pt x="1443113" y="209410"/>
                </a:lnTo>
                <a:lnTo>
                  <a:pt x="1454797" y="164846"/>
                </a:lnTo>
                <a:lnTo>
                  <a:pt x="1481315" y="136639"/>
                </a:lnTo>
                <a:lnTo>
                  <a:pt x="1493532" y="131318"/>
                </a:lnTo>
                <a:close/>
              </a:path>
              <a:path w="2967990" h="455929">
                <a:moveTo>
                  <a:pt x="1811413" y="228600"/>
                </a:moveTo>
                <a:lnTo>
                  <a:pt x="1801596" y="174777"/>
                </a:lnTo>
                <a:lnTo>
                  <a:pt x="1772691" y="136232"/>
                </a:lnTo>
                <a:lnTo>
                  <a:pt x="1743849" y="122682"/>
                </a:lnTo>
                <a:lnTo>
                  <a:pt x="1740928" y="131318"/>
                </a:lnTo>
                <a:lnTo>
                  <a:pt x="1753133" y="136639"/>
                </a:lnTo>
                <a:lnTo>
                  <a:pt x="1763674" y="143992"/>
                </a:lnTo>
                <a:lnTo>
                  <a:pt x="1785086" y="178117"/>
                </a:lnTo>
                <a:lnTo>
                  <a:pt x="1792109" y="227457"/>
                </a:lnTo>
                <a:lnTo>
                  <a:pt x="1791322" y="246126"/>
                </a:lnTo>
                <a:lnTo>
                  <a:pt x="1779536" y="291846"/>
                </a:lnTo>
                <a:lnTo>
                  <a:pt x="1753273" y="320484"/>
                </a:lnTo>
                <a:lnTo>
                  <a:pt x="1741182" y="325882"/>
                </a:lnTo>
                <a:lnTo>
                  <a:pt x="1743849" y="334391"/>
                </a:lnTo>
                <a:lnTo>
                  <a:pt x="1784362" y="310388"/>
                </a:lnTo>
                <a:lnTo>
                  <a:pt x="1807044" y="266026"/>
                </a:lnTo>
                <a:lnTo>
                  <a:pt x="1810308" y="248056"/>
                </a:lnTo>
                <a:lnTo>
                  <a:pt x="1811413" y="228600"/>
                </a:lnTo>
                <a:close/>
              </a:path>
              <a:path w="2967990" h="455929">
                <a:moveTo>
                  <a:pt x="2967367" y="222504"/>
                </a:moveTo>
                <a:lnTo>
                  <a:pt x="2941523" y="192443"/>
                </a:lnTo>
                <a:lnTo>
                  <a:pt x="2941078" y="183769"/>
                </a:lnTo>
                <a:lnTo>
                  <a:pt x="2941472" y="176949"/>
                </a:lnTo>
                <a:lnTo>
                  <a:pt x="2942691" y="167728"/>
                </a:lnTo>
                <a:lnTo>
                  <a:pt x="2944711" y="156146"/>
                </a:lnTo>
                <a:lnTo>
                  <a:pt x="2947555" y="142240"/>
                </a:lnTo>
                <a:lnTo>
                  <a:pt x="2950387" y="127812"/>
                </a:lnTo>
                <a:lnTo>
                  <a:pt x="2952407" y="114985"/>
                </a:lnTo>
                <a:lnTo>
                  <a:pt x="2953626" y="103759"/>
                </a:lnTo>
                <a:lnTo>
                  <a:pt x="2954032" y="94107"/>
                </a:lnTo>
                <a:lnTo>
                  <a:pt x="2952889" y="72275"/>
                </a:lnTo>
                <a:lnTo>
                  <a:pt x="2935871" y="24765"/>
                </a:lnTo>
                <a:lnTo>
                  <a:pt x="2893961" y="0"/>
                </a:lnTo>
                <a:lnTo>
                  <a:pt x="2893961" y="9652"/>
                </a:lnTo>
                <a:lnTo>
                  <a:pt x="2901365" y="11684"/>
                </a:lnTo>
                <a:lnTo>
                  <a:pt x="2908350" y="15659"/>
                </a:lnTo>
                <a:lnTo>
                  <a:pt x="2929991" y="51968"/>
                </a:lnTo>
                <a:lnTo>
                  <a:pt x="2932950" y="84074"/>
                </a:lnTo>
                <a:lnTo>
                  <a:pt x="2932950" y="89281"/>
                </a:lnTo>
                <a:lnTo>
                  <a:pt x="2926727" y="131826"/>
                </a:lnTo>
                <a:lnTo>
                  <a:pt x="2925292" y="139458"/>
                </a:lnTo>
                <a:lnTo>
                  <a:pt x="2920631" y="178562"/>
                </a:lnTo>
                <a:lnTo>
                  <a:pt x="2921139" y="185039"/>
                </a:lnTo>
                <a:lnTo>
                  <a:pt x="2939173" y="221742"/>
                </a:lnTo>
                <a:lnTo>
                  <a:pt x="2948571" y="226822"/>
                </a:lnTo>
                <a:lnTo>
                  <a:pt x="2948571" y="228854"/>
                </a:lnTo>
                <a:lnTo>
                  <a:pt x="2943491" y="231013"/>
                </a:lnTo>
                <a:lnTo>
                  <a:pt x="2939173" y="233807"/>
                </a:lnTo>
                <a:lnTo>
                  <a:pt x="2935617" y="237236"/>
                </a:lnTo>
                <a:lnTo>
                  <a:pt x="2932061" y="240538"/>
                </a:lnTo>
                <a:lnTo>
                  <a:pt x="2920631" y="277241"/>
                </a:lnTo>
                <a:lnTo>
                  <a:pt x="2920746" y="287896"/>
                </a:lnTo>
                <a:lnTo>
                  <a:pt x="2928226" y="331673"/>
                </a:lnTo>
                <a:lnTo>
                  <a:pt x="2929496" y="338937"/>
                </a:lnTo>
                <a:lnTo>
                  <a:pt x="2930563" y="345681"/>
                </a:lnTo>
                <a:lnTo>
                  <a:pt x="2931426" y="351917"/>
                </a:lnTo>
                <a:lnTo>
                  <a:pt x="2932442" y="359791"/>
                </a:lnTo>
                <a:lnTo>
                  <a:pt x="2932950" y="366395"/>
                </a:lnTo>
                <a:lnTo>
                  <a:pt x="2932950" y="371602"/>
                </a:lnTo>
                <a:lnTo>
                  <a:pt x="2926296" y="416166"/>
                </a:lnTo>
                <a:lnTo>
                  <a:pt x="2893961" y="446024"/>
                </a:lnTo>
                <a:lnTo>
                  <a:pt x="2893961" y="455676"/>
                </a:lnTo>
                <a:lnTo>
                  <a:pt x="2935871" y="430911"/>
                </a:lnTo>
                <a:lnTo>
                  <a:pt x="2952889" y="383413"/>
                </a:lnTo>
                <a:lnTo>
                  <a:pt x="2954032" y="361569"/>
                </a:lnTo>
                <a:lnTo>
                  <a:pt x="2953626" y="351917"/>
                </a:lnTo>
                <a:lnTo>
                  <a:pt x="2952407" y="340652"/>
                </a:lnTo>
                <a:lnTo>
                  <a:pt x="2950387" y="327825"/>
                </a:lnTo>
                <a:lnTo>
                  <a:pt x="2947555" y="313436"/>
                </a:lnTo>
                <a:lnTo>
                  <a:pt x="2944711" y="299491"/>
                </a:lnTo>
                <a:lnTo>
                  <a:pt x="2942691" y="287896"/>
                </a:lnTo>
                <a:lnTo>
                  <a:pt x="2941472" y="278676"/>
                </a:lnTo>
                <a:lnTo>
                  <a:pt x="2941078" y="271780"/>
                </a:lnTo>
                <a:lnTo>
                  <a:pt x="2941523" y="263258"/>
                </a:lnTo>
                <a:lnTo>
                  <a:pt x="2967367" y="233045"/>
                </a:lnTo>
                <a:lnTo>
                  <a:pt x="2967367" y="222504"/>
                </a:lnTo>
                <a:close/>
              </a:path>
            </a:pathLst>
          </a:custGeom>
          <a:solidFill>
            <a:srgbClr val="000000"/>
          </a:solidFill>
        </p:spPr>
        <p:txBody>
          <a:bodyPr wrap="square" lIns="0" tIns="0" rIns="0" bIns="0" rtlCol="0"/>
          <a:lstStyle/>
          <a:p>
            <a:endParaRPr/>
          </a:p>
        </p:txBody>
      </p:sp>
      <p:sp>
        <p:nvSpPr>
          <p:cNvPr id="59" name="object 59"/>
          <p:cNvSpPr txBox="1"/>
          <p:nvPr/>
        </p:nvSpPr>
        <p:spPr>
          <a:xfrm>
            <a:off x="2196845" y="4453890"/>
            <a:ext cx="2766695" cy="473709"/>
          </a:xfrm>
          <a:prstGeom prst="rect">
            <a:avLst/>
          </a:prstGeom>
        </p:spPr>
        <p:txBody>
          <a:bodyPr vert="horz" wrap="square" lIns="0" tIns="12700" rIns="0" bIns="0" rtlCol="0">
            <a:spAutoFit/>
          </a:bodyPr>
          <a:lstStyle/>
          <a:p>
            <a:pPr marL="259715">
              <a:lnSpc>
                <a:spcPts val="1764"/>
              </a:lnSpc>
              <a:spcBef>
                <a:spcPts val="100"/>
              </a:spcBef>
              <a:tabLst>
                <a:tab pos="1395095" algn="l"/>
              </a:tabLst>
            </a:pPr>
            <a:r>
              <a:rPr sz="1800" dirty="0">
                <a:latin typeface="Cambria Math"/>
                <a:cs typeface="Cambria Math"/>
              </a:rPr>
              <a:t>1	1</a:t>
            </a:r>
            <a:endParaRPr sz="1800">
              <a:latin typeface="Cambria Math"/>
              <a:cs typeface="Cambria Math"/>
            </a:endParaRPr>
          </a:p>
          <a:p>
            <a:pPr marL="63500">
              <a:lnSpc>
                <a:spcPts val="1764"/>
              </a:lnSpc>
              <a:tabLst>
                <a:tab pos="1184910" algn="l"/>
                <a:tab pos="1654175" algn="l"/>
                <a:tab pos="2602230" algn="l"/>
              </a:tabLst>
            </a:pPr>
            <a:r>
              <a:rPr sz="2700" spc="67" baseline="-38580" dirty="0">
                <a:latin typeface="Cambria Math"/>
                <a:cs typeface="Cambria Math"/>
              </a:rPr>
              <a:t>Σ</a:t>
            </a:r>
            <a:r>
              <a:rPr sz="1950" spc="67" baseline="-29914" dirty="0">
                <a:latin typeface="Cambria Math"/>
                <a:cs typeface="Cambria Math"/>
              </a:rPr>
              <a:t>2</a:t>
            </a:r>
            <a:r>
              <a:rPr sz="1950" spc="494" baseline="-29914" dirty="0">
                <a:latin typeface="Cambria Math"/>
                <a:cs typeface="Cambria Math"/>
              </a:rPr>
              <a:t> </a:t>
            </a:r>
            <a:r>
              <a:rPr sz="1950" spc="44" baseline="-29914" dirty="0">
                <a:latin typeface="Cambria Math"/>
                <a:cs typeface="Cambria Math"/>
              </a:rPr>
              <a:t>1/2</a:t>
            </a:r>
            <a:r>
              <a:rPr sz="1950" spc="120" baseline="-29914" dirty="0">
                <a:latin typeface="Cambria Math"/>
                <a:cs typeface="Cambria Math"/>
              </a:rPr>
              <a:t> </a:t>
            </a:r>
            <a:r>
              <a:rPr sz="1800" spc="-5" dirty="0">
                <a:latin typeface="Cambria Math"/>
                <a:cs typeface="Cambria Math"/>
              </a:rPr>
              <a:t>𝑒𝑥𝑝	</a:t>
            </a:r>
            <a:r>
              <a:rPr sz="1800" dirty="0">
                <a:latin typeface="Cambria Math"/>
                <a:cs typeface="Cambria Math"/>
              </a:rPr>
              <a:t>−</a:t>
            </a:r>
            <a:r>
              <a:rPr sz="1800" spc="-90" dirty="0">
                <a:latin typeface="Cambria Math"/>
                <a:cs typeface="Cambria Math"/>
              </a:rPr>
              <a:t> </a:t>
            </a:r>
            <a:r>
              <a:rPr sz="2700" baseline="-37037" dirty="0">
                <a:latin typeface="Cambria Math"/>
                <a:cs typeface="Cambria Math"/>
              </a:rPr>
              <a:t>2	</a:t>
            </a:r>
            <a:r>
              <a:rPr sz="1800" dirty="0">
                <a:latin typeface="Cambria Math"/>
                <a:cs typeface="Cambria Math"/>
              </a:rPr>
              <a:t>𝑥</a:t>
            </a:r>
            <a:r>
              <a:rPr sz="1800" spc="60" dirty="0">
                <a:latin typeface="Cambria Math"/>
                <a:cs typeface="Cambria Math"/>
              </a:rPr>
              <a:t> </a:t>
            </a:r>
            <a:r>
              <a:rPr sz="1800" dirty="0">
                <a:latin typeface="Cambria Math"/>
                <a:cs typeface="Cambria Math"/>
              </a:rPr>
              <a:t>−</a:t>
            </a:r>
            <a:r>
              <a:rPr sz="1800" spc="10" dirty="0">
                <a:latin typeface="Cambria Math"/>
                <a:cs typeface="Cambria Math"/>
              </a:rPr>
              <a:t> </a:t>
            </a:r>
            <a:r>
              <a:rPr sz="1800" dirty="0">
                <a:latin typeface="Cambria Math"/>
                <a:cs typeface="Cambria Math"/>
              </a:rPr>
              <a:t>𝜇	Σ</a:t>
            </a:r>
            <a:endParaRPr sz="1800">
              <a:latin typeface="Cambria Math"/>
              <a:cs typeface="Cambria Math"/>
            </a:endParaRPr>
          </a:p>
        </p:txBody>
      </p:sp>
      <p:sp>
        <p:nvSpPr>
          <p:cNvPr id="60" name="object 60"/>
          <p:cNvSpPr txBox="1"/>
          <p:nvPr/>
        </p:nvSpPr>
        <p:spPr>
          <a:xfrm>
            <a:off x="4372483" y="4604765"/>
            <a:ext cx="993140" cy="226695"/>
          </a:xfrm>
          <a:prstGeom prst="rect">
            <a:avLst/>
          </a:prstGeom>
        </p:spPr>
        <p:txBody>
          <a:bodyPr vert="horz" wrap="square" lIns="0" tIns="15240" rIns="0" bIns="0" rtlCol="0">
            <a:spAutoFit/>
          </a:bodyPr>
          <a:lstStyle/>
          <a:p>
            <a:pPr marL="12700">
              <a:lnSpc>
                <a:spcPct val="100000"/>
              </a:lnSpc>
              <a:spcBef>
                <a:spcPts val="120"/>
              </a:spcBef>
              <a:tabLst>
                <a:tab pos="559435" algn="l"/>
              </a:tabLst>
            </a:pPr>
            <a:r>
              <a:rPr sz="1300" spc="40" dirty="0">
                <a:latin typeface="Cambria Math"/>
                <a:cs typeface="Cambria Math"/>
              </a:rPr>
              <a:t>2 </a:t>
            </a:r>
            <a:r>
              <a:rPr sz="1300" spc="215" dirty="0">
                <a:latin typeface="Cambria Math"/>
                <a:cs typeface="Cambria Math"/>
              </a:rPr>
              <a:t> </a:t>
            </a:r>
            <a:r>
              <a:rPr sz="1300" spc="35" dirty="0">
                <a:latin typeface="Cambria Math"/>
                <a:cs typeface="Cambria Math"/>
              </a:rPr>
              <a:t>𝑇	</a:t>
            </a:r>
            <a:r>
              <a:rPr sz="1300" spc="40" dirty="0">
                <a:latin typeface="Cambria Math"/>
                <a:cs typeface="Cambria Math"/>
              </a:rPr>
              <a:t>2 </a:t>
            </a:r>
            <a:r>
              <a:rPr sz="1300" spc="130" dirty="0">
                <a:latin typeface="Cambria Math"/>
                <a:cs typeface="Cambria Math"/>
              </a:rPr>
              <a:t> </a:t>
            </a:r>
            <a:r>
              <a:rPr sz="1300" spc="10" dirty="0">
                <a:latin typeface="Cambria Math"/>
                <a:cs typeface="Cambria Math"/>
              </a:rPr>
              <a:t>−1</a:t>
            </a:r>
            <a:endParaRPr sz="1300">
              <a:latin typeface="Cambria Math"/>
              <a:cs typeface="Cambria Math"/>
            </a:endParaRPr>
          </a:p>
        </p:txBody>
      </p:sp>
      <p:sp>
        <p:nvSpPr>
          <p:cNvPr id="61" name="object 61"/>
          <p:cNvSpPr/>
          <p:nvPr/>
        </p:nvSpPr>
        <p:spPr>
          <a:xfrm>
            <a:off x="5381244" y="4697348"/>
            <a:ext cx="788035" cy="212090"/>
          </a:xfrm>
          <a:custGeom>
            <a:avLst/>
            <a:gdLst/>
            <a:ahLst/>
            <a:cxnLst/>
            <a:rect l="l" t="t" r="r" b="b"/>
            <a:pathLst>
              <a:path w="788035" h="212089">
                <a:moveTo>
                  <a:pt x="720216" y="0"/>
                </a:moveTo>
                <a:lnTo>
                  <a:pt x="717295" y="8636"/>
                </a:lnTo>
                <a:lnTo>
                  <a:pt x="729509" y="13946"/>
                </a:lnTo>
                <a:lnTo>
                  <a:pt x="740044" y="21304"/>
                </a:lnTo>
                <a:lnTo>
                  <a:pt x="761458" y="55429"/>
                </a:lnTo>
                <a:lnTo>
                  <a:pt x="768476" y="104775"/>
                </a:lnTo>
                <a:lnTo>
                  <a:pt x="767691" y="123443"/>
                </a:lnTo>
                <a:lnTo>
                  <a:pt x="755903" y="169163"/>
                </a:lnTo>
                <a:lnTo>
                  <a:pt x="729650" y="197792"/>
                </a:lnTo>
                <a:lnTo>
                  <a:pt x="717550" y="203200"/>
                </a:lnTo>
                <a:lnTo>
                  <a:pt x="720216" y="211708"/>
                </a:lnTo>
                <a:lnTo>
                  <a:pt x="760739" y="187706"/>
                </a:lnTo>
                <a:lnTo>
                  <a:pt x="783415" y="143335"/>
                </a:lnTo>
                <a:lnTo>
                  <a:pt x="787780" y="105918"/>
                </a:lnTo>
                <a:lnTo>
                  <a:pt x="786687" y="86483"/>
                </a:lnTo>
                <a:lnTo>
                  <a:pt x="770381" y="37083"/>
                </a:lnTo>
                <a:lnTo>
                  <a:pt x="735574" y="5526"/>
                </a:lnTo>
                <a:lnTo>
                  <a:pt x="720216" y="0"/>
                </a:lnTo>
                <a:close/>
              </a:path>
              <a:path w="788035" h="212089">
                <a:moveTo>
                  <a:pt x="67563" y="0"/>
                </a:moveTo>
                <a:lnTo>
                  <a:pt x="27219" y="24056"/>
                </a:lnTo>
                <a:lnTo>
                  <a:pt x="4381" y="68548"/>
                </a:lnTo>
                <a:lnTo>
                  <a:pt x="0" y="105918"/>
                </a:lnTo>
                <a:lnTo>
                  <a:pt x="1095" y="125370"/>
                </a:lnTo>
                <a:lnTo>
                  <a:pt x="17525" y="174751"/>
                </a:lnTo>
                <a:lnTo>
                  <a:pt x="52208" y="206184"/>
                </a:lnTo>
                <a:lnTo>
                  <a:pt x="67563" y="211708"/>
                </a:lnTo>
                <a:lnTo>
                  <a:pt x="70230" y="203200"/>
                </a:lnTo>
                <a:lnTo>
                  <a:pt x="58183" y="197792"/>
                </a:lnTo>
                <a:lnTo>
                  <a:pt x="47767" y="190325"/>
                </a:lnTo>
                <a:lnTo>
                  <a:pt x="26396" y="155638"/>
                </a:lnTo>
                <a:lnTo>
                  <a:pt x="19430" y="104775"/>
                </a:lnTo>
                <a:lnTo>
                  <a:pt x="20196" y="86723"/>
                </a:lnTo>
                <a:lnTo>
                  <a:pt x="31876" y="42163"/>
                </a:lnTo>
                <a:lnTo>
                  <a:pt x="58398" y="13946"/>
                </a:lnTo>
                <a:lnTo>
                  <a:pt x="70611" y="8636"/>
                </a:lnTo>
                <a:lnTo>
                  <a:pt x="67563" y="0"/>
                </a:lnTo>
                <a:close/>
              </a:path>
            </a:pathLst>
          </a:custGeom>
          <a:solidFill>
            <a:srgbClr val="000000"/>
          </a:solidFill>
        </p:spPr>
        <p:txBody>
          <a:bodyPr wrap="square" lIns="0" tIns="0" rIns="0" bIns="0" rtlCol="0"/>
          <a:lstStyle/>
          <a:p>
            <a:endParaRPr/>
          </a:p>
        </p:txBody>
      </p:sp>
      <p:sp>
        <p:nvSpPr>
          <p:cNvPr id="62" name="object 62"/>
          <p:cNvSpPr txBox="1"/>
          <p:nvPr/>
        </p:nvSpPr>
        <p:spPr>
          <a:xfrm>
            <a:off x="5443854" y="4627626"/>
            <a:ext cx="5518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𝑥</a:t>
            </a:r>
            <a:r>
              <a:rPr sz="1800" spc="-5" dirty="0">
                <a:latin typeface="Cambria Math"/>
                <a:cs typeface="Cambria Math"/>
              </a:rPr>
              <a:t> </a:t>
            </a:r>
            <a:r>
              <a:rPr sz="1800" dirty="0">
                <a:latin typeface="Cambria Math"/>
                <a:cs typeface="Cambria Math"/>
              </a:rPr>
              <a:t>−</a:t>
            </a:r>
            <a:r>
              <a:rPr sz="1800" spc="-30" dirty="0">
                <a:latin typeface="Cambria Math"/>
                <a:cs typeface="Cambria Math"/>
              </a:rPr>
              <a:t> </a:t>
            </a:r>
            <a:r>
              <a:rPr sz="1800" dirty="0">
                <a:latin typeface="Cambria Math"/>
                <a:cs typeface="Cambria Math"/>
              </a:rPr>
              <a:t>𝜇</a:t>
            </a:r>
            <a:endParaRPr sz="1800">
              <a:latin typeface="Cambria Math"/>
              <a:cs typeface="Cambria Math"/>
            </a:endParaRPr>
          </a:p>
        </p:txBody>
      </p:sp>
      <p:sp>
        <p:nvSpPr>
          <p:cNvPr id="63" name="object 63"/>
          <p:cNvSpPr txBox="1"/>
          <p:nvPr/>
        </p:nvSpPr>
        <p:spPr>
          <a:xfrm>
            <a:off x="5975984" y="4604765"/>
            <a:ext cx="122555" cy="226695"/>
          </a:xfrm>
          <a:prstGeom prst="rect">
            <a:avLst/>
          </a:prstGeom>
        </p:spPr>
        <p:txBody>
          <a:bodyPr vert="horz" wrap="square" lIns="0" tIns="15240" rIns="0" bIns="0" rtlCol="0">
            <a:spAutoFit/>
          </a:bodyPr>
          <a:lstStyle/>
          <a:p>
            <a:pPr marL="12700">
              <a:lnSpc>
                <a:spcPct val="100000"/>
              </a:lnSpc>
              <a:spcBef>
                <a:spcPts val="120"/>
              </a:spcBef>
            </a:pPr>
            <a:r>
              <a:rPr sz="1300" spc="40" dirty="0">
                <a:latin typeface="Cambria Math"/>
                <a:cs typeface="Cambria Math"/>
              </a:rPr>
              <a:t>2</a:t>
            </a:r>
            <a:endParaRPr sz="1300">
              <a:latin typeface="Cambria Math"/>
              <a:cs typeface="Cambria Math"/>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22012" y="201284"/>
            <a:ext cx="4675446" cy="3149841"/>
          </a:xfrm>
          <a:prstGeom prst="rect">
            <a:avLst/>
          </a:prstGeom>
        </p:spPr>
      </p:pic>
      <p:grpSp>
        <p:nvGrpSpPr>
          <p:cNvPr id="3" name="object 3"/>
          <p:cNvGrpSpPr/>
          <p:nvPr/>
        </p:nvGrpSpPr>
        <p:grpSpPr>
          <a:xfrm>
            <a:off x="4277614" y="184520"/>
            <a:ext cx="4866640" cy="6563995"/>
            <a:chOff x="4277614" y="184520"/>
            <a:chExt cx="4866640" cy="6563995"/>
          </a:xfrm>
        </p:grpSpPr>
        <p:pic>
          <p:nvPicPr>
            <p:cNvPr id="4" name="object 4"/>
            <p:cNvPicPr/>
            <p:nvPr/>
          </p:nvPicPr>
          <p:blipFill>
            <a:blip r:embed="rId4" cstate="print"/>
            <a:stretch>
              <a:fillRect/>
            </a:stretch>
          </p:blipFill>
          <p:spPr>
            <a:xfrm>
              <a:off x="4927274" y="184520"/>
              <a:ext cx="4216725" cy="3149841"/>
            </a:xfrm>
            <a:prstGeom prst="rect">
              <a:avLst/>
            </a:prstGeom>
          </p:spPr>
        </p:pic>
        <p:pic>
          <p:nvPicPr>
            <p:cNvPr id="5" name="object 5"/>
            <p:cNvPicPr/>
            <p:nvPr/>
          </p:nvPicPr>
          <p:blipFill>
            <a:blip r:embed="rId5" cstate="print"/>
            <a:stretch>
              <a:fillRect/>
            </a:stretch>
          </p:blipFill>
          <p:spPr>
            <a:xfrm>
              <a:off x="8151876" y="411454"/>
              <a:ext cx="992123" cy="850417"/>
            </a:xfrm>
            <a:prstGeom prst="rect">
              <a:avLst/>
            </a:prstGeom>
          </p:spPr>
        </p:pic>
        <p:pic>
          <p:nvPicPr>
            <p:cNvPr id="6" name="object 6"/>
            <p:cNvPicPr/>
            <p:nvPr/>
          </p:nvPicPr>
          <p:blipFill>
            <a:blip r:embed="rId6" cstate="print"/>
            <a:stretch>
              <a:fillRect/>
            </a:stretch>
          </p:blipFill>
          <p:spPr>
            <a:xfrm>
              <a:off x="8087867" y="425183"/>
              <a:ext cx="1056131" cy="862596"/>
            </a:xfrm>
            <a:prstGeom prst="rect">
              <a:avLst/>
            </a:prstGeom>
          </p:spPr>
        </p:pic>
        <p:pic>
          <p:nvPicPr>
            <p:cNvPr id="7" name="object 7"/>
            <p:cNvPicPr/>
            <p:nvPr/>
          </p:nvPicPr>
          <p:blipFill>
            <a:blip r:embed="rId7" cstate="print"/>
            <a:stretch>
              <a:fillRect/>
            </a:stretch>
          </p:blipFill>
          <p:spPr>
            <a:xfrm>
              <a:off x="8211311" y="451103"/>
              <a:ext cx="932687" cy="737615"/>
            </a:xfrm>
            <a:prstGeom prst="rect">
              <a:avLst/>
            </a:prstGeom>
          </p:spPr>
        </p:pic>
        <p:sp>
          <p:nvSpPr>
            <p:cNvPr id="8" name="object 8"/>
            <p:cNvSpPr/>
            <p:nvPr/>
          </p:nvSpPr>
          <p:spPr>
            <a:xfrm>
              <a:off x="8472042" y="520572"/>
              <a:ext cx="672465" cy="282575"/>
            </a:xfrm>
            <a:custGeom>
              <a:avLst/>
              <a:gdLst/>
              <a:ahLst/>
              <a:cxnLst/>
              <a:rect l="l" t="t" r="r" b="b"/>
              <a:pathLst>
                <a:path w="672465" h="282575">
                  <a:moveTo>
                    <a:pt x="671956" y="270428"/>
                  </a:moveTo>
                  <a:lnTo>
                    <a:pt x="671195" y="270763"/>
                  </a:lnTo>
                  <a:lnTo>
                    <a:pt x="671956" y="273239"/>
                  </a:lnTo>
                  <a:lnTo>
                    <a:pt x="671956" y="270428"/>
                  </a:lnTo>
                  <a:close/>
                </a:path>
                <a:path w="672465" h="282575">
                  <a:moveTo>
                    <a:pt x="671956" y="8112"/>
                  </a:moveTo>
                  <a:lnTo>
                    <a:pt x="670813" y="11429"/>
                  </a:lnTo>
                  <a:lnTo>
                    <a:pt x="671956" y="11925"/>
                  </a:lnTo>
                  <a:lnTo>
                    <a:pt x="671956" y="8112"/>
                  </a:lnTo>
                  <a:close/>
                </a:path>
                <a:path w="672465" h="282575">
                  <a:moveTo>
                    <a:pt x="90042" y="0"/>
                  </a:moveTo>
                  <a:lnTo>
                    <a:pt x="51657" y="18081"/>
                  </a:lnTo>
                  <a:lnTo>
                    <a:pt x="23367" y="49402"/>
                  </a:lnTo>
                  <a:lnTo>
                    <a:pt x="5826" y="91408"/>
                  </a:lnTo>
                  <a:lnTo>
                    <a:pt x="0" y="141224"/>
                  </a:lnTo>
                  <a:lnTo>
                    <a:pt x="1452" y="167159"/>
                  </a:lnTo>
                  <a:lnTo>
                    <a:pt x="13073" y="212982"/>
                  </a:lnTo>
                  <a:lnTo>
                    <a:pt x="36125" y="250227"/>
                  </a:lnTo>
                  <a:lnTo>
                    <a:pt x="69514" y="274941"/>
                  </a:lnTo>
                  <a:lnTo>
                    <a:pt x="90042" y="282321"/>
                  </a:lnTo>
                  <a:lnTo>
                    <a:pt x="93599" y="270763"/>
                  </a:lnTo>
                  <a:lnTo>
                    <a:pt x="77549" y="263663"/>
                  </a:lnTo>
                  <a:lnTo>
                    <a:pt x="63690" y="253777"/>
                  </a:lnTo>
                  <a:lnTo>
                    <a:pt x="35210" y="207529"/>
                  </a:lnTo>
                  <a:lnTo>
                    <a:pt x="26828" y="164580"/>
                  </a:lnTo>
                  <a:lnTo>
                    <a:pt x="25780" y="139700"/>
                  </a:lnTo>
                  <a:lnTo>
                    <a:pt x="26828" y="115623"/>
                  </a:lnTo>
                  <a:lnTo>
                    <a:pt x="35210" y="73852"/>
                  </a:lnTo>
                  <a:lnTo>
                    <a:pt x="63801" y="28305"/>
                  </a:lnTo>
                  <a:lnTo>
                    <a:pt x="94106" y="11429"/>
                  </a:lnTo>
                  <a:lnTo>
                    <a:pt x="90042" y="0"/>
                  </a:lnTo>
                  <a:close/>
                </a:path>
              </a:pathLst>
            </a:custGeom>
            <a:solidFill>
              <a:srgbClr val="FFFFFF"/>
            </a:solidFill>
          </p:spPr>
          <p:txBody>
            <a:bodyPr wrap="square" lIns="0" tIns="0" rIns="0" bIns="0" rtlCol="0"/>
            <a:lstStyle/>
            <a:p>
              <a:endParaRPr/>
            </a:p>
          </p:txBody>
        </p:sp>
        <p:pic>
          <p:nvPicPr>
            <p:cNvPr id="9" name="object 9"/>
            <p:cNvPicPr/>
            <p:nvPr/>
          </p:nvPicPr>
          <p:blipFill>
            <a:blip r:embed="rId8" cstate="print"/>
            <a:stretch>
              <a:fillRect/>
            </a:stretch>
          </p:blipFill>
          <p:spPr>
            <a:xfrm>
              <a:off x="4943751" y="3610160"/>
              <a:ext cx="4200248" cy="3138358"/>
            </a:xfrm>
            <a:prstGeom prst="rect">
              <a:avLst/>
            </a:prstGeom>
          </p:spPr>
        </p:pic>
        <p:sp>
          <p:nvSpPr>
            <p:cNvPr id="10" name="object 10"/>
            <p:cNvSpPr/>
            <p:nvPr/>
          </p:nvSpPr>
          <p:spPr>
            <a:xfrm>
              <a:off x="4283964" y="4099560"/>
              <a:ext cx="730250" cy="481965"/>
            </a:xfrm>
            <a:custGeom>
              <a:avLst/>
              <a:gdLst/>
              <a:ahLst/>
              <a:cxnLst/>
              <a:rect l="l" t="t" r="r" b="b"/>
              <a:pathLst>
                <a:path w="730250" h="481964">
                  <a:moveTo>
                    <a:pt x="489203" y="0"/>
                  </a:moveTo>
                  <a:lnTo>
                    <a:pt x="489203" y="120395"/>
                  </a:lnTo>
                  <a:lnTo>
                    <a:pt x="0" y="120395"/>
                  </a:lnTo>
                  <a:lnTo>
                    <a:pt x="0" y="361188"/>
                  </a:lnTo>
                  <a:lnTo>
                    <a:pt x="489203" y="361188"/>
                  </a:lnTo>
                  <a:lnTo>
                    <a:pt x="489203" y="481583"/>
                  </a:lnTo>
                  <a:lnTo>
                    <a:pt x="729996" y="240791"/>
                  </a:lnTo>
                  <a:lnTo>
                    <a:pt x="489203" y="0"/>
                  </a:lnTo>
                  <a:close/>
                </a:path>
              </a:pathLst>
            </a:custGeom>
            <a:solidFill>
              <a:srgbClr val="000000"/>
            </a:solidFill>
          </p:spPr>
          <p:txBody>
            <a:bodyPr wrap="square" lIns="0" tIns="0" rIns="0" bIns="0" rtlCol="0"/>
            <a:lstStyle/>
            <a:p>
              <a:endParaRPr/>
            </a:p>
          </p:txBody>
        </p:sp>
        <p:sp>
          <p:nvSpPr>
            <p:cNvPr id="11" name="object 11"/>
            <p:cNvSpPr/>
            <p:nvPr/>
          </p:nvSpPr>
          <p:spPr>
            <a:xfrm>
              <a:off x="4283964" y="4099560"/>
              <a:ext cx="730250" cy="481965"/>
            </a:xfrm>
            <a:custGeom>
              <a:avLst/>
              <a:gdLst/>
              <a:ahLst/>
              <a:cxnLst/>
              <a:rect l="l" t="t" r="r" b="b"/>
              <a:pathLst>
                <a:path w="730250" h="481964">
                  <a:moveTo>
                    <a:pt x="0" y="120395"/>
                  </a:moveTo>
                  <a:lnTo>
                    <a:pt x="489203" y="120395"/>
                  </a:lnTo>
                  <a:lnTo>
                    <a:pt x="489203" y="0"/>
                  </a:lnTo>
                  <a:lnTo>
                    <a:pt x="729996" y="240791"/>
                  </a:lnTo>
                  <a:lnTo>
                    <a:pt x="489203" y="481583"/>
                  </a:lnTo>
                  <a:lnTo>
                    <a:pt x="489203" y="361188"/>
                  </a:lnTo>
                  <a:lnTo>
                    <a:pt x="0" y="361188"/>
                  </a:lnTo>
                  <a:lnTo>
                    <a:pt x="0" y="120395"/>
                  </a:lnTo>
                  <a:close/>
                </a:path>
              </a:pathLst>
            </a:custGeom>
            <a:ln w="12192">
              <a:solidFill>
                <a:srgbClr val="000000"/>
              </a:solidFill>
            </a:ln>
          </p:spPr>
          <p:txBody>
            <a:bodyPr wrap="square" lIns="0" tIns="0" rIns="0" bIns="0" rtlCol="0"/>
            <a:lstStyle/>
            <a:p>
              <a:endParaRPr/>
            </a:p>
          </p:txBody>
        </p:sp>
      </p:grpSp>
      <p:grpSp>
        <p:nvGrpSpPr>
          <p:cNvPr id="12" name="object 12"/>
          <p:cNvGrpSpPr/>
          <p:nvPr/>
        </p:nvGrpSpPr>
        <p:grpSpPr>
          <a:xfrm>
            <a:off x="3410711" y="2238781"/>
            <a:ext cx="1272540" cy="603885"/>
            <a:chOff x="3410711" y="2238781"/>
            <a:chExt cx="1272540" cy="603885"/>
          </a:xfrm>
        </p:grpSpPr>
        <p:pic>
          <p:nvPicPr>
            <p:cNvPr id="13" name="object 13"/>
            <p:cNvPicPr/>
            <p:nvPr/>
          </p:nvPicPr>
          <p:blipFill>
            <a:blip r:embed="rId9" cstate="print"/>
            <a:stretch>
              <a:fillRect/>
            </a:stretch>
          </p:blipFill>
          <p:spPr>
            <a:xfrm>
              <a:off x="3473195" y="2238781"/>
              <a:ext cx="1210055" cy="483082"/>
            </a:xfrm>
            <a:prstGeom prst="rect">
              <a:avLst/>
            </a:prstGeom>
          </p:spPr>
        </p:pic>
        <p:pic>
          <p:nvPicPr>
            <p:cNvPr id="14" name="object 14"/>
            <p:cNvPicPr/>
            <p:nvPr/>
          </p:nvPicPr>
          <p:blipFill>
            <a:blip r:embed="rId10" cstate="print"/>
            <a:stretch>
              <a:fillRect/>
            </a:stretch>
          </p:blipFill>
          <p:spPr>
            <a:xfrm>
              <a:off x="3410711" y="2241816"/>
              <a:ext cx="1203960" cy="600443"/>
            </a:xfrm>
            <a:prstGeom prst="rect">
              <a:avLst/>
            </a:prstGeom>
          </p:spPr>
        </p:pic>
        <p:pic>
          <p:nvPicPr>
            <p:cNvPr id="15" name="object 15"/>
            <p:cNvPicPr/>
            <p:nvPr/>
          </p:nvPicPr>
          <p:blipFill>
            <a:blip r:embed="rId11" cstate="print"/>
            <a:stretch>
              <a:fillRect/>
            </a:stretch>
          </p:blipFill>
          <p:spPr>
            <a:xfrm>
              <a:off x="3532631" y="2278379"/>
              <a:ext cx="1095756" cy="370332"/>
            </a:xfrm>
            <a:prstGeom prst="rect">
              <a:avLst/>
            </a:prstGeom>
          </p:spPr>
        </p:pic>
        <p:sp>
          <p:nvSpPr>
            <p:cNvPr id="16" name="object 16"/>
            <p:cNvSpPr/>
            <p:nvPr/>
          </p:nvSpPr>
          <p:spPr>
            <a:xfrm>
              <a:off x="3794251" y="2337942"/>
              <a:ext cx="766445" cy="282575"/>
            </a:xfrm>
            <a:custGeom>
              <a:avLst/>
              <a:gdLst/>
              <a:ahLst/>
              <a:cxnLst/>
              <a:rect l="l" t="t" r="r" b="b"/>
              <a:pathLst>
                <a:path w="766445" h="282575">
                  <a:moveTo>
                    <a:pt x="676275" y="0"/>
                  </a:moveTo>
                  <a:lnTo>
                    <a:pt x="672211" y="11557"/>
                  </a:lnTo>
                  <a:lnTo>
                    <a:pt x="688574" y="18631"/>
                  </a:lnTo>
                  <a:lnTo>
                    <a:pt x="702627" y="28432"/>
                  </a:lnTo>
                  <a:lnTo>
                    <a:pt x="731160" y="73925"/>
                  </a:lnTo>
                  <a:lnTo>
                    <a:pt x="739491" y="115732"/>
                  </a:lnTo>
                  <a:lnTo>
                    <a:pt x="740537" y="139827"/>
                  </a:lnTo>
                  <a:lnTo>
                    <a:pt x="739489" y="164707"/>
                  </a:lnTo>
                  <a:lnTo>
                    <a:pt x="731107" y="207656"/>
                  </a:lnTo>
                  <a:lnTo>
                    <a:pt x="702627" y="253857"/>
                  </a:lnTo>
                  <a:lnTo>
                    <a:pt x="672719" y="270891"/>
                  </a:lnTo>
                  <a:lnTo>
                    <a:pt x="676275" y="282448"/>
                  </a:lnTo>
                  <a:lnTo>
                    <a:pt x="714771" y="264318"/>
                  </a:lnTo>
                  <a:lnTo>
                    <a:pt x="743076" y="233045"/>
                  </a:lnTo>
                  <a:lnTo>
                    <a:pt x="760507" y="191150"/>
                  </a:lnTo>
                  <a:lnTo>
                    <a:pt x="766318" y="141351"/>
                  </a:lnTo>
                  <a:lnTo>
                    <a:pt x="764865" y="115466"/>
                  </a:lnTo>
                  <a:lnTo>
                    <a:pt x="753244" y="69556"/>
                  </a:lnTo>
                  <a:lnTo>
                    <a:pt x="730121" y="32218"/>
                  </a:lnTo>
                  <a:lnTo>
                    <a:pt x="696731" y="7453"/>
                  </a:lnTo>
                  <a:lnTo>
                    <a:pt x="676275" y="0"/>
                  </a:lnTo>
                  <a:close/>
                </a:path>
                <a:path w="766445" h="282575">
                  <a:moveTo>
                    <a:pt x="90043" y="0"/>
                  </a:moveTo>
                  <a:lnTo>
                    <a:pt x="51593" y="18192"/>
                  </a:lnTo>
                  <a:lnTo>
                    <a:pt x="23240" y="49530"/>
                  </a:lnTo>
                  <a:lnTo>
                    <a:pt x="5810" y="91535"/>
                  </a:lnTo>
                  <a:lnTo>
                    <a:pt x="0" y="141351"/>
                  </a:lnTo>
                  <a:lnTo>
                    <a:pt x="1450" y="167233"/>
                  </a:lnTo>
                  <a:lnTo>
                    <a:pt x="13019" y="213092"/>
                  </a:lnTo>
                  <a:lnTo>
                    <a:pt x="36018" y="250336"/>
                  </a:lnTo>
                  <a:lnTo>
                    <a:pt x="69494" y="275014"/>
                  </a:lnTo>
                  <a:lnTo>
                    <a:pt x="90043" y="282448"/>
                  </a:lnTo>
                  <a:lnTo>
                    <a:pt x="93599" y="270891"/>
                  </a:lnTo>
                  <a:lnTo>
                    <a:pt x="77475" y="263773"/>
                  </a:lnTo>
                  <a:lnTo>
                    <a:pt x="63579" y="253857"/>
                  </a:lnTo>
                  <a:lnTo>
                    <a:pt x="35083" y="207656"/>
                  </a:lnTo>
                  <a:lnTo>
                    <a:pt x="26701" y="164707"/>
                  </a:lnTo>
                  <a:lnTo>
                    <a:pt x="25653" y="139827"/>
                  </a:lnTo>
                  <a:lnTo>
                    <a:pt x="26701" y="115732"/>
                  </a:lnTo>
                  <a:lnTo>
                    <a:pt x="35083" y="73925"/>
                  </a:lnTo>
                  <a:lnTo>
                    <a:pt x="63674" y="28432"/>
                  </a:lnTo>
                  <a:lnTo>
                    <a:pt x="93980" y="11557"/>
                  </a:lnTo>
                  <a:lnTo>
                    <a:pt x="90043" y="0"/>
                  </a:lnTo>
                  <a:close/>
                </a:path>
              </a:pathLst>
            </a:custGeom>
            <a:solidFill>
              <a:srgbClr val="FFFFFF"/>
            </a:solidFill>
          </p:spPr>
          <p:txBody>
            <a:bodyPr wrap="square" lIns="0" tIns="0" rIns="0" bIns="0" rtlCol="0"/>
            <a:lstStyle/>
            <a:p>
              <a:endParaRPr/>
            </a:p>
          </p:txBody>
        </p:sp>
      </p:grpSp>
      <p:sp>
        <p:nvSpPr>
          <p:cNvPr id="17" name="object 17"/>
          <p:cNvSpPr txBox="1"/>
          <p:nvPr/>
        </p:nvSpPr>
        <p:spPr>
          <a:xfrm>
            <a:off x="3532632" y="2278379"/>
            <a:ext cx="1096010" cy="370840"/>
          </a:xfrm>
          <a:prstGeom prst="rect">
            <a:avLst/>
          </a:prstGeom>
        </p:spPr>
        <p:txBody>
          <a:bodyPr vert="horz" wrap="square" lIns="0" tIns="0" rIns="0" bIns="0" rtlCol="0">
            <a:spAutoFit/>
          </a:bodyPr>
          <a:lstStyle/>
          <a:p>
            <a:pPr marL="38100">
              <a:lnSpc>
                <a:spcPts val="2745"/>
              </a:lnSpc>
              <a:tabLst>
                <a:tab pos="361315" algn="l"/>
              </a:tabLst>
            </a:pPr>
            <a:r>
              <a:rPr sz="2400" dirty="0">
                <a:solidFill>
                  <a:srgbClr val="FFFFFF"/>
                </a:solidFill>
                <a:latin typeface="Cambria Math"/>
                <a:cs typeface="Cambria Math"/>
              </a:rPr>
              <a:t>𝑃	</a:t>
            </a:r>
            <a:r>
              <a:rPr sz="2400" spc="-15" dirty="0">
                <a:solidFill>
                  <a:srgbClr val="FFFFFF"/>
                </a:solidFill>
                <a:latin typeface="Cambria Math"/>
                <a:cs typeface="Cambria Math"/>
              </a:rPr>
              <a:t>𝐶</a:t>
            </a:r>
            <a:r>
              <a:rPr sz="2625" spc="-22" baseline="-15873" dirty="0">
                <a:solidFill>
                  <a:srgbClr val="FFFFFF"/>
                </a:solidFill>
                <a:latin typeface="Cambria Math"/>
                <a:cs typeface="Cambria Math"/>
              </a:rPr>
              <a:t>1</a:t>
            </a:r>
            <a:r>
              <a:rPr sz="2400" spc="-15" dirty="0">
                <a:solidFill>
                  <a:srgbClr val="FFFFFF"/>
                </a:solidFill>
                <a:latin typeface="Cambria Math"/>
                <a:cs typeface="Cambria Math"/>
              </a:rPr>
              <a:t>|𝑥</a:t>
            </a:r>
            <a:endParaRPr sz="2400">
              <a:latin typeface="Cambria Math"/>
              <a:cs typeface="Cambria Math"/>
            </a:endParaRPr>
          </a:p>
        </p:txBody>
      </p:sp>
      <p:sp>
        <p:nvSpPr>
          <p:cNvPr id="18" name="object 18"/>
          <p:cNvSpPr txBox="1"/>
          <p:nvPr/>
        </p:nvSpPr>
        <p:spPr>
          <a:xfrm>
            <a:off x="8211311" y="451104"/>
            <a:ext cx="932815" cy="386080"/>
          </a:xfrm>
          <a:prstGeom prst="rect">
            <a:avLst/>
          </a:prstGeom>
        </p:spPr>
        <p:txBody>
          <a:bodyPr vert="horz" wrap="square" lIns="0" tIns="0" rIns="0" bIns="0" rtlCol="0">
            <a:spAutoFit/>
          </a:bodyPr>
          <a:lstStyle/>
          <a:p>
            <a:pPr marL="38735">
              <a:lnSpc>
                <a:spcPts val="2820"/>
              </a:lnSpc>
              <a:tabLst>
                <a:tab pos="361315" algn="l"/>
              </a:tabLst>
            </a:pPr>
            <a:r>
              <a:rPr sz="2400" dirty="0">
                <a:solidFill>
                  <a:srgbClr val="FFFFFF"/>
                </a:solidFill>
                <a:latin typeface="Cambria Math"/>
                <a:cs typeface="Cambria Math"/>
              </a:rPr>
              <a:t>𝑃	</a:t>
            </a:r>
            <a:r>
              <a:rPr sz="2400" spc="-20" dirty="0">
                <a:solidFill>
                  <a:srgbClr val="FFFFFF"/>
                </a:solidFill>
                <a:latin typeface="Cambria Math"/>
                <a:cs typeface="Cambria Math"/>
              </a:rPr>
              <a:t>𝐶</a:t>
            </a:r>
            <a:r>
              <a:rPr sz="2625" spc="-30" baseline="-15873" dirty="0">
                <a:solidFill>
                  <a:srgbClr val="FFFFFF"/>
                </a:solidFill>
                <a:latin typeface="Cambria Math"/>
                <a:cs typeface="Cambria Math"/>
              </a:rPr>
              <a:t>1</a:t>
            </a:r>
            <a:r>
              <a:rPr sz="2400" spc="-20" dirty="0">
                <a:solidFill>
                  <a:srgbClr val="FFFFFF"/>
                </a:solidFill>
                <a:latin typeface="Cambria Math"/>
                <a:cs typeface="Cambria Math"/>
              </a:rPr>
              <a:t>|𝑥</a:t>
            </a:r>
            <a:endParaRPr sz="2400">
              <a:latin typeface="Cambria Math"/>
              <a:cs typeface="Cambria Math"/>
            </a:endParaRPr>
          </a:p>
        </p:txBody>
      </p:sp>
      <p:sp>
        <p:nvSpPr>
          <p:cNvPr id="19" name="object 19"/>
          <p:cNvSpPr txBox="1"/>
          <p:nvPr/>
        </p:nvSpPr>
        <p:spPr>
          <a:xfrm>
            <a:off x="8211311" y="836724"/>
            <a:ext cx="932815" cy="352425"/>
          </a:xfrm>
          <a:prstGeom prst="rect">
            <a:avLst/>
          </a:prstGeom>
        </p:spPr>
        <p:txBody>
          <a:bodyPr vert="horz" wrap="square" lIns="0" tIns="0" rIns="0" bIns="0" rtlCol="0">
            <a:spAutoFit/>
          </a:bodyPr>
          <a:lstStyle/>
          <a:p>
            <a:pPr marL="191135">
              <a:lnSpc>
                <a:spcPts val="2580"/>
              </a:lnSpc>
            </a:pPr>
            <a:r>
              <a:rPr sz="2400" dirty="0">
                <a:solidFill>
                  <a:srgbClr val="FFFFFF"/>
                </a:solidFill>
                <a:latin typeface="Cambria Math"/>
                <a:cs typeface="Cambria Math"/>
              </a:rPr>
              <a:t>&gt;</a:t>
            </a:r>
            <a:r>
              <a:rPr sz="2400" spc="60" dirty="0">
                <a:solidFill>
                  <a:srgbClr val="FFFFFF"/>
                </a:solidFill>
                <a:latin typeface="Cambria Math"/>
                <a:cs typeface="Cambria Math"/>
              </a:rPr>
              <a:t> </a:t>
            </a:r>
            <a:r>
              <a:rPr sz="2400" spc="-5" dirty="0">
                <a:solidFill>
                  <a:srgbClr val="FFFFFF"/>
                </a:solidFill>
                <a:latin typeface="Cambria Math"/>
                <a:cs typeface="Cambria Math"/>
              </a:rPr>
              <a:t>0.5</a:t>
            </a:r>
            <a:endParaRPr sz="2400">
              <a:latin typeface="Cambria Math"/>
              <a:cs typeface="Cambria Math"/>
            </a:endParaRPr>
          </a:p>
        </p:txBody>
      </p:sp>
      <p:grpSp>
        <p:nvGrpSpPr>
          <p:cNvPr id="20" name="object 20"/>
          <p:cNvGrpSpPr/>
          <p:nvPr/>
        </p:nvGrpSpPr>
        <p:grpSpPr>
          <a:xfrm>
            <a:off x="4960620" y="2702039"/>
            <a:ext cx="1361440" cy="867410"/>
            <a:chOff x="4960620" y="2702039"/>
            <a:chExt cx="1361440" cy="867410"/>
          </a:xfrm>
        </p:grpSpPr>
        <p:pic>
          <p:nvPicPr>
            <p:cNvPr id="21" name="object 21"/>
            <p:cNvPicPr/>
            <p:nvPr/>
          </p:nvPicPr>
          <p:blipFill>
            <a:blip r:embed="rId12" cstate="print"/>
            <a:stretch>
              <a:fillRect/>
            </a:stretch>
          </p:blipFill>
          <p:spPr>
            <a:xfrm>
              <a:off x="4960620" y="2702039"/>
              <a:ext cx="1360931" cy="842784"/>
            </a:xfrm>
            <a:prstGeom prst="rect">
              <a:avLst/>
            </a:prstGeom>
          </p:spPr>
        </p:pic>
        <p:pic>
          <p:nvPicPr>
            <p:cNvPr id="22" name="object 22"/>
            <p:cNvPicPr/>
            <p:nvPr/>
          </p:nvPicPr>
          <p:blipFill>
            <a:blip r:embed="rId13" cstate="print"/>
            <a:stretch>
              <a:fillRect/>
            </a:stretch>
          </p:blipFill>
          <p:spPr>
            <a:xfrm>
              <a:off x="4974336" y="2708135"/>
              <a:ext cx="1203960" cy="861072"/>
            </a:xfrm>
            <a:prstGeom prst="rect">
              <a:avLst/>
            </a:prstGeom>
          </p:spPr>
        </p:pic>
        <p:pic>
          <p:nvPicPr>
            <p:cNvPr id="23" name="object 23"/>
            <p:cNvPicPr/>
            <p:nvPr/>
          </p:nvPicPr>
          <p:blipFill>
            <a:blip r:embed="rId14" cstate="print"/>
            <a:stretch>
              <a:fillRect/>
            </a:stretch>
          </p:blipFill>
          <p:spPr>
            <a:xfrm>
              <a:off x="5020056" y="2741676"/>
              <a:ext cx="1246631" cy="729996"/>
            </a:xfrm>
            <a:prstGeom prst="rect">
              <a:avLst/>
            </a:prstGeom>
          </p:spPr>
        </p:pic>
        <p:sp>
          <p:nvSpPr>
            <p:cNvPr id="24" name="object 24"/>
            <p:cNvSpPr/>
            <p:nvPr/>
          </p:nvSpPr>
          <p:spPr>
            <a:xfrm>
              <a:off x="5358384" y="2804033"/>
              <a:ext cx="765175" cy="282575"/>
            </a:xfrm>
            <a:custGeom>
              <a:avLst/>
              <a:gdLst/>
              <a:ahLst/>
              <a:cxnLst/>
              <a:rect l="l" t="t" r="r" b="b"/>
              <a:pathLst>
                <a:path w="765175" h="282575">
                  <a:moveTo>
                    <a:pt x="674751" y="0"/>
                  </a:moveTo>
                  <a:lnTo>
                    <a:pt x="670687" y="11429"/>
                  </a:lnTo>
                  <a:lnTo>
                    <a:pt x="687050" y="18522"/>
                  </a:lnTo>
                  <a:lnTo>
                    <a:pt x="701103" y="28352"/>
                  </a:lnTo>
                  <a:lnTo>
                    <a:pt x="729636" y="73852"/>
                  </a:lnTo>
                  <a:lnTo>
                    <a:pt x="737967" y="115623"/>
                  </a:lnTo>
                  <a:lnTo>
                    <a:pt x="739013" y="139700"/>
                  </a:lnTo>
                  <a:lnTo>
                    <a:pt x="737965" y="164635"/>
                  </a:lnTo>
                  <a:lnTo>
                    <a:pt x="729583" y="207601"/>
                  </a:lnTo>
                  <a:lnTo>
                    <a:pt x="701103" y="253857"/>
                  </a:lnTo>
                  <a:lnTo>
                    <a:pt x="671194" y="270890"/>
                  </a:lnTo>
                  <a:lnTo>
                    <a:pt x="674751" y="282320"/>
                  </a:lnTo>
                  <a:lnTo>
                    <a:pt x="713247" y="264255"/>
                  </a:lnTo>
                  <a:lnTo>
                    <a:pt x="741552" y="233044"/>
                  </a:lnTo>
                  <a:lnTo>
                    <a:pt x="758983" y="191134"/>
                  </a:lnTo>
                  <a:lnTo>
                    <a:pt x="764793" y="141224"/>
                  </a:lnTo>
                  <a:lnTo>
                    <a:pt x="763341" y="115341"/>
                  </a:lnTo>
                  <a:lnTo>
                    <a:pt x="751720" y="69482"/>
                  </a:lnTo>
                  <a:lnTo>
                    <a:pt x="728597" y="32146"/>
                  </a:lnTo>
                  <a:lnTo>
                    <a:pt x="695207" y="7381"/>
                  </a:lnTo>
                  <a:lnTo>
                    <a:pt x="674751" y="0"/>
                  </a:lnTo>
                  <a:close/>
                </a:path>
                <a:path w="765175" h="282575">
                  <a:moveTo>
                    <a:pt x="90042" y="0"/>
                  </a:moveTo>
                  <a:lnTo>
                    <a:pt x="51593" y="18097"/>
                  </a:lnTo>
                  <a:lnTo>
                    <a:pt x="23240" y="49529"/>
                  </a:lnTo>
                  <a:lnTo>
                    <a:pt x="5810" y="91424"/>
                  </a:lnTo>
                  <a:lnTo>
                    <a:pt x="0" y="141224"/>
                  </a:lnTo>
                  <a:lnTo>
                    <a:pt x="1452" y="167179"/>
                  </a:lnTo>
                  <a:lnTo>
                    <a:pt x="13073" y="213090"/>
                  </a:lnTo>
                  <a:lnTo>
                    <a:pt x="36071" y="250281"/>
                  </a:lnTo>
                  <a:lnTo>
                    <a:pt x="69496" y="274943"/>
                  </a:lnTo>
                  <a:lnTo>
                    <a:pt x="90042" y="282320"/>
                  </a:lnTo>
                  <a:lnTo>
                    <a:pt x="93599" y="270890"/>
                  </a:lnTo>
                  <a:lnTo>
                    <a:pt x="77475" y="263773"/>
                  </a:lnTo>
                  <a:lnTo>
                    <a:pt x="63579" y="253857"/>
                  </a:lnTo>
                  <a:lnTo>
                    <a:pt x="35083" y="207601"/>
                  </a:lnTo>
                  <a:lnTo>
                    <a:pt x="26701" y="164635"/>
                  </a:lnTo>
                  <a:lnTo>
                    <a:pt x="25653" y="139700"/>
                  </a:lnTo>
                  <a:lnTo>
                    <a:pt x="26701" y="115623"/>
                  </a:lnTo>
                  <a:lnTo>
                    <a:pt x="35083" y="73852"/>
                  </a:lnTo>
                  <a:lnTo>
                    <a:pt x="63722" y="28352"/>
                  </a:lnTo>
                  <a:lnTo>
                    <a:pt x="93979" y="11429"/>
                  </a:lnTo>
                  <a:lnTo>
                    <a:pt x="90042" y="0"/>
                  </a:lnTo>
                  <a:close/>
                </a:path>
              </a:pathLst>
            </a:custGeom>
            <a:solidFill>
              <a:srgbClr val="FFFFFF"/>
            </a:solidFill>
          </p:spPr>
          <p:txBody>
            <a:bodyPr wrap="square" lIns="0" tIns="0" rIns="0" bIns="0" rtlCol="0"/>
            <a:lstStyle/>
            <a:p>
              <a:endParaRPr/>
            </a:p>
          </p:txBody>
        </p:sp>
      </p:grpSp>
      <p:sp>
        <p:nvSpPr>
          <p:cNvPr id="25" name="object 25"/>
          <p:cNvSpPr txBox="1"/>
          <p:nvPr/>
        </p:nvSpPr>
        <p:spPr>
          <a:xfrm>
            <a:off x="5020055" y="2741676"/>
            <a:ext cx="1247140" cy="378460"/>
          </a:xfrm>
          <a:prstGeom prst="rect">
            <a:avLst/>
          </a:prstGeom>
        </p:spPr>
        <p:txBody>
          <a:bodyPr vert="horz" wrap="square" lIns="0" tIns="0" rIns="0" bIns="0" rtlCol="0">
            <a:spAutoFit/>
          </a:bodyPr>
          <a:lstStyle/>
          <a:p>
            <a:pPr marL="115570">
              <a:lnSpc>
                <a:spcPts val="2765"/>
              </a:lnSpc>
              <a:tabLst>
                <a:tab pos="438784" algn="l"/>
              </a:tabLst>
            </a:pPr>
            <a:r>
              <a:rPr sz="2400" dirty="0">
                <a:solidFill>
                  <a:srgbClr val="FFFFFF"/>
                </a:solidFill>
                <a:latin typeface="Cambria Math"/>
                <a:cs typeface="Cambria Math"/>
              </a:rPr>
              <a:t>𝑃	</a:t>
            </a:r>
            <a:r>
              <a:rPr sz="2400" spc="-20" dirty="0">
                <a:solidFill>
                  <a:srgbClr val="FFFFFF"/>
                </a:solidFill>
                <a:latin typeface="Cambria Math"/>
                <a:cs typeface="Cambria Math"/>
              </a:rPr>
              <a:t>𝐶</a:t>
            </a:r>
            <a:r>
              <a:rPr sz="2625" spc="-30" baseline="-15873" dirty="0">
                <a:solidFill>
                  <a:srgbClr val="FFFFFF"/>
                </a:solidFill>
                <a:latin typeface="Cambria Math"/>
                <a:cs typeface="Cambria Math"/>
              </a:rPr>
              <a:t>1</a:t>
            </a:r>
            <a:r>
              <a:rPr sz="2400" spc="-20" dirty="0">
                <a:solidFill>
                  <a:srgbClr val="FFFFFF"/>
                </a:solidFill>
                <a:latin typeface="Cambria Math"/>
                <a:cs typeface="Cambria Math"/>
              </a:rPr>
              <a:t>|𝑥</a:t>
            </a:r>
            <a:endParaRPr sz="2400">
              <a:latin typeface="Cambria Math"/>
              <a:cs typeface="Cambria Math"/>
            </a:endParaRPr>
          </a:p>
        </p:txBody>
      </p:sp>
      <p:sp>
        <p:nvSpPr>
          <p:cNvPr id="26" name="object 26"/>
          <p:cNvSpPr txBox="1"/>
          <p:nvPr/>
        </p:nvSpPr>
        <p:spPr>
          <a:xfrm>
            <a:off x="5020055" y="3120057"/>
            <a:ext cx="1247140" cy="351790"/>
          </a:xfrm>
          <a:prstGeom prst="rect">
            <a:avLst/>
          </a:prstGeom>
        </p:spPr>
        <p:txBody>
          <a:bodyPr vert="horz" wrap="square" lIns="0" tIns="0" rIns="0" bIns="0" rtlCol="0">
            <a:spAutoFit/>
          </a:bodyPr>
          <a:lstStyle/>
          <a:p>
            <a:pPr marL="267970">
              <a:lnSpc>
                <a:spcPts val="2570"/>
              </a:lnSpc>
            </a:pPr>
            <a:r>
              <a:rPr sz="2400" dirty="0">
                <a:solidFill>
                  <a:srgbClr val="FFFFFF"/>
                </a:solidFill>
                <a:latin typeface="Cambria Math"/>
                <a:cs typeface="Cambria Math"/>
              </a:rPr>
              <a:t>&lt;</a:t>
            </a:r>
            <a:r>
              <a:rPr sz="2400" spc="85" dirty="0">
                <a:solidFill>
                  <a:srgbClr val="FFFFFF"/>
                </a:solidFill>
                <a:latin typeface="Cambria Math"/>
                <a:cs typeface="Cambria Math"/>
              </a:rPr>
              <a:t> </a:t>
            </a:r>
            <a:r>
              <a:rPr sz="2400" spc="-5" dirty="0">
                <a:solidFill>
                  <a:srgbClr val="FFFFFF"/>
                </a:solidFill>
                <a:latin typeface="Cambria Math"/>
                <a:cs typeface="Cambria Math"/>
              </a:rPr>
              <a:t>0.5</a:t>
            </a:r>
            <a:endParaRPr sz="2400">
              <a:latin typeface="Cambria Math"/>
              <a:cs typeface="Cambria Math"/>
            </a:endParaRPr>
          </a:p>
        </p:txBody>
      </p:sp>
      <p:grpSp>
        <p:nvGrpSpPr>
          <p:cNvPr id="27" name="object 27"/>
          <p:cNvGrpSpPr/>
          <p:nvPr/>
        </p:nvGrpSpPr>
        <p:grpSpPr>
          <a:xfrm>
            <a:off x="8087868" y="3627107"/>
            <a:ext cx="1056640" cy="876935"/>
            <a:chOff x="8087868" y="3627107"/>
            <a:chExt cx="1056640" cy="876935"/>
          </a:xfrm>
        </p:grpSpPr>
        <p:pic>
          <p:nvPicPr>
            <p:cNvPr id="28" name="object 28"/>
            <p:cNvPicPr/>
            <p:nvPr/>
          </p:nvPicPr>
          <p:blipFill>
            <a:blip r:embed="rId15" cstate="print"/>
            <a:stretch>
              <a:fillRect/>
            </a:stretch>
          </p:blipFill>
          <p:spPr>
            <a:xfrm>
              <a:off x="8151876" y="3627107"/>
              <a:ext cx="992123" cy="851928"/>
            </a:xfrm>
            <a:prstGeom prst="rect">
              <a:avLst/>
            </a:prstGeom>
          </p:spPr>
        </p:pic>
        <p:pic>
          <p:nvPicPr>
            <p:cNvPr id="29" name="object 29"/>
            <p:cNvPicPr/>
            <p:nvPr/>
          </p:nvPicPr>
          <p:blipFill>
            <a:blip r:embed="rId16" cstate="print"/>
            <a:stretch>
              <a:fillRect/>
            </a:stretch>
          </p:blipFill>
          <p:spPr>
            <a:xfrm>
              <a:off x="8087868" y="3640823"/>
              <a:ext cx="1056131" cy="862596"/>
            </a:xfrm>
            <a:prstGeom prst="rect">
              <a:avLst/>
            </a:prstGeom>
          </p:spPr>
        </p:pic>
        <p:pic>
          <p:nvPicPr>
            <p:cNvPr id="30" name="object 30"/>
            <p:cNvPicPr/>
            <p:nvPr/>
          </p:nvPicPr>
          <p:blipFill>
            <a:blip r:embed="rId17" cstate="print"/>
            <a:stretch>
              <a:fillRect/>
            </a:stretch>
          </p:blipFill>
          <p:spPr>
            <a:xfrm>
              <a:off x="8211312" y="3666743"/>
              <a:ext cx="932687" cy="739140"/>
            </a:xfrm>
            <a:prstGeom prst="rect">
              <a:avLst/>
            </a:prstGeom>
          </p:spPr>
        </p:pic>
        <p:sp>
          <p:nvSpPr>
            <p:cNvPr id="31" name="object 31"/>
            <p:cNvSpPr/>
            <p:nvPr/>
          </p:nvSpPr>
          <p:spPr>
            <a:xfrm>
              <a:off x="8472043" y="3737101"/>
              <a:ext cx="672465" cy="282575"/>
            </a:xfrm>
            <a:custGeom>
              <a:avLst/>
              <a:gdLst/>
              <a:ahLst/>
              <a:cxnLst/>
              <a:rect l="l" t="t" r="r" b="b"/>
              <a:pathLst>
                <a:path w="672465" h="282575">
                  <a:moveTo>
                    <a:pt x="671956" y="270554"/>
                  </a:moveTo>
                  <a:lnTo>
                    <a:pt x="671195" y="270891"/>
                  </a:lnTo>
                  <a:lnTo>
                    <a:pt x="671956" y="273366"/>
                  </a:lnTo>
                  <a:lnTo>
                    <a:pt x="671956" y="270554"/>
                  </a:lnTo>
                  <a:close/>
                </a:path>
                <a:path w="672465" h="282575">
                  <a:moveTo>
                    <a:pt x="671956" y="8203"/>
                  </a:moveTo>
                  <a:lnTo>
                    <a:pt x="670813" y="11556"/>
                  </a:lnTo>
                  <a:lnTo>
                    <a:pt x="671956" y="12052"/>
                  </a:lnTo>
                  <a:lnTo>
                    <a:pt x="671956" y="8203"/>
                  </a:lnTo>
                  <a:close/>
                </a:path>
                <a:path w="672465" h="282575">
                  <a:moveTo>
                    <a:pt x="90042" y="0"/>
                  </a:moveTo>
                  <a:lnTo>
                    <a:pt x="51657" y="18192"/>
                  </a:lnTo>
                  <a:lnTo>
                    <a:pt x="23367" y="49530"/>
                  </a:lnTo>
                  <a:lnTo>
                    <a:pt x="5826" y="91535"/>
                  </a:lnTo>
                  <a:lnTo>
                    <a:pt x="0" y="141350"/>
                  </a:lnTo>
                  <a:lnTo>
                    <a:pt x="1452" y="167233"/>
                  </a:lnTo>
                  <a:lnTo>
                    <a:pt x="13073" y="213092"/>
                  </a:lnTo>
                  <a:lnTo>
                    <a:pt x="36125" y="250336"/>
                  </a:lnTo>
                  <a:lnTo>
                    <a:pt x="69514" y="275014"/>
                  </a:lnTo>
                  <a:lnTo>
                    <a:pt x="90042" y="282448"/>
                  </a:lnTo>
                  <a:lnTo>
                    <a:pt x="93599" y="270891"/>
                  </a:lnTo>
                  <a:lnTo>
                    <a:pt x="77549" y="263773"/>
                  </a:lnTo>
                  <a:lnTo>
                    <a:pt x="63690" y="253857"/>
                  </a:lnTo>
                  <a:lnTo>
                    <a:pt x="35210" y="207656"/>
                  </a:lnTo>
                  <a:lnTo>
                    <a:pt x="26828" y="164707"/>
                  </a:lnTo>
                  <a:lnTo>
                    <a:pt x="25780" y="139827"/>
                  </a:lnTo>
                  <a:lnTo>
                    <a:pt x="26828" y="115732"/>
                  </a:lnTo>
                  <a:lnTo>
                    <a:pt x="35210" y="73925"/>
                  </a:lnTo>
                  <a:lnTo>
                    <a:pt x="63801" y="28432"/>
                  </a:lnTo>
                  <a:lnTo>
                    <a:pt x="94106" y="11556"/>
                  </a:lnTo>
                  <a:lnTo>
                    <a:pt x="90042" y="0"/>
                  </a:lnTo>
                  <a:close/>
                </a:path>
              </a:pathLst>
            </a:custGeom>
            <a:solidFill>
              <a:srgbClr val="FFFFFF"/>
            </a:solidFill>
          </p:spPr>
          <p:txBody>
            <a:bodyPr wrap="square" lIns="0" tIns="0" rIns="0" bIns="0" rtlCol="0"/>
            <a:lstStyle/>
            <a:p>
              <a:endParaRPr/>
            </a:p>
          </p:txBody>
        </p:sp>
      </p:grpSp>
      <p:sp>
        <p:nvSpPr>
          <p:cNvPr id="32" name="object 32"/>
          <p:cNvSpPr txBox="1"/>
          <p:nvPr/>
        </p:nvSpPr>
        <p:spPr>
          <a:xfrm>
            <a:off x="8211311" y="3666744"/>
            <a:ext cx="932815" cy="387985"/>
          </a:xfrm>
          <a:prstGeom prst="rect">
            <a:avLst/>
          </a:prstGeom>
        </p:spPr>
        <p:txBody>
          <a:bodyPr vert="horz" wrap="square" lIns="0" tIns="0" rIns="0" bIns="0" rtlCol="0">
            <a:spAutoFit/>
          </a:bodyPr>
          <a:lstStyle/>
          <a:p>
            <a:pPr marL="38735">
              <a:lnSpc>
                <a:spcPts val="2830"/>
              </a:lnSpc>
              <a:tabLst>
                <a:tab pos="361315" algn="l"/>
              </a:tabLst>
            </a:pPr>
            <a:r>
              <a:rPr sz="2400" dirty="0">
                <a:solidFill>
                  <a:srgbClr val="FFFFFF"/>
                </a:solidFill>
                <a:latin typeface="Cambria Math"/>
                <a:cs typeface="Cambria Math"/>
              </a:rPr>
              <a:t>𝑃	</a:t>
            </a:r>
            <a:r>
              <a:rPr sz="2400" spc="-20" dirty="0">
                <a:solidFill>
                  <a:srgbClr val="FFFFFF"/>
                </a:solidFill>
                <a:latin typeface="Cambria Math"/>
                <a:cs typeface="Cambria Math"/>
              </a:rPr>
              <a:t>𝐶</a:t>
            </a:r>
            <a:r>
              <a:rPr sz="2625" spc="-30" baseline="-15873" dirty="0">
                <a:solidFill>
                  <a:srgbClr val="FFFFFF"/>
                </a:solidFill>
                <a:latin typeface="Cambria Math"/>
                <a:cs typeface="Cambria Math"/>
              </a:rPr>
              <a:t>1</a:t>
            </a:r>
            <a:r>
              <a:rPr sz="2400" spc="-20" dirty="0">
                <a:solidFill>
                  <a:srgbClr val="FFFFFF"/>
                </a:solidFill>
                <a:latin typeface="Cambria Math"/>
                <a:cs typeface="Cambria Math"/>
              </a:rPr>
              <a:t>|𝑥</a:t>
            </a:r>
            <a:endParaRPr sz="2400">
              <a:latin typeface="Cambria Math"/>
              <a:cs typeface="Cambria Math"/>
            </a:endParaRPr>
          </a:p>
        </p:txBody>
      </p:sp>
      <p:sp>
        <p:nvSpPr>
          <p:cNvPr id="33" name="object 33"/>
          <p:cNvSpPr txBox="1"/>
          <p:nvPr/>
        </p:nvSpPr>
        <p:spPr>
          <a:xfrm>
            <a:off x="8211311" y="4054142"/>
            <a:ext cx="932815" cy="351790"/>
          </a:xfrm>
          <a:prstGeom prst="rect">
            <a:avLst/>
          </a:prstGeom>
        </p:spPr>
        <p:txBody>
          <a:bodyPr vert="horz" wrap="square" lIns="0" tIns="0" rIns="0" bIns="0" rtlCol="0">
            <a:spAutoFit/>
          </a:bodyPr>
          <a:lstStyle/>
          <a:p>
            <a:pPr marL="191135">
              <a:lnSpc>
                <a:spcPts val="2580"/>
              </a:lnSpc>
            </a:pPr>
            <a:r>
              <a:rPr sz="2400" dirty="0">
                <a:solidFill>
                  <a:srgbClr val="FFFFFF"/>
                </a:solidFill>
                <a:latin typeface="Cambria Math"/>
                <a:cs typeface="Cambria Math"/>
              </a:rPr>
              <a:t>&gt;</a:t>
            </a:r>
            <a:r>
              <a:rPr sz="2400" spc="60" dirty="0">
                <a:solidFill>
                  <a:srgbClr val="FFFFFF"/>
                </a:solidFill>
                <a:latin typeface="Cambria Math"/>
                <a:cs typeface="Cambria Math"/>
              </a:rPr>
              <a:t> </a:t>
            </a:r>
            <a:r>
              <a:rPr sz="2400" spc="-5" dirty="0">
                <a:solidFill>
                  <a:srgbClr val="FFFFFF"/>
                </a:solidFill>
                <a:latin typeface="Cambria Math"/>
                <a:cs typeface="Cambria Math"/>
              </a:rPr>
              <a:t>0.5</a:t>
            </a:r>
            <a:endParaRPr sz="2400">
              <a:latin typeface="Cambria Math"/>
              <a:cs typeface="Cambria Math"/>
            </a:endParaRPr>
          </a:p>
        </p:txBody>
      </p:sp>
      <p:grpSp>
        <p:nvGrpSpPr>
          <p:cNvPr id="34" name="object 34"/>
          <p:cNvGrpSpPr/>
          <p:nvPr/>
        </p:nvGrpSpPr>
        <p:grpSpPr>
          <a:xfrm>
            <a:off x="4960620" y="5919218"/>
            <a:ext cx="1361440" cy="867410"/>
            <a:chOff x="4960620" y="5919218"/>
            <a:chExt cx="1361440" cy="867410"/>
          </a:xfrm>
        </p:grpSpPr>
        <p:pic>
          <p:nvPicPr>
            <p:cNvPr id="35" name="object 35"/>
            <p:cNvPicPr/>
            <p:nvPr/>
          </p:nvPicPr>
          <p:blipFill>
            <a:blip r:embed="rId12" cstate="print"/>
            <a:stretch>
              <a:fillRect/>
            </a:stretch>
          </p:blipFill>
          <p:spPr>
            <a:xfrm>
              <a:off x="4960620" y="5919218"/>
              <a:ext cx="1360931" cy="842784"/>
            </a:xfrm>
            <a:prstGeom prst="rect">
              <a:avLst/>
            </a:prstGeom>
          </p:spPr>
        </p:pic>
        <p:pic>
          <p:nvPicPr>
            <p:cNvPr id="36" name="object 36"/>
            <p:cNvPicPr/>
            <p:nvPr/>
          </p:nvPicPr>
          <p:blipFill>
            <a:blip r:embed="rId18" cstate="print"/>
            <a:stretch>
              <a:fillRect/>
            </a:stretch>
          </p:blipFill>
          <p:spPr>
            <a:xfrm>
              <a:off x="4974336" y="5925313"/>
              <a:ext cx="1203960" cy="861072"/>
            </a:xfrm>
            <a:prstGeom prst="rect">
              <a:avLst/>
            </a:prstGeom>
          </p:spPr>
        </p:pic>
        <p:pic>
          <p:nvPicPr>
            <p:cNvPr id="37" name="object 37"/>
            <p:cNvPicPr/>
            <p:nvPr/>
          </p:nvPicPr>
          <p:blipFill>
            <a:blip r:embed="rId14" cstate="print"/>
            <a:stretch>
              <a:fillRect/>
            </a:stretch>
          </p:blipFill>
          <p:spPr>
            <a:xfrm>
              <a:off x="5020056" y="5958840"/>
              <a:ext cx="1246631" cy="729996"/>
            </a:xfrm>
            <a:prstGeom prst="rect">
              <a:avLst/>
            </a:prstGeom>
          </p:spPr>
        </p:pic>
        <p:sp>
          <p:nvSpPr>
            <p:cNvPr id="38" name="object 38"/>
            <p:cNvSpPr/>
            <p:nvPr/>
          </p:nvSpPr>
          <p:spPr>
            <a:xfrm>
              <a:off x="5358384" y="6020676"/>
              <a:ext cx="765175" cy="282575"/>
            </a:xfrm>
            <a:custGeom>
              <a:avLst/>
              <a:gdLst/>
              <a:ahLst/>
              <a:cxnLst/>
              <a:rect l="l" t="t" r="r" b="b"/>
              <a:pathLst>
                <a:path w="765175" h="282575">
                  <a:moveTo>
                    <a:pt x="674751" y="0"/>
                  </a:moveTo>
                  <a:lnTo>
                    <a:pt x="670687" y="11455"/>
                  </a:lnTo>
                  <a:lnTo>
                    <a:pt x="687050" y="18551"/>
                  </a:lnTo>
                  <a:lnTo>
                    <a:pt x="701103" y="28371"/>
                  </a:lnTo>
                  <a:lnTo>
                    <a:pt x="729636" y="73880"/>
                  </a:lnTo>
                  <a:lnTo>
                    <a:pt x="737967" y="115661"/>
                  </a:lnTo>
                  <a:lnTo>
                    <a:pt x="739013" y="139750"/>
                  </a:lnTo>
                  <a:lnTo>
                    <a:pt x="737965" y="164649"/>
                  </a:lnTo>
                  <a:lnTo>
                    <a:pt x="729583" y="207587"/>
                  </a:lnTo>
                  <a:lnTo>
                    <a:pt x="701103" y="253823"/>
                  </a:lnTo>
                  <a:lnTo>
                    <a:pt x="671194" y="270865"/>
                  </a:lnTo>
                  <a:lnTo>
                    <a:pt x="674751" y="282320"/>
                  </a:lnTo>
                  <a:lnTo>
                    <a:pt x="713247" y="264263"/>
                  </a:lnTo>
                  <a:lnTo>
                    <a:pt x="741552" y="232994"/>
                  </a:lnTo>
                  <a:lnTo>
                    <a:pt x="758983" y="191111"/>
                  </a:lnTo>
                  <a:lnTo>
                    <a:pt x="764793" y="141236"/>
                  </a:lnTo>
                  <a:lnTo>
                    <a:pt x="763341" y="115355"/>
                  </a:lnTo>
                  <a:lnTo>
                    <a:pt x="751720" y="69474"/>
                  </a:lnTo>
                  <a:lnTo>
                    <a:pt x="728597" y="32127"/>
                  </a:lnTo>
                  <a:lnTo>
                    <a:pt x="695207" y="7386"/>
                  </a:lnTo>
                  <a:lnTo>
                    <a:pt x="674751" y="0"/>
                  </a:lnTo>
                  <a:close/>
                </a:path>
                <a:path w="765175" h="282575">
                  <a:moveTo>
                    <a:pt x="90042" y="0"/>
                  </a:moveTo>
                  <a:lnTo>
                    <a:pt x="51593" y="18095"/>
                  </a:lnTo>
                  <a:lnTo>
                    <a:pt x="23240" y="49479"/>
                  </a:lnTo>
                  <a:lnTo>
                    <a:pt x="5810" y="91433"/>
                  </a:lnTo>
                  <a:lnTo>
                    <a:pt x="0" y="141236"/>
                  </a:lnTo>
                  <a:lnTo>
                    <a:pt x="1452" y="167173"/>
                  </a:lnTo>
                  <a:lnTo>
                    <a:pt x="13073" y="213051"/>
                  </a:lnTo>
                  <a:lnTo>
                    <a:pt x="36071" y="250279"/>
                  </a:lnTo>
                  <a:lnTo>
                    <a:pt x="69496" y="274944"/>
                  </a:lnTo>
                  <a:lnTo>
                    <a:pt x="90042" y="282320"/>
                  </a:lnTo>
                  <a:lnTo>
                    <a:pt x="93599" y="270865"/>
                  </a:lnTo>
                  <a:lnTo>
                    <a:pt x="77475" y="263738"/>
                  </a:lnTo>
                  <a:lnTo>
                    <a:pt x="63579" y="253823"/>
                  </a:lnTo>
                  <a:lnTo>
                    <a:pt x="35083" y="207587"/>
                  </a:lnTo>
                  <a:lnTo>
                    <a:pt x="26701" y="164649"/>
                  </a:lnTo>
                  <a:lnTo>
                    <a:pt x="25653" y="139750"/>
                  </a:lnTo>
                  <a:lnTo>
                    <a:pt x="26701" y="115661"/>
                  </a:lnTo>
                  <a:lnTo>
                    <a:pt x="35083" y="73880"/>
                  </a:lnTo>
                  <a:lnTo>
                    <a:pt x="63722" y="28371"/>
                  </a:lnTo>
                  <a:lnTo>
                    <a:pt x="93979" y="11455"/>
                  </a:lnTo>
                  <a:lnTo>
                    <a:pt x="90042" y="0"/>
                  </a:lnTo>
                  <a:close/>
                </a:path>
              </a:pathLst>
            </a:custGeom>
            <a:solidFill>
              <a:srgbClr val="FFFFFF"/>
            </a:solidFill>
          </p:spPr>
          <p:txBody>
            <a:bodyPr wrap="square" lIns="0" tIns="0" rIns="0" bIns="0" rtlCol="0"/>
            <a:lstStyle/>
            <a:p>
              <a:endParaRPr/>
            </a:p>
          </p:txBody>
        </p:sp>
      </p:grpSp>
      <p:sp>
        <p:nvSpPr>
          <p:cNvPr id="39" name="object 39"/>
          <p:cNvSpPr txBox="1"/>
          <p:nvPr/>
        </p:nvSpPr>
        <p:spPr>
          <a:xfrm>
            <a:off x="5020055" y="5958840"/>
            <a:ext cx="1247140" cy="730250"/>
          </a:xfrm>
          <a:prstGeom prst="rect">
            <a:avLst/>
          </a:prstGeom>
        </p:spPr>
        <p:txBody>
          <a:bodyPr vert="horz" wrap="square" lIns="0" tIns="0" rIns="0" bIns="0" rtlCol="0">
            <a:spAutoFit/>
          </a:bodyPr>
          <a:lstStyle/>
          <a:p>
            <a:pPr marL="115570">
              <a:lnSpc>
                <a:spcPts val="2720"/>
              </a:lnSpc>
              <a:tabLst>
                <a:tab pos="438784" algn="l"/>
              </a:tabLst>
            </a:pPr>
            <a:r>
              <a:rPr sz="2400" dirty="0">
                <a:solidFill>
                  <a:srgbClr val="FFFFFF"/>
                </a:solidFill>
                <a:latin typeface="Cambria Math"/>
                <a:cs typeface="Cambria Math"/>
              </a:rPr>
              <a:t>𝑃	</a:t>
            </a:r>
            <a:r>
              <a:rPr sz="2400" spc="-20" dirty="0">
                <a:solidFill>
                  <a:srgbClr val="FFFFFF"/>
                </a:solidFill>
                <a:latin typeface="Cambria Math"/>
                <a:cs typeface="Cambria Math"/>
              </a:rPr>
              <a:t>𝐶</a:t>
            </a:r>
            <a:r>
              <a:rPr sz="2625" spc="-30" baseline="-15873" dirty="0">
                <a:solidFill>
                  <a:srgbClr val="FFFFFF"/>
                </a:solidFill>
                <a:latin typeface="Cambria Math"/>
                <a:cs typeface="Cambria Math"/>
              </a:rPr>
              <a:t>1</a:t>
            </a:r>
            <a:r>
              <a:rPr sz="2400" spc="-20" dirty="0">
                <a:solidFill>
                  <a:srgbClr val="FFFFFF"/>
                </a:solidFill>
                <a:latin typeface="Cambria Math"/>
                <a:cs typeface="Cambria Math"/>
              </a:rPr>
              <a:t>|𝑥</a:t>
            </a:r>
            <a:endParaRPr sz="2400">
              <a:latin typeface="Cambria Math"/>
              <a:cs typeface="Cambria Math"/>
            </a:endParaRPr>
          </a:p>
          <a:p>
            <a:pPr marL="267970">
              <a:lnSpc>
                <a:spcPts val="2835"/>
              </a:lnSpc>
            </a:pPr>
            <a:r>
              <a:rPr sz="2400" dirty="0">
                <a:solidFill>
                  <a:srgbClr val="FFFFFF"/>
                </a:solidFill>
                <a:latin typeface="Cambria Math"/>
                <a:cs typeface="Cambria Math"/>
              </a:rPr>
              <a:t>&lt;</a:t>
            </a:r>
            <a:r>
              <a:rPr sz="2400" spc="40" dirty="0">
                <a:solidFill>
                  <a:srgbClr val="FFFFFF"/>
                </a:solidFill>
                <a:latin typeface="Cambria Math"/>
                <a:cs typeface="Cambria Math"/>
              </a:rPr>
              <a:t> </a:t>
            </a:r>
            <a:r>
              <a:rPr sz="2400" spc="-5" dirty="0">
                <a:solidFill>
                  <a:srgbClr val="FFFFFF"/>
                </a:solidFill>
                <a:latin typeface="Cambria Math"/>
                <a:cs typeface="Cambria Math"/>
              </a:rPr>
              <a:t>0.5</a:t>
            </a:r>
            <a:endParaRPr sz="2400">
              <a:latin typeface="Cambria Math"/>
              <a:cs typeface="Cambria Math"/>
            </a:endParaRPr>
          </a:p>
        </p:txBody>
      </p:sp>
      <p:sp>
        <p:nvSpPr>
          <p:cNvPr id="40" name="object 40"/>
          <p:cNvSpPr txBox="1"/>
          <p:nvPr/>
        </p:nvSpPr>
        <p:spPr>
          <a:xfrm>
            <a:off x="291693" y="3358641"/>
            <a:ext cx="4542155" cy="3300729"/>
          </a:xfrm>
          <a:prstGeom prst="rect">
            <a:avLst/>
          </a:prstGeom>
        </p:spPr>
        <p:txBody>
          <a:bodyPr vert="horz" wrap="square" lIns="0" tIns="12700" rIns="0" bIns="0" rtlCol="0">
            <a:spAutoFit/>
          </a:bodyPr>
          <a:lstStyle/>
          <a:p>
            <a:pPr marL="94615">
              <a:lnSpc>
                <a:spcPct val="100000"/>
              </a:lnSpc>
              <a:spcBef>
                <a:spcPts val="100"/>
              </a:spcBef>
            </a:pPr>
            <a:r>
              <a:rPr sz="1800" dirty="0">
                <a:latin typeface="Calibri"/>
                <a:cs typeface="Calibri"/>
              </a:rPr>
              <a:t>Blue </a:t>
            </a:r>
            <a:r>
              <a:rPr sz="1800" spc="-5" dirty="0">
                <a:latin typeface="Calibri"/>
                <a:cs typeface="Calibri"/>
              </a:rPr>
              <a:t>points:</a:t>
            </a:r>
            <a:r>
              <a:rPr sz="1800" spc="5" dirty="0">
                <a:latin typeface="Calibri"/>
                <a:cs typeface="Calibri"/>
              </a:rPr>
              <a:t> </a:t>
            </a:r>
            <a:r>
              <a:rPr sz="1800" dirty="0">
                <a:latin typeface="Calibri"/>
                <a:cs typeface="Calibri"/>
              </a:rPr>
              <a:t>C</a:t>
            </a:r>
            <a:r>
              <a:rPr sz="1800" baseline="-20833" dirty="0">
                <a:latin typeface="Calibri"/>
                <a:cs typeface="Calibri"/>
              </a:rPr>
              <a:t>1</a:t>
            </a:r>
            <a:r>
              <a:rPr sz="1800" spc="217" baseline="-20833" dirty="0">
                <a:latin typeface="Calibri"/>
                <a:cs typeface="Calibri"/>
              </a:rPr>
              <a:t> </a:t>
            </a:r>
            <a:r>
              <a:rPr sz="1800" spc="-20" dirty="0">
                <a:latin typeface="Calibri"/>
                <a:cs typeface="Calibri"/>
              </a:rPr>
              <a:t>(Water),</a:t>
            </a:r>
            <a:r>
              <a:rPr sz="1800" spc="10" dirty="0">
                <a:latin typeface="Calibri"/>
                <a:cs typeface="Calibri"/>
              </a:rPr>
              <a:t> </a:t>
            </a:r>
            <a:r>
              <a:rPr sz="1800" spc="-15" dirty="0">
                <a:latin typeface="Calibri"/>
                <a:cs typeface="Calibri"/>
              </a:rPr>
              <a:t>Red</a:t>
            </a:r>
            <a:r>
              <a:rPr sz="1800" spc="10" dirty="0">
                <a:latin typeface="Calibri"/>
                <a:cs typeface="Calibri"/>
              </a:rPr>
              <a:t> </a:t>
            </a:r>
            <a:r>
              <a:rPr sz="1800" spc="-5" dirty="0">
                <a:latin typeface="Calibri"/>
                <a:cs typeface="Calibri"/>
              </a:rPr>
              <a:t>points:</a:t>
            </a:r>
            <a:r>
              <a:rPr sz="1800" spc="5" dirty="0">
                <a:latin typeface="Calibri"/>
                <a:cs typeface="Calibri"/>
              </a:rPr>
              <a:t> </a:t>
            </a:r>
            <a:r>
              <a:rPr sz="1800" dirty="0">
                <a:latin typeface="Calibri"/>
                <a:cs typeface="Calibri"/>
              </a:rPr>
              <a:t>C</a:t>
            </a:r>
            <a:r>
              <a:rPr sz="1800" baseline="-20833" dirty="0">
                <a:latin typeface="Calibri"/>
                <a:cs typeface="Calibri"/>
              </a:rPr>
              <a:t>2</a:t>
            </a:r>
            <a:r>
              <a:rPr sz="1800" spc="225" baseline="-20833" dirty="0">
                <a:latin typeface="Calibri"/>
                <a:cs typeface="Calibri"/>
              </a:rPr>
              <a:t> </a:t>
            </a:r>
            <a:r>
              <a:rPr sz="1800" spc="-5" dirty="0">
                <a:latin typeface="Calibri"/>
                <a:cs typeface="Calibri"/>
              </a:rPr>
              <a:t>(Normal)</a:t>
            </a:r>
            <a:endParaRPr sz="1800">
              <a:latin typeface="Calibri"/>
              <a:cs typeface="Calibri"/>
            </a:endParaRPr>
          </a:p>
          <a:p>
            <a:pPr marL="54610">
              <a:lnSpc>
                <a:spcPct val="100000"/>
              </a:lnSpc>
            </a:pPr>
            <a:r>
              <a:rPr sz="2800" spc="-25" dirty="0">
                <a:latin typeface="Calibri"/>
                <a:cs typeface="Calibri"/>
              </a:rPr>
              <a:t>How’s</a:t>
            </a:r>
            <a:r>
              <a:rPr sz="2800" spc="-15" dirty="0">
                <a:latin typeface="Calibri"/>
                <a:cs typeface="Calibri"/>
              </a:rPr>
              <a:t> </a:t>
            </a:r>
            <a:r>
              <a:rPr sz="2800" spc="-5" dirty="0">
                <a:latin typeface="Calibri"/>
                <a:cs typeface="Calibri"/>
              </a:rPr>
              <a:t>the</a:t>
            </a:r>
            <a:r>
              <a:rPr sz="2800" spc="-15" dirty="0">
                <a:latin typeface="Calibri"/>
                <a:cs typeface="Calibri"/>
              </a:rPr>
              <a:t> </a:t>
            </a:r>
            <a:r>
              <a:rPr sz="2800" spc="-10" dirty="0">
                <a:latin typeface="Calibri"/>
                <a:cs typeface="Calibri"/>
              </a:rPr>
              <a:t>results?</a:t>
            </a:r>
            <a:endParaRPr sz="2800">
              <a:latin typeface="Calibri"/>
              <a:cs typeface="Calibri"/>
            </a:endParaRPr>
          </a:p>
          <a:p>
            <a:pPr marL="42545" marR="631825">
              <a:lnSpc>
                <a:spcPts val="3340"/>
              </a:lnSpc>
              <a:spcBef>
                <a:spcPts val="204"/>
              </a:spcBef>
            </a:pPr>
            <a:r>
              <a:rPr sz="2800" spc="-45" dirty="0">
                <a:latin typeface="Calibri"/>
                <a:cs typeface="Calibri"/>
              </a:rPr>
              <a:t>Testing</a:t>
            </a:r>
            <a:r>
              <a:rPr sz="2800" dirty="0">
                <a:latin typeface="Calibri"/>
                <a:cs typeface="Calibri"/>
              </a:rPr>
              <a:t> </a:t>
            </a:r>
            <a:r>
              <a:rPr sz="2800" spc="-20" dirty="0">
                <a:latin typeface="Calibri"/>
                <a:cs typeface="Calibri"/>
              </a:rPr>
              <a:t>data:</a:t>
            </a:r>
            <a:r>
              <a:rPr sz="2800" spc="5" dirty="0">
                <a:latin typeface="Calibri"/>
                <a:cs typeface="Calibri"/>
              </a:rPr>
              <a:t> </a:t>
            </a:r>
            <a:r>
              <a:rPr sz="2800" spc="-5" dirty="0">
                <a:latin typeface="Calibri"/>
                <a:cs typeface="Calibri"/>
              </a:rPr>
              <a:t>47%</a:t>
            </a:r>
            <a:r>
              <a:rPr sz="2800" spc="5" dirty="0">
                <a:latin typeface="Calibri"/>
                <a:cs typeface="Calibri"/>
              </a:rPr>
              <a:t> </a:t>
            </a:r>
            <a:r>
              <a:rPr sz="2800" spc="-10" dirty="0">
                <a:latin typeface="Calibri"/>
                <a:cs typeface="Calibri"/>
              </a:rPr>
              <a:t>accuracy </a:t>
            </a:r>
            <a:r>
              <a:rPr sz="2800" spc="-615" dirty="0">
                <a:latin typeface="Calibri"/>
                <a:cs typeface="Calibri"/>
              </a:rPr>
              <a:t> </a:t>
            </a:r>
            <a:r>
              <a:rPr sz="2800" spc="-10" dirty="0">
                <a:solidFill>
                  <a:srgbClr val="FF0000"/>
                </a:solidFill>
                <a:latin typeface="Calibri"/>
                <a:cs typeface="Calibri"/>
              </a:rPr>
              <a:t>All:</a:t>
            </a:r>
            <a:r>
              <a:rPr sz="2800" dirty="0">
                <a:solidFill>
                  <a:srgbClr val="FF0000"/>
                </a:solidFill>
                <a:latin typeface="Calibri"/>
                <a:cs typeface="Calibri"/>
              </a:rPr>
              <a:t> </a:t>
            </a:r>
            <a:r>
              <a:rPr sz="2800" spc="-15" dirty="0">
                <a:solidFill>
                  <a:srgbClr val="FF0000"/>
                </a:solidFill>
                <a:latin typeface="Calibri"/>
                <a:cs typeface="Calibri"/>
              </a:rPr>
              <a:t>total,</a:t>
            </a:r>
            <a:r>
              <a:rPr sz="2800" spc="-5" dirty="0">
                <a:solidFill>
                  <a:srgbClr val="FF0000"/>
                </a:solidFill>
                <a:latin typeface="Calibri"/>
                <a:cs typeface="Calibri"/>
              </a:rPr>
              <a:t> </a:t>
            </a:r>
            <a:r>
              <a:rPr sz="2800" spc="-10" dirty="0">
                <a:solidFill>
                  <a:srgbClr val="FF0000"/>
                </a:solidFill>
                <a:latin typeface="Calibri"/>
                <a:cs typeface="Calibri"/>
              </a:rPr>
              <a:t>hp,</a:t>
            </a:r>
            <a:r>
              <a:rPr sz="2800" spc="35" dirty="0">
                <a:solidFill>
                  <a:srgbClr val="FF0000"/>
                </a:solidFill>
                <a:latin typeface="Calibri"/>
                <a:cs typeface="Calibri"/>
              </a:rPr>
              <a:t> </a:t>
            </a:r>
            <a:r>
              <a:rPr sz="2800" spc="-20" dirty="0">
                <a:solidFill>
                  <a:srgbClr val="FF0000"/>
                </a:solidFill>
                <a:latin typeface="Calibri"/>
                <a:cs typeface="Calibri"/>
              </a:rPr>
              <a:t>att, </a:t>
            </a:r>
            <a:r>
              <a:rPr sz="2800" spc="-5" dirty="0">
                <a:solidFill>
                  <a:srgbClr val="FF0000"/>
                </a:solidFill>
                <a:latin typeface="Calibri"/>
                <a:cs typeface="Calibri"/>
              </a:rPr>
              <a:t>sp</a:t>
            </a:r>
            <a:r>
              <a:rPr sz="2800" spc="15" dirty="0">
                <a:solidFill>
                  <a:srgbClr val="FF0000"/>
                </a:solidFill>
                <a:latin typeface="Calibri"/>
                <a:cs typeface="Calibri"/>
              </a:rPr>
              <a:t> </a:t>
            </a:r>
            <a:r>
              <a:rPr sz="2800" spc="-20" dirty="0">
                <a:solidFill>
                  <a:srgbClr val="FF0000"/>
                </a:solidFill>
                <a:latin typeface="Calibri"/>
                <a:cs typeface="Calibri"/>
              </a:rPr>
              <a:t>att,</a:t>
            </a:r>
            <a:endParaRPr sz="2800">
              <a:latin typeface="Calibri"/>
              <a:cs typeface="Calibri"/>
            </a:endParaRPr>
          </a:p>
          <a:p>
            <a:pPr marL="42545">
              <a:lnSpc>
                <a:spcPts val="3254"/>
              </a:lnSpc>
            </a:pPr>
            <a:r>
              <a:rPr sz="2800" spc="-5" dirty="0">
                <a:solidFill>
                  <a:srgbClr val="FF0000"/>
                </a:solidFill>
                <a:latin typeface="Calibri"/>
                <a:cs typeface="Calibri"/>
              </a:rPr>
              <a:t>de,</a:t>
            </a:r>
            <a:r>
              <a:rPr sz="2800" spc="5" dirty="0">
                <a:solidFill>
                  <a:srgbClr val="FF0000"/>
                </a:solidFill>
                <a:latin typeface="Calibri"/>
                <a:cs typeface="Calibri"/>
              </a:rPr>
              <a:t> </a:t>
            </a:r>
            <a:r>
              <a:rPr sz="2800" spc="-5" dirty="0">
                <a:solidFill>
                  <a:srgbClr val="FF0000"/>
                </a:solidFill>
                <a:latin typeface="Calibri"/>
                <a:cs typeface="Calibri"/>
              </a:rPr>
              <a:t>sp</a:t>
            </a:r>
            <a:r>
              <a:rPr sz="2800" spc="15" dirty="0">
                <a:solidFill>
                  <a:srgbClr val="FF0000"/>
                </a:solidFill>
                <a:latin typeface="Calibri"/>
                <a:cs typeface="Calibri"/>
              </a:rPr>
              <a:t> </a:t>
            </a:r>
            <a:r>
              <a:rPr sz="2800" spc="-5" dirty="0">
                <a:solidFill>
                  <a:srgbClr val="FF0000"/>
                </a:solidFill>
                <a:latin typeface="Calibri"/>
                <a:cs typeface="Calibri"/>
              </a:rPr>
              <a:t>de, </a:t>
            </a:r>
            <a:r>
              <a:rPr sz="2800" spc="-10" dirty="0">
                <a:solidFill>
                  <a:srgbClr val="FF0000"/>
                </a:solidFill>
                <a:latin typeface="Calibri"/>
                <a:cs typeface="Calibri"/>
              </a:rPr>
              <a:t>speed</a:t>
            </a:r>
            <a:r>
              <a:rPr sz="2800" dirty="0">
                <a:solidFill>
                  <a:srgbClr val="FF0000"/>
                </a:solidFill>
                <a:latin typeface="Calibri"/>
                <a:cs typeface="Calibri"/>
              </a:rPr>
              <a:t> </a:t>
            </a:r>
            <a:r>
              <a:rPr sz="2800" spc="-5" dirty="0">
                <a:solidFill>
                  <a:srgbClr val="FF0000"/>
                </a:solidFill>
                <a:latin typeface="Calibri"/>
                <a:cs typeface="Calibri"/>
              </a:rPr>
              <a:t>(7</a:t>
            </a:r>
            <a:r>
              <a:rPr sz="2800" spc="-10" dirty="0">
                <a:solidFill>
                  <a:srgbClr val="FF0000"/>
                </a:solidFill>
                <a:latin typeface="Calibri"/>
                <a:cs typeface="Calibri"/>
              </a:rPr>
              <a:t> </a:t>
            </a:r>
            <a:r>
              <a:rPr sz="2800" spc="-20" dirty="0">
                <a:solidFill>
                  <a:srgbClr val="FF0000"/>
                </a:solidFill>
                <a:latin typeface="Calibri"/>
                <a:cs typeface="Calibri"/>
              </a:rPr>
              <a:t>features)</a:t>
            </a:r>
            <a:endParaRPr sz="2800">
              <a:latin typeface="Calibri"/>
              <a:cs typeface="Calibri"/>
            </a:endParaRPr>
          </a:p>
          <a:p>
            <a:pPr marL="42545">
              <a:lnSpc>
                <a:spcPct val="100000"/>
              </a:lnSpc>
              <a:spcBef>
                <a:spcPts val="490"/>
              </a:spcBef>
            </a:pPr>
            <a:r>
              <a:rPr sz="2400" spc="15" dirty="0">
                <a:latin typeface="Cambria Math"/>
                <a:cs typeface="Cambria Math"/>
              </a:rPr>
              <a:t>𝜇</a:t>
            </a:r>
            <a:r>
              <a:rPr sz="2625" spc="195" baseline="28571" dirty="0">
                <a:latin typeface="Cambria Math"/>
                <a:cs typeface="Cambria Math"/>
              </a:rPr>
              <a:t>1</a:t>
            </a:r>
            <a:r>
              <a:rPr sz="2400" dirty="0">
                <a:latin typeface="Cambria Math"/>
                <a:cs typeface="Cambria Math"/>
              </a:rPr>
              <a:t>,</a:t>
            </a:r>
            <a:r>
              <a:rPr sz="2400" spc="-135" dirty="0">
                <a:latin typeface="Cambria Math"/>
                <a:cs typeface="Cambria Math"/>
              </a:rPr>
              <a:t> </a:t>
            </a:r>
            <a:r>
              <a:rPr sz="2400" spc="60" dirty="0">
                <a:latin typeface="Cambria Math"/>
                <a:cs typeface="Cambria Math"/>
              </a:rPr>
              <a:t>𝜇</a:t>
            </a:r>
            <a:r>
              <a:rPr sz="2625" spc="209" baseline="28571" dirty="0">
                <a:latin typeface="Cambria Math"/>
                <a:cs typeface="Cambria Math"/>
              </a:rPr>
              <a:t>2</a:t>
            </a:r>
            <a:r>
              <a:rPr sz="2400" dirty="0">
                <a:latin typeface="Cambria Math"/>
                <a:cs typeface="Cambria Math"/>
              </a:rPr>
              <a:t>:</a:t>
            </a:r>
            <a:r>
              <a:rPr sz="2400" spc="10" dirty="0">
                <a:latin typeface="Cambria Math"/>
                <a:cs typeface="Cambria Math"/>
              </a:rPr>
              <a:t> </a:t>
            </a:r>
            <a:r>
              <a:rPr sz="2400" spc="-5" dirty="0">
                <a:latin typeface="Calibri"/>
                <a:cs typeface="Calibri"/>
              </a:rPr>
              <a:t>7-di</a:t>
            </a:r>
            <a:r>
              <a:rPr sz="2400" dirty="0">
                <a:latin typeface="Calibri"/>
                <a:cs typeface="Calibri"/>
              </a:rPr>
              <a:t>m</a:t>
            </a:r>
            <a:r>
              <a:rPr sz="2400" spc="-15" dirty="0">
                <a:latin typeface="Calibri"/>
                <a:cs typeface="Calibri"/>
              </a:rPr>
              <a:t> </a:t>
            </a:r>
            <a:r>
              <a:rPr sz="2400" spc="-30" dirty="0">
                <a:latin typeface="Calibri"/>
                <a:cs typeface="Calibri"/>
              </a:rPr>
              <a:t>v</a:t>
            </a:r>
            <a:r>
              <a:rPr sz="2400" dirty="0">
                <a:latin typeface="Calibri"/>
                <a:cs typeface="Calibri"/>
              </a:rPr>
              <a:t>e</a:t>
            </a:r>
            <a:r>
              <a:rPr sz="2400" spc="5" dirty="0">
                <a:latin typeface="Calibri"/>
                <a:cs typeface="Calibri"/>
              </a:rPr>
              <a:t>c</a:t>
            </a:r>
            <a:r>
              <a:rPr sz="2400" spc="-25" dirty="0">
                <a:latin typeface="Calibri"/>
                <a:cs typeface="Calibri"/>
              </a:rPr>
              <a:t>t</a:t>
            </a:r>
            <a:r>
              <a:rPr sz="2400" spc="-5" dirty="0">
                <a:latin typeface="Calibri"/>
                <a:cs typeface="Calibri"/>
              </a:rPr>
              <a:t>or</a:t>
            </a:r>
            <a:endParaRPr sz="2400">
              <a:latin typeface="Calibri"/>
              <a:cs typeface="Calibri"/>
            </a:endParaRPr>
          </a:p>
          <a:p>
            <a:pPr marL="38100">
              <a:lnSpc>
                <a:spcPct val="100000"/>
              </a:lnSpc>
              <a:spcBef>
                <a:spcPts val="195"/>
              </a:spcBef>
            </a:pPr>
            <a:r>
              <a:rPr sz="2400" spc="25" dirty="0">
                <a:latin typeface="Cambria Math"/>
                <a:cs typeface="Cambria Math"/>
              </a:rPr>
              <a:t>Σ</a:t>
            </a:r>
            <a:r>
              <a:rPr sz="2625" spc="195" baseline="28571" dirty="0">
                <a:latin typeface="Cambria Math"/>
                <a:cs typeface="Cambria Math"/>
              </a:rPr>
              <a:t>1</a:t>
            </a:r>
            <a:r>
              <a:rPr sz="2400" dirty="0">
                <a:latin typeface="Cambria Math"/>
                <a:cs typeface="Cambria Math"/>
              </a:rPr>
              <a:t>,</a:t>
            </a:r>
            <a:r>
              <a:rPr sz="2400" spc="-135" dirty="0">
                <a:latin typeface="Cambria Math"/>
                <a:cs typeface="Cambria Math"/>
              </a:rPr>
              <a:t> </a:t>
            </a:r>
            <a:r>
              <a:rPr sz="2400" spc="75" dirty="0">
                <a:latin typeface="Cambria Math"/>
                <a:cs typeface="Cambria Math"/>
              </a:rPr>
              <a:t>Σ</a:t>
            </a:r>
            <a:r>
              <a:rPr sz="2625" spc="195" baseline="28571" dirty="0">
                <a:latin typeface="Cambria Math"/>
                <a:cs typeface="Cambria Math"/>
              </a:rPr>
              <a:t>2</a:t>
            </a:r>
            <a:r>
              <a:rPr sz="2400" dirty="0">
                <a:latin typeface="Cambria Math"/>
                <a:cs typeface="Cambria Math"/>
              </a:rPr>
              <a:t>:</a:t>
            </a:r>
            <a:r>
              <a:rPr sz="2400" spc="25" dirty="0">
                <a:latin typeface="Cambria Math"/>
                <a:cs typeface="Cambria Math"/>
              </a:rPr>
              <a:t> </a:t>
            </a:r>
            <a:r>
              <a:rPr sz="2400" dirty="0">
                <a:latin typeface="Calibri"/>
                <a:cs typeface="Calibri"/>
              </a:rPr>
              <a:t>7</a:t>
            </a:r>
            <a:r>
              <a:rPr sz="2400" spc="-10" dirty="0">
                <a:latin typeface="Calibri"/>
                <a:cs typeface="Calibri"/>
              </a:rPr>
              <a:t> </a:t>
            </a:r>
            <a:r>
              <a:rPr sz="2400" dirty="0">
                <a:latin typeface="Calibri"/>
                <a:cs typeface="Calibri"/>
              </a:rPr>
              <a:t>x</a:t>
            </a:r>
            <a:r>
              <a:rPr sz="2400" spc="-15" dirty="0">
                <a:latin typeface="Calibri"/>
                <a:cs typeface="Calibri"/>
              </a:rPr>
              <a:t> </a:t>
            </a:r>
            <a:r>
              <a:rPr sz="2400" dirty="0">
                <a:latin typeface="Calibri"/>
                <a:cs typeface="Calibri"/>
              </a:rPr>
              <a:t>7</a:t>
            </a:r>
            <a:r>
              <a:rPr sz="2400" spc="-10" dirty="0">
                <a:latin typeface="Calibri"/>
                <a:cs typeface="Calibri"/>
              </a:rPr>
              <a:t> </a:t>
            </a:r>
            <a:r>
              <a:rPr sz="2400" dirty="0">
                <a:latin typeface="Calibri"/>
                <a:cs typeface="Calibri"/>
              </a:rPr>
              <a:t>m</a:t>
            </a:r>
            <a:r>
              <a:rPr sz="2400" spc="-20" dirty="0">
                <a:latin typeface="Calibri"/>
                <a:cs typeface="Calibri"/>
              </a:rPr>
              <a:t>a</a:t>
            </a:r>
            <a:r>
              <a:rPr sz="2400" dirty="0">
                <a:latin typeface="Calibri"/>
                <a:cs typeface="Calibri"/>
              </a:rPr>
              <a:t>trices</a:t>
            </a:r>
            <a:endParaRPr sz="2400">
              <a:latin typeface="Calibri"/>
              <a:cs typeface="Calibri"/>
            </a:endParaRPr>
          </a:p>
          <a:p>
            <a:pPr marL="1562735">
              <a:lnSpc>
                <a:spcPct val="100000"/>
              </a:lnSpc>
              <a:spcBef>
                <a:spcPts val="325"/>
              </a:spcBef>
            </a:pPr>
            <a:r>
              <a:rPr sz="2800" spc="-5" dirty="0">
                <a:latin typeface="Calibri"/>
                <a:cs typeface="Calibri"/>
              </a:rPr>
              <a:t>54%</a:t>
            </a:r>
            <a:r>
              <a:rPr sz="2800" dirty="0">
                <a:latin typeface="Calibri"/>
                <a:cs typeface="Calibri"/>
              </a:rPr>
              <a:t> </a:t>
            </a:r>
            <a:r>
              <a:rPr sz="2800" spc="-15" dirty="0">
                <a:latin typeface="Calibri"/>
                <a:cs typeface="Calibri"/>
              </a:rPr>
              <a:t>accuracy</a:t>
            </a:r>
            <a:r>
              <a:rPr sz="2800" dirty="0">
                <a:latin typeface="Calibri"/>
                <a:cs typeface="Calibri"/>
              </a:rPr>
              <a:t> </a:t>
            </a:r>
            <a:r>
              <a:rPr sz="2800" spc="-5" dirty="0">
                <a:latin typeface="Calibri"/>
                <a:cs typeface="Calibri"/>
              </a:rPr>
              <a:t>…</a:t>
            </a:r>
            <a:r>
              <a:rPr sz="2800" spc="5" dirty="0">
                <a:latin typeface="Calibri"/>
                <a:cs typeface="Calibri"/>
              </a:rPr>
              <a:t> </a:t>
            </a:r>
            <a:r>
              <a:rPr sz="2800" spc="-5" dirty="0">
                <a:latin typeface="Wingdings"/>
                <a:cs typeface="Wingdings"/>
              </a:rPr>
              <a:t></a:t>
            </a:r>
            <a:endParaRPr sz="2800">
              <a:latin typeface="Wingdings"/>
              <a:cs typeface="Wingding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3878579" cy="697230"/>
          </a:xfrm>
          <a:prstGeom prst="rect">
            <a:avLst/>
          </a:prstGeom>
        </p:spPr>
        <p:txBody>
          <a:bodyPr vert="horz" wrap="square" lIns="0" tIns="13335" rIns="0" bIns="0" rtlCol="0">
            <a:spAutoFit/>
          </a:bodyPr>
          <a:lstStyle/>
          <a:p>
            <a:pPr marL="12700">
              <a:lnSpc>
                <a:spcPct val="100000"/>
              </a:lnSpc>
              <a:spcBef>
                <a:spcPts val="105"/>
              </a:spcBef>
            </a:pPr>
            <a:r>
              <a:rPr dirty="0"/>
              <a:t>Modifying</a:t>
            </a:r>
            <a:r>
              <a:rPr spc="-60" dirty="0"/>
              <a:t> </a:t>
            </a:r>
            <a:r>
              <a:rPr dirty="0"/>
              <a:t>Model</a:t>
            </a:r>
          </a:p>
        </p:txBody>
      </p:sp>
      <p:pic>
        <p:nvPicPr>
          <p:cNvPr id="3" name="object 3"/>
          <p:cNvPicPr/>
          <p:nvPr/>
        </p:nvPicPr>
        <p:blipFill>
          <a:blip r:embed="rId3" cstate="print"/>
          <a:stretch>
            <a:fillRect/>
          </a:stretch>
        </p:blipFill>
        <p:spPr>
          <a:xfrm>
            <a:off x="321085" y="1787601"/>
            <a:ext cx="4249868" cy="2862839"/>
          </a:xfrm>
          <a:prstGeom prst="rect">
            <a:avLst/>
          </a:prstGeom>
        </p:spPr>
      </p:pic>
      <p:sp>
        <p:nvSpPr>
          <p:cNvPr id="4" name="object 4"/>
          <p:cNvSpPr txBox="1"/>
          <p:nvPr/>
        </p:nvSpPr>
        <p:spPr>
          <a:xfrm>
            <a:off x="1482089" y="1962734"/>
            <a:ext cx="2069464"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Class</a:t>
            </a:r>
            <a:r>
              <a:rPr sz="2800" spc="-25" dirty="0">
                <a:latin typeface="Calibri"/>
                <a:cs typeface="Calibri"/>
              </a:rPr>
              <a:t> </a:t>
            </a:r>
            <a:r>
              <a:rPr sz="2800" spc="-5" dirty="0">
                <a:latin typeface="Calibri"/>
                <a:cs typeface="Calibri"/>
              </a:rPr>
              <a:t>1:</a:t>
            </a:r>
            <a:r>
              <a:rPr sz="2800" spc="-30" dirty="0">
                <a:latin typeface="Calibri"/>
                <a:cs typeface="Calibri"/>
              </a:rPr>
              <a:t> </a:t>
            </a:r>
            <a:r>
              <a:rPr sz="2800" spc="-35" dirty="0">
                <a:latin typeface="Calibri"/>
                <a:cs typeface="Calibri"/>
              </a:rPr>
              <a:t>Water</a:t>
            </a:r>
            <a:endParaRPr sz="2800">
              <a:latin typeface="Calibri"/>
              <a:cs typeface="Calibri"/>
            </a:endParaRPr>
          </a:p>
        </p:txBody>
      </p:sp>
      <p:pic>
        <p:nvPicPr>
          <p:cNvPr id="5" name="object 5"/>
          <p:cNvPicPr/>
          <p:nvPr/>
        </p:nvPicPr>
        <p:blipFill>
          <a:blip r:embed="rId4" cstate="print"/>
          <a:stretch>
            <a:fillRect/>
          </a:stretch>
        </p:blipFill>
        <p:spPr>
          <a:xfrm>
            <a:off x="4702350" y="1822114"/>
            <a:ext cx="4137563" cy="2786784"/>
          </a:xfrm>
          <a:prstGeom prst="rect">
            <a:avLst/>
          </a:prstGeom>
        </p:spPr>
      </p:pic>
      <p:sp>
        <p:nvSpPr>
          <p:cNvPr id="6" name="object 6"/>
          <p:cNvSpPr/>
          <p:nvPr/>
        </p:nvSpPr>
        <p:spPr>
          <a:xfrm>
            <a:off x="1764919" y="4935220"/>
            <a:ext cx="71120" cy="500380"/>
          </a:xfrm>
          <a:custGeom>
            <a:avLst/>
            <a:gdLst/>
            <a:ahLst/>
            <a:cxnLst/>
            <a:rect l="l" t="t" r="r" b="b"/>
            <a:pathLst>
              <a:path w="71119" h="500379">
                <a:moveTo>
                  <a:pt x="70739" y="0"/>
                </a:moveTo>
                <a:lnTo>
                  <a:pt x="0" y="0"/>
                </a:lnTo>
                <a:lnTo>
                  <a:pt x="0" y="12700"/>
                </a:lnTo>
                <a:lnTo>
                  <a:pt x="43307" y="12700"/>
                </a:lnTo>
                <a:lnTo>
                  <a:pt x="43307" y="487680"/>
                </a:lnTo>
                <a:lnTo>
                  <a:pt x="0" y="487680"/>
                </a:lnTo>
                <a:lnTo>
                  <a:pt x="0" y="500380"/>
                </a:lnTo>
                <a:lnTo>
                  <a:pt x="70739" y="500380"/>
                </a:lnTo>
                <a:lnTo>
                  <a:pt x="70739" y="487680"/>
                </a:lnTo>
                <a:lnTo>
                  <a:pt x="70739" y="12700"/>
                </a:lnTo>
                <a:lnTo>
                  <a:pt x="70739" y="0"/>
                </a:lnTo>
                <a:close/>
              </a:path>
            </a:pathLst>
          </a:custGeom>
          <a:solidFill>
            <a:srgbClr val="000000"/>
          </a:solidFill>
        </p:spPr>
        <p:txBody>
          <a:bodyPr wrap="square" lIns="0" tIns="0" rIns="0" bIns="0" rtlCol="0"/>
          <a:lstStyle/>
          <a:p>
            <a:endParaRPr/>
          </a:p>
        </p:txBody>
      </p:sp>
      <p:sp>
        <p:nvSpPr>
          <p:cNvPr id="7" name="object 7"/>
          <p:cNvSpPr/>
          <p:nvPr/>
        </p:nvSpPr>
        <p:spPr>
          <a:xfrm>
            <a:off x="1112253" y="4935220"/>
            <a:ext cx="71120" cy="500380"/>
          </a:xfrm>
          <a:custGeom>
            <a:avLst/>
            <a:gdLst/>
            <a:ahLst/>
            <a:cxnLst/>
            <a:rect l="l" t="t" r="r" b="b"/>
            <a:pathLst>
              <a:path w="71119" h="500379">
                <a:moveTo>
                  <a:pt x="70840" y="0"/>
                </a:moveTo>
                <a:lnTo>
                  <a:pt x="0" y="0"/>
                </a:lnTo>
                <a:lnTo>
                  <a:pt x="0" y="12700"/>
                </a:lnTo>
                <a:lnTo>
                  <a:pt x="0" y="487680"/>
                </a:lnTo>
                <a:lnTo>
                  <a:pt x="0" y="500380"/>
                </a:lnTo>
                <a:lnTo>
                  <a:pt x="70840" y="500380"/>
                </a:lnTo>
                <a:lnTo>
                  <a:pt x="70840" y="487680"/>
                </a:lnTo>
                <a:lnTo>
                  <a:pt x="27520" y="487680"/>
                </a:lnTo>
                <a:lnTo>
                  <a:pt x="27520" y="12700"/>
                </a:lnTo>
                <a:lnTo>
                  <a:pt x="70840" y="12700"/>
                </a:lnTo>
                <a:lnTo>
                  <a:pt x="70840" y="0"/>
                </a:lnTo>
                <a:close/>
              </a:path>
            </a:pathLst>
          </a:custGeom>
          <a:solidFill>
            <a:srgbClr val="000000"/>
          </a:solidFill>
        </p:spPr>
        <p:txBody>
          <a:bodyPr wrap="square" lIns="0" tIns="0" rIns="0" bIns="0" rtlCol="0"/>
          <a:lstStyle/>
          <a:p>
            <a:endParaRPr/>
          </a:p>
        </p:txBody>
      </p:sp>
      <p:sp>
        <p:nvSpPr>
          <p:cNvPr id="8" name="object 8"/>
          <p:cNvSpPr txBox="1"/>
          <p:nvPr/>
        </p:nvSpPr>
        <p:spPr>
          <a:xfrm>
            <a:off x="334670" y="4796408"/>
            <a:ext cx="1463040" cy="391160"/>
          </a:xfrm>
          <a:prstGeom prst="rect">
            <a:avLst/>
          </a:prstGeom>
        </p:spPr>
        <p:txBody>
          <a:bodyPr vert="horz" wrap="square" lIns="0" tIns="12700" rIns="0" bIns="0" rtlCol="0">
            <a:spAutoFit/>
          </a:bodyPr>
          <a:lstStyle/>
          <a:p>
            <a:pPr marL="38100">
              <a:lnSpc>
                <a:spcPct val="100000"/>
              </a:lnSpc>
              <a:spcBef>
                <a:spcPts val="100"/>
              </a:spcBef>
              <a:tabLst>
                <a:tab pos="854710" algn="l"/>
              </a:tabLst>
            </a:pPr>
            <a:r>
              <a:rPr sz="3600" spc="37" baseline="-28935" dirty="0">
                <a:latin typeface="Cambria Math"/>
                <a:cs typeface="Cambria Math"/>
              </a:rPr>
              <a:t>𝜇</a:t>
            </a:r>
            <a:r>
              <a:rPr sz="2625" spc="37" baseline="-12698" dirty="0">
                <a:latin typeface="Cambria Math"/>
                <a:cs typeface="Cambria Math"/>
              </a:rPr>
              <a:t>1</a:t>
            </a:r>
            <a:r>
              <a:rPr sz="2625" spc="562" baseline="-12698" dirty="0">
                <a:latin typeface="Cambria Math"/>
                <a:cs typeface="Cambria Math"/>
              </a:rPr>
              <a:t> </a:t>
            </a:r>
            <a:r>
              <a:rPr sz="3600" baseline="-28935" dirty="0">
                <a:latin typeface="Cambria Math"/>
                <a:cs typeface="Cambria Math"/>
              </a:rPr>
              <a:t>=	</a:t>
            </a:r>
            <a:r>
              <a:rPr sz="2400" spc="-5" dirty="0">
                <a:latin typeface="Cambria Math"/>
                <a:cs typeface="Cambria Math"/>
              </a:rPr>
              <a:t>75.0</a:t>
            </a:r>
            <a:endParaRPr sz="2400">
              <a:latin typeface="Cambria Math"/>
              <a:cs typeface="Cambria Math"/>
            </a:endParaRPr>
          </a:p>
        </p:txBody>
      </p:sp>
      <p:sp>
        <p:nvSpPr>
          <p:cNvPr id="9" name="object 9"/>
          <p:cNvSpPr txBox="1"/>
          <p:nvPr/>
        </p:nvSpPr>
        <p:spPr>
          <a:xfrm>
            <a:off x="1177239" y="5152720"/>
            <a:ext cx="59563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71</a:t>
            </a:r>
            <a:r>
              <a:rPr sz="2400" spc="-5" dirty="0">
                <a:latin typeface="Cambria Math"/>
                <a:cs typeface="Cambria Math"/>
              </a:rPr>
              <a:t>.</a:t>
            </a:r>
            <a:r>
              <a:rPr sz="2400" dirty="0">
                <a:latin typeface="Cambria Math"/>
                <a:cs typeface="Cambria Math"/>
              </a:rPr>
              <a:t>3</a:t>
            </a:r>
            <a:endParaRPr sz="2400">
              <a:latin typeface="Cambria Math"/>
              <a:cs typeface="Cambria Math"/>
            </a:endParaRPr>
          </a:p>
        </p:txBody>
      </p:sp>
      <p:sp>
        <p:nvSpPr>
          <p:cNvPr id="10" name="object 10"/>
          <p:cNvSpPr/>
          <p:nvPr/>
        </p:nvSpPr>
        <p:spPr>
          <a:xfrm>
            <a:off x="6394704" y="4935220"/>
            <a:ext cx="71120" cy="500380"/>
          </a:xfrm>
          <a:custGeom>
            <a:avLst/>
            <a:gdLst/>
            <a:ahLst/>
            <a:cxnLst/>
            <a:rect l="l" t="t" r="r" b="b"/>
            <a:pathLst>
              <a:path w="71120" h="500379">
                <a:moveTo>
                  <a:pt x="70866" y="0"/>
                </a:moveTo>
                <a:lnTo>
                  <a:pt x="0" y="0"/>
                </a:lnTo>
                <a:lnTo>
                  <a:pt x="0" y="12700"/>
                </a:lnTo>
                <a:lnTo>
                  <a:pt x="43307" y="12700"/>
                </a:lnTo>
                <a:lnTo>
                  <a:pt x="43307" y="487680"/>
                </a:lnTo>
                <a:lnTo>
                  <a:pt x="0" y="487680"/>
                </a:lnTo>
                <a:lnTo>
                  <a:pt x="0" y="500380"/>
                </a:lnTo>
                <a:lnTo>
                  <a:pt x="70866" y="500380"/>
                </a:lnTo>
                <a:lnTo>
                  <a:pt x="70866" y="487680"/>
                </a:lnTo>
                <a:lnTo>
                  <a:pt x="70866" y="12700"/>
                </a:lnTo>
                <a:lnTo>
                  <a:pt x="70866" y="0"/>
                </a:lnTo>
                <a:close/>
              </a:path>
            </a:pathLst>
          </a:custGeom>
          <a:solidFill>
            <a:srgbClr val="000000"/>
          </a:solidFill>
        </p:spPr>
        <p:txBody>
          <a:bodyPr wrap="square" lIns="0" tIns="0" rIns="0" bIns="0" rtlCol="0"/>
          <a:lstStyle/>
          <a:p>
            <a:endParaRPr/>
          </a:p>
        </p:txBody>
      </p:sp>
      <p:sp>
        <p:nvSpPr>
          <p:cNvPr id="11" name="object 11"/>
          <p:cNvSpPr/>
          <p:nvPr/>
        </p:nvSpPr>
        <p:spPr>
          <a:xfrm>
            <a:off x="5742178" y="4935220"/>
            <a:ext cx="71120" cy="500380"/>
          </a:xfrm>
          <a:custGeom>
            <a:avLst/>
            <a:gdLst/>
            <a:ahLst/>
            <a:cxnLst/>
            <a:rect l="l" t="t" r="r" b="b"/>
            <a:pathLst>
              <a:path w="71120" h="500379">
                <a:moveTo>
                  <a:pt x="70739" y="0"/>
                </a:moveTo>
                <a:lnTo>
                  <a:pt x="0" y="0"/>
                </a:lnTo>
                <a:lnTo>
                  <a:pt x="0" y="12700"/>
                </a:lnTo>
                <a:lnTo>
                  <a:pt x="0" y="487680"/>
                </a:lnTo>
                <a:lnTo>
                  <a:pt x="0" y="500380"/>
                </a:lnTo>
                <a:lnTo>
                  <a:pt x="70739" y="500380"/>
                </a:lnTo>
                <a:lnTo>
                  <a:pt x="70739" y="487680"/>
                </a:lnTo>
                <a:lnTo>
                  <a:pt x="27432" y="487680"/>
                </a:lnTo>
                <a:lnTo>
                  <a:pt x="27432" y="12700"/>
                </a:lnTo>
                <a:lnTo>
                  <a:pt x="70739" y="12700"/>
                </a:lnTo>
                <a:lnTo>
                  <a:pt x="70739" y="0"/>
                </a:lnTo>
                <a:close/>
              </a:path>
            </a:pathLst>
          </a:custGeom>
          <a:solidFill>
            <a:srgbClr val="000000"/>
          </a:solidFill>
        </p:spPr>
        <p:txBody>
          <a:bodyPr wrap="square" lIns="0" tIns="0" rIns="0" bIns="0" rtlCol="0"/>
          <a:lstStyle/>
          <a:p>
            <a:endParaRPr/>
          </a:p>
        </p:txBody>
      </p:sp>
      <p:sp>
        <p:nvSpPr>
          <p:cNvPr id="12" name="object 12"/>
          <p:cNvSpPr txBox="1"/>
          <p:nvPr/>
        </p:nvSpPr>
        <p:spPr>
          <a:xfrm>
            <a:off x="4959350" y="4796408"/>
            <a:ext cx="1469390" cy="391160"/>
          </a:xfrm>
          <a:prstGeom prst="rect">
            <a:avLst/>
          </a:prstGeom>
        </p:spPr>
        <p:txBody>
          <a:bodyPr vert="horz" wrap="square" lIns="0" tIns="12700" rIns="0" bIns="0" rtlCol="0">
            <a:spAutoFit/>
          </a:bodyPr>
          <a:lstStyle/>
          <a:p>
            <a:pPr marL="38100">
              <a:lnSpc>
                <a:spcPct val="100000"/>
              </a:lnSpc>
              <a:spcBef>
                <a:spcPts val="100"/>
              </a:spcBef>
              <a:tabLst>
                <a:tab pos="860425" algn="l"/>
              </a:tabLst>
            </a:pPr>
            <a:r>
              <a:rPr sz="3600" spc="75" baseline="-28935" dirty="0">
                <a:latin typeface="Cambria Math"/>
                <a:cs typeface="Cambria Math"/>
              </a:rPr>
              <a:t>𝜇</a:t>
            </a:r>
            <a:r>
              <a:rPr sz="2625" spc="75" baseline="-12698" dirty="0">
                <a:latin typeface="Cambria Math"/>
                <a:cs typeface="Cambria Math"/>
              </a:rPr>
              <a:t>2</a:t>
            </a:r>
            <a:r>
              <a:rPr sz="2625" spc="562" baseline="-12698" dirty="0">
                <a:latin typeface="Cambria Math"/>
                <a:cs typeface="Cambria Math"/>
              </a:rPr>
              <a:t> </a:t>
            </a:r>
            <a:r>
              <a:rPr sz="3600" baseline="-28935" dirty="0">
                <a:latin typeface="Cambria Math"/>
                <a:cs typeface="Cambria Math"/>
              </a:rPr>
              <a:t>=	</a:t>
            </a:r>
            <a:r>
              <a:rPr sz="2400" dirty="0">
                <a:latin typeface="Cambria Math"/>
                <a:cs typeface="Cambria Math"/>
              </a:rPr>
              <a:t>55.6</a:t>
            </a:r>
            <a:endParaRPr sz="2400">
              <a:latin typeface="Cambria Math"/>
              <a:cs typeface="Cambria Math"/>
            </a:endParaRPr>
          </a:p>
        </p:txBody>
      </p:sp>
      <p:sp>
        <p:nvSpPr>
          <p:cNvPr id="13" name="object 13"/>
          <p:cNvSpPr txBox="1"/>
          <p:nvPr/>
        </p:nvSpPr>
        <p:spPr>
          <a:xfrm>
            <a:off x="5807709" y="5152720"/>
            <a:ext cx="59563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59</a:t>
            </a:r>
            <a:r>
              <a:rPr sz="2400" spc="-5" dirty="0">
                <a:latin typeface="Cambria Math"/>
                <a:cs typeface="Cambria Math"/>
              </a:rPr>
              <a:t>.</a:t>
            </a:r>
            <a:r>
              <a:rPr sz="2400" dirty="0">
                <a:latin typeface="Cambria Math"/>
                <a:cs typeface="Cambria Math"/>
              </a:rPr>
              <a:t>8</a:t>
            </a:r>
            <a:endParaRPr sz="2400">
              <a:latin typeface="Cambria Math"/>
              <a:cs typeface="Cambria Math"/>
            </a:endParaRPr>
          </a:p>
        </p:txBody>
      </p:sp>
      <p:sp>
        <p:nvSpPr>
          <p:cNvPr id="14" name="object 14"/>
          <p:cNvSpPr/>
          <p:nvPr/>
        </p:nvSpPr>
        <p:spPr>
          <a:xfrm>
            <a:off x="4285107" y="4958079"/>
            <a:ext cx="71120" cy="500380"/>
          </a:xfrm>
          <a:custGeom>
            <a:avLst/>
            <a:gdLst/>
            <a:ahLst/>
            <a:cxnLst/>
            <a:rect l="l" t="t" r="r" b="b"/>
            <a:pathLst>
              <a:path w="71120" h="500379">
                <a:moveTo>
                  <a:pt x="70866" y="0"/>
                </a:moveTo>
                <a:lnTo>
                  <a:pt x="0" y="0"/>
                </a:lnTo>
                <a:lnTo>
                  <a:pt x="0" y="13970"/>
                </a:lnTo>
                <a:lnTo>
                  <a:pt x="43307" y="13970"/>
                </a:lnTo>
                <a:lnTo>
                  <a:pt x="43307" y="487680"/>
                </a:lnTo>
                <a:lnTo>
                  <a:pt x="0" y="487680"/>
                </a:lnTo>
                <a:lnTo>
                  <a:pt x="0" y="500380"/>
                </a:lnTo>
                <a:lnTo>
                  <a:pt x="70866" y="500380"/>
                </a:lnTo>
                <a:lnTo>
                  <a:pt x="70866" y="487680"/>
                </a:lnTo>
                <a:lnTo>
                  <a:pt x="70866" y="13970"/>
                </a:lnTo>
                <a:lnTo>
                  <a:pt x="70866" y="0"/>
                </a:lnTo>
                <a:close/>
              </a:path>
            </a:pathLst>
          </a:custGeom>
          <a:solidFill>
            <a:srgbClr val="000000"/>
          </a:solidFill>
        </p:spPr>
        <p:txBody>
          <a:bodyPr wrap="square" lIns="0" tIns="0" rIns="0" bIns="0" rtlCol="0"/>
          <a:lstStyle/>
          <a:p>
            <a:endParaRPr/>
          </a:p>
        </p:txBody>
      </p:sp>
      <p:sp>
        <p:nvSpPr>
          <p:cNvPr id="15" name="object 15"/>
          <p:cNvSpPr/>
          <p:nvPr/>
        </p:nvSpPr>
        <p:spPr>
          <a:xfrm>
            <a:off x="2884297" y="4958079"/>
            <a:ext cx="71120" cy="500380"/>
          </a:xfrm>
          <a:custGeom>
            <a:avLst/>
            <a:gdLst/>
            <a:ahLst/>
            <a:cxnLst/>
            <a:rect l="l" t="t" r="r" b="b"/>
            <a:pathLst>
              <a:path w="71119" h="500379">
                <a:moveTo>
                  <a:pt x="70739" y="0"/>
                </a:moveTo>
                <a:lnTo>
                  <a:pt x="0" y="0"/>
                </a:lnTo>
                <a:lnTo>
                  <a:pt x="0" y="13970"/>
                </a:lnTo>
                <a:lnTo>
                  <a:pt x="0" y="487680"/>
                </a:lnTo>
                <a:lnTo>
                  <a:pt x="0" y="500380"/>
                </a:lnTo>
                <a:lnTo>
                  <a:pt x="70739" y="500380"/>
                </a:lnTo>
                <a:lnTo>
                  <a:pt x="70739" y="487680"/>
                </a:lnTo>
                <a:lnTo>
                  <a:pt x="27432" y="487680"/>
                </a:lnTo>
                <a:lnTo>
                  <a:pt x="27432" y="13970"/>
                </a:lnTo>
                <a:lnTo>
                  <a:pt x="70739" y="13970"/>
                </a:lnTo>
                <a:lnTo>
                  <a:pt x="70739" y="0"/>
                </a:lnTo>
                <a:close/>
              </a:path>
            </a:pathLst>
          </a:custGeom>
          <a:solidFill>
            <a:srgbClr val="000000"/>
          </a:solidFill>
        </p:spPr>
        <p:txBody>
          <a:bodyPr wrap="square" lIns="0" tIns="0" rIns="0" bIns="0" rtlCol="0"/>
          <a:lstStyle/>
          <a:p>
            <a:endParaRPr/>
          </a:p>
        </p:txBody>
      </p:sp>
      <p:sp>
        <p:nvSpPr>
          <p:cNvPr id="16" name="object 16"/>
          <p:cNvSpPr txBox="1"/>
          <p:nvPr/>
        </p:nvSpPr>
        <p:spPr>
          <a:xfrm>
            <a:off x="2080132" y="4814392"/>
            <a:ext cx="2249805" cy="750570"/>
          </a:xfrm>
          <a:prstGeom prst="rect">
            <a:avLst/>
          </a:prstGeom>
        </p:spPr>
        <p:txBody>
          <a:bodyPr vert="horz" wrap="square" lIns="0" tIns="12700" rIns="0" bIns="0" rtlCol="0">
            <a:spAutoFit/>
          </a:bodyPr>
          <a:lstStyle/>
          <a:p>
            <a:pPr marL="63500">
              <a:lnSpc>
                <a:spcPts val="2850"/>
              </a:lnSpc>
              <a:spcBef>
                <a:spcPts val="100"/>
              </a:spcBef>
              <a:tabLst>
                <a:tab pos="882015" algn="l"/>
                <a:tab pos="1691005" algn="l"/>
              </a:tabLst>
            </a:pPr>
            <a:r>
              <a:rPr sz="3600" spc="52" baseline="-30092" dirty="0">
                <a:latin typeface="Cambria Math"/>
                <a:cs typeface="Cambria Math"/>
              </a:rPr>
              <a:t>Σ</a:t>
            </a:r>
            <a:r>
              <a:rPr sz="2625" spc="52" baseline="-12698" dirty="0">
                <a:latin typeface="Cambria Math"/>
                <a:cs typeface="Cambria Math"/>
              </a:rPr>
              <a:t>1</a:t>
            </a:r>
            <a:r>
              <a:rPr sz="2625" spc="562" baseline="-12698" dirty="0">
                <a:latin typeface="Cambria Math"/>
                <a:cs typeface="Cambria Math"/>
              </a:rPr>
              <a:t> </a:t>
            </a:r>
            <a:r>
              <a:rPr sz="3600" baseline="-30092" dirty="0">
                <a:latin typeface="Cambria Math"/>
                <a:cs typeface="Cambria Math"/>
              </a:rPr>
              <a:t>=	</a:t>
            </a:r>
            <a:r>
              <a:rPr sz="2400" dirty="0">
                <a:latin typeface="Cambria Math"/>
                <a:cs typeface="Cambria Math"/>
              </a:rPr>
              <a:t>874	327</a:t>
            </a:r>
            <a:endParaRPr sz="2400">
              <a:latin typeface="Cambria Math"/>
              <a:cs typeface="Cambria Math"/>
            </a:endParaRPr>
          </a:p>
          <a:p>
            <a:pPr marL="882015">
              <a:lnSpc>
                <a:spcPts val="2850"/>
              </a:lnSpc>
              <a:tabLst>
                <a:tab pos="1691005" algn="l"/>
              </a:tabLst>
            </a:pPr>
            <a:r>
              <a:rPr sz="2400" dirty="0">
                <a:latin typeface="Cambria Math"/>
                <a:cs typeface="Cambria Math"/>
              </a:rPr>
              <a:t>327	929</a:t>
            </a:r>
            <a:endParaRPr sz="2400">
              <a:latin typeface="Cambria Math"/>
              <a:cs typeface="Cambria Math"/>
            </a:endParaRPr>
          </a:p>
        </p:txBody>
      </p:sp>
      <p:sp>
        <p:nvSpPr>
          <p:cNvPr id="17" name="object 17"/>
          <p:cNvSpPr/>
          <p:nvPr/>
        </p:nvSpPr>
        <p:spPr>
          <a:xfrm>
            <a:off x="8833739" y="4928870"/>
            <a:ext cx="71120" cy="499109"/>
          </a:xfrm>
          <a:custGeom>
            <a:avLst/>
            <a:gdLst/>
            <a:ahLst/>
            <a:cxnLst/>
            <a:rect l="l" t="t" r="r" b="b"/>
            <a:pathLst>
              <a:path w="71120" h="499110">
                <a:moveTo>
                  <a:pt x="70866" y="0"/>
                </a:moveTo>
                <a:lnTo>
                  <a:pt x="0" y="0"/>
                </a:lnTo>
                <a:lnTo>
                  <a:pt x="0" y="12700"/>
                </a:lnTo>
                <a:lnTo>
                  <a:pt x="43307" y="12700"/>
                </a:lnTo>
                <a:lnTo>
                  <a:pt x="43307" y="486410"/>
                </a:lnTo>
                <a:lnTo>
                  <a:pt x="0" y="486410"/>
                </a:lnTo>
                <a:lnTo>
                  <a:pt x="0" y="499110"/>
                </a:lnTo>
                <a:lnTo>
                  <a:pt x="70866" y="499110"/>
                </a:lnTo>
                <a:lnTo>
                  <a:pt x="70866" y="486410"/>
                </a:lnTo>
                <a:lnTo>
                  <a:pt x="70866" y="12700"/>
                </a:lnTo>
                <a:lnTo>
                  <a:pt x="70866" y="0"/>
                </a:lnTo>
                <a:close/>
              </a:path>
            </a:pathLst>
          </a:custGeom>
          <a:solidFill>
            <a:srgbClr val="000000"/>
          </a:solidFill>
        </p:spPr>
        <p:txBody>
          <a:bodyPr wrap="square" lIns="0" tIns="0" rIns="0" bIns="0" rtlCol="0"/>
          <a:lstStyle/>
          <a:p>
            <a:endParaRPr/>
          </a:p>
        </p:txBody>
      </p:sp>
      <p:sp>
        <p:nvSpPr>
          <p:cNvPr id="18" name="object 18"/>
          <p:cNvSpPr/>
          <p:nvPr/>
        </p:nvSpPr>
        <p:spPr>
          <a:xfrm>
            <a:off x="7432802" y="4928870"/>
            <a:ext cx="71120" cy="499109"/>
          </a:xfrm>
          <a:custGeom>
            <a:avLst/>
            <a:gdLst/>
            <a:ahLst/>
            <a:cxnLst/>
            <a:rect l="l" t="t" r="r" b="b"/>
            <a:pathLst>
              <a:path w="71120" h="499110">
                <a:moveTo>
                  <a:pt x="70866" y="0"/>
                </a:moveTo>
                <a:lnTo>
                  <a:pt x="0" y="0"/>
                </a:lnTo>
                <a:lnTo>
                  <a:pt x="0" y="12700"/>
                </a:lnTo>
                <a:lnTo>
                  <a:pt x="0" y="486410"/>
                </a:lnTo>
                <a:lnTo>
                  <a:pt x="0" y="499110"/>
                </a:lnTo>
                <a:lnTo>
                  <a:pt x="70866" y="499110"/>
                </a:lnTo>
                <a:lnTo>
                  <a:pt x="70866" y="486410"/>
                </a:lnTo>
                <a:lnTo>
                  <a:pt x="27559" y="486410"/>
                </a:lnTo>
                <a:lnTo>
                  <a:pt x="27559" y="12700"/>
                </a:lnTo>
                <a:lnTo>
                  <a:pt x="70866" y="12700"/>
                </a:lnTo>
                <a:lnTo>
                  <a:pt x="70866" y="0"/>
                </a:lnTo>
                <a:close/>
              </a:path>
            </a:pathLst>
          </a:custGeom>
          <a:solidFill>
            <a:srgbClr val="000000"/>
          </a:solidFill>
        </p:spPr>
        <p:txBody>
          <a:bodyPr wrap="square" lIns="0" tIns="0" rIns="0" bIns="0" rtlCol="0"/>
          <a:lstStyle/>
          <a:p>
            <a:endParaRPr/>
          </a:p>
        </p:txBody>
      </p:sp>
      <p:sp>
        <p:nvSpPr>
          <p:cNvPr id="19" name="object 19"/>
          <p:cNvSpPr txBox="1"/>
          <p:nvPr/>
        </p:nvSpPr>
        <p:spPr>
          <a:xfrm>
            <a:off x="6623557" y="4784852"/>
            <a:ext cx="2257425" cy="749300"/>
          </a:xfrm>
          <a:prstGeom prst="rect">
            <a:avLst/>
          </a:prstGeom>
        </p:spPr>
        <p:txBody>
          <a:bodyPr vert="horz" wrap="square" lIns="0" tIns="12700" rIns="0" bIns="0" rtlCol="0">
            <a:spAutoFit/>
          </a:bodyPr>
          <a:lstStyle/>
          <a:p>
            <a:pPr marL="63500">
              <a:lnSpc>
                <a:spcPts val="2850"/>
              </a:lnSpc>
              <a:spcBef>
                <a:spcPts val="100"/>
              </a:spcBef>
              <a:tabLst>
                <a:tab pos="887730" algn="l"/>
                <a:tab pos="1698625" algn="l"/>
              </a:tabLst>
            </a:pPr>
            <a:r>
              <a:rPr sz="3600" spc="82" baseline="-30092" dirty="0">
                <a:latin typeface="Cambria Math"/>
                <a:cs typeface="Cambria Math"/>
              </a:rPr>
              <a:t>Σ</a:t>
            </a:r>
            <a:r>
              <a:rPr sz="2625" spc="82" baseline="-12698" dirty="0">
                <a:latin typeface="Cambria Math"/>
                <a:cs typeface="Cambria Math"/>
              </a:rPr>
              <a:t>2</a:t>
            </a:r>
            <a:r>
              <a:rPr sz="2625" spc="562" baseline="-12698" dirty="0">
                <a:latin typeface="Cambria Math"/>
                <a:cs typeface="Cambria Math"/>
              </a:rPr>
              <a:t> </a:t>
            </a:r>
            <a:r>
              <a:rPr sz="3600" baseline="-30092" dirty="0">
                <a:latin typeface="Cambria Math"/>
                <a:cs typeface="Cambria Math"/>
              </a:rPr>
              <a:t>=	</a:t>
            </a:r>
            <a:r>
              <a:rPr sz="2400" dirty="0">
                <a:latin typeface="Cambria Math"/>
                <a:cs typeface="Cambria Math"/>
              </a:rPr>
              <a:t>847	422</a:t>
            </a:r>
            <a:endParaRPr sz="2400">
              <a:latin typeface="Cambria Math"/>
              <a:cs typeface="Cambria Math"/>
            </a:endParaRPr>
          </a:p>
          <a:p>
            <a:pPr marL="887730">
              <a:lnSpc>
                <a:spcPts val="2850"/>
              </a:lnSpc>
              <a:tabLst>
                <a:tab pos="1698625" algn="l"/>
              </a:tabLst>
            </a:pPr>
            <a:r>
              <a:rPr sz="2400" dirty="0">
                <a:latin typeface="Cambria Math"/>
                <a:cs typeface="Cambria Math"/>
              </a:rPr>
              <a:t>422	685</a:t>
            </a:r>
            <a:endParaRPr sz="2400">
              <a:latin typeface="Cambria Math"/>
              <a:cs typeface="Cambria Math"/>
            </a:endParaRPr>
          </a:p>
        </p:txBody>
      </p:sp>
      <p:sp>
        <p:nvSpPr>
          <p:cNvPr id="20" name="object 20"/>
          <p:cNvSpPr txBox="1"/>
          <p:nvPr/>
        </p:nvSpPr>
        <p:spPr>
          <a:xfrm>
            <a:off x="5850763" y="1958797"/>
            <a:ext cx="2257425"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Class</a:t>
            </a:r>
            <a:r>
              <a:rPr sz="2800" spc="-25" dirty="0">
                <a:latin typeface="Calibri"/>
                <a:cs typeface="Calibri"/>
              </a:rPr>
              <a:t> </a:t>
            </a:r>
            <a:r>
              <a:rPr sz="2800" spc="-5" dirty="0">
                <a:latin typeface="Calibri"/>
                <a:cs typeface="Calibri"/>
              </a:rPr>
              <a:t>2:</a:t>
            </a:r>
            <a:r>
              <a:rPr sz="2800" spc="-30" dirty="0">
                <a:latin typeface="Calibri"/>
                <a:cs typeface="Calibri"/>
              </a:rPr>
              <a:t> </a:t>
            </a:r>
            <a:r>
              <a:rPr sz="2800" spc="-5" dirty="0">
                <a:latin typeface="Calibri"/>
                <a:cs typeface="Calibri"/>
              </a:rPr>
              <a:t>Normal</a:t>
            </a:r>
            <a:endParaRPr sz="2800">
              <a:latin typeface="Calibri"/>
              <a:cs typeface="Calibri"/>
            </a:endParaRPr>
          </a:p>
        </p:txBody>
      </p:sp>
      <p:sp>
        <p:nvSpPr>
          <p:cNvPr id="21" name="object 21"/>
          <p:cNvSpPr/>
          <p:nvPr/>
        </p:nvSpPr>
        <p:spPr>
          <a:xfrm>
            <a:off x="3550920" y="5541264"/>
            <a:ext cx="587375" cy="437515"/>
          </a:xfrm>
          <a:custGeom>
            <a:avLst/>
            <a:gdLst/>
            <a:ahLst/>
            <a:cxnLst/>
            <a:rect l="l" t="t" r="r" b="b"/>
            <a:pathLst>
              <a:path w="587375" h="437514">
                <a:moveTo>
                  <a:pt x="157596" y="78733"/>
                </a:moveTo>
                <a:lnTo>
                  <a:pt x="123556" y="125580"/>
                </a:lnTo>
                <a:lnTo>
                  <a:pt x="552830" y="437451"/>
                </a:lnTo>
                <a:lnTo>
                  <a:pt x="586866" y="390601"/>
                </a:lnTo>
                <a:lnTo>
                  <a:pt x="157596" y="78733"/>
                </a:lnTo>
                <a:close/>
              </a:path>
              <a:path w="587375" h="437514">
                <a:moveTo>
                  <a:pt x="0" y="0"/>
                </a:moveTo>
                <a:lnTo>
                  <a:pt x="89534" y="172402"/>
                </a:lnTo>
                <a:lnTo>
                  <a:pt x="123556" y="125580"/>
                </a:lnTo>
                <a:lnTo>
                  <a:pt x="100075" y="108521"/>
                </a:lnTo>
                <a:lnTo>
                  <a:pt x="134112" y="61671"/>
                </a:lnTo>
                <a:lnTo>
                  <a:pt x="169994" y="61671"/>
                </a:lnTo>
                <a:lnTo>
                  <a:pt x="191642" y="31877"/>
                </a:lnTo>
                <a:lnTo>
                  <a:pt x="0" y="0"/>
                </a:lnTo>
                <a:close/>
              </a:path>
              <a:path w="587375" h="437514">
                <a:moveTo>
                  <a:pt x="134112" y="61671"/>
                </a:moveTo>
                <a:lnTo>
                  <a:pt x="100075" y="108521"/>
                </a:lnTo>
                <a:lnTo>
                  <a:pt x="123556" y="125580"/>
                </a:lnTo>
                <a:lnTo>
                  <a:pt x="157596" y="78733"/>
                </a:lnTo>
                <a:lnTo>
                  <a:pt x="134112" y="61671"/>
                </a:lnTo>
                <a:close/>
              </a:path>
              <a:path w="587375" h="437514">
                <a:moveTo>
                  <a:pt x="169994" y="61671"/>
                </a:moveTo>
                <a:lnTo>
                  <a:pt x="134112" y="61671"/>
                </a:lnTo>
                <a:lnTo>
                  <a:pt x="157596" y="78733"/>
                </a:lnTo>
                <a:lnTo>
                  <a:pt x="169994" y="61671"/>
                </a:lnTo>
                <a:close/>
              </a:path>
            </a:pathLst>
          </a:custGeom>
          <a:solidFill>
            <a:srgbClr val="FF0000"/>
          </a:solidFill>
        </p:spPr>
        <p:txBody>
          <a:bodyPr wrap="square" lIns="0" tIns="0" rIns="0" bIns="0" rtlCol="0"/>
          <a:lstStyle/>
          <a:p>
            <a:endParaRPr/>
          </a:p>
        </p:txBody>
      </p:sp>
      <p:sp>
        <p:nvSpPr>
          <p:cNvPr id="22" name="object 22"/>
          <p:cNvSpPr/>
          <p:nvPr/>
        </p:nvSpPr>
        <p:spPr>
          <a:xfrm>
            <a:off x="5999988" y="5482971"/>
            <a:ext cx="1351280" cy="499745"/>
          </a:xfrm>
          <a:custGeom>
            <a:avLst/>
            <a:gdLst/>
            <a:ahLst/>
            <a:cxnLst/>
            <a:rect l="l" t="t" r="r" b="b"/>
            <a:pathLst>
              <a:path w="1351279" h="499745">
                <a:moveTo>
                  <a:pt x="1176822" y="54955"/>
                </a:moveTo>
                <a:lnTo>
                  <a:pt x="0" y="444487"/>
                </a:lnTo>
                <a:lnTo>
                  <a:pt x="18287" y="499465"/>
                </a:lnTo>
                <a:lnTo>
                  <a:pt x="1195030" y="109931"/>
                </a:lnTo>
                <a:lnTo>
                  <a:pt x="1176822" y="54955"/>
                </a:lnTo>
                <a:close/>
              </a:path>
              <a:path w="1351279" h="499745">
                <a:moveTo>
                  <a:pt x="1332786" y="45846"/>
                </a:moveTo>
                <a:lnTo>
                  <a:pt x="1204340" y="45846"/>
                </a:lnTo>
                <a:lnTo>
                  <a:pt x="1222502" y="100837"/>
                </a:lnTo>
                <a:lnTo>
                  <a:pt x="1195030" y="109931"/>
                </a:lnTo>
                <a:lnTo>
                  <a:pt x="1213231" y="164884"/>
                </a:lnTo>
                <a:lnTo>
                  <a:pt x="1332786" y="45846"/>
                </a:lnTo>
                <a:close/>
              </a:path>
              <a:path w="1351279" h="499745">
                <a:moveTo>
                  <a:pt x="1204340" y="45846"/>
                </a:moveTo>
                <a:lnTo>
                  <a:pt x="1176822" y="54955"/>
                </a:lnTo>
                <a:lnTo>
                  <a:pt x="1195030" y="109931"/>
                </a:lnTo>
                <a:lnTo>
                  <a:pt x="1222502" y="100837"/>
                </a:lnTo>
                <a:lnTo>
                  <a:pt x="1204340" y="45846"/>
                </a:lnTo>
                <a:close/>
              </a:path>
              <a:path w="1351279" h="499745">
                <a:moveTo>
                  <a:pt x="1158620" y="0"/>
                </a:moveTo>
                <a:lnTo>
                  <a:pt x="1176822" y="54955"/>
                </a:lnTo>
                <a:lnTo>
                  <a:pt x="1204340" y="45846"/>
                </a:lnTo>
                <a:lnTo>
                  <a:pt x="1332786" y="45846"/>
                </a:lnTo>
                <a:lnTo>
                  <a:pt x="1350898" y="27812"/>
                </a:lnTo>
                <a:lnTo>
                  <a:pt x="1158620" y="0"/>
                </a:lnTo>
                <a:close/>
              </a:path>
            </a:pathLst>
          </a:custGeom>
          <a:solidFill>
            <a:srgbClr val="FF0000"/>
          </a:solidFill>
        </p:spPr>
        <p:txBody>
          <a:bodyPr wrap="square" lIns="0" tIns="0" rIns="0" bIns="0" rtlCol="0"/>
          <a:lstStyle/>
          <a:p>
            <a:endParaRPr/>
          </a:p>
        </p:txBody>
      </p:sp>
      <p:sp>
        <p:nvSpPr>
          <p:cNvPr id="23" name="object 23"/>
          <p:cNvSpPr txBox="1"/>
          <p:nvPr/>
        </p:nvSpPr>
        <p:spPr>
          <a:xfrm>
            <a:off x="3849370" y="5706871"/>
            <a:ext cx="2360295" cy="894715"/>
          </a:xfrm>
          <a:prstGeom prst="rect">
            <a:avLst/>
          </a:prstGeom>
        </p:spPr>
        <p:txBody>
          <a:bodyPr vert="horz" wrap="square" lIns="0" tIns="12065" rIns="0" bIns="0" rtlCol="0">
            <a:spAutoFit/>
          </a:bodyPr>
          <a:lstStyle/>
          <a:p>
            <a:pPr marL="635" algn="ctr">
              <a:lnSpc>
                <a:spcPct val="100000"/>
              </a:lnSpc>
              <a:spcBef>
                <a:spcPts val="95"/>
              </a:spcBef>
            </a:pPr>
            <a:r>
              <a:rPr sz="2800" spc="-10" dirty="0">
                <a:solidFill>
                  <a:srgbClr val="FF0000"/>
                </a:solidFill>
                <a:latin typeface="Calibri"/>
                <a:cs typeface="Calibri"/>
              </a:rPr>
              <a:t>The</a:t>
            </a:r>
            <a:r>
              <a:rPr sz="2800" spc="-30" dirty="0">
                <a:solidFill>
                  <a:srgbClr val="FF0000"/>
                </a:solidFill>
                <a:latin typeface="Calibri"/>
                <a:cs typeface="Calibri"/>
              </a:rPr>
              <a:t> </a:t>
            </a:r>
            <a:r>
              <a:rPr sz="2800" spc="-5" dirty="0">
                <a:solidFill>
                  <a:srgbClr val="FF0000"/>
                </a:solidFill>
                <a:latin typeface="Calibri"/>
                <a:cs typeface="Calibri"/>
              </a:rPr>
              <a:t>same</a:t>
            </a:r>
            <a:r>
              <a:rPr sz="2800" spc="5" dirty="0">
                <a:solidFill>
                  <a:srgbClr val="FF0000"/>
                </a:solidFill>
                <a:latin typeface="Calibri"/>
                <a:cs typeface="Calibri"/>
              </a:rPr>
              <a:t> </a:t>
            </a:r>
            <a:r>
              <a:rPr sz="2800" spc="-5" dirty="0">
                <a:solidFill>
                  <a:srgbClr val="FF0000"/>
                </a:solidFill>
                <a:latin typeface="Cambria Math"/>
                <a:cs typeface="Cambria Math"/>
              </a:rPr>
              <a:t>Σ</a:t>
            </a:r>
            <a:endParaRPr sz="2800">
              <a:latin typeface="Cambria Math"/>
              <a:cs typeface="Cambria Math"/>
            </a:endParaRPr>
          </a:p>
          <a:p>
            <a:pPr algn="ctr">
              <a:lnSpc>
                <a:spcPct val="100000"/>
              </a:lnSpc>
              <a:spcBef>
                <a:spcPts val="125"/>
              </a:spcBef>
            </a:pPr>
            <a:r>
              <a:rPr sz="2800" spc="-5" dirty="0">
                <a:solidFill>
                  <a:srgbClr val="006FC0"/>
                </a:solidFill>
                <a:latin typeface="Calibri"/>
                <a:cs typeface="Calibri"/>
              </a:rPr>
              <a:t>Less</a:t>
            </a:r>
            <a:r>
              <a:rPr sz="2800" spc="-60" dirty="0">
                <a:solidFill>
                  <a:srgbClr val="006FC0"/>
                </a:solidFill>
                <a:latin typeface="Calibri"/>
                <a:cs typeface="Calibri"/>
              </a:rPr>
              <a:t> </a:t>
            </a:r>
            <a:r>
              <a:rPr sz="2800" spc="-20" dirty="0">
                <a:solidFill>
                  <a:srgbClr val="006FC0"/>
                </a:solidFill>
                <a:latin typeface="Calibri"/>
                <a:cs typeface="Calibri"/>
              </a:rPr>
              <a:t>parameters</a:t>
            </a:r>
            <a:endParaRPr sz="280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3878579" cy="697230"/>
          </a:xfrm>
          <a:prstGeom prst="rect">
            <a:avLst/>
          </a:prstGeom>
        </p:spPr>
        <p:txBody>
          <a:bodyPr vert="horz" wrap="square" lIns="0" tIns="13335" rIns="0" bIns="0" rtlCol="0">
            <a:spAutoFit/>
          </a:bodyPr>
          <a:lstStyle/>
          <a:p>
            <a:pPr marL="12700">
              <a:lnSpc>
                <a:spcPct val="100000"/>
              </a:lnSpc>
              <a:spcBef>
                <a:spcPts val="105"/>
              </a:spcBef>
            </a:pPr>
            <a:r>
              <a:rPr dirty="0"/>
              <a:t>Modifying</a:t>
            </a:r>
            <a:r>
              <a:rPr spc="-60" dirty="0"/>
              <a:t> </a:t>
            </a:r>
            <a:r>
              <a:rPr dirty="0"/>
              <a:t>Model</a:t>
            </a:r>
          </a:p>
        </p:txBody>
      </p:sp>
      <p:sp>
        <p:nvSpPr>
          <p:cNvPr id="3" name="object 3"/>
          <p:cNvSpPr txBox="1"/>
          <p:nvPr/>
        </p:nvSpPr>
        <p:spPr>
          <a:xfrm>
            <a:off x="682142" y="1566132"/>
            <a:ext cx="3644265" cy="1720850"/>
          </a:xfrm>
          <a:prstGeom prst="rect">
            <a:avLst/>
          </a:prstGeom>
        </p:spPr>
        <p:txBody>
          <a:bodyPr vert="horz" wrap="square" lIns="0" tIns="239395" rIns="0" bIns="0" rtlCol="0">
            <a:spAutoFit/>
          </a:bodyPr>
          <a:lstStyle/>
          <a:p>
            <a:pPr marL="266700" indent="-228600">
              <a:lnSpc>
                <a:spcPct val="100000"/>
              </a:lnSpc>
              <a:spcBef>
                <a:spcPts val="1885"/>
              </a:spcBef>
              <a:buFont typeface="Arial MT"/>
              <a:buChar char="•"/>
              <a:tabLst>
                <a:tab pos="266700" algn="l"/>
              </a:tabLst>
            </a:pPr>
            <a:r>
              <a:rPr sz="2800" spc="-10" dirty="0">
                <a:latin typeface="Calibri"/>
                <a:cs typeface="Calibri"/>
              </a:rPr>
              <a:t>Maximum</a:t>
            </a:r>
            <a:r>
              <a:rPr sz="2800" spc="-25" dirty="0">
                <a:latin typeface="Calibri"/>
                <a:cs typeface="Calibri"/>
              </a:rPr>
              <a:t> </a:t>
            </a:r>
            <a:r>
              <a:rPr sz="2800" spc="-15" dirty="0">
                <a:latin typeface="Calibri"/>
                <a:cs typeface="Calibri"/>
              </a:rPr>
              <a:t>likelihood</a:t>
            </a:r>
            <a:endParaRPr sz="2800">
              <a:latin typeface="Calibri"/>
              <a:cs typeface="Calibri"/>
            </a:endParaRPr>
          </a:p>
          <a:p>
            <a:pPr marL="490855" algn="ctr">
              <a:lnSpc>
                <a:spcPct val="100000"/>
              </a:lnSpc>
              <a:spcBef>
                <a:spcPts val="1535"/>
              </a:spcBef>
            </a:pPr>
            <a:r>
              <a:rPr sz="2400" dirty="0">
                <a:latin typeface="Calibri"/>
                <a:cs typeface="Calibri"/>
              </a:rPr>
              <a:t>“Water”</a:t>
            </a:r>
            <a:r>
              <a:rPr sz="2400" spc="-45" dirty="0">
                <a:latin typeface="Calibri"/>
                <a:cs typeface="Calibri"/>
              </a:rPr>
              <a:t> </a:t>
            </a:r>
            <a:r>
              <a:rPr sz="2400" spc="-5" dirty="0">
                <a:latin typeface="Calibri"/>
                <a:cs typeface="Calibri"/>
              </a:rPr>
              <a:t>type</a:t>
            </a:r>
            <a:r>
              <a:rPr sz="2400" spc="-30" dirty="0">
                <a:latin typeface="Calibri"/>
                <a:cs typeface="Calibri"/>
              </a:rPr>
              <a:t> </a:t>
            </a:r>
            <a:r>
              <a:rPr sz="2400" spc="-20" dirty="0">
                <a:latin typeface="Calibri"/>
                <a:cs typeface="Calibri"/>
              </a:rPr>
              <a:t>Pokémons:</a:t>
            </a:r>
            <a:endParaRPr sz="2400">
              <a:latin typeface="Calibri"/>
              <a:cs typeface="Calibri"/>
            </a:endParaRPr>
          </a:p>
          <a:p>
            <a:pPr marL="970280">
              <a:lnSpc>
                <a:spcPct val="100000"/>
              </a:lnSpc>
              <a:spcBef>
                <a:spcPts val="910"/>
              </a:spcBef>
            </a:pPr>
            <a:r>
              <a:rPr sz="2400" spc="75" dirty="0">
                <a:latin typeface="Cambria Math"/>
                <a:cs typeface="Cambria Math"/>
              </a:rPr>
              <a:t>𝑥</a:t>
            </a:r>
            <a:r>
              <a:rPr sz="2625" spc="209" baseline="28571" dirty="0">
                <a:latin typeface="Cambria Math"/>
                <a:cs typeface="Cambria Math"/>
              </a:rPr>
              <a:t>1</a:t>
            </a:r>
            <a:r>
              <a:rPr sz="2400" dirty="0">
                <a:latin typeface="Cambria Math"/>
                <a:cs typeface="Cambria Math"/>
              </a:rPr>
              <a:t>,</a:t>
            </a:r>
            <a:r>
              <a:rPr sz="2400" spc="-135" dirty="0">
                <a:latin typeface="Cambria Math"/>
                <a:cs typeface="Cambria Math"/>
              </a:rPr>
              <a:t> </a:t>
            </a:r>
            <a:r>
              <a:rPr sz="2400" spc="125" dirty="0">
                <a:latin typeface="Cambria Math"/>
                <a:cs typeface="Cambria Math"/>
              </a:rPr>
              <a:t>𝑥</a:t>
            </a:r>
            <a:r>
              <a:rPr sz="2625" spc="195" baseline="28571" dirty="0">
                <a:latin typeface="Cambria Math"/>
                <a:cs typeface="Cambria Math"/>
              </a:rPr>
              <a:t>2</a:t>
            </a:r>
            <a:r>
              <a:rPr sz="2400" dirty="0">
                <a:latin typeface="Cambria Math"/>
                <a:cs typeface="Cambria Math"/>
              </a:rPr>
              <a:t>,</a:t>
            </a:r>
            <a:r>
              <a:rPr sz="2400" spc="-135" dirty="0">
                <a:latin typeface="Cambria Math"/>
                <a:cs typeface="Cambria Math"/>
              </a:rPr>
              <a:t> </a:t>
            </a:r>
            <a:r>
              <a:rPr sz="2400" spc="125" dirty="0">
                <a:latin typeface="Cambria Math"/>
                <a:cs typeface="Cambria Math"/>
              </a:rPr>
              <a:t>𝑥</a:t>
            </a:r>
            <a:r>
              <a:rPr sz="2625" spc="209" baseline="28571" dirty="0">
                <a:latin typeface="Cambria Math"/>
                <a:cs typeface="Cambria Math"/>
              </a:rPr>
              <a:t>3</a:t>
            </a:r>
            <a:r>
              <a:rPr sz="2400" dirty="0">
                <a:latin typeface="Cambria Math"/>
                <a:cs typeface="Cambria Math"/>
              </a:rPr>
              <a:t>,</a:t>
            </a:r>
            <a:r>
              <a:rPr sz="2400" spc="10" dirty="0">
                <a:latin typeface="Cambria Math"/>
                <a:cs typeface="Cambria Math"/>
              </a:rPr>
              <a:t> </a:t>
            </a:r>
            <a:r>
              <a:rPr sz="2400" spc="-5" dirty="0">
                <a:latin typeface="Calibri"/>
                <a:cs typeface="Calibri"/>
              </a:rPr>
              <a:t>…</a:t>
            </a:r>
            <a:r>
              <a:rPr sz="2400" dirty="0">
                <a:latin typeface="Calibri"/>
                <a:cs typeface="Calibri"/>
              </a:rPr>
              <a:t>…</a:t>
            </a:r>
            <a:r>
              <a:rPr sz="2400" spc="5" dirty="0">
                <a:latin typeface="Calibri"/>
                <a:cs typeface="Calibri"/>
              </a:rPr>
              <a:t> ,</a:t>
            </a:r>
            <a:r>
              <a:rPr sz="2400" spc="125" dirty="0">
                <a:latin typeface="Cambria Math"/>
                <a:cs typeface="Cambria Math"/>
              </a:rPr>
              <a:t>𝑥</a:t>
            </a:r>
            <a:r>
              <a:rPr sz="2625" spc="15" baseline="28571" dirty="0">
                <a:latin typeface="Cambria Math"/>
                <a:cs typeface="Cambria Math"/>
              </a:rPr>
              <a:t>79</a:t>
            </a:r>
            <a:endParaRPr sz="2625" baseline="28571">
              <a:latin typeface="Cambria Math"/>
              <a:cs typeface="Cambria Math"/>
            </a:endParaRPr>
          </a:p>
        </p:txBody>
      </p:sp>
      <p:sp>
        <p:nvSpPr>
          <p:cNvPr id="4" name="object 4"/>
          <p:cNvSpPr txBox="1"/>
          <p:nvPr/>
        </p:nvSpPr>
        <p:spPr>
          <a:xfrm>
            <a:off x="4890261" y="2298826"/>
            <a:ext cx="3299460" cy="988060"/>
          </a:xfrm>
          <a:prstGeom prst="rect">
            <a:avLst/>
          </a:prstGeom>
        </p:spPr>
        <p:txBody>
          <a:bodyPr vert="horz" wrap="square" lIns="0" tIns="128270" rIns="0" bIns="0" rtlCol="0">
            <a:spAutoFit/>
          </a:bodyPr>
          <a:lstStyle/>
          <a:p>
            <a:pPr marL="38100">
              <a:lnSpc>
                <a:spcPct val="100000"/>
              </a:lnSpc>
              <a:spcBef>
                <a:spcPts val="1010"/>
              </a:spcBef>
            </a:pPr>
            <a:r>
              <a:rPr sz="2400" spc="-5" dirty="0">
                <a:latin typeface="Calibri"/>
                <a:cs typeface="Calibri"/>
              </a:rPr>
              <a:t>“Normal”</a:t>
            </a:r>
            <a:r>
              <a:rPr sz="2400" spc="-50" dirty="0">
                <a:latin typeface="Calibri"/>
                <a:cs typeface="Calibri"/>
              </a:rPr>
              <a:t> </a:t>
            </a:r>
            <a:r>
              <a:rPr sz="2400" dirty="0">
                <a:latin typeface="Calibri"/>
                <a:cs typeface="Calibri"/>
              </a:rPr>
              <a:t>type</a:t>
            </a:r>
            <a:r>
              <a:rPr sz="2400" spc="-15" dirty="0">
                <a:latin typeface="Calibri"/>
                <a:cs typeface="Calibri"/>
              </a:rPr>
              <a:t> </a:t>
            </a:r>
            <a:r>
              <a:rPr sz="2400" spc="-20" dirty="0">
                <a:latin typeface="Calibri"/>
                <a:cs typeface="Calibri"/>
              </a:rPr>
              <a:t>Pokémons:</a:t>
            </a:r>
            <a:endParaRPr sz="2400">
              <a:latin typeface="Calibri"/>
              <a:cs typeface="Calibri"/>
            </a:endParaRPr>
          </a:p>
          <a:p>
            <a:pPr marL="343535">
              <a:lnSpc>
                <a:spcPct val="100000"/>
              </a:lnSpc>
              <a:spcBef>
                <a:spcPts val="910"/>
              </a:spcBef>
            </a:pPr>
            <a:r>
              <a:rPr sz="2400" spc="125" dirty="0">
                <a:latin typeface="Cambria Math"/>
                <a:cs typeface="Cambria Math"/>
              </a:rPr>
              <a:t>𝑥</a:t>
            </a:r>
            <a:r>
              <a:rPr sz="2625" spc="52" baseline="28571" dirty="0">
                <a:latin typeface="Cambria Math"/>
                <a:cs typeface="Cambria Math"/>
              </a:rPr>
              <a:t>8</a:t>
            </a:r>
            <a:r>
              <a:rPr sz="2625" spc="209" baseline="28571" dirty="0">
                <a:latin typeface="Cambria Math"/>
                <a:cs typeface="Cambria Math"/>
              </a:rPr>
              <a:t>0</a:t>
            </a:r>
            <a:r>
              <a:rPr sz="2400" dirty="0">
                <a:latin typeface="Cambria Math"/>
                <a:cs typeface="Cambria Math"/>
              </a:rPr>
              <a:t>,</a:t>
            </a:r>
            <a:r>
              <a:rPr sz="2400" spc="-135" dirty="0">
                <a:latin typeface="Cambria Math"/>
                <a:cs typeface="Cambria Math"/>
              </a:rPr>
              <a:t> </a:t>
            </a:r>
            <a:r>
              <a:rPr sz="2400" spc="125" dirty="0">
                <a:latin typeface="Cambria Math"/>
                <a:cs typeface="Cambria Math"/>
              </a:rPr>
              <a:t>𝑥</a:t>
            </a:r>
            <a:r>
              <a:rPr sz="2625" spc="44" baseline="28571" dirty="0">
                <a:latin typeface="Cambria Math"/>
                <a:cs typeface="Cambria Math"/>
              </a:rPr>
              <a:t>8</a:t>
            </a:r>
            <a:r>
              <a:rPr sz="2625" spc="209" baseline="28571" dirty="0">
                <a:latin typeface="Cambria Math"/>
                <a:cs typeface="Cambria Math"/>
              </a:rPr>
              <a:t>1</a:t>
            </a:r>
            <a:r>
              <a:rPr sz="2400" dirty="0">
                <a:latin typeface="Cambria Math"/>
                <a:cs typeface="Cambria Math"/>
              </a:rPr>
              <a:t>,</a:t>
            </a:r>
            <a:r>
              <a:rPr sz="2400" spc="-135" dirty="0">
                <a:latin typeface="Cambria Math"/>
                <a:cs typeface="Cambria Math"/>
              </a:rPr>
              <a:t> </a:t>
            </a:r>
            <a:r>
              <a:rPr sz="2400" spc="125" dirty="0">
                <a:latin typeface="Cambria Math"/>
                <a:cs typeface="Cambria Math"/>
              </a:rPr>
              <a:t>𝑥</a:t>
            </a:r>
            <a:r>
              <a:rPr sz="2625" spc="44" baseline="28571" dirty="0">
                <a:latin typeface="Cambria Math"/>
                <a:cs typeface="Cambria Math"/>
              </a:rPr>
              <a:t>8</a:t>
            </a:r>
            <a:r>
              <a:rPr sz="2625" spc="225" baseline="28571" dirty="0">
                <a:latin typeface="Cambria Math"/>
                <a:cs typeface="Cambria Math"/>
              </a:rPr>
              <a:t>2</a:t>
            </a:r>
            <a:r>
              <a:rPr sz="2400" dirty="0">
                <a:latin typeface="Cambria Math"/>
                <a:cs typeface="Cambria Math"/>
              </a:rPr>
              <a:t>,</a:t>
            </a:r>
            <a:r>
              <a:rPr sz="2400" spc="-5" dirty="0">
                <a:latin typeface="Cambria Math"/>
                <a:cs typeface="Cambria Math"/>
              </a:rPr>
              <a:t> </a:t>
            </a:r>
            <a:r>
              <a:rPr sz="2400" spc="-5" dirty="0">
                <a:latin typeface="Calibri"/>
                <a:cs typeface="Calibri"/>
              </a:rPr>
              <a:t>…</a:t>
            </a:r>
            <a:r>
              <a:rPr sz="2400" dirty="0">
                <a:latin typeface="Calibri"/>
                <a:cs typeface="Calibri"/>
              </a:rPr>
              <a:t>…</a:t>
            </a:r>
            <a:r>
              <a:rPr sz="2400" spc="5" dirty="0">
                <a:latin typeface="Calibri"/>
                <a:cs typeface="Calibri"/>
              </a:rPr>
              <a:t> ,</a:t>
            </a:r>
            <a:r>
              <a:rPr sz="2400" spc="75" dirty="0">
                <a:latin typeface="Cambria Math"/>
                <a:cs typeface="Cambria Math"/>
              </a:rPr>
              <a:t>𝑥</a:t>
            </a:r>
            <a:r>
              <a:rPr sz="2625" spc="44" baseline="28571" dirty="0">
                <a:latin typeface="Cambria Math"/>
                <a:cs typeface="Cambria Math"/>
              </a:rPr>
              <a:t>140</a:t>
            </a:r>
            <a:endParaRPr sz="2625" baseline="28571">
              <a:latin typeface="Cambria Math"/>
              <a:cs typeface="Cambria Math"/>
            </a:endParaRPr>
          </a:p>
        </p:txBody>
      </p:sp>
      <p:sp>
        <p:nvSpPr>
          <p:cNvPr id="5" name="object 5"/>
          <p:cNvSpPr txBox="1"/>
          <p:nvPr/>
        </p:nvSpPr>
        <p:spPr>
          <a:xfrm>
            <a:off x="1583182" y="3453510"/>
            <a:ext cx="374650" cy="391160"/>
          </a:xfrm>
          <a:prstGeom prst="rect">
            <a:avLst/>
          </a:prstGeom>
        </p:spPr>
        <p:txBody>
          <a:bodyPr vert="horz" wrap="square" lIns="0" tIns="12700" rIns="0" bIns="0" rtlCol="0">
            <a:spAutoFit/>
          </a:bodyPr>
          <a:lstStyle/>
          <a:p>
            <a:pPr marL="38100">
              <a:lnSpc>
                <a:spcPct val="100000"/>
              </a:lnSpc>
              <a:spcBef>
                <a:spcPts val="100"/>
              </a:spcBef>
            </a:pPr>
            <a:r>
              <a:rPr sz="3600" spc="37" baseline="-20833" dirty="0">
                <a:latin typeface="Cambria Math"/>
                <a:cs typeface="Cambria Math"/>
              </a:rPr>
              <a:t>𝜇</a:t>
            </a:r>
            <a:r>
              <a:rPr sz="1750" spc="25" dirty="0">
                <a:latin typeface="Cambria Math"/>
                <a:cs typeface="Cambria Math"/>
              </a:rPr>
              <a:t>1</a:t>
            </a:r>
            <a:endParaRPr sz="1750">
              <a:latin typeface="Cambria Math"/>
              <a:cs typeface="Cambria Math"/>
            </a:endParaRPr>
          </a:p>
        </p:txBody>
      </p:sp>
      <p:sp>
        <p:nvSpPr>
          <p:cNvPr id="6" name="object 6"/>
          <p:cNvSpPr txBox="1"/>
          <p:nvPr/>
        </p:nvSpPr>
        <p:spPr>
          <a:xfrm>
            <a:off x="4489450" y="3614166"/>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Σ</a:t>
            </a:r>
            <a:endParaRPr sz="2400">
              <a:latin typeface="Cambria Math"/>
              <a:cs typeface="Cambria Math"/>
            </a:endParaRPr>
          </a:p>
        </p:txBody>
      </p:sp>
      <p:sp>
        <p:nvSpPr>
          <p:cNvPr id="7" name="object 7"/>
          <p:cNvSpPr txBox="1"/>
          <p:nvPr/>
        </p:nvSpPr>
        <p:spPr>
          <a:xfrm>
            <a:off x="7280147" y="3449828"/>
            <a:ext cx="380365" cy="391160"/>
          </a:xfrm>
          <a:prstGeom prst="rect">
            <a:avLst/>
          </a:prstGeom>
        </p:spPr>
        <p:txBody>
          <a:bodyPr vert="horz" wrap="square" lIns="0" tIns="12700" rIns="0" bIns="0" rtlCol="0">
            <a:spAutoFit/>
          </a:bodyPr>
          <a:lstStyle/>
          <a:p>
            <a:pPr marL="38100">
              <a:lnSpc>
                <a:spcPct val="100000"/>
              </a:lnSpc>
              <a:spcBef>
                <a:spcPts val="100"/>
              </a:spcBef>
            </a:pPr>
            <a:r>
              <a:rPr sz="3600" spc="75" baseline="-20833" dirty="0">
                <a:latin typeface="Cambria Math"/>
                <a:cs typeface="Cambria Math"/>
              </a:rPr>
              <a:t>𝜇</a:t>
            </a:r>
            <a:r>
              <a:rPr sz="1750" spc="50" dirty="0">
                <a:latin typeface="Cambria Math"/>
                <a:cs typeface="Cambria Math"/>
              </a:rPr>
              <a:t>2</a:t>
            </a:r>
            <a:endParaRPr sz="1750">
              <a:latin typeface="Cambria Math"/>
              <a:cs typeface="Cambria Math"/>
            </a:endParaRPr>
          </a:p>
        </p:txBody>
      </p:sp>
      <p:sp>
        <p:nvSpPr>
          <p:cNvPr id="8" name="object 8"/>
          <p:cNvSpPr/>
          <p:nvPr/>
        </p:nvSpPr>
        <p:spPr>
          <a:xfrm>
            <a:off x="5641721" y="4351654"/>
            <a:ext cx="1144270" cy="282575"/>
          </a:xfrm>
          <a:custGeom>
            <a:avLst/>
            <a:gdLst/>
            <a:ahLst/>
            <a:cxnLst/>
            <a:rect l="l" t="t" r="r" b="b"/>
            <a:pathLst>
              <a:path w="1144270" h="282575">
                <a:moveTo>
                  <a:pt x="1054227" y="0"/>
                </a:moveTo>
                <a:lnTo>
                  <a:pt x="1050162" y="11430"/>
                </a:lnTo>
                <a:lnTo>
                  <a:pt x="1066526" y="18522"/>
                </a:lnTo>
                <a:lnTo>
                  <a:pt x="1080579" y="28352"/>
                </a:lnTo>
                <a:lnTo>
                  <a:pt x="1109112" y="73852"/>
                </a:lnTo>
                <a:lnTo>
                  <a:pt x="1117443" y="115623"/>
                </a:lnTo>
                <a:lnTo>
                  <a:pt x="1118488" y="139700"/>
                </a:lnTo>
                <a:lnTo>
                  <a:pt x="1117441" y="164635"/>
                </a:lnTo>
                <a:lnTo>
                  <a:pt x="1109059" y="207601"/>
                </a:lnTo>
                <a:lnTo>
                  <a:pt x="1080579" y="253857"/>
                </a:lnTo>
                <a:lnTo>
                  <a:pt x="1050671" y="270891"/>
                </a:lnTo>
                <a:lnTo>
                  <a:pt x="1054227" y="282321"/>
                </a:lnTo>
                <a:lnTo>
                  <a:pt x="1092723" y="264255"/>
                </a:lnTo>
                <a:lnTo>
                  <a:pt x="1121028" y="233045"/>
                </a:lnTo>
                <a:lnTo>
                  <a:pt x="1138459" y="191135"/>
                </a:lnTo>
                <a:lnTo>
                  <a:pt x="1144270" y="141224"/>
                </a:lnTo>
                <a:lnTo>
                  <a:pt x="1142815" y="115341"/>
                </a:lnTo>
                <a:lnTo>
                  <a:pt x="1131143" y="69482"/>
                </a:lnTo>
                <a:lnTo>
                  <a:pt x="1108019" y="32146"/>
                </a:lnTo>
                <a:lnTo>
                  <a:pt x="1074681" y="7381"/>
                </a:lnTo>
                <a:lnTo>
                  <a:pt x="1054227" y="0"/>
                </a:lnTo>
                <a:close/>
              </a:path>
              <a:path w="1144270" h="282575">
                <a:moveTo>
                  <a:pt x="90042" y="0"/>
                </a:moveTo>
                <a:lnTo>
                  <a:pt x="51593" y="18097"/>
                </a:lnTo>
                <a:lnTo>
                  <a:pt x="23240" y="49530"/>
                </a:lnTo>
                <a:lnTo>
                  <a:pt x="5810" y="91424"/>
                </a:lnTo>
                <a:lnTo>
                  <a:pt x="0" y="141224"/>
                </a:lnTo>
                <a:lnTo>
                  <a:pt x="1450" y="167179"/>
                </a:lnTo>
                <a:lnTo>
                  <a:pt x="13019" y="213090"/>
                </a:lnTo>
                <a:lnTo>
                  <a:pt x="36018" y="250281"/>
                </a:lnTo>
                <a:lnTo>
                  <a:pt x="69494" y="274943"/>
                </a:lnTo>
                <a:lnTo>
                  <a:pt x="90042" y="282321"/>
                </a:lnTo>
                <a:lnTo>
                  <a:pt x="93599" y="270891"/>
                </a:lnTo>
                <a:lnTo>
                  <a:pt x="77475" y="263773"/>
                </a:lnTo>
                <a:lnTo>
                  <a:pt x="63579" y="253857"/>
                </a:lnTo>
                <a:lnTo>
                  <a:pt x="35083" y="207601"/>
                </a:lnTo>
                <a:lnTo>
                  <a:pt x="26701" y="164635"/>
                </a:lnTo>
                <a:lnTo>
                  <a:pt x="25653" y="139700"/>
                </a:lnTo>
                <a:lnTo>
                  <a:pt x="26701" y="115623"/>
                </a:lnTo>
                <a:lnTo>
                  <a:pt x="35083" y="73852"/>
                </a:lnTo>
                <a:lnTo>
                  <a:pt x="63674" y="28352"/>
                </a:lnTo>
                <a:lnTo>
                  <a:pt x="93979" y="11430"/>
                </a:lnTo>
                <a:lnTo>
                  <a:pt x="90042" y="0"/>
                </a:lnTo>
                <a:close/>
              </a:path>
            </a:pathLst>
          </a:custGeom>
          <a:solidFill>
            <a:srgbClr val="000000"/>
          </a:solidFill>
        </p:spPr>
        <p:txBody>
          <a:bodyPr wrap="square" lIns="0" tIns="0" rIns="0" bIns="0" rtlCol="0"/>
          <a:lstStyle/>
          <a:p>
            <a:endParaRPr/>
          </a:p>
        </p:txBody>
      </p:sp>
      <p:sp>
        <p:nvSpPr>
          <p:cNvPr id="9" name="object 9"/>
          <p:cNvSpPr/>
          <p:nvPr/>
        </p:nvSpPr>
        <p:spPr>
          <a:xfrm>
            <a:off x="1201000" y="4904232"/>
            <a:ext cx="1144905" cy="282575"/>
          </a:xfrm>
          <a:custGeom>
            <a:avLst/>
            <a:gdLst/>
            <a:ahLst/>
            <a:cxnLst/>
            <a:rect l="l" t="t" r="r" b="b"/>
            <a:pathLst>
              <a:path w="1144905" h="282575">
                <a:moveTo>
                  <a:pt x="1054265" y="0"/>
                </a:moveTo>
                <a:lnTo>
                  <a:pt x="1050201" y="11430"/>
                </a:lnTo>
                <a:lnTo>
                  <a:pt x="1066564" y="18522"/>
                </a:lnTo>
                <a:lnTo>
                  <a:pt x="1080617" y="28352"/>
                </a:lnTo>
                <a:lnTo>
                  <a:pt x="1109150" y="73852"/>
                </a:lnTo>
                <a:lnTo>
                  <a:pt x="1117481" y="115623"/>
                </a:lnTo>
                <a:lnTo>
                  <a:pt x="1118527" y="139700"/>
                </a:lnTo>
                <a:lnTo>
                  <a:pt x="1117479" y="164635"/>
                </a:lnTo>
                <a:lnTo>
                  <a:pt x="1109097" y="207601"/>
                </a:lnTo>
                <a:lnTo>
                  <a:pt x="1080617" y="253857"/>
                </a:lnTo>
                <a:lnTo>
                  <a:pt x="1050709" y="270891"/>
                </a:lnTo>
                <a:lnTo>
                  <a:pt x="1054265" y="282321"/>
                </a:lnTo>
                <a:lnTo>
                  <a:pt x="1092761" y="264255"/>
                </a:lnTo>
                <a:lnTo>
                  <a:pt x="1121067" y="233045"/>
                </a:lnTo>
                <a:lnTo>
                  <a:pt x="1138497" y="191135"/>
                </a:lnTo>
                <a:lnTo>
                  <a:pt x="1144308" y="141224"/>
                </a:lnTo>
                <a:lnTo>
                  <a:pt x="1142853" y="115341"/>
                </a:lnTo>
                <a:lnTo>
                  <a:pt x="1131181" y="69482"/>
                </a:lnTo>
                <a:lnTo>
                  <a:pt x="1108057" y="32146"/>
                </a:lnTo>
                <a:lnTo>
                  <a:pt x="1074720" y="7381"/>
                </a:lnTo>
                <a:lnTo>
                  <a:pt x="1054265" y="0"/>
                </a:lnTo>
                <a:close/>
              </a:path>
              <a:path w="1144905" h="282575">
                <a:moveTo>
                  <a:pt x="90081" y="0"/>
                </a:moveTo>
                <a:lnTo>
                  <a:pt x="51623" y="18097"/>
                </a:lnTo>
                <a:lnTo>
                  <a:pt x="23291" y="49530"/>
                </a:lnTo>
                <a:lnTo>
                  <a:pt x="5821" y="91424"/>
                </a:lnTo>
                <a:lnTo>
                  <a:pt x="0" y="141224"/>
                </a:lnTo>
                <a:lnTo>
                  <a:pt x="1450" y="167179"/>
                </a:lnTo>
                <a:lnTo>
                  <a:pt x="13056" y="213090"/>
                </a:lnTo>
                <a:lnTo>
                  <a:pt x="36093" y="250281"/>
                </a:lnTo>
                <a:lnTo>
                  <a:pt x="69523" y="274943"/>
                </a:lnTo>
                <a:lnTo>
                  <a:pt x="90081" y="282321"/>
                </a:lnTo>
                <a:lnTo>
                  <a:pt x="93637" y="270891"/>
                </a:lnTo>
                <a:lnTo>
                  <a:pt x="77516" y="263773"/>
                </a:lnTo>
                <a:lnTo>
                  <a:pt x="63625" y="253857"/>
                </a:lnTo>
                <a:lnTo>
                  <a:pt x="35156" y="207601"/>
                </a:lnTo>
                <a:lnTo>
                  <a:pt x="26788" y="164635"/>
                </a:lnTo>
                <a:lnTo>
                  <a:pt x="25742" y="139700"/>
                </a:lnTo>
                <a:lnTo>
                  <a:pt x="26788" y="115623"/>
                </a:lnTo>
                <a:lnTo>
                  <a:pt x="35156" y="73852"/>
                </a:lnTo>
                <a:lnTo>
                  <a:pt x="63720" y="28352"/>
                </a:lnTo>
                <a:lnTo>
                  <a:pt x="94018" y="11430"/>
                </a:lnTo>
                <a:lnTo>
                  <a:pt x="90081" y="0"/>
                </a:lnTo>
                <a:close/>
              </a:path>
            </a:pathLst>
          </a:custGeom>
          <a:solidFill>
            <a:srgbClr val="000000"/>
          </a:solidFill>
        </p:spPr>
        <p:txBody>
          <a:bodyPr wrap="square" lIns="0" tIns="0" rIns="0" bIns="0" rtlCol="0"/>
          <a:lstStyle/>
          <a:p>
            <a:endParaRPr/>
          </a:p>
        </p:txBody>
      </p:sp>
      <p:sp>
        <p:nvSpPr>
          <p:cNvPr id="10" name="object 10"/>
          <p:cNvSpPr/>
          <p:nvPr/>
        </p:nvSpPr>
        <p:spPr>
          <a:xfrm>
            <a:off x="3415410" y="4904232"/>
            <a:ext cx="513715" cy="282575"/>
          </a:xfrm>
          <a:custGeom>
            <a:avLst/>
            <a:gdLst/>
            <a:ahLst/>
            <a:cxnLst/>
            <a:rect l="l" t="t" r="r" b="b"/>
            <a:pathLst>
              <a:path w="513714" h="282575">
                <a:moveTo>
                  <a:pt x="423290" y="0"/>
                </a:moveTo>
                <a:lnTo>
                  <a:pt x="419226" y="11430"/>
                </a:lnTo>
                <a:lnTo>
                  <a:pt x="435590" y="18522"/>
                </a:lnTo>
                <a:lnTo>
                  <a:pt x="449643" y="28352"/>
                </a:lnTo>
                <a:lnTo>
                  <a:pt x="478176" y="73852"/>
                </a:lnTo>
                <a:lnTo>
                  <a:pt x="486507" y="115623"/>
                </a:lnTo>
                <a:lnTo>
                  <a:pt x="487552" y="139700"/>
                </a:lnTo>
                <a:lnTo>
                  <a:pt x="486505" y="164635"/>
                </a:lnTo>
                <a:lnTo>
                  <a:pt x="478123" y="207601"/>
                </a:lnTo>
                <a:lnTo>
                  <a:pt x="449643" y="253857"/>
                </a:lnTo>
                <a:lnTo>
                  <a:pt x="419735" y="270891"/>
                </a:lnTo>
                <a:lnTo>
                  <a:pt x="423290" y="282321"/>
                </a:lnTo>
                <a:lnTo>
                  <a:pt x="461787" y="264255"/>
                </a:lnTo>
                <a:lnTo>
                  <a:pt x="490092" y="233045"/>
                </a:lnTo>
                <a:lnTo>
                  <a:pt x="507523" y="191135"/>
                </a:lnTo>
                <a:lnTo>
                  <a:pt x="513334" y="141224"/>
                </a:lnTo>
                <a:lnTo>
                  <a:pt x="511879" y="115341"/>
                </a:lnTo>
                <a:lnTo>
                  <a:pt x="500207" y="69482"/>
                </a:lnTo>
                <a:lnTo>
                  <a:pt x="477083" y="32146"/>
                </a:lnTo>
                <a:lnTo>
                  <a:pt x="443745" y="7381"/>
                </a:lnTo>
                <a:lnTo>
                  <a:pt x="423290" y="0"/>
                </a:lnTo>
                <a:close/>
              </a:path>
              <a:path w="513714" h="282575">
                <a:moveTo>
                  <a:pt x="90042" y="0"/>
                </a:moveTo>
                <a:lnTo>
                  <a:pt x="51593" y="18097"/>
                </a:lnTo>
                <a:lnTo>
                  <a:pt x="23240" y="49530"/>
                </a:lnTo>
                <a:lnTo>
                  <a:pt x="5810" y="91424"/>
                </a:lnTo>
                <a:lnTo>
                  <a:pt x="0" y="141224"/>
                </a:lnTo>
                <a:lnTo>
                  <a:pt x="1450" y="167179"/>
                </a:lnTo>
                <a:lnTo>
                  <a:pt x="13019" y="213090"/>
                </a:lnTo>
                <a:lnTo>
                  <a:pt x="36018" y="250281"/>
                </a:lnTo>
                <a:lnTo>
                  <a:pt x="69494" y="274943"/>
                </a:lnTo>
                <a:lnTo>
                  <a:pt x="90042" y="282321"/>
                </a:lnTo>
                <a:lnTo>
                  <a:pt x="93599" y="270891"/>
                </a:lnTo>
                <a:lnTo>
                  <a:pt x="77475" y="263773"/>
                </a:lnTo>
                <a:lnTo>
                  <a:pt x="63579" y="253857"/>
                </a:lnTo>
                <a:lnTo>
                  <a:pt x="35083" y="207601"/>
                </a:lnTo>
                <a:lnTo>
                  <a:pt x="26701" y="164635"/>
                </a:lnTo>
                <a:lnTo>
                  <a:pt x="25653" y="139700"/>
                </a:lnTo>
                <a:lnTo>
                  <a:pt x="26701" y="115623"/>
                </a:lnTo>
                <a:lnTo>
                  <a:pt x="35083" y="73852"/>
                </a:lnTo>
                <a:lnTo>
                  <a:pt x="63674" y="28352"/>
                </a:lnTo>
                <a:lnTo>
                  <a:pt x="93979" y="11430"/>
                </a:lnTo>
                <a:lnTo>
                  <a:pt x="90042" y="0"/>
                </a:lnTo>
                <a:close/>
              </a:path>
            </a:pathLst>
          </a:custGeom>
          <a:solidFill>
            <a:srgbClr val="000000"/>
          </a:solidFill>
        </p:spPr>
        <p:txBody>
          <a:bodyPr wrap="square" lIns="0" tIns="0" rIns="0" bIns="0" rtlCol="0"/>
          <a:lstStyle/>
          <a:p>
            <a:endParaRPr/>
          </a:p>
        </p:txBody>
      </p:sp>
      <p:sp>
        <p:nvSpPr>
          <p:cNvPr id="11" name="object 11"/>
          <p:cNvSpPr/>
          <p:nvPr/>
        </p:nvSpPr>
        <p:spPr>
          <a:xfrm>
            <a:off x="4602607" y="4904232"/>
            <a:ext cx="519430" cy="282575"/>
          </a:xfrm>
          <a:custGeom>
            <a:avLst/>
            <a:gdLst/>
            <a:ahLst/>
            <a:cxnLst/>
            <a:rect l="l" t="t" r="r" b="b"/>
            <a:pathLst>
              <a:path w="519429" h="282575">
                <a:moveTo>
                  <a:pt x="429387" y="0"/>
                </a:moveTo>
                <a:lnTo>
                  <a:pt x="425322" y="11430"/>
                </a:lnTo>
                <a:lnTo>
                  <a:pt x="441686" y="18522"/>
                </a:lnTo>
                <a:lnTo>
                  <a:pt x="455739" y="28352"/>
                </a:lnTo>
                <a:lnTo>
                  <a:pt x="484272" y="73852"/>
                </a:lnTo>
                <a:lnTo>
                  <a:pt x="492603" y="115623"/>
                </a:lnTo>
                <a:lnTo>
                  <a:pt x="493648" y="139700"/>
                </a:lnTo>
                <a:lnTo>
                  <a:pt x="492601" y="164635"/>
                </a:lnTo>
                <a:lnTo>
                  <a:pt x="484219" y="207601"/>
                </a:lnTo>
                <a:lnTo>
                  <a:pt x="455739" y="253857"/>
                </a:lnTo>
                <a:lnTo>
                  <a:pt x="425830" y="270891"/>
                </a:lnTo>
                <a:lnTo>
                  <a:pt x="429387" y="282321"/>
                </a:lnTo>
                <a:lnTo>
                  <a:pt x="467883" y="264255"/>
                </a:lnTo>
                <a:lnTo>
                  <a:pt x="496188" y="233045"/>
                </a:lnTo>
                <a:lnTo>
                  <a:pt x="513619" y="191135"/>
                </a:lnTo>
                <a:lnTo>
                  <a:pt x="519429" y="141224"/>
                </a:lnTo>
                <a:lnTo>
                  <a:pt x="517975" y="115341"/>
                </a:lnTo>
                <a:lnTo>
                  <a:pt x="506303" y="69482"/>
                </a:lnTo>
                <a:lnTo>
                  <a:pt x="483179" y="32146"/>
                </a:lnTo>
                <a:lnTo>
                  <a:pt x="449841" y="7381"/>
                </a:lnTo>
                <a:lnTo>
                  <a:pt x="429387" y="0"/>
                </a:lnTo>
                <a:close/>
              </a:path>
              <a:path w="519429" h="282575">
                <a:moveTo>
                  <a:pt x="90042" y="0"/>
                </a:moveTo>
                <a:lnTo>
                  <a:pt x="51593" y="18097"/>
                </a:lnTo>
                <a:lnTo>
                  <a:pt x="23240" y="49530"/>
                </a:lnTo>
                <a:lnTo>
                  <a:pt x="5810" y="91424"/>
                </a:lnTo>
                <a:lnTo>
                  <a:pt x="0" y="141224"/>
                </a:lnTo>
                <a:lnTo>
                  <a:pt x="1450" y="167179"/>
                </a:lnTo>
                <a:lnTo>
                  <a:pt x="13019" y="213090"/>
                </a:lnTo>
                <a:lnTo>
                  <a:pt x="36018" y="250281"/>
                </a:lnTo>
                <a:lnTo>
                  <a:pt x="69494" y="274943"/>
                </a:lnTo>
                <a:lnTo>
                  <a:pt x="90042" y="282321"/>
                </a:lnTo>
                <a:lnTo>
                  <a:pt x="93598" y="270891"/>
                </a:lnTo>
                <a:lnTo>
                  <a:pt x="77475" y="263773"/>
                </a:lnTo>
                <a:lnTo>
                  <a:pt x="63579" y="253857"/>
                </a:lnTo>
                <a:lnTo>
                  <a:pt x="35083" y="207601"/>
                </a:lnTo>
                <a:lnTo>
                  <a:pt x="26701" y="164635"/>
                </a:lnTo>
                <a:lnTo>
                  <a:pt x="25653" y="139700"/>
                </a:lnTo>
                <a:lnTo>
                  <a:pt x="26701" y="115623"/>
                </a:lnTo>
                <a:lnTo>
                  <a:pt x="35083" y="73852"/>
                </a:lnTo>
                <a:lnTo>
                  <a:pt x="63674" y="28352"/>
                </a:lnTo>
                <a:lnTo>
                  <a:pt x="93979" y="11430"/>
                </a:lnTo>
                <a:lnTo>
                  <a:pt x="90042" y="0"/>
                </a:lnTo>
                <a:close/>
              </a:path>
            </a:pathLst>
          </a:custGeom>
          <a:solidFill>
            <a:srgbClr val="000000"/>
          </a:solidFill>
        </p:spPr>
        <p:txBody>
          <a:bodyPr wrap="square" lIns="0" tIns="0" rIns="0" bIns="0" rtlCol="0"/>
          <a:lstStyle/>
          <a:p>
            <a:endParaRPr/>
          </a:p>
        </p:txBody>
      </p:sp>
      <p:sp>
        <p:nvSpPr>
          <p:cNvPr id="12" name="object 12"/>
          <p:cNvSpPr/>
          <p:nvPr/>
        </p:nvSpPr>
        <p:spPr>
          <a:xfrm>
            <a:off x="6158610" y="4904232"/>
            <a:ext cx="641350" cy="282575"/>
          </a:xfrm>
          <a:custGeom>
            <a:avLst/>
            <a:gdLst/>
            <a:ahLst/>
            <a:cxnLst/>
            <a:rect l="l" t="t" r="r" b="b"/>
            <a:pathLst>
              <a:path w="641350" h="282575">
                <a:moveTo>
                  <a:pt x="551307" y="0"/>
                </a:moveTo>
                <a:lnTo>
                  <a:pt x="547242" y="11430"/>
                </a:lnTo>
                <a:lnTo>
                  <a:pt x="563606" y="18522"/>
                </a:lnTo>
                <a:lnTo>
                  <a:pt x="577659" y="28352"/>
                </a:lnTo>
                <a:lnTo>
                  <a:pt x="606192" y="73852"/>
                </a:lnTo>
                <a:lnTo>
                  <a:pt x="614523" y="115623"/>
                </a:lnTo>
                <a:lnTo>
                  <a:pt x="615568" y="139700"/>
                </a:lnTo>
                <a:lnTo>
                  <a:pt x="614521" y="164635"/>
                </a:lnTo>
                <a:lnTo>
                  <a:pt x="606139" y="207601"/>
                </a:lnTo>
                <a:lnTo>
                  <a:pt x="577659" y="253857"/>
                </a:lnTo>
                <a:lnTo>
                  <a:pt x="547750" y="270891"/>
                </a:lnTo>
                <a:lnTo>
                  <a:pt x="551307" y="282321"/>
                </a:lnTo>
                <a:lnTo>
                  <a:pt x="589803" y="264255"/>
                </a:lnTo>
                <a:lnTo>
                  <a:pt x="618109" y="233045"/>
                </a:lnTo>
                <a:lnTo>
                  <a:pt x="635539" y="191135"/>
                </a:lnTo>
                <a:lnTo>
                  <a:pt x="641349" y="141224"/>
                </a:lnTo>
                <a:lnTo>
                  <a:pt x="639895" y="115341"/>
                </a:lnTo>
                <a:lnTo>
                  <a:pt x="628223" y="69482"/>
                </a:lnTo>
                <a:lnTo>
                  <a:pt x="605099" y="32146"/>
                </a:lnTo>
                <a:lnTo>
                  <a:pt x="571761" y="7381"/>
                </a:lnTo>
                <a:lnTo>
                  <a:pt x="551307" y="0"/>
                </a:lnTo>
                <a:close/>
              </a:path>
              <a:path w="641350" h="282575">
                <a:moveTo>
                  <a:pt x="90042" y="0"/>
                </a:moveTo>
                <a:lnTo>
                  <a:pt x="51593" y="18097"/>
                </a:lnTo>
                <a:lnTo>
                  <a:pt x="23240" y="49530"/>
                </a:lnTo>
                <a:lnTo>
                  <a:pt x="5810" y="91424"/>
                </a:lnTo>
                <a:lnTo>
                  <a:pt x="0" y="141224"/>
                </a:lnTo>
                <a:lnTo>
                  <a:pt x="1450" y="167179"/>
                </a:lnTo>
                <a:lnTo>
                  <a:pt x="13019" y="213090"/>
                </a:lnTo>
                <a:lnTo>
                  <a:pt x="36018" y="250281"/>
                </a:lnTo>
                <a:lnTo>
                  <a:pt x="69494" y="274943"/>
                </a:lnTo>
                <a:lnTo>
                  <a:pt x="90042" y="282321"/>
                </a:lnTo>
                <a:lnTo>
                  <a:pt x="93599" y="270891"/>
                </a:lnTo>
                <a:lnTo>
                  <a:pt x="77475" y="263773"/>
                </a:lnTo>
                <a:lnTo>
                  <a:pt x="63579" y="253857"/>
                </a:lnTo>
                <a:lnTo>
                  <a:pt x="35083" y="207601"/>
                </a:lnTo>
                <a:lnTo>
                  <a:pt x="26701" y="164635"/>
                </a:lnTo>
                <a:lnTo>
                  <a:pt x="25653" y="139700"/>
                </a:lnTo>
                <a:lnTo>
                  <a:pt x="26701" y="115623"/>
                </a:lnTo>
                <a:lnTo>
                  <a:pt x="35083" y="73852"/>
                </a:lnTo>
                <a:lnTo>
                  <a:pt x="63674" y="28352"/>
                </a:lnTo>
                <a:lnTo>
                  <a:pt x="93979" y="11430"/>
                </a:lnTo>
                <a:lnTo>
                  <a:pt x="90042" y="0"/>
                </a:lnTo>
                <a:close/>
              </a:path>
            </a:pathLst>
          </a:custGeom>
          <a:solidFill>
            <a:srgbClr val="000000"/>
          </a:solidFill>
        </p:spPr>
        <p:txBody>
          <a:bodyPr wrap="square" lIns="0" tIns="0" rIns="0" bIns="0" rtlCol="0"/>
          <a:lstStyle/>
          <a:p>
            <a:endParaRPr/>
          </a:p>
        </p:txBody>
      </p:sp>
      <p:sp>
        <p:nvSpPr>
          <p:cNvPr id="13" name="object 13"/>
          <p:cNvSpPr/>
          <p:nvPr/>
        </p:nvSpPr>
        <p:spPr>
          <a:xfrm>
            <a:off x="4746878" y="5367401"/>
            <a:ext cx="647700" cy="282575"/>
          </a:xfrm>
          <a:custGeom>
            <a:avLst/>
            <a:gdLst/>
            <a:ahLst/>
            <a:cxnLst/>
            <a:rect l="l" t="t" r="r" b="b"/>
            <a:pathLst>
              <a:path w="647700" h="282575">
                <a:moveTo>
                  <a:pt x="557530" y="0"/>
                </a:moveTo>
                <a:lnTo>
                  <a:pt x="553466" y="11430"/>
                </a:lnTo>
                <a:lnTo>
                  <a:pt x="569829" y="18522"/>
                </a:lnTo>
                <a:lnTo>
                  <a:pt x="583882" y="28352"/>
                </a:lnTo>
                <a:lnTo>
                  <a:pt x="612415" y="73852"/>
                </a:lnTo>
                <a:lnTo>
                  <a:pt x="620746" y="115623"/>
                </a:lnTo>
                <a:lnTo>
                  <a:pt x="621792" y="139700"/>
                </a:lnTo>
                <a:lnTo>
                  <a:pt x="620744" y="164634"/>
                </a:lnTo>
                <a:lnTo>
                  <a:pt x="612362" y="207563"/>
                </a:lnTo>
                <a:lnTo>
                  <a:pt x="583866" y="253796"/>
                </a:lnTo>
                <a:lnTo>
                  <a:pt x="553847" y="270840"/>
                </a:lnTo>
                <a:lnTo>
                  <a:pt x="557530" y="282295"/>
                </a:lnTo>
                <a:lnTo>
                  <a:pt x="596026" y="264231"/>
                </a:lnTo>
                <a:lnTo>
                  <a:pt x="624332" y="232956"/>
                </a:lnTo>
                <a:lnTo>
                  <a:pt x="641762" y="191076"/>
                </a:lnTo>
                <a:lnTo>
                  <a:pt x="647573" y="141224"/>
                </a:lnTo>
                <a:lnTo>
                  <a:pt x="646100" y="115339"/>
                </a:lnTo>
                <a:lnTo>
                  <a:pt x="634392" y="69429"/>
                </a:lnTo>
                <a:lnTo>
                  <a:pt x="611322" y="32093"/>
                </a:lnTo>
                <a:lnTo>
                  <a:pt x="577984" y="7379"/>
                </a:lnTo>
                <a:lnTo>
                  <a:pt x="557530" y="0"/>
                </a:lnTo>
                <a:close/>
              </a:path>
              <a:path w="647700" h="282575">
                <a:moveTo>
                  <a:pt x="90043" y="0"/>
                </a:moveTo>
                <a:lnTo>
                  <a:pt x="51657" y="18081"/>
                </a:lnTo>
                <a:lnTo>
                  <a:pt x="23368" y="49403"/>
                </a:lnTo>
                <a:lnTo>
                  <a:pt x="5873" y="91408"/>
                </a:lnTo>
                <a:lnTo>
                  <a:pt x="0" y="141224"/>
                </a:lnTo>
                <a:lnTo>
                  <a:pt x="1452" y="167160"/>
                </a:lnTo>
                <a:lnTo>
                  <a:pt x="13073" y="212999"/>
                </a:lnTo>
                <a:lnTo>
                  <a:pt x="36125" y="250246"/>
                </a:lnTo>
                <a:lnTo>
                  <a:pt x="69514" y="274913"/>
                </a:lnTo>
                <a:lnTo>
                  <a:pt x="90043" y="282295"/>
                </a:lnTo>
                <a:lnTo>
                  <a:pt x="93599" y="270840"/>
                </a:lnTo>
                <a:lnTo>
                  <a:pt x="77549" y="263712"/>
                </a:lnTo>
                <a:lnTo>
                  <a:pt x="63690" y="253796"/>
                </a:lnTo>
                <a:lnTo>
                  <a:pt x="35210" y="207563"/>
                </a:lnTo>
                <a:lnTo>
                  <a:pt x="26828" y="164634"/>
                </a:lnTo>
                <a:lnTo>
                  <a:pt x="25781" y="139700"/>
                </a:lnTo>
                <a:lnTo>
                  <a:pt x="26828" y="115623"/>
                </a:lnTo>
                <a:lnTo>
                  <a:pt x="35210" y="73852"/>
                </a:lnTo>
                <a:lnTo>
                  <a:pt x="63801" y="28352"/>
                </a:lnTo>
                <a:lnTo>
                  <a:pt x="94107" y="11430"/>
                </a:lnTo>
                <a:lnTo>
                  <a:pt x="90043" y="0"/>
                </a:lnTo>
                <a:close/>
              </a:path>
            </a:pathLst>
          </a:custGeom>
          <a:solidFill>
            <a:srgbClr val="000000"/>
          </a:solidFill>
        </p:spPr>
        <p:txBody>
          <a:bodyPr wrap="square" lIns="0" tIns="0" rIns="0" bIns="0" rtlCol="0"/>
          <a:lstStyle/>
          <a:p>
            <a:endParaRPr/>
          </a:p>
        </p:txBody>
      </p:sp>
      <p:sp>
        <p:nvSpPr>
          <p:cNvPr id="14" name="object 14"/>
          <p:cNvSpPr/>
          <p:nvPr/>
        </p:nvSpPr>
        <p:spPr>
          <a:xfrm>
            <a:off x="6068186" y="5367401"/>
            <a:ext cx="647700" cy="282575"/>
          </a:xfrm>
          <a:custGeom>
            <a:avLst/>
            <a:gdLst/>
            <a:ahLst/>
            <a:cxnLst/>
            <a:rect l="l" t="t" r="r" b="b"/>
            <a:pathLst>
              <a:path w="647700" h="282575">
                <a:moveTo>
                  <a:pt x="557530" y="0"/>
                </a:moveTo>
                <a:lnTo>
                  <a:pt x="553465" y="11430"/>
                </a:lnTo>
                <a:lnTo>
                  <a:pt x="569829" y="18522"/>
                </a:lnTo>
                <a:lnTo>
                  <a:pt x="583882" y="28352"/>
                </a:lnTo>
                <a:lnTo>
                  <a:pt x="612415" y="73852"/>
                </a:lnTo>
                <a:lnTo>
                  <a:pt x="620746" y="115623"/>
                </a:lnTo>
                <a:lnTo>
                  <a:pt x="621791" y="139700"/>
                </a:lnTo>
                <a:lnTo>
                  <a:pt x="620744" y="164634"/>
                </a:lnTo>
                <a:lnTo>
                  <a:pt x="612362" y="207563"/>
                </a:lnTo>
                <a:lnTo>
                  <a:pt x="583866" y="253796"/>
                </a:lnTo>
                <a:lnTo>
                  <a:pt x="553846" y="270840"/>
                </a:lnTo>
                <a:lnTo>
                  <a:pt x="557530" y="282295"/>
                </a:lnTo>
                <a:lnTo>
                  <a:pt x="596026" y="264231"/>
                </a:lnTo>
                <a:lnTo>
                  <a:pt x="624332" y="232956"/>
                </a:lnTo>
                <a:lnTo>
                  <a:pt x="641762" y="191076"/>
                </a:lnTo>
                <a:lnTo>
                  <a:pt x="647572" y="141224"/>
                </a:lnTo>
                <a:lnTo>
                  <a:pt x="646100" y="115339"/>
                </a:lnTo>
                <a:lnTo>
                  <a:pt x="634392" y="69429"/>
                </a:lnTo>
                <a:lnTo>
                  <a:pt x="611322" y="32093"/>
                </a:lnTo>
                <a:lnTo>
                  <a:pt x="577984" y="7379"/>
                </a:lnTo>
                <a:lnTo>
                  <a:pt x="557530" y="0"/>
                </a:lnTo>
                <a:close/>
              </a:path>
              <a:path w="647700" h="282575">
                <a:moveTo>
                  <a:pt x="90042" y="0"/>
                </a:moveTo>
                <a:lnTo>
                  <a:pt x="51657" y="18081"/>
                </a:lnTo>
                <a:lnTo>
                  <a:pt x="23367" y="49403"/>
                </a:lnTo>
                <a:lnTo>
                  <a:pt x="5873" y="91408"/>
                </a:lnTo>
                <a:lnTo>
                  <a:pt x="0" y="141224"/>
                </a:lnTo>
                <a:lnTo>
                  <a:pt x="1452" y="167160"/>
                </a:lnTo>
                <a:lnTo>
                  <a:pt x="13073" y="212999"/>
                </a:lnTo>
                <a:lnTo>
                  <a:pt x="36125" y="250246"/>
                </a:lnTo>
                <a:lnTo>
                  <a:pt x="69514" y="274913"/>
                </a:lnTo>
                <a:lnTo>
                  <a:pt x="90042" y="282295"/>
                </a:lnTo>
                <a:lnTo>
                  <a:pt x="93599" y="270840"/>
                </a:lnTo>
                <a:lnTo>
                  <a:pt x="77549" y="263712"/>
                </a:lnTo>
                <a:lnTo>
                  <a:pt x="63690" y="253796"/>
                </a:lnTo>
                <a:lnTo>
                  <a:pt x="35210" y="207563"/>
                </a:lnTo>
                <a:lnTo>
                  <a:pt x="26828" y="164634"/>
                </a:lnTo>
                <a:lnTo>
                  <a:pt x="25780" y="139700"/>
                </a:lnTo>
                <a:lnTo>
                  <a:pt x="26828" y="115623"/>
                </a:lnTo>
                <a:lnTo>
                  <a:pt x="35210" y="73852"/>
                </a:lnTo>
                <a:lnTo>
                  <a:pt x="63801" y="28352"/>
                </a:lnTo>
                <a:lnTo>
                  <a:pt x="94107" y="11430"/>
                </a:lnTo>
                <a:lnTo>
                  <a:pt x="90042" y="0"/>
                </a:lnTo>
                <a:close/>
              </a:path>
            </a:pathLst>
          </a:custGeom>
          <a:solidFill>
            <a:srgbClr val="000000"/>
          </a:solidFill>
        </p:spPr>
        <p:txBody>
          <a:bodyPr wrap="square" lIns="0" tIns="0" rIns="0" bIns="0" rtlCol="0"/>
          <a:lstStyle/>
          <a:p>
            <a:endParaRPr/>
          </a:p>
        </p:txBody>
      </p:sp>
      <p:sp>
        <p:nvSpPr>
          <p:cNvPr id="15" name="object 15"/>
          <p:cNvSpPr txBox="1"/>
          <p:nvPr/>
        </p:nvSpPr>
        <p:spPr>
          <a:xfrm>
            <a:off x="421741" y="4075175"/>
            <a:ext cx="6342380" cy="1594485"/>
          </a:xfrm>
          <a:prstGeom prst="rect">
            <a:avLst/>
          </a:prstGeom>
        </p:spPr>
        <p:txBody>
          <a:bodyPr vert="horz" wrap="square" lIns="0" tIns="200025" rIns="0" bIns="0" rtlCol="0">
            <a:spAutoFit/>
          </a:bodyPr>
          <a:lstStyle/>
          <a:p>
            <a:pPr marL="63500">
              <a:lnSpc>
                <a:spcPct val="100000"/>
              </a:lnSpc>
              <a:spcBef>
                <a:spcPts val="1575"/>
              </a:spcBef>
              <a:tabLst>
                <a:tab pos="5320030" algn="l"/>
              </a:tabLst>
            </a:pPr>
            <a:r>
              <a:rPr sz="2400" spc="-5" dirty="0">
                <a:latin typeface="Calibri"/>
                <a:cs typeface="Calibri"/>
              </a:rPr>
              <a:t>Find</a:t>
            </a:r>
            <a:r>
              <a:rPr sz="2400" spc="10" dirty="0">
                <a:latin typeface="Calibri"/>
                <a:cs typeface="Calibri"/>
              </a:rPr>
              <a:t> </a:t>
            </a:r>
            <a:r>
              <a:rPr sz="2400" spc="45" dirty="0">
                <a:latin typeface="Cambria Math"/>
                <a:cs typeface="Cambria Math"/>
              </a:rPr>
              <a:t>𝜇</a:t>
            </a:r>
            <a:r>
              <a:rPr sz="2625" spc="67" baseline="28571" dirty="0">
                <a:latin typeface="Cambria Math"/>
                <a:cs typeface="Cambria Math"/>
              </a:rPr>
              <a:t>1</a:t>
            </a:r>
            <a:r>
              <a:rPr sz="2400" spc="45" dirty="0">
                <a:latin typeface="Calibri"/>
                <a:cs typeface="Calibri"/>
              </a:rPr>
              <a:t>,</a:t>
            </a:r>
            <a:r>
              <a:rPr sz="2400" spc="-5" dirty="0">
                <a:latin typeface="Calibri"/>
                <a:cs typeface="Calibri"/>
              </a:rPr>
              <a:t> </a:t>
            </a:r>
            <a:r>
              <a:rPr sz="2400" spc="65" dirty="0">
                <a:latin typeface="Cambria Math"/>
                <a:cs typeface="Cambria Math"/>
              </a:rPr>
              <a:t>𝜇</a:t>
            </a:r>
            <a:r>
              <a:rPr sz="2625" spc="97" baseline="28571" dirty="0">
                <a:latin typeface="Cambria Math"/>
                <a:cs typeface="Cambria Math"/>
              </a:rPr>
              <a:t>2</a:t>
            </a:r>
            <a:r>
              <a:rPr sz="2400" spc="65" dirty="0">
                <a:latin typeface="Calibri"/>
                <a:cs typeface="Calibri"/>
              </a:rPr>
              <a:t>,</a:t>
            </a:r>
            <a:r>
              <a:rPr sz="2400" spc="5" dirty="0">
                <a:latin typeface="Calibri"/>
                <a:cs typeface="Calibri"/>
              </a:rPr>
              <a:t> </a:t>
            </a:r>
            <a:r>
              <a:rPr sz="2400" dirty="0">
                <a:latin typeface="Cambria Math"/>
                <a:cs typeface="Cambria Math"/>
              </a:rPr>
              <a:t>Σ</a:t>
            </a:r>
            <a:r>
              <a:rPr sz="2400" spc="10" dirty="0">
                <a:latin typeface="Cambria Math"/>
                <a:cs typeface="Cambria Math"/>
              </a:rPr>
              <a:t> </a:t>
            </a:r>
            <a:r>
              <a:rPr sz="2400" spc="-10" dirty="0">
                <a:latin typeface="Calibri"/>
                <a:cs typeface="Calibri"/>
              </a:rPr>
              <a:t>maximizing</a:t>
            </a:r>
            <a:r>
              <a:rPr sz="2400" spc="-15" dirty="0">
                <a:latin typeface="Calibri"/>
                <a:cs typeface="Calibri"/>
              </a:rPr>
              <a:t> </a:t>
            </a:r>
            <a:r>
              <a:rPr sz="2400" dirty="0">
                <a:latin typeface="Calibri"/>
                <a:cs typeface="Calibri"/>
              </a:rPr>
              <a:t>the </a:t>
            </a:r>
            <a:r>
              <a:rPr sz="2400" spc="-10" dirty="0">
                <a:latin typeface="Calibri"/>
                <a:cs typeface="Calibri"/>
              </a:rPr>
              <a:t>likelihood</a:t>
            </a:r>
            <a:r>
              <a:rPr sz="2400" spc="-15" dirty="0">
                <a:latin typeface="Calibri"/>
                <a:cs typeface="Calibri"/>
              </a:rPr>
              <a:t> </a:t>
            </a:r>
            <a:r>
              <a:rPr sz="2400" dirty="0">
                <a:latin typeface="Cambria Math"/>
                <a:cs typeface="Cambria Math"/>
              </a:rPr>
              <a:t>𝐿	</a:t>
            </a:r>
            <a:r>
              <a:rPr sz="2400" spc="45" dirty="0">
                <a:latin typeface="Cambria Math"/>
                <a:cs typeface="Cambria Math"/>
              </a:rPr>
              <a:t>𝜇</a:t>
            </a:r>
            <a:r>
              <a:rPr sz="2625" spc="67" baseline="28571" dirty="0">
                <a:latin typeface="Cambria Math"/>
                <a:cs typeface="Cambria Math"/>
              </a:rPr>
              <a:t>1</a:t>
            </a:r>
            <a:r>
              <a:rPr sz="2400" spc="45" dirty="0">
                <a:latin typeface="Calibri"/>
                <a:cs typeface="Calibri"/>
              </a:rPr>
              <a:t>,</a:t>
            </a:r>
            <a:r>
              <a:rPr sz="2400" spc="45" dirty="0">
                <a:latin typeface="Cambria Math"/>
                <a:cs typeface="Cambria Math"/>
              </a:rPr>
              <a:t>𝜇</a:t>
            </a:r>
            <a:r>
              <a:rPr sz="2625" spc="67" baseline="28571" dirty="0">
                <a:latin typeface="Cambria Math"/>
                <a:cs typeface="Cambria Math"/>
              </a:rPr>
              <a:t>2</a:t>
            </a:r>
            <a:r>
              <a:rPr sz="2400" spc="45" dirty="0">
                <a:latin typeface="Calibri"/>
                <a:cs typeface="Calibri"/>
              </a:rPr>
              <a:t>,</a:t>
            </a:r>
            <a:r>
              <a:rPr sz="2400" spc="45" dirty="0">
                <a:latin typeface="Cambria Math"/>
                <a:cs typeface="Cambria Math"/>
              </a:rPr>
              <a:t>Σ</a:t>
            </a:r>
            <a:endParaRPr sz="2400">
              <a:latin typeface="Cambria Math"/>
              <a:cs typeface="Cambria Math"/>
            </a:endParaRPr>
          </a:p>
          <a:p>
            <a:pPr marR="68580" algn="r">
              <a:lnSpc>
                <a:spcPct val="100000"/>
              </a:lnSpc>
              <a:spcBef>
                <a:spcPts val="1470"/>
              </a:spcBef>
              <a:tabLst>
                <a:tab pos="294005" algn="l"/>
                <a:tab pos="1449070" algn="l"/>
                <a:tab pos="2508250" algn="l"/>
                <a:tab pos="2948940" algn="l"/>
                <a:tab pos="3695700" algn="l"/>
                <a:tab pos="4192904" algn="l"/>
                <a:tab pos="5252085" algn="l"/>
              </a:tabLst>
            </a:pPr>
            <a:r>
              <a:rPr sz="2400" dirty="0">
                <a:latin typeface="Cambria Math"/>
                <a:cs typeface="Cambria Math"/>
              </a:rPr>
              <a:t>𝐿	</a:t>
            </a:r>
            <a:r>
              <a:rPr sz="2400" spc="45" dirty="0">
                <a:latin typeface="Cambria Math"/>
                <a:cs typeface="Cambria Math"/>
              </a:rPr>
              <a:t>𝜇</a:t>
            </a:r>
            <a:r>
              <a:rPr sz="2625" spc="67" baseline="28571" dirty="0">
                <a:latin typeface="Cambria Math"/>
                <a:cs typeface="Cambria Math"/>
              </a:rPr>
              <a:t>1</a:t>
            </a:r>
            <a:r>
              <a:rPr sz="2400" spc="45" dirty="0">
                <a:latin typeface="Calibri"/>
                <a:cs typeface="Calibri"/>
              </a:rPr>
              <a:t>,</a:t>
            </a:r>
            <a:r>
              <a:rPr sz="2400" spc="45" dirty="0">
                <a:latin typeface="Cambria Math"/>
                <a:cs typeface="Cambria Math"/>
              </a:rPr>
              <a:t>𝜇</a:t>
            </a:r>
            <a:r>
              <a:rPr sz="2625" spc="67" baseline="28571" dirty="0">
                <a:latin typeface="Cambria Math"/>
                <a:cs typeface="Cambria Math"/>
              </a:rPr>
              <a:t>2</a:t>
            </a:r>
            <a:r>
              <a:rPr sz="2400" spc="45" dirty="0">
                <a:latin typeface="Calibri"/>
                <a:cs typeface="Calibri"/>
              </a:rPr>
              <a:t>,</a:t>
            </a:r>
            <a:r>
              <a:rPr sz="2400" spc="45" dirty="0">
                <a:latin typeface="Cambria Math"/>
                <a:cs typeface="Cambria Math"/>
              </a:rPr>
              <a:t>Σ	</a:t>
            </a:r>
            <a:r>
              <a:rPr sz="2400" dirty="0">
                <a:latin typeface="Cambria Math"/>
                <a:cs typeface="Cambria Math"/>
              </a:rPr>
              <a:t>=</a:t>
            </a:r>
            <a:r>
              <a:rPr sz="2400" spc="140" dirty="0">
                <a:latin typeface="Cambria Math"/>
                <a:cs typeface="Cambria Math"/>
              </a:rPr>
              <a:t> </a:t>
            </a:r>
            <a:r>
              <a:rPr sz="2400" spc="70" dirty="0">
                <a:latin typeface="Cambria Math"/>
                <a:cs typeface="Cambria Math"/>
              </a:rPr>
              <a:t>𝑓</a:t>
            </a:r>
            <a:r>
              <a:rPr sz="2625" spc="104" baseline="-19047" dirty="0">
                <a:latin typeface="Cambria Math"/>
                <a:cs typeface="Cambria Math"/>
              </a:rPr>
              <a:t>𝜇</a:t>
            </a:r>
            <a:r>
              <a:rPr sz="1450" spc="70" dirty="0">
                <a:latin typeface="Cambria Math"/>
                <a:cs typeface="Cambria Math"/>
              </a:rPr>
              <a:t>1</a:t>
            </a:r>
            <a:r>
              <a:rPr sz="2625" spc="104" baseline="-19047" dirty="0">
                <a:latin typeface="Cambria Math"/>
                <a:cs typeface="Cambria Math"/>
              </a:rPr>
              <a:t>,Σ	</a:t>
            </a:r>
            <a:r>
              <a:rPr sz="2400" spc="60" dirty="0">
                <a:latin typeface="Cambria Math"/>
                <a:cs typeface="Cambria Math"/>
              </a:rPr>
              <a:t>𝑥</a:t>
            </a:r>
            <a:r>
              <a:rPr sz="2625" spc="89" baseline="28571" dirty="0">
                <a:latin typeface="Cambria Math"/>
                <a:cs typeface="Cambria Math"/>
              </a:rPr>
              <a:t>1	</a:t>
            </a:r>
            <a:r>
              <a:rPr sz="2400" spc="70" dirty="0">
                <a:latin typeface="Cambria Math"/>
                <a:cs typeface="Cambria Math"/>
              </a:rPr>
              <a:t>𝑓</a:t>
            </a:r>
            <a:r>
              <a:rPr sz="2625" spc="104" baseline="-19047" dirty="0">
                <a:latin typeface="Cambria Math"/>
                <a:cs typeface="Cambria Math"/>
              </a:rPr>
              <a:t>𝜇</a:t>
            </a:r>
            <a:r>
              <a:rPr sz="1450" spc="70" dirty="0">
                <a:latin typeface="Cambria Math"/>
                <a:cs typeface="Cambria Math"/>
              </a:rPr>
              <a:t>1</a:t>
            </a:r>
            <a:r>
              <a:rPr sz="2625" spc="104" baseline="-19047" dirty="0">
                <a:latin typeface="Cambria Math"/>
                <a:cs typeface="Cambria Math"/>
              </a:rPr>
              <a:t>,Σ	</a:t>
            </a:r>
            <a:r>
              <a:rPr sz="2400" spc="85" dirty="0">
                <a:latin typeface="Cambria Math"/>
                <a:cs typeface="Cambria Math"/>
              </a:rPr>
              <a:t>𝑥</a:t>
            </a:r>
            <a:r>
              <a:rPr sz="2625" spc="127" baseline="28571" dirty="0">
                <a:latin typeface="Cambria Math"/>
                <a:cs typeface="Cambria Math"/>
              </a:rPr>
              <a:t>2	</a:t>
            </a:r>
            <a:r>
              <a:rPr sz="2400" dirty="0">
                <a:latin typeface="Cambria Math"/>
                <a:cs typeface="Cambria Math"/>
              </a:rPr>
              <a:t>⋯</a:t>
            </a:r>
            <a:r>
              <a:rPr sz="2400" spc="-140" dirty="0">
                <a:latin typeface="Cambria Math"/>
                <a:cs typeface="Cambria Math"/>
              </a:rPr>
              <a:t> </a:t>
            </a:r>
            <a:r>
              <a:rPr sz="2400" spc="75" dirty="0">
                <a:latin typeface="Cambria Math"/>
                <a:cs typeface="Cambria Math"/>
              </a:rPr>
              <a:t>𝑓</a:t>
            </a:r>
            <a:r>
              <a:rPr sz="2625" spc="112" baseline="-19047" dirty="0">
                <a:latin typeface="Cambria Math"/>
                <a:cs typeface="Cambria Math"/>
              </a:rPr>
              <a:t>𝜇</a:t>
            </a:r>
            <a:r>
              <a:rPr sz="1450" spc="75" dirty="0">
                <a:latin typeface="Cambria Math"/>
                <a:cs typeface="Cambria Math"/>
              </a:rPr>
              <a:t>1</a:t>
            </a:r>
            <a:r>
              <a:rPr sz="2625" spc="112" baseline="-19047" dirty="0">
                <a:latin typeface="Cambria Math"/>
                <a:cs typeface="Cambria Math"/>
              </a:rPr>
              <a:t>,Σ	</a:t>
            </a:r>
            <a:r>
              <a:rPr sz="2400" spc="45" dirty="0">
                <a:latin typeface="Cambria Math"/>
                <a:cs typeface="Cambria Math"/>
              </a:rPr>
              <a:t>𝑥</a:t>
            </a:r>
            <a:r>
              <a:rPr sz="2625" spc="67" baseline="28571" dirty="0">
                <a:latin typeface="Cambria Math"/>
                <a:cs typeface="Cambria Math"/>
              </a:rPr>
              <a:t>79</a:t>
            </a:r>
            <a:endParaRPr sz="2625" baseline="28571">
              <a:latin typeface="Cambria Math"/>
              <a:cs typeface="Cambria Math"/>
            </a:endParaRPr>
          </a:p>
          <a:p>
            <a:pPr marR="151765" algn="r">
              <a:lnSpc>
                <a:spcPct val="100000"/>
              </a:lnSpc>
              <a:spcBef>
                <a:spcPts val="765"/>
              </a:spcBef>
              <a:tabLst>
                <a:tab pos="1033144" algn="l"/>
                <a:tab pos="1607820" algn="l"/>
                <a:tab pos="2354580" algn="l"/>
              </a:tabLst>
            </a:pPr>
            <a:r>
              <a:rPr sz="2400" dirty="0">
                <a:latin typeface="Cambria Math"/>
                <a:cs typeface="Cambria Math"/>
              </a:rPr>
              <a:t>× </a:t>
            </a:r>
            <a:r>
              <a:rPr sz="2400" spc="75" dirty="0">
                <a:latin typeface="Cambria Math"/>
                <a:cs typeface="Cambria Math"/>
              </a:rPr>
              <a:t>𝑓</a:t>
            </a:r>
            <a:r>
              <a:rPr sz="2625" spc="112" baseline="-19047" dirty="0">
                <a:latin typeface="Cambria Math"/>
                <a:cs typeface="Cambria Math"/>
              </a:rPr>
              <a:t>𝜇</a:t>
            </a:r>
            <a:r>
              <a:rPr sz="1450" spc="75" dirty="0">
                <a:latin typeface="Cambria Math"/>
                <a:cs typeface="Cambria Math"/>
              </a:rPr>
              <a:t>2</a:t>
            </a:r>
            <a:r>
              <a:rPr sz="2625" spc="112" baseline="-19047" dirty="0">
                <a:latin typeface="Cambria Math"/>
                <a:cs typeface="Cambria Math"/>
              </a:rPr>
              <a:t>,Σ	</a:t>
            </a:r>
            <a:r>
              <a:rPr sz="2400" spc="65" dirty="0">
                <a:latin typeface="Cambria Math"/>
                <a:cs typeface="Cambria Math"/>
              </a:rPr>
              <a:t>𝑥</a:t>
            </a:r>
            <a:r>
              <a:rPr sz="2625" spc="97" baseline="28571" dirty="0">
                <a:latin typeface="Cambria Math"/>
                <a:cs typeface="Cambria Math"/>
              </a:rPr>
              <a:t>80	</a:t>
            </a:r>
            <a:r>
              <a:rPr sz="2400" spc="70" dirty="0">
                <a:latin typeface="Cambria Math"/>
                <a:cs typeface="Cambria Math"/>
              </a:rPr>
              <a:t>𝑓</a:t>
            </a:r>
            <a:r>
              <a:rPr sz="2625" spc="104" baseline="-19047" dirty="0">
                <a:latin typeface="Cambria Math"/>
                <a:cs typeface="Cambria Math"/>
              </a:rPr>
              <a:t>𝜇</a:t>
            </a:r>
            <a:r>
              <a:rPr sz="1450" spc="70" dirty="0">
                <a:latin typeface="Cambria Math"/>
                <a:cs typeface="Cambria Math"/>
              </a:rPr>
              <a:t>2</a:t>
            </a:r>
            <a:r>
              <a:rPr sz="2625" spc="104" baseline="-19047" dirty="0">
                <a:latin typeface="Cambria Math"/>
                <a:cs typeface="Cambria Math"/>
              </a:rPr>
              <a:t>,Σ	</a:t>
            </a:r>
            <a:r>
              <a:rPr sz="2400" spc="65" dirty="0">
                <a:latin typeface="Cambria Math"/>
                <a:cs typeface="Cambria Math"/>
              </a:rPr>
              <a:t>𝑥</a:t>
            </a:r>
            <a:r>
              <a:rPr sz="2625" spc="97" baseline="28571" dirty="0">
                <a:latin typeface="Cambria Math"/>
                <a:cs typeface="Cambria Math"/>
              </a:rPr>
              <a:t>81</a:t>
            </a:r>
            <a:endParaRPr sz="2625" baseline="28571">
              <a:latin typeface="Cambria Math"/>
              <a:cs typeface="Cambria Math"/>
            </a:endParaRPr>
          </a:p>
        </p:txBody>
      </p:sp>
      <p:sp>
        <p:nvSpPr>
          <p:cNvPr id="16" name="object 16"/>
          <p:cNvSpPr/>
          <p:nvPr/>
        </p:nvSpPr>
        <p:spPr>
          <a:xfrm>
            <a:off x="7752206" y="5367401"/>
            <a:ext cx="769620" cy="282575"/>
          </a:xfrm>
          <a:custGeom>
            <a:avLst/>
            <a:gdLst/>
            <a:ahLst/>
            <a:cxnLst/>
            <a:rect l="l" t="t" r="r" b="b"/>
            <a:pathLst>
              <a:path w="769620" h="282575">
                <a:moveTo>
                  <a:pt x="679450" y="0"/>
                </a:moveTo>
                <a:lnTo>
                  <a:pt x="675386" y="11430"/>
                </a:lnTo>
                <a:lnTo>
                  <a:pt x="691749" y="18522"/>
                </a:lnTo>
                <a:lnTo>
                  <a:pt x="705802" y="28352"/>
                </a:lnTo>
                <a:lnTo>
                  <a:pt x="734335" y="73852"/>
                </a:lnTo>
                <a:lnTo>
                  <a:pt x="742666" y="115623"/>
                </a:lnTo>
                <a:lnTo>
                  <a:pt x="743712" y="139700"/>
                </a:lnTo>
                <a:lnTo>
                  <a:pt x="742664" y="164634"/>
                </a:lnTo>
                <a:lnTo>
                  <a:pt x="734282" y="207563"/>
                </a:lnTo>
                <a:lnTo>
                  <a:pt x="705786" y="253796"/>
                </a:lnTo>
                <a:lnTo>
                  <a:pt x="675767" y="270840"/>
                </a:lnTo>
                <a:lnTo>
                  <a:pt x="679450" y="282295"/>
                </a:lnTo>
                <a:lnTo>
                  <a:pt x="717946" y="264231"/>
                </a:lnTo>
                <a:lnTo>
                  <a:pt x="746251" y="232956"/>
                </a:lnTo>
                <a:lnTo>
                  <a:pt x="763682" y="191076"/>
                </a:lnTo>
                <a:lnTo>
                  <a:pt x="769493" y="141224"/>
                </a:lnTo>
                <a:lnTo>
                  <a:pt x="768020" y="115339"/>
                </a:lnTo>
                <a:lnTo>
                  <a:pt x="756312" y="69429"/>
                </a:lnTo>
                <a:lnTo>
                  <a:pt x="733242" y="32093"/>
                </a:lnTo>
                <a:lnTo>
                  <a:pt x="699904" y="7379"/>
                </a:lnTo>
                <a:lnTo>
                  <a:pt x="679450" y="0"/>
                </a:lnTo>
                <a:close/>
              </a:path>
              <a:path w="769620" h="282575">
                <a:moveTo>
                  <a:pt x="90043" y="0"/>
                </a:moveTo>
                <a:lnTo>
                  <a:pt x="51657" y="18081"/>
                </a:lnTo>
                <a:lnTo>
                  <a:pt x="23368" y="49403"/>
                </a:lnTo>
                <a:lnTo>
                  <a:pt x="5873" y="91408"/>
                </a:lnTo>
                <a:lnTo>
                  <a:pt x="0" y="141224"/>
                </a:lnTo>
                <a:lnTo>
                  <a:pt x="1452" y="167160"/>
                </a:lnTo>
                <a:lnTo>
                  <a:pt x="13073" y="212999"/>
                </a:lnTo>
                <a:lnTo>
                  <a:pt x="36125" y="250246"/>
                </a:lnTo>
                <a:lnTo>
                  <a:pt x="69514" y="274913"/>
                </a:lnTo>
                <a:lnTo>
                  <a:pt x="90043" y="282295"/>
                </a:lnTo>
                <a:lnTo>
                  <a:pt x="93599" y="270840"/>
                </a:lnTo>
                <a:lnTo>
                  <a:pt x="77549" y="263712"/>
                </a:lnTo>
                <a:lnTo>
                  <a:pt x="63690" y="253796"/>
                </a:lnTo>
                <a:lnTo>
                  <a:pt x="35210" y="207563"/>
                </a:lnTo>
                <a:lnTo>
                  <a:pt x="26828" y="164634"/>
                </a:lnTo>
                <a:lnTo>
                  <a:pt x="25781" y="139700"/>
                </a:lnTo>
                <a:lnTo>
                  <a:pt x="26828" y="115623"/>
                </a:lnTo>
                <a:lnTo>
                  <a:pt x="35210" y="73852"/>
                </a:lnTo>
                <a:lnTo>
                  <a:pt x="63801" y="28352"/>
                </a:lnTo>
                <a:lnTo>
                  <a:pt x="94107" y="11430"/>
                </a:lnTo>
                <a:lnTo>
                  <a:pt x="90043" y="0"/>
                </a:lnTo>
                <a:close/>
              </a:path>
            </a:pathLst>
          </a:custGeom>
          <a:solidFill>
            <a:srgbClr val="000000"/>
          </a:solidFill>
        </p:spPr>
        <p:txBody>
          <a:bodyPr wrap="square" lIns="0" tIns="0" rIns="0" bIns="0" rtlCol="0"/>
          <a:lstStyle/>
          <a:p>
            <a:endParaRPr/>
          </a:p>
        </p:txBody>
      </p:sp>
      <p:sp>
        <p:nvSpPr>
          <p:cNvPr id="17" name="object 17"/>
          <p:cNvSpPr txBox="1"/>
          <p:nvPr/>
        </p:nvSpPr>
        <p:spPr>
          <a:xfrm>
            <a:off x="6757416" y="5278018"/>
            <a:ext cx="1690370" cy="391795"/>
          </a:xfrm>
          <a:prstGeom prst="rect">
            <a:avLst/>
          </a:prstGeom>
        </p:spPr>
        <p:txBody>
          <a:bodyPr vert="horz" wrap="square" lIns="0" tIns="12700" rIns="0" bIns="0" rtlCol="0">
            <a:spAutoFit/>
          </a:bodyPr>
          <a:lstStyle/>
          <a:p>
            <a:pPr marL="38100">
              <a:lnSpc>
                <a:spcPct val="100000"/>
              </a:lnSpc>
              <a:spcBef>
                <a:spcPts val="100"/>
              </a:spcBef>
              <a:tabLst>
                <a:tab pos="1095375" algn="l"/>
              </a:tabLst>
            </a:pPr>
            <a:r>
              <a:rPr sz="2400" dirty="0">
                <a:latin typeface="Cambria Math"/>
                <a:cs typeface="Cambria Math"/>
              </a:rPr>
              <a:t>⋯</a:t>
            </a:r>
            <a:r>
              <a:rPr sz="2400" spc="-135" dirty="0">
                <a:latin typeface="Cambria Math"/>
                <a:cs typeface="Cambria Math"/>
              </a:rPr>
              <a:t> </a:t>
            </a:r>
            <a:r>
              <a:rPr sz="2400" spc="70" dirty="0">
                <a:latin typeface="Cambria Math"/>
                <a:cs typeface="Cambria Math"/>
              </a:rPr>
              <a:t>𝑓</a:t>
            </a:r>
            <a:r>
              <a:rPr sz="2625" spc="104" baseline="-19047" dirty="0">
                <a:latin typeface="Cambria Math"/>
                <a:cs typeface="Cambria Math"/>
              </a:rPr>
              <a:t>𝜇</a:t>
            </a:r>
            <a:r>
              <a:rPr sz="1450" spc="70" dirty="0">
                <a:latin typeface="Cambria Math"/>
                <a:cs typeface="Cambria Math"/>
              </a:rPr>
              <a:t>2</a:t>
            </a:r>
            <a:r>
              <a:rPr sz="2625" spc="104" baseline="-19047" dirty="0">
                <a:latin typeface="Cambria Math"/>
                <a:cs typeface="Cambria Math"/>
              </a:rPr>
              <a:t>,Σ	</a:t>
            </a:r>
            <a:r>
              <a:rPr sz="2400" spc="45" dirty="0">
                <a:latin typeface="Cambria Math"/>
                <a:cs typeface="Cambria Math"/>
              </a:rPr>
              <a:t>𝑥</a:t>
            </a:r>
            <a:r>
              <a:rPr sz="2625" spc="67" baseline="28571" dirty="0">
                <a:latin typeface="Cambria Math"/>
                <a:cs typeface="Cambria Math"/>
              </a:rPr>
              <a:t>140</a:t>
            </a:r>
            <a:endParaRPr sz="2625" baseline="28571">
              <a:latin typeface="Cambria Math"/>
              <a:cs typeface="Cambria Math"/>
            </a:endParaRPr>
          </a:p>
        </p:txBody>
      </p:sp>
      <p:sp>
        <p:nvSpPr>
          <p:cNvPr id="18" name="object 18"/>
          <p:cNvSpPr/>
          <p:nvPr/>
        </p:nvSpPr>
        <p:spPr>
          <a:xfrm>
            <a:off x="1967483" y="3294126"/>
            <a:ext cx="856615" cy="465455"/>
          </a:xfrm>
          <a:custGeom>
            <a:avLst/>
            <a:gdLst/>
            <a:ahLst/>
            <a:cxnLst/>
            <a:rect l="l" t="t" r="r" b="b"/>
            <a:pathLst>
              <a:path w="856614" h="465454">
                <a:moveTo>
                  <a:pt x="772816" y="28027"/>
                </a:moveTo>
                <a:lnTo>
                  <a:pt x="0" y="439547"/>
                </a:lnTo>
                <a:lnTo>
                  <a:pt x="13716" y="465200"/>
                </a:lnTo>
                <a:lnTo>
                  <a:pt x="786491" y="53637"/>
                </a:lnTo>
                <a:lnTo>
                  <a:pt x="772816" y="28027"/>
                </a:lnTo>
                <a:close/>
              </a:path>
              <a:path w="856614" h="465454">
                <a:moveTo>
                  <a:pt x="841279" y="21209"/>
                </a:moveTo>
                <a:lnTo>
                  <a:pt x="785622" y="21209"/>
                </a:lnTo>
                <a:lnTo>
                  <a:pt x="799211" y="46862"/>
                </a:lnTo>
                <a:lnTo>
                  <a:pt x="786491" y="53637"/>
                </a:lnTo>
                <a:lnTo>
                  <a:pt x="800100" y="79121"/>
                </a:lnTo>
                <a:lnTo>
                  <a:pt x="841279" y="21209"/>
                </a:lnTo>
                <a:close/>
              </a:path>
              <a:path w="856614" h="465454">
                <a:moveTo>
                  <a:pt x="785622" y="21209"/>
                </a:moveTo>
                <a:lnTo>
                  <a:pt x="772816" y="28027"/>
                </a:lnTo>
                <a:lnTo>
                  <a:pt x="786491" y="53637"/>
                </a:lnTo>
                <a:lnTo>
                  <a:pt x="799211" y="46862"/>
                </a:lnTo>
                <a:lnTo>
                  <a:pt x="785622" y="21209"/>
                </a:lnTo>
                <a:close/>
              </a:path>
              <a:path w="856614" h="465454">
                <a:moveTo>
                  <a:pt x="856361" y="0"/>
                </a:moveTo>
                <a:lnTo>
                  <a:pt x="759206" y="2539"/>
                </a:lnTo>
                <a:lnTo>
                  <a:pt x="772816" y="28027"/>
                </a:lnTo>
                <a:lnTo>
                  <a:pt x="785622" y="21209"/>
                </a:lnTo>
                <a:lnTo>
                  <a:pt x="841279" y="21209"/>
                </a:lnTo>
                <a:lnTo>
                  <a:pt x="856361" y="0"/>
                </a:lnTo>
                <a:close/>
              </a:path>
            </a:pathLst>
          </a:custGeom>
          <a:solidFill>
            <a:srgbClr val="006FC0"/>
          </a:solidFill>
        </p:spPr>
        <p:txBody>
          <a:bodyPr wrap="square" lIns="0" tIns="0" rIns="0" bIns="0" rtlCol="0"/>
          <a:lstStyle/>
          <a:p>
            <a:endParaRPr/>
          </a:p>
        </p:txBody>
      </p:sp>
      <p:sp>
        <p:nvSpPr>
          <p:cNvPr id="19" name="object 19"/>
          <p:cNvSpPr/>
          <p:nvPr/>
        </p:nvSpPr>
        <p:spPr>
          <a:xfrm>
            <a:off x="3129533" y="3308603"/>
            <a:ext cx="1219835" cy="384175"/>
          </a:xfrm>
          <a:custGeom>
            <a:avLst/>
            <a:gdLst/>
            <a:ahLst/>
            <a:cxnLst/>
            <a:rect l="l" t="t" r="r" b="b"/>
            <a:pathLst>
              <a:path w="1219835" h="384175">
                <a:moveTo>
                  <a:pt x="87468" y="27786"/>
                </a:moveTo>
                <a:lnTo>
                  <a:pt x="79428" y="55588"/>
                </a:lnTo>
                <a:lnTo>
                  <a:pt x="1211580" y="383667"/>
                </a:lnTo>
                <a:lnTo>
                  <a:pt x="1219708" y="355854"/>
                </a:lnTo>
                <a:lnTo>
                  <a:pt x="87468" y="27786"/>
                </a:lnTo>
                <a:close/>
              </a:path>
              <a:path w="1219835" h="384175">
                <a:moveTo>
                  <a:pt x="95504" y="0"/>
                </a:moveTo>
                <a:lnTo>
                  <a:pt x="0" y="17525"/>
                </a:lnTo>
                <a:lnTo>
                  <a:pt x="71374" y="83438"/>
                </a:lnTo>
                <a:lnTo>
                  <a:pt x="79428" y="55588"/>
                </a:lnTo>
                <a:lnTo>
                  <a:pt x="65532" y="51562"/>
                </a:lnTo>
                <a:lnTo>
                  <a:pt x="73533" y="23749"/>
                </a:lnTo>
                <a:lnTo>
                  <a:pt x="88635" y="23749"/>
                </a:lnTo>
                <a:lnTo>
                  <a:pt x="95504" y="0"/>
                </a:lnTo>
                <a:close/>
              </a:path>
              <a:path w="1219835" h="384175">
                <a:moveTo>
                  <a:pt x="73533" y="23749"/>
                </a:moveTo>
                <a:lnTo>
                  <a:pt x="65532" y="51562"/>
                </a:lnTo>
                <a:lnTo>
                  <a:pt x="79428" y="55588"/>
                </a:lnTo>
                <a:lnTo>
                  <a:pt x="87468" y="27786"/>
                </a:lnTo>
                <a:lnTo>
                  <a:pt x="73533" y="23749"/>
                </a:lnTo>
                <a:close/>
              </a:path>
              <a:path w="1219835" h="384175">
                <a:moveTo>
                  <a:pt x="88635" y="23749"/>
                </a:moveTo>
                <a:lnTo>
                  <a:pt x="73533" y="23749"/>
                </a:lnTo>
                <a:lnTo>
                  <a:pt x="87468" y="27786"/>
                </a:lnTo>
                <a:lnTo>
                  <a:pt x="88635" y="23749"/>
                </a:lnTo>
                <a:close/>
              </a:path>
            </a:pathLst>
          </a:custGeom>
          <a:solidFill>
            <a:srgbClr val="006FC0"/>
          </a:solidFill>
        </p:spPr>
        <p:txBody>
          <a:bodyPr wrap="square" lIns="0" tIns="0" rIns="0" bIns="0" rtlCol="0"/>
          <a:lstStyle/>
          <a:p>
            <a:endParaRPr/>
          </a:p>
        </p:txBody>
      </p:sp>
      <p:sp>
        <p:nvSpPr>
          <p:cNvPr id="20" name="object 20"/>
          <p:cNvSpPr/>
          <p:nvPr/>
        </p:nvSpPr>
        <p:spPr>
          <a:xfrm>
            <a:off x="4831841" y="3327527"/>
            <a:ext cx="1053465" cy="375920"/>
          </a:xfrm>
          <a:custGeom>
            <a:avLst/>
            <a:gdLst/>
            <a:ahLst/>
            <a:cxnLst/>
            <a:rect l="l" t="t" r="r" b="b"/>
            <a:pathLst>
              <a:path w="1053464" h="375920">
                <a:moveTo>
                  <a:pt x="966412" y="27428"/>
                </a:moveTo>
                <a:lnTo>
                  <a:pt x="0" y="347980"/>
                </a:lnTo>
                <a:lnTo>
                  <a:pt x="9144" y="375539"/>
                </a:lnTo>
                <a:lnTo>
                  <a:pt x="975543" y="54991"/>
                </a:lnTo>
                <a:lnTo>
                  <a:pt x="966412" y="27428"/>
                </a:lnTo>
                <a:close/>
              </a:path>
              <a:path w="1053464" h="375920">
                <a:moveTo>
                  <a:pt x="1044414" y="22860"/>
                </a:moveTo>
                <a:lnTo>
                  <a:pt x="980186" y="22860"/>
                </a:lnTo>
                <a:lnTo>
                  <a:pt x="989330" y="50419"/>
                </a:lnTo>
                <a:lnTo>
                  <a:pt x="975543" y="54991"/>
                </a:lnTo>
                <a:lnTo>
                  <a:pt x="984631" y="82423"/>
                </a:lnTo>
                <a:lnTo>
                  <a:pt x="1044414" y="22860"/>
                </a:lnTo>
                <a:close/>
              </a:path>
              <a:path w="1053464" h="375920">
                <a:moveTo>
                  <a:pt x="980186" y="22860"/>
                </a:moveTo>
                <a:lnTo>
                  <a:pt x="966412" y="27428"/>
                </a:lnTo>
                <a:lnTo>
                  <a:pt x="975543" y="54991"/>
                </a:lnTo>
                <a:lnTo>
                  <a:pt x="989330" y="50419"/>
                </a:lnTo>
                <a:lnTo>
                  <a:pt x="980186" y="22860"/>
                </a:lnTo>
                <a:close/>
              </a:path>
              <a:path w="1053464" h="375920">
                <a:moveTo>
                  <a:pt x="957326" y="0"/>
                </a:moveTo>
                <a:lnTo>
                  <a:pt x="966412" y="27428"/>
                </a:lnTo>
                <a:lnTo>
                  <a:pt x="980186" y="22860"/>
                </a:lnTo>
                <a:lnTo>
                  <a:pt x="1044414" y="22860"/>
                </a:lnTo>
                <a:lnTo>
                  <a:pt x="1053465" y="13843"/>
                </a:lnTo>
                <a:lnTo>
                  <a:pt x="957326" y="0"/>
                </a:lnTo>
                <a:close/>
              </a:path>
            </a:pathLst>
          </a:custGeom>
          <a:solidFill>
            <a:srgbClr val="006FC0"/>
          </a:solidFill>
        </p:spPr>
        <p:txBody>
          <a:bodyPr wrap="square" lIns="0" tIns="0" rIns="0" bIns="0" rtlCol="0"/>
          <a:lstStyle/>
          <a:p>
            <a:endParaRPr/>
          </a:p>
        </p:txBody>
      </p:sp>
      <p:sp>
        <p:nvSpPr>
          <p:cNvPr id="21" name="object 21"/>
          <p:cNvSpPr/>
          <p:nvPr/>
        </p:nvSpPr>
        <p:spPr>
          <a:xfrm>
            <a:off x="6540245" y="3390138"/>
            <a:ext cx="655955" cy="371475"/>
          </a:xfrm>
          <a:custGeom>
            <a:avLst/>
            <a:gdLst/>
            <a:ahLst/>
            <a:cxnLst/>
            <a:rect l="l" t="t" r="r" b="b"/>
            <a:pathLst>
              <a:path w="655954" h="371475">
                <a:moveTo>
                  <a:pt x="83024" y="29363"/>
                </a:moveTo>
                <a:lnTo>
                  <a:pt x="68986" y="54724"/>
                </a:lnTo>
                <a:lnTo>
                  <a:pt x="641350" y="371475"/>
                </a:lnTo>
                <a:lnTo>
                  <a:pt x="655447" y="346201"/>
                </a:lnTo>
                <a:lnTo>
                  <a:pt x="83024" y="29363"/>
                </a:lnTo>
                <a:close/>
              </a:path>
              <a:path w="655954" h="371475">
                <a:moveTo>
                  <a:pt x="0" y="0"/>
                </a:moveTo>
                <a:lnTo>
                  <a:pt x="54990" y="80010"/>
                </a:lnTo>
                <a:lnTo>
                  <a:pt x="68986" y="54724"/>
                </a:lnTo>
                <a:lnTo>
                  <a:pt x="56387" y="47751"/>
                </a:lnTo>
                <a:lnTo>
                  <a:pt x="70357" y="22351"/>
                </a:lnTo>
                <a:lnTo>
                  <a:pt x="86905" y="22351"/>
                </a:lnTo>
                <a:lnTo>
                  <a:pt x="97027" y="4063"/>
                </a:lnTo>
                <a:lnTo>
                  <a:pt x="0" y="0"/>
                </a:lnTo>
                <a:close/>
              </a:path>
              <a:path w="655954" h="371475">
                <a:moveTo>
                  <a:pt x="70357" y="22351"/>
                </a:moveTo>
                <a:lnTo>
                  <a:pt x="56387" y="47751"/>
                </a:lnTo>
                <a:lnTo>
                  <a:pt x="68986" y="54724"/>
                </a:lnTo>
                <a:lnTo>
                  <a:pt x="83024" y="29363"/>
                </a:lnTo>
                <a:lnTo>
                  <a:pt x="70357" y="22351"/>
                </a:lnTo>
                <a:close/>
              </a:path>
              <a:path w="655954" h="371475">
                <a:moveTo>
                  <a:pt x="86905" y="22351"/>
                </a:moveTo>
                <a:lnTo>
                  <a:pt x="70357" y="22351"/>
                </a:lnTo>
                <a:lnTo>
                  <a:pt x="83024" y="29363"/>
                </a:lnTo>
                <a:lnTo>
                  <a:pt x="86905" y="22351"/>
                </a:lnTo>
                <a:close/>
              </a:path>
            </a:pathLst>
          </a:custGeom>
          <a:solidFill>
            <a:srgbClr val="006FC0"/>
          </a:solidFill>
        </p:spPr>
        <p:txBody>
          <a:bodyPr wrap="square" lIns="0" tIns="0" rIns="0" bIns="0" rtlCol="0"/>
          <a:lstStyle/>
          <a:p>
            <a:endParaRPr/>
          </a:p>
        </p:txBody>
      </p:sp>
      <p:sp>
        <p:nvSpPr>
          <p:cNvPr id="22" name="object 22"/>
          <p:cNvSpPr/>
          <p:nvPr/>
        </p:nvSpPr>
        <p:spPr>
          <a:xfrm>
            <a:off x="4899659" y="6245212"/>
            <a:ext cx="452755" cy="22860"/>
          </a:xfrm>
          <a:custGeom>
            <a:avLst/>
            <a:gdLst/>
            <a:ahLst/>
            <a:cxnLst/>
            <a:rect l="l" t="t" r="r" b="b"/>
            <a:pathLst>
              <a:path w="452754" h="22860">
                <a:moveTo>
                  <a:pt x="452627" y="0"/>
                </a:moveTo>
                <a:lnTo>
                  <a:pt x="0" y="0"/>
                </a:lnTo>
                <a:lnTo>
                  <a:pt x="0" y="22859"/>
                </a:lnTo>
                <a:lnTo>
                  <a:pt x="452627" y="22859"/>
                </a:lnTo>
                <a:lnTo>
                  <a:pt x="452627" y="0"/>
                </a:lnTo>
                <a:close/>
              </a:path>
            </a:pathLst>
          </a:custGeom>
          <a:solidFill>
            <a:srgbClr val="000000"/>
          </a:solidFill>
        </p:spPr>
        <p:txBody>
          <a:bodyPr wrap="square" lIns="0" tIns="0" rIns="0" bIns="0" rtlCol="0"/>
          <a:lstStyle/>
          <a:p>
            <a:endParaRPr/>
          </a:p>
        </p:txBody>
      </p:sp>
      <p:sp>
        <p:nvSpPr>
          <p:cNvPr id="23" name="object 23"/>
          <p:cNvSpPr/>
          <p:nvPr/>
        </p:nvSpPr>
        <p:spPr>
          <a:xfrm>
            <a:off x="6198108" y="6245212"/>
            <a:ext cx="452755" cy="22860"/>
          </a:xfrm>
          <a:custGeom>
            <a:avLst/>
            <a:gdLst/>
            <a:ahLst/>
            <a:cxnLst/>
            <a:rect l="l" t="t" r="r" b="b"/>
            <a:pathLst>
              <a:path w="452754" h="22860">
                <a:moveTo>
                  <a:pt x="452628" y="0"/>
                </a:moveTo>
                <a:lnTo>
                  <a:pt x="0" y="0"/>
                </a:lnTo>
                <a:lnTo>
                  <a:pt x="0" y="22859"/>
                </a:lnTo>
                <a:lnTo>
                  <a:pt x="452628" y="22859"/>
                </a:lnTo>
                <a:lnTo>
                  <a:pt x="452628" y="0"/>
                </a:lnTo>
                <a:close/>
              </a:path>
            </a:pathLst>
          </a:custGeom>
          <a:solidFill>
            <a:srgbClr val="000000"/>
          </a:solidFill>
        </p:spPr>
        <p:txBody>
          <a:bodyPr wrap="square" lIns="0" tIns="0" rIns="0" bIns="0" rtlCol="0"/>
          <a:lstStyle/>
          <a:p>
            <a:endParaRPr/>
          </a:p>
        </p:txBody>
      </p:sp>
      <p:sp>
        <p:nvSpPr>
          <p:cNvPr id="24" name="object 24"/>
          <p:cNvSpPr txBox="1"/>
          <p:nvPr/>
        </p:nvSpPr>
        <p:spPr>
          <a:xfrm>
            <a:off x="4191127" y="5991250"/>
            <a:ext cx="2927350" cy="611505"/>
          </a:xfrm>
          <a:prstGeom prst="rect">
            <a:avLst/>
          </a:prstGeom>
        </p:spPr>
        <p:txBody>
          <a:bodyPr vert="horz" wrap="square" lIns="0" tIns="12065" rIns="0" bIns="0" rtlCol="0">
            <a:spAutoFit/>
          </a:bodyPr>
          <a:lstStyle/>
          <a:p>
            <a:pPr marL="50800">
              <a:lnSpc>
                <a:spcPts val="2760"/>
              </a:lnSpc>
              <a:spcBef>
                <a:spcPts val="95"/>
              </a:spcBef>
              <a:tabLst>
                <a:tab pos="788035" algn="l"/>
                <a:tab pos="1221105" algn="l"/>
                <a:tab pos="2082164" algn="l"/>
                <a:tab pos="2519680" algn="l"/>
              </a:tabLst>
            </a:pPr>
            <a:r>
              <a:rPr sz="2800" spc="-5" dirty="0">
                <a:latin typeface="Cambria Math"/>
                <a:cs typeface="Cambria Math"/>
              </a:rPr>
              <a:t>Σ</a:t>
            </a:r>
            <a:r>
              <a:rPr sz="2800" spc="165" dirty="0">
                <a:latin typeface="Cambria Math"/>
                <a:cs typeface="Cambria Math"/>
              </a:rPr>
              <a:t> </a:t>
            </a:r>
            <a:r>
              <a:rPr sz="2800" spc="-5" dirty="0">
                <a:latin typeface="Cambria Math"/>
                <a:cs typeface="Cambria Math"/>
              </a:rPr>
              <a:t>=	</a:t>
            </a:r>
            <a:r>
              <a:rPr sz="3075" spc="15" baseline="44715" dirty="0">
                <a:latin typeface="Cambria Math"/>
                <a:cs typeface="Cambria Math"/>
              </a:rPr>
              <a:t>79	</a:t>
            </a:r>
            <a:r>
              <a:rPr sz="2800" spc="35" dirty="0">
                <a:latin typeface="Cambria Math"/>
                <a:cs typeface="Cambria Math"/>
              </a:rPr>
              <a:t>Σ</a:t>
            </a:r>
            <a:r>
              <a:rPr sz="3075" spc="52" baseline="27100" dirty="0">
                <a:latin typeface="Cambria Math"/>
                <a:cs typeface="Cambria Math"/>
              </a:rPr>
              <a:t>1</a:t>
            </a:r>
            <a:r>
              <a:rPr sz="3075" spc="450" baseline="27100" dirty="0">
                <a:latin typeface="Cambria Math"/>
                <a:cs typeface="Cambria Math"/>
              </a:rPr>
              <a:t> </a:t>
            </a:r>
            <a:r>
              <a:rPr sz="2800" spc="-5" dirty="0">
                <a:latin typeface="Cambria Math"/>
                <a:cs typeface="Cambria Math"/>
              </a:rPr>
              <a:t>+	</a:t>
            </a:r>
            <a:r>
              <a:rPr sz="3075" spc="67" baseline="44715" dirty="0">
                <a:latin typeface="Cambria Math"/>
                <a:cs typeface="Cambria Math"/>
              </a:rPr>
              <a:t>61	</a:t>
            </a:r>
            <a:r>
              <a:rPr sz="2800" spc="65" dirty="0">
                <a:latin typeface="Cambria Math"/>
                <a:cs typeface="Cambria Math"/>
              </a:rPr>
              <a:t>Σ</a:t>
            </a:r>
            <a:r>
              <a:rPr sz="3075" spc="97" baseline="27100" dirty="0">
                <a:latin typeface="Cambria Math"/>
                <a:cs typeface="Cambria Math"/>
              </a:rPr>
              <a:t>2</a:t>
            </a:r>
            <a:endParaRPr sz="3075" baseline="27100">
              <a:latin typeface="Cambria Math"/>
              <a:cs typeface="Cambria Math"/>
            </a:endParaRPr>
          </a:p>
          <a:p>
            <a:pPr marL="708660">
              <a:lnSpc>
                <a:spcPts val="1860"/>
              </a:lnSpc>
              <a:tabLst>
                <a:tab pos="2007235" algn="l"/>
              </a:tabLst>
            </a:pPr>
            <a:r>
              <a:rPr sz="2050" spc="45" dirty="0">
                <a:latin typeface="Cambria Math"/>
                <a:cs typeface="Cambria Math"/>
              </a:rPr>
              <a:t>140	140</a:t>
            </a:r>
            <a:endParaRPr sz="2050">
              <a:latin typeface="Cambria Math"/>
              <a:cs typeface="Cambria Math"/>
            </a:endParaRPr>
          </a:p>
        </p:txBody>
      </p:sp>
      <p:sp>
        <p:nvSpPr>
          <p:cNvPr id="25" name="object 25"/>
          <p:cNvSpPr txBox="1"/>
          <p:nvPr/>
        </p:nvSpPr>
        <p:spPr>
          <a:xfrm>
            <a:off x="6088760" y="588390"/>
            <a:ext cx="1661160" cy="757555"/>
          </a:xfrm>
          <a:prstGeom prst="rect">
            <a:avLst/>
          </a:prstGeom>
        </p:spPr>
        <p:txBody>
          <a:bodyPr vert="horz" wrap="square" lIns="0" tIns="12700" rIns="0" bIns="0" rtlCol="0">
            <a:spAutoFit/>
          </a:bodyPr>
          <a:lstStyle/>
          <a:p>
            <a:pPr marL="12700" marR="5080">
              <a:lnSpc>
                <a:spcPct val="100000"/>
              </a:lnSpc>
              <a:spcBef>
                <a:spcPts val="100"/>
              </a:spcBef>
            </a:pPr>
            <a:r>
              <a:rPr sz="2400" spc="-15" dirty="0">
                <a:latin typeface="Calibri"/>
                <a:cs typeface="Calibri"/>
              </a:rPr>
              <a:t>Ref: </a:t>
            </a:r>
            <a:r>
              <a:rPr sz="2400" dirty="0">
                <a:latin typeface="Calibri"/>
                <a:cs typeface="Calibri"/>
              </a:rPr>
              <a:t>Bishop, </a:t>
            </a:r>
            <a:r>
              <a:rPr sz="2400" spc="5" dirty="0">
                <a:latin typeface="Calibri"/>
                <a:cs typeface="Calibri"/>
              </a:rPr>
              <a:t> </a:t>
            </a:r>
            <a:r>
              <a:rPr sz="2400" spc="-5" dirty="0">
                <a:latin typeface="Calibri"/>
                <a:cs typeface="Calibri"/>
              </a:rPr>
              <a:t>chapter</a:t>
            </a:r>
            <a:r>
              <a:rPr sz="2400" spc="-100" dirty="0">
                <a:latin typeface="Calibri"/>
                <a:cs typeface="Calibri"/>
              </a:rPr>
              <a:t> </a:t>
            </a:r>
            <a:r>
              <a:rPr sz="2400" spc="-5" dirty="0">
                <a:latin typeface="Calibri"/>
                <a:cs typeface="Calibri"/>
              </a:rPr>
              <a:t>4.2.2</a:t>
            </a:r>
            <a:endParaRPr sz="2400">
              <a:latin typeface="Calibri"/>
              <a:cs typeface="Calibri"/>
            </a:endParaRPr>
          </a:p>
        </p:txBody>
      </p:sp>
      <p:sp>
        <p:nvSpPr>
          <p:cNvPr id="26" name="object 26"/>
          <p:cNvSpPr txBox="1"/>
          <p:nvPr/>
        </p:nvSpPr>
        <p:spPr>
          <a:xfrm>
            <a:off x="994867" y="5994908"/>
            <a:ext cx="2773045" cy="391160"/>
          </a:xfrm>
          <a:prstGeom prst="rect">
            <a:avLst/>
          </a:prstGeom>
        </p:spPr>
        <p:txBody>
          <a:bodyPr vert="horz" wrap="square" lIns="0" tIns="12700" rIns="0" bIns="0" rtlCol="0">
            <a:spAutoFit/>
          </a:bodyPr>
          <a:lstStyle/>
          <a:p>
            <a:pPr marL="38100">
              <a:lnSpc>
                <a:spcPct val="100000"/>
              </a:lnSpc>
              <a:spcBef>
                <a:spcPts val="100"/>
              </a:spcBef>
            </a:pPr>
            <a:r>
              <a:rPr sz="2400" spc="25" dirty="0">
                <a:latin typeface="Cambria Math"/>
                <a:cs typeface="Cambria Math"/>
              </a:rPr>
              <a:t>𝜇</a:t>
            </a:r>
            <a:r>
              <a:rPr sz="2625" spc="37" baseline="28571" dirty="0">
                <a:latin typeface="Cambria Math"/>
                <a:cs typeface="Cambria Math"/>
              </a:rPr>
              <a:t>1</a:t>
            </a:r>
            <a:r>
              <a:rPr sz="2625" spc="330" baseline="28571" dirty="0">
                <a:latin typeface="Cambria Math"/>
                <a:cs typeface="Cambria Math"/>
              </a:rPr>
              <a:t> </a:t>
            </a:r>
            <a:r>
              <a:rPr sz="2400" dirty="0">
                <a:latin typeface="Calibri"/>
                <a:cs typeface="Calibri"/>
              </a:rPr>
              <a:t>and</a:t>
            </a:r>
            <a:r>
              <a:rPr sz="2400" spc="-20" dirty="0">
                <a:latin typeface="Calibri"/>
                <a:cs typeface="Calibri"/>
              </a:rPr>
              <a:t> </a:t>
            </a:r>
            <a:r>
              <a:rPr sz="2400" spc="50" dirty="0">
                <a:latin typeface="Cambria Math"/>
                <a:cs typeface="Cambria Math"/>
              </a:rPr>
              <a:t>𝜇</a:t>
            </a:r>
            <a:r>
              <a:rPr sz="2625" spc="75" baseline="28571" dirty="0">
                <a:latin typeface="Cambria Math"/>
                <a:cs typeface="Cambria Math"/>
              </a:rPr>
              <a:t>2</a:t>
            </a:r>
            <a:r>
              <a:rPr sz="2625" spc="345" baseline="28571" dirty="0">
                <a:latin typeface="Cambria Math"/>
                <a:cs typeface="Cambria Math"/>
              </a:rPr>
              <a:t> </a:t>
            </a:r>
            <a:r>
              <a:rPr sz="2400" dirty="0">
                <a:latin typeface="Calibri"/>
                <a:cs typeface="Calibri"/>
              </a:rPr>
              <a:t>is</a:t>
            </a:r>
            <a:r>
              <a:rPr sz="2400" spc="-30" dirty="0">
                <a:latin typeface="Calibri"/>
                <a:cs typeface="Calibri"/>
              </a:rPr>
              <a:t> </a:t>
            </a:r>
            <a:r>
              <a:rPr sz="2400" dirty="0">
                <a:latin typeface="Calibri"/>
                <a:cs typeface="Calibri"/>
              </a:rPr>
              <a:t>the</a:t>
            </a:r>
            <a:r>
              <a:rPr sz="2400" spc="-15" dirty="0">
                <a:latin typeface="Calibri"/>
                <a:cs typeface="Calibri"/>
              </a:rPr>
              <a:t> </a:t>
            </a:r>
            <a:r>
              <a:rPr sz="2400" spc="-5" dirty="0">
                <a:latin typeface="Calibri"/>
                <a:cs typeface="Calibri"/>
              </a:rPr>
              <a:t>same</a:t>
            </a:r>
            <a:endParaRPr sz="240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3878579" cy="697230"/>
          </a:xfrm>
          <a:prstGeom prst="rect">
            <a:avLst/>
          </a:prstGeom>
        </p:spPr>
        <p:txBody>
          <a:bodyPr vert="horz" wrap="square" lIns="0" tIns="13335" rIns="0" bIns="0" rtlCol="0">
            <a:spAutoFit/>
          </a:bodyPr>
          <a:lstStyle/>
          <a:p>
            <a:pPr marL="12700">
              <a:lnSpc>
                <a:spcPct val="100000"/>
              </a:lnSpc>
              <a:spcBef>
                <a:spcPts val="105"/>
              </a:spcBef>
            </a:pPr>
            <a:r>
              <a:rPr dirty="0"/>
              <a:t>Modifying</a:t>
            </a:r>
            <a:r>
              <a:rPr spc="-60" dirty="0"/>
              <a:t> </a:t>
            </a:r>
            <a:r>
              <a:rPr dirty="0"/>
              <a:t>Model</a:t>
            </a:r>
          </a:p>
        </p:txBody>
      </p:sp>
      <p:grpSp>
        <p:nvGrpSpPr>
          <p:cNvPr id="3" name="object 3"/>
          <p:cNvGrpSpPr/>
          <p:nvPr/>
        </p:nvGrpSpPr>
        <p:grpSpPr>
          <a:xfrm>
            <a:off x="0" y="1831848"/>
            <a:ext cx="9144000" cy="3482340"/>
            <a:chOff x="0" y="1831848"/>
            <a:chExt cx="9144000" cy="3482340"/>
          </a:xfrm>
        </p:grpSpPr>
        <p:pic>
          <p:nvPicPr>
            <p:cNvPr id="4" name="object 4"/>
            <p:cNvPicPr/>
            <p:nvPr/>
          </p:nvPicPr>
          <p:blipFill>
            <a:blip r:embed="rId3" cstate="print"/>
            <a:stretch>
              <a:fillRect/>
            </a:stretch>
          </p:blipFill>
          <p:spPr>
            <a:xfrm>
              <a:off x="0" y="1831848"/>
              <a:ext cx="9143999" cy="3482340"/>
            </a:xfrm>
            <a:prstGeom prst="rect">
              <a:avLst/>
            </a:prstGeom>
          </p:spPr>
        </p:pic>
        <p:sp>
          <p:nvSpPr>
            <p:cNvPr id="5" name="object 5"/>
            <p:cNvSpPr/>
            <p:nvPr/>
          </p:nvSpPr>
          <p:spPr>
            <a:xfrm>
              <a:off x="3881628" y="4535424"/>
              <a:ext cx="2491740" cy="553720"/>
            </a:xfrm>
            <a:custGeom>
              <a:avLst/>
              <a:gdLst/>
              <a:ahLst/>
              <a:cxnLst/>
              <a:rect l="l" t="t" r="r" b="b"/>
              <a:pathLst>
                <a:path w="2491740" h="553720">
                  <a:moveTo>
                    <a:pt x="2215134" y="0"/>
                  </a:moveTo>
                  <a:lnTo>
                    <a:pt x="2215134" y="138302"/>
                  </a:lnTo>
                  <a:lnTo>
                    <a:pt x="0" y="138302"/>
                  </a:lnTo>
                  <a:lnTo>
                    <a:pt x="0" y="414908"/>
                  </a:lnTo>
                  <a:lnTo>
                    <a:pt x="2215134" y="414908"/>
                  </a:lnTo>
                  <a:lnTo>
                    <a:pt x="2215134" y="553212"/>
                  </a:lnTo>
                  <a:lnTo>
                    <a:pt x="2491740" y="276606"/>
                  </a:lnTo>
                  <a:lnTo>
                    <a:pt x="2215134" y="0"/>
                  </a:lnTo>
                  <a:close/>
                </a:path>
              </a:pathLst>
            </a:custGeom>
            <a:solidFill>
              <a:srgbClr val="000000"/>
            </a:solidFill>
          </p:spPr>
          <p:txBody>
            <a:bodyPr wrap="square" lIns="0" tIns="0" rIns="0" bIns="0" rtlCol="0"/>
            <a:lstStyle/>
            <a:p>
              <a:endParaRPr/>
            </a:p>
          </p:txBody>
        </p:sp>
        <p:sp>
          <p:nvSpPr>
            <p:cNvPr id="6" name="object 6"/>
            <p:cNvSpPr/>
            <p:nvPr/>
          </p:nvSpPr>
          <p:spPr>
            <a:xfrm>
              <a:off x="3881628" y="4535424"/>
              <a:ext cx="2491740" cy="553720"/>
            </a:xfrm>
            <a:custGeom>
              <a:avLst/>
              <a:gdLst/>
              <a:ahLst/>
              <a:cxnLst/>
              <a:rect l="l" t="t" r="r" b="b"/>
              <a:pathLst>
                <a:path w="2491740" h="553720">
                  <a:moveTo>
                    <a:pt x="0" y="138302"/>
                  </a:moveTo>
                  <a:lnTo>
                    <a:pt x="2215134" y="138302"/>
                  </a:lnTo>
                  <a:lnTo>
                    <a:pt x="2215134" y="0"/>
                  </a:lnTo>
                  <a:lnTo>
                    <a:pt x="2491740" y="276606"/>
                  </a:lnTo>
                  <a:lnTo>
                    <a:pt x="2215134" y="553212"/>
                  </a:lnTo>
                  <a:lnTo>
                    <a:pt x="2215134" y="414908"/>
                  </a:lnTo>
                  <a:lnTo>
                    <a:pt x="0" y="414908"/>
                  </a:lnTo>
                  <a:lnTo>
                    <a:pt x="0" y="138302"/>
                  </a:lnTo>
                  <a:close/>
                </a:path>
              </a:pathLst>
            </a:custGeom>
            <a:ln w="12192">
              <a:solidFill>
                <a:srgbClr val="000000"/>
              </a:solidFill>
            </a:ln>
          </p:spPr>
          <p:txBody>
            <a:bodyPr wrap="square" lIns="0" tIns="0" rIns="0" bIns="0" rtlCol="0"/>
            <a:lstStyle/>
            <a:p>
              <a:endParaRPr/>
            </a:p>
          </p:txBody>
        </p:sp>
      </p:grpSp>
      <p:grpSp>
        <p:nvGrpSpPr>
          <p:cNvPr id="7" name="object 7"/>
          <p:cNvGrpSpPr/>
          <p:nvPr/>
        </p:nvGrpSpPr>
        <p:grpSpPr>
          <a:xfrm>
            <a:off x="4860035" y="6227064"/>
            <a:ext cx="1001394" cy="363220"/>
            <a:chOff x="4860035" y="6227064"/>
            <a:chExt cx="1001394" cy="363220"/>
          </a:xfrm>
        </p:grpSpPr>
        <p:sp>
          <p:nvSpPr>
            <p:cNvPr id="8" name="object 8"/>
            <p:cNvSpPr/>
            <p:nvPr/>
          </p:nvSpPr>
          <p:spPr>
            <a:xfrm>
              <a:off x="4866131" y="6233160"/>
              <a:ext cx="989330" cy="350520"/>
            </a:xfrm>
            <a:custGeom>
              <a:avLst/>
              <a:gdLst/>
              <a:ahLst/>
              <a:cxnLst/>
              <a:rect l="l" t="t" r="r" b="b"/>
              <a:pathLst>
                <a:path w="989329" h="350520">
                  <a:moveTo>
                    <a:pt x="813815" y="0"/>
                  </a:moveTo>
                  <a:lnTo>
                    <a:pt x="813815" y="87629"/>
                  </a:lnTo>
                  <a:lnTo>
                    <a:pt x="0" y="87629"/>
                  </a:lnTo>
                  <a:lnTo>
                    <a:pt x="0" y="262889"/>
                  </a:lnTo>
                  <a:lnTo>
                    <a:pt x="813815" y="262889"/>
                  </a:lnTo>
                  <a:lnTo>
                    <a:pt x="813815" y="350519"/>
                  </a:lnTo>
                  <a:lnTo>
                    <a:pt x="989076" y="175259"/>
                  </a:lnTo>
                  <a:lnTo>
                    <a:pt x="813815" y="0"/>
                  </a:lnTo>
                  <a:close/>
                </a:path>
              </a:pathLst>
            </a:custGeom>
            <a:solidFill>
              <a:srgbClr val="000000"/>
            </a:solidFill>
          </p:spPr>
          <p:txBody>
            <a:bodyPr wrap="square" lIns="0" tIns="0" rIns="0" bIns="0" rtlCol="0"/>
            <a:lstStyle/>
            <a:p>
              <a:endParaRPr/>
            </a:p>
          </p:txBody>
        </p:sp>
        <p:sp>
          <p:nvSpPr>
            <p:cNvPr id="9" name="object 9"/>
            <p:cNvSpPr/>
            <p:nvPr/>
          </p:nvSpPr>
          <p:spPr>
            <a:xfrm>
              <a:off x="4866131" y="6233160"/>
              <a:ext cx="989330" cy="350520"/>
            </a:xfrm>
            <a:custGeom>
              <a:avLst/>
              <a:gdLst/>
              <a:ahLst/>
              <a:cxnLst/>
              <a:rect l="l" t="t" r="r" b="b"/>
              <a:pathLst>
                <a:path w="989329" h="350520">
                  <a:moveTo>
                    <a:pt x="0" y="87629"/>
                  </a:moveTo>
                  <a:lnTo>
                    <a:pt x="813815" y="87629"/>
                  </a:lnTo>
                  <a:lnTo>
                    <a:pt x="813815" y="0"/>
                  </a:lnTo>
                  <a:lnTo>
                    <a:pt x="989076" y="175259"/>
                  </a:lnTo>
                  <a:lnTo>
                    <a:pt x="813815" y="350519"/>
                  </a:lnTo>
                  <a:lnTo>
                    <a:pt x="813815" y="262889"/>
                  </a:lnTo>
                  <a:lnTo>
                    <a:pt x="0" y="262889"/>
                  </a:lnTo>
                  <a:lnTo>
                    <a:pt x="0" y="87629"/>
                  </a:lnTo>
                  <a:close/>
                </a:path>
              </a:pathLst>
            </a:custGeom>
            <a:ln w="12192">
              <a:solidFill>
                <a:srgbClr val="000000"/>
              </a:solidFill>
            </a:ln>
          </p:spPr>
          <p:txBody>
            <a:bodyPr wrap="square" lIns="0" tIns="0" rIns="0" bIns="0" rtlCol="0"/>
            <a:lstStyle/>
            <a:p>
              <a:endParaRPr/>
            </a:p>
          </p:txBody>
        </p:sp>
      </p:grpSp>
      <p:sp>
        <p:nvSpPr>
          <p:cNvPr id="10" name="object 10"/>
          <p:cNvSpPr txBox="1"/>
          <p:nvPr/>
        </p:nvSpPr>
        <p:spPr>
          <a:xfrm>
            <a:off x="707542" y="5048024"/>
            <a:ext cx="7282815" cy="1536700"/>
          </a:xfrm>
          <a:prstGeom prst="rect">
            <a:avLst/>
          </a:prstGeom>
        </p:spPr>
        <p:txBody>
          <a:bodyPr vert="horz" wrap="square" lIns="0" tIns="102870" rIns="0" bIns="0" rtlCol="0">
            <a:spAutoFit/>
          </a:bodyPr>
          <a:lstStyle/>
          <a:p>
            <a:pPr marL="2613025">
              <a:lnSpc>
                <a:spcPct val="100000"/>
              </a:lnSpc>
              <a:spcBef>
                <a:spcPts val="810"/>
              </a:spcBef>
            </a:pPr>
            <a:r>
              <a:rPr sz="2400" spc="-5" dirty="0">
                <a:latin typeface="Calibri"/>
                <a:cs typeface="Calibri"/>
              </a:rPr>
              <a:t>The</a:t>
            </a:r>
            <a:r>
              <a:rPr sz="2400" spc="-15" dirty="0">
                <a:latin typeface="Calibri"/>
                <a:cs typeface="Calibri"/>
              </a:rPr>
              <a:t> </a:t>
            </a:r>
            <a:r>
              <a:rPr sz="2400" spc="-5" dirty="0">
                <a:latin typeface="Calibri"/>
                <a:cs typeface="Calibri"/>
              </a:rPr>
              <a:t>same</a:t>
            </a:r>
            <a:r>
              <a:rPr sz="2400" spc="-30" dirty="0">
                <a:latin typeface="Calibri"/>
                <a:cs typeface="Calibri"/>
              </a:rPr>
              <a:t> </a:t>
            </a:r>
            <a:r>
              <a:rPr sz="2400" spc="-10" dirty="0">
                <a:latin typeface="Calibri"/>
                <a:cs typeface="Calibri"/>
              </a:rPr>
              <a:t>covariance</a:t>
            </a:r>
            <a:r>
              <a:rPr sz="2400" spc="-25" dirty="0">
                <a:latin typeface="Calibri"/>
                <a:cs typeface="Calibri"/>
              </a:rPr>
              <a:t> </a:t>
            </a:r>
            <a:r>
              <a:rPr sz="2400" spc="-5" dirty="0">
                <a:latin typeface="Calibri"/>
                <a:cs typeface="Calibri"/>
              </a:rPr>
              <a:t>matrix</a:t>
            </a:r>
            <a:endParaRPr sz="2400">
              <a:latin typeface="Calibri"/>
              <a:cs typeface="Calibri"/>
            </a:endParaRPr>
          </a:p>
          <a:p>
            <a:pPr marL="12700">
              <a:lnSpc>
                <a:spcPct val="100000"/>
              </a:lnSpc>
              <a:spcBef>
                <a:spcPts val="825"/>
              </a:spcBef>
            </a:pPr>
            <a:r>
              <a:rPr sz="2800" spc="-10" dirty="0">
                <a:solidFill>
                  <a:srgbClr val="FF0000"/>
                </a:solidFill>
                <a:latin typeface="Calibri"/>
                <a:cs typeface="Calibri"/>
              </a:rPr>
              <a:t>All:</a:t>
            </a:r>
            <a:r>
              <a:rPr sz="2800" dirty="0">
                <a:solidFill>
                  <a:srgbClr val="FF0000"/>
                </a:solidFill>
                <a:latin typeface="Calibri"/>
                <a:cs typeface="Calibri"/>
              </a:rPr>
              <a:t> </a:t>
            </a:r>
            <a:r>
              <a:rPr sz="2800" spc="-15" dirty="0">
                <a:solidFill>
                  <a:srgbClr val="FF0000"/>
                </a:solidFill>
                <a:latin typeface="Calibri"/>
                <a:cs typeface="Calibri"/>
              </a:rPr>
              <a:t>total,</a:t>
            </a:r>
            <a:r>
              <a:rPr sz="2800" spc="5" dirty="0">
                <a:solidFill>
                  <a:srgbClr val="FF0000"/>
                </a:solidFill>
                <a:latin typeface="Calibri"/>
                <a:cs typeface="Calibri"/>
              </a:rPr>
              <a:t> </a:t>
            </a:r>
            <a:r>
              <a:rPr sz="2800" spc="-10" dirty="0">
                <a:solidFill>
                  <a:srgbClr val="FF0000"/>
                </a:solidFill>
                <a:latin typeface="Calibri"/>
                <a:cs typeface="Calibri"/>
              </a:rPr>
              <a:t>hp,</a:t>
            </a:r>
            <a:r>
              <a:rPr sz="2800" spc="30" dirty="0">
                <a:solidFill>
                  <a:srgbClr val="FF0000"/>
                </a:solidFill>
                <a:latin typeface="Calibri"/>
                <a:cs typeface="Calibri"/>
              </a:rPr>
              <a:t> </a:t>
            </a:r>
            <a:r>
              <a:rPr sz="2800" spc="-20" dirty="0">
                <a:solidFill>
                  <a:srgbClr val="FF0000"/>
                </a:solidFill>
                <a:latin typeface="Calibri"/>
                <a:cs typeface="Calibri"/>
              </a:rPr>
              <a:t>att,</a:t>
            </a:r>
            <a:r>
              <a:rPr sz="2800" spc="-15" dirty="0">
                <a:solidFill>
                  <a:srgbClr val="FF0000"/>
                </a:solidFill>
                <a:latin typeface="Calibri"/>
                <a:cs typeface="Calibri"/>
              </a:rPr>
              <a:t> </a:t>
            </a:r>
            <a:r>
              <a:rPr sz="2800" spc="-5" dirty="0">
                <a:solidFill>
                  <a:srgbClr val="FF0000"/>
                </a:solidFill>
                <a:latin typeface="Calibri"/>
                <a:cs typeface="Calibri"/>
              </a:rPr>
              <a:t>sp</a:t>
            </a:r>
            <a:r>
              <a:rPr sz="2800" spc="15" dirty="0">
                <a:solidFill>
                  <a:srgbClr val="FF0000"/>
                </a:solidFill>
                <a:latin typeface="Calibri"/>
                <a:cs typeface="Calibri"/>
              </a:rPr>
              <a:t> </a:t>
            </a:r>
            <a:r>
              <a:rPr sz="2800" spc="-20" dirty="0">
                <a:solidFill>
                  <a:srgbClr val="FF0000"/>
                </a:solidFill>
                <a:latin typeface="Calibri"/>
                <a:cs typeface="Calibri"/>
              </a:rPr>
              <a:t>att,</a:t>
            </a:r>
            <a:r>
              <a:rPr sz="2800" dirty="0">
                <a:solidFill>
                  <a:srgbClr val="FF0000"/>
                </a:solidFill>
                <a:latin typeface="Calibri"/>
                <a:cs typeface="Calibri"/>
              </a:rPr>
              <a:t> </a:t>
            </a:r>
            <a:r>
              <a:rPr sz="2800" spc="-5" dirty="0">
                <a:solidFill>
                  <a:srgbClr val="FF0000"/>
                </a:solidFill>
                <a:latin typeface="Calibri"/>
                <a:cs typeface="Calibri"/>
              </a:rPr>
              <a:t>de,</a:t>
            </a:r>
            <a:r>
              <a:rPr sz="2800" dirty="0">
                <a:solidFill>
                  <a:srgbClr val="FF0000"/>
                </a:solidFill>
                <a:latin typeface="Calibri"/>
                <a:cs typeface="Calibri"/>
              </a:rPr>
              <a:t> </a:t>
            </a:r>
            <a:r>
              <a:rPr sz="2800" spc="-5" dirty="0">
                <a:solidFill>
                  <a:srgbClr val="FF0000"/>
                </a:solidFill>
                <a:latin typeface="Calibri"/>
                <a:cs typeface="Calibri"/>
              </a:rPr>
              <a:t>sp</a:t>
            </a:r>
            <a:r>
              <a:rPr sz="2800" spc="20" dirty="0">
                <a:solidFill>
                  <a:srgbClr val="FF0000"/>
                </a:solidFill>
                <a:latin typeface="Calibri"/>
                <a:cs typeface="Calibri"/>
              </a:rPr>
              <a:t> </a:t>
            </a:r>
            <a:r>
              <a:rPr sz="2800" spc="-5" dirty="0">
                <a:solidFill>
                  <a:srgbClr val="FF0000"/>
                </a:solidFill>
                <a:latin typeface="Calibri"/>
                <a:cs typeface="Calibri"/>
              </a:rPr>
              <a:t>de,</a:t>
            </a:r>
            <a:r>
              <a:rPr sz="2800" dirty="0">
                <a:solidFill>
                  <a:srgbClr val="FF0000"/>
                </a:solidFill>
                <a:latin typeface="Calibri"/>
                <a:cs typeface="Calibri"/>
              </a:rPr>
              <a:t> </a:t>
            </a:r>
            <a:r>
              <a:rPr sz="2800" spc="-5" dirty="0">
                <a:solidFill>
                  <a:srgbClr val="FF0000"/>
                </a:solidFill>
                <a:latin typeface="Calibri"/>
                <a:cs typeface="Calibri"/>
              </a:rPr>
              <a:t>speed</a:t>
            </a:r>
            <a:endParaRPr sz="2800">
              <a:latin typeface="Calibri"/>
              <a:cs typeface="Calibri"/>
            </a:endParaRPr>
          </a:p>
          <a:p>
            <a:pPr marL="1925955">
              <a:lnSpc>
                <a:spcPct val="100000"/>
              </a:lnSpc>
              <a:spcBef>
                <a:spcPts val="760"/>
              </a:spcBef>
              <a:tabLst>
                <a:tab pos="5318760" algn="l"/>
              </a:tabLst>
            </a:pPr>
            <a:r>
              <a:rPr sz="2800" spc="-5" dirty="0">
                <a:latin typeface="Calibri"/>
                <a:cs typeface="Calibri"/>
              </a:rPr>
              <a:t>54%</a:t>
            </a:r>
            <a:r>
              <a:rPr sz="2800" spc="20" dirty="0">
                <a:latin typeface="Calibri"/>
                <a:cs typeface="Calibri"/>
              </a:rPr>
              <a:t> </a:t>
            </a:r>
            <a:r>
              <a:rPr sz="2800" spc="-15" dirty="0">
                <a:latin typeface="Calibri"/>
                <a:cs typeface="Calibri"/>
              </a:rPr>
              <a:t>accuracy	</a:t>
            </a:r>
            <a:r>
              <a:rPr sz="2800" spc="-5" dirty="0">
                <a:solidFill>
                  <a:srgbClr val="006FC0"/>
                </a:solidFill>
                <a:latin typeface="Calibri"/>
                <a:cs typeface="Calibri"/>
              </a:rPr>
              <a:t>73%</a:t>
            </a:r>
            <a:r>
              <a:rPr sz="2800" spc="-30" dirty="0">
                <a:solidFill>
                  <a:srgbClr val="006FC0"/>
                </a:solidFill>
                <a:latin typeface="Calibri"/>
                <a:cs typeface="Calibri"/>
              </a:rPr>
              <a:t> </a:t>
            </a:r>
            <a:r>
              <a:rPr sz="2800" spc="-15" dirty="0">
                <a:solidFill>
                  <a:srgbClr val="006FC0"/>
                </a:solidFill>
                <a:latin typeface="Calibri"/>
                <a:cs typeface="Calibri"/>
              </a:rPr>
              <a:t>accuracy</a:t>
            </a:r>
            <a:endParaRPr sz="2800">
              <a:latin typeface="Calibri"/>
              <a:cs typeface="Calibri"/>
            </a:endParaRPr>
          </a:p>
        </p:txBody>
      </p:sp>
      <p:grpSp>
        <p:nvGrpSpPr>
          <p:cNvPr id="11" name="object 11"/>
          <p:cNvGrpSpPr/>
          <p:nvPr/>
        </p:nvGrpSpPr>
        <p:grpSpPr>
          <a:xfrm>
            <a:off x="5730240" y="1723644"/>
            <a:ext cx="2985770" cy="481965"/>
            <a:chOff x="5730240" y="1723644"/>
            <a:chExt cx="2985770" cy="481965"/>
          </a:xfrm>
        </p:grpSpPr>
        <p:sp>
          <p:nvSpPr>
            <p:cNvPr id="12" name="object 12"/>
            <p:cNvSpPr/>
            <p:nvPr/>
          </p:nvSpPr>
          <p:spPr>
            <a:xfrm>
              <a:off x="5740146" y="1733550"/>
              <a:ext cx="2966085" cy="462280"/>
            </a:xfrm>
            <a:custGeom>
              <a:avLst/>
              <a:gdLst/>
              <a:ahLst/>
              <a:cxnLst/>
              <a:rect l="l" t="t" r="r" b="b"/>
              <a:pathLst>
                <a:path w="2966084" h="462280">
                  <a:moveTo>
                    <a:pt x="2965704" y="0"/>
                  </a:moveTo>
                  <a:lnTo>
                    <a:pt x="0" y="0"/>
                  </a:lnTo>
                  <a:lnTo>
                    <a:pt x="0" y="461772"/>
                  </a:lnTo>
                  <a:lnTo>
                    <a:pt x="2965704" y="461772"/>
                  </a:lnTo>
                  <a:lnTo>
                    <a:pt x="2965704" y="0"/>
                  </a:lnTo>
                  <a:close/>
                </a:path>
              </a:pathLst>
            </a:custGeom>
            <a:solidFill>
              <a:srgbClr val="6FAC46"/>
            </a:solidFill>
          </p:spPr>
          <p:txBody>
            <a:bodyPr wrap="square" lIns="0" tIns="0" rIns="0" bIns="0" rtlCol="0"/>
            <a:lstStyle/>
            <a:p>
              <a:endParaRPr/>
            </a:p>
          </p:txBody>
        </p:sp>
        <p:sp>
          <p:nvSpPr>
            <p:cNvPr id="13" name="object 13"/>
            <p:cNvSpPr/>
            <p:nvPr/>
          </p:nvSpPr>
          <p:spPr>
            <a:xfrm>
              <a:off x="5740146" y="1733550"/>
              <a:ext cx="2966085" cy="462280"/>
            </a:xfrm>
            <a:custGeom>
              <a:avLst/>
              <a:gdLst/>
              <a:ahLst/>
              <a:cxnLst/>
              <a:rect l="l" t="t" r="r" b="b"/>
              <a:pathLst>
                <a:path w="2966084" h="462280">
                  <a:moveTo>
                    <a:pt x="0" y="461772"/>
                  </a:moveTo>
                  <a:lnTo>
                    <a:pt x="2965704" y="461772"/>
                  </a:lnTo>
                  <a:lnTo>
                    <a:pt x="2965704" y="0"/>
                  </a:lnTo>
                  <a:lnTo>
                    <a:pt x="0" y="0"/>
                  </a:lnTo>
                  <a:lnTo>
                    <a:pt x="0" y="461772"/>
                  </a:lnTo>
                  <a:close/>
                </a:path>
              </a:pathLst>
            </a:custGeom>
            <a:ln w="19812">
              <a:solidFill>
                <a:srgbClr val="FFFFFF"/>
              </a:solidFill>
            </a:ln>
          </p:spPr>
          <p:txBody>
            <a:bodyPr wrap="square" lIns="0" tIns="0" rIns="0" bIns="0" rtlCol="0"/>
            <a:lstStyle/>
            <a:p>
              <a:endParaRPr/>
            </a:p>
          </p:txBody>
        </p:sp>
      </p:grpSp>
      <p:sp>
        <p:nvSpPr>
          <p:cNvPr id="14" name="object 14"/>
          <p:cNvSpPr txBox="1"/>
          <p:nvPr/>
        </p:nvSpPr>
        <p:spPr>
          <a:xfrm>
            <a:off x="5740146" y="1733550"/>
            <a:ext cx="2966085" cy="462280"/>
          </a:xfrm>
          <a:prstGeom prst="rect">
            <a:avLst/>
          </a:prstGeom>
        </p:spPr>
        <p:txBody>
          <a:bodyPr vert="horz" wrap="square" lIns="0" tIns="26034" rIns="0" bIns="0" rtlCol="0">
            <a:spAutoFit/>
          </a:bodyPr>
          <a:lstStyle/>
          <a:p>
            <a:pPr marL="90805">
              <a:lnSpc>
                <a:spcPct val="100000"/>
              </a:lnSpc>
              <a:spcBef>
                <a:spcPts val="204"/>
              </a:spcBef>
            </a:pPr>
            <a:r>
              <a:rPr sz="2400" spc="-5" dirty="0">
                <a:solidFill>
                  <a:srgbClr val="FFFFFF"/>
                </a:solidFill>
                <a:latin typeface="Calibri"/>
                <a:cs typeface="Calibri"/>
              </a:rPr>
              <a:t>The</a:t>
            </a:r>
            <a:r>
              <a:rPr sz="2400" spc="-15" dirty="0">
                <a:solidFill>
                  <a:srgbClr val="FFFFFF"/>
                </a:solidFill>
                <a:latin typeface="Calibri"/>
                <a:cs typeface="Calibri"/>
              </a:rPr>
              <a:t> </a:t>
            </a:r>
            <a:r>
              <a:rPr sz="2400" spc="-5" dirty="0">
                <a:solidFill>
                  <a:srgbClr val="FFFFFF"/>
                </a:solidFill>
                <a:latin typeface="Calibri"/>
                <a:cs typeface="Calibri"/>
              </a:rPr>
              <a:t>boundary</a:t>
            </a:r>
            <a:r>
              <a:rPr sz="2400" spc="-20" dirty="0">
                <a:solidFill>
                  <a:srgbClr val="FFFFFF"/>
                </a:solidFill>
                <a:latin typeface="Calibri"/>
                <a:cs typeface="Calibri"/>
              </a:rPr>
              <a:t> </a:t>
            </a:r>
            <a:r>
              <a:rPr sz="2400" dirty="0">
                <a:solidFill>
                  <a:srgbClr val="FFFFFF"/>
                </a:solidFill>
                <a:latin typeface="Calibri"/>
                <a:cs typeface="Calibri"/>
              </a:rPr>
              <a:t>is</a:t>
            </a:r>
            <a:r>
              <a:rPr sz="2400" spc="-15" dirty="0">
                <a:solidFill>
                  <a:srgbClr val="FFFFFF"/>
                </a:solidFill>
                <a:latin typeface="Calibri"/>
                <a:cs typeface="Calibri"/>
              </a:rPr>
              <a:t> </a:t>
            </a:r>
            <a:r>
              <a:rPr sz="2400" dirty="0">
                <a:solidFill>
                  <a:srgbClr val="FFFFFF"/>
                </a:solidFill>
                <a:latin typeface="Calibri"/>
                <a:cs typeface="Calibri"/>
              </a:rPr>
              <a:t>linear</a:t>
            </a:r>
            <a:endParaRPr sz="240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1793189"/>
            <a:ext cx="3380740" cy="45212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5" dirty="0">
                <a:latin typeface="Calibri"/>
                <a:cs typeface="Calibri"/>
              </a:rPr>
              <a:t>Function </a:t>
            </a:r>
            <a:r>
              <a:rPr sz="2800" spc="-10" dirty="0">
                <a:latin typeface="Calibri"/>
                <a:cs typeface="Calibri"/>
              </a:rPr>
              <a:t>Set</a:t>
            </a:r>
            <a:r>
              <a:rPr sz="2800" spc="-35" dirty="0">
                <a:latin typeface="Calibri"/>
                <a:cs typeface="Calibri"/>
              </a:rPr>
              <a:t> </a:t>
            </a:r>
            <a:r>
              <a:rPr sz="2800" spc="-10" dirty="0">
                <a:latin typeface="Calibri"/>
                <a:cs typeface="Calibri"/>
              </a:rPr>
              <a:t>(Model):</a:t>
            </a:r>
            <a:endParaRPr sz="2800">
              <a:latin typeface="Calibri"/>
              <a:cs typeface="Calibri"/>
            </a:endParaRPr>
          </a:p>
        </p:txBody>
      </p:sp>
      <p:sp>
        <p:nvSpPr>
          <p:cNvPr id="3" name="object 3"/>
          <p:cNvSpPr txBox="1"/>
          <p:nvPr/>
        </p:nvSpPr>
        <p:spPr>
          <a:xfrm>
            <a:off x="707542" y="4327287"/>
            <a:ext cx="7808595" cy="1817370"/>
          </a:xfrm>
          <a:prstGeom prst="rect">
            <a:avLst/>
          </a:prstGeom>
        </p:spPr>
        <p:txBody>
          <a:bodyPr vert="horz" wrap="square" lIns="0" tIns="34290" rIns="0" bIns="0" rtlCol="0">
            <a:spAutoFit/>
          </a:bodyPr>
          <a:lstStyle/>
          <a:p>
            <a:pPr marL="241300" indent="-228600">
              <a:lnSpc>
                <a:spcPct val="100000"/>
              </a:lnSpc>
              <a:spcBef>
                <a:spcPts val="270"/>
              </a:spcBef>
              <a:buFont typeface="Arial MT"/>
              <a:buChar char="•"/>
              <a:tabLst>
                <a:tab pos="241300" algn="l"/>
              </a:tabLst>
            </a:pPr>
            <a:r>
              <a:rPr sz="2800" spc="-5" dirty="0">
                <a:latin typeface="Calibri"/>
                <a:cs typeface="Calibri"/>
              </a:rPr>
              <a:t>Goodness</a:t>
            </a:r>
            <a:r>
              <a:rPr sz="2800" spc="15" dirty="0">
                <a:latin typeface="Calibri"/>
                <a:cs typeface="Calibri"/>
              </a:rPr>
              <a:t> </a:t>
            </a:r>
            <a:r>
              <a:rPr sz="2800" spc="-5" dirty="0">
                <a:latin typeface="Calibri"/>
                <a:cs typeface="Calibri"/>
              </a:rPr>
              <a:t>of</a:t>
            </a:r>
            <a:r>
              <a:rPr sz="2800" spc="-20" dirty="0">
                <a:latin typeface="Calibri"/>
                <a:cs typeface="Calibri"/>
              </a:rPr>
              <a:t> </a:t>
            </a:r>
            <a:r>
              <a:rPr sz="2800" spc="-5" dirty="0">
                <a:latin typeface="Calibri"/>
                <a:cs typeface="Calibri"/>
              </a:rPr>
              <a:t>a</a:t>
            </a:r>
            <a:r>
              <a:rPr sz="2800" spc="-20" dirty="0">
                <a:latin typeface="Calibri"/>
                <a:cs typeface="Calibri"/>
              </a:rPr>
              <a:t> </a:t>
            </a:r>
            <a:r>
              <a:rPr sz="2800" spc="-5" dirty="0">
                <a:latin typeface="Calibri"/>
                <a:cs typeface="Calibri"/>
              </a:rPr>
              <a:t>function:</a:t>
            </a:r>
            <a:endParaRPr sz="2800">
              <a:latin typeface="Calibri"/>
              <a:cs typeface="Calibri"/>
            </a:endParaRPr>
          </a:p>
          <a:p>
            <a:pPr marL="697865" marR="5080" lvl="1" indent="-228600">
              <a:lnSpc>
                <a:spcPts val="3020"/>
              </a:lnSpc>
              <a:spcBef>
                <a:spcPts val="555"/>
              </a:spcBef>
              <a:buFont typeface="Arial MT"/>
              <a:buChar char="•"/>
              <a:tabLst>
                <a:tab pos="698500" algn="l"/>
              </a:tabLst>
            </a:pPr>
            <a:r>
              <a:rPr sz="2800" spc="-10" dirty="0">
                <a:latin typeface="Calibri"/>
                <a:cs typeface="Calibri"/>
              </a:rPr>
              <a:t>The</a:t>
            </a:r>
            <a:r>
              <a:rPr sz="2800" spc="-5" dirty="0">
                <a:latin typeface="Calibri"/>
                <a:cs typeface="Calibri"/>
              </a:rPr>
              <a:t> mean</a:t>
            </a:r>
            <a:r>
              <a:rPr sz="2800" spc="25" dirty="0">
                <a:latin typeface="Calibri"/>
                <a:cs typeface="Calibri"/>
              </a:rPr>
              <a:t> </a:t>
            </a:r>
            <a:r>
              <a:rPr sz="2800" spc="-5" dirty="0">
                <a:latin typeface="Cambria Math"/>
                <a:cs typeface="Cambria Math"/>
              </a:rPr>
              <a:t>𝜇</a:t>
            </a:r>
            <a:r>
              <a:rPr sz="2800" spc="95" dirty="0">
                <a:latin typeface="Cambria Math"/>
                <a:cs typeface="Cambria Math"/>
              </a:rPr>
              <a:t> </a:t>
            </a:r>
            <a:r>
              <a:rPr sz="2800" spc="-5" dirty="0">
                <a:latin typeface="Calibri"/>
                <a:cs typeface="Calibri"/>
              </a:rPr>
              <a:t>and</a:t>
            </a:r>
            <a:r>
              <a:rPr sz="2800" spc="15" dirty="0">
                <a:latin typeface="Calibri"/>
                <a:cs typeface="Calibri"/>
              </a:rPr>
              <a:t> </a:t>
            </a:r>
            <a:r>
              <a:rPr sz="2800" spc="-10" dirty="0">
                <a:latin typeface="Calibri"/>
                <a:cs typeface="Calibri"/>
              </a:rPr>
              <a:t>covariance</a:t>
            </a:r>
            <a:r>
              <a:rPr sz="2800" spc="10" dirty="0">
                <a:latin typeface="Calibri"/>
                <a:cs typeface="Calibri"/>
              </a:rPr>
              <a:t> </a:t>
            </a:r>
            <a:r>
              <a:rPr sz="2800" spc="-5" dirty="0">
                <a:latin typeface="Cambria Math"/>
                <a:cs typeface="Cambria Math"/>
              </a:rPr>
              <a:t>Σ</a:t>
            </a:r>
            <a:r>
              <a:rPr sz="2800" spc="25" dirty="0">
                <a:latin typeface="Cambria Math"/>
                <a:cs typeface="Cambria Math"/>
              </a:rPr>
              <a:t> </a:t>
            </a:r>
            <a:r>
              <a:rPr sz="2800" spc="-10" dirty="0">
                <a:latin typeface="Calibri"/>
                <a:cs typeface="Calibri"/>
              </a:rPr>
              <a:t>that</a:t>
            </a:r>
            <a:r>
              <a:rPr sz="2800" spc="15" dirty="0">
                <a:latin typeface="Calibri"/>
                <a:cs typeface="Calibri"/>
              </a:rPr>
              <a:t> </a:t>
            </a:r>
            <a:r>
              <a:rPr sz="2800" spc="-10" dirty="0">
                <a:latin typeface="Calibri"/>
                <a:cs typeface="Calibri"/>
              </a:rPr>
              <a:t>maximizing </a:t>
            </a:r>
            <a:r>
              <a:rPr sz="2800" spc="-5" dirty="0">
                <a:latin typeface="Calibri"/>
                <a:cs typeface="Calibri"/>
              </a:rPr>
              <a:t> the</a:t>
            </a:r>
            <a:r>
              <a:rPr sz="2800" spc="-10" dirty="0">
                <a:latin typeface="Calibri"/>
                <a:cs typeface="Calibri"/>
              </a:rPr>
              <a:t> </a:t>
            </a:r>
            <a:r>
              <a:rPr sz="2800" spc="-15" dirty="0">
                <a:latin typeface="Calibri"/>
                <a:cs typeface="Calibri"/>
              </a:rPr>
              <a:t>likelihood</a:t>
            </a:r>
            <a:r>
              <a:rPr sz="2800" spc="-10" dirty="0">
                <a:latin typeface="Calibri"/>
                <a:cs typeface="Calibri"/>
              </a:rPr>
              <a:t> </a:t>
            </a:r>
            <a:r>
              <a:rPr sz="2800" spc="-5" dirty="0">
                <a:latin typeface="Calibri"/>
                <a:cs typeface="Calibri"/>
              </a:rPr>
              <a:t>(the</a:t>
            </a:r>
            <a:r>
              <a:rPr sz="2800" spc="-10" dirty="0">
                <a:latin typeface="Calibri"/>
                <a:cs typeface="Calibri"/>
              </a:rPr>
              <a:t> probability</a:t>
            </a:r>
            <a:r>
              <a:rPr sz="2800" spc="10" dirty="0">
                <a:latin typeface="Calibri"/>
                <a:cs typeface="Calibri"/>
              </a:rPr>
              <a:t> </a:t>
            </a:r>
            <a:r>
              <a:rPr sz="2800" spc="-5" dirty="0">
                <a:latin typeface="Calibri"/>
                <a:cs typeface="Calibri"/>
              </a:rPr>
              <a:t>of</a:t>
            </a:r>
            <a:r>
              <a:rPr sz="2800" spc="-10" dirty="0">
                <a:latin typeface="Calibri"/>
                <a:cs typeface="Calibri"/>
              </a:rPr>
              <a:t> </a:t>
            </a:r>
            <a:r>
              <a:rPr sz="2800" spc="-15" dirty="0">
                <a:latin typeface="Calibri"/>
                <a:cs typeface="Calibri"/>
              </a:rPr>
              <a:t>generating</a:t>
            </a:r>
            <a:r>
              <a:rPr sz="2800" spc="-5" dirty="0">
                <a:latin typeface="Calibri"/>
                <a:cs typeface="Calibri"/>
              </a:rPr>
              <a:t> </a:t>
            </a:r>
            <a:r>
              <a:rPr sz="2800" spc="-15" dirty="0">
                <a:latin typeface="Calibri"/>
                <a:cs typeface="Calibri"/>
              </a:rPr>
              <a:t>data)</a:t>
            </a:r>
            <a:endParaRPr sz="2800">
              <a:latin typeface="Calibri"/>
              <a:cs typeface="Calibri"/>
            </a:endParaRPr>
          </a:p>
          <a:p>
            <a:pPr marL="241300" indent="-228600">
              <a:lnSpc>
                <a:spcPct val="100000"/>
              </a:lnSpc>
              <a:spcBef>
                <a:spcPts val="620"/>
              </a:spcBef>
              <a:buFont typeface="Arial MT"/>
              <a:buChar char="•"/>
              <a:tabLst>
                <a:tab pos="241300" algn="l"/>
              </a:tabLst>
            </a:pPr>
            <a:r>
              <a:rPr sz="2800" spc="-10" dirty="0">
                <a:latin typeface="Calibri"/>
                <a:cs typeface="Calibri"/>
              </a:rPr>
              <a:t>Find</a:t>
            </a:r>
            <a:r>
              <a:rPr sz="2800" dirty="0">
                <a:latin typeface="Calibri"/>
                <a:cs typeface="Calibri"/>
              </a:rPr>
              <a:t> </a:t>
            </a:r>
            <a:r>
              <a:rPr sz="2800" spc="-5" dirty="0">
                <a:latin typeface="Calibri"/>
                <a:cs typeface="Calibri"/>
              </a:rPr>
              <a:t>the</a:t>
            </a:r>
            <a:r>
              <a:rPr sz="2800" spc="-15" dirty="0">
                <a:latin typeface="Calibri"/>
                <a:cs typeface="Calibri"/>
              </a:rPr>
              <a:t> best</a:t>
            </a:r>
            <a:r>
              <a:rPr sz="2800" spc="10" dirty="0">
                <a:latin typeface="Calibri"/>
                <a:cs typeface="Calibri"/>
              </a:rPr>
              <a:t> </a:t>
            </a:r>
            <a:r>
              <a:rPr sz="2800" spc="-5" dirty="0">
                <a:latin typeface="Calibri"/>
                <a:cs typeface="Calibri"/>
              </a:rPr>
              <a:t>function:</a:t>
            </a:r>
            <a:r>
              <a:rPr sz="2800" spc="15" dirty="0">
                <a:latin typeface="Calibri"/>
                <a:cs typeface="Calibri"/>
              </a:rPr>
              <a:t> </a:t>
            </a:r>
            <a:r>
              <a:rPr sz="2800" spc="-15" dirty="0">
                <a:latin typeface="Calibri"/>
                <a:cs typeface="Calibri"/>
              </a:rPr>
              <a:t>easy</a:t>
            </a:r>
            <a:endParaRPr sz="2800">
              <a:latin typeface="Calibri"/>
              <a:cs typeface="Calibri"/>
            </a:endParaRPr>
          </a:p>
        </p:txBody>
      </p:sp>
      <p:grpSp>
        <p:nvGrpSpPr>
          <p:cNvPr id="4" name="object 4"/>
          <p:cNvGrpSpPr/>
          <p:nvPr/>
        </p:nvGrpSpPr>
        <p:grpSpPr>
          <a:xfrm>
            <a:off x="2736976" y="2342260"/>
            <a:ext cx="5782310" cy="1913255"/>
            <a:chOff x="2736976" y="2342260"/>
            <a:chExt cx="5782310" cy="1913255"/>
          </a:xfrm>
        </p:grpSpPr>
        <p:pic>
          <p:nvPicPr>
            <p:cNvPr id="5" name="object 5"/>
            <p:cNvPicPr/>
            <p:nvPr/>
          </p:nvPicPr>
          <p:blipFill>
            <a:blip r:embed="rId3" cstate="print"/>
            <a:stretch>
              <a:fillRect/>
            </a:stretch>
          </p:blipFill>
          <p:spPr>
            <a:xfrm>
              <a:off x="2740151" y="2345435"/>
              <a:ext cx="5775959" cy="1906524"/>
            </a:xfrm>
            <a:prstGeom prst="rect">
              <a:avLst/>
            </a:prstGeom>
          </p:spPr>
        </p:pic>
        <p:sp>
          <p:nvSpPr>
            <p:cNvPr id="6" name="object 6"/>
            <p:cNvSpPr/>
            <p:nvPr/>
          </p:nvSpPr>
          <p:spPr>
            <a:xfrm>
              <a:off x="2740151" y="2345435"/>
              <a:ext cx="5775960" cy="1906905"/>
            </a:xfrm>
            <a:custGeom>
              <a:avLst/>
              <a:gdLst/>
              <a:ahLst/>
              <a:cxnLst/>
              <a:rect l="l" t="t" r="r" b="b"/>
              <a:pathLst>
                <a:path w="5775959" h="1906904">
                  <a:moveTo>
                    <a:pt x="0" y="1906524"/>
                  </a:moveTo>
                  <a:lnTo>
                    <a:pt x="5775959" y="1906524"/>
                  </a:lnTo>
                  <a:lnTo>
                    <a:pt x="5775959" y="0"/>
                  </a:lnTo>
                  <a:lnTo>
                    <a:pt x="0" y="0"/>
                  </a:lnTo>
                  <a:lnTo>
                    <a:pt x="0" y="1906524"/>
                  </a:lnTo>
                  <a:close/>
                </a:path>
              </a:pathLst>
            </a:custGeom>
            <a:ln w="6095">
              <a:solidFill>
                <a:srgbClr val="5B9BD4"/>
              </a:solidFill>
            </a:ln>
          </p:spPr>
          <p:txBody>
            <a:bodyPr wrap="square" lIns="0" tIns="0" rIns="0" bIns="0" rtlCol="0"/>
            <a:lstStyle/>
            <a:p>
              <a:endParaRPr/>
            </a:p>
          </p:txBody>
        </p:sp>
        <p:sp>
          <p:nvSpPr>
            <p:cNvPr id="7" name="object 7"/>
            <p:cNvSpPr/>
            <p:nvPr/>
          </p:nvSpPr>
          <p:spPr>
            <a:xfrm>
              <a:off x="3066795" y="2687446"/>
              <a:ext cx="766445" cy="282575"/>
            </a:xfrm>
            <a:custGeom>
              <a:avLst/>
              <a:gdLst/>
              <a:ahLst/>
              <a:cxnLst/>
              <a:rect l="l" t="t" r="r" b="b"/>
              <a:pathLst>
                <a:path w="766445" h="282575">
                  <a:moveTo>
                    <a:pt x="676275" y="0"/>
                  </a:moveTo>
                  <a:lnTo>
                    <a:pt x="672338" y="11429"/>
                  </a:lnTo>
                  <a:lnTo>
                    <a:pt x="688645" y="18522"/>
                  </a:lnTo>
                  <a:lnTo>
                    <a:pt x="702691" y="28352"/>
                  </a:lnTo>
                  <a:lnTo>
                    <a:pt x="731234" y="73852"/>
                  </a:lnTo>
                  <a:lnTo>
                    <a:pt x="739616" y="115623"/>
                  </a:lnTo>
                  <a:lnTo>
                    <a:pt x="740664" y="139700"/>
                  </a:lnTo>
                  <a:lnTo>
                    <a:pt x="739616" y="164635"/>
                  </a:lnTo>
                  <a:lnTo>
                    <a:pt x="731234" y="207601"/>
                  </a:lnTo>
                  <a:lnTo>
                    <a:pt x="702738" y="253857"/>
                  </a:lnTo>
                  <a:lnTo>
                    <a:pt x="672719" y="270890"/>
                  </a:lnTo>
                  <a:lnTo>
                    <a:pt x="676275" y="282320"/>
                  </a:lnTo>
                  <a:lnTo>
                    <a:pt x="714835" y="264255"/>
                  </a:lnTo>
                  <a:lnTo>
                    <a:pt x="743204" y="233044"/>
                  </a:lnTo>
                  <a:lnTo>
                    <a:pt x="760523" y="191135"/>
                  </a:lnTo>
                  <a:lnTo>
                    <a:pt x="766318" y="141224"/>
                  </a:lnTo>
                  <a:lnTo>
                    <a:pt x="764865" y="115341"/>
                  </a:lnTo>
                  <a:lnTo>
                    <a:pt x="753244" y="69482"/>
                  </a:lnTo>
                  <a:lnTo>
                    <a:pt x="730174" y="32146"/>
                  </a:lnTo>
                  <a:lnTo>
                    <a:pt x="696749" y="7381"/>
                  </a:lnTo>
                  <a:lnTo>
                    <a:pt x="676275" y="0"/>
                  </a:lnTo>
                  <a:close/>
                </a:path>
                <a:path w="766445" h="282575">
                  <a:moveTo>
                    <a:pt x="90043" y="0"/>
                  </a:moveTo>
                  <a:lnTo>
                    <a:pt x="51657" y="18097"/>
                  </a:lnTo>
                  <a:lnTo>
                    <a:pt x="23368" y="49529"/>
                  </a:lnTo>
                  <a:lnTo>
                    <a:pt x="5826" y="91424"/>
                  </a:lnTo>
                  <a:lnTo>
                    <a:pt x="0" y="141224"/>
                  </a:lnTo>
                  <a:lnTo>
                    <a:pt x="1452" y="167179"/>
                  </a:lnTo>
                  <a:lnTo>
                    <a:pt x="13073" y="213090"/>
                  </a:lnTo>
                  <a:lnTo>
                    <a:pt x="36125" y="250281"/>
                  </a:lnTo>
                  <a:lnTo>
                    <a:pt x="69514" y="274943"/>
                  </a:lnTo>
                  <a:lnTo>
                    <a:pt x="90043" y="282320"/>
                  </a:lnTo>
                  <a:lnTo>
                    <a:pt x="93599" y="270890"/>
                  </a:lnTo>
                  <a:lnTo>
                    <a:pt x="77549" y="263773"/>
                  </a:lnTo>
                  <a:lnTo>
                    <a:pt x="63690" y="253857"/>
                  </a:lnTo>
                  <a:lnTo>
                    <a:pt x="35210" y="207601"/>
                  </a:lnTo>
                  <a:lnTo>
                    <a:pt x="26828" y="164635"/>
                  </a:lnTo>
                  <a:lnTo>
                    <a:pt x="25781" y="139700"/>
                  </a:lnTo>
                  <a:lnTo>
                    <a:pt x="26828" y="115623"/>
                  </a:lnTo>
                  <a:lnTo>
                    <a:pt x="35210" y="73852"/>
                  </a:lnTo>
                  <a:lnTo>
                    <a:pt x="63801" y="28352"/>
                  </a:lnTo>
                  <a:lnTo>
                    <a:pt x="94106" y="11429"/>
                  </a:lnTo>
                  <a:lnTo>
                    <a:pt x="90043" y="0"/>
                  </a:lnTo>
                  <a:close/>
                </a:path>
              </a:pathLst>
            </a:custGeom>
            <a:solidFill>
              <a:srgbClr val="000000"/>
            </a:solidFill>
          </p:spPr>
          <p:txBody>
            <a:bodyPr wrap="square" lIns="0" tIns="0" rIns="0" bIns="0" rtlCol="0"/>
            <a:lstStyle/>
            <a:p>
              <a:endParaRPr/>
            </a:p>
          </p:txBody>
        </p:sp>
      </p:grpSp>
      <p:sp>
        <p:nvSpPr>
          <p:cNvPr id="8" name="object 8"/>
          <p:cNvSpPr txBox="1">
            <a:spLocks noGrp="1"/>
          </p:cNvSpPr>
          <p:nvPr>
            <p:ph type="title"/>
          </p:nvPr>
        </p:nvSpPr>
        <p:spPr>
          <a:xfrm>
            <a:off x="707542" y="609676"/>
            <a:ext cx="2659380" cy="697230"/>
          </a:xfrm>
          <a:prstGeom prst="rect">
            <a:avLst/>
          </a:prstGeom>
        </p:spPr>
        <p:txBody>
          <a:bodyPr vert="horz" wrap="square" lIns="0" tIns="13335" rIns="0" bIns="0" rtlCol="0">
            <a:spAutoFit/>
          </a:bodyPr>
          <a:lstStyle/>
          <a:p>
            <a:pPr marL="12700">
              <a:lnSpc>
                <a:spcPct val="100000"/>
              </a:lnSpc>
              <a:spcBef>
                <a:spcPts val="105"/>
              </a:spcBef>
            </a:pPr>
            <a:r>
              <a:rPr spc="-15" dirty="0"/>
              <a:t>Three</a:t>
            </a:r>
            <a:r>
              <a:rPr spc="-105" dirty="0"/>
              <a:t> </a:t>
            </a:r>
            <a:r>
              <a:rPr spc="-15" dirty="0"/>
              <a:t>Steps</a:t>
            </a:r>
          </a:p>
        </p:txBody>
      </p:sp>
      <p:sp>
        <p:nvSpPr>
          <p:cNvPr id="9" name="object 9"/>
          <p:cNvSpPr txBox="1"/>
          <p:nvPr/>
        </p:nvSpPr>
        <p:spPr>
          <a:xfrm>
            <a:off x="2818383" y="2597911"/>
            <a:ext cx="1393825" cy="391160"/>
          </a:xfrm>
          <a:prstGeom prst="rect">
            <a:avLst/>
          </a:prstGeom>
        </p:spPr>
        <p:txBody>
          <a:bodyPr vert="horz" wrap="square" lIns="0" tIns="12700" rIns="0" bIns="0" rtlCol="0">
            <a:spAutoFit/>
          </a:bodyPr>
          <a:lstStyle/>
          <a:p>
            <a:pPr marL="25400">
              <a:lnSpc>
                <a:spcPct val="100000"/>
              </a:lnSpc>
              <a:spcBef>
                <a:spcPts val="100"/>
              </a:spcBef>
              <a:tabLst>
                <a:tab pos="348615" algn="l"/>
                <a:tab pos="1127125" algn="l"/>
              </a:tabLst>
            </a:pPr>
            <a:r>
              <a:rPr sz="2400" dirty="0">
                <a:latin typeface="Cambria Math"/>
                <a:cs typeface="Cambria Math"/>
              </a:rPr>
              <a:t>𝑃	</a:t>
            </a:r>
            <a:r>
              <a:rPr sz="2400" spc="-15" dirty="0">
                <a:latin typeface="Cambria Math"/>
                <a:cs typeface="Cambria Math"/>
              </a:rPr>
              <a:t>𝐶</a:t>
            </a:r>
            <a:r>
              <a:rPr sz="2625" spc="-22" baseline="-15873" dirty="0">
                <a:latin typeface="Cambria Math"/>
                <a:cs typeface="Cambria Math"/>
              </a:rPr>
              <a:t>1</a:t>
            </a:r>
            <a:r>
              <a:rPr sz="2400" spc="-15" dirty="0">
                <a:latin typeface="Cambria Math"/>
                <a:cs typeface="Cambria Math"/>
              </a:rPr>
              <a:t>|𝑥	</a:t>
            </a:r>
            <a:r>
              <a:rPr sz="2400" dirty="0">
                <a:latin typeface="Cambria Math"/>
                <a:cs typeface="Cambria Math"/>
              </a:rPr>
              <a:t>=</a:t>
            </a:r>
            <a:endParaRPr sz="2400">
              <a:latin typeface="Cambria Math"/>
              <a:cs typeface="Cambria Math"/>
            </a:endParaRPr>
          </a:p>
        </p:txBody>
      </p:sp>
      <p:grpSp>
        <p:nvGrpSpPr>
          <p:cNvPr id="10" name="object 10"/>
          <p:cNvGrpSpPr/>
          <p:nvPr/>
        </p:nvGrpSpPr>
        <p:grpSpPr>
          <a:xfrm>
            <a:off x="4256151" y="2457323"/>
            <a:ext cx="3906520" cy="1197610"/>
            <a:chOff x="4256151" y="2457323"/>
            <a:chExt cx="3906520" cy="1197610"/>
          </a:xfrm>
        </p:grpSpPr>
        <p:sp>
          <p:nvSpPr>
            <p:cNvPr id="11" name="object 11"/>
            <p:cNvSpPr/>
            <p:nvPr/>
          </p:nvSpPr>
          <p:spPr>
            <a:xfrm>
              <a:off x="4256151" y="2457322"/>
              <a:ext cx="3906520" cy="716915"/>
            </a:xfrm>
            <a:custGeom>
              <a:avLst/>
              <a:gdLst/>
              <a:ahLst/>
              <a:cxnLst/>
              <a:rect l="l" t="t" r="r" b="b"/>
              <a:pathLst>
                <a:path w="3906520" h="716914">
                  <a:moveTo>
                    <a:pt x="317500" y="445770"/>
                  </a:moveTo>
                  <a:lnTo>
                    <a:pt x="313436" y="434340"/>
                  </a:lnTo>
                  <a:lnTo>
                    <a:pt x="292976" y="441731"/>
                  </a:lnTo>
                  <a:lnTo>
                    <a:pt x="275043" y="452437"/>
                  </a:lnTo>
                  <a:lnTo>
                    <a:pt x="246761" y="483870"/>
                  </a:lnTo>
                  <a:lnTo>
                    <a:pt x="229209" y="525767"/>
                  </a:lnTo>
                  <a:lnTo>
                    <a:pt x="223393" y="575564"/>
                  </a:lnTo>
                  <a:lnTo>
                    <a:pt x="224840" y="601522"/>
                  </a:lnTo>
                  <a:lnTo>
                    <a:pt x="236461" y="647433"/>
                  </a:lnTo>
                  <a:lnTo>
                    <a:pt x="259511" y="684631"/>
                  </a:lnTo>
                  <a:lnTo>
                    <a:pt x="292900" y="709295"/>
                  </a:lnTo>
                  <a:lnTo>
                    <a:pt x="313436" y="716661"/>
                  </a:lnTo>
                  <a:lnTo>
                    <a:pt x="316992" y="705231"/>
                  </a:lnTo>
                  <a:lnTo>
                    <a:pt x="300939" y="698119"/>
                  </a:lnTo>
                  <a:lnTo>
                    <a:pt x="287070" y="688200"/>
                  </a:lnTo>
                  <a:lnTo>
                    <a:pt x="258597" y="641946"/>
                  </a:lnTo>
                  <a:lnTo>
                    <a:pt x="250215" y="598982"/>
                  </a:lnTo>
                  <a:lnTo>
                    <a:pt x="249174" y="574040"/>
                  </a:lnTo>
                  <a:lnTo>
                    <a:pt x="250215" y="549973"/>
                  </a:lnTo>
                  <a:lnTo>
                    <a:pt x="258597" y="508203"/>
                  </a:lnTo>
                  <a:lnTo>
                    <a:pt x="287185" y="462699"/>
                  </a:lnTo>
                  <a:lnTo>
                    <a:pt x="301205" y="452869"/>
                  </a:lnTo>
                  <a:lnTo>
                    <a:pt x="317500" y="445770"/>
                  </a:lnTo>
                  <a:close/>
                </a:path>
                <a:path w="3906520" h="716914">
                  <a:moveTo>
                    <a:pt x="989711" y="575564"/>
                  </a:moveTo>
                  <a:lnTo>
                    <a:pt x="983894" y="525767"/>
                  </a:lnTo>
                  <a:lnTo>
                    <a:pt x="966470" y="483870"/>
                  </a:lnTo>
                  <a:lnTo>
                    <a:pt x="938110" y="452437"/>
                  </a:lnTo>
                  <a:lnTo>
                    <a:pt x="899668" y="434340"/>
                  </a:lnTo>
                  <a:lnTo>
                    <a:pt x="895731" y="445770"/>
                  </a:lnTo>
                  <a:lnTo>
                    <a:pt x="912037" y="452869"/>
                  </a:lnTo>
                  <a:lnTo>
                    <a:pt x="926084" y="462699"/>
                  </a:lnTo>
                  <a:lnTo>
                    <a:pt x="954620" y="508203"/>
                  </a:lnTo>
                  <a:lnTo>
                    <a:pt x="963002" y="549973"/>
                  </a:lnTo>
                  <a:lnTo>
                    <a:pt x="964057" y="574040"/>
                  </a:lnTo>
                  <a:lnTo>
                    <a:pt x="963002" y="598982"/>
                  </a:lnTo>
                  <a:lnTo>
                    <a:pt x="954620" y="641946"/>
                  </a:lnTo>
                  <a:lnTo>
                    <a:pt x="926122" y="688200"/>
                  </a:lnTo>
                  <a:lnTo>
                    <a:pt x="896112" y="705231"/>
                  </a:lnTo>
                  <a:lnTo>
                    <a:pt x="899668" y="716661"/>
                  </a:lnTo>
                  <a:lnTo>
                    <a:pt x="938225" y="698601"/>
                  </a:lnTo>
                  <a:lnTo>
                    <a:pt x="966597" y="667385"/>
                  </a:lnTo>
                  <a:lnTo>
                    <a:pt x="983907" y="625475"/>
                  </a:lnTo>
                  <a:lnTo>
                    <a:pt x="988250" y="601522"/>
                  </a:lnTo>
                  <a:lnTo>
                    <a:pt x="989711" y="575564"/>
                  </a:lnTo>
                  <a:close/>
                </a:path>
                <a:path w="3906520" h="716914">
                  <a:moveTo>
                    <a:pt x="1334008" y="445770"/>
                  </a:moveTo>
                  <a:lnTo>
                    <a:pt x="1329944" y="434340"/>
                  </a:lnTo>
                  <a:lnTo>
                    <a:pt x="1309484" y="441731"/>
                  </a:lnTo>
                  <a:lnTo>
                    <a:pt x="1291551" y="452437"/>
                  </a:lnTo>
                  <a:lnTo>
                    <a:pt x="1263269" y="483870"/>
                  </a:lnTo>
                  <a:lnTo>
                    <a:pt x="1245717" y="525767"/>
                  </a:lnTo>
                  <a:lnTo>
                    <a:pt x="1239901" y="575564"/>
                  </a:lnTo>
                  <a:lnTo>
                    <a:pt x="1241348" y="601522"/>
                  </a:lnTo>
                  <a:lnTo>
                    <a:pt x="1252969" y="647433"/>
                  </a:lnTo>
                  <a:lnTo>
                    <a:pt x="1276019" y="684631"/>
                  </a:lnTo>
                  <a:lnTo>
                    <a:pt x="1309408" y="709295"/>
                  </a:lnTo>
                  <a:lnTo>
                    <a:pt x="1329944" y="716661"/>
                  </a:lnTo>
                  <a:lnTo>
                    <a:pt x="1333500" y="705231"/>
                  </a:lnTo>
                  <a:lnTo>
                    <a:pt x="1317447" y="698119"/>
                  </a:lnTo>
                  <a:lnTo>
                    <a:pt x="1303591" y="688200"/>
                  </a:lnTo>
                  <a:lnTo>
                    <a:pt x="1275105" y="641946"/>
                  </a:lnTo>
                  <a:lnTo>
                    <a:pt x="1266723" y="598982"/>
                  </a:lnTo>
                  <a:lnTo>
                    <a:pt x="1265682" y="574040"/>
                  </a:lnTo>
                  <a:lnTo>
                    <a:pt x="1266723" y="549973"/>
                  </a:lnTo>
                  <a:lnTo>
                    <a:pt x="1275105" y="508203"/>
                  </a:lnTo>
                  <a:lnTo>
                    <a:pt x="1303693" y="462699"/>
                  </a:lnTo>
                  <a:lnTo>
                    <a:pt x="1317713" y="452869"/>
                  </a:lnTo>
                  <a:lnTo>
                    <a:pt x="1334008" y="445770"/>
                  </a:lnTo>
                  <a:close/>
                </a:path>
                <a:path w="3906520" h="716914">
                  <a:moveTo>
                    <a:pt x="1387348" y="11430"/>
                  </a:moveTo>
                  <a:lnTo>
                    <a:pt x="1383284" y="0"/>
                  </a:lnTo>
                  <a:lnTo>
                    <a:pt x="1362824" y="7391"/>
                  </a:lnTo>
                  <a:lnTo>
                    <a:pt x="1344891" y="18097"/>
                  </a:lnTo>
                  <a:lnTo>
                    <a:pt x="1316609" y="49530"/>
                  </a:lnTo>
                  <a:lnTo>
                    <a:pt x="1299057" y="91427"/>
                  </a:lnTo>
                  <a:lnTo>
                    <a:pt x="1293241" y="141224"/>
                  </a:lnTo>
                  <a:lnTo>
                    <a:pt x="1294688" y="167182"/>
                  </a:lnTo>
                  <a:lnTo>
                    <a:pt x="1306309" y="213093"/>
                  </a:lnTo>
                  <a:lnTo>
                    <a:pt x="1329359" y="250291"/>
                  </a:lnTo>
                  <a:lnTo>
                    <a:pt x="1362748" y="274955"/>
                  </a:lnTo>
                  <a:lnTo>
                    <a:pt x="1383284" y="282321"/>
                  </a:lnTo>
                  <a:lnTo>
                    <a:pt x="1386840" y="270891"/>
                  </a:lnTo>
                  <a:lnTo>
                    <a:pt x="1370787" y="263779"/>
                  </a:lnTo>
                  <a:lnTo>
                    <a:pt x="1356918" y="253860"/>
                  </a:lnTo>
                  <a:lnTo>
                    <a:pt x="1328445" y="207606"/>
                  </a:lnTo>
                  <a:lnTo>
                    <a:pt x="1320063" y="164642"/>
                  </a:lnTo>
                  <a:lnTo>
                    <a:pt x="1319022" y="139700"/>
                  </a:lnTo>
                  <a:lnTo>
                    <a:pt x="1320063" y="115633"/>
                  </a:lnTo>
                  <a:lnTo>
                    <a:pt x="1328445" y="73863"/>
                  </a:lnTo>
                  <a:lnTo>
                    <a:pt x="1357033" y="28359"/>
                  </a:lnTo>
                  <a:lnTo>
                    <a:pt x="1371053" y="18529"/>
                  </a:lnTo>
                  <a:lnTo>
                    <a:pt x="1387348" y="11430"/>
                  </a:lnTo>
                  <a:close/>
                </a:path>
                <a:path w="3906520" h="716914">
                  <a:moveTo>
                    <a:pt x="1737995" y="575564"/>
                  </a:moveTo>
                  <a:lnTo>
                    <a:pt x="1732178" y="525767"/>
                  </a:lnTo>
                  <a:lnTo>
                    <a:pt x="1714754" y="483870"/>
                  </a:lnTo>
                  <a:lnTo>
                    <a:pt x="1686394" y="452437"/>
                  </a:lnTo>
                  <a:lnTo>
                    <a:pt x="1647952" y="434340"/>
                  </a:lnTo>
                  <a:lnTo>
                    <a:pt x="1644015" y="445770"/>
                  </a:lnTo>
                  <a:lnTo>
                    <a:pt x="1660321" y="452869"/>
                  </a:lnTo>
                  <a:lnTo>
                    <a:pt x="1674368" y="462699"/>
                  </a:lnTo>
                  <a:lnTo>
                    <a:pt x="1702904" y="508203"/>
                  </a:lnTo>
                  <a:lnTo>
                    <a:pt x="1711286" y="549973"/>
                  </a:lnTo>
                  <a:lnTo>
                    <a:pt x="1712341" y="574040"/>
                  </a:lnTo>
                  <a:lnTo>
                    <a:pt x="1711286" y="598982"/>
                  </a:lnTo>
                  <a:lnTo>
                    <a:pt x="1702904" y="641946"/>
                  </a:lnTo>
                  <a:lnTo>
                    <a:pt x="1674406" y="688200"/>
                  </a:lnTo>
                  <a:lnTo>
                    <a:pt x="1644396" y="705231"/>
                  </a:lnTo>
                  <a:lnTo>
                    <a:pt x="1647952" y="716661"/>
                  </a:lnTo>
                  <a:lnTo>
                    <a:pt x="1686509" y="698601"/>
                  </a:lnTo>
                  <a:lnTo>
                    <a:pt x="1714881" y="667385"/>
                  </a:lnTo>
                  <a:lnTo>
                    <a:pt x="1732191" y="625475"/>
                  </a:lnTo>
                  <a:lnTo>
                    <a:pt x="1736534" y="601522"/>
                  </a:lnTo>
                  <a:lnTo>
                    <a:pt x="1737995" y="575564"/>
                  </a:lnTo>
                  <a:close/>
                </a:path>
                <a:path w="3906520" h="716914">
                  <a:moveTo>
                    <a:pt x="2059559" y="141224"/>
                  </a:moveTo>
                  <a:lnTo>
                    <a:pt x="2053742" y="91427"/>
                  </a:lnTo>
                  <a:lnTo>
                    <a:pt x="2036318" y="49530"/>
                  </a:lnTo>
                  <a:lnTo>
                    <a:pt x="2007958" y="18097"/>
                  </a:lnTo>
                  <a:lnTo>
                    <a:pt x="1969516" y="0"/>
                  </a:lnTo>
                  <a:lnTo>
                    <a:pt x="1965579" y="11430"/>
                  </a:lnTo>
                  <a:lnTo>
                    <a:pt x="1981885" y="18529"/>
                  </a:lnTo>
                  <a:lnTo>
                    <a:pt x="1995932" y="28359"/>
                  </a:lnTo>
                  <a:lnTo>
                    <a:pt x="2024468" y="73863"/>
                  </a:lnTo>
                  <a:lnTo>
                    <a:pt x="2032850" y="115633"/>
                  </a:lnTo>
                  <a:lnTo>
                    <a:pt x="2033905" y="139700"/>
                  </a:lnTo>
                  <a:lnTo>
                    <a:pt x="2032850" y="164642"/>
                  </a:lnTo>
                  <a:lnTo>
                    <a:pt x="2024468" y="207606"/>
                  </a:lnTo>
                  <a:lnTo>
                    <a:pt x="1995970" y="253860"/>
                  </a:lnTo>
                  <a:lnTo>
                    <a:pt x="1965960" y="270891"/>
                  </a:lnTo>
                  <a:lnTo>
                    <a:pt x="1969516" y="282321"/>
                  </a:lnTo>
                  <a:lnTo>
                    <a:pt x="2008073" y="264261"/>
                  </a:lnTo>
                  <a:lnTo>
                    <a:pt x="2036445" y="233045"/>
                  </a:lnTo>
                  <a:lnTo>
                    <a:pt x="2053755" y="191135"/>
                  </a:lnTo>
                  <a:lnTo>
                    <a:pt x="2058098" y="167182"/>
                  </a:lnTo>
                  <a:lnTo>
                    <a:pt x="2059559" y="141224"/>
                  </a:lnTo>
                  <a:close/>
                </a:path>
                <a:path w="3906520" h="716914">
                  <a:moveTo>
                    <a:pt x="2403856" y="11430"/>
                  </a:moveTo>
                  <a:lnTo>
                    <a:pt x="2399792" y="0"/>
                  </a:lnTo>
                  <a:lnTo>
                    <a:pt x="2379332" y="7391"/>
                  </a:lnTo>
                  <a:lnTo>
                    <a:pt x="2361400" y="18097"/>
                  </a:lnTo>
                  <a:lnTo>
                    <a:pt x="2333117" y="49530"/>
                  </a:lnTo>
                  <a:lnTo>
                    <a:pt x="2315565" y="91427"/>
                  </a:lnTo>
                  <a:lnTo>
                    <a:pt x="2309749" y="141224"/>
                  </a:lnTo>
                  <a:lnTo>
                    <a:pt x="2311196" y="167182"/>
                  </a:lnTo>
                  <a:lnTo>
                    <a:pt x="2322817" y="213093"/>
                  </a:lnTo>
                  <a:lnTo>
                    <a:pt x="2345867" y="250291"/>
                  </a:lnTo>
                  <a:lnTo>
                    <a:pt x="2379256" y="274955"/>
                  </a:lnTo>
                  <a:lnTo>
                    <a:pt x="2399792" y="282321"/>
                  </a:lnTo>
                  <a:lnTo>
                    <a:pt x="2403348" y="270891"/>
                  </a:lnTo>
                  <a:lnTo>
                    <a:pt x="2387295" y="263779"/>
                  </a:lnTo>
                  <a:lnTo>
                    <a:pt x="2373439" y="253860"/>
                  </a:lnTo>
                  <a:lnTo>
                    <a:pt x="2344953" y="207606"/>
                  </a:lnTo>
                  <a:lnTo>
                    <a:pt x="2336571" y="164642"/>
                  </a:lnTo>
                  <a:lnTo>
                    <a:pt x="2335530" y="139700"/>
                  </a:lnTo>
                  <a:lnTo>
                    <a:pt x="2336571" y="115633"/>
                  </a:lnTo>
                  <a:lnTo>
                    <a:pt x="2344953" y="73863"/>
                  </a:lnTo>
                  <a:lnTo>
                    <a:pt x="2373541" y="28359"/>
                  </a:lnTo>
                  <a:lnTo>
                    <a:pt x="2387562" y="18529"/>
                  </a:lnTo>
                  <a:lnTo>
                    <a:pt x="2403856" y="11430"/>
                  </a:lnTo>
                  <a:close/>
                </a:path>
                <a:path w="3906520" h="716914">
                  <a:moveTo>
                    <a:pt x="2445004" y="445770"/>
                  </a:moveTo>
                  <a:lnTo>
                    <a:pt x="2440940" y="434340"/>
                  </a:lnTo>
                  <a:lnTo>
                    <a:pt x="2420480" y="441731"/>
                  </a:lnTo>
                  <a:lnTo>
                    <a:pt x="2402548" y="452437"/>
                  </a:lnTo>
                  <a:lnTo>
                    <a:pt x="2374265" y="483870"/>
                  </a:lnTo>
                  <a:lnTo>
                    <a:pt x="2356713" y="525767"/>
                  </a:lnTo>
                  <a:lnTo>
                    <a:pt x="2350897" y="575564"/>
                  </a:lnTo>
                  <a:lnTo>
                    <a:pt x="2352344" y="601522"/>
                  </a:lnTo>
                  <a:lnTo>
                    <a:pt x="2363965" y="647433"/>
                  </a:lnTo>
                  <a:lnTo>
                    <a:pt x="2387015" y="684631"/>
                  </a:lnTo>
                  <a:lnTo>
                    <a:pt x="2420404" y="709295"/>
                  </a:lnTo>
                  <a:lnTo>
                    <a:pt x="2440940" y="716661"/>
                  </a:lnTo>
                  <a:lnTo>
                    <a:pt x="2444496" y="705231"/>
                  </a:lnTo>
                  <a:lnTo>
                    <a:pt x="2428443" y="698119"/>
                  </a:lnTo>
                  <a:lnTo>
                    <a:pt x="2414587" y="688200"/>
                  </a:lnTo>
                  <a:lnTo>
                    <a:pt x="2386101" y="641946"/>
                  </a:lnTo>
                  <a:lnTo>
                    <a:pt x="2377719" y="598982"/>
                  </a:lnTo>
                  <a:lnTo>
                    <a:pt x="2376678" y="574040"/>
                  </a:lnTo>
                  <a:lnTo>
                    <a:pt x="2377719" y="549973"/>
                  </a:lnTo>
                  <a:lnTo>
                    <a:pt x="2386101" y="508203"/>
                  </a:lnTo>
                  <a:lnTo>
                    <a:pt x="2414689" y="462699"/>
                  </a:lnTo>
                  <a:lnTo>
                    <a:pt x="2428710" y="452869"/>
                  </a:lnTo>
                  <a:lnTo>
                    <a:pt x="2445004" y="445770"/>
                  </a:lnTo>
                  <a:close/>
                </a:path>
                <a:path w="3906520" h="716914">
                  <a:moveTo>
                    <a:pt x="2807843" y="141224"/>
                  </a:moveTo>
                  <a:lnTo>
                    <a:pt x="2802026" y="91427"/>
                  </a:lnTo>
                  <a:lnTo>
                    <a:pt x="2784602" y="49530"/>
                  </a:lnTo>
                  <a:lnTo>
                    <a:pt x="2756243" y="18097"/>
                  </a:lnTo>
                  <a:lnTo>
                    <a:pt x="2717800" y="0"/>
                  </a:lnTo>
                  <a:lnTo>
                    <a:pt x="2713863" y="11430"/>
                  </a:lnTo>
                  <a:lnTo>
                    <a:pt x="2730169" y="18529"/>
                  </a:lnTo>
                  <a:lnTo>
                    <a:pt x="2744203" y="28359"/>
                  </a:lnTo>
                  <a:lnTo>
                    <a:pt x="2772753" y="73863"/>
                  </a:lnTo>
                  <a:lnTo>
                    <a:pt x="2781135" y="115633"/>
                  </a:lnTo>
                  <a:lnTo>
                    <a:pt x="2782189" y="139700"/>
                  </a:lnTo>
                  <a:lnTo>
                    <a:pt x="2781135" y="164642"/>
                  </a:lnTo>
                  <a:lnTo>
                    <a:pt x="2772753" y="207606"/>
                  </a:lnTo>
                  <a:lnTo>
                    <a:pt x="2744254" y="253860"/>
                  </a:lnTo>
                  <a:lnTo>
                    <a:pt x="2714244" y="270891"/>
                  </a:lnTo>
                  <a:lnTo>
                    <a:pt x="2717800" y="282321"/>
                  </a:lnTo>
                  <a:lnTo>
                    <a:pt x="2756357" y="264261"/>
                  </a:lnTo>
                  <a:lnTo>
                    <a:pt x="2784729" y="233045"/>
                  </a:lnTo>
                  <a:lnTo>
                    <a:pt x="2802039" y="191135"/>
                  </a:lnTo>
                  <a:lnTo>
                    <a:pt x="2806382" y="167182"/>
                  </a:lnTo>
                  <a:lnTo>
                    <a:pt x="2807843" y="141224"/>
                  </a:lnTo>
                  <a:close/>
                </a:path>
                <a:path w="3906520" h="716914">
                  <a:moveTo>
                    <a:pt x="3123311" y="575564"/>
                  </a:moveTo>
                  <a:lnTo>
                    <a:pt x="3117494" y="525767"/>
                  </a:lnTo>
                  <a:lnTo>
                    <a:pt x="3100070" y="483870"/>
                  </a:lnTo>
                  <a:lnTo>
                    <a:pt x="3071711" y="452437"/>
                  </a:lnTo>
                  <a:lnTo>
                    <a:pt x="3033268" y="434340"/>
                  </a:lnTo>
                  <a:lnTo>
                    <a:pt x="3029331" y="445770"/>
                  </a:lnTo>
                  <a:lnTo>
                    <a:pt x="3045637" y="452869"/>
                  </a:lnTo>
                  <a:lnTo>
                    <a:pt x="3059684" y="462699"/>
                  </a:lnTo>
                  <a:lnTo>
                    <a:pt x="3088221" y="508203"/>
                  </a:lnTo>
                  <a:lnTo>
                    <a:pt x="3096603" y="549973"/>
                  </a:lnTo>
                  <a:lnTo>
                    <a:pt x="3097657" y="574040"/>
                  </a:lnTo>
                  <a:lnTo>
                    <a:pt x="3096603" y="598982"/>
                  </a:lnTo>
                  <a:lnTo>
                    <a:pt x="3088221" y="641946"/>
                  </a:lnTo>
                  <a:lnTo>
                    <a:pt x="3059722" y="688200"/>
                  </a:lnTo>
                  <a:lnTo>
                    <a:pt x="3029712" y="705231"/>
                  </a:lnTo>
                  <a:lnTo>
                    <a:pt x="3033268" y="716661"/>
                  </a:lnTo>
                  <a:lnTo>
                    <a:pt x="3071825" y="698601"/>
                  </a:lnTo>
                  <a:lnTo>
                    <a:pt x="3100197" y="667385"/>
                  </a:lnTo>
                  <a:lnTo>
                    <a:pt x="3117507" y="625475"/>
                  </a:lnTo>
                  <a:lnTo>
                    <a:pt x="3121850" y="601522"/>
                  </a:lnTo>
                  <a:lnTo>
                    <a:pt x="3123311" y="575564"/>
                  </a:lnTo>
                  <a:close/>
                </a:path>
                <a:path w="3906520" h="716914">
                  <a:moveTo>
                    <a:pt x="3467608" y="445770"/>
                  </a:moveTo>
                  <a:lnTo>
                    <a:pt x="3463544" y="434340"/>
                  </a:lnTo>
                  <a:lnTo>
                    <a:pt x="3443084" y="441731"/>
                  </a:lnTo>
                  <a:lnTo>
                    <a:pt x="3425152" y="452437"/>
                  </a:lnTo>
                  <a:lnTo>
                    <a:pt x="3396869" y="483870"/>
                  </a:lnTo>
                  <a:lnTo>
                    <a:pt x="3379317" y="525767"/>
                  </a:lnTo>
                  <a:lnTo>
                    <a:pt x="3373501" y="575564"/>
                  </a:lnTo>
                  <a:lnTo>
                    <a:pt x="3374948" y="601522"/>
                  </a:lnTo>
                  <a:lnTo>
                    <a:pt x="3386569" y="647433"/>
                  </a:lnTo>
                  <a:lnTo>
                    <a:pt x="3409619" y="684631"/>
                  </a:lnTo>
                  <a:lnTo>
                    <a:pt x="3443008" y="709295"/>
                  </a:lnTo>
                  <a:lnTo>
                    <a:pt x="3463544" y="716661"/>
                  </a:lnTo>
                  <a:lnTo>
                    <a:pt x="3467100" y="705231"/>
                  </a:lnTo>
                  <a:lnTo>
                    <a:pt x="3451047" y="698119"/>
                  </a:lnTo>
                  <a:lnTo>
                    <a:pt x="3437191" y="688200"/>
                  </a:lnTo>
                  <a:lnTo>
                    <a:pt x="3408705" y="641946"/>
                  </a:lnTo>
                  <a:lnTo>
                    <a:pt x="3400323" y="598982"/>
                  </a:lnTo>
                  <a:lnTo>
                    <a:pt x="3399282" y="574040"/>
                  </a:lnTo>
                  <a:lnTo>
                    <a:pt x="3400323" y="549973"/>
                  </a:lnTo>
                  <a:lnTo>
                    <a:pt x="3408705" y="508203"/>
                  </a:lnTo>
                  <a:lnTo>
                    <a:pt x="3437293" y="462699"/>
                  </a:lnTo>
                  <a:lnTo>
                    <a:pt x="3451314" y="452869"/>
                  </a:lnTo>
                  <a:lnTo>
                    <a:pt x="3467608" y="445770"/>
                  </a:lnTo>
                  <a:close/>
                </a:path>
                <a:path w="3906520" h="716914">
                  <a:moveTo>
                    <a:pt x="3879215" y="575564"/>
                  </a:moveTo>
                  <a:lnTo>
                    <a:pt x="3873398" y="525767"/>
                  </a:lnTo>
                  <a:lnTo>
                    <a:pt x="3855974" y="483870"/>
                  </a:lnTo>
                  <a:lnTo>
                    <a:pt x="3827615" y="452437"/>
                  </a:lnTo>
                  <a:lnTo>
                    <a:pt x="3789172" y="434340"/>
                  </a:lnTo>
                  <a:lnTo>
                    <a:pt x="3785235" y="445770"/>
                  </a:lnTo>
                  <a:lnTo>
                    <a:pt x="3801541" y="452869"/>
                  </a:lnTo>
                  <a:lnTo>
                    <a:pt x="3815575" y="462699"/>
                  </a:lnTo>
                  <a:lnTo>
                    <a:pt x="3844125" y="508203"/>
                  </a:lnTo>
                  <a:lnTo>
                    <a:pt x="3852507" y="549973"/>
                  </a:lnTo>
                  <a:lnTo>
                    <a:pt x="3853561" y="574040"/>
                  </a:lnTo>
                  <a:lnTo>
                    <a:pt x="3852507" y="598982"/>
                  </a:lnTo>
                  <a:lnTo>
                    <a:pt x="3844125" y="641946"/>
                  </a:lnTo>
                  <a:lnTo>
                    <a:pt x="3815626" y="688200"/>
                  </a:lnTo>
                  <a:lnTo>
                    <a:pt x="3785616" y="705231"/>
                  </a:lnTo>
                  <a:lnTo>
                    <a:pt x="3789172" y="716661"/>
                  </a:lnTo>
                  <a:lnTo>
                    <a:pt x="3827729" y="698601"/>
                  </a:lnTo>
                  <a:lnTo>
                    <a:pt x="3856101" y="667385"/>
                  </a:lnTo>
                  <a:lnTo>
                    <a:pt x="3873411" y="625475"/>
                  </a:lnTo>
                  <a:lnTo>
                    <a:pt x="3877754" y="601522"/>
                  </a:lnTo>
                  <a:lnTo>
                    <a:pt x="3879215" y="575564"/>
                  </a:lnTo>
                  <a:close/>
                </a:path>
                <a:path w="3906520" h="716914">
                  <a:moveTo>
                    <a:pt x="3906012" y="361315"/>
                  </a:moveTo>
                  <a:lnTo>
                    <a:pt x="0" y="361315"/>
                  </a:lnTo>
                  <a:lnTo>
                    <a:pt x="0" y="381127"/>
                  </a:lnTo>
                  <a:lnTo>
                    <a:pt x="3906012" y="381127"/>
                  </a:lnTo>
                  <a:lnTo>
                    <a:pt x="3906012" y="361315"/>
                  </a:lnTo>
                  <a:close/>
                </a:path>
              </a:pathLst>
            </a:custGeom>
            <a:solidFill>
              <a:srgbClr val="000000"/>
            </a:solidFill>
          </p:spPr>
          <p:txBody>
            <a:bodyPr wrap="square" lIns="0" tIns="0" rIns="0" bIns="0" rtlCol="0"/>
            <a:lstStyle/>
            <a:p>
              <a:endParaRPr/>
            </a:p>
          </p:txBody>
        </p:sp>
        <p:sp>
          <p:nvSpPr>
            <p:cNvPr id="12" name="object 12"/>
            <p:cNvSpPr/>
            <p:nvPr/>
          </p:nvSpPr>
          <p:spPr>
            <a:xfrm>
              <a:off x="4714748" y="3372485"/>
              <a:ext cx="766445" cy="282575"/>
            </a:xfrm>
            <a:custGeom>
              <a:avLst/>
              <a:gdLst/>
              <a:ahLst/>
              <a:cxnLst/>
              <a:rect l="l" t="t" r="r" b="b"/>
              <a:pathLst>
                <a:path w="766445" h="282575">
                  <a:moveTo>
                    <a:pt x="676401" y="0"/>
                  </a:moveTo>
                  <a:lnTo>
                    <a:pt x="672338" y="11429"/>
                  </a:lnTo>
                  <a:lnTo>
                    <a:pt x="688701" y="18577"/>
                  </a:lnTo>
                  <a:lnTo>
                    <a:pt x="702754" y="28416"/>
                  </a:lnTo>
                  <a:lnTo>
                    <a:pt x="731287" y="73925"/>
                  </a:lnTo>
                  <a:lnTo>
                    <a:pt x="739618" y="115732"/>
                  </a:lnTo>
                  <a:lnTo>
                    <a:pt x="740663" y="139826"/>
                  </a:lnTo>
                  <a:lnTo>
                    <a:pt x="739616" y="164689"/>
                  </a:lnTo>
                  <a:lnTo>
                    <a:pt x="731234" y="207603"/>
                  </a:lnTo>
                  <a:lnTo>
                    <a:pt x="702754" y="253857"/>
                  </a:lnTo>
                  <a:lnTo>
                    <a:pt x="672846" y="270890"/>
                  </a:lnTo>
                  <a:lnTo>
                    <a:pt x="676401" y="282320"/>
                  </a:lnTo>
                  <a:lnTo>
                    <a:pt x="714898" y="264302"/>
                  </a:lnTo>
                  <a:lnTo>
                    <a:pt x="743203" y="233044"/>
                  </a:lnTo>
                  <a:lnTo>
                    <a:pt x="760634" y="191135"/>
                  </a:lnTo>
                  <a:lnTo>
                    <a:pt x="766444" y="141224"/>
                  </a:lnTo>
                  <a:lnTo>
                    <a:pt x="764990" y="115359"/>
                  </a:lnTo>
                  <a:lnTo>
                    <a:pt x="753318" y="69536"/>
                  </a:lnTo>
                  <a:lnTo>
                    <a:pt x="730194" y="32146"/>
                  </a:lnTo>
                  <a:lnTo>
                    <a:pt x="696856" y="7381"/>
                  </a:lnTo>
                  <a:lnTo>
                    <a:pt x="676401" y="0"/>
                  </a:lnTo>
                  <a:close/>
                </a:path>
                <a:path w="766445" h="282575">
                  <a:moveTo>
                    <a:pt x="90042" y="0"/>
                  </a:moveTo>
                  <a:lnTo>
                    <a:pt x="51657" y="18097"/>
                  </a:lnTo>
                  <a:lnTo>
                    <a:pt x="23367" y="49529"/>
                  </a:lnTo>
                  <a:lnTo>
                    <a:pt x="5873" y="91471"/>
                  </a:lnTo>
                  <a:lnTo>
                    <a:pt x="0" y="141224"/>
                  </a:lnTo>
                  <a:lnTo>
                    <a:pt x="1452" y="167179"/>
                  </a:lnTo>
                  <a:lnTo>
                    <a:pt x="13073" y="213090"/>
                  </a:lnTo>
                  <a:lnTo>
                    <a:pt x="36125" y="250334"/>
                  </a:lnTo>
                  <a:lnTo>
                    <a:pt x="69514" y="274960"/>
                  </a:lnTo>
                  <a:lnTo>
                    <a:pt x="90042" y="282320"/>
                  </a:lnTo>
                  <a:lnTo>
                    <a:pt x="93725" y="270890"/>
                  </a:lnTo>
                  <a:lnTo>
                    <a:pt x="77602" y="263773"/>
                  </a:lnTo>
                  <a:lnTo>
                    <a:pt x="63706" y="253857"/>
                  </a:lnTo>
                  <a:lnTo>
                    <a:pt x="35210" y="207603"/>
                  </a:lnTo>
                  <a:lnTo>
                    <a:pt x="26828" y="164689"/>
                  </a:lnTo>
                  <a:lnTo>
                    <a:pt x="25780" y="139826"/>
                  </a:lnTo>
                  <a:lnTo>
                    <a:pt x="26828" y="115732"/>
                  </a:lnTo>
                  <a:lnTo>
                    <a:pt x="35210" y="73925"/>
                  </a:lnTo>
                  <a:lnTo>
                    <a:pt x="63801" y="28416"/>
                  </a:lnTo>
                  <a:lnTo>
                    <a:pt x="94106" y="11429"/>
                  </a:lnTo>
                  <a:lnTo>
                    <a:pt x="90042" y="0"/>
                  </a:lnTo>
                  <a:close/>
                </a:path>
              </a:pathLst>
            </a:custGeom>
            <a:solidFill>
              <a:srgbClr val="000000"/>
            </a:solidFill>
          </p:spPr>
          <p:txBody>
            <a:bodyPr wrap="square" lIns="0" tIns="0" rIns="0" bIns="0" rtlCol="0"/>
            <a:lstStyle/>
            <a:p>
              <a:endParaRPr/>
            </a:p>
          </p:txBody>
        </p:sp>
      </p:grpSp>
      <p:sp>
        <p:nvSpPr>
          <p:cNvPr id="13" name="object 13"/>
          <p:cNvSpPr txBox="1">
            <a:spLocks noGrp="1"/>
          </p:cNvSpPr>
          <p:nvPr>
            <p:ph type="body" idx="1"/>
          </p:nvPr>
        </p:nvSpPr>
        <p:spPr>
          <a:prstGeom prst="rect">
            <a:avLst/>
          </a:prstGeom>
        </p:spPr>
        <p:txBody>
          <a:bodyPr vert="horz" wrap="square" lIns="0" tIns="81280" rIns="0" bIns="0" rtlCol="0">
            <a:spAutoFit/>
          </a:bodyPr>
          <a:lstStyle/>
          <a:p>
            <a:pPr marR="212090" algn="ctr">
              <a:lnSpc>
                <a:spcPct val="100000"/>
              </a:lnSpc>
              <a:spcBef>
                <a:spcPts val="640"/>
              </a:spcBef>
              <a:tabLst>
                <a:tab pos="322580" algn="l"/>
                <a:tab pos="1016000" algn="l"/>
                <a:tab pos="1339215" algn="l"/>
              </a:tabLst>
            </a:pPr>
            <a:r>
              <a:rPr dirty="0"/>
              <a:t>𝑃	</a:t>
            </a:r>
            <a:r>
              <a:rPr spc="-25" dirty="0"/>
              <a:t>𝑥|𝐶</a:t>
            </a:r>
            <a:r>
              <a:rPr sz="2625" spc="-37" baseline="-15873" dirty="0"/>
              <a:t>1	</a:t>
            </a:r>
            <a:r>
              <a:rPr sz="2400" dirty="0"/>
              <a:t>𝑃	</a:t>
            </a:r>
            <a:r>
              <a:rPr sz="2400" spc="-80" dirty="0"/>
              <a:t>𝐶</a:t>
            </a:r>
            <a:r>
              <a:rPr sz="2625" spc="-120" baseline="-15873" dirty="0"/>
              <a:t>1</a:t>
            </a:r>
            <a:endParaRPr sz="2625" baseline="-15873"/>
          </a:p>
          <a:p>
            <a:pPr marR="212090" algn="ctr">
              <a:lnSpc>
                <a:spcPct val="100000"/>
              </a:lnSpc>
              <a:spcBef>
                <a:spcPts val="540"/>
              </a:spcBef>
              <a:tabLst>
                <a:tab pos="322580" algn="l"/>
                <a:tab pos="1016635" algn="l"/>
                <a:tab pos="1339850" algn="l"/>
                <a:tab pos="1831975" algn="l"/>
                <a:tab pos="2450465" algn="l"/>
                <a:tab pos="3150235" algn="l"/>
                <a:tab pos="3473450" algn="l"/>
              </a:tabLst>
            </a:pPr>
            <a:r>
              <a:rPr dirty="0"/>
              <a:t>𝑃	</a:t>
            </a:r>
            <a:r>
              <a:rPr spc="-25" dirty="0"/>
              <a:t>𝑥|𝐶</a:t>
            </a:r>
            <a:r>
              <a:rPr sz="2625" spc="-37" baseline="-15873" dirty="0"/>
              <a:t>1	</a:t>
            </a:r>
            <a:r>
              <a:rPr sz="2400" dirty="0"/>
              <a:t>𝑃	</a:t>
            </a:r>
            <a:r>
              <a:rPr sz="2400" spc="-85" dirty="0"/>
              <a:t>𝐶</a:t>
            </a:r>
            <a:r>
              <a:rPr sz="2625" spc="-127" baseline="-15873" dirty="0"/>
              <a:t>1	</a:t>
            </a:r>
            <a:r>
              <a:rPr sz="2400" dirty="0"/>
              <a:t>+</a:t>
            </a:r>
            <a:r>
              <a:rPr sz="2400" spc="5" dirty="0"/>
              <a:t> </a:t>
            </a:r>
            <a:r>
              <a:rPr sz="2400" dirty="0"/>
              <a:t>𝑃	</a:t>
            </a:r>
            <a:r>
              <a:rPr sz="2400" spc="-15" dirty="0"/>
              <a:t>𝑥|𝐶</a:t>
            </a:r>
            <a:r>
              <a:rPr sz="2625" spc="-22" baseline="-15873" dirty="0"/>
              <a:t>2	</a:t>
            </a:r>
            <a:r>
              <a:rPr sz="2400" dirty="0"/>
              <a:t>𝑃	</a:t>
            </a:r>
            <a:r>
              <a:rPr sz="2400" spc="-55" dirty="0"/>
              <a:t>𝐶</a:t>
            </a:r>
            <a:r>
              <a:rPr sz="2625" spc="-82" baseline="-15873" dirty="0"/>
              <a:t>2</a:t>
            </a:r>
            <a:endParaRPr sz="2625" baseline="-15873"/>
          </a:p>
          <a:p>
            <a:pPr marL="836294" marR="43180" indent="-775970">
              <a:lnSpc>
                <a:spcPct val="125800"/>
              </a:lnSpc>
              <a:spcBef>
                <a:spcPts val="160"/>
              </a:spcBef>
              <a:tabLst>
                <a:tab pos="621665" algn="l"/>
                <a:tab pos="1400810" algn="l"/>
              </a:tabLst>
            </a:pPr>
            <a:r>
              <a:rPr dirty="0">
                <a:latin typeface="Calibri"/>
                <a:cs typeface="Calibri"/>
              </a:rPr>
              <a:t>If</a:t>
            </a:r>
            <a:r>
              <a:rPr spc="-10" dirty="0">
                <a:latin typeface="Calibri"/>
                <a:cs typeface="Calibri"/>
              </a:rPr>
              <a:t> </a:t>
            </a:r>
            <a:r>
              <a:rPr dirty="0"/>
              <a:t>𝑃	</a:t>
            </a:r>
            <a:r>
              <a:rPr spc="-15" dirty="0"/>
              <a:t>𝐶</a:t>
            </a:r>
            <a:r>
              <a:rPr sz="2625" spc="-22" baseline="-15873" dirty="0"/>
              <a:t>1</a:t>
            </a:r>
            <a:r>
              <a:rPr sz="2400" spc="-15" dirty="0"/>
              <a:t>|𝑥	</a:t>
            </a:r>
            <a:r>
              <a:rPr sz="2400" dirty="0"/>
              <a:t>&gt;</a:t>
            </a:r>
            <a:r>
              <a:rPr sz="2400" spc="105" dirty="0"/>
              <a:t> </a:t>
            </a:r>
            <a:r>
              <a:rPr sz="2400" spc="-10" dirty="0"/>
              <a:t>0.5</a:t>
            </a:r>
            <a:r>
              <a:rPr sz="2400" spc="-10" dirty="0">
                <a:latin typeface="Calibri"/>
                <a:cs typeface="Calibri"/>
              </a:rPr>
              <a:t>,</a:t>
            </a:r>
            <a:r>
              <a:rPr sz="2400" spc="-25" dirty="0">
                <a:latin typeface="Calibri"/>
                <a:cs typeface="Calibri"/>
              </a:rPr>
              <a:t> </a:t>
            </a:r>
            <a:r>
              <a:rPr sz="2400" spc="-5" dirty="0">
                <a:latin typeface="Calibri"/>
                <a:cs typeface="Calibri"/>
              </a:rPr>
              <a:t>output:</a:t>
            </a:r>
            <a:r>
              <a:rPr sz="2400" spc="-35" dirty="0">
                <a:latin typeface="Calibri"/>
                <a:cs typeface="Calibri"/>
              </a:rPr>
              <a:t> </a:t>
            </a:r>
            <a:r>
              <a:rPr sz="2400" dirty="0">
                <a:latin typeface="Calibri"/>
                <a:cs typeface="Calibri"/>
              </a:rPr>
              <a:t>class</a:t>
            </a:r>
            <a:r>
              <a:rPr sz="2400" spc="-40" dirty="0">
                <a:latin typeface="Calibri"/>
                <a:cs typeface="Calibri"/>
              </a:rPr>
              <a:t> </a:t>
            </a:r>
            <a:r>
              <a:rPr sz="2400" dirty="0">
                <a:latin typeface="Calibri"/>
                <a:cs typeface="Calibri"/>
              </a:rPr>
              <a:t>1 </a:t>
            </a:r>
            <a:r>
              <a:rPr sz="2400" spc="-525" dirty="0">
                <a:latin typeface="Calibri"/>
                <a:cs typeface="Calibri"/>
              </a:rPr>
              <a:t> </a:t>
            </a:r>
            <a:r>
              <a:rPr sz="2400" spc="-5" dirty="0">
                <a:latin typeface="Calibri"/>
                <a:cs typeface="Calibri"/>
              </a:rPr>
              <a:t>Otherwise,</a:t>
            </a:r>
            <a:r>
              <a:rPr sz="2400" spc="-35" dirty="0">
                <a:latin typeface="Calibri"/>
                <a:cs typeface="Calibri"/>
              </a:rPr>
              <a:t> </a:t>
            </a:r>
            <a:r>
              <a:rPr sz="2400" spc="-5" dirty="0">
                <a:latin typeface="Calibri"/>
                <a:cs typeface="Calibri"/>
              </a:rPr>
              <a:t>output:</a:t>
            </a:r>
            <a:r>
              <a:rPr sz="2400" spc="-25" dirty="0">
                <a:latin typeface="Calibri"/>
                <a:cs typeface="Calibri"/>
              </a:rPr>
              <a:t> </a:t>
            </a:r>
            <a:r>
              <a:rPr sz="2400" dirty="0">
                <a:latin typeface="Calibri"/>
                <a:cs typeface="Calibri"/>
              </a:rPr>
              <a:t>class</a:t>
            </a:r>
            <a:r>
              <a:rPr sz="2400" spc="-30" dirty="0">
                <a:latin typeface="Calibri"/>
                <a:cs typeface="Calibri"/>
              </a:rPr>
              <a:t> </a:t>
            </a:r>
            <a:r>
              <a:rPr sz="2400" dirty="0">
                <a:latin typeface="Calibri"/>
                <a:cs typeface="Calibri"/>
              </a:rPr>
              <a:t>2</a:t>
            </a:r>
            <a:endParaRPr sz="2400">
              <a:latin typeface="Calibri"/>
              <a:cs typeface="Calibri"/>
            </a:endParaRPr>
          </a:p>
        </p:txBody>
      </p:sp>
      <p:sp>
        <p:nvSpPr>
          <p:cNvPr id="14" name="object 14"/>
          <p:cNvSpPr txBox="1"/>
          <p:nvPr/>
        </p:nvSpPr>
        <p:spPr>
          <a:xfrm>
            <a:off x="1849373" y="3049269"/>
            <a:ext cx="214629"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𝑥</a:t>
            </a:r>
            <a:endParaRPr sz="2800">
              <a:latin typeface="Cambria Math"/>
              <a:cs typeface="Cambria Math"/>
            </a:endParaRPr>
          </a:p>
        </p:txBody>
      </p:sp>
      <p:grpSp>
        <p:nvGrpSpPr>
          <p:cNvPr id="15" name="object 15"/>
          <p:cNvGrpSpPr/>
          <p:nvPr/>
        </p:nvGrpSpPr>
        <p:grpSpPr>
          <a:xfrm>
            <a:off x="2185416" y="3128772"/>
            <a:ext cx="472440" cy="338455"/>
            <a:chOff x="2185416" y="3128772"/>
            <a:chExt cx="472440" cy="338455"/>
          </a:xfrm>
        </p:grpSpPr>
        <p:sp>
          <p:nvSpPr>
            <p:cNvPr id="16" name="object 16"/>
            <p:cNvSpPr/>
            <p:nvPr/>
          </p:nvSpPr>
          <p:spPr>
            <a:xfrm>
              <a:off x="2191512" y="3134868"/>
              <a:ext cx="460375" cy="326390"/>
            </a:xfrm>
            <a:custGeom>
              <a:avLst/>
              <a:gdLst/>
              <a:ahLst/>
              <a:cxnLst/>
              <a:rect l="l" t="t" r="r" b="b"/>
              <a:pathLst>
                <a:path w="460375" h="326389">
                  <a:moveTo>
                    <a:pt x="297180" y="0"/>
                  </a:moveTo>
                  <a:lnTo>
                    <a:pt x="297180" y="81534"/>
                  </a:lnTo>
                  <a:lnTo>
                    <a:pt x="0" y="81534"/>
                  </a:lnTo>
                  <a:lnTo>
                    <a:pt x="0" y="244602"/>
                  </a:lnTo>
                  <a:lnTo>
                    <a:pt x="297180" y="244602"/>
                  </a:lnTo>
                  <a:lnTo>
                    <a:pt x="297180" y="326136"/>
                  </a:lnTo>
                  <a:lnTo>
                    <a:pt x="460248" y="163068"/>
                  </a:lnTo>
                  <a:lnTo>
                    <a:pt x="297180" y="0"/>
                  </a:lnTo>
                  <a:close/>
                </a:path>
              </a:pathLst>
            </a:custGeom>
            <a:solidFill>
              <a:srgbClr val="000000"/>
            </a:solidFill>
          </p:spPr>
          <p:txBody>
            <a:bodyPr wrap="square" lIns="0" tIns="0" rIns="0" bIns="0" rtlCol="0"/>
            <a:lstStyle/>
            <a:p>
              <a:endParaRPr/>
            </a:p>
          </p:txBody>
        </p:sp>
        <p:sp>
          <p:nvSpPr>
            <p:cNvPr id="17" name="object 17"/>
            <p:cNvSpPr/>
            <p:nvPr/>
          </p:nvSpPr>
          <p:spPr>
            <a:xfrm>
              <a:off x="2191512" y="3134868"/>
              <a:ext cx="460375" cy="326390"/>
            </a:xfrm>
            <a:custGeom>
              <a:avLst/>
              <a:gdLst/>
              <a:ahLst/>
              <a:cxnLst/>
              <a:rect l="l" t="t" r="r" b="b"/>
              <a:pathLst>
                <a:path w="460375" h="326389">
                  <a:moveTo>
                    <a:pt x="0" y="81534"/>
                  </a:moveTo>
                  <a:lnTo>
                    <a:pt x="297180" y="81534"/>
                  </a:lnTo>
                  <a:lnTo>
                    <a:pt x="297180" y="0"/>
                  </a:lnTo>
                  <a:lnTo>
                    <a:pt x="460248" y="163068"/>
                  </a:lnTo>
                  <a:lnTo>
                    <a:pt x="297180" y="326136"/>
                  </a:lnTo>
                  <a:lnTo>
                    <a:pt x="297180" y="244602"/>
                  </a:lnTo>
                  <a:lnTo>
                    <a:pt x="0" y="244602"/>
                  </a:lnTo>
                  <a:lnTo>
                    <a:pt x="0" y="81534"/>
                  </a:lnTo>
                  <a:close/>
                </a:path>
              </a:pathLst>
            </a:custGeom>
            <a:ln w="12192">
              <a:solidFill>
                <a:srgbClr val="000000"/>
              </a:solidFill>
            </a:ln>
          </p:spPr>
          <p:txBody>
            <a:bodyPr wrap="square" lIns="0" tIns="0" rIns="0" bIns="0" rtlCol="0"/>
            <a:lstStyle/>
            <a:p>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5192395" cy="697230"/>
          </a:xfrm>
          <a:prstGeom prst="rect">
            <a:avLst/>
          </a:prstGeom>
        </p:spPr>
        <p:txBody>
          <a:bodyPr vert="horz" wrap="square" lIns="0" tIns="13335" rIns="0" bIns="0" rtlCol="0">
            <a:spAutoFit/>
          </a:bodyPr>
          <a:lstStyle/>
          <a:p>
            <a:pPr marL="12700">
              <a:lnSpc>
                <a:spcPct val="100000"/>
              </a:lnSpc>
              <a:spcBef>
                <a:spcPts val="105"/>
              </a:spcBef>
            </a:pPr>
            <a:r>
              <a:rPr spc="-15" dirty="0"/>
              <a:t>Probability</a:t>
            </a:r>
            <a:r>
              <a:rPr spc="-50" dirty="0"/>
              <a:t> </a:t>
            </a:r>
            <a:r>
              <a:rPr spc="-5" dirty="0"/>
              <a:t>Distribution</a:t>
            </a:r>
          </a:p>
        </p:txBody>
      </p:sp>
      <p:sp>
        <p:nvSpPr>
          <p:cNvPr id="3" name="object 3"/>
          <p:cNvSpPr txBox="1"/>
          <p:nvPr/>
        </p:nvSpPr>
        <p:spPr>
          <a:xfrm>
            <a:off x="707542" y="1796237"/>
            <a:ext cx="6871970" cy="45212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70" dirty="0">
                <a:latin typeface="Calibri"/>
                <a:cs typeface="Calibri"/>
              </a:rPr>
              <a:t>You</a:t>
            </a:r>
            <a:r>
              <a:rPr sz="2800" spc="-10" dirty="0">
                <a:latin typeface="Calibri"/>
                <a:cs typeface="Calibri"/>
              </a:rPr>
              <a:t> can</a:t>
            </a:r>
            <a:r>
              <a:rPr sz="2800" spc="5" dirty="0">
                <a:latin typeface="Calibri"/>
                <a:cs typeface="Calibri"/>
              </a:rPr>
              <a:t> </a:t>
            </a:r>
            <a:r>
              <a:rPr sz="2800" spc="-20" dirty="0">
                <a:latin typeface="Calibri"/>
                <a:cs typeface="Calibri"/>
              </a:rPr>
              <a:t>always</a:t>
            </a:r>
            <a:r>
              <a:rPr sz="2800" spc="-15" dirty="0">
                <a:latin typeface="Calibri"/>
                <a:cs typeface="Calibri"/>
              </a:rPr>
              <a:t> </a:t>
            </a:r>
            <a:r>
              <a:rPr sz="2800" spc="-5" dirty="0">
                <a:latin typeface="Calibri"/>
                <a:cs typeface="Calibri"/>
              </a:rPr>
              <a:t>use</a:t>
            </a:r>
            <a:r>
              <a:rPr sz="2800" spc="10" dirty="0">
                <a:latin typeface="Calibri"/>
                <a:cs typeface="Calibri"/>
              </a:rPr>
              <a:t> </a:t>
            </a:r>
            <a:r>
              <a:rPr sz="2800" spc="-5" dirty="0">
                <a:latin typeface="Calibri"/>
                <a:cs typeface="Calibri"/>
              </a:rPr>
              <a:t>the</a:t>
            </a:r>
            <a:r>
              <a:rPr sz="2800" spc="-10" dirty="0">
                <a:latin typeface="Calibri"/>
                <a:cs typeface="Calibri"/>
              </a:rPr>
              <a:t> distribution</a:t>
            </a:r>
            <a:r>
              <a:rPr sz="2800" spc="50" dirty="0">
                <a:latin typeface="Calibri"/>
                <a:cs typeface="Calibri"/>
              </a:rPr>
              <a:t> </a:t>
            </a:r>
            <a:r>
              <a:rPr sz="2800" spc="-20" dirty="0">
                <a:latin typeface="Calibri"/>
                <a:cs typeface="Calibri"/>
              </a:rPr>
              <a:t>you</a:t>
            </a:r>
            <a:r>
              <a:rPr sz="2800" dirty="0">
                <a:latin typeface="Calibri"/>
                <a:cs typeface="Calibri"/>
              </a:rPr>
              <a:t> </a:t>
            </a:r>
            <a:r>
              <a:rPr sz="2800" spc="-30" dirty="0">
                <a:latin typeface="Calibri"/>
                <a:cs typeface="Calibri"/>
              </a:rPr>
              <a:t>like</a:t>
            </a:r>
            <a:r>
              <a:rPr sz="2800" spc="25" dirty="0">
                <a:latin typeface="Calibri"/>
                <a:cs typeface="Calibri"/>
              </a:rPr>
              <a:t> </a:t>
            </a:r>
            <a:r>
              <a:rPr sz="2800" spc="-5" dirty="0">
                <a:latin typeface="Wingdings"/>
                <a:cs typeface="Wingdings"/>
              </a:rPr>
              <a:t></a:t>
            </a:r>
            <a:endParaRPr sz="2800">
              <a:latin typeface="Wingdings"/>
              <a:cs typeface="Wingdings"/>
            </a:endParaRPr>
          </a:p>
        </p:txBody>
      </p:sp>
      <p:sp>
        <p:nvSpPr>
          <p:cNvPr id="4" name="object 4"/>
          <p:cNvSpPr/>
          <p:nvPr/>
        </p:nvSpPr>
        <p:spPr>
          <a:xfrm>
            <a:off x="1626870" y="2727705"/>
            <a:ext cx="766445" cy="282575"/>
          </a:xfrm>
          <a:custGeom>
            <a:avLst/>
            <a:gdLst/>
            <a:ahLst/>
            <a:cxnLst/>
            <a:rect l="l" t="t" r="r" b="b"/>
            <a:pathLst>
              <a:path w="766444" h="282575">
                <a:moveTo>
                  <a:pt x="676275" y="0"/>
                </a:moveTo>
                <a:lnTo>
                  <a:pt x="672338" y="11430"/>
                </a:lnTo>
                <a:lnTo>
                  <a:pt x="688645" y="18575"/>
                </a:lnTo>
                <a:lnTo>
                  <a:pt x="702690" y="28400"/>
                </a:lnTo>
                <a:lnTo>
                  <a:pt x="731234" y="73854"/>
                </a:lnTo>
                <a:lnTo>
                  <a:pt x="739616" y="115677"/>
                </a:lnTo>
                <a:lnTo>
                  <a:pt x="740663" y="139827"/>
                </a:lnTo>
                <a:lnTo>
                  <a:pt x="739616" y="164689"/>
                </a:lnTo>
                <a:lnTo>
                  <a:pt x="731234" y="207603"/>
                </a:lnTo>
                <a:lnTo>
                  <a:pt x="702738" y="253857"/>
                </a:lnTo>
                <a:lnTo>
                  <a:pt x="672719" y="270891"/>
                </a:lnTo>
                <a:lnTo>
                  <a:pt x="676275" y="282321"/>
                </a:lnTo>
                <a:lnTo>
                  <a:pt x="714819" y="264302"/>
                </a:lnTo>
                <a:lnTo>
                  <a:pt x="743077" y="233045"/>
                </a:lnTo>
                <a:lnTo>
                  <a:pt x="760507" y="191135"/>
                </a:lnTo>
                <a:lnTo>
                  <a:pt x="766318" y="141224"/>
                </a:lnTo>
                <a:lnTo>
                  <a:pt x="764865" y="115341"/>
                </a:lnTo>
                <a:lnTo>
                  <a:pt x="753244" y="69482"/>
                </a:lnTo>
                <a:lnTo>
                  <a:pt x="730174" y="32146"/>
                </a:lnTo>
                <a:lnTo>
                  <a:pt x="696749" y="7381"/>
                </a:lnTo>
                <a:lnTo>
                  <a:pt x="676275" y="0"/>
                </a:lnTo>
                <a:close/>
              </a:path>
              <a:path w="766444" h="282575">
                <a:moveTo>
                  <a:pt x="90043" y="0"/>
                </a:moveTo>
                <a:lnTo>
                  <a:pt x="51641" y="18097"/>
                </a:lnTo>
                <a:lnTo>
                  <a:pt x="23241" y="49530"/>
                </a:lnTo>
                <a:lnTo>
                  <a:pt x="5810" y="91424"/>
                </a:lnTo>
                <a:lnTo>
                  <a:pt x="0" y="141224"/>
                </a:lnTo>
                <a:lnTo>
                  <a:pt x="1452" y="167179"/>
                </a:lnTo>
                <a:lnTo>
                  <a:pt x="13073" y="213090"/>
                </a:lnTo>
                <a:lnTo>
                  <a:pt x="36125" y="250334"/>
                </a:lnTo>
                <a:lnTo>
                  <a:pt x="69514" y="274960"/>
                </a:lnTo>
                <a:lnTo>
                  <a:pt x="90043" y="282321"/>
                </a:lnTo>
                <a:lnTo>
                  <a:pt x="93599" y="270891"/>
                </a:lnTo>
                <a:lnTo>
                  <a:pt x="77549" y="263773"/>
                </a:lnTo>
                <a:lnTo>
                  <a:pt x="63690" y="253857"/>
                </a:lnTo>
                <a:lnTo>
                  <a:pt x="35210" y="207603"/>
                </a:lnTo>
                <a:lnTo>
                  <a:pt x="26828" y="164689"/>
                </a:lnTo>
                <a:lnTo>
                  <a:pt x="25781" y="139827"/>
                </a:lnTo>
                <a:lnTo>
                  <a:pt x="26828" y="115677"/>
                </a:lnTo>
                <a:lnTo>
                  <a:pt x="35210" y="73854"/>
                </a:lnTo>
                <a:lnTo>
                  <a:pt x="63801" y="28400"/>
                </a:lnTo>
                <a:lnTo>
                  <a:pt x="94106" y="11430"/>
                </a:lnTo>
                <a:lnTo>
                  <a:pt x="90043" y="0"/>
                </a:lnTo>
                <a:close/>
              </a:path>
            </a:pathLst>
          </a:custGeom>
          <a:solidFill>
            <a:srgbClr val="000000"/>
          </a:solidFill>
        </p:spPr>
        <p:txBody>
          <a:bodyPr wrap="square" lIns="0" tIns="0" rIns="0" bIns="0" rtlCol="0"/>
          <a:lstStyle/>
          <a:p>
            <a:endParaRPr/>
          </a:p>
        </p:txBody>
      </p:sp>
      <p:sp>
        <p:nvSpPr>
          <p:cNvPr id="5" name="object 5"/>
          <p:cNvSpPr txBox="1"/>
          <p:nvPr/>
        </p:nvSpPr>
        <p:spPr>
          <a:xfrm>
            <a:off x="1329689" y="5763259"/>
            <a:ext cx="6817995" cy="756920"/>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Arial MT"/>
                <a:cs typeface="Arial MT"/>
              </a:rPr>
              <a:t>If</a:t>
            </a:r>
            <a:r>
              <a:rPr sz="2400" spc="-10" dirty="0">
                <a:latin typeface="Arial MT"/>
                <a:cs typeface="Arial MT"/>
              </a:rPr>
              <a:t> </a:t>
            </a:r>
            <a:r>
              <a:rPr sz="2400" spc="-5" dirty="0">
                <a:latin typeface="Arial MT"/>
                <a:cs typeface="Arial MT"/>
              </a:rPr>
              <a:t>you</a:t>
            </a:r>
            <a:r>
              <a:rPr sz="2400" spc="5" dirty="0">
                <a:latin typeface="Arial MT"/>
                <a:cs typeface="Arial MT"/>
              </a:rPr>
              <a:t> </a:t>
            </a:r>
            <a:r>
              <a:rPr sz="2400" spc="-5" dirty="0">
                <a:latin typeface="Arial MT"/>
                <a:cs typeface="Arial MT"/>
              </a:rPr>
              <a:t>assume</a:t>
            </a:r>
            <a:r>
              <a:rPr sz="2400" spc="5" dirty="0">
                <a:latin typeface="Arial MT"/>
                <a:cs typeface="Arial MT"/>
              </a:rPr>
              <a:t> </a:t>
            </a:r>
            <a:r>
              <a:rPr sz="2400" spc="-5" dirty="0">
                <a:latin typeface="Arial MT"/>
                <a:cs typeface="Arial MT"/>
              </a:rPr>
              <a:t>all</a:t>
            </a:r>
            <a:r>
              <a:rPr sz="2400" spc="15" dirty="0">
                <a:latin typeface="Arial MT"/>
                <a:cs typeface="Arial MT"/>
              </a:rPr>
              <a:t> </a:t>
            </a:r>
            <a:r>
              <a:rPr sz="2400" dirty="0">
                <a:latin typeface="Arial MT"/>
                <a:cs typeface="Arial MT"/>
              </a:rPr>
              <a:t>the</a:t>
            </a:r>
            <a:r>
              <a:rPr sz="2400" spc="5" dirty="0">
                <a:latin typeface="Arial MT"/>
                <a:cs typeface="Arial MT"/>
              </a:rPr>
              <a:t> </a:t>
            </a:r>
            <a:r>
              <a:rPr sz="2400" spc="-5" dirty="0">
                <a:latin typeface="Arial MT"/>
                <a:cs typeface="Arial MT"/>
              </a:rPr>
              <a:t>dimensions</a:t>
            </a:r>
            <a:r>
              <a:rPr sz="2400" spc="25" dirty="0">
                <a:latin typeface="Arial MT"/>
                <a:cs typeface="Arial MT"/>
              </a:rPr>
              <a:t> </a:t>
            </a:r>
            <a:r>
              <a:rPr sz="2400" spc="-5" dirty="0">
                <a:latin typeface="Arial MT"/>
                <a:cs typeface="Arial MT"/>
              </a:rPr>
              <a:t>are</a:t>
            </a:r>
            <a:r>
              <a:rPr sz="2400" spc="10" dirty="0">
                <a:latin typeface="Arial MT"/>
                <a:cs typeface="Arial MT"/>
              </a:rPr>
              <a:t> </a:t>
            </a:r>
            <a:r>
              <a:rPr sz="2400" spc="-5" dirty="0">
                <a:latin typeface="Arial MT"/>
                <a:cs typeface="Arial MT"/>
              </a:rPr>
              <a:t>independent, </a:t>
            </a:r>
            <a:r>
              <a:rPr sz="2400" spc="-655" dirty="0">
                <a:latin typeface="Arial MT"/>
                <a:cs typeface="Arial MT"/>
              </a:rPr>
              <a:t> </a:t>
            </a:r>
            <a:r>
              <a:rPr sz="2400" spc="-5" dirty="0">
                <a:latin typeface="Arial MT"/>
                <a:cs typeface="Arial MT"/>
              </a:rPr>
              <a:t>then</a:t>
            </a:r>
            <a:r>
              <a:rPr sz="2400" dirty="0">
                <a:latin typeface="Arial MT"/>
                <a:cs typeface="Arial MT"/>
              </a:rPr>
              <a:t> </a:t>
            </a:r>
            <a:r>
              <a:rPr sz="2400" spc="-5" dirty="0">
                <a:latin typeface="Arial MT"/>
                <a:cs typeface="Arial MT"/>
              </a:rPr>
              <a:t>you</a:t>
            </a:r>
            <a:r>
              <a:rPr sz="2400" dirty="0">
                <a:latin typeface="Arial MT"/>
                <a:cs typeface="Arial MT"/>
              </a:rPr>
              <a:t> </a:t>
            </a:r>
            <a:r>
              <a:rPr sz="2400" spc="-5" dirty="0">
                <a:latin typeface="Arial MT"/>
                <a:cs typeface="Arial MT"/>
              </a:rPr>
              <a:t>are</a:t>
            </a:r>
            <a:r>
              <a:rPr sz="2400" spc="10" dirty="0">
                <a:latin typeface="Arial MT"/>
                <a:cs typeface="Arial MT"/>
              </a:rPr>
              <a:t> </a:t>
            </a:r>
            <a:r>
              <a:rPr sz="2400" spc="-5" dirty="0">
                <a:latin typeface="Arial MT"/>
                <a:cs typeface="Arial MT"/>
              </a:rPr>
              <a:t>using</a:t>
            </a:r>
            <a:r>
              <a:rPr sz="2400" spc="15" dirty="0">
                <a:latin typeface="Arial MT"/>
                <a:cs typeface="Arial MT"/>
              </a:rPr>
              <a:t> </a:t>
            </a:r>
            <a:r>
              <a:rPr sz="2400" i="1" spc="-5" dirty="0">
                <a:latin typeface="Arial"/>
                <a:cs typeface="Arial"/>
              </a:rPr>
              <a:t>Naive</a:t>
            </a:r>
            <a:r>
              <a:rPr sz="2400" i="1" spc="20" dirty="0">
                <a:latin typeface="Arial"/>
                <a:cs typeface="Arial"/>
              </a:rPr>
              <a:t> </a:t>
            </a:r>
            <a:r>
              <a:rPr sz="2400" i="1" spc="-5" dirty="0">
                <a:latin typeface="Arial"/>
                <a:cs typeface="Arial"/>
              </a:rPr>
              <a:t>Bayes</a:t>
            </a:r>
            <a:r>
              <a:rPr sz="2400" i="1" dirty="0">
                <a:latin typeface="Arial"/>
                <a:cs typeface="Arial"/>
              </a:rPr>
              <a:t> </a:t>
            </a:r>
            <a:r>
              <a:rPr sz="2400" i="1" spc="-5" dirty="0">
                <a:latin typeface="Arial"/>
                <a:cs typeface="Arial"/>
              </a:rPr>
              <a:t>Classifier</a:t>
            </a:r>
            <a:r>
              <a:rPr sz="2400" spc="-5" dirty="0">
                <a:latin typeface="Arial MT"/>
                <a:cs typeface="Arial MT"/>
              </a:rPr>
              <a:t>.</a:t>
            </a:r>
            <a:endParaRPr sz="2400" dirty="0">
              <a:latin typeface="Arial MT"/>
              <a:cs typeface="Arial MT"/>
            </a:endParaRPr>
          </a:p>
        </p:txBody>
      </p:sp>
      <p:sp>
        <p:nvSpPr>
          <p:cNvPr id="6" name="object 6"/>
          <p:cNvSpPr/>
          <p:nvPr/>
        </p:nvSpPr>
        <p:spPr>
          <a:xfrm>
            <a:off x="1573403" y="3586479"/>
            <a:ext cx="90170" cy="1898650"/>
          </a:xfrm>
          <a:custGeom>
            <a:avLst/>
            <a:gdLst/>
            <a:ahLst/>
            <a:cxnLst/>
            <a:rect l="l" t="t" r="r" b="b"/>
            <a:pathLst>
              <a:path w="90169" h="1898650">
                <a:moveTo>
                  <a:pt x="89649" y="0"/>
                </a:moveTo>
                <a:lnTo>
                  <a:pt x="0" y="0"/>
                </a:lnTo>
                <a:lnTo>
                  <a:pt x="0" y="13970"/>
                </a:lnTo>
                <a:lnTo>
                  <a:pt x="0" y="1885950"/>
                </a:lnTo>
                <a:lnTo>
                  <a:pt x="0" y="1898650"/>
                </a:lnTo>
                <a:lnTo>
                  <a:pt x="89649" y="1898650"/>
                </a:lnTo>
                <a:lnTo>
                  <a:pt x="89649" y="1885950"/>
                </a:lnTo>
                <a:lnTo>
                  <a:pt x="31242" y="1885950"/>
                </a:lnTo>
                <a:lnTo>
                  <a:pt x="31242" y="13970"/>
                </a:lnTo>
                <a:lnTo>
                  <a:pt x="89649" y="13970"/>
                </a:lnTo>
                <a:lnTo>
                  <a:pt x="89649" y="0"/>
                </a:lnTo>
                <a:close/>
              </a:path>
            </a:pathLst>
          </a:custGeom>
          <a:solidFill>
            <a:srgbClr val="000000"/>
          </a:solidFill>
        </p:spPr>
        <p:txBody>
          <a:bodyPr wrap="square" lIns="0" tIns="0" rIns="0" bIns="0" rtlCol="0"/>
          <a:lstStyle/>
          <a:p>
            <a:endParaRPr/>
          </a:p>
        </p:txBody>
      </p:sp>
      <p:sp>
        <p:nvSpPr>
          <p:cNvPr id="7" name="object 7"/>
          <p:cNvSpPr/>
          <p:nvPr/>
        </p:nvSpPr>
        <p:spPr>
          <a:xfrm>
            <a:off x="2012315" y="3586479"/>
            <a:ext cx="89535" cy="1898650"/>
          </a:xfrm>
          <a:custGeom>
            <a:avLst/>
            <a:gdLst/>
            <a:ahLst/>
            <a:cxnLst/>
            <a:rect l="l" t="t" r="r" b="b"/>
            <a:pathLst>
              <a:path w="89535" h="1898650">
                <a:moveTo>
                  <a:pt x="89535" y="0"/>
                </a:moveTo>
                <a:lnTo>
                  <a:pt x="0" y="0"/>
                </a:lnTo>
                <a:lnTo>
                  <a:pt x="0" y="13970"/>
                </a:lnTo>
                <a:lnTo>
                  <a:pt x="58293" y="13970"/>
                </a:lnTo>
                <a:lnTo>
                  <a:pt x="58293" y="1885950"/>
                </a:lnTo>
                <a:lnTo>
                  <a:pt x="0" y="1885950"/>
                </a:lnTo>
                <a:lnTo>
                  <a:pt x="0" y="1898650"/>
                </a:lnTo>
                <a:lnTo>
                  <a:pt x="89535" y="1898650"/>
                </a:lnTo>
                <a:lnTo>
                  <a:pt x="89535" y="1885950"/>
                </a:lnTo>
                <a:lnTo>
                  <a:pt x="89535" y="13970"/>
                </a:lnTo>
                <a:lnTo>
                  <a:pt x="89535" y="0"/>
                </a:lnTo>
                <a:close/>
              </a:path>
            </a:pathLst>
          </a:custGeom>
          <a:solidFill>
            <a:srgbClr val="000000"/>
          </a:solidFill>
        </p:spPr>
        <p:txBody>
          <a:bodyPr wrap="square" lIns="0" tIns="0" rIns="0" bIns="0" rtlCol="0"/>
          <a:lstStyle/>
          <a:p>
            <a:endParaRPr/>
          </a:p>
        </p:txBody>
      </p:sp>
      <p:sp>
        <p:nvSpPr>
          <p:cNvPr id="8" name="object 8"/>
          <p:cNvSpPr txBox="1"/>
          <p:nvPr/>
        </p:nvSpPr>
        <p:spPr>
          <a:xfrm>
            <a:off x="1630679" y="3367532"/>
            <a:ext cx="394970" cy="2178050"/>
          </a:xfrm>
          <a:prstGeom prst="rect">
            <a:avLst/>
          </a:prstGeom>
        </p:spPr>
        <p:txBody>
          <a:bodyPr vert="horz" wrap="square" lIns="0" tIns="12700" rIns="0" bIns="0" rtlCol="0">
            <a:spAutoFit/>
          </a:bodyPr>
          <a:lstStyle/>
          <a:p>
            <a:pPr marL="6350" algn="ctr">
              <a:lnSpc>
                <a:spcPts val="2845"/>
              </a:lnSpc>
              <a:spcBef>
                <a:spcPts val="100"/>
              </a:spcBef>
            </a:pPr>
            <a:r>
              <a:rPr sz="2400" spc="-25" dirty="0">
                <a:latin typeface="Cambria Math"/>
                <a:cs typeface="Cambria Math"/>
              </a:rPr>
              <a:t>𝑥</a:t>
            </a:r>
            <a:r>
              <a:rPr sz="2625" spc="-37" baseline="-15873" dirty="0">
                <a:latin typeface="Cambria Math"/>
                <a:cs typeface="Cambria Math"/>
              </a:rPr>
              <a:t>1</a:t>
            </a:r>
            <a:endParaRPr sz="2625" baseline="-15873">
              <a:latin typeface="Cambria Math"/>
              <a:cs typeface="Cambria Math"/>
            </a:endParaRPr>
          </a:p>
          <a:p>
            <a:pPr marL="7620" algn="ctr">
              <a:lnSpc>
                <a:spcPts val="2815"/>
              </a:lnSpc>
            </a:pPr>
            <a:r>
              <a:rPr sz="2400" spc="5" dirty="0">
                <a:latin typeface="Cambria Math"/>
                <a:cs typeface="Cambria Math"/>
              </a:rPr>
              <a:t>𝑥</a:t>
            </a:r>
            <a:r>
              <a:rPr sz="2625" spc="7" baseline="-15873" dirty="0">
                <a:latin typeface="Cambria Math"/>
                <a:cs typeface="Cambria Math"/>
              </a:rPr>
              <a:t>2</a:t>
            </a:r>
            <a:endParaRPr sz="2625" baseline="-15873">
              <a:latin typeface="Cambria Math"/>
              <a:cs typeface="Cambria Math"/>
            </a:endParaRPr>
          </a:p>
          <a:p>
            <a:pPr marL="19685" algn="ctr">
              <a:lnSpc>
                <a:spcPts val="2815"/>
              </a:lnSpc>
            </a:pPr>
            <a:r>
              <a:rPr sz="2400" dirty="0">
                <a:latin typeface="Cambria Math"/>
                <a:cs typeface="Cambria Math"/>
              </a:rPr>
              <a:t>⋮</a:t>
            </a:r>
            <a:endParaRPr sz="2400">
              <a:latin typeface="Cambria Math"/>
              <a:cs typeface="Cambria Math"/>
            </a:endParaRPr>
          </a:p>
          <a:p>
            <a:pPr algn="ctr">
              <a:lnSpc>
                <a:spcPts val="2815"/>
              </a:lnSpc>
            </a:pPr>
            <a:r>
              <a:rPr sz="2400" spc="30" dirty="0">
                <a:latin typeface="Cambria Math"/>
                <a:cs typeface="Cambria Math"/>
              </a:rPr>
              <a:t>𝑥</a:t>
            </a:r>
            <a:r>
              <a:rPr sz="2625" spc="44" baseline="-15873" dirty="0">
                <a:latin typeface="Cambria Math"/>
                <a:cs typeface="Cambria Math"/>
              </a:rPr>
              <a:t>𝑘</a:t>
            </a:r>
            <a:endParaRPr sz="2625" baseline="-15873">
              <a:latin typeface="Cambria Math"/>
              <a:cs typeface="Cambria Math"/>
            </a:endParaRPr>
          </a:p>
          <a:p>
            <a:pPr marL="19685" algn="ctr">
              <a:lnSpc>
                <a:spcPts val="2815"/>
              </a:lnSpc>
            </a:pPr>
            <a:r>
              <a:rPr sz="2400" dirty="0">
                <a:latin typeface="Cambria Math"/>
                <a:cs typeface="Cambria Math"/>
              </a:rPr>
              <a:t>⋮</a:t>
            </a:r>
            <a:endParaRPr sz="2400">
              <a:latin typeface="Cambria Math"/>
              <a:cs typeface="Cambria Math"/>
            </a:endParaRPr>
          </a:p>
          <a:p>
            <a:pPr algn="ctr">
              <a:lnSpc>
                <a:spcPts val="2845"/>
              </a:lnSpc>
            </a:pPr>
            <a:r>
              <a:rPr sz="2400" dirty="0">
                <a:latin typeface="Cambria Math"/>
                <a:cs typeface="Cambria Math"/>
              </a:rPr>
              <a:t>𝑥</a:t>
            </a:r>
            <a:r>
              <a:rPr sz="2625" baseline="-15873" dirty="0">
                <a:latin typeface="Cambria Math"/>
                <a:cs typeface="Cambria Math"/>
              </a:rPr>
              <a:t>𝐾</a:t>
            </a:r>
            <a:endParaRPr sz="2625" baseline="-15873">
              <a:latin typeface="Cambria Math"/>
              <a:cs typeface="Cambria Math"/>
            </a:endParaRPr>
          </a:p>
        </p:txBody>
      </p:sp>
      <p:sp>
        <p:nvSpPr>
          <p:cNvPr id="9" name="object 9"/>
          <p:cNvSpPr/>
          <p:nvPr/>
        </p:nvSpPr>
        <p:spPr>
          <a:xfrm>
            <a:off x="1770888" y="3038094"/>
            <a:ext cx="86995" cy="447040"/>
          </a:xfrm>
          <a:custGeom>
            <a:avLst/>
            <a:gdLst/>
            <a:ahLst/>
            <a:cxnLst/>
            <a:rect l="l" t="t" r="r" b="b"/>
            <a:pathLst>
              <a:path w="86994" h="447039">
                <a:moveTo>
                  <a:pt x="28956" y="359663"/>
                </a:moveTo>
                <a:lnTo>
                  <a:pt x="0" y="359663"/>
                </a:lnTo>
                <a:lnTo>
                  <a:pt x="43434" y="446531"/>
                </a:lnTo>
                <a:lnTo>
                  <a:pt x="79629" y="374141"/>
                </a:lnTo>
                <a:lnTo>
                  <a:pt x="28956" y="374141"/>
                </a:lnTo>
                <a:lnTo>
                  <a:pt x="28956" y="359663"/>
                </a:lnTo>
                <a:close/>
              </a:path>
              <a:path w="86994" h="447039">
                <a:moveTo>
                  <a:pt x="57912" y="0"/>
                </a:moveTo>
                <a:lnTo>
                  <a:pt x="28956" y="0"/>
                </a:lnTo>
                <a:lnTo>
                  <a:pt x="28956" y="374141"/>
                </a:lnTo>
                <a:lnTo>
                  <a:pt x="57912" y="374141"/>
                </a:lnTo>
                <a:lnTo>
                  <a:pt x="57912" y="0"/>
                </a:lnTo>
                <a:close/>
              </a:path>
              <a:path w="86994" h="447039">
                <a:moveTo>
                  <a:pt x="86868" y="359663"/>
                </a:moveTo>
                <a:lnTo>
                  <a:pt x="57912" y="359663"/>
                </a:lnTo>
                <a:lnTo>
                  <a:pt x="57912" y="374141"/>
                </a:lnTo>
                <a:lnTo>
                  <a:pt x="79629" y="374141"/>
                </a:lnTo>
                <a:lnTo>
                  <a:pt x="86868" y="359663"/>
                </a:lnTo>
                <a:close/>
              </a:path>
            </a:pathLst>
          </a:custGeom>
          <a:solidFill>
            <a:srgbClr val="0000FF"/>
          </a:solidFill>
        </p:spPr>
        <p:txBody>
          <a:bodyPr wrap="square" lIns="0" tIns="0" rIns="0" bIns="0" rtlCol="0"/>
          <a:lstStyle/>
          <a:p>
            <a:endParaRPr/>
          </a:p>
        </p:txBody>
      </p:sp>
      <p:sp>
        <p:nvSpPr>
          <p:cNvPr id="10" name="object 10"/>
          <p:cNvSpPr/>
          <p:nvPr/>
        </p:nvSpPr>
        <p:spPr>
          <a:xfrm>
            <a:off x="3105657" y="2727705"/>
            <a:ext cx="888365" cy="282575"/>
          </a:xfrm>
          <a:custGeom>
            <a:avLst/>
            <a:gdLst/>
            <a:ahLst/>
            <a:cxnLst/>
            <a:rect l="l" t="t" r="r" b="b"/>
            <a:pathLst>
              <a:path w="888364" h="282575">
                <a:moveTo>
                  <a:pt x="798194" y="0"/>
                </a:moveTo>
                <a:lnTo>
                  <a:pt x="794257" y="11430"/>
                </a:lnTo>
                <a:lnTo>
                  <a:pt x="810565" y="18575"/>
                </a:lnTo>
                <a:lnTo>
                  <a:pt x="824611" y="28400"/>
                </a:lnTo>
                <a:lnTo>
                  <a:pt x="853134" y="73854"/>
                </a:lnTo>
                <a:lnTo>
                  <a:pt x="861429" y="115677"/>
                </a:lnTo>
                <a:lnTo>
                  <a:pt x="862457" y="139827"/>
                </a:lnTo>
                <a:lnTo>
                  <a:pt x="861411" y="164689"/>
                </a:lnTo>
                <a:lnTo>
                  <a:pt x="853080" y="207603"/>
                </a:lnTo>
                <a:lnTo>
                  <a:pt x="824658" y="253857"/>
                </a:lnTo>
                <a:lnTo>
                  <a:pt x="794639" y="270891"/>
                </a:lnTo>
                <a:lnTo>
                  <a:pt x="798194" y="282321"/>
                </a:lnTo>
                <a:lnTo>
                  <a:pt x="836691" y="264302"/>
                </a:lnTo>
                <a:lnTo>
                  <a:pt x="864996" y="233045"/>
                </a:lnTo>
                <a:lnTo>
                  <a:pt x="882427" y="191135"/>
                </a:lnTo>
                <a:lnTo>
                  <a:pt x="888238" y="141224"/>
                </a:lnTo>
                <a:lnTo>
                  <a:pt x="886785" y="115341"/>
                </a:lnTo>
                <a:lnTo>
                  <a:pt x="875164" y="69482"/>
                </a:lnTo>
                <a:lnTo>
                  <a:pt x="852094" y="32146"/>
                </a:lnTo>
                <a:lnTo>
                  <a:pt x="818669" y="7381"/>
                </a:lnTo>
                <a:lnTo>
                  <a:pt x="798194" y="0"/>
                </a:lnTo>
                <a:close/>
              </a:path>
              <a:path w="888364" h="282575">
                <a:moveTo>
                  <a:pt x="90043" y="0"/>
                </a:moveTo>
                <a:lnTo>
                  <a:pt x="51641" y="18097"/>
                </a:lnTo>
                <a:lnTo>
                  <a:pt x="23241" y="49530"/>
                </a:lnTo>
                <a:lnTo>
                  <a:pt x="5810" y="91424"/>
                </a:lnTo>
                <a:lnTo>
                  <a:pt x="0" y="141224"/>
                </a:lnTo>
                <a:lnTo>
                  <a:pt x="1452" y="167179"/>
                </a:lnTo>
                <a:lnTo>
                  <a:pt x="13073" y="213090"/>
                </a:lnTo>
                <a:lnTo>
                  <a:pt x="36125" y="250334"/>
                </a:lnTo>
                <a:lnTo>
                  <a:pt x="69514" y="274960"/>
                </a:lnTo>
                <a:lnTo>
                  <a:pt x="90043" y="282321"/>
                </a:lnTo>
                <a:lnTo>
                  <a:pt x="93599" y="270891"/>
                </a:lnTo>
                <a:lnTo>
                  <a:pt x="77531" y="263773"/>
                </a:lnTo>
                <a:lnTo>
                  <a:pt x="63642" y="253857"/>
                </a:lnTo>
                <a:lnTo>
                  <a:pt x="35210" y="207603"/>
                </a:lnTo>
                <a:lnTo>
                  <a:pt x="26828" y="164689"/>
                </a:lnTo>
                <a:lnTo>
                  <a:pt x="25781" y="139827"/>
                </a:lnTo>
                <a:lnTo>
                  <a:pt x="26828" y="115677"/>
                </a:lnTo>
                <a:lnTo>
                  <a:pt x="35210" y="73854"/>
                </a:lnTo>
                <a:lnTo>
                  <a:pt x="63753" y="28400"/>
                </a:lnTo>
                <a:lnTo>
                  <a:pt x="94106" y="11430"/>
                </a:lnTo>
                <a:lnTo>
                  <a:pt x="90043" y="0"/>
                </a:lnTo>
                <a:close/>
              </a:path>
            </a:pathLst>
          </a:custGeom>
          <a:solidFill>
            <a:srgbClr val="000000"/>
          </a:solidFill>
        </p:spPr>
        <p:txBody>
          <a:bodyPr wrap="square" lIns="0" tIns="0" rIns="0" bIns="0" rtlCol="0"/>
          <a:lstStyle/>
          <a:p>
            <a:endParaRPr/>
          </a:p>
        </p:txBody>
      </p:sp>
      <p:sp>
        <p:nvSpPr>
          <p:cNvPr id="11" name="object 11"/>
          <p:cNvSpPr txBox="1"/>
          <p:nvPr/>
        </p:nvSpPr>
        <p:spPr>
          <a:xfrm>
            <a:off x="1352803" y="2638171"/>
            <a:ext cx="2580005" cy="391160"/>
          </a:xfrm>
          <a:prstGeom prst="rect">
            <a:avLst/>
          </a:prstGeom>
        </p:spPr>
        <p:txBody>
          <a:bodyPr vert="horz" wrap="square" lIns="0" tIns="12700" rIns="0" bIns="0" rtlCol="0">
            <a:spAutoFit/>
          </a:bodyPr>
          <a:lstStyle/>
          <a:p>
            <a:pPr marL="50800">
              <a:lnSpc>
                <a:spcPct val="100000"/>
              </a:lnSpc>
              <a:spcBef>
                <a:spcPts val="100"/>
              </a:spcBef>
              <a:tabLst>
                <a:tab pos="374015" algn="l"/>
                <a:tab pos="1218565" algn="l"/>
                <a:tab pos="1852930" algn="l"/>
              </a:tabLst>
            </a:pPr>
            <a:r>
              <a:rPr sz="2400" dirty="0">
                <a:latin typeface="Cambria Math"/>
                <a:cs typeface="Cambria Math"/>
              </a:rPr>
              <a:t>𝑃	</a:t>
            </a:r>
            <a:r>
              <a:rPr sz="2400" spc="-25" dirty="0">
                <a:latin typeface="Cambria Math"/>
                <a:cs typeface="Cambria Math"/>
              </a:rPr>
              <a:t>𝑥|𝐶</a:t>
            </a:r>
            <a:r>
              <a:rPr sz="2625" spc="-37" baseline="-15873" dirty="0">
                <a:latin typeface="Cambria Math"/>
                <a:cs typeface="Cambria Math"/>
              </a:rPr>
              <a:t>1	</a:t>
            </a:r>
            <a:r>
              <a:rPr sz="2400" dirty="0">
                <a:latin typeface="Cambria Math"/>
                <a:cs typeface="Cambria Math"/>
              </a:rPr>
              <a:t>=</a:t>
            </a:r>
            <a:r>
              <a:rPr sz="2400" spc="125" dirty="0">
                <a:latin typeface="Cambria Math"/>
                <a:cs typeface="Cambria Math"/>
              </a:rPr>
              <a:t> </a:t>
            </a:r>
            <a:r>
              <a:rPr sz="2400" dirty="0">
                <a:latin typeface="Cambria Math"/>
                <a:cs typeface="Cambria Math"/>
              </a:rPr>
              <a:t>𝑃	</a:t>
            </a:r>
            <a:r>
              <a:rPr sz="2400" spc="-20" dirty="0">
                <a:latin typeface="Cambria Math"/>
                <a:cs typeface="Cambria Math"/>
              </a:rPr>
              <a:t>𝑥</a:t>
            </a:r>
            <a:r>
              <a:rPr sz="2625" spc="-30" baseline="-15873" dirty="0">
                <a:latin typeface="Cambria Math"/>
                <a:cs typeface="Cambria Math"/>
              </a:rPr>
              <a:t>1</a:t>
            </a:r>
            <a:r>
              <a:rPr sz="2400" spc="-20" dirty="0">
                <a:latin typeface="Cambria Math"/>
                <a:cs typeface="Cambria Math"/>
              </a:rPr>
              <a:t>|𝐶</a:t>
            </a:r>
            <a:r>
              <a:rPr sz="2625" spc="-30" baseline="-15873" dirty="0">
                <a:latin typeface="Cambria Math"/>
                <a:cs typeface="Cambria Math"/>
              </a:rPr>
              <a:t>1</a:t>
            </a:r>
            <a:endParaRPr sz="2625" baseline="-15873">
              <a:latin typeface="Cambria Math"/>
              <a:cs typeface="Cambria Math"/>
            </a:endParaRPr>
          </a:p>
        </p:txBody>
      </p:sp>
      <p:sp>
        <p:nvSpPr>
          <p:cNvPr id="12" name="object 12"/>
          <p:cNvSpPr/>
          <p:nvPr/>
        </p:nvSpPr>
        <p:spPr>
          <a:xfrm>
            <a:off x="4381373" y="2742183"/>
            <a:ext cx="2976880" cy="282575"/>
          </a:xfrm>
          <a:custGeom>
            <a:avLst/>
            <a:gdLst/>
            <a:ahLst/>
            <a:cxnLst/>
            <a:rect l="l" t="t" r="r" b="b"/>
            <a:pathLst>
              <a:path w="2976879" h="282575">
                <a:moveTo>
                  <a:pt x="94107" y="11557"/>
                </a:moveTo>
                <a:lnTo>
                  <a:pt x="90043" y="0"/>
                </a:lnTo>
                <a:lnTo>
                  <a:pt x="69583" y="7442"/>
                </a:lnTo>
                <a:lnTo>
                  <a:pt x="51650" y="18148"/>
                </a:lnTo>
                <a:lnTo>
                  <a:pt x="23368" y="49530"/>
                </a:lnTo>
                <a:lnTo>
                  <a:pt x="5867" y="91490"/>
                </a:lnTo>
                <a:lnTo>
                  <a:pt x="0" y="141351"/>
                </a:lnTo>
                <a:lnTo>
                  <a:pt x="1447" y="167233"/>
                </a:lnTo>
                <a:lnTo>
                  <a:pt x="13068" y="213093"/>
                </a:lnTo>
                <a:lnTo>
                  <a:pt x="36131" y="250342"/>
                </a:lnTo>
                <a:lnTo>
                  <a:pt x="69557" y="274967"/>
                </a:lnTo>
                <a:lnTo>
                  <a:pt x="90043" y="282321"/>
                </a:lnTo>
                <a:lnTo>
                  <a:pt x="93726" y="270891"/>
                </a:lnTo>
                <a:lnTo>
                  <a:pt x="77597" y="263779"/>
                </a:lnTo>
                <a:lnTo>
                  <a:pt x="63703" y="253860"/>
                </a:lnTo>
                <a:lnTo>
                  <a:pt x="35204" y="207657"/>
                </a:lnTo>
                <a:lnTo>
                  <a:pt x="26822" y="164719"/>
                </a:lnTo>
                <a:lnTo>
                  <a:pt x="25781" y="139827"/>
                </a:lnTo>
                <a:lnTo>
                  <a:pt x="26822" y="115735"/>
                </a:lnTo>
                <a:lnTo>
                  <a:pt x="35204" y="73926"/>
                </a:lnTo>
                <a:lnTo>
                  <a:pt x="63792" y="28435"/>
                </a:lnTo>
                <a:lnTo>
                  <a:pt x="77812" y="18643"/>
                </a:lnTo>
                <a:lnTo>
                  <a:pt x="94107" y="11557"/>
                </a:lnTo>
                <a:close/>
              </a:path>
              <a:path w="2976879" h="282575">
                <a:moveTo>
                  <a:pt x="894461" y="141351"/>
                </a:moveTo>
                <a:lnTo>
                  <a:pt x="888631" y="91490"/>
                </a:lnTo>
                <a:lnTo>
                  <a:pt x="871093" y="49530"/>
                </a:lnTo>
                <a:lnTo>
                  <a:pt x="842797" y="18148"/>
                </a:lnTo>
                <a:lnTo>
                  <a:pt x="804418" y="0"/>
                </a:lnTo>
                <a:lnTo>
                  <a:pt x="800354" y="11557"/>
                </a:lnTo>
                <a:lnTo>
                  <a:pt x="816711" y="18643"/>
                </a:lnTo>
                <a:lnTo>
                  <a:pt x="830770" y="28435"/>
                </a:lnTo>
                <a:lnTo>
                  <a:pt x="859294" y="73926"/>
                </a:lnTo>
                <a:lnTo>
                  <a:pt x="867625" y="115735"/>
                </a:lnTo>
                <a:lnTo>
                  <a:pt x="868680" y="139827"/>
                </a:lnTo>
                <a:lnTo>
                  <a:pt x="867625" y="164719"/>
                </a:lnTo>
                <a:lnTo>
                  <a:pt x="859243" y="207657"/>
                </a:lnTo>
                <a:lnTo>
                  <a:pt x="830770" y="253860"/>
                </a:lnTo>
                <a:lnTo>
                  <a:pt x="800862" y="270891"/>
                </a:lnTo>
                <a:lnTo>
                  <a:pt x="804418" y="282321"/>
                </a:lnTo>
                <a:lnTo>
                  <a:pt x="842911" y="264312"/>
                </a:lnTo>
                <a:lnTo>
                  <a:pt x="871220" y="233045"/>
                </a:lnTo>
                <a:lnTo>
                  <a:pt x="888644" y="191160"/>
                </a:lnTo>
                <a:lnTo>
                  <a:pt x="893000" y="167233"/>
                </a:lnTo>
                <a:lnTo>
                  <a:pt x="894461" y="141351"/>
                </a:lnTo>
                <a:close/>
              </a:path>
              <a:path w="2976879" h="282575">
                <a:moveTo>
                  <a:pt x="2162429" y="11557"/>
                </a:moveTo>
                <a:lnTo>
                  <a:pt x="2158365" y="0"/>
                </a:lnTo>
                <a:lnTo>
                  <a:pt x="2137905" y="7442"/>
                </a:lnTo>
                <a:lnTo>
                  <a:pt x="2119973" y="18148"/>
                </a:lnTo>
                <a:lnTo>
                  <a:pt x="2091690" y="49530"/>
                </a:lnTo>
                <a:lnTo>
                  <a:pt x="2074138" y="91490"/>
                </a:lnTo>
                <a:lnTo>
                  <a:pt x="2068322" y="141351"/>
                </a:lnTo>
                <a:lnTo>
                  <a:pt x="2069769" y="167233"/>
                </a:lnTo>
                <a:lnTo>
                  <a:pt x="2081390" y="213093"/>
                </a:lnTo>
                <a:lnTo>
                  <a:pt x="2104440" y="250342"/>
                </a:lnTo>
                <a:lnTo>
                  <a:pt x="2137829" y="274967"/>
                </a:lnTo>
                <a:lnTo>
                  <a:pt x="2158365" y="282321"/>
                </a:lnTo>
                <a:lnTo>
                  <a:pt x="2161921" y="270891"/>
                </a:lnTo>
                <a:lnTo>
                  <a:pt x="2145868" y="263779"/>
                </a:lnTo>
                <a:lnTo>
                  <a:pt x="2132012" y="253860"/>
                </a:lnTo>
                <a:lnTo>
                  <a:pt x="2103526" y="207657"/>
                </a:lnTo>
                <a:lnTo>
                  <a:pt x="2095144" y="164719"/>
                </a:lnTo>
                <a:lnTo>
                  <a:pt x="2094103" y="139827"/>
                </a:lnTo>
                <a:lnTo>
                  <a:pt x="2095144" y="115735"/>
                </a:lnTo>
                <a:lnTo>
                  <a:pt x="2103526" y="73926"/>
                </a:lnTo>
                <a:lnTo>
                  <a:pt x="2132114" y="28435"/>
                </a:lnTo>
                <a:lnTo>
                  <a:pt x="2146135" y="18643"/>
                </a:lnTo>
                <a:lnTo>
                  <a:pt x="2162429" y="11557"/>
                </a:lnTo>
                <a:close/>
              </a:path>
              <a:path w="2976879" h="282575">
                <a:moveTo>
                  <a:pt x="2976372" y="141351"/>
                </a:moveTo>
                <a:lnTo>
                  <a:pt x="2970555" y="91490"/>
                </a:lnTo>
                <a:lnTo>
                  <a:pt x="2953131" y="49530"/>
                </a:lnTo>
                <a:lnTo>
                  <a:pt x="2924822" y="18148"/>
                </a:lnTo>
                <a:lnTo>
                  <a:pt x="2886329" y="0"/>
                </a:lnTo>
                <a:lnTo>
                  <a:pt x="2882392" y="11557"/>
                </a:lnTo>
                <a:lnTo>
                  <a:pt x="2898698" y="18643"/>
                </a:lnTo>
                <a:lnTo>
                  <a:pt x="2912732" y="28435"/>
                </a:lnTo>
                <a:lnTo>
                  <a:pt x="2941282" y="73926"/>
                </a:lnTo>
                <a:lnTo>
                  <a:pt x="2949664" y="115735"/>
                </a:lnTo>
                <a:lnTo>
                  <a:pt x="2950718" y="139827"/>
                </a:lnTo>
                <a:lnTo>
                  <a:pt x="2949664" y="164719"/>
                </a:lnTo>
                <a:lnTo>
                  <a:pt x="2941282" y="207657"/>
                </a:lnTo>
                <a:lnTo>
                  <a:pt x="2912783" y="253860"/>
                </a:lnTo>
                <a:lnTo>
                  <a:pt x="2882773" y="270891"/>
                </a:lnTo>
                <a:lnTo>
                  <a:pt x="2886329" y="282321"/>
                </a:lnTo>
                <a:lnTo>
                  <a:pt x="2924886" y="264312"/>
                </a:lnTo>
                <a:lnTo>
                  <a:pt x="2953258" y="233045"/>
                </a:lnTo>
                <a:lnTo>
                  <a:pt x="2970568" y="191160"/>
                </a:lnTo>
                <a:lnTo>
                  <a:pt x="2974911" y="167233"/>
                </a:lnTo>
                <a:lnTo>
                  <a:pt x="2976372" y="141351"/>
                </a:lnTo>
                <a:close/>
              </a:path>
            </a:pathLst>
          </a:custGeom>
          <a:solidFill>
            <a:srgbClr val="000000"/>
          </a:solidFill>
        </p:spPr>
        <p:txBody>
          <a:bodyPr wrap="square" lIns="0" tIns="0" rIns="0" bIns="0" rtlCol="0"/>
          <a:lstStyle/>
          <a:p>
            <a:endParaRPr/>
          </a:p>
        </p:txBody>
      </p:sp>
      <p:sp>
        <p:nvSpPr>
          <p:cNvPr id="13" name="object 13"/>
          <p:cNvSpPr txBox="1"/>
          <p:nvPr/>
        </p:nvSpPr>
        <p:spPr>
          <a:xfrm>
            <a:off x="4107941" y="2652776"/>
            <a:ext cx="3188970" cy="391160"/>
          </a:xfrm>
          <a:prstGeom prst="rect">
            <a:avLst/>
          </a:prstGeom>
        </p:spPr>
        <p:txBody>
          <a:bodyPr vert="horz" wrap="square" lIns="0" tIns="12700" rIns="0" bIns="0" rtlCol="0">
            <a:spAutoFit/>
          </a:bodyPr>
          <a:lstStyle/>
          <a:p>
            <a:pPr marL="50800">
              <a:lnSpc>
                <a:spcPct val="100000"/>
              </a:lnSpc>
              <a:spcBef>
                <a:spcPts val="100"/>
              </a:spcBef>
              <a:tabLst>
                <a:tab pos="373380" algn="l"/>
                <a:tab pos="2118995" algn="l"/>
                <a:tab pos="2442210" algn="l"/>
              </a:tabLst>
            </a:pPr>
            <a:r>
              <a:rPr sz="2400" dirty="0">
                <a:latin typeface="Cambria Math"/>
                <a:cs typeface="Cambria Math"/>
              </a:rPr>
              <a:t>𝑃	</a:t>
            </a:r>
            <a:r>
              <a:rPr sz="2400" spc="-10" dirty="0">
                <a:latin typeface="Cambria Math"/>
                <a:cs typeface="Cambria Math"/>
              </a:rPr>
              <a:t>𝑥</a:t>
            </a:r>
            <a:r>
              <a:rPr sz="2625" spc="-15" baseline="-15873" dirty="0">
                <a:latin typeface="Cambria Math"/>
                <a:cs typeface="Cambria Math"/>
              </a:rPr>
              <a:t>2</a:t>
            </a:r>
            <a:r>
              <a:rPr sz="2400" spc="-10" dirty="0">
                <a:latin typeface="Cambria Math"/>
                <a:cs typeface="Cambria Math"/>
              </a:rPr>
              <a:t>|𝐶</a:t>
            </a:r>
            <a:r>
              <a:rPr sz="2625" spc="-15" baseline="-15873" dirty="0">
                <a:latin typeface="Cambria Math"/>
                <a:cs typeface="Cambria Math"/>
              </a:rPr>
              <a:t>1	</a:t>
            </a:r>
            <a:r>
              <a:rPr sz="2400" dirty="0">
                <a:latin typeface="Cambria Math"/>
                <a:cs typeface="Cambria Math"/>
              </a:rPr>
              <a:t>𝑃	</a:t>
            </a:r>
            <a:r>
              <a:rPr sz="2400" spc="10" dirty="0">
                <a:latin typeface="Cambria Math"/>
                <a:cs typeface="Cambria Math"/>
              </a:rPr>
              <a:t>𝑥</a:t>
            </a:r>
            <a:r>
              <a:rPr sz="2625" spc="15" baseline="-15873" dirty="0">
                <a:latin typeface="Cambria Math"/>
                <a:cs typeface="Cambria Math"/>
              </a:rPr>
              <a:t>𝑘</a:t>
            </a:r>
            <a:r>
              <a:rPr sz="2400" spc="10" dirty="0">
                <a:latin typeface="Cambria Math"/>
                <a:cs typeface="Cambria Math"/>
              </a:rPr>
              <a:t>|𝐶</a:t>
            </a:r>
            <a:r>
              <a:rPr sz="2625" spc="15" baseline="-15873" dirty="0">
                <a:latin typeface="Cambria Math"/>
                <a:cs typeface="Cambria Math"/>
              </a:rPr>
              <a:t>1</a:t>
            </a:r>
            <a:endParaRPr sz="2625" baseline="-15873">
              <a:latin typeface="Cambria Math"/>
              <a:cs typeface="Cambria Math"/>
            </a:endParaRPr>
          </a:p>
        </p:txBody>
      </p:sp>
      <p:sp>
        <p:nvSpPr>
          <p:cNvPr id="14" name="object 14"/>
          <p:cNvSpPr txBox="1"/>
          <p:nvPr/>
        </p:nvSpPr>
        <p:spPr>
          <a:xfrm>
            <a:off x="5582792" y="2561971"/>
            <a:ext cx="44704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a:t>
            </a:r>
            <a:endParaRPr sz="2400">
              <a:latin typeface="Calibri"/>
              <a:cs typeface="Calibri"/>
            </a:endParaRPr>
          </a:p>
        </p:txBody>
      </p:sp>
      <p:sp>
        <p:nvSpPr>
          <p:cNvPr id="15" name="object 15"/>
          <p:cNvSpPr txBox="1"/>
          <p:nvPr/>
        </p:nvSpPr>
        <p:spPr>
          <a:xfrm>
            <a:off x="7554214" y="2585161"/>
            <a:ext cx="446405"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a:t>
            </a:r>
            <a:endParaRPr sz="2400">
              <a:latin typeface="Calibri"/>
              <a:cs typeface="Calibri"/>
            </a:endParaRPr>
          </a:p>
        </p:txBody>
      </p:sp>
      <p:sp>
        <p:nvSpPr>
          <p:cNvPr id="16" name="object 16"/>
          <p:cNvSpPr txBox="1"/>
          <p:nvPr/>
        </p:nvSpPr>
        <p:spPr>
          <a:xfrm>
            <a:off x="2942082" y="3718052"/>
            <a:ext cx="4596130" cy="1479550"/>
          </a:xfrm>
          <a:prstGeom prst="rect">
            <a:avLst/>
          </a:prstGeom>
        </p:spPr>
        <p:txBody>
          <a:bodyPr vert="horz" wrap="square" lIns="0" tIns="190500" rIns="0" bIns="0" rtlCol="0">
            <a:spAutoFit/>
          </a:bodyPr>
          <a:lstStyle/>
          <a:p>
            <a:pPr marL="12700">
              <a:lnSpc>
                <a:spcPct val="100000"/>
              </a:lnSpc>
              <a:spcBef>
                <a:spcPts val="1500"/>
              </a:spcBef>
            </a:pPr>
            <a:r>
              <a:rPr sz="2400" spc="-5" dirty="0">
                <a:latin typeface="Calibri"/>
                <a:cs typeface="Calibri"/>
              </a:rPr>
              <a:t>1-D</a:t>
            </a:r>
            <a:r>
              <a:rPr sz="2400" spc="-35" dirty="0">
                <a:latin typeface="Calibri"/>
                <a:cs typeface="Calibri"/>
              </a:rPr>
              <a:t> </a:t>
            </a:r>
            <a:r>
              <a:rPr sz="2400" spc="-5" dirty="0">
                <a:latin typeface="Calibri"/>
                <a:cs typeface="Calibri"/>
              </a:rPr>
              <a:t>Gaussian</a:t>
            </a:r>
            <a:endParaRPr sz="2400">
              <a:latin typeface="Calibri"/>
              <a:cs typeface="Calibri"/>
            </a:endParaRPr>
          </a:p>
          <a:p>
            <a:pPr marL="12700" marR="5080">
              <a:lnSpc>
                <a:spcPct val="100000"/>
              </a:lnSpc>
              <a:spcBef>
                <a:spcPts val="1405"/>
              </a:spcBef>
            </a:pPr>
            <a:r>
              <a:rPr sz="2400" spc="-15" dirty="0">
                <a:latin typeface="Calibri"/>
                <a:cs typeface="Calibri"/>
              </a:rPr>
              <a:t>For </a:t>
            </a:r>
            <a:r>
              <a:rPr sz="2400" spc="-5" dirty="0">
                <a:latin typeface="Calibri"/>
                <a:cs typeface="Calibri"/>
              </a:rPr>
              <a:t>binary </a:t>
            </a:r>
            <a:r>
              <a:rPr sz="2400" spc="-15" dirty="0">
                <a:latin typeface="Calibri"/>
                <a:cs typeface="Calibri"/>
              </a:rPr>
              <a:t>features, </a:t>
            </a:r>
            <a:r>
              <a:rPr sz="2400" spc="-10" dirty="0">
                <a:latin typeface="Calibri"/>
                <a:cs typeface="Calibri"/>
              </a:rPr>
              <a:t>you </a:t>
            </a:r>
            <a:r>
              <a:rPr sz="2400" spc="-15" dirty="0">
                <a:latin typeface="Calibri"/>
                <a:cs typeface="Calibri"/>
              </a:rPr>
              <a:t>may </a:t>
            </a:r>
            <a:r>
              <a:rPr sz="2400" dirty="0">
                <a:latin typeface="Calibri"/>
                <a:cs typeface="Calibri"/>
              </a:rPr>
              <a:t>assume </a:t>
            </a:r>
            <a:r>
              <a:rPr sz="2400" spc="-530" dirty="0">
                <a:latin typeface="Calibri"/>
                <a:cs typeface="Calibri"/>
              </a:rPr>
              <a:t> </a:t>
            </a:r>
            <a:r>
              <a:rPr sz="2400" spc="-5" dirty="0">
                <a:latin typeface="Calibri"/>
                <a:cs typeface="Calibri"/>
              </a:rPr>
              <a:t>they</a:t>
            </a:r>
            <a:r>
              <a:rPr sz="2400" spc="-20" dirty="0">
                <a:latin typeface="Calibri"/>
                <a:cs typeface="Calibri"/>
              </a:rPr>
              <a:t> </a:t>
            </a:r>
            <a:r>
              <a:rPr sz="2400" spc="-15" dirty="0">
                <a:latin typeface="Calibri"/>
                <a:cs typeface="Calibri"/>
              </a:rPr>
              <a:t>are</a:t>
            </a:r>
            <a:r>
              <a:rPr sz="2400" spc="-10" dirty="0">
                <a:latin typeface="Calibri"/>
                <a:cs typeface="Calibri"/>
              </a:rPr>
              <a:t> </a:t>
            </a:r>
            <a:r>
              <a:rPr sz="2400" spc="-15" dirty="0">
                <a:latin typeface="Calibri"/>
                <a:cs typeface="Calibri"/>
              </a:rPr>
              <a:t>from</a:t>
            </a:r>
            <a:r>
              <a:rPr sz="2400" spc="-30" dirty="0">
                <a:latin typeface="Calibri"/>
                <a:cs typeface="Calibri"/>
              </a:rPr>
              <a:t> </a:t>
            </a:r>
            <a:r>
              <a:rPr sz="2400" dirty="0">
                <a:latin typeface="Calibri"/>
                <a:cs typeface="Calibri"/>
              </a:rPr>
              <a:t>Bernoulli</a:t>
            </a:r>
            <a:r>
              <a:rPr sz="2400" spc="-25" dirty="0">
                <a:latin typeface="Calibri"/>
                <a:cs typeface="Calibri"/>
              </a:rPr>
              <a:t> </a:t>
            </a:r>
            <a:r>
              <a:rPr sz="2400" spc="-5" dirty="0">
                <a:latin typeface="Calibri"/>
                <a:cs typeface="Calibri"/>
              </a:rPr>
              <a:t>distributions.</a:t>
            </a:r>
            <a:endParaRPr sz="2400">
              <a:latin typeface="Calibri"/>
              <a:cs typeface="Calibri"/>
            </a:endParaRPr>
          </a:p>
        </p:txBody>
      </p:sp>
      <p:sp>
        <p:nvSpPr>
          <p:cNvPr id="17" name="object 17"/>
          <p:cNvSpPr/>
          <p:nvPr/>
        </p:nvSpPr>
        <p:spPr>
          <a:xfrm>
            <a:off x="3476371" y="3119120"/>
            <a:ext cx="132715" cy="762000"/>
          </a:xfrm>
          <a:custGeom>
            <a:avLst/>
            <a:gdLst/>
            <a:ahLst/>
            <a:cxnLst/>
            <a:rect l="l" t="t" r="r" b="b"/>
            <a:pathLst>
              <a:path w="132714" h="762000">
                <a:moveTo>
                  <a:pt x="84554" y="687455"/>
                </a:moveTo>
                <a:lnTo>
                  <a:pt x="56641" y="690879"/>
                </a:lnTo>
                <a:lnTo>
                  <a:pt x="103758" y="761872"/>
                </a:lnTo>
                <a:lnTo>
                  <a:pt x="125680" y="700023"/>
                </a:lnTo>
                <a:lnTo>
                  <a:pt x="86105" y="700023"/>
                </a:lnTo>
                <a:lnTo>
                  <a:pt x="84554" y="687455"/>
                </a:lnTo>
                <a:close/>
              </a:path>
              <a:path w="132714" h="762000">
                <a:moveTo>
                  <a:pt x="104237" y="685040"/>
                </a:moveTo>
                <a:lnTo>
                  <a:pt x="84554" y="687455"/>
                </a:lnTo>
                <a:lnTo>
                  <a:pt x="86105" y="700023"/>
                </a:lnTo>
                <a:lnTo>
                  <a:pt x="105790" y="697610"/>
                </a:lnTo>
                <a:lnTo>
                  <a:pt x="104237" y="685040"/>
                </a:lnTo>
                <a:close/>
              </a:path>
              <a:path w="132714" h="762000">
                <a:moveTo>
                  <a:pt x="132206" y="681608"/>
                </a:moveTo>
                <a:lnTo>
                  <a:pt x="104237" y="685040"/>
                </a:lnTo>
                <a:lnTo>
                  <a:pt x="105790" y="697610"/>
                </a:lnTo>
                <a:lnTo>
                  <a:pt x="86105" y="700023"/>
                </a:lnTo>
                <a:lnTo>
                  <a:pt x="125680" y="700023"/>
                </a:lnTo>
                <a:lnTo>
                  <a:pt x="132206" y="681608"/>
                </a:lnTo>
                <a:close/>
              </a:path>
              <a:path w="132714" h="762000">
                <a:moveTo>
                  <a:pt x="19557" y="0"/>
                </a:moveTo>
                <a:lnTo>
                  <a:pt x="0" y="2539"/>
                </a:lnTo>
                <a:lnTo>
                  <a:pt x="84554" y="687455"/>
                </a:lnTo>
                <a:lnTo>
                  <a:pt x="104237" y="685040"/>
                </a:lnTo>
                <a:lnTo>
                  <a:pt x="19557" y="0"/>
                </a:lnTo>
                <a:close/>
              </a:path>
            </a:pathLst>
          </a:custGeom>
          <a:solidFill>
            <a:srgbClr val="0000FF"/>
          </a:solidFill>
        </p:spPr>
        <p:txBody>
          <a:bodyPr wrap="square" lIns="0" tIns="0" rIns="0" bIns="0" rtlCol="0"/>
          <a:lstStyle/>
          <a:p>
            <a:endParaRPr/>
          </a:p>
        </p:txBody>
      </p:sp>
      <p:sp>
        <p:nvSpPr>
          <p:cNvPr id="18" name="object 18"/>
          <p:cNvSpPr/>
          <p:nvPr/>
        </p:nvSpPr>
        <p:spPr>
          <a:xfrm>
            <a:off x="3777234" y="3043808"/>
            <a:ext cx="3133090" cy="881380"/>
          </a:xfrm>
          <a:custGeom>
            <a:avLst/>
            <a:gdLst/>
            <a:ahLst/>
            <a:cxnLst/>
            <a:rect l="l" t="t" r="r" b="b"/>
            <a:pathLst>
              <a:path w="3133090" h="881379">
                <a:moveTo>
                  <a:pt x="1090168" y="37211"/>
                </a:moveTo>
                <a:lnTo>
                  <a:pt x="1078357" y="21463"/>
                </a:lnTo>
                <a:lnTo>
                  <a:pt x="55118" y="785914"/>
                </a:lnTo>
                <a:lnTo>
                  <a:pt x="38227" y="763270"/>
                </a:lnTo>
                <a:lnTo>
                  <a:pt x="0" y="839470"/>
                </a:lnTo>
                <a:lnTo>
                  <a:pt x="83820" y="824357"/>
                </a:lnTo>
                <a:lnTo>
                  <a:pt x="72631" y="809371"/>
                </a:lnTo>
                <a:lnTo>
                  <a:pt x="66954" y="801763"/>
                </a:lnTo>
                <a:lnTo>
                  <a:pt x="1090168" y="37211"/>
                </a:lnTo>
                <a:close/>
              </a:path>
              <a:path w="3133090" h="881379">
                <a:moveTo>
                  <a:pt x="3132582" y="19050"/>
                </a:moveTo>
                <a:lnTo>
                  <a:pt x="3126740" y="0"/>
                </a:lnTo>
                <a:lnTo>
                  <a:pt x="409740" y="834986"/>
                </a:lnTo>
                <a:lnTo>
                  <a:pt x="401447" y="808101"/>
                </a:lnTo>
                <a:lnTo>
                  <a:pt x="339852" y="866902"/>
                </a:lnTo>
                <a:lnTo>
                  <a:pt x="423926" y="880872"/>
                </a:lnTo>
                <a:lnTo>
                  <a:pt x="416737" y="857631"/>
                </a:lnTo>
                <a:lnTo>
                  <a:pt x="415594" y="853909"/>
                </a:lnTo>
                <a:lnTo>
                  <a:pt x="3132582" y="19050"/>
                </a:lnTo>
                <a:close/>
              </a:path>
            </a:pathLst>
          </a:custGeom>
          <a:solidFill>
            <a:srgbClr val="0000FF"/>
          </a:solid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4575175" cy="697230"/>
          </a:xfrm>
          <a:prstGeom prst="rect">
            <a:avLst/>
          </a:prstGeom>
        </p:spPr>
        <p:txBody>
          <a:bodyPr vert="horz" wrap="square" lIns="0" tIns="13335" rIns="0" bIns="0" rtlCol="0">
            <a:spAutoFit/>
          </a:bodyPr>
          <a:lstStyle/>
          <a:p>
            <a:pPr marL="12700">
              <a:lnSpc>
                <a:spcPct val="100000"/>
              </a:lnSpc>
              <a:spcBef>
                <a:spcPts val="105"/>
              </a:spcBef>
            </a:pPr>
            <a:r>
              <a:rPr spc="-25" dirty="0"/>
              <a:t>Posterior</a:t>
            </a:r>
            <a:r>
              <a:rPr spc="-70" dirty="0"/>
              <a:t> </a:t>
            </a:r>
            <a:r>
              <a:rPr spc="-15" dirty="0"/>
              <a:t>Probability</a:t>
            </a:r>
          </a:p>
        </p:txBody>
      </p:sp>
      <p:sp>
        <p:nvSpPr>
          <p:cNvPr id="3" name="object 3"/>
          <p:cNvSpPr/>
          <p:nvPr/>
        </p:nvSpPr>
        <p:spPr>
          <a:xfrm>
            <a:off x="1548130" y="2275713"/>
            <a:ext cx="894715" cy="328930"/>
          </a:xfrm>
          <a:custGeom>
            <a:avLst/>
            <a:gdLst/>
            <a:ahLst/>
            <a:cxnLst/>
            <a:rect l="l" t="t" r="r" b="b"/>
            <a:pathLst>
              <a:path w="894714" h="328930">
                <a:moveTo>
                  <a:pt x="789305" y="0"/>
                </a:moveTo>
                <a:lnTo>
                  <a:pt x="784606" y="13335"/>
                </a:lnTo>
                <a:lnTo>
                  <a:pt x="803656" y="21578"/>
                </a:lnTo>
                <a:lnTo>
                  <a:pt x="820038" y="32988"/>
                </a:lnTo>
                <a:lnTo>
                  <a:pt x="844803" y="65404"/>
                </a:lnTo>
                <a:lnTo>
                  <a:pt x="859377" y="109092"/>
                </a:lnTo>
                <a:lnTo>
                  <a:pt x="864234" y="162687"/>
                </a:lnTo>
                <a:lnTo>
                  <a:pt x="863018" y="191736"/>
                </a:lnTo>
                <a:lnTo>
                  <a:pt x="853251" y="241786"/>
                </a:lnTo>
                <a:lnTo>
                  <a:pt x="833655" y="280838"/>
                </a:lnTo>
                <a:lnTo>
                  <a:pt x="803850" y="307179"/>
                </a:lnTo>
                <a:lnTo>
                  <a:pt x="785113" y="315467"/>
                </a:lnTo>
                <a:lnTo>
                  <a:pt x="789305" y="328802"/>
                </a:lnTo>
                <a:lnTo>
                  <a:pt x="834183" y="307768"/>
                </a:lnTo>
                <a:lnTo>
                  <a:pt x="867156" y="271399"/>
                </a:lnTo>
                <a:lnTo>
                  <a:pt x="887444" y="222599"/>
                </a:lnTo>
                <a:lnTo>
                  <a:pt x="894207" y="164464"/>
                </a:lnTo>
                <a:lnTo>
                  <a:pt x="892514" y="134344"/>
                </a:lnTo>
                <a:lnTo>
                  <a:pt x="878937" y="80865"/>
                </a:lnTo>
                <a:lnTo>
                  <a:pt x="852027" y="37361"/>
                </a:lnTo>
                <a:lnTo>
                  <a:pt x="813165" y="8596"/>
                </a:lnTo>
                <a:lnTo>
                  <a:pt x="789305" y="0"/>
                </a:lnTo>
                <a:close/>
              </a:path>
              <a:path w="894714" h="328930">
                <a:moveTo>
                  <a:pt x="104901" y="0"/>
                </a:moveTo>
                <a:lnTo>
                  <a:pt x="60134" y="21050"/>
                </a:lnTo>
                <a:lnTo>
                  <a:pt x="27178" y="57531"/>
                </a:lnTo>
                <a:lnTo>
                  <a:pt x="6778" y="106473"/>
                </a:lnTo>
                <a:lnTo>
                  <a:pt x="0" y="164464"/>
                </a:lnTo>
                <a:lnTo>
                  <a:pt x="1690" y="194710"/>
                </a:lnTo>
                <a:lnTo>
                  <a:pt x="15216" y="248154"/>
                </a:lnTo>
                <a:lnTo>
                  <a:pt x="42054" y="291494"/>
                </a:lnTo>
                <a:lnTo>
                  <a:pt x="80968" y="320208"/>
                </a:lnTo>
                <a:lnTo>
                  <a:pt x="104901" y="328802"/>
                </a:lnTo>
                <a:lnTo>
                  <a:pt x="109093" y="315467"/>
                </a:lnTo>
                <a:lnTo>
                  <a:pt x="90302" y="307179"/>
                </a:lnTo>
                <a:lnTo>
                  <a:pt x="74120" y="295640"/>
                </a:lnTo>
                <a:lnTo>
                  <a:pt x="49529" y="262763"/>
                </a:lnTo>
                <a:lnTo>
                  <a:pt x="34845" y="218106"/>
                </a:lnTo>
                <a:lnTo>
                  <a:pt x="29971" y="162687"/>
                </a:lnTo>
                <a:lnTo>
                  <a:pt x="31188" y="134663"/>
                </a:lnTo>
                <a:lnTo>
                  <a:pt x="40955" y="85998"/>
                </a:lnTo>
                <a:lnTo>
                  <a:pt x="60577" y="47589"/>
                </a:lnTo>
                <a:lnTo>
                  <a:pt x="90624" y="21578"/>
                </a:lnTo>
                <a:lnTo>
                  <a:pt x="109600" y="13335"/>
                </a:lnTo>
                <a:lnTo>
                  <a:pt x="104901" y="0"/>
                </a:lnTo>
                <a:close/>
              </a:path>
            </a:pathLst>
          </a:custGeom>
          <a:solidFill>
            <a:srgbClr val="000000"/>
          </a:solidFill>
        </p:spPr>
        <p:txBody>
          <a:bodyPr wrap="square" lIns="0" tIns="0" rIns="0" bIns="0" rtlCol="0"/>
          <a:lstStyle/>
          <a:p>
            <a:endParaRPr/>
          </a:p>
        </p:txBody>
      </p:sp>
      <p:sp>
        <p:nvSpPr>
          <p:cNvPr id="4" name="object 4"/>
          <p:cNvSpPr txBox="1"/>
          <p:nvPr/>
        </p:nvSpPr>
        <p:spPr>
          <a:xfrm>
            <a:off x="1835276" y="2343404"/>
            <a:ext cx="175895" cy="336550"/>
          </a:xfrm>
          <a:prstGeom prst="rect">
            <a:avLst/>
          </a:prstGeom>
        </p:spPr>
        <p:txBody>
          <a:bodyPr vert="horz" wrap="square" lIns="0" tIns="11430" rIns="0" bIns="0" rtlCol="0">
            <a:spAutoFit/>
          </a:bodyPr>
          <a:lstStyle/>
          <a:p>
            <a:pPr marL="12700">
              <a:lnSpc>
                <a:spcPct val="100000"/>
              </a:lnSpc>
              <a:spcBef>
                <a:spcPts val="90"/>
              </a:spcBef>
            </a:pPr>
            <a:r>
              <a:rPr sz="2050" spc="45" dirty="0">
                <a:latin typeface="Cambria Math"/>
                <a:cs typeface="Cambria Math"/>
              </a:rPr>
              <a:t>1</a:t>
            </a:r>
            <a:endParaRPr sz="2050">
              <a:latin typeface="Cambria Math"/>
              <a:cs typeface="Cambria Math"/>
            </a:endParaRPr>
          </a:p>
        </p:txBody>
      </p:sp>
      <p:sp>
        <p:nvSpPr>
          <p:cNvPr id="5" name="object 5"/>
          <p:cNvSpPr txBox="1"/>
          <p:nvPr/>
        </p:nvSpPr>
        <p:spPr>
          <a:xfrm>
            <a:off x="1275714" y="2174239"/>
            <a:ext cx="1576070" cy="452120"/>
          </a:xfrm>
          <a:prstGeom prst="rect">
            <a:avLst/>
          </a:prstGeom>
        </p:spPr>
        <p:txBody>
          <a:bodyPr vert="horz" wrap="square" lIns="0" tIns="12065" rIns="0" bIns="0" rtlCol="0">
            <a:spAutoFit/>
          </a:bodyPr>
          <a:lstStyle/>
          <a:p>
            <a:pPr marL="12700">
              <a:lnSpc>
                <a:spcPct val="100000"/>
              </a:lnSpc>
              <a:spcBef>
                <a:spcPts val="95"/>
              </a:spcBef>
              <a:tabLst>
                <a:tab pos="389255" algn="l"/>
                <a:tab pos="737870" algn="l"/>
                <a:tab pos="1297305" algn="l"/>
              </a:tabLst>
            </a:pPr>
            <a:r>
              <a:rPr sz="2800" spc="-5" dirty="0">
                <a:latin typeface="Cambria Math"/>
                <a:cs typeface="Cambria Math"/>
              </a:rPr>
              <a:t>𝑃	𝐶	|𝑥	=</a:t>
            </a:r>
            <a:endParaRPr sz="2800">
              <a:latin typeface="Cambria Math"/>
              <a:cs typeface="Cambria Math"/>
            </a:endParaRPr>
          </a:p>
        </p:txBody>
      </p:sp>
      <p:sp>
        <p:nvSpPr>
          <p:cNvPr id="6" name="object 6"/>
          <p:cNvSpPr/>
          <p:nvPr/>
        </p:nvSpPr>
        <p:spPr>
          <a:xfrm>
            <a:off x="2937255" y="2428620"/>
            <a:ext cx="4559935" cy="22860"/>
          </a:xfrm>
          <a:custGeom>
            <a:avLst/>
            <a:gdLst/>
            <a:ahLst/>
            <a:cxnLst/>
            <a:rect l="l" t="t" r="r" b="b"/>
            <a:pathLst>
              <a:path w="4559934" h="22860">
                <a:moveTo>
                  <a:pt x="4559808" y="0"/>
                </a:moveTo>
                <a:lnTo>
                  <a:pt x="0" y="0"/>
                </a:lnTo>
                <a:lnTo>
                  <a:pt x="0" y="22859"/>
                </a:lnTo>
                <a:lnTo>
                  <a:pt x="4559808" y="22859"/>
                </a:lnTo>
                <a:lnTo>
                  <a:pt x="4559808" y="0"/>
                </a:lnTo>
                <a:close/>
              </a:path>
            </a:pathLst>
          </a:custGeom>
          <a:solidFill>
            <a:srgbClr val="000000"/>
          </a:solidFill>
        </p:spPr>
        <p:txBody>
          <a:bodyPr wrap="square" lIns="0" tIns="0" rIns="0" bIns="0" rtlCol="0"/>
          <a:lstStyle/>
          <a:p>
            <a:endParaRPr/>
          </a:p>
        </p:txBody>
      </p:sp>
      <p:sp>
        <p:nvSpPr>
          <p:cNvPr id="7" name="object 7"/>
          <p:cNvSpPr/>
          <p:nvPr/>
        </p:nvSpPr>
        <p:spPr>
          <a:xfrm>
            <a:off x="4446778" y="2007489"/>
            <a:ext cx="894715" cy="328930"/>
          </a:xfrm>
          <a:custGeom>
            <a:avLst/>
            <a:gdLst/>
            <a:ahLst/>
            <a:cxnLst/>
            <a:rect l="l" t="t" r="r" b="b"/>
            <a:pathLst>
              <a:path w="894714" h="328930">
                <a:moveTo>
                  <a:pt x="789305" y="0"/>
                </a:moveTo>
                <a:lnTo>
                  <a:pt x="784606" y="13335"/>
                </a:lnTo>
                <a:lnTo>
                  <a:pt x="803656" y="21578"/>
                </a:lnTo>
                <a:lnTo>
                  <a:pt x="820039" y="32988"/>
                </a:lnTo>
                <a:lnTo>
                  <a:pt x="844804" y="65405"/>
                </a:lnTo>
                <a:lnTo>
                  <a:pt x="859377" y="109092"/>
                </a:lnTo>
                <a:lnTo>
                  <a:pt x="864235" y="162687"/>
                </a:lnTo>
                <a:lnTo>
                  <a:pt x="863018" y="191736"/>
                </a:lnTo>
                <a:lnTo>
                  <a:pt x="853251" y="241786"/>
                </a:lnTo>
                <a:lnTo>
                  <a:pt x="833655" y="280838"/>
                </a:lnTo>
                <a:lnTo>
                  <a:pt x="803850" y="307179"/>
                </a:lnTo>
                <a:lnTo>
                  <a:pt x="785113" y="315468"/>
                </a:lnTo>
                <a:lnTo>
                  <a:pt x="789305" y="328802"/>
                </a:lnTo>
                <a:lnTo>
                  <a:pt x="834183" y="307768"/>
                </a:lnTo>
                <a:lnTo>
                  <a:pt x="867156" y="271399"/>
                </a:lnTo>
                <a:lnTo>
                  <a:pt x="887444" y="222599"/>
                </a:lnTo>
                <a:lnTo>
                  <a:pt x="894207" y="164464"/>
                </a:lnTo>
                <a:lnTo>
                  <a:pt x="892514" y="134344"/>
                </a:lnTo>
                <a:lnTo>
                  <a:pt x="878937" y="80865"/>
                </a:lnTo>
                <a:lnTo>
                  <a:pt x="852027" y="37361"/>
                </a:lnTo>
                <a:lnTo>
                  <a:pt x="813165" y="8596"/>
                </a:lnTo>
                <a:lnTo>
                  <a:pt x="789305" y="0"/>
                </a:lnTo>
                <a:close/>
              </a:path>
              <a:path w="894714" h="328930">
                <a:moveTo>
                  <a:pt x="104901" y="0"/>
                </a:moveTo>
                <a:lnTo>
                  <a:pt x="60134" y="21050"/>
                </a:lnTo>
                <a:lnTo>
                  <a:pt x="27177" y="57531"/>
                </a:lnTo>
                <a:lnTo>
                  <a:pt x="6778" y="106473"/>
                </a:lnTo>
                <a:lnTo>
                  <a:pt x="0" y="164464"/>
                </a:lnTo>
                <a:lnTo>
                  <a:pt x="1690" y="194710"/>
                </a:lnTo>
                <a:lnTo>
                  <a:pt x="15216" y="248154"/>
                </a:lnTo>
                <a:lnTo>
                  <a:pt x="42054" y="291494"/>
                </a:lnTo>
                <a:lnTo>
                  <a:pt x="80968" y="320208"/>
                </a:lnTo>
                <a:lnTo>
                  <a:pt x="104901" y="328802"/>
                </a:lnTo>
                <a:lnTo>
                  <a:pt x="109093" y="315468"/>
                </a:lnTo>
                <a:lnTo>
                  <a:pt x="90302" y="307179"/>
                </a:lnTo>
                <a:lnTo>
                  <a:pt x="74120" y="295640"/>
                </a:lnTo>
                <a:lnTo>
                  <a:pt x="49530" y="262763"/>
                </a:lnTo>
                <a:lnTo>
                  <a:pt x="34845" y="218106"/>
                </a:lnTo>
                <a:lnTo>
                  <a:pt x="29972" y="162687"/>
                </a:lnTo>
                <a:lnTo>
                  <a:pt x="31188" y="134663"/>
                </a:lnTo>
                <a:lnTo>
                  <a:pt x="40955" y="85998"/>
                </a:lnTo>
                <a:lnTo>
                  <a:pt x="60577" y="47589"/>
                </a:lnTo>
                <a:lnTo>
                  <a:pt x="90624" y="21578"/>
                </a:lnTo>
                <a:lnTo>
                  <a:pt x="109600" y="13335"/>
                </a:lnTo>
                <a:lnTo>
                  <a:pt x="104901" y="0"/>
                </a:lnTo>
                <a:close/>
              </a:path>
            </a:pathLst>
          </a:custGeom>
          <a:solidFill>
            <a:srgbClr val="000000"/>
          </a:solidFill>
        </p:spPr>
        <p:txBody>
          <a:bodyPr wrap="square" lIns="0" tIns="0" rIns="0" bIns="0" rtlCol="0"/>
          <a:lstStyle/>
          <a:p>
            <a:endParaRPr/>
          </a:p>
        </p:txBody>
      </p:sp>
      <p:sp>
        <p:nvSpPr>
          <p:cNvPr id="8" name="object 8"/>
          <p:cNvSpPr/>
          <p:nvPr/>
        </p:nvSpPr>
        <p:spPr>
          <a:xfrm>
            <a:off x="5633973" y="2007489"/>
            <a:ext cx="582295" cy="328930"/>
          </a:xfrm>
          <a:custGeom>
            <a:avLst/>
            <a:gdLst/>
            <a:ahLst/>
            <a:cxnLst/>
            <a:rect l="l" t="t" r="r" b="b"/>
            <a:pathLst>
              <a:path w="582295" h="328930">
                <a:moveTo>
                  <a:pt x="476885" y="0"/>
                </a:moveTo>
                <a:lnTo>
                  <a:pt x="472186" y="13335"/>
                </a:lnTo>
                <a:lnTo>
                  <a:pt x="491236" y="21578"/>
                </a:lnTo>
                <a:lnTo>
                  <a:pt x="507619" y="32988"/>
                </a:lnTo>
                <a:lnTo>
                  <a:pt x="532384" y="65405"/>
                </a:lnTo>
                <a:lnTo>
                  <a:pt x="546957" y="109092"/>
                </a:lnTo>
                <a:lnTo>
                  <a:pt x="551814" y="162687"/>
                </a:lnTo>
                <a:lnTo>
                  <a:pt x="550598" y="191736"/>
                </a:lnTo>
                <a:lnTo>
                  <a:pt x="540831" y="241786"/>
                </a:lnTo>
                <a:lnTo>
                  <a:pt x="521235" y="280838"/>
                </a:lnTo>
                <a:lnTo>
                  <a:pt x="491430" y="307179"/>
                </a:lnTo>
                <a:lnTo>
                  <a:pt x="472693" y="315468"/>
                </a:lnTo>
                <a:lnTo>
                  <a:pt x="476885" y="328802"/>
                </a:lnTo>
                <a:lnTo>
                  <a:pt x="521763" y="307768"/>
                </a:lnTo>
                <a:lnTo>
                  <a:pt x="554736" y="271399"/>
                </a:lnTo>
                <a:lnTo>
                  <a:pt x="575024" y="222599"/>
                </a:lnTo>
                <a:lnTo>
                  <a:pt x="581787" y="164464"/>
                </a:lnTo>
                <a:lnTo>
                  <a:pt x="580094" y="134344"/>
                </a:lnTo>
                <a:lnTo>
                  <a:pt x="566517" y="80865"/>
                </a:lnTo>
                <a:lnTo>
                  <a:pt x="539607" y="37361"/>
                </a:lnTo>
                <a:lnTo>
                  <a:pt x="500745" y="8596"/>
                </a:lnTo>
                <a:lnTo>
                  <a:pt x="476885" y="0"/>
                </a:lnTo>
                <a:close/>
              </a:path>
              <a:path w="582295" h="328930">
                <a:moveTo>
                  <a:pt x="104901" y="0"/>
                </a:moveTo>
                <a:lnTo>
                  <a:pt x="60134" y="21050"/>
                </a:lnTo>
                <a:lnTo>
                  <a:pt x="27177" y="57531"/>
                </a:lnTo>
                <a:lnTo>
                  <a:pt x="6778" y="106473"/>
                </a:lnTo>
                <a:lnTo>
                  <a:pt x="0" y="164464"/>
                </a:lnTo>
                <a:lnTo>
                  <a:pt x="1690" y="194710"/>
                </a:lnTo>
                <a:lnTo>
                  <a:pt x="15216" y="248154"/>
                </a:lnTo>
                <a:lnTo>
                  <a:pt x="42054" y="291494"/>
                </a:lnTo>
                <a:lnTo>
                  <a:pt x="80968" y="320208"/>
                </a:lnTo>
                <a:lnTo>
                  <a:pt x="104901" y="328802"/>
                </a:lnTo>
                <a:lnTo>
                  <a:pt x="109092" y="315468"/>
                </a:lnTo>
                <a:lnTo>
                  <a:pt x="90302" y="307179"/>
                </a:lnTo>
                <a:lnTo>
                  <a:pt x="74120" y="295640"/>
                </a:lnTo>
                <a:lnTo>
                  <a:pt x="49529" y="262763"/>
                </a:lnTo>
                <a:lnTo>
                  <a:pt x="34845" y="218106"/>
                </a:lnTo>
                <a:lnTo>
                  <a:pt x="29972" y="162687"/>
                </a:lnTo>
                <a:lnTo>
                  <a:pt x="31188" y="134663"/>
                </a:lnTo>
                <a:lnTo>
                  <a:pt x="40955" y="85998"/>
                </a:lnTo>
                <a:lnTo>
                  <a:pt x="60577" y="47589"/>
                </a:lnTo>
                <a:lnTo>
                  <a:pt x="90624" y="21578"/>
                </a:lnTo>
                <a:lnTo>
                  <a:pt x="109600" y="13335"/>
                </a:lnTo>
                <a:lnTo>
                  <a:pt x="104901" y="0"/>
                </a:lnTo>
                <a:close/>
              </a:path>
            </a:pathLst>
          </a:custGeom>
          <a:solidFill>
            <a:srgbClr val="000000"/>
          </a:solidFill>
        </p:spPr>
        <p:txBody>
          <a:bodyPr wrap="square" lIns="0" tIns="0" rIns="0" bIns="0" rtlCol="0"/>
          <a:lstStyle/>
          <a:p>
            <a:endParaRPr/>
          </a:p>
        </p:txBody>
      </p:sp>
      <p:sp>
        <p:nvSpPr>
          <p:cNvPr id="9" name="object 9"/>
          <p:cNvSpPr/>
          <p:nvPr/>
        </p:nvSpPr>
        <p:spPr>
          <a:xfrm>
            <a:off x="3197098" y="2513457"/>
            <a:ext cx="894715" cy="328930"/>
          </a:xfrm>
          <a:custGeom>
            <a:avLst/>
            <a:gdLst/>
            <a:ahLst/>
            <a:cxnLst/>
            <a:rect l="l" t="t" r="r" b="b"/>
            <a:pathLst>
              <a:path w="894714" h="328930">
                <a:moveTo>
                  <a:pt x="789304" y="0"/>
                </a:moveTo>
                <a:lnTo>
                  <a:pt x="784605" y="13334"/>
                </a:lnTo>
                <a:lnTo>
                  <a:pt x="803655" y="21578"/>
                </a:lnTo>
                <a:lnTo>
                  <a:pt x="820038" y="32988"/>
                </a:lnTo>
                <a:lnTo>
                  <a:pt x="844803" y="65404"/>
                </a:lnTo>
                <a:lnTo>
                  <a:pt x="859377" y="109092"/>
                </a:lnTo>
                <a:lnTo>
                  <a:pt x="864235" y="162687"/>
                </a:lnTo>
                <a:lnTo>
                  <a:pt x="863018" y="191736"/>
                </a:lnTo>
                <a:lnTo>
                  <a:pt x="853251" y="241786"/>
                </a:lnTo>
                <a:lnTo>
                  <a:pt x="833655" y="280838"/>
                </a:lnTo>
                <a:lnTo>
                  <a:pt x="803850" y="307179"/>
                </a:lnTo>
                <a:lnTo>
                  <a:pt x="785113" y="315467"/>
                </a:lnTo>
                <a:lnTo>
                  <a:pt x="789304" y="328802"/>
                </a:lnTo>
                <a:lnTo>
                  <a:pt x="834183" y="307768"/>
                </a:lnTo>
                <a:lnTo>
                  <a:pt x="867155" y="271398"/>
                </a:lnTo>
                <a:lnTo>
                  <a:pt x="887444" y="222599"/>
                </a:lnTo>
                <a:lnTo>
                  <a:pt x="894206" y="164464"/>
                </a:lnTo>
                <a:lnTo>
                  <a:pt x="892514" y="134344"/>
                </a:lnTo>
                <a:lnTo>
                  <a:pt x="878937" y="80865"/>
                </a:lnTo>
                <a:lnTo>
                  <a:pt x="852027" y="37361"/>
                </a:lnTo>
                <a:lnTo>
                  <a:pt x="813165" y="8596"/>
                </a:lnTo>
                <a:lnTo>
                  <a:pt x="789304" y="0"/>
                </a:lnTo>
                <a:close/>
              </a:path>
              <a:path w="894714" h="328930">
                <a:moveTo>
                  <a:pt x="104901" y="0"/>
                </a:moveTo>
                <a:lnTo>
                  <a:pt x="60134" y="21050"/>
                </a:lnTo>
                <a:lnTo>
                  <a:pt x="27177" y="57530"/>
                </a:lnTo>
                <a:lnTo>
                  <a:pt x="6778" y="106473"/>
                </a:lnTo>
                <a:lnTo>
                  <a:pt x="0" y="164464"/>
                </a:lnTo>
                <a:lnTo>
                  <a:pt x="1690" y="194710"/>
                </a:lnTo>
                <a:lnTo>
                  <a:pt x="15216" y="248154"/>
                </a:lnTo>
                <a:lnTo>
                  <a:pt x="42054" y="291494"/>
                </a:lnTo>
                <a:lnTo>
                  <a:pt x="80968" y="320208"/>
                </a:lnTo>
                <a:lnTo>
                  <a:pt x="104901" y="328802"/>
                </a:lnTo>
                <a:lnTo>
                  <a:pt x="109092" y="315467"/>
                </a:lnTo>
                <a:lnTo>
                  <a:pt x="90302" y="307179"/>
                </a:lnTo>
                <a:lnTo>
                  <a:pt x="74120" y="295640"/>
                </a:lnTo>
                <a:lnTo>
                  <a:pt x="49529" y="262763"/>
                </a:lnTo>
                <a:lnTo>
                  <a:pt x="34845" y="218106"/>
                </a:lnTo>
                <a:lnTo>
                  <a:pt x="29971" y="162687"/>
                </a:lnTo>
                <a:lnTo>
                  <a:pt x="31188" y="134663"/>
                </a:lnTo>
                <a:lnTo>
                  <a:pt x="40955" y="85998"/>
                </a:lnTo>
                <a:lnTo>
                  <a:pt x="60577" y="47589"/>
                </a:lnTo>
                <a:lnTo>
                  <a:pt x="90624" y="21578"/>
                </a:lnTo>
                <a:lnTo>
                  <a:pt x="109600" y="13334"/>
                </a:lnTo>
                <a:lnTo>
                  <a:pt x="104901" y="0"/>
                </a:lnTo>
                <a:close/>
              </a:path>
            </a:pathLst>
          </a:custGeom>
          <a:solidFill>
            <a:srgbClr val="000000"/>
          </a:solidFill>
        </p:spPr>
        <p:txBody>
          <a:bodyPr wrap="square" lIns="0" tIns="0" rIns="0" bIns="0" rtlCol="0"/>
          <a:lstStyle/>
          <a:p>
            <a:endParaRPr/>
          </a:p>
        </p:txBody>
      </p:sp>
      <p:sp>
        <p:nvSpPr>
          <p:cNvPr id="10" name="object 10"/>
          <p:cNvSpPr/>
          <p:nvPr/>
        </p:nvSpPr>
        <p:spPr>
          <a:xfrm>
            <a:off x="4384294" y="2513457"/>
            <a:ext cx="582295" cy="328930"/>
          </a:xfrm>
          <a:custGeom>
            <a:avLst/>
            <a:gdLst/>
            <a:ahLst/>
            <a:cxnLst/>
            <a:rect l="l" t="t" r="r" b="b"/>
            <a:pathLst>
              <a:path w="582295" h="328930">
                <a:moveTo>
                  <a:pt x="476884" y="0"/>
                </a:moveTo>
                <a:lnTo>
                  <a:pt x="472185" y="13334"/>
                </a:lnTo>
                <a:lnTo>
                  <a:pt x="491235" y="21578"/>
                </a:lnTo>
                <a:lnTo>
                  <a:pt x="507618" y="32988"/>
                </a:lnTo>
                <a:lnTo>
                  <a:pt x="532383" y="65404"/>
                </a:lnTo>
                <a:lnTo>
                  <a:pt x="546957" y="109092"/>
                </a:lnTo>
                <a:lnTo>
                  <a:pt x="551814" y="162687"/>
                </a:lnTo>
                <a:lnTo>
                  <a:pt x="550598" y="191736"/>
                </a:lnTo>
                <a:lnTo>
                  <a:pt x="540831" y="241786"/>
                </a:lnTo>
                <a:lnTo>
                  <a:pt x="521235" y="280838"/>
                </a:lnTo>
                <a:lnTo>
                  <a:pt x="491430" y="307179"/>
                </a:lnTo>
                <a:lnTo>
                  <a:pt x="472693" y="315467"/>
                </a:lnTo>
                <a:lnTo>
                  <a:pt x="476884" y="328802"/>
                </a:lnTo>
                <a:lnTo>
                  <a:pt x="521763" y="307768"/>
                </a:lnTo>
                <a:lnTo>
                  <a:pt x="554735" y="271398"/>
                </a:lnTo>
                <a:lnTo>
                  <a:pt x="575024" y="222599"/>
                </a:lnTo>
                <a:lnTo>
                  <a:pt x="581786" y="164464"/>
                </a:lnTo>
                <a:lnTo>
                  <a:pt x="580094" y="134344"/>
                </a:lnTo>
                <a:lnTo>
                  <a:pt x="566517" y="80865"/>
                </a:lnTo>
                <a:lnTo>
                  <a:pt x="539607" y="37361"/>
                </a:lnTo>
                <a:lnTo>
                  <a:pt x="500745" y="8596"/>
                </a:lnTo>
                <a:lnTo>
                  <a:pt x="476884" y="0"/>
                </a:lnTo>
                <a:close/>
              </a:path>
              <a:path w="582295" h="328930">
                <a:moveTo>
                  <a:pt x="104901" y="0"/>
                </a:moveTo>
                <a:lnTo>
                  <a:pt x="60134" y="21050"/>
                </a:lnTo>
                <a:lnTo>
                  <a:pt x="27177" y="57530"/>
                </a:lnTo>
                <a:lnTo>
                  <a:pt x="6778" y="106473"/>
                </a:lnTo>
                <a:lnTo>
                  <a:pt x="0" y="164464"/>
                </a:lnTo>
                <a:lnTo>
                  <a:pt x="1690" y="194710"/>
                </a:lnTo>
                <a:lnTo>
                  <a:pt x="15216" y="248154"/>
                </a:lnTo>
                <a:lnTo>
                  <a:pt x="42054" y="291494"/>
                </a:lnTo>
                <a:lnTo>
                  <a:pt x="80968" y="320208"/>
                </a:lnTo>
                <a:lnTo>
                  <a:pt x="104901" y="328802"/>
                </a:lnTo>
                <a:lnTo>
                  <a:pt x="109092" y="315467"/>
                </a:lnTo>
                <a:lnTo>
                  <a:pt x="90302" y="307179"/>
                </a:lnTo>
                <a:lnTo>
                  <a:pt x="74120" y="295640"/>
                </a:lnTo>
                <a:lnTo>
                  <a:pt x="49529" y="262763"/>
                </a:lnTo>
                <a:lnTo>
                  <a:pt x="34845" y="218106"/>
                </a:lnTo>
                <a:lnTo>
                  <a:pt x="29971" y="162687"/>
                </a:lnTo>
                <a:lnTo>
                  <a:pt x="31188" y="134663"/>
                </a:lnTo>
                <a:lnTo>
                  <a:pt x="40955" y="85998"/>
                </a:lnTo>
                <a:lnTo>
                  <a:pt x="60577" y="47589"/>
                </a:lnTo>
                <a:lnTo>
                  <a:pt x="90624" y="21578"/>
                </a:lnTo>
                <a:lnTo>
                  <a:pt x="109600" y="13334"/>
                </a:lnTo>
                <a:lnTo>
                  <a:pt x="104901" y="0"/>
                </a:lnTo>
                <a:close/>
              </a:path>
            </a:pathLst>
          </a:custGeom>
          <a:solidFill>
            <a:srgbClr val="000000"/>
          </a:solidFill>
        </p:spPr>
        <p:txBody>
          <a:bodyPr wrap="square" lIns="0" tIns="0" rIns="0" bIns="0" rtlCol="0"/>
          <a:lstStyle/>
          <a:p>
            <a:endParaRPr/>
          </a:p>
        </p:txBody>
      </p:sp>
      <p:sp>
        <p:nvSpPr>
          <p:cNvPr id="11" name="object 11"/>
          <p:cNvSpPr/>
          <p:nvPr/>
        </p:nvSpPr>
        <p:spPr>
          <a:xfrm>
            <a:off x="5681217" y="2513457"/>
            <a:ext cx="902335" cy="328930"/>
          </a:xfrm>
          <a:custGeom>
            <a:avLst/>
            <a:gdLst/>
            <a:ahLst/>
            <a:cxnLst/>
            <a:rect l="l" t="t" r="r" b="b"/>
            <a:pathLst>
              <a:path w="902334" h="328930">
                <a:moveTo>
                  <a:pt x="796925" y="0"/>
                </a:moveTo>
                <a:lnTo>
                  <a:pt x="792226" y="13334"/>
                </a:lnTo>
                <a:lnTo>
                  <a:pt x="811276" y="21578"/>
                </a:lnTo>
                <a:lnTo>
                  <a:pt x="827659" y="32988"/>
                </a:lnTo>
                <a:lnTo>
                  <a:pt x="852424" y="65404"/>
                </a:lnTo>
                <a:lnTo>
                  <a:pt x="866997" y="109092"/>
                </a:lnTo>
                <a:lnTo>
                  <a:pt x="871855" y="162687"/>
                </a:lnTo>
                <a:lnTo>
                  <a:pt x="870638" y="191736"/>
                </a:lnTo>
                <a:lnTo>
                  <a:pt x="860871" y="241786"/>
                </a:lnTo>
                <a:lnTo>
                  <a:pt x="841275" y="280838"/>
                </a:lnTo>
                <a:lnTo>
                  <a:pt x="811470" y="307179"/>
                </a:lnTo>
                <a:lnTo>
                  <a:pt x="792734" y="315467"/>
                </a:lnTo>
                <a:lnTo>
                  <a:pt x="796925" y="328802"/>
                </a:lnTo>
                <a:lnTo>
                  <a:pt x="841803" y="307768"/>
                </a:lnTo>
                <a:lnTo>
                  <a:pt x="874776" y="271398"/>
                </a:lnTo>
                <a:lnTo>
                  <a:pt x="895064" y="222599"/>
                </a:lnTo>
                <a:lnTo>
                  <a:pt x="901827" y="164464"/>
                </a:lnTo>
                <a:lnTo>
                  <a:pt x="900134" y="134344"/>
                </a:lnTo>
                <a:lnTo>
                  <a:pt x="886557" y="80865"/>
                </a:lnTo>
                <a:lnTo>
                  <a:pt x="859647" y="37361"/>
                </a:lnTo>
                <a:lnTo>
                  <a:pt x="820785" y="8596"/>
                </a:lnTo>
                <a:lnTo>
                  <a:pt x="796925" y="0"/>
                </a:lnTo>
                <a:close/>
              </a:path>
              <a:path w="902334" h="328930">
                <a:moveTo>
                  <a:pt x="104902" y="0"/>
                </a:moveTo>
                <a:lnTo>
                  <a:pt x="60134" y="21050"/>
                </a:lnTo>
                <a:lnTo>
                  <a:pt x="27178" y="57530"/>
                </a:lnTo>
                <a:lnTo>
                  <a:pt x="6778" y="106473"/>
                </a:lnTo>
                <a:lnTo>
                  <a:pt x="0" y="164464"/>
                </a:lnTo>
                <a:lnTo>
                  <a:pt x="1690" y="194710"/>
                </a:lnTo>
                <a:lnTo>
                  <a:pt x="15216" y="248154"/>
                </a:lnTo>
                <a:lnTo>
                  <a:pt x="42054" y="291494"/>
                </a:lnTo>
                <a:lnTo>
                  <a:pt x="80968" y="320208"/>
                </a:lnTo>
                <a:lnTo>
                  <a:pt x="104902" y="328802"/>
                </a:lnTo>
                <a:lnTo>
                  <a:pt x="109093" y="315467"/>
                </a:lnTo>
                <a:lnTo>
                  <a:pt x="90302" y="307179"/>
                </a:lnTo>
                <a:lnTo>
                  <a:pt x="74120" y="295640"/>
                </a:lnTo>
                <a:lnTo>
                  <a:pt x="49530" y="262763"/>
                </a:lnTo>
                <a:lnTo>
                  <a:pt x="34845" y="218106"/>
                </a:lnTo>
                <a:lnTo>
                  <a:pt x="29972" y="162687"/>
                </a:lnTo>
                <a:lnTo>
                  <a:pt x="31188" y="134663"/>
                </a:lnTo>
                <a:lnTo>
                  <a:pt x="40955" y="85998"/>
                </a:lnTo>
                <a:lnTo>
                  <a:pt x="60577" y="47589"/>
                </a:lnTo>
                <a:lnTo>
                  <a:pt x="90624" y="21578"/>
                </a:lnTo>
                <a:lnTo>
                  <a:pt x="109601" y="13334"/>
                </a:lnTo>
                <a:lnTo>
                  <a:pt x="104902" y="0"/>
                </a:lnTo>
                <a:close/>
              </a:path>
            </a:pathLst>
          </a:custGeom>
          <a:solidFill>
            <a:srgbClr val="000000"/>
          </a:solidFill>
        </p:spPr>
        <p:txBody>
          <a:bodyPr wrap="square" lIns="0" tIns="0" rIns="0" bIns="0" rtlCol="0"/>
          <a:lstStyle/>
          <a:p>
            <a:endParaRPr/>
          </a:p>
        </p:txBody>
      </p:sp>
      <p:sp>
        <p:nvSpPr>
          <p:cNvPr id="12" name="object 12"/>
          <p:cNvSpPr/>
          <p:nvPr/>
        </p:nvSpPr>
        <p:spPr>
          <a:xfrm>
            <a:off x="6874509" y="2513457"/>
            <a:ext cx="591185" cy="328930"/>
          </a:xfrm>
          <a:custGeom>
            <a:avLst/>
            <a:gdLst/>
            <a:ahLst/>
            <a:cxnLst/>
            <a:rect l="l" t="t" r="r" b="b"/>
            <a:pathLst>
              <a:path w="591184" h="328930">
                <a:moveTo>
                  <a:pt x="486029" y="0"/>
                </a:moveTo>
                <a:lnTo>
                  <a:pt x="481330" y="13334"/>
                </a:lnTo>
                <a:lnTo>
                  <a:pt x="500380" y="21578"/>
                </a:lnTo>
                <a:lnTo>
                  <a:pt x="516763" y="32988"/>
                </a:lnTo>
                <a:lnTo>
                  <a:pt x="541528" y="65404"/>
                </a:lnTo>
                <a:lnTo>
                  <a:pt x="556101" y="109092"/>
                </a:lnTo>
                <a:lnTo>
                  <a:pt x="560959" y="162687"/>
                </a:lnTo>
                <a:lnTo>
                  <a:pt x="559742" y="191736"/>
                </a:lnTo>
                <a:lnTo>
                  <a:pt x="549975" y="241786"/>
                </a:lnTo>
                <a:lnTo>
                  <a:pt x="530379" y="280838"/>
                </a:lnTo>
                <a:lnTo>
                  <a:pt x="500574" y="307179"/>
                </a:lnTo>
                <a:lnTo>
                  <a:pt x="481838" y="315467"/>
                </a:lnTo>
                <a:lnTo>
                  <a:pt x="486029" y="328802"/>
                </a:lnTo>
                <a:lnTo>
                  <a:pt x="530907" y="307768"/>
                </a:lnTo>
                <a:lnTo>
                  <a:pt x="563880" y="271398"/>
                </a:lnTo>
                <a:lnTo>
                  <a:pt x="584168" y="222599"/>
                </a:lnTo>
                <a:lnTo>
                  <a:pt x="590931" y="164464"/>
                </a:lnTo>
                <a:lnTo>
                  <a:pt x="589238" y="134344"/>
                </a:lnTo>
                <a:lnTo>
                  <a:pt x="575661" y="80865"/>
                </a:lnTo>
                <a:lnTo>
                  <a:pt x="548751" y="37361"/>
                </a:lnTo>
                <a:lnTo>
                  <a:pt x="509889" y="8596"/>
                </a:lnTo>
                <a:lnTo>
                  <a:pt x="486029" y="0"/>
                </a:lnTo>
                <a:close/>
              </a:path>
              <a:path w="591184" h="328930">
                <a:moveTo>
                  <a:pt x="104901" y="0"/>
                </a:moveTo>
                <a:lnTo>
                  <a:pt x="60134" y="21050"/>
                </a:lnTo>
                <a:lnTo>
                  <a:pt x="27178" y="57530"/>
                </a:lnTo>
                <a:lnTo>
                  <a:pt x="6778" y="106473"/>
                </a:lnTo>
                <a:lnTo>
                  <a:pt x="0" y="164464"/>
                </a:lnTo>
                <a:lnTo>
                  <a:pt x="1690" y="194710"/>
                </a:lnTo>
                <a:lnTo>
                  <a:pt x="15216" y="248154"/>
                </a:lnTo>
                <a:lnTo>
                  <a:pt x="42054" y="291494"/>
                </a:lnTo>
                <a:lnTo>
                  <a:pt x="80968" y="320208"/>
                </a:lnTo>
                <a:lnTo>
                  <a:pt x="104901" y="328802"/>
                </a:lnTo>
                <a:lnTo>
                  <a:pt x="109093" y="315467"/>
                </a:lnTo>
                <a:lnTo>
                  <a:pt x="90302" y="307179"/>
                </a:lnTo>
                <a:lnTo>
                  <a:pt x="74120" y="295640"/>
                </a:lnTo>
                <a:lnTo>
                  <a:pt x="49530" y="262763"/>
                </a:lnTo>
                <a:lnTo>
                  <a:pt x="34845" y="218106"/>
                </a:lnTo>
                <a:lnTo>
                  <a:pt x="29972" y="162687"/>
                </a:lnTo>
                <a:lnTo>
                  <a:pt x="31188" y="134663"/>
                </a:lnTo>
                <a:lnTo>
                  <a:pt x="40955" y="85998"/>
                </a:lnTo>
                <a:lnTo>
                  <a:pt x="60577" y="47589"/>
                </a:lnTo>
                <a:lnTo>
                  <a:pt x="90624" y="21578"/>
                </a:lnTo>
                <a:lnTo>
                  <a:pt x="109600" y="13334"/>
                </a:lnTo>
                <a:lnTo>
                  <a:pt x="104901" y="0"/>
                </a:lnTo>
                <a:close/>
              </a:path>
            </a:pathLst>
          </a:custGeom>
          <a:solidFill>
            <a:srgbClr val="000000"/>
          </a:solidFill>
        </p:spPr>
        <p:txBody>
          <a:bodyPr wrap="square" lIns="0" tIns="0" rIns="0" bIns="0" rtlCol="0"/>
          <a:lstStyle/>
          <a:p>
            <a:endParaRPr/>
          </a:p>
        </p:txBody>
      </p:sp>
      <p:sp>
        <p:nvSpPr>
          <p:cNvPr id="13" name="object 13"/>
          <p:cNvSpPr txBox="1"/>
          <p:nvPr/>
        </p:nvSpPr>
        <p:spPr>
          <a:xfrm>
            <a:off x="2874136" y="1826158"/>
            <a:ext cx="4522470" cy="1037590"/>
          </a:xfrm>
          <a:prstGeom prst="rect">
            <a:avLst/>
          </a:prstGeom>
        </p:spPr>
        <p:txBody>
          <a:bodyPr vert="horz" wrap="square" lIns="0" tIns="92075" rIns="0" bIns="0" rtlCol="0">
            <a:spAutoFit/>
          </a:bodyPr>
          <a:lstStyle/>
          <a:p>
            <a:pPr marL="1270" algn="ctr">
              <a:lnSpc>
                <a:spcPct val="100000"/>
              </a:lnSpc>
              <a:spcBef>
                <a:spcPts val="725"/>
              </a:spcBef>
              <a:tabLst>
                <a:tab pos="377825" algn="l"/>
                <a:tab pos="1187450" algn="l"/>
                <a:tab pos="1565275" algn="l"/>
              </a:tabLst>
            </a:pPr>
            <a:r>
              <a:rPr sz="2800" spc="-5" dirty="0">
                <a:latin typeface="Cambria Math"/>
                <a:cs typeface="Cambria Math"/>
              </a:rPr>
              <a:t>𝑃	</a:t>
            </a:r>
            <a:r>
              <a:rPr sz="2800" spc="-30" dirty="0">
                <a:latin typeface="Cambria Math"/>
                <a:cs typeface="Cambria Math"/>
              </a:rPr>
              <a:t>𝑥|𝐶</a:t>
            </a:r>
            <a:r>
              <a:rPr sz="3075" spc="-44" baseline="-16260" dirty="0">
                <a:latin typeface="Cambria Math"/>
                <a:cs typeface="Cambria Math"/>
              </a:rPr>
              <a:t>1	</a:t>
            </a:r>
            <a:r>
              <a:rPr sz="2800" spc="-5" dirty="0">
                <a:latin typeface="Cambria Math"/>
                <a:cs typeface="Cambria Math"/>
              </a:rPr>
              <a:t>𝑃	</a:t>
            </a:r>
            <a:r>
              <a:rPr sz="2800" spc="-95" dirty="0">
                <a:latin typeface="Cambria Math"/>
                <a:cs typeface="Cambria Math"/>
              </a:rPr>
              <a:t>𝐶</a:t>
            </a:r>
            <a:r>
              <a:rPr sz="3075" spc="-142" baseline="-16260" dirty="0">
                <a:latin typeface="Cambria Math"/>
                <a:cs typeface="Cambria Math"/>
              </a:rPr>
              <a:t>1</a:t>
            </a:r>
            <a:endParaRPr sz="3075" baseline="-16260">
              <a:latin typeface="Cambria Math"/>
              <a:cs typeface="Cambria Math"/>
            </a:endParaRPr>
          </a:p>
          <a:p>
            <a:pPr algn="ctr">
              <a:lnSpc>
                <a:spcPct val="100000"/>
              </a:lnSpc>
              <a:spcBef>
                <a:spcPts val="620"/>
              </a:spcBef>
              <a:tabLst>
                <a:tab pos="376555" algn="l"/>
                <a:tab pos="1185545" algn="l"/>
                <a:tab pos="1563370" algn="l"/>
                <a:tab pos="2138680" algn="l"/>
                <a:tab pos="2860675" algn="l"/>
                <a:tab pos="3677920" algn="l"/>
                <a:tab pos="4054475" algn="l"/>
              </a:tabLst>
            </a:pPr>
            <a:r>
              <a:rPr sz="2800" spc="-5" dirty="0">
                <a:latin typeface="Cambria Math"/>
                <a:cs typeface="Cambria Math"/>
              </a:rPr>
              <a:t>𝑃	</a:t>
            </a:r>
            <a:r>
              <a:rPr sz="2800" spc="-30" dirty="0">
                <a:latin typeface="Cambria Math"/>
                <a:cs typeface="Cambria Math"/>
              </a:rPr>
              <a:t>𝑥|𝐶</a:t>
            </a:r>
            <a:r>
              <a:rPr sz="3075" spc="-44" baseline="-16260" dirty="0">
                <a:latin typeface="Cambria Math"/>
                <a:cs typeface="Cambria Math"/>
              </a:rPr>
              <a:t>1	</a:t>
            </a:r>
            <a:r>
              <a:rPr sz="2800" spc="-5" dirty="0">
                <a:latin typeface="Cambria Math"/>
                <a:cs typeface="Cambria Math"/>
              </a:rPr>
              <a:t>𝑃	</a:t>
            </a:r>
            <a:r>
              <a:rPr sz="2800" spc="-95" dirty="0">
                <a:latin typeface="Cambria Math"/>
                <a:cs typeface="Cambria Math"/>
              </a:rPr>
              <a:t>𝐶</a:t>
            </a:r>
            <a:r>
              <a:rPr sz="3075" spc="-142" baseline="-16260" dirty="0">
                <a:latin typeface="Cambria Math"/>
                <a:cs typeface="Cambria Math"/>
              </a:rPr>
              <a:t>1	</a:t>
            </a:r>
            <a:r>
              <a:rPr sz="2800" spc="-5" dirty="0">
                <a:latin typeface="Cambria Math"/>
                <a:cs typeface="Cambria Math"/>
              </a:rPr>
              <a:t>+</a:t>
            </a:r>
            <a:r>
              <a:rPr sz="2800" spc="5" dirty="0">
                <a:latin typeface="Cambria Math"/>
                <a:cs typeface="Cambria Math"/>
              </a:rPr>
              <a:t> </a:t>
            </a:r>
            <a:r>
              <a:rPr sz="2800" spc="-5" dirty="0">
                <a:latin typeface="Cambria Math"/>
                <a:cs typeface="Cambria Math"/>
              </a:rPr>
              <a:t>𝑃	</a:t>
            </a:r>
            <a:r>
              <a:rPr sz="2800" spc="-20" dirty="0">
                <a:latin typeface="Cambria Math"/>
                <a:cs typeface="Cambria Math"/>
              </a:rPr>
              <a:t>𝑥|𝐶</a:t>
            </a:r>
            <a:r>
              <a:rPr sz="3075" spc="-30" baseline="-16260" dirty="0">
                <a:latin typeface="Cambria Math"/>
                <a:cs typeface="Cambria Math"/>
              </a:rPr>
              <a:t>2	</a:t>
            </a:r>
            <a:r>
              <a:rPr sz="2800" spc="-5" dirty="0">
                <a:latin typeface="Cambria Math"/>
                <a:cs typeface="Cambria Math"/>
              </a:rPr>
              <a:t>𝑃	</a:t>
            </a:r>
            <a:r>
              <a:rPr sz="2800" spc="-65" dirty="0">
                <a:latin typeface="Cambria Math"/>
                <a:cs typeface="Cambria Math"/>
              </a:rPr>
              <a:t>𝐶</a:t>
            </a:r>
            <a:r>
              <a:rPr sz="3075" spc="-97" baseline="-16260" dirty="0">
                <a:latin typeface="Cambria Math"/>
                <a:cs typeface="Cambria Math"/>
              </a:rPr>
              <a:t>2</a:t>
            </a:r>
            <a:endParaRPr sz="3075" baseline="-16260">
              <a:latin typeface="Cambria Math"/>
              <a:cs typeface="Cambria Math"/>
            </a:endParaRPr>
          </a:p>
        </p:txBody>
      </p:sp>
      <p:sp>
        <p:nvSpPr>
          <p:cNvPr id="14" name="object 14"/>
          <p:cNvSpPr txBox="1"/>
          <p:nvPr/>
        </p:nvSpPr>
        <p:spPr>
          <a:xfrm>
            <a:off x="1313814" y="3440684"/>
            <a:ext cx="29083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a:t>
            </a:r>
            <a:endParaRPr sz="2800">
              <a:latin typeface="Cambria Math"/>
              <a:cs typeface="Cambria Math"/>
            </a:endParaRPr>
          </a:p>
        </p:txBody>
      </p:sp>
      <p:sp>
        <p:nvSpPr>
          <p:cNvPr id="15" name="object 15"/>
          <p:cNvSpPr/>
          <p:nvPr/>
        </p:nvSpPr>
        <p:spPr>
          <a:xfrm>
            <a:off x="1690497" y="3694810"/>
            <a:ext cx="2696210" cy="22860"/>
          </a:xfrm>
          <a:custGeom>
            <a:avLst/>
            <a:gdLst/>
            <a:ahLst/>
            <a:cxnLst/>
            <a:rect l="l" t="t" r="r" b="b"/>
            <a:pathLst>
              <a:path w="2696210" h="22860">
                <a:moveTo>
                  <a:pt x="2695955" y="0"/>
                </a:moveTo>
                <a:lnTo>
                  <a:pt x="0" y="0"/>
                </a:lnTo>
                <a:lnTo>
                  <a:pt x="0" y="22859"/>
                </a:lnTo>
                <a:lnTo>
                  <a:pt x="2695955" y="22859"/>
                </a:lnTo>
                <a:lnTo>
                  <a:pt x="2695955" y="0"/>
                </a:lnTo>
                <a:close/>
              </a:path>
            </a:pathLst>
          </a:custGeom>
          <a:solidFill>
            <a:srgbClr val="000000"/>
          </a:solidFill>
        </p:spPr>
        <p:txBody>
          <a:bodyPr wrap="square" lIns="0" tIns="0" rIns="0" bIns="0" rtlCol="0"/>
          <a:lstStyle/>
          <a:p>
            <a:endParaRPr/>
          </a:p>
        </p:txBody>
      </p:sp>
      <p:sp>
        <p:nvSpPr>
          <p:cNvPr id="16" name="object 16"/>
          <p:cNvSpPr/>
          <p:nvPr/>
        </p:nvSpPr>
        <p:spPr>
          <a:xfrm>
            <a:off x="2310765" y="3764279"/>
            <a:ext cx="2075814" cy="386715"/>
          </a:xfrm>
          <a:custGeom>
            <a:avLst/>
            <a:gdLst/>
            <a:ahLst/>
            <a:cxnLst/>
            <a:rect l="l" t="t" r="r" b="b"/>
            <a:pathLst>
              <a:path w="2075814" h="386714">
                <a:moveTo>
                  <a:pt x="370840" y="13462"/>
                </a:moveTo>
                <a:lnTo>
                  <a:pt x="366141" y="0"/>
                </a:lnTo>
                <a:lnTo>
                  <a:pt x="342328" y="8674"/>
                </a:lnTo>
                <a:lnTo>
                  <a:pt x="321411" y="21170"/>
                </a:lnTo>
                <a:lnTo>
                  <a:pt x="288417" y="57658"/>
                </a:lnTo>
                <a:lnTo>
                  <a:pt x="268058" y="106553"/>
                </a:lnTo>
                <a:lnTo>
                  <a:pt x="261239" y="164592"/>
                </a:lnTo>
                <a:lnTo>
                  <a:pt x="262928" y="194843"/>
                </a:lnTo>
                <a:lnTo>
                  <a:pt x="276453" y="248285"/>
                </a:lnTo>
                <a:lnTo>
                  <a:pt x="303301" y="291630"/>
                </a:lnTo>
                <a:lnTo>
                  <a:pt x="342252" y="320344"/>
                </a:lnTo>
                <a:lnTo>
                  <a:pt x="366141" y="328930"/>
                </a:lnTo>
                <a:lnTo>
                  <a:pt x="370332" y="315595"/>
                </a:lnTo>
                <a:lnTo>
                  <a:pt x="351586" y="307314"/>
                </a:lnTo>
                <a:lnTo>
                  <a:pt x="335407" y="295770"/>
                </a:lnTo>
                <a:lnTo>
                  <a:pt x="310769" y="262890"/>
                </a:lnTo>
                <a:lnTo>
                  <a:pt x="296189" y="218236"/>
                </a:lnTo>
                <a:lnTo>
                  <a:pt x="291338" y="162814"/>
                </a:lnTo>
                <a:lnTo>
                  <a:pt x="292544" y="134797"/>
                </a:lnTo>
                <a:lnTo>
                  <a:pt x="302260" y="86131"/>
                </a:lnTo>
                <a:lnTo>
                  <a:pt x="321805" y="47726"/>
                </a:lnTo>
                <a:lnTo>
                  <a:pt x="351853" y="21717"/>
                </a:lnTo>
                <a:lnTo>
                  <a:pt x="370840" y="13462"/>
                </a:lnTo>
                <a:close/>
              </a:path>
              <a:path w="2075814" h="386714">
                <a:moveTo>
                  <a:pt x="1163066" y="164592"/>
                </a:moveTo>
                <a:lnTo>
                  <a:pt x="1156296" y="106553"/>
                </a:lnTo>
                <a:lnTo>
                  <a:pt x="1136015" y="57658"/>
                </a:lnTo>
                <a:lnTo>
                  <a:pt x="1102944" y="21170"/>
                </a:lnTo>
                <a:lnTo>
                  <a:pt x="1058164" y="0"/>
                </a:lnTo>
                <a:lnTo>
                  <a:pt x="1053465" y="13462"/>
                </a:lnTo>
                <a:lnTo>
                  <a:pt x="1072515" y="21717"/>
                </a:lnTo>
                <a:lnTo>
                  <a:pt x="1088898" y="33121"/>
                </a:lnTo>
                <a:lnTo>
                  <a:pt x="1113663" y="65532"/>
                </a:lnTo>
                <a:lnTo>
                  <a:pt x="1128229" y="109220"/>
                </a:lnTo>
                <a:lnTo>
                  <a:pt x="1133094" y="162814"/>
                </a:lnTo>
                <a:lnTo>
                  <a:pt x="1131874" y="191871"/>
                </a:lnTo>
                <a:lnTo>
                  <a:pt x="1122159" y="241922"/>
                </a:lnTo>
                <a:lnTo>
                  <a:pt x="1102575" y="280974"/>
                </a:lnTo>
                <a:lnTo>
                  <a:pt x="1072807" y="307314"/>
                </a:lnTo>
                <a:lnTo>
                  <a:pt x="1054100" y="315595"/>
                </a:lnTo>
                <a:lnTo>
                  <a:pt x="1058164" y="328930"/>
                </a:lnTo>
                <a:lnTo>
                  <a:pt x="1103033" y="307898"/>
                </a:lnTo>
                <a:lnTo>
                  <a:pt x="1136015" y="271526"/>
                </a:lnTo>
                <a:lnTo>
                  <a:pt x="1156296" y="222732"/>
                </a:lnTo>
                <a:lnTo>
                  <a:pt x="1161364" y="194843"/>
                </a:lnTo>
                <a:lnTo>
                  <a:pt x="1163066" y="164592"/>
                </a:lnTo>
                <a:close/>
              </a:path>
              <a:path w="2075814" h="386714">
                <a:moveTo>
                  <a:pt x="1564132" y="13462"/>
                </a:moveTo>
                <a:lnTo>
                  <a:pt x="1559433" y="0"/>
                </a:lnTo>
                <a:lnTo>
                  <a:pt x="1535620" y="8674"/>
                </a:lnTo>
                <a:lnTo>
                  <a:pt x="1514703" y="21170"/>
                </a:lnTo>
                <a:lnTo>
                  <a:pt x="1481709" y="57658"/>
                </a:lnTo>
                <a:lnTo>
                  <a:pt x="1461350" y="106553"/>
                </a:lnTo>
                <a:lnTo>
                  <a:pt x="1454531" y="164592"/>
                </a:lnTo>
                <a:lnTo>
                  <a:pt x="1456220" y="194843"/>
                </a:lnTo>
                <a:lnTo>
                  <a:pt x="1469745" y="248285"/>
                </a:lnTo>
                <a:lnTo>
                  <a:pt x="1496593" y="291630"/>
                </a:lnTo>
                <a:lnTo>
                  <a:pt x="1535544" y="320344"/>
                </a:lnTo>
                <a:lnTo>
                  <a:pt x="1559433" y="328930"/>
                </a:lnTo>
                <a:lnTo>
                  <a:pt x="1563624" y="315595"/>
                </a:lnTo>
                <a:lnTo>
                  <a:pt x="1544878" y="307314"/>
                </a:lnTo>
                <a:lnTo>
                  <a:pt x="1528699" y="295770"/>
                </a:lnTo>
                <a:lnTo>
                  <a:pt x="1504061" y="262890"/>
                </a:lnTo>
                <a:lnTo>
                  <a:pt x="1489481" y="218236"/>
                </a:lnTo>
                <a:lnTo>
                  <a:pt x="1484630" y="162814"/>
                </a:lnTo>
                <a:lnTo>
                  <a:pt x="1485836" y="134797"/>
                </a:lnTo>
                <a:lnTo>
                  <a:pt x="1495552" y="86131"/>
                </a:lnTo>
                <a:lnTo>
                  <a:pt x="1515097" y="47726"/>
                </a:lnTo>
                <a:lnTo>
                  <a:pt x="1545145" y="21717"/>
                </a:lnTo>
                <a:lnTo>
                  <a:pt x="1564132" y="13462"/>
                </a:lnTo>
                <a:close/>
              </a:path>
              <a:path w="2075814" h="386714">
                <a:moveTo>
                  <a:pt x="2045462" y="164592"/>
                </a:moveTo>
                <a:lnTo>
                  <a:pt x="2038692" y="106553"/>
                </a:lnTo>
                <a:lnTo>
                  <a:pt x="2018411" y="57658"/>
                </a:lnTo>
                <a:lnTo>
                  <a:pt x="1985340" y="21170"/>
                </a:lnTo>
                <a:lnTo>
                  <a:pt x="1940560" y="0"/>
                </a:lnTo>
                <a:lnTo>
                  <a:pt x="1935861" y="13462"/>
                </a:lnTo>
                <a:lnTo>
                  <a:pt x="1954911" y="21717"/>
                </a:lnTo>
                <a:lnTo>
                  <a:pt x="1971294" y="33121"/>
                </a:lnTo>
                <a:lnTo>
                  <a:pt x="1996059" y="65532"/>
                </a:lnTo>
                <a:lnTo>
                  <a:pt x="2010625" y="109220"/>
                </a:lnTo>
                <a:lnTo>
                  <a:pt x="2015490" y="162814"/>
                </a:lnTo>
                <a:lnTo>
                  <a:pt x="2014270" y="191871"/>
                </a:lnTo>
                <a:lnTo>
                  <a:pt x="2004555" y="241922"/>
                </a:lnTo>
                <a:lnTo>
                  <a:pt x="1984971" y="280974"/>
                </a:lnTo>
                <a:lnTo>
                  <a:pt x="1955203" y="307314"/>
                </a:lnTo>
                <a:lnTo>
                  <a:pt x="1936496" y="315595"/>
                </a:lnTo>
                <a:lnTo>
                  <a:pt x="1940560" y="328930"/>
                </a:lnTo>
                <a:lnTo>
                  <a:pt x="1985429" y="307898"/>
                </a:lnTo>
                <a:lnTo>
                  <a:pt x="2018411" y="271526"/>
                </a:lnTo>
                <a:lnTo>
                  <a:pt x="2038692" y="222732"/>
                </a:lnTo>
                <a:lnTo>
                  <a:pt x="2043760" y="194843"/>
                </a:lnTo>
                <a:lnTo>
                  <a:pt x="2045462" y="164592"/>
                </a:lnTo>
                <a:close/>
              </a:path>
              <a:path w="2075814" h="386714">
                <a:moveTo>
                  <a:pt x="2075688" y="363347"/>
                </a:moveTo>
                <a:lnTo>
                  <a:pt x="0" y="363347"/>
                </a:lnTo>
                <a:lnTo>
                  <a:pt x="0" y="386207"/>
                </a:lnTo>
                <a:lnTo>
                  <a:pt x="2075688" y="386207"/>
                </a:lnTo>
                <a:lnTo>
                  <a:pt x="2075688" y="363347"/>
                </a:lnTo>
                <a:close/>
              </a:path>
            </a:pathLst>
          </a:custGeom>
          <a:solidFill>
            <a:srgbClr val="000000"/>
          </a:solidFill>
        </p:spPr>
        <p:txBody>
          <a:bodyPr wrap="square" lIns="0" tIns="0" rIns="0" bIns="0" rtlCol="0"/>
          <a:lstStyle/>
          <a:p>
            <a:endParaRPr/>
          </a:p>
        </p:txBody>
      </p:sp>
      <p:sp>
        <p:nvSpPr>
          <p:cNvPr id="17" name="object 17"/>
          <p:cNvSpPr txBox="1"/>
          <p:nvPr/>
        </p:nvSpPr>
        <p:spPr>
          <a:xfrm>
            <a:off x="2272919" y="3662883"/>
            <a:ext cx="1988820" cy="452120"/>
          </a:xfrm>
          <a:prstGeom prst="rect">
            <a:avLst/>
          </a:prstGeom>
        </p:spPr>
        <p:txBody>
          <a:bodyPr vert="horz" wrap="square" lIns="0" tIns="12065" rIns="0" bIns="0" rtlCol="0">
            <a:spAutoFit/>
          </a:bodyPr>
          <a:lstStyle/>
          <a:p>
            <a:pPr marL="38100">
              <a:lnSpc>
                <a:spcPct val="100000"/>
              </a:lnSpc>
              <a:spcBef>
                <a:spcPts val="95"/>
              </a:spcBef>
              <a:tabLst>
                <a:tab pos="415925" algn="l"/>
                <a:tab pos="1232535" algn="l"/>
                <a:tab pos="1609090" algn="l"/>
              </a:tabLst>
            </a:pPr>
            <a:r>
              <a:rPr sz="2800" spc="-5" dirty="0">
                <a:latin typeface="Cambria Math"/>
                <a:cs typeface="Cambria Math"/>
              </a:rPr>
              <a:t>𝑃	</a:t>
            </a:r>
            <a:r>
              <a:rPr sz="2800" spc="-15" dirty="0">
                <a:latin typeface="Cambria Math"/>
                <a:cs typeface="Cambria Math"/>
              </a:rPr>
              <a:t>𝑥|𝐶</a:t>
            </a:r>
            <a:r>
              <a:rPr sz="3075" spc="-22" baseline="-16260" dirty="0">
                <a:latin typeface="Cambria Math"/>
                <a:cs typeface="Cambria Math"/>
              </a:rPr>
              <a:t>2	</a:t>
            </a:r>
            <a:r>
              <a:rPr sz="2800" spc="-5" dirty="0">
                <a:latin typeface="Cambria Math"/>
                <a:cs typeface="Cambria Math"/>
              </a:rPr>
              <a:t>𝑃	</a:t>
            </a:r>
            <a:r>
              <a:rPr sz="2800" spc="-65" dirty="0">
                <a:latin typeface="Cambria Math"/>
                <a:cs typeface="Cambria Math"/>
              </a:rPr>
              <a:t>𝐶</a:t>
            </a:r>
            <a:r>
              <a:rPr sz="3075" spc="-97" baseline="-16260" dirty="0">
                <a:latin typeface="Cambria Math"/>
                <a:cs typeface="Cambria Math"/>
              </a:rPr>
              <a:t>2</a:t>
            </a:r>
            <a:endParaRPr sz="3075" baseline="-16260">
              <a:latin typeface="Cambria Math"/>
              <a:cs typeface="Cambria Math"/>
            </a:endParaRPr>
          </a:p>
        </p:txBody>
      </p:sp>
      <p:sp>
        <p:nvSpPr>
          <p:cNvPr id="18" name="object 18"/>
          <p:cNvSpPr/>
          <p:nvPr/>
        </p:nvSpPr>
        <p:spPr>
          <a:xfrm>
            <a:off x="2579624" y="4174235"/>
            <a:ext cx="1767839" cy="328930"/>
          </a:xfrm>
          <a:custGeom>
            <a:avLst/>
            <a:gdLst/>
            <a:ahLst/>
            <a:cxnLst/>
            <a:rect l="l" t="t" r="r" b="b"/>
            <a:pathLst>
              <a:path w="1767839" h="328929">
                <a:moveTo>
                  <a:pt x="109601" y="13462"/>
                </a:moveTo>
                <a:lnTo>
                  <a:pt x="104902" y="0"/>
                </a:lnTo>
                <a:lnTo>
                  <a:pt x="81089" y="8674"/>
                </a:lnTo>
                <a:lnTo>
                  <a:pt x="60172" y="21170"/>
                </a:lnTo>
                <a:lnTo>
                  <a:pt x="27178" y="57658"/>
                </a:lnTo>
                <a:lnTo>
                  <a:pt x="6819" y="106553"/>
                </a:lnTo>
                <a:lnTo>
                  <a:pt x="0" y="164592"/>
                </a:lnTo>
                <a:lnTo>
                  <a:pt x="1689" y="194843"/>
                </a:lnTo>
                <a:lnTo>
                  <a:pt x="15214" y="248285"/>
                </a:lnTo>
                <a:lnTo>
                  <a:pt x="42062" y="291630"/>
                </a:lnTo>
                <a:lnTo>
                  <a:pt x="81013" y="320344"/>
                </a:lnTo>
                <a:lnTo>
                  <a:pt x="104902" y="328930"/>
                </a:lnTo>
                <a:lnTo>
                  <a:pt x="109093" y="315595"/>
                </a:lnTo>
                <a:lnTo>
                  <a:pt x="90347" y="307314"/>
                </a:lnTo>
                <a:lnTo>
                  <a:pt x="74168" y="295770"/>
                </a:lnTo>
                <a:lnTo>
                  <a:pt x="49530" y="262890"/>
                </a:lnTo>
                <a:lnTo>
                  <a:pt x="34950" y="218236"/>
                </a:lnTo>
                <a:lnTo>
                  <a:pt x="30099" y="162814"/>
                </a:lnTo>
                <a:lnTo>
                  <a:pt x="31305" y="134797"/>
                </a:lnTo>
                <a:lnTo>
                  <a:pt x="41021" y="86131"/>
                </a:lnTo>
                <a:lnTo>
                  <a:pt x="60566" y="47726"/>
                </a:lnTo>
                <a:lnTo>
                  <a:pt x="90614" y="21717"/>
                </a:lnTo>
                <a:lnTo>
                  <a:pt x="109601" y="13462"/>
                </a:lnTo>
                <a:close/>
              </a:path>
              <a:path w="1767839" h="328929">
                <a:moveTo>
                  <a:pt x="894207" y="164592"/>
                </a:moveTo>
                <a:lnTo>
                  <a:pt x="887437" y="106553"/>
                </a:lnTo>
                <a:lnTo>
                  <a:pt x="867156" y="57658"/>
                </a:lnTo>
                <a:lnTo>
                  <a:pt x="834085" y="21170"/>
                </a:lnTo>
                <a:lnTo>
                  <a:pt x="789305" y="0"/>
                </a:lnTo>
                <a:lnTo>
                  <a:pt x="784606" y="13462"/>
                </a:lnTo>
                <a:lnTo>
                  <a:pt x="803656" y="21717"/>
                </a:lnTo>
                <a:lnTo>
                  <a:pt x="820039" y="33121"/>
                </a:lnTo>
                <a:lnTo>
                  <a:pt x="844804" y="65532"/>
                </a:lnTo>
                <a:lnTo>
                  <a:pt x="859370" y="109220"/>
                </a:lnTo>
                <a:lnTo>
                  <a:pt x="864235" y="162814"/>
                </a:lnTo>
                <a:lnTo>
                  <a:pt x="863015" y="191871"/>
                </a:lnTo>
                <a:lnTo>
                  <a:pt x="853300" y="241922"/>
                </a:lnTo>
                <a:lnTo>
                  <a:pt x="833716" y="280974"/>
                </a:lnTo>
                <a:lnTo>
                  <a:pt x="803948" y="307314"/>
                </a:lnTo>
                <a:lnTo>
                  <a:pt x="785241" y="315595"/>
                </a:lnTo>
                <a:lnTo>
                  <a:pt x="789305" y="328930"/>
                </a:lnTo>
                <a:lnTo>
                  <a:pt x="834174" y="307898"/>
                </a:lnTo>
                <a:lnTo>
                  <a:pt x="867156" y="271526"/>
                </a:lnTo>
                <a:lnTo>
                  <a:pt x="887437" y="222732"/>
                </a:lnTo>
                <a:lnTo>
                  <a:pt x="892505" y="194843"/>
                </a:lnTo>
                <a:lnTo>
                  <a:pt x="894207" y="164592"/>
                </a:lnTo>
                <a:close/>
              </a:path>
              <a:path w="1767839" h="328929">
                <a:moveTo>
                  <a:pt x="1295273" y="13462"/>
                </a:moveTo>
                <a:lnTo>
                  <a:pt x="1290574" y="0"/>
                </a:lnTo>
                <a:lnTo>
                  <a:pt x="1266761" y="8674"/>
                </a:lnTo>
                <a:lnTo>
                  <a:pt x="1245844" y="21170"/>
                </a:lnTo>
                <a:lnTo>
                  <a:pt x="1212850" y="57658"/>
                </a:lnTo>
                <a:lnTo>
                  <a:pt x="1192491" y="106553"/>
                </a:lnTo>
                <a:lnTo>
                  <a:pt x="1185672" y="164592"/>
                </a:lnTo>
                <a:lnTo>
                  <a:pt x="1187361" y="194843"/>
                </a:lnTo>
                <a:lnTo>
                  <a:pt x="1200886" y="248285"/>
                </a:lnTo>
                <a:lnTo>
                  <a:pt x="1227734" y="291630"/>
                </a:lnTo>
                <a:lnTo>
                  <a:pt x="1266685" y="320344"/>
                </a:lnTo>
                <a:lnTo>
                  <a:pt x="1290574" y="328930"/>
                </a:lnTo>
                <a:lnTo>
                  <a:pt x="1294765" y="315595"/>
                </a:lnTo>
                <a:lnTo>
                  <a:pt x="1276019" y="307314"/>
                </a:lnTo>
                <a:lnTo>
                  <a:pt x="1259840" y="295770"/>
                </a:lnTo>
                <a:lnTo>
                  <a:pt x="1235202" y="262890"/>
                </a:lnTo>
                <a:lnTo>
                  <a:pt x="1220622" y="218236"/>
                </a:lnTo>
                <a:lnTo>
                  <a:pt x="1215771" y="162814"/>
                </a:lnTo>
                <a:lnTo>
                  <a:pt x="1216977" y="134797"/>
                </a:lnTo>
                <a:lnTo>
                  <a:pt x="1226693" y="86131"/>
                </a:lnTo>
                <a:lnTo>
                  <a:pt x="1246238" y="47726"/>
                </a:lnTo>
                <a:lnTo>
                  <a:pt x="1276286" y="21717"/>
                </a:lnTo>
                <a:lnTo>
                  <a:pt x="1295273" y="13462"/>
                </a:lnTo>
                <a:close/>
              </a:path>
              <a:path w="1767839" h="328929">
                <a:moveTo>
                  <a:pt x="1767459" y="164592"/>
                </a:moveTo>
                <a:lnTo>
                  <a:pt x="1760689" y="106553"/>
                </a:lnTo>
                <a:lnTo>
                  <a:pt x="1740408" y="57658"/>
                </a:lnTo>
                <a:lnTo>
                  <a:pt x="1707337" y="21170"/>
                </a:lnTo>
                <a:lnTo>
                  <a:pt x="1662557" y="0"/>
                </a:lnTo>
                <a:lnTo>
                  <a:pt x="1657858" y="13462"/>
                </a:lnTo>
                <a:lnTo>
                  <a:pt x="1676908" y="21717"/>
                </a:lnTo>
                <a:lnTo>
                  <a:pt x="1693291" y="33121"/>
                </a:lnTo>
                <a:lnTo>
                  <a:pt x="1718056" y="65532"/>
                </a:lnTo>
                <a:lnTo>
                  <a:pt x="1732622" y="109220"/>
                </a:lnTo>
                <a:lnTo>
                  <a:pt x="1737487" y="162814"/>
                </a:lnTo>
                <a:lnTo>
                  <a:pt x="1736267" y="191871"/>
                </a:lnTo>
                <a:lnTo>
                  <a:pt x="1726552" y="241922"/>
                </a:lnTo>
                <a:lnTo>
                  <a:pt x="1706968" y="280974"/>
                </a:lnTo>
                <a:lnTo>
                  <a:pt x="1677200" y="307314"/>
                </a:lnTo>
                <a:lnTo>
                  <a:pt x="1658493" y="315595"/>
                </a:lnTo>
                <a:lnTo>
                  <a:pt x="1662557" y="328930"/>
                </a:lnTo>
                <a:lnTo>
                  <a:pt x="1707426" y="307898"/>
                </a:lnTo>
                <a:lnTo>
                  <a:pt x="1740408" y="271526"/>
                </a:lnTo>
                <a:lnTo>
                  <a:pt x="1760689" y="222732"/>
                </a:lnTo>
                <a:lnTo>
                  <a:pt x="1765757" y="194843"/>
                </a:lnTo>
                <a:lnTo>
                  <a:pt x="1767459" y="164592"/>
                </a:lnTo>
                <a:close/>
              </a:path>
            </a:pathLst>
          </a:custGeom>
          <a:solidFill>
            <a:srgbClr val="000000"/>
          </a:solidFill>
        </p:spPr>
        <p:txBody>
          <a:bodyPr wrap="square" lIns="0" tIns="0" rIns="0" bIns="0" rtlCol="0"/>
          <a:lstStyle/>
          <a:p>
            <a:endParaRPr/>
          </a:p>
        </p:txBody>
      </p:sp>
      <p:sp>
        <p:nvSpPr>
          <p:cNvPr id="19" name="object 19"/>
          <p:cNvSpPr txBox="1"/>
          <p:nvPr/>
        </p:nvSpPr>
        <p:spPr>
          <a:xfrm>
            <a:off x="1652651" y="4073093"/>
            <a:ext cx="2600960" cy="452120"/>
          </a:xfrm>
          <a:prstGeom prst="rect">
            <a:avLst/>
          </a:prstGeom>
        </p:spPr>
        <p:txBody>
          <a:bodyPr vert="horz" wrap="square" lIns="0" tIns="12065" rIns="0" bIns="0" rtlCol="0">
            <a:spAutoFit/>
          </a:bodyPr>
          <a:lstStyle/>
          <a:p>
            <a:pPr marL="38100">
              <a:lnSpc>
                <a:spcPct val="100000"/>
              </a:lnSpc>
              <a:spcBef>
                <a:spcPts val="95"/>
              </a:spcBef>
              <a:tabLst>
                <a:tab pos="1043940" algn="l"/>
                <a:tab pos="1852930" algn="l"/>
                <a:tab pos="2229485" algn="l"/>
              </a:tabLst>
            </a:pPr>
            <a:r>
              <a:rPr sz="4200" spc="-7" baseline="30753" dirty="0">
                <a:latin typeface="Cambria Math"/>
                <a:cs typeface="Cambria Math"/>
              </a:rPr>
              <a:t>1</a:t>
            </a:r>
            <a:r>
              <a:rPr sz="4200" spc="7" baseline="30753" dirty="0">
                <a:latin typeface="Cambria Math"/>
                <a:cs typeface="Cambria Math"/>
              </a:rPr>
              <a:t> </a:t>
            </a:r>
            <a:r>
              <a:rPr sz="4200" spc="-7" baseline="30753" dirty="0">
                <a:latin typeface="Cambria Math"/>
                <a:cs typeface="Cambria Math"/>
              </a:rPr>
              <a:t>+</a:t>
            </a:r>
            <a:r>
              <a:rPr sz="4200" spc="97" baseline="30753" dirty="0">
                <a:latin typeface="Cambria Math"/>
                <a:cs typeface="Cambria Math"/>
              </a:rPr>
              <a:t> </a:t>
            </a:r>
            <a:r>
              <a:rPr sz="2800" spc="-5" dirty="0">
                <a:latin typeface="Cambria Math"/>
                <a:cs typeface="Cambria Math"/>
              </a:rPr>
              <a:t>𝑃	</a:t>
            </a:r>
            <a:r>
              <a:rPr sz="2800" spc="-30" dirty="0">
                <a:latin typeface="Cambria Math"/>
                <a:cs typeface="Cambria Math"/>
              </a:rPr>
              <a:t>𝑥|𝐶</a:t>
            </a:r>
            <a:r>
              <a:rPr sz="3075" spc="-44" baseline="-16260" dirty="0">
                <a:latin typeface="Cambria Math"/>
                <a:cs typeface="Cambria Math"/>
              </a:rPr>
              <a:t>1	</a:t>
            </a:r>
            <a:r>
              <a:rPr sz="2800" spc="-5" dirty="0">
                <a:latin typeface="Cambria Math"/>
                <a:cs typeface="Cambria Math"/>
              </a:rPr>
              <a:t>𝑃	</a:t>
            </a:r>
            <a:r>
              <a:rPr sz="2800" spc="-95" dirty="0">
                <a:latin typeface="Cambria Math"/>
                <a:cs typeface="Cambria Math"/>
              </a:rPr>
              <a:t>𝐶</a:t>
            </a:r>
            <a:r>
              <a:rPr sz="3075" spc="-142" baseline="-16260" dirty="0">
                <a:latin typeface="Cambria Math"/>
                <a:cs typeface="Cambria Math"/>
              </a:rPr>
              <a:t>1</a:t>
            </a:r>
            <a:endParaRPr sz="3075" baseline="-16260">
              <a:latin typeface="Cambria Math"/>
              <a:cs typeface="Cambria Math"/>
            </a:endParaRPr>
          </a:p>
        </p:txBody>
      </p:sp>
      <p:sp>
        <p:nvSpPr>
          <p:cNvPr id="20" name="object 20"/>
          <p:cNvSpPr txBox="1"/>
          <p:nvPr/>
        </p:nvSpPr>
        <p:spPr>
          <a:xfrm>
            <a:off x="4728464" y="3440684"/>
            <a:ext cx="29083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a:t>
            </a:r>
            <a:endParaRPr sz="2800">
              <a:latin typeface="Cambria Math"/>
              <a:cs typeface="Cambria Math"/>
            </a:endParaRPr>
          </a:p>
        </p:txBody>
      </p:sp>
      <p:sp>
        <p:nvSpPr>
          <p:cNvPr id="21" name="object 21"/>
          <p:cNvSpPr txBox="1"/>
          <p:nvPr/>
        </p:nvSpPr>
        <p:spPr>
          <a:xfrm>
            <a:off x="2927985" y="3172460"/>
            <a:ext cx="3249930" cy="452120"/>
          </a:xfrm>
          <a:prstGeom prst="rect">
            <a:avLst/>
          </a:prstGeom>
        </p:spPr>
        <p:txBody>
          <a:bodyPr vert="horz" wrap="square" lIns="0" tIns="12065" rIns="0" bIns="0" rtlCol="0">
            <a:spAutoFit/>
          </a:bodyPr>
          <a:lstStyle/>
          <a:p>
            <a:pPr marL="12700">
              <a:lnSpc>
                <a:spcPct val="100000"/>
              </a:lnSpc>
              <a:spcBef>
                <a:spcPts val="95"/>
              </a:spcBef>
              <a:tabLst>
                <a:tab pos="3039745" algn="l"/>
              </a:tabLst>
            </a:pPr>
            <a:r>
              <a:rPr sz="2800" spc="-5" dirty="0">
                <a:latin typeface="Cambria Math"/>
                <a:cs typeface="Cambria Math"/>
              </a:rPr>
              <a:t>1	1</a:t>
            </a:r>
            <a:endParaRPr sz="2800">
              <a:latin typeface="Cambria Math"/>
              <a:cs typeface="Cambria Math"/>
            </a:endParaRPr>
          </a:p>
        </p:txBody>
      </p:sp>
      <p:sp>
        <p:nvSpPr>
          <p:cNvPr id="22" name="object 22"/>
          <p:cNvSpPr/>
          <p:nvPr/>
        </p:nvSpPr>
        <p:spPr>
          <a:xfrm>
            <a:off x="5102986" y="3694810"/>
            <a:ext cx="1926589" cy="22860"/>
          </a:xfrm>
          <a:custGeom>
            <a:avLst/>
            <a:gdLst/>
            <a:ahLst/>
            <a:cxnLst/>
            <a:rect l="l" t="t" r="r" b="b"/>
            <a:pathLst>
              <a:path w="1926590" h="22860">
                <a:moveTo>
                  <a:pt x="1926336" y="0"/>
                </a:moveTo>
                <a:lnTo>
                  <a:pt x="0" y="0"/>
                </a:lnTo>
                <a:lnTo>
                  <a:pt x="0" y="22859"/>
                </a:lnTo>
                <a:lnTo>
                  <a:pt x="1926336" y="22859"/>
                </a:lnTo>
                <a:lnTo>
                  <a:pt x="1926336" y="0"/>
                </a:lnTo>
                <a:close/>
              </a:path>
            </a:pathLst>
          </a:custGeom>
          <a:solidFill>
            <a:srgbClr val="000000"/>
          </a:solidFill>
        </p:spPr>
        <p:txBody>
          <a:bodyPr wrap="square" lIns="0" tIns="0" rIns="0" bIns="0" rtlCol="0"/>
          <a:lstStyle/>
          <a:p>
            <a:endParaRPr/>
          </a:p>
        </p:txBody>
      </p:sp>
      <p:sp>
        <p:nvSpPr>
          <p:cNvPr id="23" name="object 23"/>
          <p:cNvSpPr/>
          <p:nvPr/>
        </p:nvSpPr>
        <p:spPr>
          <a:xfrm>
            <a:off x="6322948" y="3779520"/>
            <a:ext cx="676275" cy="328930"/>
          </a:xfrm>
          <a:custGeom>
            <a:avLst/>
            <a:gdLst/>
            <a:ahLst/>
            <a:cxnLst/>
            <a:rect l="l" t="t" r="r" b="b"/>
            <a:pathLst>
              <a:path w="676275" h="328929">
                <a:moveTo>
                  <a:pt x="571373" y="0"/>
                </a:moveTo>
                <a:lnTo>
                  <a:pt x="566674" y="13461"/>
                </a:lnTo>
                <a:lnTo>
                  <a:pt x="585724" y="21705"/>
                </a:lnTo>
                <a:lnTo>
                  <a:pt x="602106" y="33115"/>
                </a:lnTo>
                <a:lnTo>
                  <a:pt x="626872" y="65531"/>
                </a:lnTo>
                <a:lnTo>
                  <a:pt x="641445" y="109219"/>
                </a:lnTo>
                <a:lnTo>
                  <a:pt x="646302" y="162813"/>
                </a:lnTo>
                <a:lnTo>
                  <a:pt x="645086" y="191863"/>
                </a:lnTo>
                <a:lnTo>
                  <a:pt x="635319" y="241913"/>
                </a:lnTo>
                <a:lnTo>
                  <a:pt x="615723" y="280965"/>
                </a:lnTo>
                <a:lnTo>
                  <a:pt x="585918" y="307306"/>
                </a:lnTo>
                <a:lnTo>
                  <a:pt x="567181" y="315594"/>
                </a:lnTo>
                <a:lnTo>
                  <a:pt x="571373" y="328929"/>
                </a:lnTo>
                <a:lnTo>
                  <a:pt x="616251" y="307895"/>
                </a:lnTo>
                <a:lnTo>
                  <a:pt x="649224" y="271525"/>
                </a:lnTo>
                <a:lnTo>
                  <a:pt x="669512" y="222726"/>
                </a:lnTo>
                <a:lnTo>
                  <a:pt x="676275" y="164591"/>
                </a:lnTo>
                <a:lnTo>
                  <a:pt x="674582" y="134417"/>
                </a:lnTo>
                <a:lnTo>
                  <a:pt x="661005" y="80974"/>
                </a:lnTo>
                <a:lnTo>
                  <a:pt x="634095" y="37486"/>
                </a:lnTo>
                <a:lnTo>
                  <a:pt x="595233" y="8669"/>
                </a:lnTo>
                <a:lnTo>
                  <a:pt x="571373" y="0"/>
                </a:lnTo>
                <a:close/>
              </a:path>
              <a:path w="676275" h="328929">
                <a:moveTo>
                  <a:pt x="104901" y="0"/>
                </a:moveTo>
                <a:lnTo>
                  <a:pt x="60134" y="21161"/>
                </a:lnTo>
                <a:lnTo>
                  <a:pt x="27177" y="57657"/>
                </a:lnTo>
                <a:lnTo>
                  <a:pt x="6778" y="106552"/>
                </a:lnTo>
                <a:lnTo>
                  <a:pt x="0" y="164591"/>
                </a:lnTo>
                <a:lnTo>
                  <a:pt x="1690" y="194837"/>
                </a:lnTo>
                <a:lnTo>
                  <a:pt x="15216" y="248281"/>
                </a:lnTo>
                <a:lnTo>
                  <a:pt x="42054" y="291621"/>
                </a:lnTo>
                <a:lnTo>
                  <a:pt x="80968" y="320335"/>
                </a:lnTo>
                <a:lnTo>
                  <a:pt x="104901" y="328929"/>
                </a:lnTo>
                <a:lnTo>
                  <a:pt x="109092" y="315594"/>
                </a:lnTo>
                <a:lnTo>
                  <a:pt x="90302" y="307306"/>
                </a:lnTo>
                <a:lnTo>
                  <a:pt x="74120" y="295767"/>
                </a:lnTo>
                <a:lnTo>
                  <a:pt x="49529" y="262889"/>
                </a:lnTo>
                <a:lnTo>
                  <a:pt x="34845" y="218233"/>
                </a:lnTo>
                <a:lnTo>
                  <a:pt x="29972" y="162813"/>
                </a:lnTo>
                <a:lnTo>
                  <a:pt x="31188" y="134790"/>
                </a:lnTo>
                <a:lnTo>
                  <a:pt x="40955" y="86125"/>
                </a:lnTo>
                <a:lnTo>
                  <a:pt x="60577" y="47716"/>
                </a:lnTo>
                <a:lnTo>
                  <a:pt x="90624" y="21705"/>
                </a:lnTo>
                <a:lnTo>
                  <a:pt x="109600" y="13461"/>
                </a:lnTo>
                <a:lnTo>
                  <a:pt x="104901" y="0"/>
                </a:lnTo>
                <a:close/>
              </a:path>
            </a:pathLst>
          </a:custGeom>
          <a:solidFill>
            <a:srgbClr val="000000"/>
          </a:solidFill>
        </p:spPr>
        <p:txBody>
          <a:bodyPr wrap="square" lIns="0" tIns="0" rIns="0" bIns="0" rtlCol="0"/>
          <a:lstStyle/>
          <a:p>
            <a:endParaRPr/>
          </a:p>
        </p:txBody>
      </p:sp>
      <p:sp>
        <p:nvSpPr>
          <p:cNvPr id="24" name="object 24"/>
          <p:cNvSpPr txBox="1"/>
          <p:nvPr/>
        </p:nvSpPr>
        <p:spPr>
          <a:xfrm>
            <a:off x="5091176" y="3678123"/>
            <a:ext cx="1799589" cy="452120"/>
          </a:xfrm>
          <a:prstGeom prst="rect">
            <a:avLst/>
          </a:prstGeom>
        </p:spPr>
        <p:txBody>
          <a:bodyPr vert="horz" wrap="square" lIns="0" tIns="12065" rIns="0" bIns="0" rtlCol="0">
            <a:spAutoFit/>
          </a:bodyPr>
          <a:lstStyle/>
          <a:p>
            <a:pPr marL="12700">
              <a:lnSpc>
                <a:spcPct val="100000"/>
              </a:lnSpc>
              <a:spcBef>
                <a:spcPts val="95"/>
              </a:spcBef>
              <a:tabLst>
                <a:tab pos="1349375" algn="l"/>
              </a:tabLst>
            </a:pPr>
            <a:r>
              <a:rPr sz="2800" spc="-5" dirty="0">
                <a:latin typeface="Cambria Math"/>
                <a:cs typeface="Cambria Math"/>
              </a:rPr>
              <a:t>1</a:t>
            </a:r>
            <a:r>
              <a:rPr sz="2800" spc="5" dirty="0">
                <a:latin typeface="Cambria Math"/>
                <a:cs typeface="Cambria Math"/>
              </a:rPr>
              <a:t> </a:t>
            </a:r>
            <a:r>
              <a:rPr sz="2800" spc="-5" dirty="0">
                <a:latin typeface="Cambria Math"/>
                <a:cs typeface="Cambria Math"/>
              </a:rPr>
              <a:t>+</a:t>
            </a:r>
            <a:r>
              <a:rPr sz="2800" dirty="0">
                <a:latin typeface="Cambria Math"/>
                <a:cs typeface="Cambria Math"/>
              </a:rPr>
              <a:t> </a:t>
            </a:r>
            <a:r>
              <a:rPr sz="2800" spc="-10" dirty="0">
                <a:latin typeface="Cambria Math"/>
                <a:cs typeface="Cambria Math"/>
              </a:rPr>
              <a:t>𝑒𝑥</a:t>
            </a:r>
            <a:r>
              <a:rPr sz="2800" spc="-5" dirty="0">
                <a:latin typeface="Cambria Math"/>
                <a:cs typeface="Cambria Math"/>
              </a:rPr>
              <a:t>𝑝</a:t>
            </a:r>
            <a:r>
              <a:rPr sz="2800" dirty="0">
                <a:latin typeface="Cambria Math"/>
                <a:cs typeface="Cambria Math"/>
              </a:rPr>
              <a:t>	</a:t>
            </a:r>
            <a:r>
              <a:rPr sz="2800" spc="-10" dirty="0">
                <a:latin typeface="Cambria Math"/>
                <a:cs typeface="Cambria Math"/>
              </a:rPr>
              <a:t>−</a:t>
            </a:r>
            <a:r>
              <a:rPr sz="2800" spc="-5" dirty="0">
                <a:latin typeface="Cambria Math"/>
                <a:cs typeface="Cambria Math"/>
              </a:rPr>
              <a:t>𝑧</a:t>
            </a:r>
            <a:endParaRPr sz="2800">
              <a:latin typeface="Cambria Math"/>
              <a:cs typeface="Cambria Math"/>
            </a:endParaRPr>
          </a:p>
        </p:txBody>
      </p:sp>
      <p:sp>
        <p:nvSpPr>
          <p:cNvPr id="25" name="object 25"/>
          <p:cNvSpPr/>
          <p:nvPr/>
        </p:nvSpPr>
        <p:spPr>
          <a:xfrm>
            <a:off x="1955545" y="5589079"/>
            <a:ext cx="2075814" cy="22860"/>
          </a:xfrm>
          <a:custGeom>
            <a:avLst/>
            <a:gdLst/>
            <a:ahLst/>
            <a:cxnLst/>
            <a:rect l="l" t="t" r="r" b="b"/>
            <a:pathLst>
              <a:path w="2075814" h="22860">
                <a:moveTo>
                  <a:pt x="2075688" y="0"/>
                </a:moveTo>
                <a:lnTo>
                  <a:pt x="0" y="0"/>
                </a:lnTo>
                <a:lnTo>
                  <a:pt x="0" y="22860"/>
                </a:lnTo>
                <a:lnTo>
                  <a:pt x="2075688" y="22860"/>
                </a:lnTo>
                <a:lnTo>
                  <a:pt x="2075688" y="0"/>
                </a:lnTo>
                <a:close/>
              </a:path>
            </a:pathLst>
          </a:custGeom>
          <a:solidFill>
            <a:srgbClr val="000000"/>
          </a:solidFill>
        </p:spPr>
        <p:txBody>
          <a:bodyPr wrap="square" lIns="0" tIns="0" rIns="0" bIns="0" rtlCol="0"/>
          <a:lstStyle/>
          <a:p>
            <a:endParaRPr/>
          </a:p>
        </p:txBody>
      </p:sp>
      <p:sp>
        <p:nvSpPr>
          <p:cNvPr id="26" name="object 26"/>
          <p:cNvSpPr/>
          <p:nvPr/>
        </p:nvSpPr>
        <p:spPr>
          <a:xfrm>
            <a:off x="2222880" y="5167884"/>
            <a:ext cx="894715" cy="328930"/>
          </a:xfrm>
          <a:custGeom>
            <a:avLst/>
            <a:gdLst/>
            <a:ahLst/>
            <a:cxnLst/>
            <a:rect l="l" t="t" r="r" b="b"/>
            <a:pathLst>
              <a:path w="894714" h="328929">
                <a:moveTo>
                  <a:pt x="789305" y="0"/>
                </a:moveTo>
                <a:lnTo>
                  <a:pt x="784606" y="13335"/>
                </a:lnTo>
                <a:lnTo>
                  <a:pt x="803656" y="21595"/>
                </a:lnTo>
                <a:lnTo>
                  <a:pt x="820038" y="33035"/>
                </a:lnTo>
                <a:lnTo>
                  <a:pt x="844804" y="65405"/>
                </a:lnTo>
                <a:lnTo>
                  <a:pt x="859377" y="109156"/>
                </a:lnTo>
                <a:lnTo>
                  <a:pt x="864235" y="162814"/>
                </a:lnTo>
                <a:lnTo>
                  <a:pt x="863018" y="191789"/>
                </a:lnTo>
                <a:lnTo>
                  <a:pt x="853251" y="241788"/>
                </a:lnTo>
                <a:lnTo>
                  <a:pt x="833675" y="280838"/>
                </a:lnTo>
                <a:lnTo>
                  <a:pt x="803957" y="307179"/>
                </a:lnTo>
                <a:lnTo>
                  <a:pt x="785241" y="315468"/>
                </a:lnTo>
                <a:lnTo>
                  <a:pt x="789305" y="328930"/>
                </a:lnTo>
                <a:lnTo>
                  <a:pt x="834183" y="307832"/>
                </a:lnTo>
                <a:lnTo>
                  <a:pt x="867156" y="271399"/>
                </a:lnTo>
                <a:lnTo>
                  <a:pt x="887444" y="222599"/>
                </a:lnTo>
                <a:lnTo>
                  <a:pt x="894207" y="164465"/>
                </a:lnTo>
                <a:lnTo>
                  <a:pt x="892516" y="134346"/>
                </a:lnTo>
                <a:lnTo>
                  <a:pt x="878990" y="80918"/>
                </a:lnTo>
                <a:lnTo>
                  <a:pt x="852080" y="37415"/>
                </a:lnTo>
                <a:lnTo>
                  <a:pt x="813167" y="8598"/>
                </a:lnTo>
                <a:lnTo>
                  <a:pt x="789305" y="0"/>
                </a:lnTo>
                <a:close/>
              </a:path>
              <a:path w="894714" h="328929">
                <a:moveTo>
                  <a:pt x="104901" y="0"/>
                </a:moveTo>
                <a:lnTo>
                  <a:pt x="60134" y="21066"/>
                </a:lnTo>
                <a:lnTo>
                  <a:pt x="27177" y="57658"/>
                </a:lnTo>
                <a:lnTo>
                  <a:pt x="6778" y="106489"/>
                </a:lnTo>
                <a:lnTo>
                  <a:pt x="0" y="164465"/>
                </a:lnTo>
                <a:lnTo>
                  <a:pt x="1690" y="194710"/>
                </a:lnTo>
                <a:lnTo>
                  <a:pt x="15216" y="248154"/>
                </a:lnTo>
                <a:lnTo>
                  <a:pt x="42072" y="291550"/>
                </a:lnTo>
                <a:lnTo>
                  <a:pt x="81022" y="320280"/>
                </a:lnTo>
                <a:lnTo>
                  <a:pt x="104901" y="328930"/>
                </a:lnTo>
                <a:lnTo>
                  <a:pt x="109093" y="315468"/>
                </a:lnTo>
                <a:lnTo>
                  <a:pt x="90356" y="307179"/>
                </a:lnTo>
                <a:lnTo>
                  <a:pt x="74168" y="295640"/>
                </a:lnTo>
                <a:lnTo>
                  <a:pt x="49530" y="262763"/>
                </a:lnTo>
                <a:lnTo>
                  <a:pt x="34893" y="218122"/>
                </a:lnTo>
                <a:lnTo>
                  <a:pt x="29971" y="162814"/>
                </a:lnTo>
                <a:lnTo>
                  <a:pt x="31206" y="134735"/>
                </a:lnTo>
                <a:lnTo>
                  <a:pt x="41009" y="86054"/>
                </a:lnTo>
                <a:lnTo>
                  <a:pt x="60577" y="47642"/>
                </a:lnTo>
                <a:lnTo>
                  <a:pt x="90624" y="21595"/>
                </a:lnTo>
                <a:lnTo>
                  <a:pt x="109600" y="13335"/>
                </a:lnTo>
                <a:lnTo>
                  <a:pt x="104901" y="0"/>
                </a:lnTo>
                <a:close/>
              </a:path>
            </a:pathLst>
          </a:custGeom>
          <a:solidFill>
            <a:srgbClr val="000000"/>
          </a:solidFill>
        </p:spPr>
        <p:txBody>
          <a:bodyPr wrap="square" lIns="0" tIns="0" rIns="0" bIns="0" rtlCol="0"/>
          <a:lstStyle/>
          <a:p>
            <a:endParaRPr/>
          </a:p>
        </p:txBody>
      </p:sp>
      <p:sp>
        <p:nvSpPr>
          <p:cNvPr id="27" name="object 27"/>
          <p:cNvSpPr/>
          <p:nvPr/>
        </p:nvSpPr>
        <p:spPr>
          <a:xfrm>
            <a:off x="3410077" y="5167884"/>
            <a:ext cx="582295" cy="328930"/>
          </a:xfrm>
          <a:custGeom>
            <a:avLst/>
            <a:gdLst/>
            <a:ahLst/>
            <a:cxnLst/>
            <a:rect l="l" t="t" r="r" b="b"/>
            <a:pathLst>
              <a:path w="582295" h="328929">
                <a:moveTo>
                  <a:pt x="476885" y="0"/>
                </a:moveTo>
                <a:lnTo>
                  <a:pt x="472186" y="13335"/>
                </a:lnTo>
                <a:lnTo>
                  <a:pt x="491236" y="21595"/>
                </a:lnTo>
                <a:lnTo>
                  <a:pt x="507619" y="33035"/>
                </a:lnTo>
                <a:lnTo>
                  <a:pt x="532384" y="65405"/>
                </a:lnTo>
                <a:lnTo>
                  <a:pt x="546957" y="109156"/>
                </a:lnTo>
                <a:lnTo>
                  <a:pt x="551814" y="162814"/>
                </a:lnTo>
                <a:lnTo>
                  <a:pt x="550598" y="191789"/>
                </a:lnTo>
                <a:lnTo>
                  <a:pt x="540831" y="241788"/>
                </a:lnTo>
                <a:lnTo>
                  <a:pt x="521255" y="280838"/>
                </a:lnTo>
                <a:lnTo>
                  <a:pt x="491537" y="307179"/>
                </a:lnTo>
                <a:lnTo>
                  <a:pt x="472821" y="315468"/>
                </a:lnTo>
                <a:lnTo>
                  <a:pt x="476885" y="328930"/>
                </a:lnTo>
                <a:lnTo>
                  <a:pt x="521763" y="307832"/>
                </a:lnTo>
                <a:lnTo>
                  <a:pt x="554736" y="271399"/>
                </a:lnTo>
                <a:lnTo>
                  <a:pt x="575024" y="222599"/>
                </a:lnTo>
                <a:lnTo>
                  <a:pt x="581787" y="164465"/>
                </a:lnTo>
                <a:lnTo>
                  <a:pt x="580096" y="134346"/>
                </a:lnTo>
                <a:lnTo>
                  <a:pt x="566570" y="80918"/>
                </a:lnTo>
                <a:lnTo>
                  <a:pt x="539660" y="37415"/>
                </a:lnTo>
                <a:lnTo>
                  <a:pt x="500747" y="8598"/>
                </a:lnTo>
                <a:lnTo>
                  <a:pt x="476885" y="0"/>
                </a:lnTo>
                <a:close/>
              </a:path>
              <a:path w="582295" h="328929">
                <a:moveTo>
                  <a:pt x="104901" y="0"/>
                </a:moveTo>
                <a:lnTo>
                  <a:pt x="60134" y="21066"/>
                </a:lnTo>
                <a:lnTo>
                  <a:pt x="27177" y="57658"/>
                </a:lnTo>
                <a:lnTo>
                  <a:pt x="6778" y="106489"/>
                </a:lnTo>
                <a:lnTo>
                  <a:pt x="0" y="164465"/>
                </a:lnTo>
                <a:lnTo>
                  <a:pt x="1690" y="194710"/>
                </a:lnTo>
                <a:lnTo>
                  <a:pt x="15216" y="248154"/>
                </a:lnTo>
                <a:lnTo>
                  <a:pt x="42072" y="291550"/>
                </a:lnTo>
                <a:lnTo>
                  <a:pt x="81022" y="320280"/>
                </a:lnTo>
                <a:lnTo>
                  <a:pt x="104901" y="328930"/>
                </a:lnTo>
                <a:lnTo>
                  <a:pt x="109093" y="315468"/>
                </a:lnTo>
                <a:lnTo>
                  <a:pt x="90356" y="307179"/>
                </a:lnTo>
                <a:lnTo>
                  <a:pt x="74168" y="295640"/>
                </a:lnTo>
                <a:lnTo>
                  <a:pt x="49530" y="262763"/>
                </a:lnTo>
                <a:lnTo>
                  <a:pt x="34893" y="218122"/>
                </a:lnTo>
                <a:lnTo>
                  <a:pt x="29972" y="162814"/>
                </a:lnTo>
                <a:lnTo>
                  <a:pt x="31206" y="134735"/>
                </a:lnTo>
                <a:lnTo>
                  <a:pt x="41009" y="86054"/>
                </a:lnTo>
                <a:lnTo>
                  <a:pt x="60577" y="47642"/>
                </a:lnTo>
                <a:lnTo>
                  <a:pt x="90624" y="21595"/>
                </a:lnTo>
                <a:lnTo>
                  <a:pt x="109600" y="13335"/>
                </a:lnTo>
                <a:lnTo>
                  <a:pt x="104901" y="0"/>
                </a:lnTo>
                <a:close/>
              </a:path>
            </a:pathLst>
          </a:custGeom>
          <a:solidFill>
            <a:srgbClr val="000000"/>
          </a:solidFill>
        </p:spPr>
        <p:txBody>
          <a:bodyPr wrap="square" lIns="0" tIns="0" rIns="0" bIns="0" rtlCol="0"/>
          <a:lstStyle/>
          <a:p>
            <a:endParaRPr/>
          </a:p>
        </p:txBody>
      </p:sp>
      <p:sp>
        <p:nvSpPr>
          <p:cNvPr id="28" name="object 28"/>
          <p:cNvSpPr/>
          <p:nvPr/>
        </p:nvSpPr>
        <p:spPr>
          <a:xfrm>
            <a:off x="2215260" y="5673813"/>
            <a:ext cx="902335" cy="328930"/>
          </a:xfrm>
          <a:custGeom>
            <a:avLst/>
            <a:gdLst/>
            <a:ahLst/>
            <a:cxnLst/>
            <a:rect l="l" t="t" r="r" b="b"/>
            <a:pathLst>
              <a:path w="902335" h="328929">
                <a:moveTo>
                  <a:pt x="796925" y="0"/>
                </a:moveTo>
                <a:lnTo>
                  <a:pt x="792226" y="13347"/>
                </a:lnTo>
                <a:lnTo>
                  <a:pt x="811276" y="21612"/>
                </a:lnTo>
                <a:lnTo>
                  <a:pt x="827658" y="33053"/>
                </a:lnTo>
                <a:lnTo>
                  <a:pt x="852424" y="65455"/>
                </a:lnTo>
                <a:lnTo>
                  <a:pt x="866997" y="109167"/>
                </a:lnTo>
                <a:lnTo>
                  <a:pt x="871855" y="162813"/>
                </a:lnTo>
                <a:lnTo>
                  <a:pt x="870638" y="191819"/>
                </a:lnTo>
                <a:lnTo>
                  <a:pt x="860871" y="241839"/>
                </a:lnTo>
                <a:lnTo>
                  <a:pt x="841295" y="280906"/>
                </a:lnTo>
                <a:lnTo>
                  <a:pt x="811577" y="307261"/>
                </a:lnTo>
                <a:lnTo>
                  <a:pt x="792861" y="315556"/>
                </a:lnTo>
                <a:lnTo>
                  <a:pt x="796925" y="328917"/>
                </a:lnTo>
                <a:lnTo>
                  <a:pt x="841803" y="307868"/>
                </a:lnTo>
                <a:lnTo>
                  <a:pt x="874776" y="271437"/>
                </a:lnTo>
                <a:lnTo>
                  <a:pt x="895064" y="222646"/>
                </a:lnTo>
                <a:lnTo>
                  <a:pt x="901826" y="164541"/>
                </a:lnTo>
                <a:lnTo>
                  <a:pt x="900136" y="134387"/>
                </a:lnTo>
                <a:lnTo>
                  <a:pt x="886610" y="80941"/>
                </a:lnTo>
                <a:lnTo>
                  <a:pt x="859700" y="37433"/>
                </a:lnTo>
                <a:lnTo>
                  <a:pt x="820787" y="8610"/>
                </a:lnTo>
                <a:lnTo>
                  <a:pt x="796925" y="0"/>
                </a:lnTo>
                <a:close/>
              </a:path>
              <a:path w="902335" h="328929">
                <a:moveTo>
                  <a:pt x="104901" y="0"/>
                </a:moveTo>
                <a:lnTo>
                  <a:pt x="60134" y="21088"/>
                </a:lnTo>
                <a:lnTo>
                  <a:pt x="27177" y="57645"/>
                </a:lnTo>
                <a:lnTo>
                  <a:pt x="6778" y="106521"/>
                </a:lnTo>
                <a:lnTo>
                  <a:pt x="0" y="164541"/>
                </a:lnTo>
                <a:lnTo>
                  <a:pt x="1690" y="194759"/>
                </a:lnTo>
                <a:lnTo>
                  <a:pt x="15216" y="248205"/>
                </a:lnTo>
                <a:lnTo>
                  <a:pt x="42072" y="291575"/>
                </a:lnTo>
                <a:lnTo>
                  <a:pt x="81022" y="320316"/>
                </a:lnTo>
                <a:lnTo>
                  <a:pt x="104901" y="328917"/>
                </a:lnTo>
                <a:lnTo>
                  <a:pt x="109093" y="315556"/>
                </a:lnTo>
                <a:lnTo>
                  <a:pt x="90356" y="307261"/>
                </a:lnTo>
                <a:lnTo>
                  <a:pt x="74167" y="295709"/>
                </a:lnTo>
                <a:lnTo>
                  <a:pt x="49530" y="262851"/>
                </a:lnTo>
                <a:lnTo>
                  <a:pt x="34893" y="218162"/>
                </a:lnTo>
                <a:lnTo>
                  <a:pt x="29971" y="162813"/>
                </a:lnTo>
                <a:lnTo>
                  <a:pt x="31206" y="134748"/>
                </a:lnTo>
                <a:lnTo>
                  <a:pt x="41009" y="86070"/>
                </a:lnTo>
                <a:lnTo>
                  <a:pt x="60577" y="47668"/>
                </a:lnTo>
                <a:lnTo>
                  <a:pt x="90624" y="21612"/>
                </a:lnTo>
                <a:lnTo>
                  <a:pt x="109600" y="13347"/>
                </a:lnTo>
                <a:lnTo>
                  <a:pt x="104901" y="0"/>
                </a:lnTo>
                <a:close/>
              </a:path>
            </a:pathLst>
          </a:custGeom>
          <a:solidFill>
            <a:srgbClr val="000000"/>
          </a:solidFill>
        </p:spPr>
        <p:txBody>
          <a:bodyPr wrap="square" lIns="0" tIns="0" rIns="0" bIns="0" rtlCol="0"/>
          <a:lstStyle/>
          <a:p>
            <a:endParaRPr/>
          </a:p>
        </p:txBody>
      </p:sp>
      <p:sp>
        <p:nvSpPr>
          <p:cNvPr id="29" name="object 29"/>
          <p:cNvSpPr/>
          <p:nvPr/>
        </p:nvSpPr>
        <p:spPr>
          <a:xfrm>
            <a:off x="3410077" y="5673813"/>
            <a:ext cx="589915" cy="328930"/>
          </a:xfrm>
          <a:custGeom>
            <a:avLst/>
            <a:gdLst/>
            <a:ahLst/>
            <a:cxnLst/>
            <a:rect l="l" t="t" r="r" b="b"/>
            <a:pathLst>
              <a:path w="589914" h="328929">
                <a:moveTo>
                  <a:pt x="484505" y="0"/>
                </a:moveTo>
                <a:lnTo>
                  <a:pt x="479806" y="13347"/>
                </a:lnTo>
                <a:lnTo>
                  <a:pt x="498856" y="21612"/>
                </a:lnTo>
                <a:lnTo>
                  <a:pt x="515238" y="33053"/>
                </a:lnTo>
                <a:lnTo>
                  <a:pt x="540003" y="65455"/>
                </a:lnTo>
                <a:lnTo>
                  <a:pt x="554577" y="109167"/>
                </a:lnTo>
                <a:lnTo>
                  <a:pt x="559435" y="162813"/>
                </a:lnTo>
                <a:lnTo>
                  <a:pt x="558218" y="191819"/>
                </a:lnTo>
                <a:lnTo>
                  <a:pt x="548451" y="241839"/>
                </a:lnTo>
                <a:lnTo>
                  <a:pt x="528875" y="280906"/>
                </a:lnTo>
                <a:lnTo>
                  <a:pt x="499157" y="307261"/>
                </a:lnTo>
                <a:lnTo>
                  <a:pt x="480440" y="315556"/>
                </a:lnTo>
                <a:lnTo>
                  <a:pt x="484505" y="328917"/>
                </a:lnTo>
                <a:lnTo>
                  <a:pt x="529383" y="307868"/>
                </a:lnTo>
                <a:lnTo>
                  <a:pt x="562356" y="271437"/>
                </a:lnTo>
                <a:lnTo>
                  <a:pt x="582644" y="222646"/>
                </a:lnTo>
                <a:lnTo>
                  <a:pt x="589407" y="164541"/>
                </a:lnTo>
                <a:lnTo>
                  <a:pt x="587716" y="134387"/>
                </a:lnTo>
                <a:lnTo>
                  <a:pt x="574190" y="80941"/>
                </a:lnTo>
                <a:lnTo>
                  <a:pt x="547280" y="37433"/>
                </a:lnTo>
                <a:lnTo>
                  <a:pt x="508367" y="8610"/>
                </a:lnTo>
                <a:lnTo>
                  <a:pt x="484505" y="0"/>
                </a:lnTo>
                <a:close/>
              </a:path>
              <a:path w="589914" h="328929">
                <a:moveTo>
                  <a:pt x="104901" y="0"/>
                </a:moveTo>
                <a:lnTo>
                  <a:pt x="60134" y="21088"/>
                </a:lnTo>
                <a:lnTo>
                  <a:pt x="27177" y="57645"/>
                </a:lnTo>
                <a:lnTo>
                  <a:pt x="6778" y="106521"/>
                </a:lnTo>
                <a:lnTo>
                  <a:pt x="0" y="164541"/>
                </a:lnTo>
                <a:lnTo>
                  <a:pt x="1690" y="194759"/>
                </a:lnTo>
                <a:lnTo>
                  <a:pt x="15216" y="248205"/>
                </a:lnTo>
                <a:lnTo>
                  <a:pt x="42072" y="291575"/>
                </a:lnTo>
                <a:lnTo>
                  <a:pt x="81022" y="320316"/>
                </a:lnTo>
                <a:lnTo>
                  <a:pt x="104901" y="328917"/>
                </a:lnTo>
                <a:lnTo>
                  <a:pt x="109093" y="315556"/>
                </a:lnTo>
                <a:lnTo>
                  <a:pt x="90356" y="307261"/>
                </a:lnTo>
                <a:lnTo>
                  <a:pt x="74168" y="295709"/>
                </a:lnTo>
                <a:lnTo>
                  <a:pt x="49530" y="262851"/>
                </a:lnTo>
                <a:lnTo>
                  <a:pt x="34893" y="218162"/>
                </a:lnTo>
                <a:lnTo>
                  <a:pt x="29972" y="162813"/>
                </a:lnTo>
                <a:lnTo>
                  <a:pt x="31206" y="134748"/>
                </a:lnTo>
                <a:lnTo>
                  <a:pt x="41009" y="86070"/>
                </a:lnTo>
                <a:lnTo>
                  <a:pt x="60577" y="47668"/>
                </a:lnTo>
                <a:lnTo>
                  <a:pt x="90624" y="21612"/>
                </a:lnTo>
                <a:lnTo>
                  <a:pt x="109600" y="13347"/>
                </a:lnTo>
                <a:lnTo>
                  <a:pt x="104901" y="0"/>
                </a:lnTo>
                <a:close/>
              </a:path>
            </a:pathLst>
          </a:custGeom>
          <a:solidFill>
            <a:srgbClr val="000000"/>
          </a:solidFill>
        </p:spPr>
        <p:txBody>
          <a:bodyPr wrap="square" lIns="0" tIns="0" rIns="0" bIns="0" rtlCol="0"/>
          <a:lstStyle/>
          <a:p>
            <a:endParaRPr/>
          </a:p>
        </p:txBody>
      </p:sp>
      <p:sp>
        <p:nvSpPr>
          <p:cNvPr id="30" name="object 30"/>
          <p:cNvSpPr txBox="1"/>
          <p:nvPr/>
        </p:nvSpPr>
        <p:spPr>
          <a:xfrm>
            <a:off x="1917826" y="5572759"/>
            <a:ext cx="1988185" cy="452120"/>
          </a:xfrm>
          <a:prstGeom prst="rect">
            <a:avLst/>
          </a:prstGeom>
        </p:spPr>
        <p:txBody>
          <a:bodyPr vert="horz" wrap="square" lIns="0" tIns="12065" rIns="0" bIns="0" rtlCol="0">
            <a:spAutoFit/>
          </a:bodyPr>
          <a:lstStyle/>
          <a:p>
            <a:pPr marL="38100">
              <a:lnSpc>
                <a:spcPct val="100000"/>
              </a:lnSpc>
              <a:spcBef>
                <a:spcPts val="95"/>
              </a:spcBef>
              <a:tabLst>
                <a:tab pos="414020" algn="l"/>
                <a:tab pos="1231265" algn="l"/>
                <a:tab pos="1609090" algn="l"/>
              </a:tabLst>
            </a:pPr>
            <a:r>
              <a:rPr sz="2800" spc="-5" dirty="0">
                <a:latin typeface="Cambria Math"/>
                <a:cs typeface="Cambria Math"/>
              </a:rPr>
              <a:t>𝑃	</a:t>
            </a:r>
            <a:r>
              <a:rPr sz="2800" spc="-15" dirty="0">
                <a:latin typeface="Cambria Math"/>
                <a:cs typeface="Cambria Math"/>
              </a:rPr>
              <a:t>𝑥|𝐶</a:t>
            </a:r>
            <a:r>
              <a:rPr sz="3075" spc="-22" baseline="-16260" dirty="0">
                <a:latin typeface="Cambria Math"/>
                <a:cs typeface="Cambria Math"/>
              </a:rPr>
              <a:t>2	</a:t>
            </a:r>
            <a:r>
              <a:rPr sz="2800" spc="-5" dirty="0">
                <a:latin typeface="Cambria Math"/>
                <a:cs typeface="Cambria Math"/>
              </a:rPr>
              <a:t>𝑃	</a:t>
            </a:r>
            <a:r>
              <a:rPr sz="2800" spc="-65" dirty="0">
                <a:latin typeface="Cambria Math"/>
                <a:cs typeface="Cambria Math"/>
              </a:rPr>
              <a:t>𝐶</a:t>
            </a:r>
            <a:r>
              <a:rPr sz="3075" spc="-97" baseline="-16260" dirty="0">
                <a:latin typeface="Cambria Math"/>
                <a:cs typeface="Cambria Math"/>
              </a:rPr>
              <a:t>2</a:t>
            </a:r>
            <a:endParaRPr sz="3075" baseline="-16260">
              <a:latin typeface="Cambria Math"/>
              <a:cs typeface="Cambria Math"/>
            </a:endParaRPr>
          </a:p>
        </p:txBody>
      </p:sp>
      <p:sp>
        <p:nvSpPr>
          <p:cNvPr id="31" name="object 31"/>
          <p:cNvSpPr/>
          <p:nvPr/>
        </p:nvSpPr>
        <p:spPr>
          <a:xfrm>
            <a:off x="8012938" y="3540252"/>
            <a:ext cx="411480" cy="328930"/>
          </a:xfrm>
          <a:custGeom>
            <a:avLst/>
            <a:gdLst/>
            <a:ahLst/>
            <a:cxnLst/>
            <a:rect l="l" t="t" r="r" b="b"/>
            <a:pathLst>
              <a:path w="411479" h="328929">
                <a:moveTo>
                  <a:pt x="306196" y="0"/>
                </a:moveTo>
                <a:lnTo>
                  <a:pt x="301497" y="13335"/>
                </a:lnTo>
                <a:lnTo>
                  <a:pt x="320548" y="21651"/>
                </a:lnTo>
                <a:lnTo>
                  <a:pt x="336930" y="33099"/>
                </a:lnTo>
                <a:lnTo>
                  <a:pt x="361695" y="65532"/>
                </a:lnTo>
                <a:lnTo>
                  <a:pt x="376269" y="109219"/>
                </a:lnTo>
                <a:lnTo>
                  <a:pt x="381126" y="162814"/>
                </a:lnTo>
                <a:lnTo>
                  <a:pt x="379910" y="191845"/>
                </a:lnTo>
                <a:lnTo>
                  <a:pt x="370143" y="241859"/>
                </a:lnTo>
                <a:lnTo>
                  <a:pt x="350565" y="280965"/>
                </a:lnTo>
                <a:lnTo>
                  <a:pt x="320796" y="307306"/>
                </a:lnTo>
                <a:lnTo>
                  <a:pt x="302005" y="315595"/>
                </a:lnTo>
                <a:lnTo>
                  <a:pt x="306196" y="328930"/>
                </a:lnTo>
                <a:lnTo>
                  <a:pt x="351075" y="307895"/>
                </a:lnTo>
                <a:lnTo>
                  <a:pt x="384047" y="271525"/>
                </a:lnTo>
                <a:lnTo>
                  <a:pt x="404336" y="222678"/>
                </a:lnTo>
                <a:lnTo>
                  <a:pt x="411098" y="164592"/>
                </a:lnTo>
                <a:lnTo>
                  <a:pt x="409408" y="134417"/>
                </a:lnTo>
                <a:lnTo>
                  <a:pt x="395882" y="80974"/>
                </a:lnTo>
                <a:lnTo>
                  <a:pt x="368972" y="37468"/>
                </a:lnTo>
                <a:lnTo>
                  <a:pt x="330059" y="8616"/>
                </a:lnTo>
                <a:lnTo>
                  <a:pt x="306196" y="0"/>
                </a:lnTo>
                <a:close/>
              </a:path>
              <a:path w="411479" h="328929">
                <a:moveTo>
                  <a:pt x="104901" y="0"/>
                </a:moveTo>
                <a:lnTo>
                  <a:pt x="60134" y="21113"/>
                </a:lnTo>
                <a:lnTo>
                  <a:pt x="27177" y="57658"/>
                </a:lnTo>
                <a:lnTo>
                  <a:pt x="6778" y="106553"/>
                </a:lnTo>
                <a:lnTo>
                  <a:pt x="0" y="164592"/>
                </a:lnTo>
                <a:lnTo>
                  <a:pt x="1690" y="194784"/>
                </a:lnTo>
                <a:lnTo>
                  <a:pt x="15216" y="248263"/>
                </a:lnTo>
                <a:lnTo>
                  <a:pt x="42072" y="291621"/>
                </a:lnTo>
                <a:lnTo>
                  <a:pt x="81022" y="320335"/>
                </a:lnTo>
                <a:lnTo>
                  <a:pt x="104901" y="328930"/>
                </a:lnTo>
                <a:lnTo>
                  <a:pt x="109092" y="315595"/>
                </a:lnTo>
                <a:lnTo>
                  <a:pt x="90356" y="307306"/>
                </a:lnTo>
                <a:lnTo>
                  <a:pt x="74167" y="295767"/>
                </a:lnTo>
                <a:lnTo>
                  <a:pt x="49529" y="262890"/>
                </a:lnTo>
                <a:lnTo>
                  <a:pt x="34893" y="218186"/>
                </a:lnTo>
                <a:lnTo>
                  <a:pt x="29971" y="162814"/>
                </a:lnTo>
                <a:lnTo>
                  <a:pt x="31206" y="134790"/>
                </a:lnTo>
                <a:lnTo>
                  <a:pt x="41009" y="86125"/>
                </a:lnTo>
                <a:lnTo>
                  <a:pt x="60577" y="47714"/>
                </a:lnTo>
                <a:lnTo>
                  <a:pt x="90624" y="21651"/>
                </a:lnTo>
                <a:lnTo>
                  <a:pt x="109600" y="13335"/>
                </a:lnTo>
                <a:lnTo>
                  <a:pt x="104901" y="0"/>
                </a:lnTo>
                <a:close/>
              </a:path>
            </a:pathLst>
          </a:custGeom>
          <a:solidFill>
            <a:srgbClr val="000000"/>
          </a:solidFill>
        </p:spPr>
        <p:txBody>
          <a:bodyPr wrap="square" lIns="0" tIns="0" rIns="0" bIns="0" rtlCol="0"/>
          <a:lstStyle/>
          <a:p>
            <a:endParaRPr/>
          </a:p>
        </p:txBody>
      </p:sp>
      <p:sp>
        <p:nvSpPr>
          <p:cNvPr id="32" name="object 32"/>
          <p:cNvSpPr txBox="1"/>
          <p:nvPr/>
        </p:nvSpPr>
        <p:spPr>
          <a:xfrm>
            <a:off x="7389621" y="3378379"/>
            <a:ext cx="1205230" cy="1296670"/>
          </a:xfrm>
          <a:prstGeom prst="rect">
            <a:avLst/>
          </a:prstGeom>
        </p:spPr>
        <p:txBody>
          <a:bodyPr vert="horz" wrap="square" lIns="0" tIns="46990" rIns="0" bIns="0" rtlCol="0">
            <a:spAutoFit/>
          </a:bodyPr>
          <a:lstStyle/>
          <a:p>
            <a:pPr marL="156210" marR="5080" indent="-144145">
              <a:lnSpc>
                <a:spcPct val="106100"/>
              </a:lnSpc>
              <a:spcBef>
                <a:spcPts val="370"/>
              </a:spcBef>
              <a:tabLst>
                <a:tab pos="741045" algn="l"/>
              </a:tabLst>
            </a:pPr>
            <a:r>
              <a:rPr sz="2800" spc="-5" dirty="0">
                <a:latin typeface="Cambria Math"/>
                <a:cs typeface="Cambria Math"/>
              </a:rPr>
              <a:t>=</a:t>
            </a:r>
            <a:r>
              <a:rPr sz="2800" spc="160" dirty="0">
                <a:latin typeface="Cambria Math"/>
                <a:cs typeface="Cambria Math"/>
              </a:rPr>
              <a:t> </a:t>
            </a:r>
            <a:r>
              <a:rPr sz="2800" spc="-5" dirty="0">
                <a:latin typeface="Cambria Math"/>
                <a:cs typeface="Cambria Math"/>
              </a:rPr>
              <a:t>𝜎	𝑧 </a:t>
            </a:r>
            <a:r>
              <a:rPr sz="2800" dirty="0">
                <a:latin typeface="Cambria Math"/>
                <a:cs typeface="Cambria Math"/>
              </a:rPr>
              <a:t> </a:t>
            </a:r>
            <a:r>
              <a:rPr sz="2400" spc="-5" dirty="0">
                <a:latin typeface="Calibri"/>
                <a:cs typeface="Calibri"/>
              </a:rPr>
              <a:t>Sigmoid </a:t>
            </a:r>
            <a:r>
              <a:rPr sz="2400" spc="-530" dirty="0">
                <a:latin typeface="Calibri"/>
                <a:cs typeface="Calibri"/>
              </a:rPr>
              <a:t> </a:t>
            </a:r>
            <a:r>
              <a:rPr sz="2400" spc="-5" dirty="0">
                <a:latin typeface="Calibri"/>
                <a:cs typeface="Calibri"/>
              </a:rPr>
              <a:t>function</a:t>
            </a:r>
            <a:endParaRPr sz="2400" dirty="0">
              <a:latin typeface="Calibri"/>
              <a:cs typeface="Calibri"/>
            </a:endParaRPr>
          </a:p>
        </p:txBody>
      </p:sp>
      <p:pic>
        <p:nvPicPr>
          <p:cNvPr id="33" name="object 33"/>
          <p:cNvPicPr/>
          <p:nvPr/>
        </p:nvPicPr>
        <p:blipFill>
          <a:blip r:embed="rId3" cstate="print"/>
          <a:stretch>
            <a:fillRect/>
          </a:stretch>
        </p:blipFill>
        <p:spPr>
          <a:xfrm>
            <a:off x="4494276" y="4554849"/>
            <a:ext cx="2523377" cy="1809374"/>
          </a:xfrm>
          <a:prstGeom prst="rect">
            <a:avLst/>
          </a:prstGeom>
        </p:spPr>
      </p:pic>
      <p:sp>
        <p:nvSpPr>
          <p:cNvPr id="34" name="object 34"/>
          <p:cNvSpPr txBox="1"/>
          <p:nvPr/>
        </p:nvSpPr>
        <p:spPr>
          <a:xfrm>
            <a:off x="880668" y="4513798"/>
            <a:ext cx="4704080" cy="1005205"/>
          </a:xfrm>
          <a:prstGeom prst="rect">
            <a:avLst/>
          </a:prstGeom>
        </p:spPr>
        <p:txBody>
          <a:bodyPr vert="horz" wrap="square" lIns="0" tIns="13335" rIns="0" bIns="0" rtlCol="0">
            <a:spAutoFit/>
          </a:bodyPr>
          <a:lstStyle/>
          <a:p>
            <a:pPr marR="17780" algn="r">
              <a:lnSpc>
                <a:spcPct val="100000"/>
              </a:lnSpc>
              <a:spcBef>
                <a:spcPts val="105"/>
              </a:spcBef>
            </a:pPr>
            <a:r>
              <a:rPr sz="2850" spc="-220" dirty="0">
                <a:latin typeface="Symbol"/>
                <a:cs typeface="Symbol"/>
              </a:rPr>
              <a:t></a:t>
            </a:r>
            <a:r>
              <a:rPr sz="3600" spc="-220" dirty="0">
                <a:latin typeface="Symbol"/>
                <a:cs typeface="Symbol"/>
              </a:rPr>
              <a:t></a:t>
            </a:r>
            <a:r>
              <a:rPr sz="2700" i="1" spc="-220" dirty="0">
                <a:latin typeface="Times New Roman"/>
                <a:cs typeface="Times New Roman"/>
              </a:rPr>
              <a:t>z</a:t>
            </a:r>
            <a:r>
              <a:rPr sz="3600" spc="-220" dirty="0">
                <a:latin typeface="Symbol"/>
                <a:cs typeface="Symbol"/>
              </a:rPr>
              <a:t></a:t>
            </a:r>
            <a:endParaRPr sz="3600">
              <a:latin typeface="Symbol"/>
              <a:cs typeface="Symbol"/>
            </a:endParaRPr>
          </a:p>
          <a:p>
            <a:pPr marL="50800">
              <a:lnSpc>
                <a:spcPct val="100000"/>
              </a:lnSpc>
              <a:spcBef>
                <a:spcPts val="25"/>
              </a:spcBef>
              <a:tabLst>
                <a:tab pos="1459230" algn="l"/>
                <a:tab pos="2268220" algn="l"/>
                <a:tab pos="2646680" algn="l"/>
              </a:tabLst>
            </a:pPr>
            <a:r>
              <a:rPr sz="4200" spc="-7" baseline="-41666" dirty="0">
                <a:latin typeface="Cambria Math"/>
                <a:cs typeface="Cambria Math"/>
              </a:rPr>
              <a:t>𝑧</a:t>
            </a:r>
            <a:r>
              <a:rPr sz="4200" spc="315" baseline="-41666" dirty="0">
                <a:latin typeface="Cambria Math"/>
                <a:cs typeface="Cambria Math"/>
              </a:rPr>
              <a:t> </a:t>
            </a:r>
            <a:r>
              <a:rPr sz="4200" spc="-7" baseline="-41666" dirty="0">
                <a:latin typeface="Cambria Math"/>
                <a:cs typeface="Cambria Math"/>
              </a:rPr>
              <a:t>=</a:t>
            </a:r>
            <a:r>
              <a:rPr sz="4200" spc="232" baseline="-41666" dirty="0">
                <a:latin typeface="Cambria Math"/>
                <a:cs typeface="Cambria Math"/>
              </a:rPr>
              <a:t> </a:t>
            </a:r>
            <a:r>
              <a:rPr sz="4200" spc="-7" baseline="-41666" dirty="0">
                <a:latin typeface="Cambria Math"/>
                <a:cs typeface="Cambria Math"/>
              </a:rPr>
              <a:t>𝑙𝑛</a:t>
            </a:r>
            <a:r>
              <a:rPr sz="4200" spc="-37" baseline="-41666" dirty="0">
                <a:latin typeface="Cambria Math"/>
                <a:cs typeface="Cambria Math"/>
              </a:rPr>
              <a:t> </a:t>
            </a:r>
            <a:r>
              <a:rPr sz="2800" spc="-5" dirty="0">
                <a:latin typeface="Cambria Math"/>
                <a:cs typeface="Cambria Math"/>
              </a:rPr>
              <a:t>𝑃	</a:t>
            </a:r>
            <a:r>
              <a:rPr sz="2800" spc="-30" dirty="0">
                <a:latin typeface="Cambria Math"/>
                <a:cs typeface="Cambria Math"/>
              </a:rPr>
              <a:t>𝑥|𝐶</a:t>
            </a:r>
            <a:r>
              <a:rPr sz="3075" spc="-44" baseline="-16260" dirty="0">
                <a:latin typeface="Cambria Math"/>
                <a:cs typeface="Cambria Math"/>
              </a:rPr>
              <a:t>1	</a:t>
            </a:r>
            <a:r>
              <a:rPr sz="2800" spc="-5" dirty="0">
                <a:latin typeface="Cambria Math"/>
                <a:cs typeface="Cambria Math"/>
              </a:rPr>
              <a:t>𝑃	</a:t>
            </a:r>
            <a:r>
              <a:rPr sz="2800" spc="-95" dirty="0">
                <a:latin typeface="Cambria Math"/>
                <a:cs typeface="Cambria Math"/>
              </a:rPr>
              <a:t>𝐶</a:t>
            </a:r>
            <a:r>
              <a:rPr sz="3075" spc="-142" baseline="-16260" dirty="0">
                <a:latin typeface="Cambria Math"/>
                <a:cs typeface="Cambria Math"/>
              </a:rPr>
              <a:t>1</a:t>
            </a:r>
            <a:endParaRPr sz="3075" baseline="-16260">
              <a:latin typeface="Cambria Math"/>
              <a:cs typeface="Cambria Math"/>
            </a:endParaRPr>
          </a:p>
        </p:txBody>
      </p:sp>
      <p:sp>
        <p:nvSpPr>
          <p:cNvPr id="35" name="object 35"/>
          <p:cNvSpPr txBox="1"/>
          <p:nvPr/>
        </p:nvSpPr>
        <p:spPr>
          <a:xfrm>
            <a:off x="6974843" y="5828060"/>
            <a:ext cx="178435" cy="494665"/>
          </a:xfrm>
          <a:prstGeom prst="rect">
            <a:avLst/>
          </a:prstGeom>
        </p:spPr>
        <p:txBody>
          <a:bodyPr vert="horz" wrap="square" lIns="0" tIns="15875" rIns="0" bIns="0" rtlCol="0">
            <a:spAutoFit/>
          </a:bodyPr>
          <a:lstStyle/>
          <a:p>
            <a:pPr marL="12700">
              <a:lnSpc>
                <a:spcPct val="100000"/>
              </a:lnSpc>
              <a:spcBef>
                <a:spcPts val="125"/>
              </a:spcBef>
            </a:pPr>
            <a:r>
              <a:rPr sz="3050" i="1" spc="15" dirty="0">
                <a:latin typeface="Times New Roman"/>
                <a:cs typeface="Times New Roman"/>
              </a:rPr>
              <a:t>z</a:t>
            </a:r>
            <a:endParaRPr sz="305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3292" y="2629611"/>
            <a:ext cx="5218430" cy="940435"/>
          </a:xfrm>
          <a:prstGeom prst="rect">
            <a:avLst/>
          </a:prstGeom>
        </p:spPr>
        <p:txBody>
          <a:bodyPr vert="horz" wrap="square" lIns="0" tIns="12700" rIns="0" bIns="0" rtlCol="0">
            <a:spAutoFit/>
          </a:bodyPr>
          <a:lstStyle/>
          <a:p>
            <a:pPr marL="12700">
              <a:lnSpc>
                <a:spcPct val="100000"/>
              </a:lnSpc>
              <a:spcBef>
                <a:spcPts val="100"/>
              </a:spcBef>
            </a:pPr>
            <a:r>
              <a:rPr sz="6000" spc="-35" dirty="0">
                <a:solidFill>
                  <a:srgbClr val="FF0000"/>
                </a:solidFill>
              </a:rPr>
              <a:t>Warning</a:t>
            </a:r>
            <a:r>
              <a:rPr sz="6000" spc="-30" dirty="0">
                <a:solidFill>
                  <a:srgbClr val="FF0000"/>
                </a:solidFill>
              </a:rPr>
              <a:t> </a:t>
            </a:r>
            <a:r>
              <a:rPr sz="6000" spc="-5" dirty="0">
                <a:solidFill>
                  <a:srgbClr val="FF0000"/>
                </a:solidFill>
              </a:rPr>
              <a:t>of</a:t>
            </a:r>
            <a:r>
              <a:rPr sz="6000" spc="-40" dirty="0">
                <a:solidFill>
                  <a:srgbClr val="FF0000"/>
                </a:solidFill>
              </a:rPr>
              <a:t> </a:t>
            </a:r>
            <a:r>
              <a:rPr sz="6000" spc="-20" dirty="0">
                <a:solidFill>
                  <a:srgbClr val="FF0000"/>
                </a:solidFill>
              </a:rPr>
              <a:t>Math</a:t>
            </a:r>
            <a:endParaRPr sz="6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4575175" cy="697230"/>
          </a:xfrm>
          <a:prstGeom prst="rect">
            <a:avLst/>
          </a:prstGeom>
        </p:spPr>
        <p:txBody>
          <a:bodyPr vert="horz" wrap="square" lIns="0" tIns="13335" rIns="0" bIns="0" rtlCol="0">
            <a:spAutoFit/>
          </a:bodyPr>
          <a:lstStyle/>
          <a:p>
            <a:pPr marL="12700">
              <a:lnSpc>
                <a:spcPct val="100000"/>
              </a:lnSpc>
              <a:spcBef>
                <a:spcPts val="105"/>
              </a:spcBef>
            </a:pPr>
            <a:r>
              <a:rPr spc="-25" dirty="0"/>
              <a:t>Posterior</a:t>
            </a:r>
            <a:r>
              <a:rPr spc="-70" dirty="0"/>
              <a:t> </a:t>
            </a:r>
            <a:r>
              <a:rPr spc="-15" dirty="0"/>
              <a:t>Probability</a:t>
            </a:r>
          </a:p>
        </p:txBody>
      </p:sp>
      <p:sp>
        <p:nvSpPr>
          <p:cNvPr id="3" name="object 3"/>
          <p:cNvSpPr/>
          <p:nvPr/>
        </p:nvSpPr>
        <p:spPr>
          <a:xfrm>
            <a:off x="1135316" y="2022729"/>
            <a:ext cx="894715" cy="328930"/>
          </a:xfrm>
          <a:custGeom>
            <a:avLst/>
            <a:gdLst/>
            <a:ahLst/>
            <a:cxnLst/>
            <a:rect l="l" t="t" r="r" b="b"/>
            <a:pathLst>
              <a:path w="894714" h="328930">
                <a:moveTo>
                  <a:pt x="789241" y="0"/>
                </a:moveTo>
                <a:lnTo>
                  <a:pt x="784669" y="13335"/>
                </a:lnTo>
                <a:lnTo>
                  <a:pt x="803699" y="21578"/>
                </a:lnTo>
                <a:lnTo>
                  <a:pt x="820039" y="32988"/>
                </a:lnTo>
                <a:lnTo>
                  <a:pt x="844740" y="65405"/>
                </a:lnTo>
                <a:lnTo>
                  <a:pt x="859313" y="109092"/>
                </a:lnTo>
                <a:lnTo>
                  <a:pt x="864171" y="162687"/>
                </a:lnTo>
                <a:lnTo>
                  <a:pt x="862957" y="191736"/>
                </a:lnTo>
                <a:lnTo>
                  <a:pt x="853241" y="241786"/>
                </a:lnTo>
                <a:lnTo>
                  <a:pt x="833665" y="280838"/>
                </a:lnTo>
                <a:lnTo>
                  <a:pt x="803896" y="307179"/>
                </a:lnTo>
                <a:lnTo>
                  <a:pt x="785177" y="315468"/>
                </a:lnTo>
                <a:lnTo>
                  <a:pt x="789241" y="328803"/>
                </a:lnTo>
                <a:lnTo>
                  <a:pt x="834120" y="307768"/>
                </a:lnTo>
                <a:lnTo>
                  <a:pt x="867092" y="271399"/>
                </a:lnTo>
                <a:lnTo>
                  <a:pt x="887380" y="222599"/>
                </a:lnTo>
                <a:lnTo>
                  <a:pt x="894143" y="164465"/>
                </a:lnTo>
                <a:lnTo>
                  <a:pt x="892452" y="134344"/>
                </a:lnTo>
                <a:lnTo>
                  <a:pt x="878927" y="80865"/>
                </a:lnTo>
                <a:lnTo>
                  <a:pt x="852017" y="37361"/>
                </a:lnTo>
                <a:lnTo>
                  <a:pt x="813103" y="8596"/>
                </a:lnTo>
                <a:lnTo>
                  <a:pt x="789241" y="0"/>
                </a:lnTo>
                <a:close/>
              </a:path>
              <a:path w="894714" h="328930">
                <a:moveTo>
                  <a:pt x="104889" y="0"/>
                </a:moveTo>
                <a:lnTo>
                  <a:pt x="60140" y="21050"/>
                </a:lnTo>
                <a:lnTo>
                  <a:pt x="27127" y="57531"/>
                </a:lnTo>
                <a:lnTo>
                  <a:pt x="6781" y="106473"/>
                </a:lnTo>
                <a:lnTo>
                  <a:pt x="0" y="164465"/>
                </a:lnTo>
                <a:lnTo>
                  <a:pt x="1690" y="194710"/>
                </a:lnTo>
                <a:lnTo>
                  <a:pt x="15216" y="248154"/>
                </a:lnTo>
                <a:lnTo>
                  <a:pt x="42054" y="291494"/>
                </a:lnTo>
                <a:lnTo>
                  <a:pt x="80977" y="320208"/>
                </a:lnTo>
                <a:lnTo>
                  <a:pt x="104889" y="328803"/>
                </a:lnTo>
                <a:lnTo>
                  <a:pt x="109054" y="315468"/>
                </a:lnTo>
                <a:lnTo>
                  <a:pt x="90315" y="307179"/>
                </a:lnTo>
                <a:lnTo>
                  <a:pt x="74141" y="295640"/>
                </a:lnTo>
                <a:lnTo>
                  <a:pt x="49504" y="262763"/>
                </a:lnTo>
                <a:lnTo>
                  <a:pt x="34874" y="218106"/>
                </a:lnTo>
                <a:lnTo>
                  <a:pt x="29997" y="162687"/>
                </a:lnTo>
                <a:lnTo>
                  <a:pt x="31216" y="134663"/>
                </a:lnTo>
                <a:lnTo>
                  <a:pt x="40970" y="85998"/>
                </a:lnTo>
                <a:lnTo>
                  <a:pt x="60567" y="47589"/>
                </a:lnTo>
                <a:lnTo>
                  <a:pt x="90604" y="21578"/>
                </a:lnTo>
                <a:lnTo>
                  <a:pt x="109575" y="13335"/>
                </a:lnTo>
                <a:lnTo>
                  <a:pt x="104889" y="0"/>
                </a:lnTo>
                <a:close/>
              </a:path>
            </a:pathLst>
          </a:custGeom>
          <a:solidFill>
            <a:srgbClr val="000000"/>
          </a:solidFill>
        </p:spPr>
        <p:txBody>
          <a:bodyPr wrap="square" lIns="0" tIns="0" rIns="0" bIns="0" rtlCol="0"/>
          <a:lstStyle/>
          <a:p>
            <a:endParaRPr/>
          </a:p>
        </p:txBody>
      </p:sp>
      <p:sp>
        <p:nvSpPr>
          <p:cNvPr id="4" name="object 4"/>
          <p:cNvSpPr/>
          <p:nvPr/>
        </p:nvSpPr>
        <p:spPr>
          <a:xfrm>
            <a:off x="2780538" y="2022729"/>
            <a:ext cx="411480" cy="328930"/>
          </a:xfrm>
          <a:custGeom>
            <a:avLst/>
            <a:gdLst/>
            <a:ahLst/>
            <a:cxnLst/>
            <a:rect l="l" t="t" r="r" b="b"/>
            <a:pathLst>
              <a:path w="411480" h="328930">
                <a:moveTo>
                  <a:pt x="306197" y="0"/>
                </a:moveTo>
                <a:lnTo>
                  <a:pt x="301625" y="13335"/>
                </a:lnTo>
                <a:lnTo>
                  <a:pt x="320601" y="21578"/>
                </a:lnTo>
                <a:lnTo>
                  <a:pt x="336946" y="32988"/>
                </a:lnTo>
                <a:lnTo>
                  <a:pt x="361695" y="65405"/>
                </a:lnTo>
                <a:lnTo>
                  <a:pt x="376269" y="109092"/>
                </a:lnTo>
                <a:lnTo>
                  <a:pt x="381126" y="162687"/>
                </a:lnTo>
                <a:lnTo>
                  <a:pt x="379912" y="191736"/>
                </a:lnTo>
                <a:lnTo>
                  <a:pt x="370197" y="241786"/>
                </a:lnTo>
                <a:lnTo>
                  <a:pt x="350621" y="280838"/>
                </a:lnTo>
                <a:lnTo>
                  <a:pt x="320851" y="307179"/>
                </a:lnTo>
                <a:lnTo>
                  <a:pt x="302132" y="315468"/>
                </a:lnTo>
                <a:lnTo>
                  <a:pt x="306197" y="328803"/>
                </a:lnTo>
                <a:lnTo>
                  <a:pt x="351075" y="307768"/>
                </a:lnTo>
                <a:lnTo>
                  <a:pt x="384048" y="271399"/>
                </a:lnTo>
                <a:lnTo>
                  <a:pt x="404336" y="222599"/>
                </a:lnTo>
                <a:lnTo>
                  <a:pt x="411099" y="164465"/>
                </a:lnTo>
                <a:lnTo>
                  <a:pt x="409408" y="134344"/>
                </a:lnTo>
                <a:lnTo>
                  <a:pt x="395882" y="80865"/>
                </a:lnTo>
                <a:lnTo>
                  <a:pt x="368972" y="37361"/>
                </a:lnTo>
                <a:lnTo>
                  <a:pt x="330059" y="8596"/>
                </a:lnTo>
                <a:lnTo>
                  <a:pt x="306197" y="0"/>
                </a:lnTo>
                <a:close/>
              </a:path>
              <a:path w="411480" h="328930">
                <a:moveTo>
                  <a:pt x="104901" y="0"/>
                </a:moveTo>
                <a:lnTo>
                  <a:pt x="60229" y="21050"/>
                </a:lnTo>
                <a:lnTo>
                  <a:pt x="27178" y="57531"/>
                </a:lnTo>
                <a:lnTo>
                  <a:pt x="6826" y="106473"/>
                </a:lnTo>
                <a:lnTo>
                  <a:pt x="0" y="164465"/>
                </a:lnTo>
                <a:lnTo>
                  <a:pt x="1690" y="194710"/>
                </a:lnTo>
                <a:lnTo>
                  <a:pt x="15216" y="248154"/>
                </a:lnTo>
                <a:lnTo>
                  <a:pt x="42072" y="291494"/>
                </a:lnTo>
                <a:lnTo>
                  <a:pt x="81022" y="320208"/>
                </a:lnTo>
                <a:lnTo>
                  <a:pt x="104901" y="328803"/>
                </a:lnTo>
                <a:lnTo>
                  <a:pt x="109093" y="315468"/>
                </a:lnTo>
                <a:lnTo>
                  <a:pt x="90374" y="307179"/>
                </a:lnTo>
                <a:lnTo>
                  <a:pt x="74215" y="295640"/>
                </a:lnTo>
                <a:lnTo>
                  <a:pt x="49530" y="262763"/>
                </a:lnTo>
                <a:lnTo>
                  <a:pt x="34956" y="218106"/>
                </a:lnTo>
                <a:lnTo>
                  <a:pt x="30099" y="162687"/>
                </a:lnTo>
                <a:lnTo>
                  <a:pt x="31313" y="134663"/>
                </a:lnTo>
                <a:lnTo>
                  <a:pt x="41028" y="85998"/>
                </a:lnTo>
                <a:lnTo>
                  <a:pt x="60630" y="47589"/>
                </a:lnTo>
                <a:lnTo>
                  <a:pt x="90642" y="21578"/>
                </a:lnTo>
                <a:lnTo>
                  <a:pt x="109600" y="13335"/>
                </a:lnTo>
                <a:lnTo>
                  <a:pt x="104901" y="0"/>
                </a:lnTo>
                <a:close/>
              </a:path>
            </a:pathLst>
          </a:custGeom>
          <a:solidFill>
            <a:srgbClr val="000000"/>
          </a:solidFill>
        </p:spPr>
        <p:txBody>
          <a:bodyPr wrap="square" lIns="0" tIns="0" rIns="0" bIns="0" rtlCol="0"/>
          <a:lstStyle/>
          <a:p>
            <a:endParaRPr/>
          </a:p>
        </p:txBody>
      </p:sp>
      <p:sp>
        <p:nvSpPr>
          <p:cNvPr id="5" name="object 5"/>
          <p:cNvSpPr txBox="1"/>
          <p:nvPr/>
        </p:nvSpPr>
        <p:spPr>
          <a:xfrm>
            <a:off x="836066" y="1921255"/>
            <a:ext cx="2272030" cy="452120"/>
          </a:xfrm>
          <a:prstGeom prst="rect">
            <a:avLst/>
          </a:prstGeom>
        </p:spPr>
        <p:txBody>
          <a:bodyPr vert="horz" wrap="square" lIns="0" tIns="12065" rIns="0" bIns="0" rtlCol="0">
            <a:spAutoFit/>
          </a:bodyPr>
          <a:lstStyle/>
          <a:p>
            <a:pPr marL="38100">
              <a:lnSpc>
                <a:spcPct val="100000"/>
              </a:lnSpc>
              <a:spcBef>
                <a:spcPts val="95"/>
              </a:spcBef>
              <a:tabLst>
                <a:tab pos="415925" algn="l"/>
                <a:tab pos="1332230" algn="l"/>
                <a:tab pos="2061210" algn="l"/>
              </a:tabLst>
            </a:pPr>
            <a:r>
              <a:rPr sz="2800" spc="-5" dirty="0">
                <a:latin typeface="Cambria Math"/>
                <a:cs typeface="Cambria Math"/>
              </a:rPr>
              <a:t>𝑃	</a:t>
            </a:r>
            <a:r>
              <a:rPr sz="2800" spc="-20" dirty="0">
                <a:latin typeface="Cambria Math"/>
                <a:cs typeface="Cambria Math"/>
              </a:rPr>
              <a:t>𝐶</a:t>
            </a:r>
            <a:r>
              <a:rPr sz="3075" spc="-30" baseline="-16260" dirty="0">
                <a:latin typeface="Cambria Math"/>
                <a:cs typeface="Cambria Math"/>
              </a:rPr>
              <a:t>1</a:t>
            </a:r>
            <a:r>
              <a:rPr sz="2800" spc="-20" dirty="0">
                <a:latin typeface="Cambria Math"/>
                <a:cs typeface="Cambria Math"/>
              </a:rPr>
              <a:t>|𝑥	</a:t>
            </a:r>
            <a:r>
              <a:rPr sz="2800" spc="-5" dirty="0">
                <a:latin typeface="Cambria Math"/>
                <a:cs typeface="Cambria Math"/>
              </a:rPr>
              <a:t>=</a:t>
            </a:r>
            <a:r>
              <a:rPr sz="2800" spc="165" dirty="0">
                <a:latin typeface="Cambria Math"/>
                <a:cs typeface="Cambria Math"/>
              </a:rPr>
              <a:t> </a:t>
            </a:r>
            <a:r>
              <a:rPr sz="2800" spc="-5" dirty="0">
                <a:latin typeface="Cambria Math"/>
                <a:cs typeface="Cambria Math"/>
              </a:rPr>
              <a:t>𝜎	𝑧</a:t>
            </a:r>
            <a:endParaRPr sz="2800">
              <a:latin typeface="Cambria Math"/>
              <a:cs typeface="Cambria Math"/>
            </a:endParaRPr>
          </a:p>
        </p:txBody>
      </p:sp>
      <p:sp>
        <p:nvSpPr>
          <p:cNvPr id="6" name="object 6"/>
          <p:cNvSpPr/>
          <p:nvPr/>
        </p:nvSpPr>
        <p:spPr>
          <a:xfrm>
            <a:off x="6006084" y="2164714"/>
            <a:ext cx="2075814" cy="22860"/>
          </a:xfrm>
          <a:custGeom>
            <a:avLst/>
            <a:gdLst/>
            <a:ahLst/>
            <a:cxnLst/>
            <a:rect l="l" t="t" r="r" b="b"/>
            <a:pathLst>
              <a:path w="2075815" h="22860">
                <a:moveTo>
                  <a:pt x="2075688" y="0"/>
                </a:moveTo>
                <a:lnTo>
                  <a:pt x="0" y="0"/>
                </a:lnTo>
                <a:lnTo>
                  <a:pt x="0" y="22860"/>
                </a:lnTo>
                <a:lnTo>
                  <a:pt x="2075688" y="22860"/>
                </a:lnTo>
                <a:lnTo>
                  <a:pt x="2075688" y="0"/>
                </a:lnTo>
                <a:close/>
              </a:path>
            </a:pathLst>
          </a:custGeom>
          <a:solidFill>
            <a:srgbClr val="000000"/>
          </a:solidFill>
        </p:spPr>
        <p:txBody>
          <a:bodyPr wrap="square" lIns="0" tIns="0" rIns="0" bIns="0" rtlCol="0"/>
          <a:lstStyle/>
          <a:p>
            <a:endParaRPr/>
          </a:p>
        </p:txBody>
      </p:sp>
      <p:sp>
        <p:nvSpPr>
          <p:cNvPr id="7" name="object 7"/>
          <p:cNvSpPr/>
          <p:nvPr/>
        </p:nvSpPr>
        <p:spPr>
          <a:xfrm>
            <a:off x="6273419" y="1743455"/>
            <a:ext cx="894715" cy="328930"/>
          </a:xfrm>
          <a:custGeom>
            <a:avLst/>
            <a:gdLst/>
            <a:ahLst/>
            <a:cxnLst/>
            <a:rect l="l" t="t" r="r" b="b"/>
            <a:pathLst>
              <a:path w="894715" h="328930">
                <a:moveTo>
                  <a:pt x="789304" y="0"/>
                </a:moveTo>
                <a:lnTo>
                  <a:pt x="784605" y="13335"/>
                </a:lnTo>
                <a:lnTo>
                  <a:pt x="803655" y="21595"/>
                </a:lnTo>
                <a:lnTo>
                  <a:pt x="820038" y="33035"/>
                </a:lnTo>
                <a:lnTo>
                  <a:pt x="844803" y="65405"/>
                </a:lnTo>
                <a:lnTo>
                  <a:pt x="859377" y="109156"/>
                </a:lnTo>
                <a:lnTo>
                  <a:pt x="864234" y="162814"/>
                </a:lnTo>
                <a:lnTo>
                  <a:pt x="863020" y="191789"/>
                </a:lnTo>
                <a:lnTo>
                  <a:pt x="853305" y="241788"/>
                </a:lnTo>
                <a:lnTo>
                  <a:pt x="833729" y="280838"/>
                </a:lnTo>
                <a:lnTo>
                  <a:pt x="803959" y="307179"/>
                </a:lnTo>
                <a:lnTo>
                  <a:pt x="785240" y="315468"/>
                </a:lnTo>
                <a:lnTo>
                  <a:pt x="789304" y="328930"/>
                </a:lnTo>
                <a:lnTo>
                  <a:pt x="834183" y="307879"/>
                </a:lnTo>
                <a:lnTo>
                  <a:pt x="867155" y="271399"/>
                </a:lnTo>
                <a:lnTo>
                  <a:pt x="887444" y="222599"/>
                </a:lnTo>
                <a:lnTo>
                  <a:pt x="894206" y="164465"/>
                </a:lnTo>
                <a:lnTo>
                  <a:pt x="892516" y="134346"/>
                </a:lnTo>
                <a:lnTo>
                  <a:pt x="878990" y="80918"/>
                </a:lnTo>
                <a:lnTo>
                  <a:pt x="852080" y="37415"/>
                </a:lnTo>
                <a:lnTo>
                  <a:pt x="813167" y="8598"/>
                </a:lnTo>
                <a:lnTo>
                  <a:pt x="789304" y="0"/>
                </a:lnTo>
                <a:close/>
              </a:path>
              <a:path w="894715" h="328930">
                <a:moveTo>
                  <a:pt x="104901" y="0"/>
                </a:moveTo>
                <a:lnTo>
                  <a:pt x="60182" y="21066"/>
                </a:lnTo>
                <a:lnTo>
                  <a:pt x="27177" y="57658"/>
                </a:lnTo>
                <a:lnTo>
                  <a:pt x="6826" y="106489"/>
                </a:lnTo>
                <a:lnTo>
                  <a:pt x="0" y="164465"/>
                </a:lnTo>
                <a:lnTo>
                  <a:pt x="1690" y="194710"/>
                </a:lnTo>
                <a:lnTo>
                  <a:pt x="15216" y="248154"/>
                </a:lnTo>
                <a:lnTo>
                  <a:pt x="42072" y="291568"/>
                </a:lnTo>
                <a:lnTo>
                  <a:pt x="81022" y="320333"/>
                </a:lnTo>
                <a:lnTo>
                  <a:pt x="104901" y="328930"/>
                </a:lnTo>
                <a:lnTo>
                  <a:pt x="109092" y="315468"/>
                </a:lnTo>
                <a:lnTo>
                  <a:pt x="90356" y="307179"/>
                </a:lnTo>
                <a:lnTo>
                  <a:pt x="74167" y="295640"/>
                </a:lnTo>
                <a:lnTo>
                  <a:pt x="49529" y="262763"/>
                </a:lnTo>
                <a:lnTo>
                  <a:pt x="34956" y="218122"/>
                </a:lnTo>
                <a:lnTo>
                  <a:pt x="30098" y="162814"/>
                </a:lnTo>
                <a:lnTo>
                  <a:pt x="31313" y="134735"/>
                </a:lnTo>
                <a:lnTo>
                  <a:pt x="41028" y="86054"/>
                </a:lnTo>
                <a:lnTo>
                  <a:pt x="60577" y="47642"/>
                </a:lnTo>
                <a:lnTo>
                  <a:pt x="90624" y="21595"/>
                </a:lnTo>
                <a:lnTo>
                  <a:pt x="109600" y="13335"/>
                </a:lnTo>
                <a:lnTo>
                  <a:pt x="104901" y="0"/>
                </a:lnTo>
                <a:close/>
              </a:path>
            </a:pathLst>
          </a:custGeom>
          <a:solidFill>
            <a:srgbClr val="000000"/>
          </a:solidFill>
        </p:spPr>
        <p:txBody>
          <a:bodyPr wrap="square" lIns="0" tIns="0" rIns="0" bIns="0" rtlCol="0"/>
          <a:lstStyle/>
          <a:p>
            <a:endParaRPr/>
          </a:p>
        </p:txBody>
      </p:sp>
      <p:sp>
        <p:nvSpPr>
          <p:cNvPr id="8" name="object 8"/>
          <p:cNvSpPr/>
          <p:nvPr/>
        </p:nvSpPr>
        <p:spPr>
          <a:xfrm>
            <a:off x="7460615" y="1743455"/>
            <a:ext cx="582295" cy="328930"/>
          </a:xfrm>
          <a:custGeom>
            <a:avLst/>
            <a:gdLst/>
            <a:ahLst/>
            <a:cxnLst/>
            <a:rect l="l" t="t" r="r" b="b"/>
            <a:pathLst>
              <a:path w="582295" h="328930">
                <a:moveTo>
                  <a:pt x="476884" y="0"/>
                </a:moveTo>
                <a:lnTo>
                  <a:pt x="472185" y="13335"/>
                </a:lnTo>
                <a:lnTo>
                  <a:pt x="491235" y="21595"/>
                </a:lnTo>
                <a:lnTo>
                  <a:pt x="507618" y="33035"/>
                </a:lnTo>
                <a:lnTo>
                  <a:pt x="532383" y="65405"/>
                </a:lnTo>
                <a:lnTo>
                  <a:pt x="546957" y="109156"/>
                </a:lnTo>
                <a:lnTo>
                  <a:pt x="551814" y="162814"/>
                </a:lnTo>
                <a:lnTo>
                  <a:pt x="550600" y="191789"/>
                </a:lnTo>
                <a:lnTo>
                  <a:pt x="540885" y="241788"/>
                </a:lnTo>
                <a:lnTo>
                  <a:pt x="521309" y="280838"/>
                </a:lnTo>
                <a:lnTo>
                  <a:pt x="491539" y="307179"/>
                </a:lnTo>
                <a:lnTo>
                  <a:pt x="472820" y="315468"/>
                </a:lnTo>
                <a:lnTo>
                  <a:pt x="476884" y="328930"/>
                </a:lnTo>
                <a:lnTo>
                  <a:pt x="521763" y="307879"/>
                </a:lnTo>
                <a:lnTo>
                  <a:pt x="554735" y="271399"/>
                </a:lnTo>
                <a:lnTo>
                  <a:pt x="575024" y="222599"/>
                </a:lnTo>
                <a:lnTo>
                  <a:pt x="581786" y="164465"/>
                </a:lnTo>
                <a:lnTo>
                  <a:pt x="580096" y="134346"/>
                </a:lnTo>
                <a:lnTo>
                  <a:pt x="566570" y="80918"/>
                </a:lnTo>
                <a:lnTo>
                  <a:pt x="539660" y="37415"/>
                </a:lnTo>
                <a:lnTo>
                  <a:pt x="500747" y="8598"/>
                </a:lnTo>
                <a:lnTo>
                  <a:pt x="476884" y="0"/>
                </a:lnTo>
                <a:close/>
              </a:path>
              <a:path w="582295" h="328930">
                <a:moveTo>
                  <a:pt x="104901" y="0"/>
                </a:moveTo>
                <a:lnTo>
                  <a:pt x="60182" y="21066"/>
                </a:lnTo>
                <a:lnTo>
                  <a:pt x="27177" y="57658"/>
                </a:lnTo>
                <a:lnTo>
                  <a:pt x="6826" y="106489"/>
                </a:lnTo>
                <a:lnTo>
                  <a:pt x="0" y="164465"/>
                </a:lnTo>
                <a:lnTo>
                  <a:pt x="1690" y="194710"/>
                </a:lnTo>
                <a:lnTo>
                  <a:pt x="15216" y="248154"/>
                </a:lnTo>
                <a:lnTo>
                  <a:pt x="42072" y="291568"/>
                </a:lnTo>
                <a:lnTo>
                  <a:pt x="81022" y="320333"/>
                </a:lnTo>
                <a:lnTo>
                  <a:pt x="104901" y="328930"/>
                </a:lnTo>
                <a:lnTo>
                  <a:pt x="109092" y="315468"/>
                </a:lnTo>
                <a:lnTo>
                  <a:pt x="90356" y="307179"/>
                </a:lnTo>
                <a:lnTo>
                  <a:pt x="74168" y="295640"/>
                </a:lnTo>
                <a:lnTo>
                  <a:pt x="49529" y="262763"/>
                </a:lnTo>
                <a:lnTo>
                  <a:pt x="34956" y="218122"/>
                </a:lnTo>
                <a:lnTo>
                  <a:pt x="30099" y="162814"/>
                </a:lnTo>
                <a:lnTo>
                  <a:pt x="31313" y="134735"/>
                </a:lnTo>
                <a:lnTo>
                  <a:pt x="41028" y="86054"/>
                </a:lnTo>
                <a:lnTo>
                  <a:pt x="60577" y="47642"/>
                </a:lnTo>
                <a:lnTo>
                  <a:pt x="90624" y="21595"/>
                </a:lnTo>
                <a:lnTo>
                  <a:pt x="109600" y="13335"/>
                </a:lnTo>
                <a:lnTo>
                  <a:pt x="104901" y="0"/>
                </a:lnTo>
                <a:close/>
              </a:path>
            </a:pathLst>
          </a:custGeom>
          <a:solidFill>
            <a:srgbClr val="000000"/>
          </a:solidFill>
        </p:spPr>
        <p:txBody>
          <a:bodyPr wrap="square" lIns="0" tIns="0" rIns="0" bIns="0" rtlCol="0"/>
          <a:lstStyle/>
          <a:p>
            <a:endParaRPr/>
          </a:p>
        </p:txBody>
      </p:sp>
      <p:sp>
        <p:nvSpPr>
          <p:cNvPr id="9" name="object 9"/>
          <p:cNvSpPr txBox="1"/>
          <p:nvPr/>
        </p:nvSpPr>
        <p:spPr>
          <a:xfrm>
            <a:off x="4944745" y="1641424"/>
            <a:ext cx="3004820" cy="452120"/>
          </a:xfrm>
          <a:prstGeom prst="rect">
            <a:avLst/>
          </a:prstGeom>
        </p:spPr>
        <p:txBody>
          <a:bodyPr vert="horz" wrap="square" lIns="0" tIns="12065" rIns="0" bIns="0" rtlCol="0">
            <a:spAutoFit/>
          </a:bodyPr>
          <a:lstStyle/>
          <a:p>
            <a:pPr marL="38100">
              <a:lnSpc>
                <a:spcPct val="100000"/>
              </a:lnSpc>
              <a:spcBef>
                <a:spcPts val="95"/>
              </a:spcBef>
              <a:tabLst>
                <a:tab pos="1445895" algn="l"/>
                <a:tab pos="2255520" algn="l"/>
                <a:tab pos="2633345" algn="l"/>
              </a:tabLst>
            </a:pPr>
            <a:r>
              <a:rPr sz="4200" spc="-7" baseline="-41666" dirty="0">
                <a:latin typeface="Cambria Math"/>
                <a:cs typeface="Cambria Math"/>
              </a:rPr>
              <a:t>𝑧</a:t>
            </a:r>
            <a:r>
              <a:rPr sz="4200" spc="322" baseline="-41666" dirty="0">
                <a:latin typeface="Cambria Math"/>
                <a:cs typeface="Cambria Math"/>
              </a:rPr>
              <a:t> </a:t>
            </a:r>
            <a:r>
              <a:rPr sz="4200" spc="-7" baseline="-41666" dirty="0">
                <a:latin typeface="Cambria Math"/>
                <a:cs typeface="Cambria Math"/>
              </a:rPr>
              <a:t>=</a:t>
            </a:r>
            <a:r>
              <a:rPr sz="4200" spc="232" baseline="-41666" dirty="0">
                <a:latin typeface="Cambria Math"/>
                <a:cs typeface="Cambria Math"/>
              </a:rPr>
              <a:t> </a:t>
            </a:r>
            <a:r>
              <a:rPr sz="4200" spc="-7" baseline="-41666" dirty="0">
                <a:latin typeface="Cambria Math"/>
                <a:cs typeface="Cambria Math"/>
              </a:rPr>
              <a:t>𝑙𝑛</a:t>
            </a:r>
            <a:r>
              <a:rPr sz="4200" spc="-44" baseline="-41666" dirty="0">
                <a:latin typeface="Cambria Math"/>
                <a:cs typeface="Cambria Math"/>
              </a:rPr>
              <a:t> </a:t>
            </a:r>
            <a:r>
              <a:rPr sz="2800" spc="-5" dirty="0">
                <a:latin typeface="Cambria Math"/>
                <a:cs typeface="Cambria Math"/>
              </a:rPr>
              <a:t>𝑃	</a:t>
            </a:r>
            <a:r>
              <a:rPr sz="2800" spc="-30" dirty="0">
                <a:latin typeface="Cambria Math"/>
                <a:cs typeface="Cambria Math"/>
              </a:rPr>
              <a:t>𝑥|𝐶</a:t>
            </a:r>
            <a:r>
              <a:rPr sz="3075" spc="-44" baseline="-16260" dirty="0">
                <a:latin typeface="Cambria Math"/>
                <a:cs typeface="Cambria Math"/>
              </a:rPr>
              <a:t>1	</a:t>
            </a:r>
            <a:r>
              <a:rPr sz="2800" spc="-5" dirty="0">
                <a:latin typeface="Cambria Math"/>
                <a:cs typeface="Cambria Math"/>
              </a:rPr>
              <a:t>𝑃	</a:t>
            </a:r>
            <a:r>
              <a:rPr sz="2800" spc="-95" dirty="0">
                <a:latin typeface="Cambria Math"/>
                <a:cs typeface="Cambria Math"/>
              </a:rPr>
              <a:t>𝐶</a:t>
            </a:r>
            <a:r>
              <a:rPr sz="3075" spc="-142" baseline="-16260" dirty="0">
                <a:latin typeface="Cambria Math"/>
                <a:cs typeface="Cambria Math"/>
              </a:rPr>
              <a:t>1</a:t>
            </a:r>
            <a:endParaRPr sz="3075" baseline="-16260">
              <a:latin typeface="Cambria Math"/>
              <a:cs typeface="Cambria Math"/>
            </a:endParaRPr>
          </a:p>
        </p:txBody>
      </p:sp>
      <p:sp>
        <p:nvSpPr>
          <p:cNvPr id="10" name="object 10"/>
          <p:cNvSpPr/>
          <p:nvPr/>
        </p:nvSpPr>
        <p:spPr>
          <a:xfrm>
            <a:off x="6265798" y="2249423"/>
            <a:ext cx="902335" cy="328930"/>
          </a:xfrm>
          <a:custGeom>
            <a:avLst/>
            <a:gdLst/>
            <a:ahLst/>
            <a:cxnLst/>
            <a:rect l="l" t="t" r="r" b="b"/>
            <a:pathLst>
              <a:path w="902334" h="328930">
                <a:moveTo>
                  <a:pt x="796925" y="0"/>
                </a:moveTo>
                <a:lnTo>
                  <a:pt x="792226" y="13335"/>
                </a:lnTo>
                <a:lnTo>
                  <a:pt x="811276" y="21595"/>
                </a:lnTo>
                <a:lnTo>
                  <a:pt x="827658" y="33035"/>
                </a:lnTo>
                <a:lnTo>
                  <a:pt x="852424" y="65404"/>
                </a:lnTo>
                <a:lnTo>
                  <a:pt x="866997" y="109156"/>
                </a:lnTo>
                <a:lnTo>
                  <a:pt x="871854" y="162813"/>
                </a:lnTo>
                <a:lnTo>
                  <a:pt x="870640" y="191789"/>
                </a:lnTo>
                <a:lnTo>
                  <a:pt x="860925" y="241788"/>
                </a:lnTo>
                <a:lnTo>
                  <a:pt x="841349" y="280838"/>
                </a:lnTo>
                <a:lnTo>
                  <a:pt x="811579" y="307179"/>
                </a:lnTo>
                <a:lnTo>
                  <a:pt x="792860" y="315467"/>
                </a:lnTo>
                <a:lnTo>
                  <a:pt x="796925" y="328929"/>
                </a:lnTo>
                <a:lnTo>
                  <a:pt x="841803" y="307879"/>
                </a:lnTo>
                <a:lnTo>
                  <a:pt x="874776" y="271399"/>
                </a:lnTo>
                <a:lnTo>
                  <a:pt x="895064" y="222599"/>
                </a:lnTo>
                <a:lnTo>
                  <a:pt x="901826" y="164464"/>
                </a:lnTo>
                <a:lnTo>
                  <a:pt x="900136" y="134346"/>
                </a:lnTo>
                <a:lnTo>
                  <a:pt x="886610" y="80918"/>
                </a:lnTo>
                <a:lnTo>
                  <a:pt x="859700" y="37415"/>
                </a:lnTo>
                <a:lnTo>
                  <a:pt x="820787" y="8598"/>
                </a:lnTo>
                <a:lnTo>
                  <a:pt x="796925" y="0"/>
                </a:lnTo>
                <a:close/>
              </a:path>
              <a:path w="902334" h="328930">
                <a:moveTo>
                  <a:pt x="104901" y="0"/>
                </a:moveTo>
                <a:lnTo>
                  <a:pt x="60182" y="21066"/>
                </a:lnTo>
                <a:lnTo>
                  <a:pt x="27177" y="57658"/>
                </a:lnTo>
                <a:lnTo>
                  <a:pt x="6826" y="106489"/>
                </a:lnTo>
                <a:lnTo>
                  <a:pt x="0" y="164464"/>
                </a:lnTo>
                <a:lnTo>
                  <a:pt x="1690" y="194710"/>
                </a:lnTo>
                <a:lnTo>
                  <a:pt x="15216" y="248154"/>
                </a:lnTo>
                <a:lnTo>
                  <a:pt x="42072" y="291568"/>
                </a:lnTo>
                <a:lnTo>
                  <a:pt x="81022" y="320333"/>
                </a:lnTo>
                <a:lnTo>
                  <a:pt x="104901" y="328929"/>
                </a:lnTo>
                <a:lnTo>
                  <a:pt x="109092" y="315467"/>
                </a:lnTo>
                <a:lnTo>
                  <a:pt x="90356" y="307179"/>
                </a:lnTo>
                <a:lnTo>
                  <a:pt x="74167" y="295640"/>
                </a:lnTo>
                <a:lnTo>
                  <a:pt x="49529" y="262763"/>
                </a:lnTo>
                <a:lnTo>
                  <a:pt x="34956" y="218122"/>
                </a:lnTo>
                <a:lnTo>
                  <a:pt x="30099" y="162813"/>
                </a:lnTo>
                <a:lnTo>
                  <a:pt x="31313" y="134735"/>
                </a:lnTo>
                <a:lnTo>
                  <a:pt x="41028" y="86054"/>
                </a:lnTo>
                <a:lnTo>
                  <a:pt x="60577" y="47642"/>
                </a:lnTo>
                <a:lnTo>
                  <a:pt x="90624" y="21595"/>
                </a:lnTo>
                <a:lnTo>
                  <a:pt x="109600" y="13335"/>
                </a:lnTo>
                <a:lnTo>
                  <a:pt x="104901" y="0"/>
                </a:lnTo>
                <a:close/>
              </a:path>
            </a:pathLst>
          </a:custGeom>
          <a:solidFill>
            <a:srgbClr val="000000"/>
          </a:solidFill>
        </p:spPr>
        <p:txBody>
          <a:bodyPr wrap="square" lIns="0" tIns="0" rIns="0" bIns="0" rtlCol="0"/>
          <a:lstStyle/>
          <a:p>
            <a:endParaRPr/>
          </a:p>
        </p:txBody>
      </p:sp>
      <p:sp>
        <p:nvSpPr>
          <p:cNvPr id="11" name="object 11"/>
          <p:cNvSpPr/>
          <p:nvPr/>
        </p:nvSpPr>
        <p:spPr>
          <a:xfrm>
            <a:off x="7460615" y="2249423"/>
            <a:ext cx="589915" cy="328930"/>
          </a:xfrm>
          <a:custGeom>
            <a:avLst/>
            <a:gdLst/>
            <a:ahLst/>
            <a:cxnLst/>
            <a:rect l="l" t="t" r="r" b="b"/>
            <a:pathLst>
              <a:path w="589915" h="328930">
                <a:moveTo>
                  <a:pt x="484504" y="0"/>
                </a:moveTo>
                <a:lnTo>
                  <a:pt x="479805" y="13335"/>
                </a:lnTo>
                <a:lnTo>
                  <a:pt x="498855" y="21595"/>
                </a:lnTo>
                <a:lnTo>
                  <a:pt x="515238" y="33035"/>
                </a:lnTo>
                <a:lnTo>
                  <a:pt x="540003" y="65404"/>
                </a:lnTo>
                <a:lnTo>
                  <a:pt x="554577" y="109156"/>
                </a:lnTo>
                <a:lnTo>
                  <a:pt x="559434" y="162813"/>
                </a:lnTo>
                <a:lnTo>
                  <a:pt x="558220" y="191789"/>
                </a:lnTo>
                <a:lnTo>
                  <a:pt x="548505" y="241788"/>
                </a:lnTo>
                <a:lnTo>
                  <a:pt x="528929" y="280838"/>
                </a:lnTo>
                <a:lnTo>
                  <a:pt x="499159" y="307179"/>
                </a:lnTo>
                <a:lnTo>
                  <a:pt x="480440" y="315467"/>
                </a:lnTo>
                <a:lnTo>
                  <a:pt x="484504" y="328929"/>
                </a:lnTo>
                <a:lnTo>
                  <a:pt x="529383" y="307879"/>
                </a:lnTo>
                <a:lnTo>
                  <a:pt x="562355" y="271399"/>
                </a:lnTo>
                <a:lnTo>
                  <a:pt x="582644" y="222599"/>
                </a:lnTo>
                <a:lnTo>
                  <a:pt x="589406" y="164464"/>
                </a:lnTo>
                <a:lnTo>
                  <a:pt x="587716" y="134346"/>
                </a:lnTo>
                <a:lnTo>
                  <a:pt x="574190" y="80918"/>
                </a:lnTo>
                <a:lnTo>
                  <a:pt x="547280" y="37415"/>
                </a:lnTo>
                <a:lnTo>
                  <a:pt x="508367" y="8598"/>
                </a:lnTo>
                <a:lnTo>
                  <a:pt x="484504" y="0"/>
                </a:lnTo>
                <a:close/>
              </a:path>
              <a:path w="589915" h="328930">
                <a:moveTo>
                  <a:pt x="104901" y="0"/>
                </a:moveTo>
                <a:lnTo>
                  <a:pt x="60182" y="21066"/>
                </a:lnTo>
                <a:lnTo>
                  <a:pt x="27177" y="57658"/>
                </a:lnTo>
                <a:lnTo>
                  <a:pt x="6826" y="106489"/>
                </a:lnTo>
                <a:lnTo>
                  <a:pt x="0" y="164464"/>
                </a:lnTo>
                <a:lnTo>
                  <a:pt x="1690" y="194710"/>
                </a:lnTo>
                <a:lnTo>
                  <a:pt x="15216" y="248154"/>
                </a:lnTo>
                <a:lnTo>
                  <a:pt x="42072" y="291568"/>
                </a:lnTo>
                <a:lnTo>
                  <a:pt x="81022" y="320333"/>
                </a:lnTo>
                <a:lnTo>
                  <a:pt x="104901" y="328929"/>
                </a:lnTo>
                <a:lnTo>
                  <a:pt x="109092" y="315467"/>
                </a:lnTo>
                <a:lnTo>
                  <a:pt x="90356" y="307179"/>
                </a:lnTo>
                <a:lnTo>
                  <a:pt x="74168" y="295640"/>
                </a:lnTo>
                <a:lnTo>
                  <a:pt x="49529" y="262763"/>
                </a:lnTo>
                <a:lnTo>
                  <a:pt x="34956" y="218122"/>
                </a:lnTo>
                <a:lnTo>
                  <a:pt x="30099" y="162813"/>
                </a:lnTo>
                <a:lnTo>
                  <a:pt x="31313" y="134735"/>
                </a:lnTo>
                <a:lnTo>
                  <a:pt x="41028" y="86054"/>
                </a:lnTo>
                <a:lnTo>
                  <a:pt x="60577" y="47642"/>
                </a:lnTo>
                <a:lnTo>
                  <a:pt x="90624" y="21595"/>
                </a:lnTo>
                <a:lnTo>
                  <a:pt x="109600" y="13335"/>
                </a:lnTo>
                <a:lnTo>
                  <a:pt x="104901" y="0"/>
                </a:lnTo>
                <a:close/>
              </a:path>
            </a:pathLst>
          </a:custGeom>
          <a:solidFill>
            <a:srgbClr val="000000"/>
          </a:solidFill>
        </p:spPr>
        <p:txBody>
          <a:bodyPr wrap="square" lIns="0" tIns="0" rIns="0" bIns="0" rtlCol="0"/>
          <a:lstStyle/>
          <a:p>
            <a:endParaRPr/>
          </a:p>
        </p:txBody>
      </p:sp>
      <p:sp>
        <p:nvSpPr>
          <p:cNvPr id="12" name="object 12"/>
          <p:cNvSpPr txBox="1"/>
          <p:nvPr/>
        </p:nvSpPr>
        <p:spPr>
          <a:xfrm>
            <a:off x="5968872" y="2148077"/>
            <a:ext cx="1988820" cy="452120"/>
          </a:xfrm>
          <a:prstGeom prst="rect">
            <a:avLst/>
          </a:prstGeom>
        </p:spPr>
        <p:txBody>
          <a:bodyPr vert="horz" wrap="square" lIns="0" tIns="12065" rIns="0" bIns="0" rtlCol="0">
            <a:spAutoFit/>
          </a:bodyPr>
          <a:lstStyle/>
          <a:p>
            <a:pPr marL="38100">
              <a:lnSpc>
                <a:spcPct val="100000"/>
              </a:lnSpc>
              <a:spcBef>
                <a:spcPts val="95"/>
              </a:spcBef>
              <a:tabLst>
                <a:tab pos="414020" algn="l"/>
                <a:tab pos="1231265" algn="l"/>
                <a:tab pos="1609090" algn="l"/>
              </a:tabLst>
            </a:pPr>
            <a:r>
              <a:rPr sz="2800" spc="-5" dirty="0">
                <a:latin typeface="Cambria Math"/>
                <a:cs typeface="Cambria Math"/>
              </a:rPr>
              <a:t>𝑃	</a:t>
            </a:r>
            <a:r>
              <a:rPr sz="2800" spc="-15" dirty="0">
                <a:latin typeface="Cambria Math"/>
                <a:cs typeface="Cambria Math"/>
              </a:rPr>
              <a:t>𝑥|𝐶</a:t>
            </a:r>
            <a:r>
              <a:rPr sz="3075" spc="-22" baseline="-16260" dirty="0">
                <a:latin typeface="Cambria Math"/>
                <a:cs typeface="Cambria Math"/>
              </a:rPr>
              <a:t>2	</a:t>
            </a:r>
            <a:r>
              <a:rPr sz="2800" spc="-5" dirty="0">
                <a:latin typeface="Cambria Math"/>
                <a:cs typeface="Cambria Math"/>
              </a:rPr>
              <a:t>𝑃	</a:t>
            </a:r>
            <a:r>
              <a:rPr sz="2800" spc="-65" dirty="0">
                <a:latin typeface="Cambria Math"/>
                <a:cs typeface="Cambria Math"/>
              </a:rPr>
              <a:t>𝐶</a:t>
            </a:r>
            <a:r>
              <a:rPr sz="3075" spc="-97" baseline="-16260" dirty="0">
                <a:latin typeface="Cambria Math"/>
                <a:cs typeface="Cambria Math"/>
              </a:rPr>
              <a:t>2</a:t>
            </a:r>
            <a:endParaRPr sz="3075" baseline="-16260">
              <a:latin typeface="Cambria Math"/>
              <a:cs typeface="Cambria Math"/>
            </a:endParaRPr>
          </a:p>
        </p:txBody>
      </p:sp>
      <p:sp>
        <p:nvSpPr>
          <p:cNvPr id="13" name="object 13"/>
          <p:cNvSpPr/>
          <p:nvPr/>
        </p:nvSpPr>
        <p:spPr>
          <a:xfrm>
            <a:off x="919086" y="4604511"/>
            <a:ext cx="766445" cy="282575"/>
          </a:xfrm>
          <a:custGeom>
            <a:avLst/>
            <a:gdLst/>
            <a:ahLst/>
            <a:cxnLst/>
            <a:rect l="l" t="t" r="r" b="b"/>
            <a:pathLst>
              <a:path w="766444" h="282575">
                <a:moveTo>
                  <a:pt x="676287" y="0"/>
                </a:moveTo>
                <a:lnTo>
                  <a:pt x="672350" y="11430"/>
                </a:lnTo>
                <a:lnTo>
                  <a:pt x="688658" y="18577"/>
                </a:lnTo>
                <a:lnTo>
                  <a:pt x="702703" y="28416"/>
                </a:lnTo>
                <a:lnTo>
                  <a:pt x="731227" y="73925"/>
                </a:lnTo>
                <a:lnTo>
                  <a:pt x="739521" y="115732"/>
                </a:lnTo>
                <a:lnTo>
                  <a:pt x="740549" y="139826"/>
                </a:lnTo>
                <a:lnTo>
                  <a:pt x="739503" y="164689"/>
                </a:lnTo>
                <a:lnTo>
                  <a:pt x="731173" y="207603"/>
                </a:lnTo>
                <a:lnTo>
                  <a:pt x="702751" y="253857"/>
                </a:lnTo>
                <a:lnTo>
                  <a:pt x="672731" y="270890"/>
                </a:lnTo>
                <a:lnTo>
                  <a:pt x="676287" y="282320"/>
                </a:lnTo>
                <a:lnTo>
                  <a:pt x="714784" y="264302"/>
                </a:lnTo>
                <a:lnTo>
                  <a:pt x="743089" y="233044"/>
                </a:lnTo>
                <a:lnTo>
                  <a:pt x="760520" y="191134"/>
                </a:lnTo>
                <a:lnTo>
                  <a:pt x="766330" y="141224"/>
                </a:lnTo>
                <a:lnTo>
                  <a:pt x="764878" y="115359"/>
                </a:lnTo>
                <a:lnTo>
                  <a:pt x="753257" y="69536"/>
                </a:lnTo>
                <a:lnTo>
                  <a:pt x="730133" y="32146"/>
                </a:lnTo>
                <a:lnTo>
                  <a:pt x="696744" y="7381"/>
                </a:lnTo>
                <a:lnTo>
                  <a:pt x="676287" y="0"/>
                </a:lnTo>
                <a:close/>
              </a:path>
              <a:path w="766444" h="282575">
                <a:moveTo>
                  <a:pt x="90043" y="0"/>
                </a:moveTo>
                <a:lnTo>
                  <a:pt x="51628" y="18097"/>
                </a:lnTo>
                <a:lnTo>
                  <a:pt x="23291" y="49530"/>
                </a:lnTo>
                <a:lnTo>
                  <a:pt x="5826" y="91471"/>
                </a:lnTo>
                <a:lnTo>
                  <a:pt x="0" y="141224"/>
                </a:lnTo>
                <a:lnTo>
                  <a:pt x="1452" y="167179"/>
                </a:lnTo>
                <a:lnTo>
                  <a:pt x="13062" y="213090"/>
                </a:lnTo>
                <a:lnTo>
                  <a:pt x="36100" y="250334"/>
                </a:lnTo>
                <a:lnTo>
                  <a:pt x="69514" y="274960"/>
                </a:lnTo>
                <a:lnTo>
                  <a:pt x="90043" y="282320"/>
                </a:lnTo>
                <a:lnTo>
                  <a:pt x="93611" y="270890"/>
                </a:lnTo>
                <a:lnTo>
                  <a:pt x="77528" y="263773"/>
                </a:lnTo>
                <a:lnTo>
                  <a:pt x="63647" y="253857"/>
                </a:lnTo>
                <a:lnTo>
                  <a:pt x="35169" y="207603"/>
                </a:lnTo>
                <a:lnTo>
                  <a:pt x="26801" y="164689"/>
                </a:lnTo>
                <a:lnTo>
                  <a:pt x="25755" y="139826"/>
                </a:lnTo>
                <a:lnTo>
                  <a:pt x="26801" y="115732"/>
                </a:lnTo>
                <a:lnTo>
                  <a:pt x="35169" y="73925"/>
                </a:lnTo>
                <a:lnTo>
                  <a:pt x="63757" y="28416"/>
                </a:lnTo>
                <a:lnTo>
                  <a:pt x="94068" y="11430"/>
                </a:lnTo>
                <a:lnTo>
                  <a:pt x="90043" y="0"/>
                </a:lnTo>
                <a:close/>
              </a:path>
            </a:pathLst>
          </a:custGeom>
          <a:solidFill>
            <a:srgbClr val="000000"/>
          </a:solidFill>
        </p:spPr>
        <p:txBody>
          <a:bodyPr wrap="square" lIns="0" tIns="0" rIns="0" bIns="0" rtlCol="0"/>
          <a:lstStyle/>
          <a:p>
            <a:endParaRPr/>
          </a:p>
        </p:txBody>
      </p:sp>
      <p:sp>
        <p:nvSpPr>
          <p:cNvPr id="14" name="object 14"/>
          <p:cNvSpPr txBox="1"/>
          <p:nvPr/>
        </p:nvSpPr>
        <p:spPr>
          <a:xfrm>
            <a:off x="1431416" y="4660138"/>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1</a:t>
            </a:r>
            <a:endParaRPr sz="1750">
              <a:latin typeface="Cambria Math"/>
              <a:cs typeface="Cambria Math"/>
            </a:endParaRPr>
          </a:p>
        </p:txBody>
      </p:sp>
      <p:sp>
        <p:nvSpPr>
          <p:cNvPr id="15" name="object 15"/>
          <p:cNvSpPr txBox="1"/>
          <p:nvPr/>
        </p:nvSpPr>
        <p:spPr>
          <a:xfrm>
            <a:off x="684682" y="4515357"/>
            <a:ext cx="1353820" cy="391160"/>
          </a:xfrm>
          <a:prstGeom prst="rect">
            <a:avLst/>
          </a:prstGeom>
        </p:spPr>
        <p:txBody>
          <a:bodyPr vert="horz" wrap="square" lIns="0" tIns="12700" rIns="0" bIns="0" rtlCol="0">
            <a:spAutoFit/>
          </a:bodyPr>
          <a:lstStyle/>
          <a:p>
            <a:pPr marL="12700">
              <a:lnSpc>
                <a:spcPct val="100000"/>
              </a:lnSpc>
              <a:spcBef>
                <a:spcPts val="100"/>
              </a:spcBef>
              <a:tabLst>
                <a:tab pos="334010" algn="l"/>
                <a:tab pos="1113155" algn="l"/>
              </a:tabLst>
            </a:pPr>
            <a:r>
              <a:rPr sz="2400" dirty="0">
                <a:latin typeface="Cambria Math"/>
                <a:cs typeface="Cambria Math"/>
              </a:rPr>
              <a:t>𝑃	</a:t>
            </a:r>
            <a:r>
              <a:rPr sz="2400" spc="75" dirty="0">
                <a:latin typeface="Cambria Math"/>
                <a:cs typeface="Cambria Math"/>
              </a:rPr>
              <a:t>𝑥</a:t>
            </a:r>
            <a:r>
              <a:rPr sz="2400" spc="-5" dirty="0">
                <a:latin typeface="Cambria Math"/>
                <a:cs typeface="Cambria Math"/>
              </a:rPr>
              <a:t>|</a:t>
            </a:r>
            <a:r>
              <a:rPr sz="2400" dirty="0">
                <a:latin typeface="Cambria Math"/>
                <a:cs typeface="Cambria Math"/>
              </a:rPr>
              <a:t>𝐶	=</a:t>
            </a:r>
            <a:endParaRPr sz="2400">
              <a:latin typeface="Cambria Math"/>
              <a:cs typeface="Cambria Math"/>
            </a:endParaRPr>
          </a:p>
        </p:txBody>
      </p:sp>
      <p:sp>
        <p:nvSpPr>
          <p:cNvPr id="16" name="object 16"/>
          <p:cNvSpPr/>
          <p:nvPr/>
        </p:nvSpPr>
        <p:spPr>
          <a:xfrm>
            <a:off x="2108454" y="4735829"/>
            <a:ext cx="1024255" cy="20320"/>
          </a:xfrm>
          <a:custGeom>
            <a:avLst/>
            <a:gdLst/>
            <a:ahLst/>
            <a:cxnLst/>
            <a:rect l="l" t="t" r="r" b="b"/>
            <a:pathLst>
              <a:path w="1024255" h="20320">
                <a:moveTo>
                  <a:pt x="1024128" y="0"/>
                </a:moveTo>
                <a:lnTo>
                  <a:pt x="0" y="0"/>
                </a:lnTo>
                <a:lnTo>
                  <a:pt x="0" y="19812"/>
                </a:lnTo>
                <a:lnTo>
                  <a:pt x="1024128" y="19812"/>
                </a:lnTo>
                <a:lnTo>
                  <a:pt x="1024128" y="0"/>
                </a:lnTo>
                <a:close/>
              </a:path>
            </a:pathLst>
          </a:custGeom>
          <a:solidFill>
            <a:srgbClr val="000000"/>
          </a:solidFill>
        </p:spPr>
        <p:txBody>
          <a:bodyPr wrap="square" lIns="0" tIns="0" rIns="0" bIns="0" rtlCol="0"/>
          <a:lstStyle/>
          <a:p>
            <a:endParaRPr/>
          </a:p>
        </p:txBody>
      </p:sp>
      <p:sp>
        <p:nvSpPr>
          <p:cNvPr id="17" name="object 17"/>
          <p:cNvSpPr/>
          <p:nvPr/>
        </p:nvSpPr>
        <p:spPr>
          <a:xfrm>
            <a:off x="2135251" y="4813300"/>
            <a:ext cx="556260" cy="282575"/>
          </a:xfrm>
          <a:custGeom>
            <a:avLst/>
            <a:gdLst/>
            <a:ahLst/>
            <a:cxnLst/>
            <a:rect l="l" t="t" r="r" b="b"/>
            <a:pathLst>
              <a:path w="556260" h="282575">
                <a:moveTo>
                  <a:pt x="465963" y="0"/>
                </a:moveTo>
                <a:lnTo>
                  <a:pt x="462025" y="11430"/>
                </a:lnTo>
                <a:lnTo>
                  <a:pt x="478333" y="18577"/>
                </a:lnTo>
                <a:lnTo>
                  <a:pt x="492378" y="28416"/>
                </a:lnTo>
                <a:lnTo>
                  <a:pt x="520902" y="73925"/>
                </a:lnTo>
                <a:lnTo>
                  <a:pt x="529197" y="115732"/>
                </a:lnTo>
                <a:lnTo>
                  <a:pt x="530225" y="139826"/>
                </a:lnTo>
                <a:lnTo>
                  <a:pt x="529179" y="164689"/>
                </a:lnTo>
                <a:lnTo>
                  <a:pt x="520848" y="207603"/>
                </a:lnTo>
                <a:lnTo>
                  <a:pt x="492426" y="253857"/>
                </a:lnTo>
                <a:lnTo>
                  <a:pt x="462406" y="270891"/>
                </a:lnTo>
                <a:lnTo>
                  <a:pt x="465963" y="282320"/>
                </a:lnTo>
                <a:lnTo>
                  <a:pt x="504459" y="264302"/>
                </a:lnTo>
                <a:lnTo>
                  <a:pt x="532765" y="233044"/>
                </a:lnTo>
                <a:lnTo>
                  <a:pt x="550195" y="191134"/>
                </a:lnTo>
                <a:lnTo>
                  <a:pt x="556006" y="141224"/>
                </a:lnTo>
                <a:lnTo>
                  <a:pt x="554553" y="115359"/>
                </a:lnTo>
                <a:lnTo>
                  <a:pt x="542932" y="69536"/>
                </a:lnTo>
                <a:lnTo>
                  <a:pt x="519809" y="32146"/>
                </a:lnTo>
                <a:lnTo>
                  <a:pt x="486419" y="7381"/>
                </a:lnTo>
                <a:lnTo>
                  <a:pt x="465963" y="0"/>
                </a:lnTo>
                <a:close/>
              </a:path>
              <a:path w="556260" h="282575">
                <a:moveTo>
                  <a:pt x="90043" y="0"/>
                </a:moveTo>
                <a:lnTo>
                  <a:pt x="51641" y="18097"/>
                </a:lnTo>
                <a:lnTo>
                  <a:pt x="23241" y="49530"/>
                </a:lnTo>
                <a:lnTo>
                  <a:pt x="5810" y="91471"/>
                </a:lnTo>
                <a:lnTo>
                  <a:pt x="0" y="141224"/>
                </a:lnTo>
                <a:lnTo>
                  <a:pt x="1452" y="167179"/>
                </a:lnTo>
                <a:lnTo>
                  <a:pt x="13073" y="213090"/>
                </a:lnTo>
                <a:lnTo>
                  <a:pt x="36125" y="250334"/>
                </a:lnTo>
                <a:lnTo>
                  <a:pt x="69514" y="274960"/>
                </a:lnTo>
                <a:lnTo>
                  <a:pt x="90043" y="282320"/>
                </a:lnTo>
                <a:lnTo>
                  <a:pt x="93599" y="270891"/>
                </a:lnTo>
                <a:lnTo>
                  <a:pt x="77531" y="263773"/>
                </a:lnTo>
                <a:lnTo>
                  <a:pt x="63642" y="253857"/>
                </a:lnTo>
                <a:lnTo>
                  <a:pt x="35210" y="207603"/>
                </a:lnTo>
                <a:lnTo>
                  <a:pt x="26828" y="164689"/>
                </a:lnTo>
                <a:lnTo>
                  <a:pt x="25781" y="139826"/>
                </a:lnTo>
                <a:lnTo>
                  <a:pt x="26828" y="115732"/>
                </a:lnTo>
                <a:lnTo>
                  <a:pt x="35210" y="73925"/>
                </a:lnTo>
                <a:lnTo>
                  <a:pt x="63753" y="28416"/>
                </a:lnTo>
                <a:lnTo>
                  <a:pt x="94106" y="11430"/>
                </a:lnTo>
                <a:lnTo>
                  <a:pt x="90043" y="0"/>
                </a:lnTo>
                <a:close/>
              </a:path>
            </a:pathLst>
          </a:custGeom>
          <a:solidFill>
            <a:srgbClr val="000000"/>
          </a:solidFill>
        </p:spPr>
        <p:txBody>
          <a:bodyPr wrap="square" lIns="0" tIns="0" rIns="0" bIns="0" rtlCol="0"/>
          <a:lstStyle/>
          <a:p>
            <a:endParaRPr/>
          </a:p>
        </p:txBody>
      </p:sp>
      <p:sp>
        <p:nvSpPr>
          <p:cNvPr id="18" name="object 18"/>
          <p:cNvSpPr/>
          <p:nvPr/>
        </p:nvSpPr>
        <p:spPr>
          <a:xfrm>
            <a:off x="3182873" y="4735829"/>
            <a:ext cx="876300" cy="20320"/>
          </a:xfrm>
          <a:custGeom>
            <a:avLst/>
            <a:gdLst/>
            <a:ahLst/>
            <a:cxnLst/>
            <a:rect l="l" t="t" r="r" b="b"/>
            <a:pathLst>
              <a:path w="876300" h="20320">
                <a:moveTo>
                  <a:pt x="876300" y="0"/>
                </a:moveTo>
                <a:lnTo>
                  <a:pt x="0" y="0"/>
                </a:lnTo>
                <a:lnTo>
                  <a:pt x="0" y="19812"/>
                </a:lnTo>
                <a:lnTo>
                  <a:pt x="876300" y="19812"/>
                </a:lnTo>
                <a:lnTo>
                  <a:pt x="876300" y="0"/>
                </a:lnTo>
                <a:close/>
              </a:path>
            </a:pathLst>
          </a:custGeom>
          <a:solidFill>
            <a:srgbClr val="000000"/>
          </a:solidFill>
        </p:spPr>
        <p:txBody>
          <a:bodyPr wrap="square" lIns="0" tIns="0" rIns="0" bIns="0" rtlCol="0"/>
          <a:lstStyle/>
          <a:p>
            <a:endParaRPr/>
          </a:p>
        </p:txBody>
      </p:sp>
      <p:sp>
        <p:nvSpPr>
          <p:cNvPr id="19" name="object 19"/>
          <p:cNvSpPr/>
          <p:nvPr/>
        </p:nvSpPr>
        <p:spPr>
          <a:xfrm>
            <a:off x="3628009" y="4815459"/>
            <a:ext cx="23495" cy="277495"/>
          </a:xfrm>
          <a:custGeom>
            <a:avLst/>
            <a:gdLst/>
            <a:ahLst/>
            <a:cxnLst/>
            <a:rect l="l" t="t" r="r" b="b"/>
            <a:pathLst>
              <a:path w="23495" h="277495">
                <a:moveTo>
                  <a:pt x="22987" y="0"/>
                </a:moveTo>
                <a:lnTo>
                  <a:pt x="0" y="0"/>
                </a:lnTo>
                <a:lnTo>
                  <a:pt x="0" y="276987"/>
                </a:lnTo>
                <a:lnTo>
                  <a:pt x="22987" y="276987"/>
                </a:lnTo>
                <a:lnTo>
                  <a:pt x="22987" y="0"/>
                </a:lnTo>
                <a:close/>
              </a:path>
            </a:pathLst>
          </a:custGeom>
          <a:solidFill>
            <a:srgbClr val="000000"/>
          </a:solidFill>
        </p:spPr>
        <p:txBody>
          <a:bodyPr wrap="square" lIns="0" tIns="0" rIns="0" bIns="0" rtlCol="0"/>
          <a:lstStyle/>
          <a:p>
            <a:endParaRPr/>
          </a:p>
        </p:txBody>
      </p:sp>
      <p:sp>
        <p:nvSpPr>
          <p:cNvPr id="20" name="object 20"/>
          <p:cNvSpPr/>
          <p:nvPr/>
        </p:nvSpPr>
        <p:spPr>
          <a:xfrm>
            <a:off x="3219576" y="4815459"/>
            <a:ext cx="23495" cy="277495"/>
          </a:xfrm>
          <a:custGeom>
            <a:avLst/>
            <a:gdLst/>
            <a:ahLst/>
            <a:cxnLst/>
            <a:rect l="l" t="t" r="r" b="b"/>
            <a:pathLst>
              <a:path w="23494" h="277495">
                <a:moveTo>
                  <a:pt x="22987" y="0"/>
                </a:moveTo>
                <a:lnTo>
                  <a:pt x="0" y="0"/>
                </a:lnTo>
                <a:lnTo>
                  <a:pt x="0" y="276987"/>
                </a:lnTo>
                <a:lnTo>
                  <a:pt x="22987" y="276987"/>
                </a:lnTo>
                <a:lnTo>
                  <a:pt x="22987" y="0"/>
                </a:lnTo>
                <a:close/>
              </a:path>
            </a:pathLst>
          </a:custGeom>
          <a:solidFill>
            <a:srgbClr val="000000"/>
          </a:solidFill>
        </p:spPr>
        <p:txBody>
          <a:bodyPr wrap="square" lIns="0" tIns="0" rIns="0" bIns="0" rtlCol="0"/>
          <a:lstStyle/>
          <a:p>
            <a:endParaRPr/>
          </a:p>
        </p:txBody>
      </p:sp>
      <p:sp>
        <p:nvSpPr>
          <p:cNvPr id="21" name="object 21"/>
          <p:cNvSpPr txBox="1"/>
          <p:nvPr/>
        </p:nvSpPr>
        <p:spPr>
          <a:xfrm>
            <a:off x="2184654" y="4285233"/>
            <a:ext cx="1915160" cy="739140"/>
          </a:xfrm>
          <a:prstGeom prst="rect">
            <a:avLst/>
          </a:prstGeom>
        </p:spPr>
        <p:txBody>
          <a:bodyPr vert="horz" wrap="square" lIns="0" tIns="12700" rIns="0" bIns="0" rtlCol="0">
            <a:spAutoFit/>
          </a:bodyPr>
          <a:lstStyle/>
          <a:p>
            <a:pPr marR="33020" algn="ctr">
              <a:lnSpc>
                <a:spcPts val="2810"/>
              </a:lnSpc>
              <a:spcBef>
                <a:spcPts val="100"/>
              </a:spcBef>
              <a:tabLst>
                <a:tab pos="999490" algn="l"/>
              </a:tabLst>
            </a:pPr>
            <a:r>
              <a:rPr sz="2400" dirty="0">
                <a:latin typeface="Cambria Math"/>
                <a:cs typeface="Cambria Math"/>
              </a:rPr>
              <a:t>1	1</a:t>
            </a:r>
            <a:endParaRPr sz="2400">
              <a:latin typeface="Cambria Math"/>
              <a:cs typeface="Cambria Math"/>
            </a:endParaRPr>
          </a:p>
          <a:p>
            <a:pPr algn="ctr">
              <a:lnSpc>
                <a:spcPts val="2810"/>
              </a:lnSpc>
              <a:tabLst>
                <a:tab pos="482600" algn="l"/>
                <a:tab pos="1045210" algn="l"/>
              </a:tabLst>
            </a:pPr>
            <a:r>
              <a:rPr sz="3600" baseline="-16203" dirty="0">
                <a:latin typeface="Cambria Math"/>
                <a:cs typeface="Cambria Math"/>
              </a:rPr>
              <a:t>2𝜋	</a:t>
            </a:r>
            <a:r>
              <a:rPr sz="1750" spc="40" dirty="0">
                <a:latin typeface="Cambria Math"/>
                <a:cs typeface="Cambria Math"/>
              </a:rPr>
              <a:t>𝐷/2	</a:t>
            </a:r>
            <a:r>
              <a:rPr sz="3600" spc="44" baseline="-16203" dirty="0">
                <a:latin typeface="Cambria Math"/>
                <a:cs typeface="Cambria Math"/>
              </a:rPr>
              <a:t>Σ</a:t>
            </a:r>
            <a:r>
              <a:rPr sz="1750" spc="30" dirty="0">
                <a:latin typeface="Cambria Math"/>
                <a:cs typeface="Cambria Math"/>
              </a:rPr>
              <a:t>1</a:t>
            </a:r>
            <a:r>
              <a:rPr sz="1750" spc="370" dirty="0">
                <a:latin typeface="Cambria Math"/>
                <a:cs typeface="Cambria Math"/>
              </a:rPr>
              <a:t> </a:t>
            </a:r>
            <a:r>
              <a:rPr sz="1750" spc="25" dirty="0">
                <a:latin typeface="Cambria Math"/>
                <a:cs typeface="Cambria Math"/>
              </a:rPr>
              <a:t>1/2</a:t>
            </a:r>
            <a:endParaRPr sz="1750">
              <a:latin typeface="Cambria Math"/>
              <a:cs typeface="Cambria Math"/>
            </a:endParaRPr>
          </a:p>
        </p:txBody>
      </p:sp>
      <p:sp>
        <p:nvSpPr>
          <p:cNvPr id="22" name="object 22"/>
          <p:cNvSpPr/>
          <p:nvPr/>
        </p:nvSpPr>
        <p:spPr>
          <a:xfrm>
            <a:off x="4660138" y="4440935"/>
            <a:ext cx="3925570" cy="607695"/>
          </a:xfrm>
          <a:custGeom>
            <a:avLst/>
            <a:gdLst/>
            <a:ahLst/>
            <a:cxnLst/>
            <a:rect l="l" t="t" r="r" b="b"/>
            <a:pathLst>
              <a:path w="3925570" h="607695">
                <a:moveTo>
                  <a:pt x="97917" y="0"/>
                </a:moveTo>
                <a:lnTo>
                  <a:pt x="54483" y="19735"/>
                </a:lnTo>
                <a:lnTo>
                  <a:pt x="31407" y="50101"/>
                </a:lnTo>
                <a:lnTo>
                  <a:pt x="19405" y="96342"/>
                </a:lnTo>
                <a:lnTo>
                  <a:pt x="17907" y="125476"/>
                </a:lnTo>
                <a:lnTo>
                  <a:pt x="18440" y="138430"/>
                </a:lnTo>
                <a:lnTo>
                  <a:pt x="20015" y="153212"/>
                </a:lnTo>
                <a:lnTo>
                  <a:pt x="22669" y="170332"/>
                </a:lnTo>
                <a:lnTo>
                  <a:pt x="26416" y="189611"/>
                </a:lnTo>
                <a:lnTo>
                  <a:pt x="30226" y="208305"/>
                </a:lnTo>
                <a:lnTo>
                  <a:pt x="32918" y="223799"/>
                </a:lnTo>
                <a:lnTo>
                  <a:pt x="34518" y="236067"/>
                </a:lnTo>
                <a:lnTo>
                  <a:pt x="35052" y="245110"/>
                </a:lnTo>
                <a:lnTo>
                  <a:pt x="34429" y="256590"/>
                </a:lnTo>
                <a:lnTo>
                  <a:pt x="13970" y="292747"/>
                </a:lnTo>
                <a:lnTo>
                  <a:pt x="0" y="296799"/>
                </a:lnTo>
                <a:lnTo>
                  <a:pt x="0" y="310769"/>
                </a:lnTo>
                <a:lnTo>
                  <a:pt x="32588" y="340918"/>
                </a:lnTo>
                <a:lnTo>
                  <a:pt x="35052" y="362458"/>
                </a:lnTo>
                <a:lnTo>
                  <a:pt x="34518" y="371513"/>
                </a:lnTo>
                <a:lnTo>
                  <a:pt x="32918" y="383781"/>
                </a:lnTo>
                <a:lnTo>
                  <a:pt x="30226" y="399275"/>
                </a:lnTo>
                <a:lnTo>
                  <a:pt x="26416" y="417957"/>
                </a:lnTo>
                <a:lnTo>
                  <a:pt x="22669" y="437248"/>
                </a:lnTo>
                <a:lnTo>
                  <a:pt x="20015" y="454367"/>
                </a:lnTo>
                <a:lnTo>
                  <a:pt x="18427" y="469303"/>
                </a:lnTo>
                <a:lnTo>
                  <a:pt x="17907" y="482092"/>
                </a:lnTo>
                <a:lnTo>
                  <a:pt x="19405" y="511238"/>
                </a:lnTo>
                <a:lnTo>
                  <a:pt x="31407" y="557479"/>
                </a:lnTo>
                <a:lnTo>
                  <a:pt x="54483" y="587895"/>
                </a:lnTo>
                <a:lnTo>
                  <a:pt x="97917" y="607568"/>
                </a:lnTo>
                <a:lnTo>
                  <a:pt x="97917" y="594741"/>
                </a:lnTo>
                <a:lnTo>
                  <a:pt x="88011" y="592023"/>
                </a:lnTo>
                <a:lnTo>
                  <a:pt x="78676" y="586714"/>
                </a:lnTo>
                <a:lnTo>
                  <a:pt x="54813" y="554799"/>
                </a:lnTo>
                <a:lnTo>
                  <a:pt x="45974" y="495427"/>
                </a:lnTo>
                <a:lnTo>
                  <a:pt x="46469" y="483666"/>
                </a:lnTo>
                <a:lnTo>
                  <a:pt x="47980" y="469138"/>
                </a:lnTo>
                <a:lnTo>
                  <a:pt x="50520" y="451853"/>
                </a:lnTo>
                <a:lnTo>
                  <a:pt x="54102" y="431800"/>
                </a:lnTo>
                <a:lnTo>
                  <a:pt x="57683" y="412521"/>
                </a:lnTo>
                <a:lnTo>
                  <a:pt x="60274" y="397319"/>
                </a:lnTo>
                <a:lnTo>
                  <a:pt x="61823" y="386232"/>
                </a:lnTo>
                <a:lnTo>
                  <a:pt x="62357" y="379222"/>
                </a:lnTo>
                <a:lnTo>
                  <a:pt x="61810" y="365417"/>
                </a:lnTo>
                <a:lnTo>
                  <a:pt x="48818" y="323583"/>
                </a:lnTo>
                <a:lnTo>
                  <a:pt x="25146" y="305181"/>
                </a:lnTo>
                <a:lnTo>
                  <a:pt x="25146" y="302514"/>
                </a:lnTo>
                <a:lnTo>
                  <a:pt x="53848" y="275463"/>
                </a:lnTo>
                <a:lnTo>
                  <a:pt x="62357" y="228346"/>
                </a:lnTo>
                <a:lnTo>
                  <a:pt x="61823" y="221348"/>
                </a:lnTo>
                <a:lnTo>
                  <a:pt x="60274" y="210248"/>
                </a:lnTo>
                <a:lnTo>
                  <a:pt x="57683" y="195059"/>
                </a:lnTo>
                <a:lnTo>
                  <a:pt x="54102" y="175768"/>
                </a:lnTo>
                <a:lnTo>
                  <a:pt x="50520" y="155727"/>
                </a:lnTo>
                <a:lnTo>
                  <a:pt x="47967" y="138277"/>
                </a:lnTo>
                <a:lnTo>
                  <a:pt x="46469" y="123913"/>
                </a:lnTo>
                <a:lnTo>
                  <a:pt x="45974" y="112141"/>
                </a:lnTo>
                <a:lnTo>
                  <a:pt x="46951" y="89166"/>
                </a:lnTo>
                <a:lnTo>
                  <a:pt x="61722" y="39370"/>
                </a:lnTo>
                <a:lnTo>
                  <a:pt x="97917" y="12827"/>
                </a:lnTo>
                <a:lnTo>
                  <a:pt x="97917" y="0"/>
                </a:lnTo>
                <a:close/>
              </a:path>
              <a:path w="3925570" h="607695">
                <a:moveTo>
                  <a:pt x="551180" y="294894"/>
                </a:moveTo>
                <a:lnTo>
                  <a:pt x="383540" y="294894"/>
                </a:lnTo>
                <a:lnTo>
                  <a:pt x="383540" y="314706"/>
                </a:lnTo>
                <a:lnTo>
                  <a:pt x="551180" y="314706"/>
                </a:lnTo>
                <a:lnTo>
                  <a:pt x="551180" y="294894"/>
                </a:lnTo>
                <a:close/>
              </a:path>
              <a:path w="3925570" h="607695">
                <a:moveTo>
                  <a:pt x="3925443" y="296799"/>
                </a:moveTo>
                <a:lnTo>
                  <a:pt x="3892842" y="266725"/>
                </a:lnTo>
                <a:lnTo>
                  <a:pt x="3890391" y="245110"/>
                </a:lnTo>
                <a:lnTo>
                  <a:pt x="3890924" y="236004"/>
                </a:lnTo>
                <a:lnTo>
                  <a:pt x="3892562" y="223697"/>
                </a:lnTo>
                <a:lnTo>
                  <a:pt x="3895255" y="208241"/>
                </a:lnTo>
                <a:lnTo>
                  <a:pt x="3899027" y="189611"/>
                </a:lnTo>
                <a:lnTo>
                  <a:pt x="3902786" y="170446"/>
                </a:lnTo>
                <a:lnTo>
                  <a:pt x="3905478" y="153352"/>
                </a:lnTo>
                <a:lnTo>
                  <a:pt x="3907117" y="138366"/>
                </a:lnTo>
                <a:lnTo>
                  <a:pt x="3907663" y="125476"/>
                </a:lnTo>
                <a:lnTo>
                  <a:pt x="3906151" y="96405"/>
                </a:lnTo>
                <a:lnTo>
                  <a:pt x="3894099" y="50165"/>
                </a:lnTo>
                <a:lnTo>
                  <a:pt x="3870960" y="19672"/>
                </a:lnTo>
                <a:lnTo>
                  <a:pt x="3827526" y="0"/>
                </a:lnTo>
                <a:lnTo>
                  <a:pt x="3827526" y="12827"/>
                </a:lnTo>
                <a:lnTo>
                  <a:pt x="3837432" y="15621"/>
                </a:lnTo>
                <a:lnTo>
                  <a:pt x="3846766" y="20955"/>
                </a:lnTo>
                <a:lnTo>
                  <a:pt x="3870617" y="52705"/>
                </a:lnTo>
                <a:lnTo>
                  <a:pt x="3879469" y="112141"/>
                </a:lnTo>
                <a:lnTo>
                  <a:pt x="3879342" y="117652"/>
                </a:lnTo>
                <a:lnTo>
                  <a:pt x="3874960" y="155676"/>
                </a:lnTo>
                <a:lnTo>
                  <a:pt x="3869385" y="185991"/>
                </a:lnTo>
                <a:lnTo>
                  <a:pt x="3867696" y="195148"/>
                </a:lnTo>
                <a:lnTo>
                  <a:pt x="3866286" y="203238"/>
                </a:lnTo>
                <a:lnTo>
                  <a:pt x="3865118" y="210312"/>
                </a:lnTo>
                <a:lnTo>
                  <a:pt x="3863848" y="219075"/>
                </a:lnTo>
                <a:lnTo>
                  <a:pt x="3863086" y="225044"/>
                </a:lnTo>
                <a:lnTo>
                  <a:pt x="3863086" y="228346"/>
                </a:lnTo>
                <a:lnTo>
                  <a:pt x="3868674" y="269367"/>
                </a:lnTo>
                <a:lnTo>
                  <a:pt x="3893566" y="299466"/>
                </a:lnTo>
                <a:lnTo>
                  <a:pt x="3900297" y="302514"/>
                </a:lnTo>
                <a:lnTo>
                  <a:pt x="3900297" y="305181"/>
                </a:lnTo>
                <a:lnTo>
                  <a:pt x="3871595" y="332105"/>
                </a:lnTo>
                <a:lnTo>
                  <a:pt x="3863213" y="372173"/>
                </a:lnTo>
                <a:lnTo>
                  <a:pt x="3863086" y="379222"/>
                </a:lnTo>
                <a:lnTo>
                  <a:pt x="3863086" y="382524"/>
                </a:lnTo>
                <a:lnTo>
                  <a:pt x="3869385" y="421589"/>
                </a:lnTo>
                <a:lnTo>
                  <a:pt x="3871341" y="431800"/>
                </a:lnTo>
                <a:lnTo>
                  <a:pt x="3873284" y="442214"/>
                </a:lnTo>
                <a:lnTo>
                  <a:pt x="3878973" y="483730"/>
                </a:lnTo>
                <a:lnTo>
                  <a:pt x="3879469" y="495427"/>
                </a:lnTo>
                <a:lnTo>
                  <a:pt x="3878478" y="518477"/>
                </a:lnTo>
                <a:lnTo>
                  <a:pt x="3863721" y="568198"/>
                </a:lnTo>
                <a:lnTo>
                  <a:pt x="3827526" y="594741"/>
                </a:lnTo>
                <a:lnTo>
                  <a:pt x="3827526" y="607568"/>
                </a:lnTo>
                <a:lnTo>
                  <a:pt x="3870960" y="587908"/>
                </a:lnTo>
                <a:lnTo>
                  <a:pt x="3894099" y="557479"/>
                </a:lnTo>
                <a:lnTo>
                  <a:pt x="3906151" y="511238"/>
                </a:lnTo>
                <a:lnTo>
                  <a:pt x="3907663" y="482092"/>
                </a:lnTo>
                <a:lnTo>
                  <a:pt x="3907117" y="469214"/>
                </a:lnTo>
                <a:lnTo>
                  <a:pt x="3905478" y="454215"/>
                </a:lnTo>
                <a:lnTo>
                  <a:pt x="3902786" y="437134"/>
                </a:lnTo>
                <a:lnTo>
                  <a:pt x="3899027" y="417957"/>
                </a:lnTo>
                <a:lnTo>
                  <a:pt x="3895255" y="399338"/>
                </a:lnTo>
                <a:lnTo>
                  <a:pt x="3892562" y="383882"/>
                </a:lnTo>
                <a:lnTo>
                  <a:pt x="3890924" y="371576"/>
                </a:lnTo>
                <a:lnTo>
                  <a:pt x="3890391" y="362458"/>
                </a:lnTo>
                <a:lnTo>
                  <a:pt x="3891000" y="351053"/>
                </a:lnTo>
                <a:lnTo>
                  <a:pt x="3911562" y="314909"/>
                </a:lnTo>
                <a:lnTo>
                  <a:pt x="3925443" y="310769"/>
                </a:lnTo>
                <a:lnTo>
                  <a:pt x="3925443" y="296799"/>
                </a:lnTo>
                <a:close/>
              </a:path>
            </a:pathLst>
          </a:custGeom>
          <a:solidFill>
            <a:srgbClr val="000000"/>
          </a:solidFill>
        </p:spPr>
        <p:txBody>
          <a:bodyPr wrap="square" lIns="0" tIns="0" rIns="0" bIns="0" rtlCol="0"/>
          <a:lstStyle/>
          <a:p>
            <a:endParaRPr/>
          </a:p>
        </p:txBody>
      </p:sp>
      <p:sp>
        <p:nvSpPr>
          <p:cNvPr id="23" name="object 23"/>
          <p:cNvSpPr txBox="1"/>
          <p:nvPr/>
        </p:nvSpPr>
        <p:spPr>
          <a:xfrm>
            <a:off x="5031740" y="4719573"/>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2</a:t>
            </a:r>
            <a:endParaRPr sz="2400">
              <a:latin typeface="Cambria Math"/>
              <a:cs typeface="Cambria Math"/>
            </a:endParaRPr>
          </a:p>
        </p:txBody>
      </p:sp>
      <p:sp>
        <p:nvSpPr>
          <p:cNvPr id="24" name="object 24"/>
          <p:cNvSpPr/>
          <p:nvPr/>
        </p:nvSpPr>
        <p:spPr>
          <a:xfrm>
            <a:off x="5289931" y="4604511"/>
            <a:ext cx="3162300" cy="282575"/>
          </a:xfrm>
          <a:custGeom>
            <a:avLst/>
            <a:gdLst/>
            <a:ahLst/>
            <a:cxnLst/>
            <a:rect l="l" t="t" r="r" b="b"/>
            <a:pathLst>
              <a:path w="3162300" h="282575">
                <a:moveTo>
                  <a:pt x="94107" y="11430"/>
                </a:moveTo>
                <a:lnTo>
                  <a:pt x="90043" y="0"/>
                </a:lnTo>
                <a:lnTo>
                  <a:pt x="69583" y="7391"/>
                </a:lnTo>
                <a:lnTo>
                  <a:pt x="51638" y="18097"/>
                </a:lnTo>
                <a:lnTo>
                  <a:pt x="23241" y="49530"/>
                </a:lnTo>
                <a:lnTo>
                  <a:pt x="5803" y="91478"/>
                </a:lnTo>
                <a:lnTo>
                  <a:pt x="0" y="141224"/>
                </a:lnTo>
                <a:lnTo>
                  <a:pt x="1447" y="167182"/>
                </a:lnTo>
                <a:lnTo>
                  <a:pt x="13068" y="213093"/>
                </a:lnTo>
                <a:lnTo>
                  <a:pt x="36118" y="250342"/>
                </a:lnTo>
                <a:lnTo>
                  <a:pt x="69507" y="274967"/>
                </a:lnTo>
                <a:lnTo>
                  <a:pt x="90043" y="282321"/>
                </a:lnTo>
                <a:lnTo>
                  <a:pt x="93599" y="270891"/>
                </a:lnTo>
                <a:lnTo>
                  <a:pt x="77520" y="263779"/>
                </a:lnTo>
                <a:lnTo>
                  <a:pt x="63639" y="253860"/>
                </a:lnTo>
                <a:lnTo>
                  <a:pt x="35204" y="207606"/>
                </a:lnTo>
                <a:lnTo>
                  <a:pt x="26822" y="164693"/>
                </a:lnTo>
                <a:lnTo>
                  <a:pt x="25781" y="139827"/>
                </a:lnTo>
                <a:lnTo>
                  <a:pt x="26822" y="115735"/>
                </a:lnTo>
                <a:lnTo>
                  <a:pt x="35204" y="73926"/>
                </a:lnTo>
                <a:lnTo>
                  <a:pt x="63754" y="28422"/>
                </a:lnTo>
                <a:lnTo>
                  <a:pt x="77787" y="18580"/>
                </a:lnTo>
                <a:lnTo>
                  <a:pt x="94107" y="11430"/>
                </a:lnTo>
                <a:close/>
              </a:path>
              <a:path w="3162300" h="282575">
                <a:moveTo>
                  <a:pt x="1042162" y="141224"/>
                </a:moveTo>
                <a:lnTo>
                  <a:pt x="1036345" y="91478"/>
                </a:lnTo>
                <a:lnTo>
                  <a:pt x="1018921" y="49530"/>
                </a:lnTo>
                <a:lnTo>
                  <a:pt x="990511" y="18097"/>
                </a:lnTo>
                <a:lnTo>
                  <a:pt x="952119" y="0"/>
                </a:lnTo>
                <a:lnTo>
                  <a:pt x="948182" y="11430"/>
                </a:lnTo>
                <a:lnTo>
                  <a:pt x="964488" y="18580"/>
                </a:lnTo>
                <a:lnTo>
                  <a:pt x="978535" y="28422"/>
                </a:lnTo>
                <a:lnTo>
                  <a:pt x="1007046" y="73926"/>
                </a:lnTo>
                <a:lnTo>
                  <a:pt x="1015352" y="115735"/>
                </a:lnTo>
                <a:lnTo>
                  <a:pt x="1016381" y="139827"/>
                </a:lnTo>
                <a:lnTo>
                  <a:pt x="1015326" y="164693"/>
                </a:lnTo>
                <a:lnTo>
                  <a:pt x="1006995" y="207606"/>
                </a:lnTo>
                <a:lnTo>
                  <a:pt x="978573" y="253860"/>
                </a:lnTo>
                <a:lnTo>
                  <a:pt x="948563" y="270891"/>
                </a:lnTo>
                <a:lnTo>
                  <a:pt x="952119" y="282321"/>
                </a:lnTo>
                <a:lnTo>
                  <a:pt x="990612" y="264312"/>
                </a:lnTo>
                <a:lnTo>
                  <a:pt x="1018921" y="233045"/>
                </a:lnTo>
                <a:lnTo>
                  <a:pt x="1036345" y="191135"/>
                </a:lnTo>
                <a:lnTo>
                  <a:pt x="1040701" y="167182"/>
                </a:lnTo>
                <a:lnTo>
                  <a:pt x="1042162" y="141224"/>
                </a:lnTo>
                <a:close/>
              </a:path>
              <a:path w="3162300" h="282575">
                <a:moveTo>
                  <a:pt x="1346835" y="11430"/>
                </a:moveTo>
                <a:lnTo>
                  <a:pt x="1342771" y="0"/>
                </a:lnTo>
                <a:lnTo>
                  <a:pt x="1322311" y="7391"/>
                </a:lnTo>
                <a:lnTo>
                  <a:pt x="1304366" y="18097"/>
                </a:lnTo>
                <a:lnTo>
                  <a:pt x="1275969" y="49530"/>
                </a:lnTo>
                <a:lnTo>
                  <a:pt x="1258531" y="91478"/>
                </a:lnTo>
                <a:lnTo>
                  <a:pt x="1252715" y="141224"/>
                </a:lnTo>
                <a:lnTo>
                  <a:pt x="1254175" y="167182"/>
                </a:lnTo>
                <a:lnTo>
                  <a:pt x="1265796" y="213093"/>
                </a:lnTo>
                <a:lnTo>
                  <a:pt x="1288846" y="250342"/>
                </a:lnTo>
                <a:lnTo>
                  <a:pt x="1322235" y="274967"/>
                </a:lnTo>
                <a:lnTo>
                  <a:pt x="1342771" y="282321"/>
                </a:lnTo>
                <a:lnTo>
                  <a:pt x="1346314" y="270891"/>
                </a:lnTo>
                <a:lnTo>
                  <a:pt x="1330248" y="263779"/>
                </a:lnTo>
                <a:lnTo>
                  <a:pt x="1316367" y="253860"/>
                </a:lnTo>
                <a:lnTo>
                  <a:pt x="1287932" y="207606"/>
                </a:lnTo>
                <a:lnTo>
                  <a:pt x="1279550" y="164693"/>
                </a:lnTo>
                <a:lnTo>
                  <a:pt x="1278509" y="139827"/>
                </a:lnTo>
                <a:lnTo>
                  <a:pt x="1279550" y="115735"/>
                </a:lnTo>
                <a:lnTo>
                  <a:pt x="1287932" y="73926"/>
                </a:lnTo>
                <a:lnTo>
                  <a:pt x="1316482" y="28422"/>
                </a:lnTo>
                <a:lnTo>
                  <a:pt x="1330515" y="18580"/>
                </a:lnTo>
                <a:lnTo>
                  <a:pt x="1346835" y="11430"/>
                </a:lnTo>
                <a:close/>
              </a:path>
              <a:path w="3162300" h="282575">
                <a:moveTo>
                  <a:pt x="1763014" y="141224"/>
                </a:moveTo>
                <a:lnTo>
                  <a:pt x="1757197" y="91478"/>
                </a:lnTo>
                <a:lnTo>
                  <a:pt x="1739773" y="49530"/>
                </a:lnTo>
                <a:lnTo>
                  <a:pt x="1711363" y="18097"/>
                </a:lnTo>
                <a:lnTo>
                  <a:pt x="1672971" y="0"/>
                </a:lnTo>
                <a:lnTo>
                  <a:pt x="1669034" y="11430"/>
                </a:lnTo>
                <a:lnTo>
                  <a:pt x="1685340" y="18580"/>
                </a:lnTo>
                <a:lnTo>
                  <a:pt x="1699374" y="28422"/>
                </a:lnTo>
                <a:lnTo>
                  <a:pt x="1727898" y="73926"/>
                </a:lnTo>
                <a:lnTo>
                  <a:pt x="1736204" y="115735"/>
                </a:lnTo>
                <a:lnTo>
                  <a:pt x="1737233" y="139827"/>
                </a:lnTo>
                <a:lnTo>
                  <a:pt x="1736178" y="164693"/>
                </a:lnTo>
                <a:lnTo>
                  <a:pt x="1727847" y="207606"/>
                </a:lnTo>
                <a:lnTo>
                  <a:pt x="1699425" y="253860"/>
                </a:lnTo>
                <a:lnTo>
                  <a:pt x="1669415" y="270891"/>
                </a:lnTo>
                <a:lnTo>
                  <a:pt x="1672971" y="282321"/>
                </a:lnTo>
                <a:lnTo>
                  <a:pt x="1711464" y="264312"/>
                </a:lnTo>
                <a:lnTo>
                  <a:pt x="1739773" y="233045"/>
                </a:lnTo>
                <a:lnTo>
                  <a:pt x="1757197" y="191135"/>
                </a:lnTo>
                <a:lnTo>
                  <a:pt x="1761553" y="167182"/>
                </a:lnTo>
                <a:lnTo>
                  <a:pt x="1763014" y="141224"/>
                </a:lnTo>
                <a:close/>
              </a:path>
              <a:path w="3162300" h="282575">
                <a:moveTo>
                  <a:pt x="2213991" y="11430"/>
                </a:moveTo>
                <a:lnTo>
                  <a:pt x="2209927" y="0"/>
                </a:lnTo>
                <a:lnTo>
                  <a:pt x="2189467" y="7391"/>
                </a:lnTo>
                <a:lnTo>
                  <a:pt x="2171522" y="18097"/>
                </a:lnTo>
                <a:lnTo>
                  <a:pt x="2143125" y="49530"/>
                </a:lnTo>
                <a:lnTo>
                  <a:pt x="2125688" y="91478"/>
                </a:lnTo>
                <a:lnTo>
                  <a:pt x="2119884" y="141224"/>
                </a:lnTo>
                <a:lnTo>
                  <a:pt x="2121331" y="167182"/>
                </a:lnTo>
                <a:lnTo>
                  <a:pt x="2132952" y="213093"/>
                </a:lnTo>
                <a:lnTo>
                  <a:pt x="2156002" y="250342"/>
                </a:lnTo>
                <a:lnTo>
                  <a:pt x="2189391" y="274967"/>
                </a:lnTo>
                <a:lnTo>
                  <a:pt x="2209927" y="282321"/>
                </a:lnTo>
                <a:lnTo>
                  <a:pt x="2213483" y="270891"/>
                </a:lnTo>
                <a:lnTo>
                  <a:pt x="2197404" y="263779"/>
                </a:lnTo>
                <a:lnTo>
                  <a:pt x="2183523" y="253860"/>
                </a:lnTo>
                <a:lnTo>
                  <a:pt x="2155088" y="207606"/>
                </a:lnTo>
                <a:lnTo>
                  <a:pt x="2146706" y="164693"/>
                </a:lnTo>
                <a:lnTo>
                  <a:pt x="2145665" y="139827"/>
                </a:lnTo>
                <a:lnTo>
                  <a:pt x="2146706" y="115735"/>
                </a:lnTo>
                <a:lnTo>
                  <a:pt x="2155088" y="73926"/>
                </a:lnTo>
                <a:lnTo>
                  <a:pt x="2183638" y="28422"/>
                </a:lnTo>
                <a:lnTo>
                  <a:pt x="2197671" y="18580"/>
                </a:lnTo>
                <a:lnTo>
                  <a:pt x="2213991" y="11430"/>
                </a:lnTo>
                <a:close/>
              </a:path>
              <a:path w="3162300" h="282575">
                <a:moveTo>
                  <a:pt x="3162046" y="141224"/>
                </a:moveTo>
                <a:lnTo>
                  <a:pt x="3156229" y="91478"/>
                </a:lnTo>
                <a:lnTo>
                  <a:pt x="3138805" y="49530"/>
                </a:lnTo>
                <a:lnTo>
                  <a:pt x="3110395" y="18097"/>
                </a:lnTo>
                <a:lnTo>
                  <a:pt x="3072003" y="0"/>
                </a:lnTo>
                <a:lnTo>
                  <a:pt x="3068066" y="11430"/>
                </a:lnTo>
                <a:lnTo>
                  <a:pt x="3084372" y="18580"/>
                </a:lnTo>
                <a:lnTo>
                  <a:pt x="3098419" y="28422"/>
                </a:lnTo>
                <a:lnTo>
                  <a:pt x="3126930" y="73926"/>
                </a:lnTo>
                <a:lnTo>
                  <a:pt x="3135236" y="115735"/>
                </a:lnTo>
                <a:lnTo>
                  <a:pt x="3136265" y="139827"/>
                </a:lnTo>
                <a:lnTo>
                  <a:pt x="3135211" y="164693"/>
                </a:lnTo>
                <a:lnTo>
                  <a:pt x="3126879" y="207606"/>
                </a:lnTo>
                <a:lnTo>
                  <a:pt x="3098457" y="253860"/>
                </a:lnTo>
                <a:lnTo>
                  <a:pt x="3068447" y="270891"/>
                </a:lnTo>
                <a:lnTo>
                  <a:pt x="3072003" y="282321"/>
                </a:lnTo>
                <a:lnTo>
                  <a:pt x="3110496" y="264312"/>
                </a:lnTo>
                <a:lnTo>
                  <a:pt x="3138805" y="233045"/>
                </a:lnTo>
                <a:lnTo>
                  <a:pt x="3156229" y="191135"/>
                </a:lnTo>
                <a:lnTo>
                  <a:pt x="3160585" y="167182"/>
                </a:lnTo>
                <a:lnTo>
                  <a:pt x="3162046" y="141224"/>
                </a:lnTo>
                <a:close/>
              </a:path>
            </a:pathLst>
          </a:custGeom>
          <a:solidFill>
            <a:srgbClr val="000000"/>
          </a:solidFill>
        </p:spPr>
        <p:txBody>
          <a:bodyPr wrap="square" lIns="0" tIns="0" rIns="0" bIns="0" rtlCol="0"/>
          <a:lstStyle/>
          <a:p>
            <a:endParaRPr/>
          </a:p>
        </p:txBody>
      </p:sp>
      <p:sp>
        <p:nvSpPr>
          <p:cNvPr id="25" name="object 25"/>
          <p:cNvSpPr txBox="1"/>
          <p:nvPr/>
        </p:nvSpPr>
        <p:spPr>
          <a:xfrm>
            <a:off x="4073652" y="4515357"/>
            <a:ext cx="4307205" cy="391160"/>
          </a:xfrm>
          <a:prstGeom prst="rect">
            <a:avLst/>
          </a:prstGeom>
        </p:spPr>
        <p:txBody>
          <a:bodyPr vert="horz" wrap="square" lIns="0" tIns="12700" rIns="0" bIns="0" rtlCol="0">
            <a:spAutoFit/>
          </a:bodyPr>
          <a:lstStyle/>
          <a:p>
            <a:pPr marL="38100">
              <a:lnSpc>
                <a:spcPct val="100000"/>
              </a:lnSpc>
              <a:spcBef>
                <a:spcPts val="100"/>
              </a:spcBef>
              <a:tabLst>
                <a:tab pos="692785" algn="l"/>
                <a:tab pos="1316355" algn="l"/>
                <a:tab pos="2286000" algn="l"/>
                <a:tab pos="2569210" algn="l"/>
                <a:tab pos="3006725" algn="l"/>
                <a:tab pos="3436620" algn="l"/>
              </a:tabLst>
            </a:pPr>
            <a:r>
              <a:rPr sz="2400" spc="-5" dirty="0">
                <a:latin typeface="Cambria Math"/>
                <a:cs typeface="Cambria Math"/>
              </a:rPr>
              <a:t>𝑒𝑥𝑝	</a:t>
            </a:r>
            <a:r>
              <a:rPr sz="2400" dirty="0">
                <a:latin typeface="Cambria Math"/>
                <a:cs typeface="Cambria Math"/>
              </a:rPr>
              <a:t>−</a:t>
            </a:r>
            <a:r>
              <a:rPr sz="2400" spc="-140" dirty="0">
                <a:latin typeface="Cambria Math"/>
                <a:cs typeface="Cambria Math"/>
              </a:rPr>
              <a:t> </a:t>
            </a:r>
            <a:r>
              <a:rPr sz="3600" baseline="41666" dirty="0">
                <a:latin typeface="Cambria Math"/>
                <a:cs typeface="Cambria Math"/>
              </a:rPr>
              <a:t>1	</a:t>
            </a:r>
            <a:r>
              <a:rPr sz="2400" dirty="0">
                <a:latin typeface="Cambria Math"/>
                <a:cs typeface="Cambria Math"/>
              </a:rPr>
              <a:t>𝑥</a:t>
            </a:r>
            <a:r>
              <a:rPr sz="2400" spc="80" dirty="0">
                <a:latin typeface="Cambria Math"/>
                <a:cs typeface="Cambria Math"/>
              </a:rPr>
              <a:t> </a:t>
            </a:r>
            <a:r>
              <a:rPr sz="2400" dirty="0">
                <a:latin typeface="Cambria Math"/>
                <a:cs typeface="Cambria Math"/>
              </a:rPr>
              <a:t>−</a:t>
            </a:r>
            <a:r>
              <a:rPr sz="2400" spc="-5" dirty="0">
                <a:latin typeface="Cambria Math"/>
                <a:cs typeface="Cambria Math"/>
              </a:rPr>
              <a:t> </a:t>
            </a:r>
            <a:r>
              <a:rPr sz="2400" spc="25" dirty="0">
                <a:latin typeface="Cambria Math"/>
                <a:cs typeface="Cambria Math"/>
              </a:rPr>
              <a:t>𝜇</a:t>
            </a:r>
            <a:r>
              <a:rPr sz="2625" spc="37" baseline="28571" dirty="0">
                <a:latin typeface="Cambria Math"/>
                <a:cs typeface="Cambria Math"/>
              </a:rPr>
              <a:t>1	</a:t>
            </a:r>
            <a:r>
              <a:rPr sz="2625" spc="44" baseline="28571" dirty="0">
                <a:latin typeface="Cambria Math"/>
                <a:cs typeface="Cambria Math"/>
              </a:rPr>
              <a:t>𝑇	</a:t>
            </a:r>
            <a:r>
              <a:rPr sz="2400" spc="30" dirty="0">
                <a:latin typeface="Cambria Math"/>
                <a:cs typeface="Cambria Math"/>
              </a:rPr>
              <a:t>Σ</a:t>
            </a:r>
            <a:r>
              <a:rPr sz="2625" spc="44" baseline="28571" dirty="0">
                <a:latin typeface="Cambria Math"/>
                <a:cs typeface="Cambria Math"/>
              </a:rPr>
              <a:t>1	</a:t>
            </a:r>
            <a:r>
              <a:rPr sz="2625" baseline="28571" dirty="0">
                <a:latin typeface="Cambria Math"/>
                <a:cs typeface="Cambria Math"/>
              </a:rPr>
              <a:t>−1	</a:t>
            </a:r>
            <a:r>
              <a:rPr sz="2400" dirty="0">
                <a:latin typeface="Cambria Math"/>
                <a:cs typeface="Cambria Math"/>
              </a:rPr>
              <a:t>𝑥</a:t>
            </a:r>
            <a:r>
              <a:rPr sz="2400" spc="25" dirty="0">
                <a:latin typeface="Cambria Math"/>
                <a:cs typeface="Cambria Math"/>
              </a:rPr>
              <a:t> </a:t>
            </a:r>
            <a:r>
              <a:rPr sz="2400" dirty="0">
                <a:latin typeface="Cambria Math"/>
                <a:cs typeface="Cambria Math"/>
              </a:rPr>
              <a:t>−</a:t>
            </a:r>
            <a:r>
              <a:rPr sz="2400" spc="-30" dirty="0">
                <a:latin typeface="Cambria Math"/>
                <a:cs typeface="Cambria Math"/>
              </a:rPr>
              <a:t> </a:t>
            </a:r>
            <a:r>
              <a:rPr sz="2400" spc="25" dirty="0">
                <a:latin typeface="Cambria Math"/>
                <a:cs typeface="Cambria Math"/>
              </a:rPr>
              <a:t>𝜇</a:t>
            </a:r>
            <a:r>
              <a:rPr sz="2625" spc="37" baseline="28571" dirty="0">
                <a:latin typeface="Cambria Math"/>
                <a:cs typeface="Cambria Math"/>
              </a:rPr>
              <a:t>1</a:t>
            </a:r>
            <a:endParaRPr sz="2625" baseline="28571">
              <a:latin typeface="Cambria Math"/>
              <a:cs typeface="Cambria Math"/>
            </a:endParaRPr>
          </a:p>
        </p:txBody>
      </p:sp>
      <p:sp>
        <p:nvSpPr>
          <p:cNvPr id="26" name="object 26"/>
          <p:cNvSpPr/>
          <p:nvPr/>
        </p:nvSpPr>
        <p:spPr>
          <a:xfrm>
            <a:off x="904113" y="5578347"/>
            <a:ext cx="772795" cy="282575"/>
          </a:xfrm>
          <a:custGeom>
            <a:avLst/>
            <a:gdLst/>
            <a:ahLst/>
            <a:cxnLst/>
            <a:rect l="l" t="t" r="r" b="b"/>
            <a:pathLst>
              <a:path w="772794" h="282575">
                <a:moveTo>
                  <a:pt x="682371" y="0"/>
                </a:moveTo>
                <a:lnTo>
                  <a:pt x="678434" y="11506"/>
                </a:lnTo>
                <a:lnTo>
                  <a:pt x="694741" y="18602"/>
                </a:lnTo>
                <a:lnTo>
                  <a:pt x="708786" y="28422"/>
                </a:lnTo>
                <a:lnTo>
                  <a:pt x="737310" y="73930"/>
                </a:lnTo>
                <a:lnTo>
                  <a:pt x="745605" y="115712"/>
                </a:lnTo>
                <a:lnTo>
                  <a:pt x="746632" y="139801"/>
                </a:lnTo>
                <a:lnTo>
                  <a:pt x="745605" y="164699"/>
                </a:lnTo>
                <a:lnTo>
                  <a:pt x="737310" y="207633"/>
                </a:lnTo>
                <a:lnTo>
                  <a:pt x="708834" y="253872"/>
                </a:lnTo>
                <a:lnTo>
                  <a:pt x="678815" y="270916"/>
                </a:lnTo>
                <a:lnTo>
                  <a:pt x="682371" y="282371"/>
                </a:lnTo>
                <a:lnTo>
                  <a:pt x="720867" y="264313"/>
                </a:lnTo>
                <a:lnTo>
                  <a:pt x="749173" y="233044"/>
                </a:lnTo>
                <a:lnTo>
                  <a:pt x="766603" y="191161"/>
                </a:lnTo>
                <a:lnTo>
                  <a:pt x="772413" y="141287"/>
                </a:lnTo>
                <a:lnTo>
                  <a:pt x="770961" y="115406"/>
                </a:lnTo>
                <a:lnTo>
                  <a:pt x="759340" y="69524"/>
                </a:lnTo>
                <a:lnTo>
                  <a:pt x="736270" y="32186"/>
                </a:lnTo>
                <a:lnTo>
                  <a:pt x="702845" y="7442"/>
                </a:lnTo>
                <a:lnTo>
                  <a:pt x="682371" y="0"/>
                </a:lnTo>
                <a:close/>
              </a:path>
              <a:path w="772794" h="282575">
                <a:moveTo>
                  <a:pt x="90030" y="0"/>
                </a:moveTo>
                <a:lnTo>
                  <a:pt x="51617" y="18164"/>
                </a:lnTo>
                <a:lnTo>
                  <a:pt x="23291" y="49529"/>
                </a:lnTo>
                <a:lnTo>
                  <a:pt x="5821" y="91484"/>
                </a:lnTo>
                <a:lnTo>
                  <a:pt x="0" y="141287"/>
                </a:lnTo>
                <a:lnTo>
                  <a:pt x="1450" y="167224"/>
                </a:lnTo>
                <a:lnTo>
                  <a:pt x="13056" y="213101"/>
                </a:lnTo>
                <a:lnTo>
                  <a:pt x="36093" y="250330"/>
                </a:lnTo>
                <a:lnTo>
                  <a:pt x="69501" y="274994"/>
                </a:lnTo>
                <a:lnTo>
                  <a:pt x="90030" y="282371"/>
                </a:lnTo>
                <a:lnTo>
                  <a:pt x="93611" y="270916"/>
                </a:lnTo>
                <a:lnTo>
                  <a:pt x="77521" y="263788"/>
                </a:lnTo>
                <a:lnTo>
                  <a:pt x="63636" y="253872"/>
                </a:lnTo>
                <a:lnTo>
                  <a:pt x="35156" y="207633"/>
                </a:lnTo>
                <a:lnTo>
                  <a:pt x="26788" y="164699"/>
                </a:lnTo>
                <a:lnTo>
                  <a:pt x="25742" y="139801"/>
                </a:lnTo>
                <a:lnTo>
                  <a:pt x="26788" y="115712"/>
                </a:lnTo>
                <a:lnTo>
                  <a:pt x="35156" y="73930"/>
                </a:lnTo>
                <a:lnTo>
                  <a:pt x="63749" y="28422"/>
                </a:lnTo>
                <a:lnTo>
                  <a:pt x="94056" y="11506"/>
                </a:lnTo>
                <a:lnTo>
                  <a:pt x="90030" y="0"/>
                </a:lnTo>
                <a:close/>
              </a:path>
            </a:pathLst>
          </a:custGeom>
          <a:solidFill>
            <a:srgbClr val="000000"/>
          </a:solidFill>
        </p:spPr>
        <p:txBody>
          <a:bodyPr wrap="square" lIns="0" tIns="0" rIns="0" bIns="0" rtlCol="0"/>
          <a:lstStyle/>
          <a:p>
            <a:endParaRPr/>
          </a:p>
        </p:txBody>
      </p:sp>
      <p:sp>
        <p:nvSpPr>
          <p:cNvPr id="27" name="object 27"/>
          <p:cNvSpPr txBox="1"/>
          <p:nvPr/>
        </p:nvSpPr>
        <p:spPr>
          <a:xfrm>
            <a:off x="1422653" y="5634329"/>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2</a:t>
            </a:r>
            <a:endParaRPr sz="1750">
              <a:latin typeface="Cambria Math"/>
              <a:cs typeface="Cambria Math"/>
            </a:endParaRPr>
          </a:p>
        </p:txBody>
      </p:sp>
      <p:sp>
        <p:nvSpPr>
          <p:cNvPr id="28" name="object 28"/>
          <p:cNvSpPr txBox="1"/>
          <p:nvPr/>
        </p:nvSpPr>
        <p:spPr>
          <a:xfrm>
            <a:off x="668223" y="5489549"/>
            <a:ext cx="1361440" cy="391160"/>
          </a:xfrm>
          <a:prstGeom prst="rect">
            <a:avLst/>
          </a:prstGeom>
        </p:spPr>
        <p:txBody>
          <a:bodyPr vert="horz" wrap="square" lIns="0" tIns="12700" rIns="0" bIns="0" rtlCol="0">
            <a:spAutoFit/>
          </a:bodyPr>
          <a:lstStyle/>
          <a:p>
            <a:pPr marL="12700">
              <a:lnSpc>
                <a:spcPct val="100000"/>
              </a:lnSpc>
              <a:spcBef>
                <a:spcPts val="100"/>
              </a:spcBef>
              <a:tabLst>
                <a:tab pos="335280" algn="l"/>
                <a:tab pos="1120140" algn="l"/>
              </a:tabLst>
            </a:pPr>
            <a:r>
              <a:rPr sz="2400" dirty="0">
                <a:latin typeface="Cambria Math"/>
                <a:cs typeface="Cambria Math"/>
              </a:rPr>
              <a:t>𝑃	</a:t>
            </a:r>
            <a:r>
              <a:rPr sz="2400" spc="65" dirty="0">
                <a:latin typeface="Cambria Math"/>
                <a:cs typeface="Cambria Math"/>
              </a:rPr>
              <a:t>𝑥</a:t>
            </a:r>
            <a:r>
              <a:rPr sz="2400" spc="5" dirty="0">
                <a:latin typeface="Cambria Math"/>
                <a:cs typeface="Cambria Math"/>
              </a:rPr>
              <a:t>|</a:t>
            </a:r>
            <a:r>
              <a:rPr sz="2400" dirty="0">
                <a:latin typeface="Cambria Math"/>
                <a:cs typeface="Cambria Math"/>
              </a:rPr>
              <a:t>𝐶	=</a:t>
            </a:r>
            <a:endParaRPr sz="2400">
              <a:latin typeface="Cambria Math"/>
              <a:cs typeface="Cambria Math"/>
            </a:endParaRPr>
          </a:p>
        </p:txBody>
      </p:sp>
      <p:sp>
        <p:nvSpPr>
          <p:cNvPr id="29" name="object 29"/>
          <p:cNvSpPr/>
          <p:nvPr/>
        </p:nvSpPr>
        <p:spPr>
          <a:xfrm>
            <a:off x="2099564" y="5709627"/>
            <a:ext cx="1024255" cy="20320"/>
          </a:xfrm>
          <a:custGeom>
            <a:avLst/>
            <a:gdLst/>
            <a:ahLst/>
            <a:cxnLst/>
            <a:rect l="l" t="t" r="r" b="b"/>
            <a:pathLst>
              <a:path w="1024255" h="20320">
                <a:moveTo>
                  <a:pt x="1024127" y="0"/>
                </a:moveTo>
                <a:lnTo>
                  <a:pt x="0" y="0"/>
                </a:lnTo>
                <a:lnTo>
                  <a:pt x="0" y="19812"/>
                </a:lnTo>
                <a:lnTo>
                  <a:pt x="1024127" y="19812"/>
                </a:lnTo>
                <a:lnTo>
                  <a:pt x="1024127" y="0"/>
                </a:lnTo>
                <a:close/>
              </a:path>
            </a:pathLst>
          </a:custGeom>
          <a:solidFill>
            <a:srgbClr val="000000"/>
          </a:solidFill>
        </p:spPr>
        <p:txBody>
          <a:bodyPr wrap="square" lIns="0" tIns="0" rIns="0" bIns="0" rtlCol="0"/>
          <a:lstStyle/>
          <a:p>
            <a:endParaRPr/>
          </a:p>
        </p:txBody>
      </p:sp>
      <p:sp>
        <p:nvSpPr>
          <p:cNvPr id="30" name="object 30"/>
          <p:cNvSpPr/>
          <p:nvPr/>
        </p:nvSpPr>
        <p:spPr>
          <a:xfrm>
            <a:off x="2126360" y="5787186"/>
            <a:ext cx="556260" cy="282575"/>
          </a:xfrm>
          <a:custGeom>
            <a:avLst/>
            <a:gdLst/>
            <a:ahLst/>
            <a:cxnLst/>
            <a:rect l="l" t="t" r="r" b="b"/>
            <a:pathLst>
              <a:path w="556260" h="282575">
                <a:moveTo>
                  <a:pt x="465963" y="0"/>
                </a:moveTo>
                <a:lnTo>
                  <a:pt x="462025" y="11455"/>
                </a:lnTo>
                <a:lnTo>
                  <a:pt x="478333" y="18551"/>
                </a:lnTo>
                <a:lnTo>
                  <a:pt x="492378" y="28371"/>
                </a:lnTo>
                <a:lnTo>
                  <a:pt x="520902" y="73880"/>
                </a:lnTo>
                <a:lnTo>
                  <a:pt x="529197" y="115661"/>
                </a:lnTo>
                <a:lnTo>
                  <a:pt x="530225" y="139750"/>
                </a:lnTo>
                <a:lnTo>
                  <a:pt x="529197" y="164648"/>
                </a:lnTo>
                <a:lnTo>
                  <a:pt x="520902" y="207582"/>
                </a:lnTo>
                <a:lnTo>
                  <a:pt x="492426" y="253822"/>
                </a:lnTo>
                <a:lnTo>
                  <a:pt x="462406" y="270865"/>
                </a:lnTo>
                <a:lnTo>
                  <a:pt x="465963" y="282321"/>
                </a:lnTo>
                <a:lnTo>
                  <a:pt x="504459" y="264263"/>
                </a:lnTo>
                <a:lnTo>
                  <a:pt x="532764" y="232994"/>
                </a:lnTo>
                <a:lnTo>
                  <a:pt x="550195" y="191111"/>
                </a:lnTo>
                <a:lnTo>
                  <a:pt x="556006" y="141236"/>
                </a:lnTo>
                <a:lnTo>
                  <a:pt x="554553" y="115355"/>
                </a:lnTo>
                <a:lnTo>
                  <a:pt x="542932" y="69474"/>
                </a:lnTo>
                <a:lnTo>
                  <a:pt x="519862" y="32127"/>
                </a:lnTo>
                <a:lnTo>
                  <a:pt x="486437" y="7386"/>
                </a:lnTo>
                <a:lnTo>
                  <a:pt x="465963" y="0"/>
                </a:lnTo>
                <a:close/>
              </a:path>
              <a:path w="556260" h="282575">
                <a:moveTo>
                  <a:pt x="90043" y="0"/>
                </a:moveTo>
                <a:lnTo>
                  <a:pt x="51641" y="18095"/>
                </a:lnTo>
                <a:lnTo>
                  <a:pt x="23240" y="49479"/>
                </a:lnTo>
                <a:lnTo>
                  <a:pt x="5810" y="91433"/>
                </a:lnTo>
                <a:lnTo>
                  <a:pt x="0" y="141236"/>
                </a:lnTo>
                <a:lnTo>
                  <a:pt x="1452" y="167173"/>
                </a:lnTo>
                <a:lnTo>
                  <a:pt x="13073" y="213051"/>
                </a:lnTo>
                <a:lnTo>
                  <a:pt x="36125" y="250279"/>
                </a:lnTo>
                <a:lnTo>
                  <a:pt x="69514" y="274944"/>
                </a:lnTo>
                <a:lnTo>
                  <a:pt x="90043" y="282321"/>
                </a:lnTo>
                <a:lnTo>
                  <a:pt x="93599" y="270865"/>
                </a:lnTo>
                <a:lnTo>
                  <a:pt x="77531" y="263738"/>
                </a:lnTo>
                <a:lnTo>
                  <a:pt x="63642" y="253822"/>
                </a:lnTo>
                <a:lnTo>
                  <a:pt x="35210" y="207582"/>
                </a:lnTo>
                <a:lnTo>
                  <a:pt x="26828" y="164648"/>
                </a:lnTo>
                <a:lnTo>
                  <a:pt x="25781" y="139750"/>
                </a:lnTo>
                <a:lnTo>
                  <a:pt x="26828" y="115661"/>
                </a:lnTo>
                <a:lnTo>
                  <a:pt x="35210" y="73880"/>
                </a:lnTo>
                <a:lnTo>
                  <a:pt x="63753" y="28371"/>
                </a:lnTo>
                <a:lnTo>
                  <a:pt x="94106" y="11455"/>
                </a:lnTo>
                <a:lnTo>
                  <a:pt x="90043" y="0"/>
                </a:lnTo>
                <a:close/>
              </a:path>
            </a:pathLst>
          </a:custGeom>
          <a:solidFill>
            <a:srgbClr val="000000"/>
          </a:solidFill>
        </p:spPr>
        <p:txBody>
          <a:bodyPr wrap="square" lIns="0" tIns="0" rIns="0" bIns="0" rtlCol="0"/>
          <a:lstStyle/>
          <a:p>
            <a:endParaRPr/>
          </a:p>
        </p:txBody>
      </p:sp>
      <p:sp>
        <p:nvSpPr>
          <p:cNvPr id="31" name="object 31"/>
          <p:cNvSpPr/>
          <p:nvPr/>
        </p:nvSpPr>
        <p:spPr>
          <a:xfrm>
            <a:off x="3173983" y="5709627"/>
            <a:ext cx="883919" cy="20320"/>
          </a:xfrm>
          <a:custGeom>
            <a:avLst/>
            <a:gdLst/>
            <a:ahLst/>
            <a:cxnLst/>
            <a:rect l="l" t="t" r="r" b="b"/>
            <a:pathLst>
              <a:path w="883920" h="20320">
                <a:moveTo>
                  <a:pt x="883919" y="0"/>
                </a:moveTo>
                <a:lnTo>
                  <a:pt x="0" y="0"/>
                </a:lnTo>
                <a:lnTo>
                  <a:pt x="0" y="19812"/>
                </a:lnTo>
                <a:lnTo>
                  <a:pt x="883919" y="19812"/>
                </a:lnTo>
                <a:lnTo>
                  <a:pt x="883919" y="0"/>
                </a:lnTo>
                <a:close/>
              </a:path>
            </a:pathLst>
          </a:custGeom>
          <a:solidFill>
            <a:srgbClr val="000000"/>
          </a:solidFill>
        </p:spPr>
        <p:txBody>
          <a:bodyPr wrap="square" lIns="0" tIns="0" rIns="0" bIns="0" rtlCol="0"/>
          <a:lstStyle/>
          <a:p>
            <a:endParaRPr/>
          </a:p>
        </p:txBody>
      </p:sp>
      <p:sp>
        <p:nvSpPr>
          <p:cNvPr id="32" name="object 32"/>
          <p:cNvSpPr/>
          <p:nvPr/>
        </p:nvSpPr>
        <p:spPr>
          <a:xfrm>
            <a:off x="3625215" y="5789269"/>
            <a:ext cx="23495" cy="277495"/>
          </a:xfrm>
          <a:custGeom>
            <a:avLst/>
            <a:gdLst/>
            <a:ahLst/>
            <a:cxnLst/>
            <a:rect l="l" t="t" r="r" b="b"/>
            <a:pathLst>
              <a:path w="23495" h="277495">
                <a:moveTo>
                  <a:pt x="22987" y="0"/>
                </a:moveTo>
                <a:lnTo>
                  <a:pt x="0" y="0"/>
                </a:lnTo>
                <a:lnTo>
                  <a:pt x="0" y="276974"/>
                </a:lnTo>
                <a:lnTo>
                  <a:pt x="22987" y="276974"/>
                </a:lnTo>
                <a:lnTo>
                  <a:pt x="22987" y="0"/>
                </a:lnTo>
                <a:close/>
              </a:path>
            </a:pathLst>
          </a:custGeom>
          <a:solidFill>
            <a:srgbClr val="000000"/>
          </a:solidFill>
        </p:spPr>
        <p:txBody>
          <a:bodyPr wrap="square" lIns="0" tIns="0" rIns="0" bIns="0" rtlCol="0"/>
          <a:lstStyle/>
          <a:p>
            <a:endParaRPr/>
          </a:p>
        </p:txBody>
      </p:sp>
      <p:sp>
        <p:nvSpPr>
          <p:cNvPr id="33" name="object 33"/>
          <p:cNvSpPr/>
          <p:nvPr/>
        </p:nvSpPr>
        <p:spPr>
          <a:xfrm>
            <a:off x="3210686" y="5789269"/>
            <a:ext cx="23495" cy="277495"/>
          </a:xfrm>
          <a:custGeom>
            <a:avLst/>
            <a:gdLst/>
            <a:ahLst/>
            <a:cxnLst/>
            <a:rect l="l" t="t" r="r" b="b"/>
            <a:pathLst>
              <a:path w="23494" h="277495">
                <a:moveTo>
                  <a:pt x="22987" y="0"/>
                </a:moveTo>
                <a:lnTo>
                  <a:pt x="0" y="0"/>
                </a:lnTo>
                <a:lnTo>
                  <a:pt x="0" y="276974"/>
                </a:lnTo>
                <a:lnTo>
                  <a:pt x="22987" y="276974"/>
                </a:lnTo>
                <a:lnTo>
                  <a:pt x="22987" y="0"/>
                </a:lnTo>
                <a:close/>
              </a:path>
            </a:pathLst>
          </a:custGeom>
          <a:solidFill>
            <a:srgbClr val="000000"/>
          </a:solidFill>
        </p:spPr>
        <p:txBody>
          <a:bodyPr wrap="square" lIns="0" tIns="0" rIns="0" bIns="0" rtlCol="0"/>
          <a:lstStyle/>
          <a:p>
            <a:endParaRPr/>
          </a:p>
        </p:txBody>
      </p:sp>
      <p:sp>
        <p:nvSpPr>
          <p:cNvPr id="34" name="object 34"/>
          <p:cNvSpPr txBox="1"/>
          <p:nvPr/>
        </p:nvSpPr>
        <p:spPr>
          <a:xfrm>
            <a:off x="2175764" y="5259451"/>
            <a:ext cx="1920875" cy="739140"/>
          </a:xfrm>
          <a:prstGeom prst="rect">
            <a:avLst/>
          </a:prstGeom>
        </p:spPr>
        <p:txBody>
          <a:bodyPr vert="horz" wrap="square" lIns="0" tIns="12700" rIns="0" bIns="0" rtlCol="0">
            <a:spAutoFit/>
          </a:bodyPr>
          <a:lstStyle/>
          <a:p>
            <a:pPr marR="34290" algn="ctr">
              <a:lnSpc>
                <a:spcPts val="2810"/>
              </a:lnSpc>
              <a:spcBef>
                <a:spcPts val="100"/>
              </a:spcBef>
              <a:tabLst>
                <a:tab pos="1003935" algn="l"/>
              </a:tabLst>
            </a:pPr>
            <a:r>
              <a:rPr sz="2400" dirty="0">
                <a:latin typeface="Cambria Math"/>
                <a:cs typeface="Cambria Math"/>
              </a:rPr>
              <a:t>1	1</a:t>
            </a:r>
            <a:endParaRPr sz="2400">
              <a:latin typeface="Cambria Math"/>
              <a:cs typeface="Cambria Math"/>
            </a:endParaRPr>
          </a:p>
          <a:p>
            <a:pPr algn="ctr">
              <a:lnSpc>
                <a:spcPts val="2810"/>
              </a:lnSpc>
              <a:tabLst>
                <a:tab pos="482600" algn="l"/>
                <a:tab pos="1045210" algn="l"/>
              </a:tabLst>
            </a:pPr>
            <a:r>
              <a:rPr sz="3600" baseline="-16203" dirty="0">
                <a:latin typeface="Cambria Math"/>
                <a:cs typeface="Cambria Math"/>
              </a:rPr>
              <a:t>2𝜋	</a:t>
            </a:r>
            <a:r>
              <a:rPr sz="1750" spc="40" dirty="0">
                <a:latin typeface="Cambria Math"/>
                <a:cs typeface="Cambria Math"/>
              </a:rPr>
              <a:t>𝐷/2	</a:t>
            </a:r>
            <a:r>
              <a:rPr sz="3600" spc="82" baseline="-16203" dirty="0">
                <a:latin typeface="Cambria Math"/>
                <a:cs typeface="Cambria Math"/>
              </a:rPr>
              <a:t>Σ</a:t>
            </a:r>
            <a:r>
              <a:rPr sz="1750" spc="55" dirty="0">
                <a:latin typeface="Cambria Math"/>
                <a:cs typeface="Cambria Math"/>
              </a:rPr>
              <a:t>2</a:t>
            </a:r>
            <a:r>
              <a:rPr sz="1750" spc="370" dirty="0">
                <a:latin typeface="Cambria Math"/>
                <a:cs typeface="Cambria Math"/>
              </a:rPr>
              <a:t> </a:t>
            </a:r>
            <a:r>
              <a:rPr sz="1750" spc="25" dirty="0">
                <a:latin typeface="Cambria Math"/>
                <a:cs typeface="Cambria Math"/>
              </a:rPr>
              <a:t>1/2</a:t>
            </a:r>
            <a:endParaRPr sz="1750">
              <a:latin typeface="Cambria Math"/>
              <a:cs typeface="Cambria Math"/>
            </a:endParaRPr>
          </a:p>
        </p:txBody>
      </p:sp>
      <p:sp>
        <p:nvSpPr>
          <p:cNvPr id="35" name="object 35"/>
          <p:cNvSpPr/>
          <p:nvPr/>
        </p:nvSpPr>
        <p:spPr>
          <a:xfrm>
            <a:off x="4657344" y="5414771"/>
            <a:ext cx="3945254" cy="607695"/>
          </a:xfrm>
          <a:custGeom>
            <a:avLst/>
            <a:gdLst/>
            <a:ahLst/>
            <a:cxnLst/>
            <a:rect l="l" t="t" r="r" b="b"/>
            <a:pathLst>
              <a:path w="3945254" h="607695">
                <a:moveTo>
                  <a:pt x="97917" y="0"/>
                </a:moveTo>
                <a:lnTo>
                  <a:pt x="54483" y="19799"/>
                </a:lnTo>
                <a:lnTo>
                  <a:pt x="31407" y="50152"/>
                </a:lnTo>
                <a:lnTo>
                  <a:pt x="19405" y="96342"/>
                </a:lnTo>
                <a:lnTo>
                  <a:pt x="17907" y="125476"/>
                </a:lnTo>
                <a:lnTo>
                  <a:pt x="18440" y="138430"/>
                </a:lnTo>
                <a:lnTo>
                  <a:pt x="20027" y="153212"/>
                </a:lnTo>
                <a:lnTo>
                  <a:pt x="22720" y="170319"/>
                </a:lnTo>
                <a:lnTo>
                  <a:pt x="26543" y="189585"/>
                </a:lnTo>
                <a:lnTo>
                  <a:pt x="30276" y="208330"/>
                </a:lnTo>
                <a:lnTo>
                  <a:pt x="32931" y="223837"/>
                </a:lnTo>
                <a:lnTo>
                  <a:pt x="34518" y="236131"/>
                </a:lnTo>
                <a:lnTo>
                  <a:pt x="35052" y="245173"/>
                </a:lnTo>
                <a:lnTo>
                  <a:pt x="34429" y="256616"/>
                </a:lnTo>
                <a:lnTo>
                  <a:pt x="13970" y="292747"/>
                </a:lnTo>
                <a:lnTo>
                  <a:pt x="0" y="296811"/>
                </a:lnTo>
                <a:lnTo>
                  <a:pt x="0" y="310807"/>
                </a:lnTo>
                <a:lnTo>
                  <a:pt x="32588" y="340969"/>
                </a:lnTo>
                <a:lnTo>
                  <a:pt x="35052" y="362445"/>
                </a:lnTo>
                <a:lnTo>
                  <a:pt x="34518" y="371500"/>
                </a:lnTo>
                <a:lnTo>
                  <a:pt x="32931" y="383794"/>
                </a:lnTo>
                <a:lnTo>
                  <a:pt x="30276" y="399300"/>
                </a:lnTo>
                <a:lnTo>
                  <a:pt x="26543" y="418033"/>
                </a:lnTo>
                <a:lnTo>
                  <a:pt x="22720" y="437311"/>
                </a:lnTo>
                <a:lnTo>
                  <a:pt x="20027" y="454418"/>
                </a:lnTo>
                <a:lnTo>
                  <a:pt x="18427" y="469353"/>
                </a:lnTo>
                <a:lnTo>
                  <a:pt x="17907" y="482104"/>
                </a:lnTo>
                <a:lnTo>
                  <a:pt x="19405" y="511263"/>
                </a:lnTo>
                <a:lnTo>
                  <a:pt x="31407" y="557479"/>
                </a:lnTo>
                <a:lnTo>
                  <a:pt x="54483" y="587870"/>
                </a:lnTo>
                <a:lnTo>
                  <a:pt x="97917" y="607568"/>
                </a:lnTo>
                <a:lnTo>
                  <a:pt x="97917" y="594766"/>
                </a:lnTo>
                <a:lnTo>
                  <a:pt x="88011" y="592061"/>
                </a:lnTo>
                <a:lnTo>
                  <a:pt x="78676" y="586740"/>
                </a:lnTo>
                <a:lnTo>
                  <a:pt x="54813" y="554863"/>
                </a:lnTo>
                <a:lnTo>
                  <a:pt x="45974" y="495503"/>
                </a:lnTo>
                <a:lnTo>
                  <a:pt x="46482" y="483717"/>
                </a:lnTo>
                <a:lnTo>
                  <a:pt x="48031" y="469176"/>
                </a:lnTo>
                <a:lnTo>
                  <a:pt x="50571" y="451904"/>
                </a:lnTo>
                <a:lnTo>
                  <a:pt x="54102" y="431876"/>
                </a:lnTo>
                <a:lnTo>
                  <a:pt x="57683" y="412546"/>
                </a:lnTo>
                <a:lnTo>
                  <a:pt x="60274" y="397332"/>
                </a:lnTo>
                <a:lnTo>
                  <a:pt x="61823" y="386245"/>
                </a:lnTo>
                <a:lnTo>
                  <a:pt x="62357" y="379260"/>
                </a:lnTo>
                <a:lnTo>
                  <a:pt x="61810" y="365442"/>
                </a:lnTo>
                <a:lnTo>
                  <a:pt x="48818" y="323596"/>
                </a:lnTo>
                <a:lnTo>
                  <a:pt x="25146" y="305142"/>
                </a:lnTo>
                <a:lnTo>
                  <a:pt x="25146" y="302475"/>
                </a:lnTo>
                <a:lnTo>
                  <a:pt x="53848" y="275526"/>
                </a:lnTo>
                <a:lnTo>
                  <a:pt x="62357" y="228358"/>
                </a:lnTo>
                <a:lnTo>
                  <a:pt x="61823" y="221386"/>
                </a:lnTo>
                <a:lnTo>
                  <a:pt x="60274" y="210299"/>
                </a:lnTo>
                <a:lnTo>
                  <a:pt x="57683" y="195084"/>
                </a:lnTo>
                <a:lnTo>
                  <a:pt x="54102" y="175742"/>
                </a:lnTo>
                <a:lnTo>
                  <a:pt x="50571" y="155714"/>
                </a:lnTo>
                <a:lnTo>
                  <a:pt x="48018" y="138264"/>
                </a:lnTo>
                <a:lnTo>
                  <a:pt x="46482" y="123913"/>
                </a:lnTo>
                <a:lnTo>
                  <a:pt x="45974" y="112141"/>
                </a:lnTo>
                <a:lnTo>
                  <a:pt x="46951" y="89166"/>
                </a:lnTo>
                <a:lnTo>
                  <a:pt x="61722" y="39370"/>
                </a:lnTo>
                <a:lnTo>
                  <a:pt x="97917" y="12827"/>
                </a:lnTo>
                <a:lnTo>
                  <a:pt x="97917" y="0"/>
                </a:lnTo>
                <a:close/>
              </a:path>
              <a:path w="3945254" h="607695">
                <a:moveTo>
                  <a:pt x="552704" y="294855"/>
                </a:moveTo>
                <a:lnTo>
                  <a:pt x="385064" y="294855"/>
                </a:lnTo>
                <a:lnTo>
                  <a:pt x="385064" y="314667"/>
                </a:lnTo>
                <a:lnTo>
                  <a:pt x="552704" y="314667"/>
                </a:lnTo>
                <a:lnTo>
                  <a:pt x="552704" y="294855"/>
                </a:lnTo>
                <a:close/>
              </a:path>
              <a:path w="3945254" h="607695">
                <a:moveTo>
                  <a:pt x="3945255" y="296811"/>
                </a:moveTo>
                <a:lnTo>
                  <a:pt x="3912654" y="266750"/>
                </a:lnTo>
                <a:lnTo>
                  <a:pt x="3910203" y="245173"/>
                </a:lnTo>
                <a:lnTo>
                  <a:pt x="3910736" y="236016"/>
                </a:lnTo>
                <a:lnTo>
                  <a:pt x="3912374" y="223710"/>
                </a:lnTo>
                <a:lnTo>
                  <a:pt x="3915067" y="208254"/>
                </a:lnTo>
                <a:lnTo>
                  <a:pt x="3918839" y="189661"/>
                </a:lnTo>
                <a:lnTo>
                  <a:pt x="3922598" y="170497"/>
                </a:lnTo>
                <a:lnTo>
                  <a:pt x="3925290" y="153416"/>
                </a:lnTo>
                <a:lnTo>
                  <a:pt x="3926929" y="138417"/>
                </a:lnTo>
                <a:lnTo>
                  <a:pt x="3927475" y="125476"/>
                </a:lnTo>
                <a:lnTo>
                  <a:pt x="3925963" y="96405"/>
                </a:lnTo>
                <a:lnTo>
                  <a:pt x="3913911" y="50228"/>
                </a:lnTo>
                <a:lnTo>
                  <a:pt x="3890784" y="19723"/>
                </a:lnTo>
                <a:lnTo>
                  <a:pt x="3847338" y="0"/>
                </a:lnTo>
                <a:lnTo>
                  <a:pt x="3847338" y="12827"/>
                </a:lnTo>
                <a:lnTo>
                  <a:pt x="3857244" y="15621"/>
                </a:lnTo>
                <a:lnTo>
                  <a:pt x="3866578" y="20955"/>
                </a:lnTo>
                <a:lnTo>
                  <a:pt x="3890429" y="52705"/>
                </a:lnTo>
                <a:lnTo>
                  <a:pt x="3899281" y="112141"/>
                </a:lnTo>
                <a:lnTo>
                  <a:pt x="3899154" y="117703"/>
                </a:lnTo>
                <a:lnTo>
                  <a:pt x="3894772" y="155676"/>
                </a:lnTo>
                <a:lnTo>
                  <a:pt x="3889197" y="186016"/>
                </a:lnTo>
                <a:lnTo>
                  <a:pt x="3887508" y="195173"/>
                </a:lnTo>
                <a:lnTo>
                  <a:pt x="3886098" y="203288"/>
                </a:lnTo>
                <a:lnTo>
                  <a:pt x="3884930" y="210350"/>
                </a:lnTo>
                <a:lnTo>
                  <a:pt x="3883660" y="219075"/>
                </a:lnTo>
                <a:lnTo>
                  <a:pt x="3882898" y="225082"/>
                </a:lnTo>
                <a:lnTo>
                  <a:pt x="3882898" y="228358"/>
                </a:lnTo>
                <a:lnTo>
                  <a:pt x="3888486" y="269354"/>
                </a:lnTo>
                <a:lnTo>
                  <a:pt x="3913378" y="299491"/>
                </a:lnTo>
                <a:lnTo>
                  <a:pt x="3920109" y="302475"/>
                </a:lnTo>
                <a:lnTo>
                  <a:pt x="3920109" y="305142"/>
                </a:lnTo>
                <a:lnTo>
                  <a:pt x="3891280" y="332397"/>
                </a:lnTo>
                <a:lnTo>
                  <a:pt x="3883025" y="372224"/>
                </a:lnTo>
                <a:lnTo>
                  <a:pt x="3882898" y="379260"/>
                </a:lnTo>
                <a:lnTo>
                  <a:pt x="3882898" y="382536"/>
                </a:lnTo>
                <a:lnTo>
                  <a:pt x="3889197" y="421614"/>
                </a:lnTo>
                <a:lnTo>
                  <a:pt x="3891153" y="431800"/>
                </a:lnTo>
                <a:lnTo>
                  <a:pt x="3893096" y="442239"/>
                </a:lnTo>
                <a:lnTo>
                  <a:pt x="3898785" y="483730"/>
                </a:lnTo>
                <a:lnTo>
                  <a:pt x="3899281" y="495503"/>
                </a:lnTo>
                <a:lnTo>
                  <a:pt x="3898290" y="518528"/>
                </a:lnTo>
                <a:lnTo>
                  <a:pt x="3883533" y="568274"/>
                </a:lnTo>
                <a:lnTo>
                  <a:pt x="3847338" y="594766"/>
                </a:lnTo>
                <a:lnTo>
                  <a:pt x="3847338" y="607568"/>
                </a:lnTo>
                <a:lnTo>
                  <a:pt x="3890784" y="587921"/>
                </a:lnTo>
                <a:lnTo>
                  <a:pt x="3913911" y="557479"/>
                </a:lnTo>
                <a:lnTo>
                  <a:pt x="3925963" y="511263"/>
                </a:lnTo>
                <a:lnTo>
                  <a:pt x="3927475" y="482104"/>
                </a:lnTo>
                <a:lnTo>
                  <a:pt x="3926929" y="469226"/>
                </a:lnTo>
                <a:lnTo>
                  <a:pt x="3925290" y="454240"/>
                </a:lnTo>
                <a:lnTo>
                  <a:pt x="3922598" y="437159"/>
                </a:lnTo>
                <a:lnTo>
                  <a:pt x="3918839" y="417957"/>
                </a:lnTo>
                <a:lnTo>
                  <a:pt x="3915067" y="399364"/>
                </a:lnTo>
                <a:lnTo>
                  <a:pt x="3912374" y="383921"/>
                </a:lnTo>
                <a:lnTo>
                  <a:pt x="3910736" y="371614"/>
                </a:lnTo>
                <a:lnTo>
                  <a:pt x="3910203" y="362445"/>
                </a:lnTo>
                <a:lnTo>
                  <a:pt x="3910812" y="351078"/>
                </a:lnTo>
                <a:lnTo>
                  <a:pt x="3931374" y="314896"/>
                </a:lnTo>
                <a:lnTo>
                  <a:pt x="3945255" y="310807"/>
                </a:lnTo>
                <a:lnTo>
                  <a:pt x="3945255" y="296811"/>
                </a:lnTo>
                <a:close/>
              </a:path>
            </a:pathLst>
          </a:custGeom>
          <a:solidFill>
            <a:srgbClr val="000000"/>
          </a:solidFill>
        </p:spPr>
        <p:txBody>
          <a:bodyPr wrap="square" lIns="0" tIns="0" rIns="0" bIns="0" rtlCol="0"/>
          <a:lstStyle/>
          <a:p>
            <a:endParaRPr/>
          </a:p>
        </p:txBody>
      </p:sp>
      <p:sp>
        <p:nvSpPr>
          <p:cNvPr id="36" name="object 36"/>
          <p:cNvSpPr txBox="1"/>
          <p:nvPr/>
        </p:nvSpPr>
        <p:spPr>
          <a:xfrm>
            <a:off x="5030470" y="5693765"/>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2</a:t>
            </a:r>
            <a:endParaRPr sz="2400">
              <a:latin typeface="Cambria Math"/>
              <a:cs typeface="Cambria Math"/>
            </a:endParaRPr>
          </a:p>
        </p:txBody>
      </p:sp>
      <p:sp>
        <p:nvSpPr>
          <p:cNvPr id="37" name="object 37"/>
          <p:cNvSpPr/>
          <p:nvPr/>
        </p:nvSpPr>
        <p:spPr>
          <a:xfrm>
            <a:off x="5287137" y="5578347"/>
            <a:ext cx="3181985" cy="282575"/>
          </a:xfrm>
          <a:custGeom>
            <a:avLst/>
            <a:gdLst/>
            <a:ahLst/>
            <a:cxnLst/>
            <a:rect l="l" t="t" r="r" b="b"/>
            <a:pathLst>
              <a:path w="3181984" h="282575">
                <a:moveTo>
                  <a:pt x="94107" y="11506"/>
                </a:moveTo>
                <a:lnTo>
                  <a:pt x="90043" y="0"/>
                </a:lnTo>
                <a:lnTo>
                  <a:pt x="69583" y="7454"/>
                </a:lnTo>
                <a:lnTo>
                  <a:pt x="51638" y="18173"/>
                </a:lnTo>
                <a:lnTo>
                  <a:pt x="23241" y="49530"/>
                </a:lnTo>
                <a:lnTo>
                  <a:pt x="5803" y="91490"/>
                </a:lnTo>
                <a:lnTo>
                  <a:pt x="0" y="141287"/>
                </a:lnTo>
                <a:lnTo>
                  <a:pt x="1447" y="167233"/>
                </a:lnTo>
                <a:lnTo>
                  <a:pt x="13068" y="213106"/>
                </a:lnTo>
                <a:lnTo>
                  <a:pt x="36118" y="250342"/>
                </a:lnTo>
                <a:lnTo>
                  <a:pt x="69507" y="275005"/>
                </a:lnTo>
                <a:lnTo>
                  <a:pt x="90043" y="282371"/>
                </a:lnTo>
                <a:lnTo>
                  <a:pt x="93599" y="270916"/>
                </a:lnTo>
                <a:lnTo>
                  <a:pt x="77520" y="263791"/>
                </a:lnTo>
                <a:lnTo>
                  <a:pt x="63639" y="253873"/>
                </a:lnTo>
                <a:lnTo>
                  <a:pt x="35204" y="207645"/>
                </a:lnTo>
                <a:lnTo>
                  <a:pt x="26822" y="164706"/>
                </a:lnTo>
                <a:lnTo>
                  <a:pt x="25781" y="139801"/>
                </a:lnTo>
                <a:lnTo>
                  <a:pt x="26822" y="115722"/>
                </a:lnTo>
                <a:lnTo>
                  <a:pt x="35204" y="73939"/>
                </a:lnTo>
                <a:lnTo>
                  <a:pt x="63754" y="28435"/>
                </a:lnTo>
                <a:lnTo>
                  <a:pt x="77787" y="18605"/>
                </a:lnTo>
                <a:lnTo>
                  <a:pt x="94107" y="11506"/>
                </a:lnTo>
                <a:close/>
              </a:path>
              <a:path w="3181984" h="282575">
                <a:moveTo>
                  <a:pt x="1049782" y="141287"/>
                </a:moveTo>
                <a:lnTo>
                  <a:pt x="1043965" y="91490"/>
                </a:lnTo>
                <a:lnTo>
                  <a:pt x="1026541" y="49530"/>
                </a:lnTo>
                <a:lnTo>
                  <a:pt x="998181" y="18173"/>
                </a:lnTo>
                <a:lnTo>
                  <a:pt x="959739" y="0"/>
                </a:lnTo>
                <a:lnTo>
                  <a:pt x="955802" y="11506"/>
                </a:lnTo>
                <a:lnTo>
                  <a:pt x="972108" y="18605"/>
                </a:lnTo>
                <a:lnTo>
                  <a:pt x="986155" y="28422"/>
                </a:lnTo>
                <a:lnTo>
                  <a:pt x="1014666" y="73939"/>
                </a:lnTo>
                <a:lnTo>
                  <a:pt x="1022972" y="115722"/>
                </a:lnTo>
                <a:lnTo>
                  <a:pt x="1024001" y="139801"/>
                </a:lnTo>
                <a:lnTo>
                  <a:pt x="1022946" y="164706"/>
                </a:lnTo>
                <a:lnTo>
                  <a:pt x="1014615" y="207645"/>
                </a:lnTo>
                <a:lnTo>
                  <a:pt x="986193" y="253873"/>
                </a:lnTo>
                <a:lnTo>
                  <a:pt x="956183" y="270916"/>
                </a:lnTo>
                <a:lnTo>
                  <a:pt x="959739" y="282371"/>
                </a:lnTo>
                <a:lnTo>
                  <a:pt x="998232" y="264325"/>
                </a:lnTo>
                <a:lnTo>
                  <a:pt x="1026541" y="233045"/>
                </a:lnTo>
                <a:lnTo>
                  <a:pt x="1043965" y="191173"/>
                </a:lnTo>
                <a:lnTo>
                  <a:pt x="1048321" y="167233"/>
                </a:lnTo>
                <a:lnTo>
                  <a:pt x="1049782" y="141287"/>
                </a:lnTo>
                <a:close/>
              </a:path>
              <a:path w="3181984" h="282575">
                <a:moveTo>
                  <a:pt x="1352931" y="11506"/>
                </a:moveTo>
                <a:lnTo>
                  <a:pt x="1348867" y="0"/>
                </a:lnTo>
                <a:lnTo>
                  <a:pt x="1328407" y="7454"/>
                </a:lnTo>
                <a:lnTo>
                  <a:pt x="1310462" y="18173"/>
                </a:lnTo>
                <a:lnTo>
                  <a:pt x="1282065" y="49530"/>
                </a:lnTo>
                <a:lnTo>
                  <a:pt x="1264627" y="91490"/>
                </a:lnTo>
                <a:lnTo>
                  <a:pt x="1258811" y="141287"/>
                </a:lnTo>
                <a:lnTo>
                  <a:pt x="1260271" y="167233"/>
                </a:lnTo>
                <a:lnTo>
                  <a:pt x="1271892" y="213106"/>
                </a:lnTo>
                <a:lnTo>
                  <a:pt x="1294942" y="250342"/>
                </a:lnTo>
                <a:lnTo>
                  <a:pt x="1328331" y="275005"/>
                </a:lnTo>
                <a:lnTo>
                  <a:pt x="1348867" y="282371"/>
                </a:lnTo>
                <a:lnTo>
                  <a:pt x="1352410" y="270916"/>
                </a:lnTo>
                <a:lnTo>
                  <a:pt x="1336344" y="263791"/>
                </a:lnTo>
                <a:lnTo>
                  <a:pt x="1322463" y="253873"/>
                </a:lnTo>
                <a:lnTo>
                  <a:pt x="1294028" y="207645"/>
                </a:lnTo>
                <a:lnTo>
                  <a:pt x="1285646" y="164706"/>
                </a:lnTo>
                <a:lnTo>
                  <a:pt x="1284605" y="139801"/>
                </a:lnTo>
                <a:lnTo>
                  <a:pt x="1285646" y="115722"/>
                </a:lnTo>
                <a:lnTo>
                  <a:pt x="1294028" y="73939"/>
                </a:lnTo>
                <a:lnTo>
                  <a:pt x="1322578" y="28435"/>
                </a:lnTo>
                <a:lnTo>
                  <a:pt x="1336611" y="18605"/>
                </a:lnTo>
                <a:lnTo>
                  <a:pt x="1352931" y="11506"/>
                </a:lnTo>
                <a:close/>
              </a:path>
              <a:path w="3181984" h="282575">
                <a:moveTo>
                  <a:pt x="1776730" y="141287"/>
                </a:moveTo>
                <a:lnTo>
                  <a:pt x="1770913" y="91490"/>
                </a:lnTo>
                <a:lnTo>
                  <a:pt x="1753489" y="49530"/>
                </a:lnTo>
                <a:lnTo>
                  <a:pt x="1725129" y="18173"/>
                </a:lnTo>
                <a:lnTo>
                  <a:pt x="1686687" y="0"/>
                </a:lnTo>
                <a:lnTo>
                  <a:pt x="1682750" y="11506"/>
                </a:lnTo>
                <a:lnTo>
                  <a:pt x="1699056" y="18605"/>
                </a:lnTo>
                <a:lnTo>
                  <a:pt x="1713090" y="28422"/>
                </a:lnTo>
                <a:lnTo>
                  <a:pt x="1741614" y="73939"/>
                </a:lnTo>
                <a:lnTo>
                  <a:pt x="1749920" y="115722"/>
                </a:lnTo>
                <a:lnTo>
                  <a:pt x="1750949" y="139801"/>
                </a:lnTo>
                <a:lnTo>
                  <a:pt x="1749920" y="164706"/>
                </a:lnTo>
                <a:lnTo>
                  <a:pt x="1741614" y="207645"/>
                </a:lnTo>
                <a:lnTo>
                  <a:pt x="1713141" y="253873"/>
                </a:lnTo>
                <a:lnTo>
                  <a:pt x="1683131" y="270916"/>
                </a:lnTo>
                <a:lnTo>
                  <a:pt x="1686687" y="282371"/>
                </a:lnTo>
                <a:lnTo>
                  <a:pt x="1725180" y="264325"/>
                </a:lnTo>
                <a:lnTo>
                  <a:pt x="1753489" y="233045"/>
                </a:lnTo>
                <a:lnTo>
                  <a:pt x="1770913" y="191173"/>
                </a:lnTo>
                <a:lnTo>
                  <a:pt x="1775269" y="167233"/>
                </a:lnTo>
                <a:lnTo>
                  <a:pt x="1776730" y="141287"/>
                </a:lnTo>
                <a:close/>
              </a:path>
              <a:path w="3181984" h="282575">
                <a:moveTo>
                  <a:pt x="2226183" y="11506"/>
                </a:moveTo>
                <a:lnTo>
                  <a:pt x="2222119" y="0"/>
                </a:lnTo>
                <a:lnTo>
                  <a:pt x="2201659" y="7454"/>
                </a:lnTo>
                <a:lnTo>
                  <a:pt x="2183714" y="18173"/>
                </a:lnTo>
                <a:lnTo>
                  <a:pt x="2155317" y="49530"/>
                </a:lnTo>
                <a:lnTo>
                  <a:pt x="2137880" y="91490"/>
                </a:lnTo>
                <a:lnTo>
                  <a:pt x="2132076" y="141287"/>
                </a:lnTo>
                <a:lnTo>
                  <a:pt x="2133523" y="167233"/>
                </a:lnTo>
                <a:lnTo>
                  <a:pt x="2145144" y="213106"/>
                </a:lnTo>
                <a:lnTo>
                  <a:pt x="2168194" y="250342"/>
                </a:lnTo>
                <a:lnTo>
                  <a:pt x="2201583" y="275005"/>
                </a:lnTo>
                <a:lnTo>
                  <a:pt x="2222119" y="282371"/>
                </a:lnTo>
                <a:lnTo>
                  <a:pt x="2225675" y="270916"/>
                </a:lnTo>
                <a:lnTo>
                  <a:pt x="2209596" y="263791"/>
                </a:lnTo>
                <a:lnTo>
                  <a:pt x="2195715" y="253873"/>
                </a:lnTo>
                <a:lnTo>
                  <a:pt x="2167280" y="207645"/>
                </a:lnTo>
                <a:lnTo>
                  <a:pt x="2158898" y="164706"/>
                </a:lnTo>
                <a:lnTo>
                  <a:pt x="2157857" y="139801"/>
                </a:lnTo>
                <a:lnTo>
                  <a:pt x="2158898" y="115722"/>
                </a:lnTo>
                <a:lnTo>
                  <a:pt x="2167280" y="73939"/>
                </a:lnTo>
                <a:lnTo>
                  <a:pt x="2195830" y="28435"/>
                </a:lnTo>
                <a:lnTo>
                  <a:pt x="2209863" y="18605"/>
                </a:lnTo>
                <a:lnTo>
                  <a:pt x="2226183" y="11506"/>
                </a:lnTo>
                <a:close/>
              </a:path>
              <a:path w="3181984" h="282575">
                <a:moveTo>
                  <a:pt x="3181858" y="141287"/>
                </a:moveTo>
                <a:lnTo>
                  <a:pt x="3176041" y="91490"/>
                </a:lnTo>
                <a:lnTo>
                  <a:pt x="3158617" y="49530"/>
                </a:lnTo>
                <a:lnTo>
                  <a:pt x="3130258" y="18173"/>
                </a:lnTo>
                <a:lnTo>
                  <a:pt x="3091815" y="0"/>
                </a:lnTo>
                <a:lnTo>
                  <a:pt x="3087878" y="11506"/>
                </a:lnTo>
                <a:lnTo>
                  <a:pt x="3104184" y="18605"/>
                </a:lnTo>
                <a:lnTo>
                  <a:pt x="3118218" y="28422"/>
                </a:lnTo>
                <a:lnTo>
                  <a:pt x="3146742" y="73939"/>
                </a:lnTo>
                <a:lnTo>
                  <a:pt x="3155048" y="115722"/>
                </a:lnTo>
                <a:lnTo>
                  <a:pt x="3156077" y="139801"/>
                </a:lnTo>
                <a:lnTo>
                  <a:pt x="3155048" y="164706"/>
                </a:lnTo>
                <a:lnTo>
                  <a:pt x="3146742" y="207645"/>
                </a:lnTo>
                <a:lnTo>
                  <a:pt x="3118269" y="253873"/>
                </a:lnTo>
                <a:lnTo>
                  <a:pt x="3088259" y="270916"/>
                </a:lnTo>
                <a:lnTo>
                  <a:pt x="3091815" y="282371"/>
                </a:lnTo>
                <a:lnTo>
                  <a:pt x="3130308" y="264325"/>
                </a:lnTo>
                <a:lnTo>
                  <a:pt x="3158617" y="233045"/>
                </a:lnTo>
                <a:lnTo>
                  <a:pt x="3176041" y="191173"/>
                </a:lnTo>
                <a:lnTo>
                  <a:pt x="3180397" y="167233"/>
                </a:lnTo>
                <a:lnTo>
                  <a:pt x="3181858" y="141287"/>
                </a:lnTo>
                <a:close/>
              </a:path>
            </a:pathLst>
          </a:custGeom>
          <a:solidFill>
            <a:srgbClr val="000000"/>
          </a:solidFill>
        </p:spPr>
        <p:txBody>
          <a:bodyPr wrap="square" lIns="0" tIns="0" rIns="0" bIns="0" rtlCol="0"/>
          <a:lstStyle/>
          <a:p>
            <a:endParaRPr/>
          </a:p>
        </p:txBody>
      </p:sp>
      <p:sp>
        <p:nvSpPr>
          <p:cNvPr id="38" name="object 38"/>
          <p:cNvSpPr txBox="1"/>
          <p:nvPr/>
        </p:nvSpPr>
        <p:spPr>
          <a:xfrm>
            <a:off x="4070858" y="5489549"/>
            <a:ext cx="4326890" cy="391160"/>
          </a:xfrm>
          <a:prstGeom prst="rect">
            <a:avLst/>
          </a:prstGeom>
        </p:spPr>
        <p:txBody>
          <a:bodyPr vert="horz" wrap="square" lIns="0" tIns="12700" rIns="0" bIns="0" rtlCol="0">
            <a:spAutoFit/>
          </a:bodyPr>
          <a:lstStyle/>
          <a:p>
            <a:pPr marL="38100">
              <a:lnSpc>
                <a:spcPct val="100000"/>
              </a:lnSpc>
              <a:spcBef>
                <a:spcPts val="100"/>
              </a:spcBef>
              <a:tabLst>
                <a:tab pos="692785" algn="l"/>
                <a:tab pos="1316355" algn="l"/>
                <a:tab pos="2293620" algn="l"/>
                <a:tab pos="2575560" algn="l"/>
                <a:tab pos="3020695" algn="l"/>
                <a:tab pos="3448685" algn="l"/>
              </a:tabLst>
            </a:pPr>
            <a:r>
              <a:rPr sz="2400" spc="-5" dirty="0">
                <a:latin typeface="Cambria Math"/>
                <a:cs typeface="Cambria Math"/>
              </a:rPr>
              <a:t>𝑒𝑥𝑝	</a:t>
            </a:r>
            <a:r>
              <a:rPr sz="2400" dirty="0">
                <a:latin typeface="Cambria Math"/>
                <a:cs typeface="Cambria Math"/>
              </a:rPr>
              <a:t>−</a:t>
            </a:r>
            <a:r>
              <a:rPr sz="2400" spc="-130" dirty="0">
                <a:latin typeface="Cambria Math"/>
                <a:cs typeface="Cambria Math"/>
              </a:rPr>
              <a:t> </a:t>
            </a:r>
            <a:r>
              <a:rPr sz="3600" baseline="41666" dirty="0">
                <a:latin typeface="Cambria Math"/>
                <a:cs typeface="Cambria Math"/>
              </a:rPr>
              <a:t>1	</a:t>
            </a:r>
            <a:r>
              <a:rPr sz="2400" dirty="0">
                <a:latin typeface="Cambria Math"/>
                <a:cs typeface="Cambria Math"/>
              </a:rPr>
              <a:t>𝑥</a:t>
            </a:r>
            <a:r>
              <a:rPr sz="2400" spc="75" dirty="0">
                <a:latin typeface="Cambria Math"/>
                <a:cs typeface="Cambria Math"/>
              </a:rPr>
              <a:t> </a:t>
            </a:r>
            <a:r>
              <a:rPr sz="2400" dirty="0">
                <a:latin typeface="Cambria Math"/>
                <a:cs typeface="Cambria Math"/>
              </a:rPr>
              <a:t>−</a:t>
            </a:r>
            <a:r>
              <a:rPr sz="2400" spc="-5" dirty="0">
                <a:latin typeface="Cambria Math"/>
                <a:cs typeface="Cambria Math"/>
              </a:rPr>
              <a:t> </a:t>
            </a:r>
            <a:r>
              <a:rPr sz="2400" spc="50" dirty="0">
                <a:latin typeface="Cambria Math"/>
                <a:cs typeface="Cambria Math"/>
              </a:rPr>
              <a:t>𝜇</a:t>
            </a:r>
            <a:r>
              <a:rPr sz="2625" spc="75" baseline="28571" dirty="0">
                <a:latin typeface="Cambria Math"/>
                <a:cs typeface="Cambria Math"/>
              </a:rPr>
              <a:t>2	</a:t>
            </a:r>
            <a:r>
              <a:rPr sz="2625" spc="44" baseline="28571" dirty="0">
                <a:latin typeface="Cambria Math"/>
                <a:cs typeface="Cambria Math"/>
              </a:rPr>
              <a:t>𝑇	</a:t>
            </a:r>
            <a:r>
              <a:rPr sz="2400" spc="55" dirty="0">
                <a:latin typeface="Cambria Math"/>
                <a:cs typeface="Cambria Math"/>
              </a:rPr>
              <a:t>Σ</a:t>
            </a:r>
            <a:r>
              <a:rPr sz="2625" spc="82" baseline="28571" dirty="0">
                <a:latin typeface="Cambria Math"/>
                <a:cs typeface="Cambria Math"/>
              </a:rPr>
              <a:t>2	</a:t>
            </a:r>
            <a:r>
              <a:rPr sz="2625" baseline="28571" dirty="0">
                <a:latin typeface="Cambria Math"/>
                <a:cs typeface="Cambria Math"/>
              </a:rPr>
              <a:t>−1	</a:t>
            </a:r>
            <a:r>
              <a:rPr sz="2400" dirty="0">
                <a:latin typeface="Cambria Math"/>
                <a:cs typeface="Cambria Math"/>
              </a:rPr>
              <a:t>𝑥</a:t>
            </a:r>
            <a:r>
              <a:rPr sz="2400" spc="40" dirty="0">
                <a:latin typeface="Cambria Math"/>
                <a:cs typeface="Cambria Math"/>
              </a:rPr>
              <a:t> </a:t>
            </a:r>
            <a:r>
              <a:rPr sz="2400" dirty="0">
                <a:latin typeface="Cambria Math"/>
                <a:cs typeface="Cambria Math"/>
              </a:rPr>
              <a:t>−</a:t>
            </a:r>
            <a:r>
              <a:rPr sz="2400" spc="-30" dirty="0">
                <a:latin typeface="Cambria Math"/>
                <a:cs typeface="Cambria Math"/>
              </a:rPr>
              <a:t> </a:t>
            </a:r>
            <a:r>
              <a:rPr sz="2400" spc="50" dirty="0">
                <a:latin typeface="Cambria Math"/>
                <a:cs typeface="Cambria Math"/>
              </a:rPr>
              <a:t>𝜇</a:t>
            </a:r>
            <a:r>
              <a:rPr sz="2625" spc="75" baseline="28571" dirty="0">
                <a:latin typeface="Cambria Math"/>
                <a:cs typeface="Cambria Math"/>
              </a:rPr>
              <a:t>2</a:t>
            </a:r>
            <a:endParaRPr sz="2625" baseline="28571">
              <a:latin typeface="Cambria Math"/>
              <a:cs typeface="Cambria Math"/>
            </a:endParaRPr>
          </a:p>
        </p:txBody>
      </p:sp>
      <p:sp>
        <p:nvSpPr>
          <p:cNvPr id="39" name="object 39"/>
          <p:cNvSpPr/>
          <p:nvPr/>
        </p:nvSpPr>
        <p:spPr>
          <a:xfrm>
            <a:off x="1925573" y="3496183"/>
            <a:ext cx="1195070" cy="22860"/>
          </a:xfrm>
          <a:custGeom>
            <a:avLst/>
            <a:gdLst/>
            <a:ahLst/>
            <a:cxnLst/>
            <a:rect l="l" t="t" r="r" b="b"/>
            <a:pathLst>
              <a:path w="1195070" h="22860">
                <a:moveTo>
                  <a:pt x="1194815" y="0"/>
                </a:moveTo>
                <a:lnTo>
                  <a:pt x="0" y="0"/>
                </a:lnTo>
                <a:lnTo>
                  <a:pt x="0" y="22859"/>
                </a:lnTo>
                <a:lnTo>
                  <a:pt x="1194815" y="22859"/>
                </a:lnTo>
                <a:lnTo>
                  <a:pt x="1194815" y="0"/>
                </a:lnTo>
                <a:close/>
              </a:path>
            </a:pathLst>
          </a:custGeom>
          <a:solidFill>
            <a:srgbClr val="000000"/>
          </a:solidFill>
        </p:spPr>
        <p:txBody>
          <a:bodyPr wrap="square" lIns="0" tIns="0" rIns="0" bIns="0" rtlCol="0"/>
          <a:lstStyle/>
          <a:p>
            <a:endParaRPr/>
          </a:p>
        </p:txBody>
      </p:sp>
      <p:sp>
        <p:nvSpPr>
          <p:cNvPr id="40" name="object 40"/>
          <p:cNvSpPr/>
          <p:nvPr/>
        </p:nvSpPr>
        <p:spPr>
          <a:xfrm>
            <a:off x="2189860" y="3074923"/>
            <a:ext cx="894715" cy="328930"/>
          </a:xfrm>
          <a:custGeom>
            <a:avLst/>
            <a:gdLst/>
            <a:ahLst/>
            <a:cxnLst/>
            <a:rect l="l" t="t" r="r" b="b"/>
            <a:pathLst>
              <a:path w="894714" h="328929">
                <a:moveTo>
                  <a:pt x="789305" y="0"/>
                </a:moveTo>
                <a:lnTo>
                  <a:pt x="784732" y="13335"/>
                </a:lnTo>
                <a:lnTo>
                  <a:pt x="803763" y="21595"/>
                </a:lnTo>
                <a:lnTo>
                  <a:pt x="820102" y="33035"/>
                </a:lnTo>
                <a:lnTo>
                  <a:pt x="844803" y="65404"/>
                </a:lnTo>
                <a:lnTo>
                  <a:pt x="859377" y="109156"/>
                </a:lnTo>
                <a:lnTo>
                  <a:pt x="864234" y="162813"/>
                </a:lnTo>
                <a:lnTo>
                  <a:pt x="863020" y="191791"/>
                </a:lnTo>
                <a:lnTo>
                  <a:pt x="853305" y="241841"/>
                </a:lnTo>
                <a:lnTo>
                  <a:pt x="833729" y="280912"/>
                </a:lnTo>
                <a:lnTo>
                  <a:pt x="803959" y="307288"/>
                </a:lnTo>
                <a:lnTo>
                  <a:pt x="785240" y="315595"/>
                </a:lnTo>
                <a:lnTo>
                  <a:pt x="789305" y="328929"/>
                </a:lnTo>
                <a:lnTo>
                  <a:pt x="834183" y="307879"/>
                </a:lnTo>
                <a:lnTo>
                  <a:pt x="867156" y="271399"/>
                </a:lnTo>
                <a:lnTo>
                  <a:pt x="887444" y="222662"/>
                </a:lnTo>
                <a:lnTo>
                  <a:pt x="894207" y="164591"/>
                </a:lnTo>
                <a:lnTo>
                  <a:pt x="892516" y="134399"/>
                </a:lnTo>
                <a:lnTo>
                  <a:pt x="878990" y="80920"/>
                </a:lnTo>
                <a:lnTo>
                  <a:pt x="852080" y="37415"/>
                </a:lnTo>
                <a:lnTo>
                  <a:pt x="813167" y="8598"/>
                </a:lnTo>
                <a:lnTo>
                  <a:pt x="789305" y="0"/>
                </a:lnTo>
                <a:close/>
              </a:path>
              <a:path w="894714" h="328929">
                <a:moveTo>
                  <a:pt x="104901" y="0"/>
                </a:moveTo>
                <a:lnTo>
                  <a:pt x="60229" y="21066"/>
                </a:lnTo>
                <a:lnTo>
                  <a:pt x="27177" y="57658"/>
                </a:lnTo>
                <a:lnTo>
                  <a:pt x="6826" y="106505"/>
                </a:lnTo>
                <a:lnTo>
                  <a:pt x="0" y="164591"/>
                </a:lnTo>
                <a:lnTo>
                  <a:pt x="1690" y="194782"/>
                </a:lnTo>
                <a:lnTo>
                  <a:pt x="15216" y="248209"/>
                </a:lnTo>
                <a:lnTo>
                  <a:pt x="42072" y="291568"/>
                </a:lnTo>
                <a:lnTo>
                  <a:pt x="81022" y="320333"/>
                </a:lnTo>
                <a:lnTo>
                  <a:pt x="104901" y="328929"/>
                </a:lnTo>
                <a:lnTo>
                  <a:pt x="109093" y="315595"/>
                </a:lnTo>
                <a:lnTo>
                  <a:pt x="90374" y="307288"/>
                </a:lnTo>
                <a:lnTo>
                  <a:pt x="74215" y="295719"/>
                </a:lnTo>
                <a:lnTo>
                  <a:pt x="49530" y="262889"/>
                </a:lnTo>
                <a:lnTo>
                  <a:pt x="34956" y="218138"/>
                </a:lnTo>
                <a:lnTo>
                  <a:pt x="30099" y="162813"/>
                </a:lnTo>
                <a:lnTo>
                  <a:pt x="31313" y="134735"/>
                </a:lnTo>
                <a:lnTo>
                  <a:pt x="41028" y="86054"/>
                </a:lnTo>
                <a:lnTo>
                  <a:pt x="60630" y="47642"/>
                </a:lnTo>
                <a:lnTo>
                  <a:pt x="90642" y="21595"/>
                </a:lnTo>
                <a:lnTo>
                  <a:pt x="109600" y="13335"/>
                </a:lnTo>
                <a:lnTo>
                  <a:pt x="104901" y="0"/>
                </a:lnTo>
                <a:close/>
              </a:path>
            </a:pathLst>
          </a:custGeom>
          <a:solidFill>
            <a:srgbClr val="000000"/>
          </a:solidFill>
        </p:spPr>
        <p:txBody>
          <a:bodyPr wrap="square" lIns="0" tIns="0" rIns="0" bIns="0" rtlCol="0"/>
          <a:lstStyle/>
          <a:p>
            <a:endParaRPr/>
          </a:p>
        </p:txBody>
      </p:sp>
      <p:sp>
        <p:nvSpPr>
          <p:cNvPr id="41" name="object 41"/>
          <p:cNvSpPr txBox="1"/>
          <p:nvPr/>
        </p:nvSpPr>
        <p:spPr>
          <a:xfrm>
            <a:off x="865022" y="2973704"/>
            <a:ext cx="2125980" cy="452120"/>
          </a:xfrm>
          <a:prstGeom prst="rect">
            <a:avLst/>
          </a:prstGeom>
        </p:spPr>
        <p:txBody>
          <a:bodyPr vert="horz" wrap="square" lIns="0" tIns="12065" rIns="0" bIns="0" rtlCol="0">
            <a:spAutoFit/>
          </a:bodyPr>
          <a:lstStyle/>
          <a:p>
            <a:pPr marL="38100">
              <a:lnSpc>
                <a:spcPct val="100000"/>
              </a:lnSpc>
              <a:spcBef>
                <a:spcPts val="95"/>
              </a:spcBef>
              <a:tabLst>
                <a:tab pos="1441450" algn="l"/>
              </a:tabLst>
            </a:pPr>
            <a:r>
              <a:rPr sz="4200" spc="-7" baseline="-41666" dirty="0">
                <a:latin typeface="Cambria Math"/>
                <a:cs typeface="Cambria Math"/>
              </a:rPr>
              <a:t>𝑧</a:t>
            </a:r>
            <a:r>
              <a:rPr sz="4200" spc="300" baseline="-41666" dirty="0">
                <a:latin typeface="Cambria Math"/>
                <a:cs typeface="Cambria Math"/>
              </a:rPr>
              <a:t> </a:t>
            </a:r>
            <a:r>
              <a:rPr sz="4200" spc="-7" baseline="-41666" dirty="0">
                <a:latin typeface="Cambria Math"/>
                <a:cs typeface="Cambria Math"/>
              </a:rPr>
              <a:t>=</a:t>
            </a:r>
            <a:r>
              <a:rPr sz="4200" spc="247" baseline="-41666" dirty="0">
                <a:latin typeface="Cambria Math"/>
                <a:cs typeface="Cambria Math"/>
              </a:rPr>
              <a:t> </a:t>
            </a:r>
            <a:r>
              <a:rPr sz="4200" spc="-7" baseline="-41666" dirty="0">
                <a:latin typeface="Cambria Math"/>
                <a:cs typeface="Cambria Math"/>
              </a:rPr>
              <a:t>𝑙𝑛</a:t>
            </a:r>
            <a:r>
              <a:rPr sz="4200" spc="-97" baseline="-41666" dirty="0">
                <a:latin typeface="Cambria Math"/>
                <a:cs typeface="Cambria Math"/>
              </a:rPr>
              <a:t> </a:t>
            </a:r>
            <a:r>
              <a:rPr sz="2800" spc="-5" dirty="0">
                <a:latin typeface="Cambria Math"/>
                <a:cs typeface="Cambria Math"/>
              </a:rPr>
              <a:t>𝑃	</a:t>
            </a:r>
            <a:r>
              <a:rPr sz="2800" spc="-30" dirty="0">
                <a:latin typeface="Cambria Math"/>
                <a:cs typeface="Cambria Math"/>
              </a:rPr>
              <a:t>𝑥|𝐶</a:t>
            </a:r>
            <a:r>
              <a:rPr sz="3075" spc="-44" baseline="-16260" dirty="0">
                <a:latin typeface="Cambria Math"/>
                <a:cs typeface="Cambria Math"/>
              </a:rPr>
              <a:t>1</a:t>
            </a:r>
            <a:endParaRPr sz="3075" baseline="-16260">
              <a:latin typeface="Cambria Math"/>
              <a:cs typeface="Cambria Math"/>
            </a:endParaRPr>
          </a:p>
        </p:txBody>
      </p:sp>
      <p:sp>
        <p:nvSpPr>
          <p:cNvPr id="42" name="object 42"/>
          <p:cNvSpPr/>
          <p:nvPr/>
        </p:nvSpPr>
        <p:spPr>
          <a:xfrm>
            <a:off x="2186813" y="3580891"/>
            <a:ext cx="902335" cy="328930"/>
          </a:xfrm>
          <a:custGeom>
            <a:avLst/>
            <a:gdLst/>
            <a:ahLst/>
            <a:cxnLst/>
            <a:rect l="l" t="t" r="r" b="b"/>
            <a:pathLst>
              <a:path w="902335" h="328929">
                <a:moveTo>
                  <a:pt x="796925" y="0"/>
                </a:moveTo>
                <a:lnTo>
                  <a:pt x="792353" y="13335"/>
                </a:lnTo>
                <a:lnTo>
                  <a:pt x="811383" y="21595"/>
                </a:lnTo>
                <a:lnTo>
                  <a:pt x="827722" y="33035"/>
                </a:lnTo>
                <a:lnTo>
                  <a:pt x="852424" y="65405"/>
                </a:lnTo>
                <a:lnTo>
                  <a:pt x="866997" y="109156"/>
                </a:lnTo>
                <a:lnTo>
                  <a:pt x="871855" y="162814"/>
                </a:lnTo>
                <a:lnTo>
                  <a:pt x="870640" y="191791"/>
                </a:lnTo>
                <a:lnTo>
                  <a:pt x="860925" y="241841"/>
                </a:lnTo>
                <a:lnTo>
                  <a:pt x="841349" y="280912"/>
                </a:lnTo>
                <a:lnTo>
                  <a:pt x="811579" y="307288"/>
                </a:lnTo>
                <a:lnTo>
                  <a:pt x="792861" y="315595"/>
                </a:lnTo>
                <a:lnTo>
                  <a:pt x="796925" y="328930"/>
                </a:lnTo>
                <a:lnTo>
                  <a:pt x="841803" y="307879"/>
                </a:lnTo>
                <a:lnTo>
                  <a:pt x="874776" y="271399"/>
                </a:lnTo>
                <a:lnTo>
                  <a:pt x="895064" y="222662"/>
                </a:lnTo>
                <a:lnTo>
                  <a:pt x="901826" y="164592"/>
                </a:lnTo>
                <a:lnTo>
                  <a:pt x="900136" y="134399"/>
                </a:lnTo>
                <a:lnTo>
                  <a:pt x="886610" y="80920"/>
                </a:lnTo>
                <a:lnTo>
                  <a:pt x="859700" y="37415"/>
                </a:lnTo>
                <a:lnTo>
                  <a:pt x="820787" y="8598"/>
                </a:lnTo>
                <a:lnTo>
                  <a:pt x="796925" y="0"/>
                </a:lnTo>
                <a:close/>
              </a:path>
              <a:path w="902335" h="328929">
                <a:moveTo>
                  <a:pt x="104901" y="0"/>
                </a:moveTo>
                <a:lnTo>
                  <a:pt x="60229" y="21066"/>
                </a:lnTo>
                <a:lnTo>
                  <a:pt x="27178" y="57658"/>
                </a:lnTo>
                <a:lnTo>
                  <a:pt x="6826" y="106505"/>
                </a:lnTo>
                <a:lnTo>
                  <a:pt x="0" y="164592"/>
                </a:lnTo>
                <a:lnTo>
                  <a:pt x="1690" y="194782"/>
                </a:lnTo>
                <a:lnTo>
                  <a:pt x="15216" y="248209"/>
                </a:lnTo>
                <a:lnTo>
                  <a:pt x="42072" y="291568"/>
                </a:lnTo>
                <a:lnTo>
                  <a:pt x="81022" y="320333"/>
                </a:lnTo>
                <a:lnTo>
                  <a:pt x="104901" y="328930"/>
                </a:lnTo>
                <a:lnTo>
                  <a:pt x="109093" y="315595"/>
                </a:lnTo>
                <a:lnTo>
                  <a:pt x="90374" y="307288"/>
                </a:lnTo>
                <a:lnTo>
                  <a:pt x="74215" y="295719"/>
                </a:lnTo>
                <a:lnTo>
                  <a:pt x="49530" y="262890"/>
                </a:lnTo>
                <a:lnTo>
                  <a:pt x="34956" y="218138"/>
                </a:lnTo>
                <a:lnTo>
                  <a:pt x="30099" y="162814"/>
                </a:lnTo>
                <a:lnTo>
                  <a:pt x="31313" y="134735"/>
                </a:lnTo>
                <a:lnTo>
                  <a:pt x="41028" y="86054"/>
                </a:lnTo>
                <a:lnTo>
                  <a:pt x="60630" y="47642"/>
                </a:lnTo>
                <a:lnTo>
                  <a:pt x="90642" y="21595"/>
                </a:lnTo>
                <a:lnTo>
                  <a:pt x="109600" y="13335"/>
                </a:lnTo>
                <a:lnTo>
                  <a:pt x="104901" y="0"/>
                </a:lnTo>
                <a:close/>
              </a:path>
            </a:pathLst>
          </a:custGeom>
          <a:solidFill>
            <a:srgbClr val="000000"/>
          </a:solidFill>
        </p:spPr>
        <p:txBody>
          <a:bodyPr wrap="square" lIns="0" tIns="0" rIns="0" bIns="0" rtlCol="0"/>
          <a:lstStyle/>
          <a:p>
            <a:endParaRPr/>
          </a:p>
        </p:txBody>
      </p:sp>
      <p:sp>
        <p:nvSpPr>
          <p:cNvPr id="43" name="object 43"/>
          <p:cNvSpPr txBox="1"/>
          <p:nvPr/>
        </p:nvSpPr>
        <p:spPr>
          <a:xfrm>
            <a:off x="1887601" y="3479368"/>
            <a:ext cx="1108075" cy="452120"/>
          </a:xfrm>
          <a:prstGeom prst="rect">
            <a:avLst/>
          </a:prstGeom>
        </p:spPr>
        <p:txBody>
          <a:bodyPr vert="horz" wrap="square" lIns="0" tIns="12065" rIns="0" bIns="0" rtlCol="0">
            <a:spAutoFit/>
          </a:bodyPr>
          <a:lstStyle/>
          <a:p>
            <a:pPr marL="38100">
              <a:lnSpc>
                <a:spcPct val="100000"/>
              </a:lnSpc>
              <a:spcBef>
                <a:spcPts val="95"/>
              </a:spcBef>
              <a:tabLst>
                <a:tab pos="415925" algn="l"/>
              </a:tabLst>
            </a:pPr>
            <a:r>
              <a:rPr sz="2800" spc="-5" dirty="0">
                <a:latin typeface="Cambria Math"/>
                <a:cs typeface="Cambria Math"/>
              </a:rPr>
              <a:t>𝑃	</a:t>
            </a:r>
            <a:r>
              <a:rPr sz="2800" spc="-15" dirty="0">
                <a:latin typeface="Cambria Math"/>
                <a:cs typeface="Cambria Math"/>
              </a:rPr>
              <a:t>𝑥|𝐶</a:t>
            </a:r>
            <a:r>
              <a:rPr sz="3075" spc="-22" baseline="-16260" dirty="0">
                <a:latin typeface="Cambria Math"/>
                <a:cs typeface="Cambria Math"/>
              </a:rPr>
              <a:t>2</a:t>
            </a:r>
            <a:endParaRPr sz="3075" baseline="-16260">
              <a:latin typeface="Cambria Math"/>
              <a:cs typeface="Cambria Math"/>
            </a:endParaRPr>
          </a:p>
        </p:txBody>
      </p:sp>
      <p:sp>
        <p:nvSpPr>
          <p:cNvPr id="44" name="object 44"/>
          <p:cNvSpPr txBox="1"/>
          <p:nvPr/>
        </p:nvSpPr>
        <p:spPr>
          <a:xfrm>
            <a:off x="3187445" y="3241928"/>
            <a:ext cx="68707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a:t>
            </a:r>
            <a:r>
              <a:rPr sz="2800" spc="-75" dirty="0">
                <a:latin typeface="Cambria Math"/>
                <a:cs typeface="Cambria Math"/>
              </a:rPr>
              <a:t> </a:t>
            </a:r>
            <a:r>
              <a:rPr sz="2800" spc="-5" dirty="0">
                <a:latin typeface="Cambria Math"/>
                <a:cs typeface="Cambria Math"/>
              </a:rPr>
              <a:t>𝑙𝑛</a:t>
            </a:r>
            <a:endParaRPr sz="2800">
              <a:latin typeface="Cambria Math"/>
              <a:cs typeface="Cambria Math"/>
            </a:endParaRPr>
          </a:p>
        </p:txBody>
      </p:sp>
      <p:sp>
        <p:nvSpPr>
          <p:cNvPr id="45" name="object 45"/>
          <p:cNvSpPr/>
          <p:nvPr/>
        </p:nvSpPr>
        <p:spPr>
          <a:xfrm>
            <a:off x="3926585" y="3496183"/>
            <a:ext cx="882650" cy="22860"/>
          </a:xfrm>
          <a:custGeom>
            <a:avLst/>
            <a:gdLst/>
            <a:ahLst/>
            <a:cxnLst/>
            <a:rect l="l" t="t" r="r" b="b"/>
            <a:pathLst>
              <a:path w="882650" h="22860">
                <a:moveTo>
                  <a:pt x="882396" y="0"/>
                </a:moveTo>
                <a:lnTo>
                  <a:pt x="0" y="0"/>
                </a:lnTo>
                <a:lnTo>
                  <a:pt x="0" y="22860"/>
                </a:lnTo>
                <a:lnTo>
                  <a:pt x="882396" y="22860"/>
                </a:lnTo>
                <a:lnTo>
                  <a:pt x="882396" y="0"/>
                </a:lnTo>
                <a:close/>
              </a:path>
            </a:pathLst>
          </a:custGeom>
          <a:solidFill>
            <a:srgbClr val="000000"/>
          </a:solidFill>
        </p:spPr>
        <p:txBody>
          <a:bodyPr wrap="square" lIns="0" tIns="0" rIns="0" bIns="0" rtlCol="0"/>
          <a:lstStyle/>
          <a:p>
            <a:endParaRPr/>
          </a:p>
        </p:txBody>
      </p:sp>
      <p:sp>
        <p:nvSpPr>
          <p:cNvPr id="46" name="object 46"/>
          <p:cNvSpPr/>
          <p:nvPr/>
        </p:nvSpPr>
        <p:spPr>
          <a:xfrm>
            <a:off x="4190872" y="3074923"/>
            <a:ext cx="582295" cy="328930"/>
          </a:xfrm>
          <a:custGeom>
            <a:avLst/>
            <a:gdLst/>
            <a:ahLst/>
            <a:cxnLst/>
            <a:rect l="l" t="t" r="r" b="b"/>
            <a:pathLst>
              <a:path w="582295" h="328929">
                <a:moveTo>
                  <a:pt x="476885" y="0"/>
                </a:moveTo>
                <a:lnTo>
                  <a:pt x="472313" y="13335"/>
                </a:lnTo>
                <a:lnTo>
                  <a:pt x="491343" y="21595"/>
                </a:lnTo>
                <a:lnTo>
                  <a:pt x="507682" y="33035"/>
                </a:lnTo>
                <a:lnTo>
                  <a:pt x="532384" y="65404"/>
                </a:lnTo>
                <a:lnTo>
                  <a:pt x="546957" y="109156"/>
                </a:lnTo>
                <a:lnTo>
                  <a:pt x="551814" y="162813"/>
                </a:lnTo>
                <a:lnTo>
                  <a:pt x="550600" y="191791"/>
                </a:lnTo>
                <a:lnTo>
                  <a:pt x="540885" y="241841"/>
                </a:lnTo>
                <a:lnTo>
                  <a:pt x="521309" y="280912"/>
                </a:lnTo>
                <a:lnTo>
                  <a:pt x="491539" y="307288"/>
                </a:lnTo>
                <a:lnTo>
                  <a:pt x="472821" y="315595"/>
                </a:lnTo>
                <a:lnTo>
                  <a:pt x="476885" y="328929"/>
                </a:lnTo>
                <a:lnTo>
                  <a:pt x="521763" y="307879"/>
                </a:lnTo>
                <a:lnTo>
                  <a:pt x="554736" y="271399"/>
                </a:lnTo>
                <a:lnTo>
                  <a:pt x="575024" y="222662"/>
                </a:lnTo>
                <a:lnTo>
                  <a:pt x="581787" y="164591"/>
                </a:lnTo>
                <a:lnTo>
                  <a:pt x="580096" y="134399"/>
                </a:lnTo>
                <a:lnTo>
                  <a:pt x="566570" y="80920"/>
                </a:lnTo>
                <a:lnTo>
                  <a:pt x="539660" y="37415"/>
                </a:lnTo>
                <a:lnTo>
                  <a:pt x="500747" y="8598"/>
                </a:lnTo>
                <a:lnTo>
                  <a:pt x="476885" y="0"/>
                </a:lnTo>
                <a:close/>
              </a:path>
              <a:path w="582295" h="328929">
                <a:moveTo>
                  <a:pt x="104901" y="0"/>
                </a:moveTo>
                <a:lnTo>
                  <a:pt x="60229" y="21066"/>
                </a:lnTo>
                <a:lnTo>
                  <a:pt x="27177" y="57658"/>
                </a:lnTo>
                <a:lnTo>
                  <a:pt x="6826" y="106505"/>
                </a:lnTo>
                <a:lnTo>
                  <a:pt x="0" y="164591"/>
                </a:lnTo>
                <a:lnTo>
                  <a:pt x="1690" y="194782"/>
                </a:lnTo>
                <a:lnTo>
                  <a:pt x="15216" y="248209"/>
                </a:lnTo>
                <a:lnTo>
                  <a:pt x="42072" y="291568"/>
                </a:lnTo>
                <a:lnTo>
                  <a:pt x="81022" y="320333"/>
                </a:lnTo>
                <a:lnTo>
                  <a:pt x="104901" y="328929"/>
                </a:lnTo>
                <a:lnTo>
                  <a:pt x="109092" y="315595"/>
                </a:lnTo>
                <a:lnTo>
                  <a:pt x="90374" y="307288"/>
                </a:lnTo>
                <a:lnTo>
                  <a:pt x="74215" y="295719"/>
                </a:lnTo>
                <a:lnTo>
                  <a:pt x="49529" y="262889"/>
                </a:lnTo>
                <a:lnTo>
                  <a:pt x="34956" y="218138"/>
                </a:lnTo>
                <a:lnTo>
                  <a:pt x="30099" y="162813"/>
                </a:lnTo>
                <a:lnTo>
                  <a:pt x="31313" y="134735"/>
                </a:lnTo>
                <a:lnTo>
                  <a:pt x="41028" y="86054"/>
                </a:lnTo>
                <a:lnTo>
                  <a:pt x="60630" y="47642"/>
                </a:lnTo>
                <a:lnTo>
                  <a:pt x="90642" y="21595"/>
                </a:lnTo>
                <a:lnTo>
                  <a:pt x="109600" y="13335"/>
                </a:lnTo>
                <a:lnTo>
                  <a:pt x="104901" y="0"/>
                </a:lnTo>
                <a:close/>
              </a:path>
            </a:pathLst>
          </a:custGeom>
          <a:solidFill>
            <a:srgbClr val="000000"/>
          </a:solidFill>
        </p:spPr>
        <p:txBody>
          <a:bodyPr wrap="square" lIns="0" tIns="0" rIns="0" bIns="0" rtlCol="0"/>
          <a:lstStyle/>
          <a:p>
            <a:endParaRPr/>
          </a:p>
        </p:txBody>
      </p:sp>
      <p:sp>
        <p:nvSpPr>
          <p:cNvPr id="47" name="object 47"/>
          <p:cNvSpPr/>
          <p:nvPr/>
        </p:nvSpPr>
        <p:spPr>
          <a:xfrm>
            <a:off x="4186301" y="3580891"/>
            <a:ext cx="591185" cy="328930"/>
          </a:xfrm>
          <a:custGeom>
            <a:avLst/>
            <a:gdLst/>
            <a:ahLst/>
            <a:cxnLst/>
            <a:rect l="l" t="t" r="r" b="b"/>
            <a:pathLst>
              <a:path w="591185" h="328929">
                <a:moveTo>
                  <a:pt x="486028" y="0"/>
                </a:moveTo>
                <a:lnTo>
                  <a:pt x="481457" y="13335"/>
                </a:lnTo>
                <a:lnTo>
                  <a:pt x="500487" y="21595"/>
                </a:lnTo>
                <a:lnTo>
                  <a:pt x="516826" y="33035"/>
                </a:lnTo>
                <a:lnTo>
                  <a:pt x="541527" y="65405"/>
                </a:lnTo>
                <a:lnTo>
                  <a:pt x="556101" y="109156"/>
                </a:lnTo>
                <a:lnTo>
                  <a:pt x="560959" y="162814"/>
                </a:lnTo>
                <a:lnTo>
                  <a:pt x="559744" y="191791"/>
                </a:lnTo>
                <a:lnTo>
                  <a:pt x="550029" y="241841"/>
                </a:lnTo>
                <a:lnTo>
                  <a:pt x="530453" y="280912"/>
                </a:lnTo>
                <a:lnTo>
                  <a:pt x="500683" y="307288"/>
                </a:lnTo>
                <a:lnTo>
                  <a:pt x="481964" y="315595"/>
                </a:lnTo>
                <a:lnTo>
                  <a:pt x="486028" y="328930"/>
                </a:lnTo>
                <a:lnTo>
                  <a:pt x="530907" y="307879"/>
                </a:lnTo>
                <a:lnTo>
                  <a:pt x="563879" y="271399"/>
                </a:lnTo>
                <a:lnTo>
                  <a:pt x="584168" y="222662"/>
                </a:lnTo>
                <a:lnTo>
                  <a:pt x="590931" y="164592"/>
                </a:lnTo>
                <a:lnTo>
                  <a:pt x="589240" y="134399"/>
                </a:lnTo>
                <a:lnTo>
                  <a:pt x="575714" y="80920"/>
                </a:lnTo>
                <a:lnTo>
                  <a:pt x="548804" y="37415"/>
                </a:lnTo>
                <a:lnTo>
                  <a:pt x="509891" y="8598"/>
                </a:lnTo>
                <a:lnTo>
                  <a:pt x="486028" y="0"/>
                </a:lnTo>
                <a:close/>
              </a:path>
              <a:path w="591185" h="328929">
                <a:moveTo>
                  <a:pt x="104901" y="0"/>
                </a:moveTo>
                <a:lnTo>
                  <a:pt x="60229" y="21066"/>
                </a:lnTo>
                <a:lnTo>
                  <a:pt x="27177" y="57658"/>
                </a:lnTo>
                <a:lnTo>
                  <a:pt x="6826" y="106505"/>
                </a:lnTo>
                <a:lnTo>
                  <a:pt x="0" y="164592"/>
                </a:lnTo>
                <a:lnTo>
                  <a:pt x="1690" y="194782"/>
                </a:lnTo>
                <a:lnTo>
                  <a:pt x="15216" y="248209"/>
                </a:lnTo>
                <a:lnTo>
                  <a:pt x="42072" y="291568"/>
                </a:lnTo>
                <a:lnTo>
                  <a:pt x="81022" y="320333"/>
                </a:lnTo>
                <a:lnTo>
                  <a:pt x="104901" y="328930"/>
                </a:lnTo>
                <a:lnTo>
                  <a:pt x="109093" y="315595"/>
                </a:lnTo>
                <a:lnTo>
                  <a:pt x="90374" y="307288"/>
                </a:lnTo>
                <a:lnTo>
                  <a:pt x="74215" y="295719"/>
                </a:lnTo>
                <a:lnTo>
                  <a:pt x="49529" y="262890"/>
                </a:lnTo>
                <a:lnTo>
                  <a:pt x="34956" y="218138"/>
                </a:lnTo>
                <a:lnTo>
                  <a:pt x="30099" y="162814"/>
                </a:lnTo>
                <a:lnTo>
                  <a:pt x="31313" y="134735"/>
                </a:lnTo>
                <a:lnTo>
                  <a:pt x="41028" y="86054"/>
                </a:lnTo>
                <a:lnTo>
                  <a:pt x="60630" y="47642"/>
                </a:lnTo>
                <a:lnTo>
                  <a:pt x="90642" y="21595"/>
                </a:lnTo>
                <a:lnTo>
                  <a:pt x="109600" y="13335"/>
                </a:lnTo>
                <a:lnTo>
                  <a:pt x="104901" y="0"/>
                </a:lnTo>
                <a:close/>
              </a:path>
            </a:pathLst>
          </a:custGeom>
          <a:solidFill>
            <a:srgbClr val="000000"/>
          </a:solidFill>
        </p:spPr>
        <p:txBody>
          <a:bodyPr wrap="square" lIns="0" tIns="0" rIns="0" bIns="0" rtlCol="0"/>
          <a:lstStyle/>
          <a:p>
            <a:endParaRPr/>
          </a:p>
        </p:txBody>
      </p:sp>
      <p:sp>
        <p:nvSpPr>
          <p:cNvPr id="48" name="object 48"/>
          <p:cNvSpPr txBox="1"/>
          <p:nvPr/>
        </p:nvSpPr>
        <p:spPr>
          <a:xfrm>
            <a:off x="3896105" y="3039617"/>
            <a:ext cx="955675" cy="908685"/>
          </a:xfrm>
          <a:prstGeom prst="rect">
            <a:avLst/>
          </a:prstGeom>
          <a:ln w="38100">
            <a:solidFill>
              <a:srgbClr val="006FC0"/>
            </a:solidFill>
          </a:ln>
        </p:spPr>
        <p:txBody>
          <a:bodyPr vert="horz" wrap="square" lIns="0" tIns="0" rIns="0" bIns="0" rtlCol="0">
            <a:spAutoFit/>
          </a:bodyPr>
          <a:lstStyle/>
          <a:p>
            <a:pPr marL="35560">
              <a:lnSpc>
                <a:spcPts val="2935"/>
              </a:lnSpc>
              <a:tabLst>
                <a:tab pos="412115" algn="l"/>
              </a:tabLst>
            </a:pPr>
            <a:r>
              <a:rPr sz="2800" spc="-5" dirty="0">
                <a:latin typeface="Cambria Math"/>
                <a:cs typeface="Cambria Math"/>
              </a:rPr>
              <a:t>𝑃	</a:t>
            </a:r>
            <a:r>
              <a:rPr sz="2800" spc="-95" dirty="0">
                <a:latin typeface="Cambria Math"/>
                <a:cs typeface="Cambria Math"/>
              </a:rPr>
              <a:t>𝐶</a:t>
            </a:r>
            <a:r>
              <a:rPr sz="3075" spc="-142" baseline="-16260" dirty="0">
                <a:latin typeface="Cambria Math"/>
                <a:cs typeface="Cambria Math"/>
              </a:rPr>
              <a:t>1</a:t>
            </a:r>
            <a:endParaRPr sz="3075" baseline="-16260">
              <a:latin typeface="Cambria Math"/>
              <a:cs typeface="Cambria Math"/>
            </a:endParaRPr>
          </a:p>
          <a:p>
            <a:pPr marL="31115">
              <a:lnSpc>
                <a:spcPct val="100000"/>
              </a:lnSpc>
              <a:spcBef>
                <a:spcPts val="625"/>
              </a:spcBef>
              <a:tabLst>
                <a:tab pos="407034" algn="l"/>
              </a:tabLst>
            </a:pPr>
            <a:r>
              <a:rPr sz="2800" spc="-5" dirty="0">
                <a:latin typeface="Cambria Math"/>
                <a:cs typeface="Cambria Math"/>
              </a:rPr>
              <a:t>𝑃	</a:t>
            </a:r>
            <a:r>
              <a:rPr sz="2800" spc="-65" dirty="0">
                <a:latin typeface="Cambria Math"/>
                <a:cs typeface="Cambria Math"/>
              </a:rPr>
              <a:t>𝐶</a:t>
            </a:r>
            <a:r>
              <a:rPr sz="3075" spc="-97" baseline="-16260" dirty="0">
                <a:latin typeface="Cambria Math"/>
                <a:cs typeface="Cambria Math"/>
              </a:rPr>
              <a:t>2</a:t>
            </a:r>
            <a:endParaRPr sz="3075" baseline="-16260">
              <a:latin typeface="Cambria Math"/>
              <a:cs typeface="Cambria Math"/>
            </a:endParaRPr>
          </a:p>
        </p:txBody>
      </p:sp>
      <p:pic>
        <p:nvPicPr>
          <p:cNvPr id="49" name="object 49"/>
          <p:cNvPicPr/>
          <p:nvPr/>
        </p:nvPicPr>
        <p:blipFill>
          <a:blip r:embed="rId2" cstate="print"/>
          <a:stretch>
            <a:fillRect/>
          </a:stretch>
        </p:blipFill>
        <p:spPr>
          <a:xfrm>
            <a:off x="3358896" y="1955292"/>
            <a:ext cx="1225296" cy="461772"/>
          </a:xfrm>
          <a:prstGeom prst="rect">
            <a:avLst/>
          </a:prstGeom>
        </p:spPr>
      </p:pic>
      <p:sp>
        <p:nvSpPr>
          <p:cNvPr id="50" name="object 50"/>
          <p:cNvSpPr txBox="1"/>
          <p:nvPr/>
        </p:nvSpPr>
        <p:spPr>
          <a:xfrm>
            <a:off x="3358896" y="1955292"/>
            <a:ext cx="1225550" cy="462280"/>
          </a:xfrm>
          <a:prstGeom prst="rect">
            <a:avLst/>
          </a:prstGeom>
          <a:ln w="6096">
            <a:solidFill>
              <a:srgbClr val="5B9BD4"/>
            </a:solidFill>
          </a:ln>
        </p:spPr>
        <p:txBody>
          <a:bodyPr vert="horz" wrap="square" lIns="0" tIns="26034" rIns="0" bIns="0" rtlCol="0">
            <a:spAutoFit/>
          </a:bodyPr>
          <a:lstStyle/>
          <a:p>
            <a:pPr marL="128905">
              <a:lnSpc>
                <a:spcPct val="100000"/>
              </a:lnSpc>
              <a:spcBef>
                <a:spcPts val="204"/>
              </a:spcBef>
            </a:pPr>
            <a:r>
              <a:rPr sz="2400" spc="-5" dirty="0">
                <a:latin typeface="Calibri"/>
                <a:cs typeface="Calibri"/>
              </a:rPr>
              <a:t>sigmoid</a:t>
            </a:r>
            <a:endParaRPr sz="2400">
              <a:latin typeface="Calibri"/>
              <a:cs typeface="Calibri"/>
            </a:endParaRPr>
          </a:p>
        </p:txBody>
      </p:sp>
      <p:grpSp>
        <p:nvGrpSpPr>
          <p:cNvPr id="51" name="object 51"/>
          <p:cNvGrpSpPr/>
          <p:nvPr/>
        </p:nvGrpSpPr>
        <p:grpSpPr>
          <a:xfrm>
            <a:off x="4876800" y="3250692"/>
            <a:ext cx="780415" cy="485140"/>
            <a:chOff x="4876800" y="3250692"/>
            <a:chExt cx="780415" cy="485140"/>
          </a:xfrm>
        </p:grpSpPr>
        <p:sp>
          <p:nvSpPr>
            <p:cNvPr id="52" name="object 52"/>
            <p:cNvSpPr/>
            <p:nvPr/>
          </p:nvSpPr>
          <p:spPr>
            <a:xfrm>
              <a:off x="4882895" y="3256788"/>
              <a:ext cx="768350" cy="472440"/>
            </a:xfrm>
            <a:custGeom>
              <a:avLst/>
              <a:gdLst/>
              <a:ahLst/>
              <a:cxnLst/>
              <a:rect l="l" t="t" r="r" b="b"/>
              <a:pathLst>
                <a:path w="768350" h="472439">
                  <a:moveTo>
                    <a:pt x="531876" y="0"/>
                  </a:moveTo>
                  <a:lnTo>
                    <a:pt x="531876" y="118110"/>
                  </a:lnTo>
                  <a:lnTo>
                    <a:pt x="0" y="118110"/>
                  </a:lnTo>
                  <a:lnTo>
                    <a:pt x="0" y="354330"/>
                  </a:lnTo>
                  <a:lnTo>
                    <a:pt x="531876" y="354330"/>
                  </a:lnTo>
                  <a:lnTo>
                    <a:pt x="531876" y="472439"/>
                  </a:lnTo>
                  <a:lnTo>
                    <a:pt x="768095" y="236220"/>
                  </a:lnTo>
                  <a:lnTo>
                    <a:pt x="531876" y="0"/>
                  </a:lnTo>
                  <a:close/>
                </a:path>
              </a:pathLst>
            </a:custGeom>
            <a:solidFill>
              <a:srgbClr val="5B9BD4"/>
            </a:solidFill>
          </p:spPr>
          <p:txBody>
            <a:bodyPr wrap="square" lIns="0" tIns="0" rIns="0" bIns="0" rtlCol="0"/>
            <a:lstStyle/>
            <a:p>
              <a:endParaRPr/>
            </a:p>
          </p:txBody>
        </p:sp>
        <p:sp>
          <p:nvSpPr>
            <p:cNvPr id="53" name="object 53"/>
            <p:cNvSpPr/>
            <p:nvPr/>
          </p:nvSpPr>
          <p:spPr>
            <a:xfrm>
              <a:off x="4882895" y="3256788"/>
              <a:ext cx="768350" cy="472440"/>
            </a:xfrm>
            <a:custGeom>
              <a:avLst/>
              <a:gdLst/>
              <a:ahLst/>
              <a:cxnLst/>
              <a:rect l="l" t="t" r="r" b="b"/>
              <a:pathLst>
                <a:path w="768350" h="472439">
                  <a:moveTo>
                    <a:pt x="0" y="118110"/>
                  </a:moveTo>
                  <a:lnTo>
                    <a:pt x="531876" y="118110"/>
                  </a:lnTo>
                  <a:lnTo>
                    <a:pt x="531876" y="0"/>
                  </a:lnTo>
                  <a:lnTo>
                    <a:pt x="768095" y="236220"/>
                  </a:lnTo>
                  <a:lnTo>
                    <a:pt x="531876" y="472439"/>
                  </a:lnTo>
                  <a:lnTo>
                    <a:pt x="531876" y="354330"/>
                  </a:lnTo>
                  <a:lnTo>
                    <a:pt x="0" y="354330"/>
                  </a:lnTo>
                  <a:lnTo>
                    <a:pt x="0" y="118110"/>
                  </a:lnTo>
                  <a:close/>
                </a:path>
              </a:pathLst>
            </a:custGeom>
            <a:ln w="12192">
              <a:solidFill>
                <a:srgbClr val="41709C"/>
              </a:solidFill>
            </a:ln>
          </p:spPr>
          <p:txBody>
            <a:bodyPr wrap="square" lIns="0" tIns="0" rIns="0" bIns="0" rtlCol="0"/>
            <a:lstStyle/>
            <a:p>
              <a:endParaRPr/>
            </a:p>
          </p:txBody>
        </p:sp>
      </p:grpSp>
      <p:sp>
        <p:nvSpPr>
          <p:cNvPr id="54" name="object 54"/>
          <p:cNvSpPr/>
          <p:nvPr/>
        </p:nvSpPr>
        <p:spPr>
          <a:xfrm>
            <a:off x="5836665" y="3458083"/>
            <a:ext cx="1096010" cy="20320"/>
          </a:xfrm>
          <a:custGeom>
            <a:avLst/>
            <a:gdLst/>
            <a:ahLst/>
            <a:cxnLst/>
            <a:rect l="l" t="t" r="r" b="b"/>
            <a:pathLst>
              <a:path w="1096009" h="20320">
                <a:moveTo>
                  <a:pt x="1095756" y="0"/>
                </a:moveTo>
                <a:lnTo>
                  <a:pt x="0" y="0"/>
                </a:lnTo>
                <a:lnTo>
                  <a:pt x="0" y="19812"/>
                </a:lnTo>
                <a:lnTo>
                  <a:pt x="1095756" y="19812"/>
                </a:lnTo>
                <a:lnTo>
                  <a:pt x="1095756" y="0"/>
                </a:lnTo>
                <a:close/>
              </a:path>
            </a:pathLst>
          </a:custGeom>
          <a:solidFill>
            <a:srgbClr val="000000"/>
          </a:solidFill>
        </p:spPr>
        <p:txBody>
          <a:bodyPr wrap="square" lIns="0" tIns="0" rIns="0" bIns="0" rtlCol="0"/>
          <a:lstStyle/>
          <a:p>
            <a:endParaRPr/>
          </a:p>
        </p:txBody>
      </p:sp>
      <p:sp>
        <p:nvSpPr>
          <p:cNvPr id="55" name="object 55"/>
          <p:cNvSpPr/>
          <p:nvPr/>
        </p:nvSpPr>
        <p:spPr>
          <a:xfrm>
            <a:off x="5882385" y="3109086"/>
            <a:ext cx="1035050" cy="20320"/>
          </a:xfrm>
          <a:custGeom>
            <a:avLst/>
            <a:gdLst/>
            <a:ahLst/>
            <a:cxnLst/>
            <a:rect l="l" t="t" r="r" b="b"/>
            <a:pathLst>
              <a:path w="1035050" h="20319">
                <a:moveTo>
                  <a:pt x="1034795" y="0"/>
                </a:moveTo>
                <a:lnTo>
                  <a:pt x="0" y="0"/>
                </a:lnTo>
                <a:lnTo>
                  <a:pt x="0" y="19812"/>
                </a:lnTo>
                <a:lnTo>
                  <a:pt x="1034795" y="19812"/>
                </a:lnTo>
                <a:lnTo>
                  <a:pt x="1034795" y="0"/>
                </a:lnTo>
                <a:close/>
              </a:path>
            </a:pathLst>
          </a:custGeom>
          <a:solidFill>
            <a:srgbClr val="000000"/>
          </a:solidFill>
        </p:spPr>
        <p:txBody>
          <a:bodyPr wrap="square" lIns="0" tIns="0" rIns="0" bIns="0" rtlCol="0"/>
          <a:lstStyle/>
          <a:p>
            <a:endParaRPr/>
          </a:p>
        </p:txBody>
      </p:sp>
      <p:sp>
        <p:nvSpPr>
          <p:cNvPr id="56" name="object 56"/>
          <p:cNvSpPr txBox="1"/>
          <p:nvPr/>
        </p:nvSpPr>
        <p:spPr>
          <a:xfrm>
            <a:off x="6195695" y="2708528"/>
            <a:ext cx="396240" cy="391160"/>
          </a:xfrm>
          <a:prstGeom prst="rect">
            <a:avLst/>
          </a:prstGeom>
        </p:spPr>
        <p:txBody>
          <a:bodyPr vert="horz" wrap="square" lIns="0" tIns="12700" rIns="0" bIns="0" rtlCol="0">
            <a:spAutoFit/>
          </a:bodyPr>
          <a:lstStyle/>
          <a:p>
            <a:pPr marL="38100">
              <a:lnSpc>
                <a:spcPct val="100000"/>
              </a:lnSpc>
              <a:spcBef>
                <a:spcPts val="100"/>
              </a:spcBef>
            </a:pPr>
            <a:r>
              <a:rPr sz="2400" spc="-110" dirty="0">
                <a:latin typeface="Cambria Math"/>
                <a:cs typeface="Cambria Math"/>
              </a:rPr>
              <a:t>𝑁</a:t>
            </a:r>
            <a:r>
              <a:rPr sz="2625" spc="-165" baseline="-15873" dirty="0">
                <a:latin typeface="Cambria Math"/>
                <a:cs typeface="Cambria Math"/>
              </a:rPr>
              <a:t>1</a:t>
            </a:r>
            <a:endParaRPr sz="2625" baseline="-15873">
              <a:latin typeface="Cambria Math"/>
              <a:cs typeface="Cambria Math"/>
            </a:endParaRPr>
          </a:p>
        </p:txBody>
      </p:sp>
      <p:sp>
        <p:nvSpPr>
          <p:cNvPr id="57" name="object 57"/>
          <p:cNvSpPr txBox="1"/>
          <p:nvPr/>
        </p:nvSpPr>
        <p:spPr>
          <a:xfrm>
            <a:off x="5845175" y="3040760"/>
            <a:ext cx="1097280" cy="391160"/>
          </a:xfrm>
          <a:prstGeom prst="rect">
            <a:avLst/>
          </a:prstGeom>
        </p:spPr>
        <p:txBody>
          <a:bodyPr vert="horz" wrap="square" lIns="0" tIns="12700" rIns="0" bIns="0" rtlCol="0">
            <a:spAutoFit/>
          </a:bodyPr>
          <a:lstStyle/>
          <a:p>
            <a:pPr marL="38100">
              <a:lnSpc>
                <a:spcPct val="100000"/>
              </a:lnSpc>
              <a:spcBef>
                <a:spcPts val="100"/>
              </a:spcBef>
            </a:pPr>
            <a:r>
              <a:rPr sz="2400" spc="-110" dirty="0">
                <a:latin typeface="Cambria Math"/>
                <a:cs typeface="Cambria Math"/>
              </a:rPr>
              <a:t>𝑁</a:t>
            </a:r>
            <a:r>
              <a:rPr sz="2625" spc="-165" baseline="-15873" dirty="0">
                <a:latin typeface="Cambria Math"/>
                <a:cs typeface="Cambria Math"/>
              </a:rPr>
              <a:t>1</a:t>
            </a:r>
            <a:r>
              <a:rPr sz="2625" spc="322" baseline="-15873" dirty="0">
                <a:latin typeface="Cambria Math"/>
                <a:cs typeface="Cambria Math"/>
              </a:rPr>
              <a:t> </a:t>
            </a:r>
            <a:r>
              <a:rPr sz="2400" dirty="0">
                <a:latin typeface="Cambria Math"/>
                <a:cs typeface="Cambria Math"/>
              </a:rPr>
              <a:t>+</a:t>
            </a:r>
            <a:r>
              <a:rPr sz="2400" spc="-40" dirty="0">
                <a:latin typeface="Cambria Math"/>
                <a:cs typeface="Cambria Math"/>
              </a:rPr>
              <a:t> </a:t>
            </a:r>
            <a:r>
              <a:rPr sz="2400" spc="-85" dirty="0">
                <a:latin typeface="Cambria Math"/>
                <a:cs typeface="Cambria Math"/>
              </a:rPr>
              <a:t>𝑁</a:t>
            </a:r>
            <a:r>
              <a:rPr sz="2625" spc="-127" baseline="-15873" dirty="0">
                <a:latin typeface="Cambria Math"/>
                <a:cs typeface="Cambria Math"/>
              </a:rPr>
              <a:t>2</a:t>
            </a:r>
            <a:endParaRPr sz="2625" baseline="-15873">
              <a:latin typeface="Cambria Math"/>
              <a:cs typeface="Cambria Math"/>
            </a:endParaRPr>
          </a:p>
        </p:txBody>
      </p:sp>
      <p:sp>
        <p:nvSpPr>
          <p:cNvPr id="58" name="object 58"/>
          <p:cNvSpPr/>
          <p:nvPr/>
        </p:nvSpPr>
        <p:spPr>
          <a:xfrm>
            <a:off x="5882385" y="3802507"/>
            <a:ext cx="1035050" cy="20320"/>
          </a:xfrm>
          <a:custGeom>
            <a:avLst/>
            <a:gdLst/>
            <a:ahLst/>
            <a:cxnLst/>
            <a:rect l="l" t="t" r="r" b="b"/>
            <a:pathLst>
              <a:path w="1035050" h="20320">
                <a:moveTo>
                  <a:pt x="1034795" y="0"/>
                </a:moveTo>
                <a:lnTo>
                  <a:pt x="0" y="0"/>
                </a:lnTo>
                <a:lnTo>
                  <a:pt x="0" y="19812"/>
                </a:lnTo>
                <a:lnTo>
                  <a:pt x="1034795" y="19812"/>
                </a:lnTo>
                <a:lnTo>
                  <a:pt x="1034795" y="0"/>
                </a:lnTo>
                <a:close/>
              </a:path>
            </a:pathLst>
          </a:custGeom>
          <a:solidFill>
            <a:srgbClr val="000000"/>
          </a:solidFill>
        </p:spPr>
        <p:txBody>
          <a:bodyPr wrap="square" lIns="0" tIns="0" rIns="0" bIns="0" rtlCol="0"/>
          <a:lstStyle/>
          <a:p>
            <a:endParaRPr/>
          </a:p>
        </p:txBody>
      </p:sp>
      <p:sp>
        <p:nvSpPr>
          <p:cNvPr id="59" name="object 59"/>
          <p:cNvSpPr txBox="1"/>
          <p:nvPr/>
        </p:nvSpPr>
        <p:spPr>
          <a:xfrm>
            <a:off x="5845175" y="3403168"/>
            <a:ext cx="1097280" cy="724535"/>
          </a:xfrm>
          <a:prstGeom prst="rect">
            <a:avLst/>
          </a:prstGeom>
        </p:spPr>
        <p:txBody>
          <a:bodyPr vert="horz" wrap="square" lIns="0" tIns="12700" rIns="0" bIns="0" rtlCol="0">
            <a:spAutoFit/>
          </a:bodyPr>
          <a:lstStyle/>
          <a:p>
            <a:pPr algn="ctr">
              <a:lnSpc>
                <a:spcPts val="2750"/>
              </a:lnSpc>
              <a:spcBef>
                <a:spcPts val="100"/>
              </a:spcBef>
            </a:pPr>
            <a:r>
              <a:rPr sz="2400" spc="-85" dirty="0">
                <a:latin typeface="Cambria Math"/>
                <a:cs typeface="Cambria Math"/>
              </a:rPr>
              <a:t>𝑁</a:t>
            </a:r>
            <a:r>
              <a:rPr sz="2625" spc="-127" baseline="-15873" dirty="0">
                <a:latin typeface="Cambria Math"/>
                <a:cs typeface="Cambria Math"/>
              </a:rPr>
              <a:t>2</a:t>
            </a:r>
            <a:endParaRPr sz="2625" baseline="-15873">
              <a:latin typeface="Cambria Math"/>
              <a:cs typeface="Cambria Math"/>
            </a:endParaRPr>
          </a:p>
          <a:p>
            <a:pPr algn="ctr">
              <a:lnSpc>
                <a:spcPts val="2750"/>
              </a:lnSpc>
            </a:pPr>
            <a:r>
              <a:rPr sz="2400" spc="-110" dirty="0">
                <a:latin typeface="Cambria Math"/>
                <a:cs typeface="Cambria Math"/>
              </a:rPr>
              <a:t>𝑁</a:t>
            </a:r>
            <a:r>
              <a:rPr sz="2625" spc="-165" baseline="-15873" dirty="0">
                <a:latin typeface="Cambria Math"/>
                <a:cs typeface="Cambria Math"/>
              </a:rPr>
              <a:t>1</a:t>
            </a:r>
            <a:r>
              <a:rPr sz="2625" spc="-67" baseline="-15873" dirty="0">
                <a:latin typeface="Cambria Math"/>
                <a:cs typeface="Cambria Math"/>
              </a:rPr>
              <a:t> </a:t>
            </a:r>
            <a:r>
              <a:rPr sz="2400" dirty="0">
                <a:latin typeface="Cambria Math"/>
                <a:cs typeface="Cambria Math"/>
              </a:rPr>
              <a:t>+</a:t>
            </a:r>
            <a:r>
              <a:rPr sz="2400" spc="-35" dirty="0">
                <a:latin typeface="Cambria Math"/>
                <a:cs typeface="Cambria Math"/>
              </a:rPr>
              <a:t> </a:t>
            </a:r>
            <a:r>
              <a:rPr sz="2400" spc="-85" dirty="0">
                <a:latin typeface="Cambria Math"/>
                <a:cs typeface="Cambria Math"/>
              </a:rPr>
              <a:t>𝑁</a:t>
            </a:r>
            <a:r>
              <a:rPr sz="2625" spc="-127" baseline="-15873" dirty="0">
                <a:latin typeface="Cambria Math"/>
                <a:cs typeface="Cambria Math"/>
              </a:rPr>
              <a:t>2</a:t>
            </a:r>
            <a:endParaRPr sz="2625" baseline="-15873">
              <a:latin typeface="Cambria Math"/>
              <a:cs typeface="Cambria Math"/>
            </a:endParaRPr>
          </a:p>
        </p:txBody>
      </p:sp>
      <p:sp>
        <p:nvSpPr>
          <p:cNvPr id="60" name="object 60"/>
          <p:cNvSpPr txBox="1"/>
          <p:nvPr/>
        </p:nvSpPr>
        <p:spPr>
          <a:xfrm>
            <a:off x="7088123" y="3007867"/>
            <a:ext cx="711200" cy="391160"/>
          </a:xfrm>
          <a:prstGeom prst="rect">
            <a:avLst/>
          </a:prstGeom>
        </p:spPr>
        <p:txBody>
          <a:bodyPr vert="horz" wrap="square" lIns="0" tIns="12700" rIns="0" bIns="0" rtlCol="0">
            <a:spAutoFit/>
          </a:bodyPr>
          <a:lstStyle/>
          <a:p>
            <a:pPr marL="38100">
              <a:lnSpc>
                <a:spcPct val="100000"/>
              </a:lnSpc>
              <a:spcBef>
                <a:spcPts val="100"/>
              </a:spcBef>
            </a:pPr>
            <a:r>
              <a:rPr sz="3600" baseline="-41666" dirty="0">
                <a:latin typeface="Cambria Math"/>
                <a:cs typeface="Cambria Math"/>
              </a:rPr>
              <a:t>=</a:t>
            </a:r>
            <a:r>
              <a:rPr sz="3600" spc="135" baseline="-41666" dirty="0">
                <a:latin typeface="Cambria Math"/>
                <a:cs typeface="Cambria Math"/>
              </a:rPr>
              <a:t> </a:t>
            </a:r>
            <a:r>
              <a:rPr sz="2400" spc="-110" dirty="0">
                <a:latin typeface="Cambria Math"/>
                <a:cs typeface="Cambria Math"/>
              </a:rPr>
              <a:t>𝑁</a:t>
            </a:r>
            <a:r>
              <a:rPr sz="2625" spc="-165" baseline="-15873" dirty="0">
                <a:latin typeface="Cambria Math"/>
                <a:cs typeface="Cambria Math"/>
              </a:rPr>
              <a:t>1</a:t>
            </a:r>
            <a:endParaRPr sz="2625" baseline="-15873">
              <a:latin typeface="Cambria Math"/>
              <a:cs typeface="Cambria Math"/>
            </a:endParaRPr>
          </a:p>
        </p:txBody>
      </p:sp>
      <p:sp>
        <p:nvSpPr>
          <p:cNvPr id="61" name="object 61"/>
          <p:cNvSpPr/>
          <p:nvPr/>
        </p:nvSpPr>
        <p:spPr>
          <a:xfrm>
            <a:off x="7437373" y="3458590"/>
            <a:ext cx="340360" cy="20320"/>
          </a:xfrm>
          <a:custGeom>
            <a:avLst/>
            <a:gdLst/>
            <a:ahLst/>
            <a:cxnLst/>
            <a:rect l="l" t="t" r="r" b="b"/>
            <a:pathLst>
              <a:path w="340359" h="20320">
                <a:moveTo>
                  <a:pt x="339851" y="0"/>
                </a:moveTo>
                <a:lnTo>
                  <a:pt x="0" y="0"/>
                </a:lnTo>
                <a:lnTo>
                  <a:pt x="0" y="19812"/>
                </a:lnTo>
                <a:lnTo>
                  <a:pt x="339851" y="19812"/>
                </a:lnTo>
                <a:lnTo>
                  <a:pt x="339851" y="0"/>
                </a:lnTo>
                <a:close/>
              </a:path>
            </a:pathLst>
          </a:custGeom>
          <a:solidFill>
            <a:srgbClr val="000000"/>
          </a:solidFill>
        </p:spPr>
        <p:txBody>
          <a:bodyPr wrap="square" lIns="0" tIns="0" rIns="0" bIns="0" rtlCol="0"/>
          <a:lstStyle/>
          <a:p>
            <a:endParaRPr/>
          </a:p>
        </p:txBody>
      </p:sp>
      <p:sp>
        <p:nvSpPr>
          <p:cNvPr id="62" name="object 62"/>
          <p:cNvSpPr txBox="1"/>
          <p:nvPr/>
        </p:nvSpPr>
        <p:spPr>
          <a:xfrm>
            <a:off x="7400543" y="3442207"/>
            <a:ext cx="401955" cy="391160"/>
          </a:xfrm>
          <a:prstGeom prst="rect">
            <a:avLst/>
          </a:prstGeom>
        </p:spPr>
        <p:txBody>
          <a:bodyPr vert="horz" wrap="square" lIns="0" tIns="12700" rIns="0" bIns="0" rtlCol="0">
            <a:spAutoFit/>
          </a:bodyPr>
          <a:lstStyle/>
          <a:p>
            <a:pPr marL="38100">
              <a:lnSpc>
                <a:spcPct val="100000"/>
              </a:lnSpc>
              <a:spcBef>
                <a:spcPts val="100"/>
              </a:spcBef>
            </a:pPr>
            <a:r>
              <a:rPr sz="2400" spc="-85" dirty="0">
                <a:latin typeface="Cambria Math"/>
                <a:cs typeface="Cambria Math"/>
              </a:rPr>
              <a:t>𝑁</a:t>
            </a:r>
            <a:r>
              <a:rPr sz="2625" spc="-127" baseline="-15873" dirty="0">
                <a:latin typeface="Cambria Math"/>
                <a:cs typeface="Cambria Math"/>
              </a:rPr>
              <a:t>2</a:t>
            </a:r>
            <a:endParaRPr sz="2625" baseline="-15873">
              <a:latin typeface="Cambria Math"/>
              <a:cs typeface="Cambria Math"/>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4567555" cy="697230"/>
          </a:xfrm>
          <a:prstGeom prst="rect">
            <a:avLst/>
          </a:prstGeom>
        </p:spPr>
        <p:txBody>
          <a:bodyPr vert="horz" wrap="square" lIns="0" tIns="13335" rIns="0" bIns="0" rtlCol="0">
            <a:spAutoFit/>
          </a:bodyPr>
          <a:lstStyle/>
          <a:p>
            <a:pPr marL="12700">
              <a:lnSpc>
                <a:spcPct val="100000"/>
              </a:lnSpc>
              <a:spcBef>
                <a:spcPts val="105"/>
              </a:spcBef>
            </a:pPr>
            <a:r>
              <a:rPr spc="-10" dirty="0"/>
              <a:t>Example</a:t>
            </a:r>
            <a:r>
              <a:rPr spc="-95" dirty="0"/>
              <a:t> </a:t>
            </a:r>
            <a:r>
              <a:rPr spc="-10" dirty="0"/>
              <a:t>Application</a:t>
            </a:r>
          </a:p>
        </p:txBody>
      </p:sp>
      <p:pic>
        <p:nvPicPr>
          <p:cNvPr id="3" name="object 3"/>
          <p:cNvPicPr/>
          <p:nvPr/>
        </p:nvPicPr>
        <p:blipFill>
          <a:blip r:embed="rId3" cstate="print"/>
          <a:stretch>
            <a:fillRect/>
          </a:stretch>
        </p:blipFill>
        <p:spPr>
          <a:xfrm>
            <a:off x="1168908" y="1370075"/>
            <a:ext cx="6806183" cy="3828288"/>
          </a:xfrm>
          <a:prstGeom prst="rect">
            <a:avLst/>
          </a:prstGeom>
        </p:spPr>
      </p:pic>
      <p:grpSp>
        <p:nvGrpSpPr>
          <p:cNvPr id="4" name="object 4"/>
          <p:cNvGrpSpPr/>
          <p:nvPr/>
        </p:nvGrpSpPr>
        <p:grpSpPr>
          <a:xfrm>
            <a:off x="562965" y="5282184"/>
            <a:ext cx="1321435" cy="1004569"/>
            <a:chOff x="562965" y="5282184"/>
            <a:chExt cx="1321435" cy="1004569"/>
          </a:xfrm>
        </p:grpSpPr>
        <p:pic>
          <p:nvPicPr>
            <p:cNvPr id="5" name="object 5"/>
            <p:cNvPicPr/>
            <p:nvPr/>
          </p:nvPicPr>
          <p:blipFill>
            <a:blip r:embed="rId4" cstate="print"/>
            <a:stretch>
              <a:fillRect/>
            </a:stretch>
          </p:blipFill>
          <p:spPr>
            <a:xfrm>
              <a:off x="761999" y="5282184"/>
              <a:ext cx="1004315" cy="1004316"/>
            </a:xfrm>
            <a:prstGeom prst="rect">
              <a:avLst/>
            </a:prstGeom>
          </p:spPr>
        </p:pic>
        <p:sp>
          <p:nvSpPr>
            <p:cNvPr id="6" name="object 6"/>
            <p:cNvSpPr/>
            <p:nvPr/>
          </p:nvSpPr>
          <p:spPr>
            <a:xfrm>
              <a:off x="562965" y="5647220"/>
              <a:ext cx="1321435" cy="328930"/>
            </a:xfrm>
            <a:custGeom>
              <a:avLst/>
              <a:gdLst/>
              <a:ahLst/>
              <a:cxnLst/>
              <a:rect l="l" t="t" r="r" b="b"/>
              <a:pathLst>
                <a:path w="1321435" h="328929">
                  <a:moveTo>
                    <a:pt x="1216050" y="0"/>
                  </a:moveTo>
                  <a:lnTo>
                    <a:pt x="1211351" y="13347"/>
                  </a:lnTo>
                  <a:lnTo>
                    <a:pt x="1230401" y="21611"/>
                  </a:lnTo>
                  <a:lnTo>
                    <a:pt x="1246784" y="33048"/>
                  </a:lnTo>
                  <a:lnTo>
                    <a:pt x="1271549" y="65455"/>
                  </a:lnTo>
                  <a:lnTo>
                    <a:pt x="1286122" y="109166"/>
                  </a:lnTo>
                  <a:lnTo>
                    <a:pt x="1290980" y="162801"/>
                  </a:lnTo>
                  <a:lnTo>
                    <a:pt x="1289746" y="191814"/>
                  </a:lnTo>
                  <a:lnTo>
                    <a:pt x="1279943" y="241839"/>
                  </a:lnTo>
                  <a:lnTo>
                    <a:pt x="1260401" y="280904"/>
                  </a:lnTo>
                  <a:lnTo>
                    <a:pt x="1230595" y="307255"/>
                  </a:lnTo>
                  <a:lnTo>
                    <a:pt x="1211859" y="315556"/>
                  </a:lnTo>
                  <a:lnTo>
                    <a:pt x="1216050" y="328904"/>
                  </a:lnTo>
                  <a:lnTo>
                    <a:pt x="1260881" y="307867"/>
                  </a:lnTo>
                  <a:lnTo>
                    <a:pt x="1293901" y="271437"/>
                  </a:lnTo>
                  <a:lnTo>
                    <a:pt x="1314189" y="222646"/>
                  </a:lnTo>
                  <a:lnTo>
                    <a:pt x="1320952" y="164541"/>
                  </a:lnTo>
                  <a:lnTo>
                    <a:pt x="1319259" y="134387"/>
                  </a:lnTo>
                  <a:lnTo>
                    <a:pt x="1305682" y="80941"/>
                  </a:lnTo>
                  <a:lnTo>
                    <a:pt x="1278772" y="37433"/>
                  </a:lnTo>
                  <a:lnTo>
                    <a:pt x="1239910" y="8610"/>
                  </a:lnTo>
                  <a:lnTo>
                    <a:pt x="1216050" y="0"/>
                  </a:lnTo>
                  <a:close/>
                </a:path>
                <a:path w="1321435" h="328929">
                  <a:moveTo>
                    <a:pt x="104889" y="0"/>
                  </a:moveTo>
                  <a:lnTo>
                    <a:pt x="60140" y="21088"/>
                  </a:lnTo>
                  <a:lnTo>
                    <a:pt x="27127" y="57645"/>
                  </a:lnTo>
                  <a:lnTo>
                    <a:pt x="6781" y="106521"/>
                  </a:lnTo>
                  <a:lnTo>
                    <a:pt x="0" y="164541"/>
                  </a:lnTo>
                  <a:lnTo>
                    <a:pt x="1690" y="194759"/>
                  </a:lnTo>
                  <a:lnTo>
                    <a:pt x="15216" y="248205"/>
                  </a:lnTo>
                  <a:lnTo>
                    <a:pt x="42054" y="291574"/>
                  </a:lnTo>
                  <a:lnTo>
                    <a:pt x="80977" y="320311"/>
                  </a:lnTo>
                  <a:lnTo>
                    <a:pt x="104889" y="328904"/>
                  </a:lnTo>
                  <a:lnTo>
                    <a:pt x="109054" y="315556"/>
                  </a:lnTo>
                  <a:lnTo>
                    <a:pt x="90315" y="307255"/>
                  </a:lnTo>
                  <a:lnTo>
                    <a:pt x="74141" y="295705"/>
                  </a:lnTo>
                  <a:lnTo>
                    <a:pt x="49504" y="262851"/>
                  </a:lnTo>
                  <a:lnTo>
                    <a:pt x="34874" y="218160"/>
                  </a:lnTo>
                  <a:lnTo>
                    <a:pt x="29997" y="162801"/>
                  </a:lnTo>
                  <a:lnTo>
                    <a:pt x="31216" y="134743"/>
                  </a:lnTo>
                  <a:lnTo>
                    <a:pt x="40970" y="86070"/>
                  </a:lnTo>
                  <a:lnTo>
                    <a:pt x="60567" y="47662"/>
                  </a:lnTo>
                  <a:lnTo>
                    <a:pt x="90604" y="21611"/>
                  </a:lnTo>
                  <a:lnTo>
                    <a:pt x="109575" y="13347"/>
                  </a:lnTo>
                  <a:lnTo>
                    <a:pt x="104889" y="0"/>
                  </a:lnTo>
                  <a:close/>
                </a:path>
              </a:pathLst>
            </a:custGeom>
            <a:solidFill>
              <a:srgbClr val="000000"/>
            </a:solidFill>
          </p:spPr>
          <p:txBody>
            <a:bodyPr wrap="square" lIns="0" tIns="0" rIns="0" bIns="0" rtlCol="0"/>
            <a:lstStyle/>
            <a:p>
              <a:endParaRPr/>
            </a:p>
          </p:txBody>
        </p:sp>
      </p:grpSp>
      <p:sp>
        <p:nvSpPr>
          <p:cNvPr id="7" name="object 7"/>
          <p:cNvSpPr txBox="1"/>
          <p:nvPr/>
        </p:nvSpPr>
        <p:spPr>
          <a:xfrm>
            <a:off x="313436" y="5546547"/>
            <a:ext cx="220979"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𝑓</a:t>
            </a:r>
            <a:endParaRPr sz="2800">
              <a:latin typeface="Cambria Math"/>
              <a:cs typeface="Cambria Math"/>
            </a:endParaRPr>
          </a:p>
        </p:txBody>
      </p:sp>
      <p:sp>
        <p:nvSpPr>
          <p:cNvPr id="8" name="object 8"/>
          <p:cNvSpPr txBox="1"/>
          <p:nvPr/>
        </p:nvSpPr>
        <p:spPr>
          <a:xfrm>
            <a:off x="2002282" y="5546547"/>
            <a:ext cx="29083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a:t>
            </a:r>
            <a:endParaRPr sz="2800">
              <a:latin typeface="Cambria Math"/>
              <a:cs typeface="Cambria Math"/>
            </a:endParaRPr>
          </a:p>
        </p:txBody>
      </p:sp>
      <p:pic>
        <p:nvPicPr>
          <p:cNvPr id="9" name="object 9"/>
          <p:cNvPicPr/>
          <p:nvPr/>
        </p:nvPicPr>
        <p:blipFill>
          <a:blip r:embed="rId5" cstate="print"/>
          <a:stretch>
            <a:fillRect/>
          </a:stretch>
        </p:blipFill>
        <p:spPr>
          <a:xfrm>
            <a:off x="2311907" y="5495544"/>
            <a:ext cx="656844" cy="618744"/>
          </a:xfrm>
          <a:prstGeom prst="rect">
            <a:avLst/>
          </a:prstGeom>
        </p:spPr>
      </p:pic>
      <p:grpSp>
        <p:nvGrpSpPr>
          <p:cNvPr id="10" name="object 10"/>
          <p:cNvGrpSpPr/>
          <p:nvPr/>
        </p:nvGrpSpPr>
        <p:grpSpPr>
          <a:xfrm>
            <a:off x="3473069" y="5271515"/>
            <a:ext cx="1321435" cy="1005840"/>
            <a:chOff x="3473069" y="5271515"/>
            <a:chExt cx="1321435" cy="1005840"/>
          </a:xfrm>
        </p:grpSpPr>
        <p:pic>
          <p:nvPicPr>
            <p:cNvPr id="11" name="object 11"/>
            <p:cNvPicPr/>
            <p:nvPr/>
          </p:nvPicPr>
          <p:blipFill>
            <a:blip r:embed="rId6" cstate="print"/>
            <a:stretch>
              <a:fillRect/>
            </a:stretch>
          </p:blipFill>
          <p:spPr>
            <a:xfrm>
              <a:off x="3648906" y="5271515"/>
              <a:ext cx="977506" cy="1005840"/>
            </a:xfrm>
            <a:prstGeom prst="rect">
              <a:avLst/>
            </a:prstGeom>
          </p:spPr>
        </p:pic>
        <p:sp>
          <p:nvSpPr>
            <p:cNvPr id="12" name="object 12"/>
            <p:cNvSpPr/>
            <p:nvPr/>
          </p:nvSpPr>
          <p:spPr>
            <a:xfrm>
              <a:off x="3473069" y="5679274"/>
              <a:ext cx="1321435" cy="328930"/>
            </a:xfrm>
            <a:custGeom>
              <a:avLst/>
              <a:gdLst/>
              <a:ahLst/>
              <a:cxnLst/>
              <a:rect l="l" t="t" r="r" b="b"/>
              <a:pathLst>
                <a:path w="1321435" h="328929">
                  <a:moveTo>
                    <a:pt x="1216025" y="0"/>
                  </a:moveTo>
                  <a:lnTo>
                    <a:pt x="1211326" y="13347"/>
                  </a:lnTo>
                  <a:lnTo>
                    <a:pt x="1230374" y="21612"/>
                  </a:lnTo>
                  <a:lnTo>
                    <a:pt x="1246743" y="33053"/>
                  </a:lnTo>
                  <a:lnTo>
                    <a:pt x="1271396" y="65455"/>
                  </a:lnTo>
                  <a:lnTo>
                    <a:pt x="1285970" y="109167"/>
                  </a:lnTo>
                  <a:lnTo>
                    <a:pt x="1290827" y="162813"/>
                  </a:lnTo>
                  <a:lnTo>
                    <a:pt x="1289613" y="191819"/>
                  </a:lnTo>
                  <a:lnTo>
                    <a:pt x="1279898" y="241839"/>
                  </a:lnTo>
                  <a:lnTo>
                    <a:pt x="1260322" y="280904"/>
                  </a:lnTo>
                  <a:lnTo>
                    <a:pt x="1230552" y="307255"/>
                  </a:lnTo>
                  <a:lnTo>
                    <a:pt x="1211833" y="315556"/>
                  </a:lnTo>
                  <a:lnTo>
                    <a:pt x="1216025" y="328917"/>
                  </a:lnTo>
                  <a:lnTo>
                    <a:pt x="1260855" y="307868"/>
                  </a:lnTo>
                  <a:lnTo>
                    <a:pt x="1293876" y="271437"/>
                  </a:lnTo>
                  <a:lnTo>
                    <a:pt x="1314164" y="222646"/>
                  </a:lnTo>
                  <a:lnTo>
                    <a:pt x="1320927" y="164541"/>
                  </a:lnTo>
                  <a:lnTo>
                    <a:pt x="1319216" y="134387"/>
                  </a:lnTo>
                  <a:lnTo>
                    <a:pt x="1305603" y="80941"/>
                  </a:lnTo>
                  <a:lnTo>
                    <a:pt x="1278675" y="37433"/>
                  </a:lnTo>
                  <a:lnTo>
                    <a:pt x="1239813" y="8610"/>
                  </a:lnTo>
                  <a:lnTo>
                    <a:pt x="1216025" y="0"/>
                  </a:lnTo>
                  <a:close/>
                </a:path>
                <a:path w="1321435" h="328929">
                  <a:moveTo>
                    <a:pt x="104901" y="0"/>
                  </a:moveTo>
                  <a:lnTo>
                    <a:pt x="60118" y="21088"/>
                  </a:lnTo>
                  <a:lnTo>
                    <a:pt x="27050" y="57645"/>
                  </a:lnTo>
                  <a:lnTo>
                    <a:pt x="6762" y="106521"/>
                  </a:lnTo>
                  <a:lnTo>
                    <a:pt x="0" y="164541"/>
                  </a:lnTo>
                  <a:lnTo>
                    <a:pt x="1690" y="194759"/>
                  </a:lnTo>
                  <a:lnTo>
                    <a:pt x="15216" y="248205"/>
                  </a:lnTo>
                  <a:lnTo>
                    <a:pt x="42054" y="291575"/>
                  </a:lnTo>
                  <a:lnTo>
                    <a:pt x="80968" y="320316"/>
                  </a:lnTo>
                  <a:lnTo>
                    <a:pt x="104901" y="328917"/>
                  </a:lnTo>
                  <a:lnTo>
                    <a:pt x="108965" y="315556"/>
                  </a:lnTo>
                  <a:lnTo>
                    <a:pt x="90247" y="307255"/>
                  </a:lnTo>
                  <a:lnTo>
                    <a:pt x="74088" y="295705"/>
                  </a:lnTo>
                  <a:lnTo>
                    <a:pt x="49402" y="262851"/>
                  </a:lnTo>
                  <a:lnTo>
                    <a:pt x="34829" y="218162"/>
                  </a:lnTo>
                  <a:lnTo>
                    <a:pt x="29971" y="162813"/>
                  </a:lnTo>
                  <a:lnTo>
                    <a:pt x="31186" y="134748"/>
                  </a:lnTo>
                  <a:lnTo>
                    <a:pt x="40901" y="86070"/>
                  </a:lnTo>
                  <a:lnTo>
                    <a:pt x="60503" y="47668"/>
                  </a:lnTo>
                  <a:lnTo>
                    <a:pt x="90515" y="21612"/>
                  </a:lnTo>
                  <a:lnTo>
                    <a:pt x="109473" y="13347"/>
                  </a:lnTo>
                  <a:lnTo>
                    <a:pt x="104901" y="0"/>
                  </a:lnTo>
                  <a:close/>
                </a:path>
              </a:pathLst>
            </a:custGeom>
            <a:solidFill>
              <a:srgbClr val="000000"/>
            </a:solidFill>
          </p:spPr>
          <p:txBody>
            <a:bodyPr wrap="square" lIns="0" tIns="0" rIns="0" bIns="0" rtlCol="0"/>
            <a:lstStyle/>
            <a:p>
              <a:endParaRPr/>
            </a:p>
          </p:txBody>
        </p:sp>
      </p:grpSp>
      <p:pic>
        <p:nvPicPr>
          <p:cNvPr id="13" name="object 13"/>
          <p:cNvPicPr/>
          <p:nvPr/>
        </p:nvPicPr>
        <p:blipFill>
          <a:blip r:embed="rId7" cstate="print"/>
          <a:stretch>
            <a:fillRect/>
          </a:stretch>
        </p:blipFill>
        <p:spPr>
          <a:xfrm>
            <a:off x="5340096" y="5521452"/>
            <a:ext cx="638555" cy="656844"/>
          </a:xfrm>
          <a:prstGeom prst="rect">
            <a:avLst/>
          </a:prstGeom>
        </p:spPr>
      </p:pic>
      <p:sp>
        <p:nvSpPr>
          <p:cNvPr id="14" name="object 14"/>
          <p:cNvSpPr txBox="1"/>
          <p:nvPr/>
        </p:nvSpPr>
        <p:spPr>
          <a:xfrm>
            <a:off x="3224022" y="5578246"/>
            <a:ext cx="220979"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𝑓</a:t>
            </a:r>
            <a:endParaRPr sz="2800">
              <a:latin typeface="Cambria Math"/>
              <a:cs typeface="Cambria Math"/>
            </a:endParaRPr>
          </a:p>
        </p:txBody>
      </p:sp>
      <p:sp>
        <p:nvSpPr>
          <p:cNvPr id="15" name="object 15"/>
          <p:cNvSpPr txBox="1"/>
          <p:nvPr/>
        </p:nvSpPr>
        <p:spPr>
          <a:xfrm>
            <a:off x="4912867" y="5578246"/>
            <a:ext cx="291465"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a:t>
            </a:r>
            <a:endParaRPr sz="2800">
              <a:latin typeface="Cambria Math"/>
              <a:cs typeface="Cambria Math"/>
            </a:endParaRPr>
          </a:p>
        </p:txBody>
      </p:sp>
      <p:grpSp>
        <p:nvGrpSpPr>
          <p:cNvPr id="16" name="object 16"/>
          <p:cNvGrpSpPr/>
          <p:nvPr/>
        </p:nvGrpSpPr>
        <p:grpSpPr>
          <a:xfrm>
            <a:off x="6535419" y="5245608"/>
            <a:ext cx="1321435" cy="1031875"/>
            <a:chOff x="6535419" y="5245608"/>
            <a:chExt cx="1321435" cy="1031875"/>
          </a:xfrm>
        </p:grpSpPr>
        <p:pic>
          <p:nvPicPr>
            <p:cNvPr id="17" name="object 17"/>
            <p:cNvPicPr/>
            <p:nvPr/>
          </p:nvPicPr>
          <p:blipFill>
            <a:blip r:embed="rId8" cstate="print"/>
            <a:stretch>
              <a:fillRect/>
            </a:stretch>
          </p:blipFill>
          <p:spPr>
            <a:xfrm>
              <a:off x="6678167" y="5245608"/>
              <a:ext cx="1106424" cy="1031747"/>
            </a:xfrm>
            <a:prstGeom prst="rect">
              <a:avLst/>
            </a:prstGeom>
          </p:spPr>
        </p:pic>
        <p:sp>
          <p:nvSpPr>
            <p:cNvPr id="18" name="object 18"/>
            <p:cNvSpPr/>
            <p:nvPr/>
          </p:nvSpPr>
          <p:spPr>
            <a:xfrm>
              <a:off x="6535419" y="5702008"/>
              <a:ext cx="1321435" cy="328930"/>
            </a:xfrm>
            <a:custGeom>
              <a:avLst/>
              <a:gdLst/>
              <a:ahLst/>
              <a:cxnLst/>
              <a:rect l="l" t="t" r="r" b="b"/>
              <a:pathLst>
                <a:path w="1321434" h="328929">
                  <a:moveTo>
                    <a:pt x="1216025" y="0"/>
                  </a:moveTo>
                  <a:lnTo>
                    <a:pt x="1211326" y="13347"/>
                  </a:lnTo>
                  <a:lnTo>
                    <a:pt x="1230376" y="21612"/>
                  </a:lnTo>
                  <a:lnTo>
                    <a:pt x="1246758" y="33053"/>
                  </a:lnTo>
                  <a:lnTo>
                    <a:pt x="1271524" y="65455"/>
                  </a:lnTo>
                  <a:lnTo>
                    <a:pt x="1286097" y="109167"/>
                  </a:lnTo>
                  <a:lnTo>
                    <a:pt x="1290954" y="162814"/>
                  </a:lnTo>
                  <a:lnTo>
                    <a:pt x="1289738" y="191819"/>
                  </a:lnTo>
                  <a:lnTo>
                    <a:pt x="1279971" y="241839"/>
                  </a:lnTo>
                  <a:lnTo>
                    <a:pt x="1260375" y="280906"/>
                  </a:lnTo>
                  <a:lnTo>
                    <a:pt x="1230570" y="307261"/>
                  </a:lnTo>
                  <a:lnTo>
                    <a:pt x="1211833" y="315556"/>
                  </a:lnTo>
                  <a:lnTo>
                    <a:pt x="1216025" y="328917"/>
                  </a:lnTo>
                  <a:lnTo>
                    <a:pt x="1260903" y="307868"/>
                  </a:lnTo>
                  <a:lnTo>
                    <a:pt x="1293876" y="271437"/>
                  </a:lnTo>
                  <a:lnTo>
                    <a:pt x="1314164" y="222651"/>
                  </a:lnTo>
                  <a:lnTo>
                    <a:pt x="1320927" y="164541"/>
                  </a:lnTo>
                  <a:lnTo>
                    <a:pt x="1319234" y="134392"/>
                  </a:lnTo>
                  <a:lnTo>
                    <a:pt x="1305657" y="80948"/>
                  </a:lnTo>
                  <a:lnTo>
                    <a:pt x="1278747" y="37438"/>
                  </a:lnTo>
                  <a:lnTo>
                    <a:pt x="1239885" y="8610"/>
                  </a:lnTo>
                  <a:lnTo>
                    <a:pt x="1216025" y="0"/>
                  </a:lnTo>
                  <a:close/>
                </a:path>
                <a:path w="1321434" h="328929">
                  <a:moveTo>
                    <a:pt x="104901" y="0"/>
                  </a:moveTo>
                  <a:lnTo>
                    <a:pt x="60134" y="21089"/>
                  </a:lnTo>
                  <a:lnTo>
                    <a:pt x="27177" y="57658"/>
                  </a:lnTo>
                  <a:lnTo>
                    <a:pt x="6778" y="106527"/>
                  </a:lnTo>
                  <a:lnTo>
                    <a:pt x="0" y="164541"/>
                  </a:lnTo>
                  <a:lnTo>
                    <a:pt x="1690" y="194761"/>
                  </a:lnTo>
                  <a:lnTo>
                    <a:pt x="15216" y="248210"/>
                  </a:lnTo>
                  <a:lnTo>
                    <a:pt x="42054" y="291575"/>
                  </a:lnTo>
                  <a:lnTo>
                    <a:pt x="80968" y="320316"/>
                  </a:lnTo>
                  <a:lnTo>
                    <a:pt x="104901" y="328917"/>
                  </a:lnTo>
                  <a:lnTo>
                    <a:pt x="109093" y="315556"/>
                  </a:lnTo>
                  <a:lnTo>
                    <a:pt x="90356" y="307261"/>
                  </a:lnTo>
                  <a:lnTo>
                    <a:pt x="74168" y="295709"/>
                  </a:lnTo>
                  <a:lnTo>
                    <a:pt x="49529" y="262851"/>
                  </a:lnTo>
                  <a:lnTo>
                    <a:pt x="34845" y="218162"/>
                  </a:lnTo>
                  <a:lnTo>
                    <a:pt x="29972" y="162814"/>
                  </a:lnTo>
                  <a:lnTo>
                    <a:pt x="31188" y="134748"/>
                  </a:lnTo>
                  <a:lnTo>
                    <a:pt x="40955" y="86070"/>
                  </a:lnTo>
                  <a:lnTo>
                    <a:pt x="60577" y="47668"/>
                  </a:lnTo>
                  <a:lnTo>
                    <a:pt x="90624" y="21612"/>
                  </a:lnTo>
                  <a:lnTo>
                    <a:pt x="109600" y="13347"/>
                  </a:lnTo>
                  <a:lnTo>
                    <a:pt x="104901" y="0"/>
                  </a:lnTo>
                  <a:close/>
                </a:path>
              </a:pathLst>
            </a:custGeom>
            <a:solidFill>
              <a:srgbClr val="000000"/>
            </a:solidFill>
          </p:spPr>
          <p:txBody>
            <a:bodyPr wrap="square" lIns="0" tIns="0" rIns="0" bIns="0" rtlCol="0"/>
            <a:lstStyle/>
            <a:p>
              <a:endParaRPr/>
            </a:p>
          </p:txBody>
        </p:sp>
      </p:grpSp>
      <p:pic>
        <p:nvPicPr>
          <p:cNvPr id="19" name="object 19"/>
          <p:cNvPicPr/>
          <p:nvPr/>
        </p:nvPicPr>
        <p:blipFill>
          <a:blip r:embed="rId9" cstate="print"/>
          <a:stretch>
            <a:fillRect/>
          </a:stretch>
        </p:blipFill>
        <p:spPr>
          <a:xfrm>
            <a:off x="8348471" y="5544311"/>
            <a:ext cx="609600" cy="609600"/>
          </a:xfrm>
          <a:prstGeom prst="rect">
            <a:avLst/>
          </a:prstGeom>
        </p:spPr>
      </p:pic>
      <p:sp>
        <p:nvSpPr>
          <p:cNvPr id="20" name="object 20"/>
          <p:cNvSpPr txBox="1"/>
          <p:nvPr/>
        </p:nvSpPr>
        <p:spPr>
          <a:xfrm>
            <a:off x="6286880" y="5601411"/>
            <a:ext cx="220979"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𝑓</a:t>
            </a:r>
            <a:endParaRPr sz="2800">
              <a:latin typeface="Cambria Math"/>
              <a:cs typeface="Cambria Math"/>
            </a:endParaRPr>
          </a:p>
        </p:txBody>
      </p:sp>
      <p:sp>
        <p:nvSpPr>
          <p:cNvPr id="21" name="object 21"/>
          <p:cNvSpPr txBox="1"/>
          <p:nvPr/>
        </p:nvSpPr>
        <p:spPr>
          <a:xfrm>
            <a:off x="7975854" y="5601411"/>
            <a:ext cx="29083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a:t>
            </a:r>
            <a:endParaRPr sz="2800">
              <a:latin typeface="Cambria Math"/>
              <a:cs typeface="Cambria Math"/>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023" y="4757673"/>
            <a:ext cx="25336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a:t>
            </a:r>
            <a:endParaRPr sz="2400">
              <a:latin typeface="Cambria Math"/>
              <a:cs typeface="Cambria Math"/>
            </a:endParaRPr>
          </a:p>
        </p:txBody>
      </p:sp>
      <p:sp>
        <p:nvSpPr>
          <p:cNvPr id="3" name="object 3"/>
          <p:cNvSpPr/>
          <p:nvPr/>
        </p:nvSpPr>
        <p:spPr>
          <a:xfrm>
            <a:off x="716280" y="4618735"/>
            <a:ext cx="883919" cy="379095"/>
          </a:xfrm>
          <a:custGeom>
            <a:avLst/>
            <a:gdLst/>
            <a:ahLst/>
            <a:cxnLst/>
            <a:rect l="l" t="t" r="r" b="b"/>
            <a:pathLst>
              <a:path w="883919" h="379095">
                <a:moveTo>
                  <a:pt x="59677" y="0"/>
                </a:moveTo>
                <a:lnTo>
                  <a:pt x="36766" y="0"/>
                </a:lnTo>
                <a:lnTo>
                  <a:pt x="36766" y="276987"/>
                </a:lnTo>
                <a:lnTo>
                  <a:pt x="59677" y="276987"/>
                </a:lnTo>
                <a:lnTo>
                  <a:pt x="59677" y="0"/>
                </a:lnTo>
                <a:close/>
              </a:path>
              <a:path w="883919" h="379095">
                <a:moveTo>
                  <a:pt x="474205" y="0"/>
                </a:moveTo>
                <a:lnTo>
                  <a:pt x="451294" y="0"/>
                </a:lnTo>
                <a:lnTo>
                  <a:pt x="451294" y="276987"/>
                </a:lnTo>
                <a:lnTo>
                  <a:pt x="474205" y="276987"/>
                </a:lnTo>
                <a:lnTo>
                  <a:pt x="474205" y="0"/>
                </a:lnTo>
                <a:close/>
              </a:path>
              <a:path w="883919" h="379095">
                <a:moveTo>
                  <a:pt x="883920" y="359283"/>
                </a:moveTo>
                <a:lnTo>
                  <a:pt x="0" y="359283"/>
                </a:lnTo>
                <a:lnTo>
                  <a:pt x="0" y="379095"/>
                </a:lnTo>
                <a:lnTo>
                  <a:pt x="883920" y="379095"/>
                </a:lnTo>
                <a:lnTo>
                  <a:pt x="883920" y="359283"/>
                </a:lnTo>
                <a:close/>
              </a:path>
            </a:pathLst>
          </a:custGeom>
          <a:solidFill>
            <a:srgbClr val="000000"/>
          </a:solidFill>
        </p:spPr>
        <p:txBody>
          <a:bodyPr wrap="square" lIns="0" tIns="0" rIns="0" bIns="0" rtlCol="0"/>
          <a:lstStyle/>
          <a:p>
            <a:endParaRPr/>
          </a:p>
        </p:txBody>
      </p:sp>
      <p:sp>
        <p:nvSpPr>
          <p:cNvPr id="4" name="object 4"/>
          <p:cNvSpPr txBox="1"/>
          <p:nvPr/>
        </p:nvSpPr>
        <p:spPr>
          <a:xfrm>
            <a:off x="788416" y="4416297"/>
            <a:ext cx="837565" cy="391160"/>
          </a:xfrm>
          <a:prstGeom prst="rect">
            <a:avLst/>
          </a:prstGeom>
        </p:spPr>
        <p:txBody>
          <a:bodyPr vert="horz" wrap="square" lIns="0" tIns="12700" rIns="0" bIns="0" rtlCol="0">
            <a:spAutoFit/>
          </a:bodyPr>
          <a:lstStyle/>
          <a:p>
            <a:pPr marL="25400">
              <a:lnSpc>
                <a:spcPct val="100000"/>
              </a:lnSpc>
              <a:spcBef>
                <a:spcPts val="100"/>
              </a:spcBef>
            </a:pPr>
            <a:r>
              <a:rPr sz="3600" spc="82" baseline="-20833" dirty="0">
                <a:latin typeface="Cambria Math"/>
                <a:cs typeface="Cambria Math"/>
              </a:rPr>
              <a:t>Σ</a:t>
            </a:r>
            <a:r>
              <a:rPr sz="1750" spc="55" dirty="0">
                <a:latin typeface="Cambria Math"/>
                <a:cs typeface="Cambria Math"/>
              </a:rPr>
              <a:t>2</a:t>
            </a:r>
            <a:r>
              <a:rPr sz="1750" spc="350" dirty="0">
                <a:latin typeface="Cambria Math"/>
                <a:cs typeface="Cambria Math"/>
              </a:rPr>
              <a:t> </a:t>
            </a:r>
            <a:r>
              <a:rPr sz="1750" spc="25" dirty="0">
                <a:latin typeface="Cambria Math"/>
                <a:cs typeface="Cambria Math"/>
              </a:rPr>
              <a:t>1/2</a:t>
            </a:r>
            <a:endParaRPr sz="1750">
              <a:latin typeface="Cambria Math"/>
              <a:cs typeface="Cambria Math"/>
            </a:endParaRPr>
          </a:p>
        </p:txBody>
      </p:sp>
      <p:sp>
        <p:nvSpPr>
          <p:cNvPr id="5" name="object 5"/>
          <p:cNvSpPr/>
          <p:nvPr/>
        </p:nvSpPr>
        <p:spPr>
          <a:xfrm>
            <a:off x="756094" y="5057647"/>
            <a:ext cx="431800" cy="277495"/>
          </a:xfrm>
          <a:custGeom>
            <a:avLst/>
            <a:gdLst/>
            <a:ahLst/>
            <a:cxnLst/>
            <a:rect l="l" t="t" r="r" b="b"/>
            <a:pathLst>
              <a:path w="431800" h="277495">
                <a:moveTo>
                  <a:pt x="22910" y="0"/>
                </a:moveTo>
                <a:lnTo>
                  <a:pt x="0" y="0"/>
                </a:lnTo>
                <a:lnTo>
                  <a:pt x="0" y="276987"/>
                </a:lnTo>
                <a:lnTo>
                  <a:pt x="22910" y="276987"/>
                </a:lnTo>
                <a:lnTo>
                  <a:pt x="22910" y="0"/>
                </a:lnTo>
                <a:close/>
              </a:path>
              <a:path w="431800" h="277495">
                <a:moveTo>
                  <a:pt x="431342" y="0"/>
                </a:moveTo>
                <a:lnTo>
                  <a:pt x="408432" y="0"/>
                </a:lnTo>
                <a:lnTo>
                  <a:pt x="408432" y="276987"/>
                </a:lnTo>
                <a:lnTo>
                  <a:pt x="431342" y="276987"/>
                </a:lnTo>
                <a:lnTo>
                  <a:pt x="431342" y="0"/>
                </a:lnTo>
                <a:close/>
              </a:path>
            </a:pathLst>
          </a:custGeom>
          <a:solidFill>
            <a:srgbClr val="000000"/>
          </a:solidFill>
        </p:spPr>
        <p:txBody>
          <a:bodyPr wrap="square" lIns="0" tIns="0" rIns="0" bIns="0" rtlCol="0"/>
          <a:lstStyle/>
          <a:p>
            <a:endParaRPr/>
          </a:p>
        </p:txBody>
      </p:sp>
      <p:sp>
        <p:nvSpPr>
          <p:cNvPr id="6" name="object 6"/>
          <p:cNvSpPr txBox="1"/>
          <p:nvPr/>
        </p:nvSpPr>
        <p:spPr>
          <a:xfrm>
            <a:off x="363220" y="4874717"/>
            <a:ext cx="1259840" cy="391795"/>
          </a:xfrm>
          <a:prstGeom prst="rect">
            <a:avLst/>
          </a:prstGeom>
        </p:spPr>
        <p:txBody>
          <a:bodyPr vert="horz" wrap="square" lIns="0" tIns="12700" rIns="0" bIns="0" rtlCol="0">
            <a:spAutoFit/>
          </a:bodyPr>
          <a:lstStyle/>
          <a:p>
            <a:pPr marL="25400">
              <a:lnSpc>
                <a:spcPct val="100000"/>
              </a:lnSpc>
              <a:spcBef>
                <a:spcPts val="100"/>
              </a:spcBef>
              <a:tabLst>
                <a:tab pos="453390" algn="l"/>
              </a:tabLst>
            </a:pPr>
            <a:r>
              <a:rPr sz="3600" spc="-7" baseline="20833" dirty="0">
                <a:latin typeface="Cambria Math"/>
                <a:cs typeface="Cambria Math"/>
              </a:rPr>
              <a:t>𝑙𝑛	</a:t>
            </a:r>
            <a:r>
              <a:rPr sz="3600" spc="52" baseline="-16203" dirty="0">
                <a:latin typeface="Cambria Math"/>
                <a:cs typeface="Cambria Math"/>
              </a:rPr>
              <a:t>Σ</a:t>
            </a:r>
            <a:r>
              <a:rPr sz="1750" spc="35" dirty="0">
                <a:latin typeface="Cambria Math"/>
                <a:cs typeface="Cambria Math"/>
              </a:rPr>
              <a:t>1</a:t>
            </a:r>
            <a:r>
              <a:rPr sz="1750" spc="350" dirty="0">
                <a:latin typeface="Cambria Math"/>
                <a:cs typeface="Cambria Math"/>
              </a:rPr>
              <a:t> </a:t>
            </a:r>
            <a:r>
              <a:rPr sz="1750" spc="25" dirty="0">
                <a:latin typeface="Cambria Math"/>
                <a:cs typeface="Cambria Math"/>
              </a:rPr>
              <a:t>1/2</a:t>
            </a:r>
            <a:endParaRPr sz="1750">
              <a:latin typeface="Cambria Math"/>
              <a:cs typeface="Cambria Math"/>
            </a:endParaRPr>
          </a:p>
        </p:txBody>
      </p:sp>
      <p:sp>
        <p:nvSpPr>
          <p:cNvPr id="7" name="object 7"/>
          <p:cNvSpPr/>
          <p:nvPr/>
        </p:nvSpPr>
        <p:spPr>
          <a:xfrm>
            <a:off x="2199640" y="4683251"/>
            <a:ext cx="551180" cy="607695"/>
          </a:xfrm>
          <a:custGeom>
            <a:avLst/>
            <a:gdLst/>
            <a:ahLst/>
            <a:cxnLst/>
            <a:rect l="l" t="t" r="r" b="b"/>
            <a:pathLst>
              <a:path w="551180" h="607695">
                <a:moveTo>
                  <a:pt x="97917" y="0"/>
                </a:moveTo>
                <a:lnTo>
                  <a:pt x="54483" y="19685"/>
                </a:lnTo>
                <a:lnTo>
                  <a:pt x="31407" y="50101"/>
                </a:lnTo>
                <a:lnTo>
                  <a:pt x="19405" y="96342"/>
                </a:lnTo>
                <a:lnTo>
                  <a:pt x="17907" y="125476"/>
                </a:lnTo>
                <a:lnTo>
                  <a:pt x="18427" y="138264"/>
                </a:lnTo>
                <a:lnTo>
                  <a:pt x="20015" y="153200"/>
                </a:lnTo>
                <a:lnTo>
                  <a:pt x="22669" y="170268"/>
                </a:lnTo>
                <a:lnTo>
                  <a:pt x="30226" y="208254"/>
                </a:lnTo>
                <a:lnTo>
                  <a:pt x="32918" y="223774"/>
                </a:lnTo>
                <a:lnTo>
                  <a:pt x="34518" y="236067"/>
                </a:lnTo>
                <a:lnTo>
                  <a:pt x="35052" y="245110"/>
                </a:lnTo>
                <a:lnTo>
                  <a:pt x="34429" y="256540"/>
                </a:lnTo>
                <a:lnTo>
                  <a:pt x="13957" y="292696"/>
                </a:lnTo>
                <a:lnTo>
                  <a:pt x="0" y="296799"/>
                </a:lnTo>
                <a:lnTo>
                  <a:pt x="0" y="310769"/>
                </a:lnTo>
                <a:lnTo>
                  <a:pt x="32588" y="340918"/>
                </a:lnTo>
                <a:lnTo>
                  <a:pt x="35052" y="362458"/>
                </a:lnTo>
                <a:lnTo>
                  <a:pt x="34518" y="371513"/>
                </a:lnTo>
                <a:lnTo>
                  <a:pt x="32918" y="383781"/>
                </a:lnTo>
                <a:lnTo>
                  <a:pt x="30226" y="399275"/>
                </a:lnTo>
                <a:lnTo>
                  <a:pt x="22669" y="437248"/>
                </a:lnTo>
                <a:lnTo>
                  <a:pt x="20015" y="454367"/>
                </a:lnTo>
                <a:lnTo>
                  <a:pt x="18427" y="469303"/>
                </a:lnTo>
                <a:lnTo>
                  <a:pt x="17907" y="482092"/>
                </a:lnTo>
                <a:lnTo>
                  <a:pt x="19405" y="511238"/>
                </a:lnTo>
                <a:lnTo>
                  <a:pt x="31407" y="557428"/>
                </a:lnTo>
                <a:lnTo>
                  <a:pt x="54483" y="587781"/>
                </a:lnTo>
                <a:lnTo>
                  <a:pt x="97917" y="607568"/>
                </a:lnTo>
                <a:lnTo>
                  <a:pt x="97917" y="594741"/>
                </a:lnTo>
                <a:lnTo>
                  <a:pt x="88011" y="592010"/>
                </a:lnTo>
                <a:lnTo>
                  <a:pt x="78663" y="586663"/>
                </a:lnTo>
                <a:lnTo>
                  <a:pt x="54813" y="554799"/>
                </a:lnTo>
                <a:lnTo>
                  <a:pt x="45974" y="495427"/>
                </a:lnTo>
                <a:lnTo>
                  <a:pt x="46469" y="483666"/>
                </a:lnTo>
                <a:lnTo>
                  <a:pt x="47980" y="469150"/>
                </a:lnTo>
                <a:lnTo>
                  <a:pt x="50520" y="451853"/>
                </a:lnTo>
                <a:lnTo>
                  <a:pt x="57683" y="412521"/>
                </a:lnTo>
                <a:lnTo>
                  <a:pt x="60274" y="397319"/>
                </a:lnTo>
                <a:lnTo>
                  <a:pt x="61823" y="386232"/>
                </a:lnTo>
                <a:lnTo>
                  <a:pt x="62357" y="379222"/>
                </a:lnTo>
                <a:lnTo>
                  <a:pt x="61810" y="365417"/>
                </a:lnTo>
                <a:lnTo>
                  <a:pt x="48818" y="323507"/>
                </a:lnTo>
                <a:lnTo>
                  <a:pt x="25146" y="305054"/>
                </a:lnTo>
                <a:lnTo>
                  <a:pt x="25146" y="302387"/>
                </a:lnTo>
                <a:lnTo>
                  <a:pt x="53848" y="275463"/>
                </a:lnTo>
                <a:lnTo>
                  <a:pt x="62357" y="228346"/>
                </a:lnTo>
                <a:lnTo>
                  <a:pt x="61823" y="221348"/>
                </a:lnTo>
                <a:lnTo>
                  <a:pt x="60274" y="210235"/>
                </a:lnTo>
                <a:lnTo>
                  <a:pt x="57683" y="195008"/>
                </a:lnTo>
                <a:lnTo>
                  <a:pt x="50520" y="155663"/>
                </a:lnTo>
                <a:lnTo>
                  <a:pt x="47980" y="138404"/>
                </a:lnTo>
                <a:lnTo>
                  <a:pt x="46469" y="123850"/>
                </a:lnTo>
                <a:lnTo>
                  <a:pt x="45974" y="112014"/>
                </a:lnTo>
                <a:lnTo>
                  <a:pt x="46951" y="89115"/>
                </a:lnTo>
                <a:lnTo>
                  <a:pt x="61722" y="39243"/>
                </a:lnTo>
                <a:lnTo>
                  <a:pt x="97917" y="12827"/>
                </a:lnTo>
                <a:lnTo>
                  <a:pt x="97917" y="0"/>
                </a:lnTo>
                <a:close/>
              </a:path>
              <a:path w="551180" h="607695">
                <a:moveTo>
                  <a:pt x="551180" y="294767"/>
                </a:moveTo>
                <a:lnTo>
                  <a:pt x="383540" y="294767"/>
                </a:lnTo>
                <a:lnTo>
                  <a:pt x="383540" y="314579"/>
                </a:lnTo>
                <a:lnTo>
                  <a:pt x="551180" y="314579"/>
                </a:lnTo>
                <a:lnTo>
                  <a:pt x="551180" y="294767"/>
                </a:lnTo>
                <a:close/>
              </a:path>
            </a:pathLst>
          </a:custGeom>
          <a:solidFill>
            <a:srgbClr val="000000"/>
          </a:solidFill>
        </p:spPr>
        <p:txBody>
          <a:bodyPr wrap="square" lIns="0" tIns="0" rIns="0" bIns="0" rtlCol="0"/>
          <a:lstStyle/>
          <a:p>
            <a:endParaRPr/>
          </a:p>
        </p:txBody>
      </p:sp>
      <p:sp>
        <p:nvSpPr>
          <p:cNvPr id="8" name="object 8"/>
          <p:cNvSpPr txBox="1"/>
          <p:nvPr/>
        </p:nvSpPr>
        <p:spPr>
          <a:xfrm>
            <a:off x="1625346" y="4757673"/>
            <a:ext cx="1165225" cy="391160"/>
          </a:xfrm>
          <a:prstGeom prst="rect">
            <a:avLst/>
          </a:prstGeom>
        </p:spPr>
        <p:txBody>
          <a:bodyPr vert="horz" wrap="square" lIns="0" tIns="12700" rIns="0" bIns="0" rtlCol="0">
            <a:spAutoFit/>
          </a:bodyPr>
          <a:lstStyle/>
          <a:p>
            <a:pPr marL="25400">
              <a:lnSpc>
                <a:spcPct val="100000"/>
              </a:lnSpc>
              <a:spcBef>
                <a:spcPts val="100"/>
              </a:spcBef>
              <a:tabLst>
                <a:tab pos="680085" algn="l"/>
              </a:tabLst>
            </a:pPr>
            <a:r>
              <a:rPr sz="2400" spc="-5" dirty="0">
                <a:latin typeface="Cambria Math"/>
                <a:cs typeface="Cambria Math"/>
              </a:rPr>
              <a:t>𝑒</a:t>
            </a:r>
            <a:r>
              <a:rPr sz="2400" spc="-10" dirty="0">
                <a:latin typeface="Cambria Math"/>
                <a:cs typeface="Cambria Math"/>
              </a:rPr>
              <a:t>𝑥</a:t>
            </a:r>
            <a:r>
              <a:rPr sz="2400" dirty="0">
                <a:latin typeface="Cambria Math"/>
                <a:cs typeface="Cambria Math"/>
              </a:rPr>
              <a:t>𝑝	−</a:t>
            </a:r>
            <a:r>
              <a:rPr sz="2400" spc="-140" dirty="0">
                <a:latin typeface="Cambria Math"/>
                <a:cs typeface="Cambria Math"/>
              </a:rPr>
              <a:t> </a:t>
            </a:r>
            <a:r>
              <a:rPr sz="3600" baseline="41666" dirty="0">
                <a:latin typeface="Cambria Math"/>
                <a:cs typeface="Cambria Math"/>
              </a:rPr>
              <a:t>1</a:t>
            </a:r>
            <a:endParaRPr sz="3600" baseline="41666">
              <a:latin typeface="Cambria Math"/>
              <a:cs typeface="Cambria Math"/>
            </a:endParaRPr>
          </a:p>
        </p:txBody>
      </p:sp>
      <p:sp>
        <p:nvSpPr>
          <p:cNvPr id="9" name="object 9"/>
          <p:cNvSpPr txBox="1"/>
          <p:nvPr/>
        </p:nvSpPr>
        <p:spPr>
          <a:xfrm>
            <a:off x="2583433" y="4961585"/>
            <a:ext cx="182245" cy="391795"/>
          </a:xfrm>
          <a:prstGeom prst="rect">
            <a:avLst/>
          </a:prstGeom>
        </p:spPr>
        <p:txBody>
          <a:bodyPr vert="horz" wrap="square" lIns="0" tIns="12700" rIns="0" bIns="0" rtlCol="0">
            <a:spAutoFit/>
          </a:bodyPr>
          <a:lstStyle/>
          <a:p>
            <a:pPr>
              <a:lnSpc>
                <a:spcPct val="100000"/>
              </a:lnSpc>
              <a:spcBef>
                <a:spcPts val="100"/>
              </a:spcBef>
            </a:pPr>
            <a:r>
              <a:rPr sz="2400" dirty="0">
                <a:latin typeface="Cambria Math"/>
                <a:cs typeface="Cambria Math"/>
              </a:rPr>
              <a:t>2</a:t>
            </a:r>
            <a:endParaRPr sz="2400">
              <a:latin typeface="Cambria Math"/>
              <a:cs typeface="Cambria Math"/>
            </a:endParaRPr>
          </a:p>
        </p:txBody>
      </p:sp>
      <p:sp>
        <p:nvSpPr>
          <p:cNvPr id="10" name="object 10"/>
          <p:cNvSpPr/>
          <p:nvPr/>
        </p:nvSpPr>
        <p:spPr>
          <a:xfrm>
            <a:off x="2836545" y="4846320"/>
            <a:ext cx="3261995" cy="283210"/>
          </a:xfrm>
          <a:custGeom>
            <a:avLst/>
            <a:gdLst/>
            <a:ahLst/>
            <a:cxnLst/>
            <a:rect l="l" t="t" r="r" b="b"/>
            <a:pathLst>
              <a:path w="3261995" h="283210">
                <a:moveTo>
                  <a:pt x="66421" y="0"/>
                </a:moveTo>
                <a:lnTo>
                  <a:pt x="0" y="0"/>
                </a:lnTo>
                <a:lnTo>
                  <a:pt x="0" y="11430"/>
                </a:lnTo>
                <a:lnTo>
                  <a:pt x="0" y="271780"/>
                </a:lnTo>
                <a:lnTo>
                  <a:pt x="0" y="283210"/>
                </a:lnTo>
                <a:lnTo>
                  <a:pt x="66421" y="283210"/>
                </a:lnTo>
                <a:lnTo>
                  <a:pt x="66421" y="271780"/>
                </a:lnTo>
                <a:lnTo>
                  <a:pt x="24765" y="271780"/>
                </a:lnTo>
                <a:lnTo>
                  <a:pt x="24765" y="11430"/>
                </a:lnTo>
                <a:lnTo>
                  <a:pt x="66421" y="11430"/>
                </a:lnTo>
                <a:lnTo>
                  <a:pt x="66421" y="0"/>
                </a:lnTo>
                <a:close/>
              </a:path>
              <a:path w="3261995" h="283210">
                <a:moveTo>
                  <a:pt x="193675" y="11938"/>
                </a:moveTo>
                <a:lnTo>
                  <a:pt x="189611" y="508"/>
                </a:lnTo>
                <a:lnTo>
                  <a:pt x="169151" y="7899"/>
                </a:lnTo>
                <a:lnTo>
                  <a:pt x="151206" y="18605"/>
                </a:lnTo>
                <a:lnTo>
                  <a:pt x="122809" y="50038"/>
                </a:lnTo>
                <a:lnTo>
                  <a:pt x="105371" y="91935"/>
                </a:lnTo>
                <a:lnTo>
                  <a:pt x="99568" y="141732"/>
                </a:lnTo>
                <a:lnTo>
                  <a:pt x="101015" y="167690"/>
                </a:lnTo>
                <a:lnTo>
                  <a:pt x="112636" y="213601"/>
                </a:lnTo>
                <a:lnTo>
                  <a:pt x="135686" y="250799"/>
                </a:lnTo>
                <a:lnTo>
                  <a:pt x="169075" y="275463"/>
                </a:lnTo>
                <a:lnTo>
                  <a:pt x="189611" y="282829"/>
                </a:lnTo>
                <a:lnTo>
                  <a:pt x="193167" y="271399"/>
                </a:lnTo>
                <a:lnTo>
                  <a:pt x="177088" y="264287"/>
                </a:lnTo>
                <a:lnTo>
                  <a:pt x="163207" y="254368"/>
                </a:lnTo>
                <a:lnTo>
                  <a:pt x="134772" y="208114"/>
                </a:lnTo>
                <a:lnTo>
                  <a:pt x="126390" y="165150"/>
                </a:lnTo>
                <a:lnTo>
                  <a:pt x="125349" y="140208"/>
                </a:lnTo>
                <a:lnTo>
                  <a:pt x="126390" y="116141"/>
                </a:lnTo>
                <a:lnTo>
                  <a:pt x="134772" y="74371"/>
                </a:lnTo>
                <a:lnTo>
                  <a:pt x="163309" y="28867"/>
                </a:lnTo>
                <a:lnTo>
                  <a:pt x="177355" y="19037"/>
                </a:lnTo>
                <a:lnTo>
                  <a:pt x="193675" y="11938"/>
                </a:lnTo>
                <a:close/>
              </a:path>
              <a:path w="3261995" h="283210">
                <a:moveTo>
                  <a:pt x="1143254" y="141732"/>
                </a:moveTo>
                <a:lnTo>
                  <a:pt x="1137437" y="91935"/>
                </a:lnTo>
                <a:lnTo>
                  <a:pt x="1120013" y="50038"/>
                </a:lnTo>
                <a:lnTo>
                  <a:pt x="1091603" y="18605"/>
                </a:lnTo>
                <a:lnTo>
                  <a:pt x="1053211" y="508"/>
                </a:lnTo>
                <a:lnTo>
                  <a:pt x="1049274" y="11938"/>
                </a:lnTo>
                <a:lnTo>
                  <a:pt x="1065580" y="19037"/>
                </a:lnTo>
                <a:lnTo>
                  <a:pt x="1079627" y="28867"/>
                </a:lnTo>
                <a:lnTo>
                  <a:pt x="1108138" y="74371"/>
                </a:lnTo>
                <a:lnTo>
                  <a:pt x="1116444" y="116141"/>
                </a:lnTo>
                <a:lnTo>
                  <a:pt x="1117473" y="140208"/>
                </a:lnTo>
                <a:lnTo>
                  <a:pt x="1116418" y="165150"/>
                </a:lnTo>
                <a:lnTo>
                  <a:pt x="1108087" y="208114"/>
                </a:lnTo>
                <a:lnTo>
                  <a:pt x="1079665" y="254368"/>
                </a:lnTo>
                <a:lnTo>
                  <a:pt x="1049655" y="271399"/>
                </a:lnTo>
                <a:lnTo>
                  <a:pt x="1053211" y="282829"/>
                </a:lnTo>
                <a:lnTo>
                  <a:pt x="1091704" y="264769"/>
                </a:lnTo>
                <a:lnTo>
                  <a:pt x="1120013" y="233553"/>
                </a:lnTo>
                <a:lnTo>
                  <a:pt x="1137437" y="191643"/>
                </a:lnTo>
                <a:lnTo>
                  <a:pt x="1141793" y="167690"/>
                </a:lnTo>
                <a:lnTo>
                  <a:pt x="1143254" y="141732"/>
                </a:lnTo>
                <a:close/>
              </a:path>
              <a:path w="3261995" h="283210">
                <a:moveTo>
                  <a:pt x="1446403" y="11938"/>
                </a:moveTo>
                <a:lnTo>
                  <a:pt x="1442339" y="508"/>
                </a:lnTo>
                <a:lnTo>
                  <a:pt x="1421879" y="7899"/>
                </a:lnTo>
                <a:lnTo>
                  <a:pt x="1403934" y="18605"/>
                </a:lnTo>
                <a:lnTo>
                  <a:pt x="1375537" y="50038"/>
                </a:lnTo>
                <a:lnTo>
                  <a:pt x="1358099" y="91935"/>
                </a:lnTo>
                <a:lnTo>
                  <a:pt x="1352296" y="141732"/>
                </a:lnTo>
                <a:lnTo>
                  <a:pt x="1353743" y="167690"/>
                </a:lnTo>
                <a:lnTo>
                  <a:pt x="1365364" y="213601"/>
                </a:lnTo>
                <a:lnTo>
                  <a:pt x="1388414" y="250799"/>
                </a:lnTo>
                <a:lnTo>
                  <a:pt x="1421803" y="275463"/>
                </a:lnTo>
                <a:lnTo>
                  <a:pt x="1442339" y="282829"/>
                </a:lnTo>
                <a:lnTo>
                  <a:pt x="1445895" y="271399"/>
                </a:lnTo>
                <a:lnTo>
                  <a:pt x="1429816" y="264287"/>
                </a:lnTo>
                <a:lnTo>
                  <a:pt x="1415935" y="254368"/>
                </a:lnTo>
                <a:lnTo>
                  <a:pt x="1387500" y="208114"/>
                </a:lnTo>
                <a:lnTo>
                  <a:pt x="1379118" y="165150"/>
                </a:lnTo>
                <a:lnTo>
                  <a:pt x="1378077" y="140208"/>
                </a:lnTo>
                <a:lnTo>
                  <a:pt x="1379118" y="116141"/>
                </a:lnTo>
                <a:lnTo>
                  <a:pt x="1387500" y="74371"/>
                </a:lnTo>
                <a:lnTo>
                  <a:pt x="1416050" y="28867"/>
                </a:lnTo>
                <a:lnTo>
                  <a:pt x="1430083" y="19037"/>
                </a:lnTo>
                <a:lnTo>
                  <a:pt x="1446403" y="11938"/>
                </a:lnTo>
                <a:close/>
              </a:path>
              <a:path w="3261995" h="283210">
                <a:moveTo>
                  <a:pt x="1862582" y="141732"/>
                </a:moveTo>
                <a:lnTo>
                  <a:pt x="1856765" y="91935"/>
                </a:lnTo>
                <a:lnTo>
                  <a:pt x="1839341" y="50038"/>
                </a:lnTo>
                <a:lnTo>
                  <a:pt x="1810931" y="18605"/>
                </a:lnTo>
                <a:lnTo>
                  <a:pt x="1772539" y="508"/>
                </a:lnTo>
                <a:lnTo>
                  <a:pt x="1768602" y="11938"/>
                </a:lnTo>
                <a:lnTo>
                  <a:pt x="1784908" y="19037"/>
                </a:lnTo>
                <a:lnTo>
                  <a:pt x="1798955" y="28867"/>
                </a:lnTo>
                <a:lnTo>
                  <a:pt x="1827466" y="74371"/>
                </a:lnTo>
                <a:lnTo>
                  <a:pt x="1835772" y="116141"/>
                </a:lnTo>
                <a:lnTo>
                  <a:pt x="1836801" y="140208"/>
                </a:lnTo>
                <a:lnTo>
                  <a:pt x="1835746" y="165150"/>
                </a:lnTo>
                <a:lnTo>
                  <a:pt x="1827415" y="208114"/>
                </a:lnTo>
                <a:lnTo>
                  <a:pt x="1798993" y="254368"/>
                </a:lnTo>
                <a:lnTo>
                  <a:pt x="1768983" y="271399"/>
                </a:lnTo>
                <a:lnTo>
                  <a:pt x="1772539" y="282829"/>
                </a:lnTo>
                <a:lnTo>
                  <a:pt x="1811032" y="264769"/>
                </a:lnTo>
                <a:lnTo>
                  <a:pt x="1839341" y="233553"/>
                </a:lnTo>
                <a:lnTo>
                  <a:pt x="1856765" y="191643"/>
                </a:lnTo>
                <a:lnTo>
                  <a:pt x="1861121" y="167690"/>
                </a:lnTo>
                <a:lnTo>
                  <a:pt x="1862582" y="141732"/>
                </a:lnTo>
                <a:close/>
              </a:path>
              <a:path w="3261995" h="283210">
                <a:moveTo>
                  <a:pt x="2313559" y="11938"/>
                </a:moveTo>
                <a:lnTo>
                  <a:pt x="2309495" y="508"/>
                </a:lnTo>
                <a:lnTo>
                  <a:pt x="2289035" y="7899"/>
                </a:lnTo>
                <a:lnTo>
                  <a:pt x="2271090" y="18605"/>
                </a:lnTo>
                <a:lnTo>
                  <a:pt x="2242693" y="50038"/>
                </a:lnTo>
                <a:lnTo>
                  <a:pt x="2225256" y="91935"/>
                </a:lnTo>
                <a:lnTo>
                  <a:pt x="2219452" y="141732"/>
                </a:lnTo>
                <a:lnTo>
                  <a:pt x="2220899" y="167690"/>
                </a:lnTo>
                <a:lnTo>
                  <a:pt x="2232520" y="213601"/>
                </a:lnTo>
                <a:lnTo>
                  <a:pt x="2255570" y="250799"/>
                </a:lnTo>
                <a:lnTo>
                  <a:pt x="2288959" y="275463"/>
                </a:lnTo>
                <a:lnTo>
                  <a:pt x="2309495" y="282829"/>
                </a:lnTo>
                <a:lnTo>
                  <a:pt x="2313051" y="271399"/>
                </a:lnTo>
                <a:lnTo>
                  <a:pt x="2296972" y="264287"/>
                </a:lnTo>
                <a:lnTo>
                  <a:pt x="2283091" y="254368"/>
                </a:lnTo>
                <a:lnTo>
                  <a:pt x="2254656" y="208114"/>
                </a:lnTo>
                <a:lnTo>
                  <a:pt x="2246274" y="165150"/>
                </a:lnTo>
                <a:lnTo>
                  <a:pt x="2245233" y="140208"/>
                </a:lnTo>
                <a:lnTo>
                  <a:pt x="2246274" y="116141"/>
                </a:lnTo>
                <a:lnTo>
                  <a:pt x="2254656" y="74371"/>
                </a:lnTo>
                <a:lnTo>
                  <a:pt x="2283206" y="28867"/>
                </a:lnTo>
                <a:lnTo>
                  <a:pt x="2297239" y="19037"/>
                </a:lnTo>
                <a:lnTo>
                  <a:pt x="2313559" y="11938"/>
                </a:lnTo>
                <a:close/>
              </a:path>
              <a:path w="3261995" h="283210">
                <a:moveTo>
                  <a:pt x="3261614" y="141732"/>
                </a:moveTo>
                <a:lnTo>
                  <a:pt x="3255797" y="91935"/>
                </a:lnTo>
                <a:lnTo>
                  <a:pt x="3238373" y="50038"/>
                </a:lnTo>
                <a:lnTo>
                  <a:pt x="3209963" y="18605"/>
                </a:lnTo>
                <a:lnTo>
                  <a:pt x="3171571" y="508"/>
                </a:lnTo>
                <a:lnTo>
                  <a:pt x="3167634" y="11938"/>
                </a:lnTo>
                <a:lnTo>
                  <a:pt x="3183940" y="19037"/>
                </a:lnTo>
                <a:lnTo>
                  <a:pt x="3197987" y="28867"/>
                </a:lnTo>
                <a:lnTo>
                  <a:pt x="3226498" y="74371"/>
                </a:lnTo>
                <a:lnTo>
                  <a:pt x="3234804" y="116141"/>
                </a:lnTo>
                <a:lnTo>
                  <a:pt x="3235833" y="140208"/>
                </a:lnTo>
                <a:lnTo>
                  <a:pt x="3234779" y="165150"/>
                </a:lnTo>
                <a:lnTo>
                  <a:pt x="3226447" y="208114"/>
                </a:lnTo>
                <a:lnTo>
                  <a:pt x="3198025" y="254368"/>
                </a:lnTo>
                <a:lnTo>
                  <a:pt x="3168015" y="271399"/>
                </a:lnTo>
                <a:lnTo>
                  <a:pt x="3171571" y="282829"/>
                </a:lnTo>
                <a:lnTo>
                  <a:pt x="3210064" y="264769"/>
                </a:lnTo>
                <a:lnTo>
                  <a:pt x="3238373" y="233553"/>
                </a:lnTo>
                <a:lnTo>
                  <a:pt x="3255797" y="191643"/>
                </a:lnTo>
                <a:lnTo>
                  <a:pt x="3260153" y="167690"/>
                </a:lnTo>
                <a:lnTo>
                  <a:pt x="3261614" y="141732"/>
                </a:lnTo>
                <a:close/>
              </a:path>
            </a:pathLst>
          </a:custGeom>
          <a:solidFill>
            <a:srgbClr val="000000"/>
          </a:solidFill>
        </p:spPr>
        <p:txBody>
          <a:bodyPr wrap="square" lIns="0" tIns="0" rIns="0" bIns="0" rtlCol="0"/>
          <a:lstStyle/>
          <a:p>
            <a:endParaRPr/>
          </a:p>
        </p:txBody>
      </p:sp>
      <p:sp>
        <p:nvSpPr>
          <p:cNvPr id="11" name="object 11"/>
          <p:cNvSpPr txBox="1"/>
          <p:nvPr/>
        </p:nvSpPr>
        <p:spPr>
          <a:xfrm>
            <a:off x="3011042" y="4757673"/>
            <a:ext cx="3014980" cy="391160"/>
          </a:xfrm>
          <a:prstGeom prst="rect">
            <a:avLst/>
          </a:prstGeom>
        </p:spPr>
        <p:txBody>
          <a:bodyPr vert="horz" wrap="square" lIns="0" tIns="12700" rIns="0" bIns="0" rtlCol="0">
            <a:spAutoFit/>
          </a:bodyPr>
          <a:lstStyle/>
          <a:p>
            <a:pPr marL="25400">
              <a:lnSpc>
                <a:spcPct val="100000"/>
              </a:lnSpc>
              <a:spcBef>
                <a:spcPts val="100"/>
              </a:spcBef>
              <a:tabLst>
                <a:tab pos="995680" algn="l"/>
                <a:tab pos="1277620" algn="l"/>
                <a:tab pos="1715135" algn="l"/>
                <a:tab pos="2145030" algn="l"/>
              </a:tabLst>
            </a:pPr>
            <a:r>
              <a:rPr sz="2400" dirty="0">
                <a:latin typeface="Cambria Math"/>
                <a:cs typeface="Cambria Math"/>
              </a:rPr>
              <a:t>𝑥</a:t>
            </a:r>
            <a:r>
              <a:rPr sz="2400" spc="75" dirty="0">
                <a:latin typeface="Cambria Math"/>
                <a:cs typeface="Cambria Math"/>
              </a:rPr>
              <a:t> </a:t>
            </a:r>
            <a:r>
              <a:rPr sz="2400" dirty="0">
                <a:latin typeface="Cambria Math"/>
                <a:cs typeface="Cambria Math"/>
              </a:rPr>
              <a:t>−</a:t>
            </a:r>
            <a:r>
              <a:rPr sz="2400" spc="-10" dirty="0">
                <a:latin typeface="Cambria Math"/>
                <a:cs typeface="Cambria Math"/>
              </a:rPr>
              <a:t> </a:t>
            </a:r>
            <a:r>
              <a:rPr sz="2400" spc="25" dirty="0">
                <a:latin typeface="Cambria Math"/>
                <a:cs typeface="Cambria Math"/>
              </a:rPr>
              <a:t>𝜇</a:t>
            </a:r>
            <a:r>
              <a:rPr sz="2625" spc="37" baseline="28571" dirty="0">
                <a:latin typeface="Cambria Math"/>
                <a:cs typeface="Cambria Math"/>
              </a:rPr>
              <a:t>1	</a:t>
            </a:r>
            <a:r>
              <a:rPr sz="2625" spc="44" baseline="28571" dirty="0">
                <a:latin typeface="Cambria Math"/>
                <a:cs typeface="Cambria Math"/>
              </a:rPr>
              <a:t>𝑇	</a:t>
            </a:r>
            <a:r>
              <a:rPr sz="2400" spc="30" dirty="0">
                <a:latin typeface="Cambria Math"/>
                <a:cs typeface="Cambria Math"/>
              </a:rPr>
              <a:t>Σ</a:t>
            </a:r>
            <a:r>
              <a:rPr sz="2625" spc="44" baseline="28571" dirty="0">
                <a:latin typeface="Cambria Math"/>
                <a:cs typeface="Cambria Math"/>
              </a:rPr>
              <a:t>1	</a:t>
            </a:r>
            <a:r>
              <a:rPr sz="2625" baseline="28571" dirty="0">
                <a:latin typeface="Cambria Math"/>
                <a:cs typeface="Cambria Math"/>
              </a:rPr>
              <a:t>−1	</a:t>
            </a:r>
            <a:r>
              <a:rPr sz="2400" dirty="0">
                <a:latin typeface="Cambria Math"/>
                <a:cs typeface="Cambria Math"/>
              </a:rPr>
              <a:t>𝑥</a:t>
            </a:r>
            <a:r>
              <a:rPr sz="2400" spc="40" dirty="0">
                <a:latin typeface="Cambria Math"/>
                <a:cs typeface="Cambria Math"/>
              </a:rPr>
              <a:t> </a:t>
            </a:r>
            <a:r>
              <a:rPr sz="2400" dirty="0">
                <a:latin typeface="Cambria Math"/>
                <a:cs typeface="Cambria Math"/>
              </a:rPr>
              <a:t>−</a:t>
            </a:r>
            <a:r>
              <a:rPr sz="2400" spc="-45" dirty="0">
                <a:latin typeface="Cambria Math"/>
                <a:cs typeface="Cambria Math"/>
              </a:rPr>
              <a:t> </a:t>
            </a:r>
            <a:r>
              <a:rPr sz="2400" spc="25" dirty="0">
                <a:latin typeface="Cambria Math"/>
                <a:cs typeface="Cambria Math"/>
              </a:rPr>
              <a:t>𝜇</a:t>
            </a:r>
            <a:r>
              <a:rPr sz="2625" spc="37" baseline="28571" dirty="0">
                <a:latin typeface="Cambria Math"/>
                <a:cs typeface="Cambria Math"/>
              </a:rPr>
              <a:t>1</a:t>
            </a:r>
            <a:endParaRPr sz="2625" baseline="28571">
              <a:latin typeface="Cambria Math"/>
              <a:cs typeface="Cambria Math"/>
            </a:endParaRPr>
          </a:p>
        </p:txBody>
      </p:sp>
      <p:sp>
        <p:nvSpPr>
          <p:cNvPr id="12" name="object 12"/>
          <p:cNvSpPr txBox="1"/>
          <p:nvPr/>
        </p:nvSpPr>
        <p:spPr>
          <a:xfrm>
            <a:off x="6194425" y="4752499"/>
            <a:ext cx="2715895" cy="390525"/>
          </a:xfrm>
          <a:prstGeom prst="rect">
            <a:avLst/>
          </a:prstGeom>
        </p:spPr>
        <p:txBody>
          <a:bodyPr vert="horz" wrap="square" lIns="0" tIns="17780" rIns="0" bIns="0" rtlCol="0">
            <a:spAutoFit/>
          </a:bodyPr>
          <a:lstStyle/>
          <a:p>
            <a:pPr>
              <a:lnSpc>
                <a:spcPct val="100000"/>
              </a:lnSpc>
              <a:spcBef>
                <a:spcPts val="140"/>
              </a:spcBef>
              <a:tabLst>
                <a:tab pos="420370" algn="l"/>
                <a:tab pos="1397635" algn="l"/>
                <a:tab pos="1679575" algn="l"/>
                <a:tab pos="2123440" algn="l"/>
                <a:tab pos="2552700" algn="l"/>
              </a:tabLst>
            </a:pPr>
            <a:r>
              <a:rPr sz="2400" dirty="0">
                <a:latin typeface="Cambria Math"/>
                <a:cs typeface="Cambria Math"/>
              </a:rPr>
              <a:t>−	𝑥</a:t>
            </a:r>
            <a:r>
              <a:rPr sz="2400" spc="75" dirty="0">
                <a:latin typeface="Cambria Math"/>
                <a:cs typeface="Cambria Math"/>
              </a:rPr>
              <a:t> </a:t>
            </a:r>
            <a:r>
              <a:rPr sz="2400" dirty="0">
                <a:latin typeface="Cambria Math"/>
                <a:cs typeface="Cambria Math"/>
              </a:rPr>
              <a:t>−</a:t>
            </a:r>
            <a:r>
              <a:rPr sz="2400" spc="-10" dirty="0">
                <a:latin typeface="Cambria Math"/>
                <a:cs typeface="Cambria Math"/>
              </a:rPr>
              <a:t> </a:t>
            </a:r>
            <a:r>
              <a:rPr sz="2400" spc="60" dirty="0">
                <a:latin typeface="Cambria Math"/>
                <a:cs typeface="Cambria Math"/>
              </a:rPr>
              <a:t>𝜇</a:t>
            </a:r>
            <a:r>
              <a:rPr sz="2625" spc="60" baseline="28571" dirty="0">
                <a:latin typeface="Cambria Math"/>
                <a:cs typeface="Cambria Math"/>
              </a:rPr>
              <a:t>2</a:t>
            </a:r>
            <a:r>
              <a:rPr sz="2625" baseline="28571" dirty="0">
                <a:latin typeface="Cambria Math"/>
                <a:cs typeface="Cambria Math"/>
              </a:rPr>
              <a:t>	</a:t>
            </a:r>
            <a:r>
              <a:rPr sz="2625" spc="82" baseline="28571" dirty="0">
                <a:latin typeface="Cambria Math"/>
                <a:cs typeface="Cambria Math"/>
              </a:rPr>
              <a:t>𝑇</a:t>
            </a:r>
            <a:r>
              <a:rPr sz="2625" baseline="28571" dirty="0">
                <a:latin typeface="Cambria Math"/>
                <a:cs typeface="Cambria Math"/>
              </a:rPr>
              <a:t>	</a:t>
            </a:r>
            <a:r>
              <a:rPr sz="2400" spc="75" dirty="0">
                <a:latin typeface="Cambria Math"/>
                <a:cs typeface="Cambria Math"/>
              </a:rPr>
              <a:t>Σ</a:t>
            </a:r>
            <a:r>
              <a:rPr sz="2625" spc="60" baseline="28571" dirty="0">
                <a:latin typeface="Cambria Math"/>
                <a:cs typeface="Cambria Math"/>
              </a:rPr>
              <a:t>2</a:t>
            </a:r>
            <a:r>
              <a:rPr sz="2625" baseline="28571" dirty="0">
                <a:latin typeface="Cambria Math"/>
                <a:cs typeface="Cambria Math"/>
              </a:rPr>
              <a:t>	</a:t>
            </a:r>
            <a:r>
              <a:rPr sz="2625" spc="-60" baseline="28571" dirty="0">
                <a:latin typeface="Cambria Math"/>
                <a:cs typeface="Cambria Math"/>
              </a:rPr>
              <a:t>−</a:t>
            </a:r>
            <a:r>
              <a:rPr sz="2625" spc="60" baseline="28571" dirty="0">
                <a:latin typeface="Cambria Math"/>
                <a:cs typeface="Cambria Math"/>
              </a:rPr>
              <a:t>1</a:t>
            </a:r>
            <a:r>
              <a:rPr sz="2625" baseline="28571" dirty="0">
                <a:latin typeface="Cambria Math"/>
                <a:cs typeface="Cambria Math"/>
              </a:rPr>
              <a:t>	</a:t>
            </a:r>
            <a:r>
              <a:rPr sz="2400" dirty="0">
                <a:latin typeface="Cambria Math"/>
                <a:cs typeface="Cambria Math"/>
              </a:rPr>
              <a:t>𝑥</a:t>
            </a:r>
            <a:endParaRPr sz="2400">
              <a:latin typeface="Cambria Math"/>
              <a:cs typeface="Cambria Math"/>
            </a:endParaRPr>
          </a:p>
        </p:txBody>
      </p:sp>
      <p:sp>
        <p:nvSpPr>
          <p:cNvPr id="13" name="object 13"/>
          <p:cNvSpPr txBox="1"/>
          <p:nvPr/>
        </p:nvSpPr>
        <p:spPr>
          <a:xfrm>
            <a:off x="8974328" y="4757673"/>
            <a:ext cx="25336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a:t>
            </a:r>
            <a:endParaRPr sz="2400">
              <a:latin typeface="Cambria Math"/>
              <a:cs typeface="Cambria Math"/>
            </a:endParaRPr>
          </a:p>
        </p:txBody>
      </p:sp>
      <p:grpSp>
        <p:nvGrpSpPr>
          <p:cNvPr id="14" name="object 14"/>
          <p:cNvGrpSpPr/>
          <p:nvPr/>
        </p:nvGrpSpPr>
        <p:grpSpPr>
          <a:xfrm>
            <a:off x="763790" y="3345688"/>
            <a:ext cx="8380730" cy="2195830"/>
            <a:chOff x="763790" y="3345688"/>
            <a:chExt cx="8380730" cy="2195830"/>
          </a:xfrm>
        </p:grpSpPr>
        <p:sp>
          <p:nvSpPr>
            <p:cNvPr id="15" name="object 15"/>
            <p:cNvSpPr/>
            <p:nvPr/>
          </p:nvSpPr>
          <p:spPr>
            <a:xfrm>
              <a:off x="6210300" y="4439412"/>
              <a:ext cx="2933700" cy="1102360"/>
            </a:xfrm>
            <a:custGeom>
              <a:avLst/>
              <a:gdLst/>
              <a:ahLst/>
              <a:cxnLst/>
              <a:rect l="l" t="t" r="r" b="b"/>
              <a:pathLst>
                <a:path w="2933700" h="1102360">
                  <a:moveTo>
                    <a:pt x="0" y="1101852"/>
                  </a:moveTo>
                  <a:lnTo>
                    <a:pt x="2933700" y="1101852"/>
                  </a:lnTo>
                  <a:lnTo>
                    <a:pt x="2933700" y="0"/>
                  </a:lnTo>
                  <a:lnTo>
                    <a:pt x="0" y="0"/>
                  </a:lnTo>
                  <a:lnTo>
                    <a:pt x="0" y="1101852"/>
                  </a:lnTo>
                  <a:close/>
                </a:path>
              </a:pathLst>
            </a:custGeom>
            <a:solidFill>
              <a:srgbClr val="FFFFFF"/>
            </a:solidFill>
          </p:spPr>
          <p:txBody>
            <a:bodyPr wrap="square" lIns="0" tIns="0" rIns="0" bIns="0" rtlCol="0"/>
            <a:lstStyle/>
            <a:p>
              <a:endParaRPr/>
            </a:p>
          </p:txBody>
        </p:sp>
        <p:sp>
          <p:nvSpPr>
            <p:cNvPr id="16" name="object 16"/>
            <p:cNvSpPr/>
            <p:nvPr/>
          </p:nvSpPr>
          <p:spPr>
            <a:xfrm>
              <a:off x="763790" y="3345687"/>
              <a:ext cx="6536690" cy="398145"/>
            </a:xfrm>
            <a:custGeom>
              <a:avLst/>
              <a:gdLst/>
              <a:ahLst/>
              <a:cxnLst/>
              <a:rect l="l" t="t" r="r" b="b"/>
              <a:pathLst>
                <a:path w="6536690" h="398145">
                  <a:moveTo>
                    <a:pt x="133045" y="69215"/>
                  </a:moveTo>
                  <a:lnTo>
                    <a:pt x="129032" y="57785"/>
                  </a:lnTo>
                  <a:lnTo>
                    <a:pt x="108559" y="65176"/>
                  </a:lnTo>
                  <a:lnTo>
                    <a:pt x="90601" y="75869"/>
                  </a:lnTo>
                  <a:lnTo>
                    <a:pt x="62280" y="107188"/>
                  </a:lnTo>
                  <a:lnTo>
                    <a:pt x="44805" y="149199"/>
                  </a:lnTo>
                  <a:lnTo>
                    <a:pt x="38989" y="199009"/>
                  </a:lnTo>
                  <a:lnTo>
                    <a:pt x="40436" y="224955"/>
                  </a:lnTo>
                  <a:lnTo>
                    <a:pt x="52044" y="270776"/>
                  </a:lnTo>
                  <a:lnTo>
                    <a:pt x="75082" y="308013"/>
                  </a:lnTo>
                  <a:lnTo>
                    <a:pt x="108496" y="332727"/>
                  </a:lnTo>
                  <a:lnTo>
                    <a:pt x="129032" y="340106"/>
                  </a:lnTo>
                  <a:lnTo>
                    <a:pt x="132600" y="328549"/>
                  </a:lnTo>
                  <a:lnTo>
                    <a:pt x="116509" y="321449"/>
                  </a:lnTo>
                  <a:lnTo>
                    <a:pt x="102616" y="311569"/>
                  </a:lnTo>
                  <a:lnTo>
                    <a:pt x="74155" y="265315"/>
                  </a:lnTo>
                  <a:lnTo>
                    <a:pt x="65773" y="222377"/>
                  </a:lnTo>
                  <a:lnTo>
                    <a:pt x="64731" y="197485"/>
                  </a:lnTo>
                  <a:lnTo>
                    <a:pt x="65773" y="173418"/>
                  </a:lnTo>
                  <a:lnTo>
                    <a:pt x="74155" y="131648"/>
                  </a:lnTo>
                  <a:lnTo>
                    <a:pt x="102730" y="86093"/>
                  </a:lnTo>
                  <a:lnTo>
                    <a:pt x="116751" y="76301"/>
                  </a:lnTo>
                  <a:lnTo>
                    <a:pt x="133045" y="69215"/>
                  </a:lnTo>
                  <a:close/>
                </a:path>
                <a:path w="6536690" h="398145">
                  <a:moveTo>
                    <a:pt x="594982" y="199009"/>
                  </a:moveTo>
                  <a:lnTo>
                    <a:pt x="589165" y="149199"/>
                  </a:lnTo>
                  <a:lnTo>
                    <a:pt x="571741" y="107188"/>
                  </a:lnTo>
                  <a:lnTo>
                    <a:pt x="543382" y="75869"/>
                  </a:lnTo>
                  <a:lnTo>
                    <a:pt x="504977" y="57785"/>
                  </a:lnTo>
                  <a:lnTo>
                    <a:pt x="500964" y="69215"/>
                  </a:lnTo>
                  <a:lnTo>
                    <a:pt x="517283" y="76301"/>
                  </a:lnTo>
                  <a:lnTo>
                    <a:pt x="531342" y="86093"/>
                  </a:lnTo>
                  <a:lnTo>
                    <a:pt x="559892" y="131648"/>
                  </a:lnTo>
                  <a:lnTo>
                    <a:pt x="568274" y="173418"/>
                  </a:lnTo>
                  <a:lnTo>
                    <a:pt x="569328" y="197485"/>
                  </a:lnTo>
                  <a:lnTo>
                    <a:pt x="568274" y="222377"/>
                  </a:lnTo>
                  <a:lnTo>
                    <a:pt x="559892" y="265315"/>
                  </a:lnTo>
                  <a:lnTo>
                    <a:pt x="531406" y="311569"/>
                  </a:lnTo>
                  <a:lnTo>
                    <a:pt x="501408" y="328549"/>
                  </a:lnTo>
                  <a:lnTo>
                    <a:pt x="504977" y="340106"/>
                  </a:lnTo>
                  <a:lnTo>
                    <a:pt x="543483" y="322033"/>
                  </a:lnTo>
                  <a:lnTo>
                    <a:pt x="571741" y="290703"/>
                  </a:lnTo>
                  <a:lnTo>
                    <a:pt x="589165" y="248869"/>
                  </a:lnTo>
                  <a:lnTo>
                    <a:pt x="593521" y="224955"/>
                  </a:lnTo>
                  <a:lnTo>
                    <a:pt x="594982" y="199009"/>
                  </a:lnTo>
                  <a:close/>
                </a:path>
                <a:path w="6536690" h="398145">
                  <a:moveTo>
                    <a:pt x="1036320" y="0"/>
                  </a:moveTo>
                  <a:lnTo>
                    <a:pt x="12192" y="0"/>
                  </a:lnTo>
                  <a:lnTo>
                    <a:pt x="12192" y="19812"/>
                  </a:lnTo>
                  <a:lnTo>
                    <a:pt x="1036320" y="19812"/>
                  </a:lnTo>
                  <a:lnTo>
                    <a:pt x="1036320" y="0"/>
                  </a:lnTo>
                  <a:close/>
                </a:path>
                <a:path w="6536690" h="398145">
                  <a:moveTo>
                    <a:pt x="6536423" y="377952"/>
                  </a:moveTo>
                  <a:lnTo>
                    <a:pt x="0" y="377952"/>
                  </a:lnTo>
                  <a:lnTo>
                    <a:pt x="0" y="397764"/>
                  </a:lnTo>
                  <a:lnTo>
                    <a:pt x="6536423" y="397764"/>
                  </a:lnTo>
                  <a:lnTo>
                    <a:pt x="6536423" y="377952"/>
                  </a:lnTo>
                  <a:close/>
                </a:path>
              </a:pathLst>
            </a:custGeom>
            <a:solidFill>
              <a:srgbClr val="000000"/>
            </a:solidFill>
          </p:spPr>
          <p:txBody>
            <a:bodyPr wrap="square" lIns="0" tIns="0" rIns="0" bIns="0" rtlCol="0"/>
            <a:lstStyle/>
            <a:p>
              <a:endParaRPr/>
            </a:p>
          </p:txBody>
        </p:sp>
      </p:grpSp>
      <p:sp>
        <p:nvSpPr>
          <p:cNvPr id="17" name="object 17"/>
          <p:cNvSpPr txBox="1"/>
          <p:nvPr/>
        </p:nvSpPr>
        <p:spPr>
          <a:xfrm>
            <a:off x="398068" y="3314192"/>
            <a:ext cx="892810" cy="391160"/>
          </a:xfrm>
          <a:prstGeom prst="rect">
            <a:avLst/>
          </a:prstGeom>
        </p:spPr>
        <p:txBody>
          <a:bodyPr vert="horz" wrap="square" lIns="0" tIns="12700" rIns="0" bIns="0" rtlCol="0">
            <a:spAutoFit/>
          </a:bodyPr>
          <a:lstStyle/>
          <a:p>
            <a:pPr marL="38100">
              <a:lnSpc>
                <a:spcPct val="100000"/>
              </a:lnSpc>
              <a:spcBef>
                <a:spcPts val="100"/>
              </a:spcBef>
              <a:tabLst>
                <a:tab pos="504190" algn="l"/>
              </a:tabLst>
            </a:pPr>
            <a:r>
              <a:rPr sz="3600" spc="-7" baseline="-34722" dirty="0">
                <a:latin typeface="Cambria Math"/>
                <a:cs typeface="Cambria Math"/>
              </a:rPr>
              <a:t>𝑙𝑛	</a:t>
            </a:r>
            <a:r>
              <a:rPr sz="2400" dirty="0">
                <a:latin typeface="Cambria Math"/>
                <a:cs typeface="Cambria Math"/>
              </a:rPr>
              <a:t>2𝜋</a:t>
            </a:r>
            <a:endParaRPr sz="2400">
              <a:latin typeface="Cambria Math"/>
              <a:cs typeface="Cambria Math"/>
            </a:endParaRPr>
          </a:p>
        </p:txBody>
      </p:sp>
      <p:sp>
        <p:nvSpPr>
          <p:cNvPr id="18" name="object 18"/>
          <p:cNvSpPr/>
          <p:nvPr/>
        </p:nvSpPr>
        <p:spPr>
          <a:xfrm>
            <a:off x="1850389" y="3345688"/>
            <a:ext cx="876300" cy="20320"/>
          </a:xfrm>
          <a:custGeom>
            <a:avLst/>
            <a:gdLst/>
            <a:ahLst/>
            <a:cxnLst/>
            <a:rect l="l" t="t" r="r" b="b"/>
            <a:pathLst>
              <a:path w="876300" h="20320">
                <a:moveTo>
                  <a:pt x="876300" y="0"/>
                </a:moveTo>
                <a:lnTo>
                  <a:pt x="0" y="0"/>
                </a:lnTo>
                <a:lnTo>
                  <a:pt x="0" y="19812"/>
                </a:lnTo>
                <a:lnTo>
                  <a:pt x="876300" y="19812"/>
                </a:lnTo>
                <a:lnTo>
                  <a:pt x="876300" y="0"/>
                </a:lnTo>
                <a:close/>
              </a:path>
            </a:pathLst>
          </a:custGeom>
          <a:solidFill>
            <a:srgbClr val="000000"/>
          </a:solidFill>
        </p:spPr>
        <p:txBody>
          <a:bodyPr wrap="square" lIns="0" tIns="0" rIns="0" bIns="0" rtlCol="0"/>
          <a:lstStyle/>
          <a:p>
            <a:endParaRPr/>
          </a:p>
        </p:txBody>
      </p:sp>
      <p:sp>
        <p:nvSpPr>
          <p:cNvPr id="19" name="object 19"/>
          <p:cNvSpPr txBox="1"/>
          <p:nvPr/>
        </p:nvSpPr>
        <p:spPr>
          <a:xfrm>
            <a:off x="1802892" y="2946653"/>
            <a:ext cx="954405" cy="391160"/>
          </a:xfrm>
          <a:prstGeom prst="rect">
            <a:avLst/>
          </a:prstGeom>
        </p:spPr>
        <p:txBody>
          <a:bodyPr vert="horz" wrap="square" lIns="0" tIns="12700" rIns="0" bIns="0" rtlCol="0">
            <a:spAutoFit/>
          </a:bodyPr>
          <a:lstStyle/>
          <a:p>
            <a:pPr marL="17145" algn="ctr">
              <a:lnSpc>
                <a:spcPct val="100000"/>
              </a:lnSpc>
              <a:spcBef>
                <a:spcPts val="100"/>
              </a:spcBef>
            </a:pPr>
            <a:r>
              <a:rPr sz="2400" dirty="0">
                <a:latin typeface="Cambria Math"/>
                <a:cs typeface="Cambria Math"/>
              </a:rPr>
              <a:t>1</a:t>
            </a:r>
            <a:endParaRPr sz="2400">
              <a:latin typeface="Cambria Math"/>
              <a:cs typeface="Cambria Math"/>
            </a:endParaRPr>
          </a:p>
        </p:txBody>
      </p:sp>
      <p:sp>
        <p:nvSpPr>
          <p:cNvPr id="20" name="object 20"/>
          <p:cNvSpPr/>
          <p:nvPr/>
        </p:nvSpPr>
        <p:spPr>
          <a:xfrm>
            <a:off x="1887220" y="3405504"/>
            <a:ext cx="431800" cy="277495"/>
          </a:xfrm>
          <a:custGeom>
            <a:avLst/>
            <a:gdLst/>
            <a:ahLst/>
            <a:cxnLst/>
            <a:rect l="l" t="t" r="r" b="b"/>
            <a:pathLst>
              <a:path w="431800" h="277495">
                <a:moveTo>
                  <a:pt x="22860" y="0"/>
                </a:moveTo>
                <a:lnTo>
                  <a:pt x="0" y="0"/>
                </a:lnTo>
                <a:lnTo>
                  <a:pt x="0" y="276987"/>
                </a:lnTo>
                <a:lnTo>
                  <a:pt x="22860" y="276987"/>
                </a:lnTo>
                <a:lnTo>
                  <a:pt x="22860" y="0"/>
                </a:lnTo>
                <a:close/>
              </a:path>
              <a:path w="431800" h="277495">
                <a:moveTo>
                  <a:pt x="431292" y="0"/>
                </a:moveTo>
                <a:lnTo>
                  <a:pt x="408432" y="0"/>
                </a:lnTo>
                <a:lnTo>
                  <a:pt x="408432" y="276987"/>
                </a:lnTo>
                <a:lnTo>
                  <a:pt x="431292" y="276987"/>
                </a:lnTo>
                <a:lnTo>
                  <a:pt x="431292" y="0"/>
                </a:lnTo>
                <a:close/>
              </a:path>
            </a:pathLst>
          </a:custGeom>
          <a:solidFill>
            <a:srgbClr val="000000"/>
          </a:solidFill>
        </p:spPr>
        <p:txBody>
          <a:bodyPr wrap="square" lIns="0" tIns="0" rIns="0" bIns="0" rtlCol="0"/>
          <a:lstStyle/>
          <a:p>
            <a:endParaRPr/>
          </a:p>
        </p:txBody>
      </p:sp>
      <p:sp>
        <p:nvSpPr>
          <p:cNvPr id="21" name="object 21"/>
          <p:cNvSpPr txBox="1"/>
          <p:nvPr/>
        </p:nvSpPr>
        <p:spPr>
          <a:xfrm>
            <a:off x="1166469" y="2946653"/>
            <a:ext cx="1600200" cy="667385"/>
          </a:xfrm>
          <a:prstGeom prst="rect">
            <a:avLst/>
          </a:prstGeom>
        </p:spPr>
        <p:txBody>
          <a:bodyPr vert="horz" wrap="square" lIns="0" tIns="12700" rIns="0" bIns="0" rtlCol="0">
            <a:spAutoFit/>
          </a:bodyPr>
          <a:lstStyle/>
          <a:p>
            <a:pPr marL="38100">
              <a:lnSpc>
                <a:spcPts val="2525"/>
              </a:lnSpc>
              <a:spcBef>
                <a:spcPts val="100"/>
              </a:spcBef>
            </a:pPr>
            <a:r>
              <a:rPr sz="2400" dirty="0">
                <a:latin typeface="Cambria Math"/>
                <a:cs typeface="Cambria Math"/>
              </a:rPr>
              <a:t>1</a:t>
            </a:r>
            <a:endParaRPr sz="2400">
              <a:latin typeface="Cambria Math"/>
              <a:cs typeface="Cambria Math"/>
            </a:endParaRPr>
          </a:p>
          <a:p>
            <a:pPr marL="219075">
              <a:lnSpc>
                <a:spcPts val="2525"/>
              </a:lnSpc>
              <a:tabLst>
                <a:tab pos="781685" algn="l"/>
              </a:tabLst>
            </a:pPr>
            <a:r>
              <a:rPr sz="1750" spc="35" dirty="0">
                <a:latin typeface="Cambria Math"/>
                <a:cs typeface="Cambria Math"/>
              </a:rPr>
              <a:t>𝐷/2	</a:t>
            </a:r>
            <a:r>
              <a:rPr sz="3600" spc="52" baseline="-16203" dirty="0">
                <a:latin typeface="Cambria Math"/>
                <a:cs typeface="Cambria Math"/>
              </a:rPr>
              <a:t>Σ</a:t>
            </a:r>
            <a:r>
              <a:rPr sz="1750" spc="35" dirty="0">
                <a:latin typeface="Cambria Math"/>
                <a:cs typeface="Cambria Math"/>
              </a:rPr>
              <a:t>1</a:t>
            </a:r>
            <a:r>
              <a:rPr sz="1750" spc="350" dirty="0">
                <a:latin typeface="Cambria Math"/>
                <a:cs typeface="Cambria Math"/>
              </a:rPr>
              <a:t> </a:t>
            </a:r>
            <a:r>
              <a:rPr sz="1750" spc="25" dirty="0">
                <a:latin typeface="Cambria Math"/>
                <a:cs typeface="Cambria Math"/>
              </a:rPr>
              <a:t>1/2</a:t>
            </a:r>
            <a:endParaRPr sz="1750">
              <a:latin typeface="Cambria Math"/>
              <a:cs typeface="Cambria Math"/>
            </a:endParaRPr>
          </a:p>
        </p:txBody>
      </p:sp>
      <p:sp>
        <p:nvSpPr>
          <p:cNvPr id="22" name="object 22"/>
          <p:cNvSpPr/>
          <p:nvPr/>
        </p:nvSpPr>
        <p:spPr>
          <a:xfrm>
            <a:off x="3329432" y="3104895"/>
            <a:ext cx="3942715" cy="499745"/>
          </a:xfrm>
          <a:custGeom>
            <a:avLst/>
            <a:gdLst/>
            <a:ahLst/>
            <a:cxnLst/>
            <a:rect l="l" t="t" r="r" b="b"/>
            <a:pathLst>
              <a:path w="3942715" h="499745">
                <a:moveTo>
                  <a:pt x="105537" y="0"/>
                </a:moveTo>
                <a:lnTo>
                  <a:pt x="56883" y="16738"/>
                </a:lnTo>
                <a:lnTo>
                  <a:pt x="29845" y="62191"/>
                </a:lnTo>
                <a:lnTo>
                  <a:pt x="24638" y="110490"/>
                </a:lnTo>
                <a:lnTo>
                  <a:pt x="24917" y="121018"/>
                </a:lnTo>
                <a:lnTo>
                  <a:pt x="25781" y="132778"/>
                </a:lnTo>
                <a:lnTo>
                  <a:pt x="27203" y="145783"/>
                </a:lnTo>
                <a:lnTo>
                  <a:pt x="29210" y="160020"/>
                </a:lnTo>
                <a:lnTo>
                  <a:pt x="31203" y="173507"/>
                </a:lnTo>
                <a:lnTo>
                  <a:pt x="32639" y="184404"/>
                </a:lnTo>
                <a:lnTo>
                  <a:pt x="33489" y="192747"/>
                </a:lnTo>
                <a:lnTo>
                  <a:pt x="33782" y="198501"/>
                </a:lnTo>
                <a:lnTo>
                  <a:pt x="33235" y="208394"/>
                </a:lnTo>
                <a:lnTo>
                  <a:pt x="7785" y="242328"/>
                </a:lnTo>
                <a:lnTo>
                  <a:pt x="0" y="243205"/>
                </a:lnTo>
                <a:lnTo>
                  <a:pt x="0" y="256032"/>
                </a:lnTo>
                <a:lnTo>
                  <a:pt x="31597" y="282219"/>
                </a:lnTo>
                <a:lnTo>
                  <a:pt x="33782" y="300482"/>
                </a:lnTo>
                <a:lnTo>
                  <a:pt x="33489" y="306108"/>
                </a:lnTo>
                <a:lnTo>
                  <a:pt x="32639" y="314756"/>
                </a:lnTo>
                <a:lnTo>
                  <a:pt x="31203" y="326440"/>
                </a:lnTo>
                <a:lnTo>
                  <a:pt x="29210" y="341122"/>
                </a:lnTo>
                <a:lnTo>
                  <a:pt x="27203" y="356362"/>
                </a:lnTo>
                <a:lnTo>
                  <a:pt x="25781" y="369709"/>
                </a:lnTo>
                <a:lnTo>
                  <a:pt x="24917" y="381127"/>
                </a:lnTo>
                <a:lnTo>
                  <a:pt x="24638" y="390652"/>
                </a:lnTo>
                <a:lnTo>
                  <a:pt x="25869" y="415137"/>
                </a:lnTo>
                <a:lnTo>
                  <a:pt x="35674" y="455002"/>
                </a:lnTo>
                <a:lnTo>
                  <a:pt x="69342" y="491617"/>
                </a:lnTo>
                <a:lnTo>
                  <a:pt x="105537" y="499491"/>
                </a:lnTo>
                <a:lnTo>
                  <a:pt x="105537" y="487553"/>
                </a:lnTo>
                <a:lnTo>
                  <a:pt x="96774" y="486918"/>
                </a:lnTo>
                <a:lnTo>
                  <a:pt x="89027" y="484898"/>
                </a:lnTo>
                <a:lnTo>
                  <a:pt x="82423" y="481203"/>
                </a:lnTo>
                <a:lnTo>
                  <a:pt x="75819" y="477647"/>
                </a:lnTo>
                <a:lnTo>
                  <a:pt x="69977" y="472198"/>
                </a:lnTo>
                <a:lnTo>
                  <a:pt x="54483" y="437134"/>
                </a:lnTo>
                <a:lnTo>
                  <a:pt x="51054" y="396367"/>
                </a:lnTo>
                <a:lnTo>
                  <a:pt x="51282" y="389585"/>
                </a:lnTo>
                <a:lnTo>
                  <a:pt x="52019" y="379882"/>
                </a:lnTo>
                <a:lnTo>
                  <a:pt x="53238" y="367245"/>
                </a:lnTo>
                <a:lnTo>
                  <a:pt x="54991" y="351663"/>
                </a:lnTo>
                <a:lnTo>
                  <a:pt x="56794" y="336207"/>
                </a:lnTo>
                <a:lnTo>
                  <a:pt x="58064" y="324129"/>
                </a:lnTo>
                <a:lnTo>
                  <a:pt x="58801" y="315391"/>
                </a:lnTo>
                <a:lnTo>
                  <a:pt x="59055" y="310007"/>
                </a:lnTo>
                <a:lnTo>
                  <a:pt x="58356" y="297891"/>
                </a:lnTo>
                <a:lnTo>
                  <a:pt x="42799" y="262788"/>
                </a:lnTo>
                <a:lnTo>
                  <a:pt x="28194" y="251079"/>
                </a:lnTo>
                <a:lnTo>
                  <a:pt x="28194" y="248158"/>
                </a:lnTo>
                <a:lnTo>
                  <a:pt x="56299" y="211810"/>
                </a:lnTo>
                <a:lnTo>
                  <a:pt x="59055" y="188849"/>
                </a:lnTo>
                <a:lnTo>
                  <a:pt x="58801" y="182092"/>
                </a:lnTo>
                <a:lnTo>
                  <a:pt x="58064" y="173024"/>
                </a:lnTo>
                <a:lnTo>
                  <a:pt x="56794" y="161658"/>
                </a:lnTo>
                <a:lnTo>
                  <a:pt x="54991" y="147955"/>
                </a:lnTo>
                <a:lnTo>
                  <a:pt x="53238" y="134023"/>
                </a:lnTo>
                <a:lnTo>
                  <a:pt x="52019" y="121729"/>
                </a:lnTo>
                <a:lnTo>
                  <a:pt x="51282" y="111061"/>
                </a:lnTo>
                <a:lnTo>
                  <a:pt x="51054" y="101981"/>
                </a:lnTo>
                <a:lnTo>
                  <a:pt x="51282" y="90601"/>
                </a:lnTo>
                <a:lnTo>
                  <a:pt x="59448" y="46342"/>
                </a:lnTo>
                <a:lnTo>
                  <a:pt x="89662" y="14605"/>
                </a:lnTo>
                <a:lnTo>
                  <a:pt x="105537" y="11938"/>
                </a:lnTo>
                <a:lnTo>
                  <a:pt x="105537" y="0"/>
                </a:lnTo>
                <a:close/>
              </a:path>
              <a:path w="3942715" h="499745">
                <a:moveTo>
                  <a:pt x="560070" y="240792"/>
                </a:moveTo>
                <a:lnTo>
                  <a:pt x="392430" y="240792"/>
                </a:lnTo>
                <a:lnTo>
                  <a:pt x="392430" y="260604"/>
                </a:lnTo>
                <a:lnTo>
                  <a:pt x="560070" y="260604"/>
                </a:lnTo>
                <a:lnTo>
                  <a:pt x="560070" y="240792"/>
                </a:lnTo>
                <a:close/>
              </a:path>
              <a:path w="3942715" h="499745">
                <a:moveTo>
                  <a:pt x="3942334" y="243205"/>
                </a:moveTo>
                <a:lnTo>
                  <a:pt x="3910673" y="217106"/>
                </a:lnTo>
                <a:lnTo>
                  <a:pt x="3908552" y="198501"/>
                </a:lnTo>
                <a:lnTo>
                  <a:pt x="3908831" y="192747"/>
                </a:lnTo>
                <a:lnTo>
                  <a:pt x="3909669" y="184404"/>
                </a:lnTo>
                <a:lnTo>
                  <a:pt x="3911130" y="173024"/>
                </a:lnTo>
                <a:lnTo>
                  <a:pt x="3912997" y="160020"/>
                </a:lnTo>
                <a:lnTo>
                  <a:pt x="3914991" y="145783"/>
                </a:lnTo>
                <a:lnTo>
                  <a:pt x="3916426" y="132778"/>
                </a:lnTo>
                <a:lnTo>
                  <a:pt x="3917277" y="121018"/>
                </a:lnTo>
                <a:lnTo>
                  <a:pt x="3917569" y="110490"/>
                </a:lnTo>
                <a:lnTo>
                  <a:pt x="3916273" y="84518"/>
                </a:lnTo>
                <a:lnTo>
                  <a:pt x="3905935" y="43510"/>
                </a:lnTo>
                <a:lnTo>
                  <a:pt x="3871442" y="8089"/>
                </a:lnTo>
                <a:lnTo>
                  <a:pt x="3836797" y="0"/>
                </a:lnTo>
                <a:lnTo>
                  <a:pt x="3836797" y="11938"/>
                </a:lnTo>
                <a:lnTo>
                  <a:pt x="3845052" y="12446"/>
                </a:lnTo>
                <a:lnTo>
                  <a:pt x="3852672" y="14605"/>
                </a:lnTo>
                <a:lnTo>
                  <a:pt x="3882809" y="46342"/>
                </a:lnTo>
                <a:lnTo>
                  <a:pt x="3891038" y="90601"/>
                </a:lnTo>
                <a:lnTo>
                  <a:pt x="3891280" y="101981"/>
                </a:lnTo>
                <a:lnTo>
                  <a:pt x="3891013" y="111061"/>
                </a:lnTo>
                <a:lnTo>
                  <a:pt x="3890238" y="121729"/>
                </a:lnTo>
                <a:lnTo>
                  <a:pt x="3888968" y="134023"/>
                </a:lnTo>
                <a:lnTo>
                  <a:pt x="3887216" y="147955"/>
                </a:lnTo>
                <a:lnTo>
                  <a:pt x="3885450" y="161658"/>
                </a:lnTo>
                <a:lnTo>
                  <a:pt x="3884142" y="173507"/>
                </a:lnTo>
                <a:lnTo>
                  <a:pt x="3883406" y="182092"/>
                </a:lnTo>
                <a:lnTo>
                  <a:pt x="3883152" y="188849"/>
                </a:lnTo>
                <a:lnTo>
                  <a:pt x="3883837" y="200977"/>
                </a:lnTo>
                <a:lnTo>
                  <a:pt x="3899382" y="236486"/>
                </a:lnTo>
                <a:lnTo>
                  <a:pt x="3914013" y="248158"/>
                </a:lnTo>
                <a:lnTo>
                  <a:pt x="3914013" y="251079"/>
                </a:lnTo>
                <a:lnTo>
                  <a:pt x="3885895" y="287096"/>
                </a:lnTo>
                <a:lnTo>
                  <a:pt x="3883152" y="310007"/>
                </a:lnTo>
                <a:lnTo>
                  <a:pt x="3883406" y="315391"/>
                </a:lnTo>
                <a:lnTo>
                  <a:pt x="3884180" y="324129"/>
                </a:lnTo>
                <a:lnTo>
                  <a:pt x="3885450" y="336207"/>
                </a:lnTo>
                <a:lnTo>
                  <a:pt x="3888968" y="367245"/>
                </a:lnTo>
                <a:lnTo>
                  <a:pt x="3890238" y="379882"/>
                </a:lnTo>
                <a:lnTo>
                  <a:pt x="3891013" y="389585"/>
                </a:lnTo>
                <a:lnTo>
                  <a:pt x="3891280" y="396367"/>
                </a:lnTo>
                <a:lnTo>
                  <a:pt x="3891064" y="407847"/>
                </a:lnTo>
                <a:lnTo>
                  <a:pt x="3883444" y="452551"/>
                </a:lnTo>
                <a:lnTo>
                  <a:pt x="3859784" y="481203"/>
                </a:lnTo>
                <a:lnTo>
                  <a:pt x="3853180" y="484898"/>
                </a:lnTo>
                <a:lnTo>
                  <a:pt x="3845560" y="486918"/>
                </a:lnTo>
                <a:lnTo>
                  <a:pt x="3836797" y="487553"/>
                </a:lnTo>
                <a:lnTo>
                  <a:pt x="3836797" y="499491"/>
                </a:lnTo>
                <a:lnTo>
                  <a:pt x="3886708" y="482676"/>
                </a:lnTo>
                <a:lnTo>
                  <a:pt x="3912679" y="436587"/>
                </a:lnTo>
                <a:lnTo>
                  <a:pt x="3917569" y="390652"/>
                </a:lnTo>
                <a:lnTo>
                  <a:pt x="3917277" y="381127"/>
                </a:lnTo>
                <a:lnTo>
                  <a:pt x="3916426" y="369709"/>
                </a:lnTo>
                <a:lnTo>
                  <a:pt x="3914991" y="356362"/>
                </a:lnTo>
                <a:lnTo>
                  <a:pt x="3911066" y="326440"/>
                </a:lnTo>
                <a:lnTo>
                  <a:pt x="3909669" y="314756"/>
                </a:lnTo>
                <a:lnTo>
                  <a:pt x="3908831" y="306108"/>
                </a:lnTo>
                <a:lnTo>
                  <a:pt x="3908552" y="300482"/>
                </a:lnTo>
                <a:lnTo>
                  <a:pt x="3909072" y="290817"/>
                </a:lnTo>
                <a:lnTo>
                  <a:pt x="3934472" y="256946"/>
                </a:lnTo>
                <a:lnTo>
                  <a:pt x="3942334" y="256032"/>
                </a:lnTo>
                <a:lnTo>
                  <a:pt x="3942334" y="243205"/>
                </a:lnTo>
                <a:close/>
              </a:path>
            </a:pathLst>
          </a:custGeom>
          <a:solidFill>
            <a:srgbClr val="000000"/>
          </a:solidFill>
        </p:spPr>
        <p:txBody>
          <a:bodyPr wrap="square" lIns="0" tIns="0" rIns="0" bIns="0" rtlCol="0"/>
          <a:lstStyle/>
          <a:p>
            <a:endParaRPr/>
          </a:p>
        </p:txBody>
      </p:sp>
      <p:sp>
        <p:nvSpPr>
          <p:cNvPr id="23" name="object 23"/>
          <p:cNvSpPr txBox="1"/>
          <p:nvPr/>
        </p:nvSpPr>
        <p:spPr>
          <a:xfrm>
            <a:off x="3709796" y="3278581"/>
            <a:ext cx="19494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2</a:t>
            </a:r>
            <a:endParaRPr sz="2400">
              <a:latin typeface="Cambria Math"/>
              <a:cs typeface="Cambria Math"/>
            </a:endParaRPr>
          </a:p>
        </p:txBody>
      </p:sp>
      <p:sp>
        <p:nvSpPr>
          <p:cNvPr id="24" name="object 24"/>
          <p:cNvSpPr/>
          <p:nvPr/>
        </p:nvSpPr>
        <p:spPr>
          <a:xfrm>
            <a:off x="3968115" y="3214496"/>
            <a:ext cx="3162300" cy="282575"/>
          </a:xfrm>
          <a:custGeom>
            <a:avLst/>
            <a:gdLst/>
            <a:ahLst/>
            <a:cxnLst/>
            <a:rect l="l" t="t" r="r" b="b"/>
            <a:pathLst>
              <a:path w="3162300" h="282575">
                <a:moveTo>
                  <a:pt x="94107" y="11430"/>
                </a:moveTo>
                <a:lnTo>
                  <a:pt x="90043" y="0"/>
                </a:lnTo>
                <a:lnTo>
                  <a:pt x="69583" y="7391"/>
                </a:lnTo>
                <a:lnTo>
                  <a:pt x="51638" y="18084"/>
                </a:lnTo>
                <a:lnTo>
                  <a:pt x="23241" y="49403"/>
                </a:lnTo>
                <a:lnTo>
                  <a:pt x="5803" y="91414"/>
                </a:lnTo>
                <a:lnTo>
                  <a:pt x="0" y="141224"/>
                </a:lnTo>
                <a:lnTo>
                  <a:pt x="1447" y="167170"/>
                </a:lnTo>
                <a:lnTo>
                  <a:pt x="13068" y="212991"/>
                </a:lnTo>
                <a:lnTo>
                  <a:pt x="36118" y="250228"/>
                </a:lnTo>
                <a:lnTo>
                  <a:pt x="69507" y="274942"/>
                </a:lnTo>
                <a:lnTo>
                  <a:pt x="90043" y="282321"/>
                </a:lnTo>
                <a:lnTo>
                  <a:pt x="93599" y="270764"/>
                </a:lnTo>
                <a:lnTo>
                  <a:pt x="77546" y="263664"/>
                </a:lnTo>
                <a:lnTo>
                  <a:pt x="63690" y="253784"/>
                </a:lnTo>
                <a:lnTo>
                  <a:pt x="35204" y="207530"/>
                </a:lnTo>
                <a:lnTo>
                  <a:pt x="26822" y="164592"/>
                </a:lnTo>
                <a:lnTo>
                  <a:pt x="25781" y="139700"/>
                </a:lnTo>
                <a:lnTo>
                  <a:pt x="26822" y="115633"/>
                </a:lnTo>
                <a:lnTo>
                  <a:pt x="35204" y="73863"/>
                </a:lnTo>
                <a:lnTo>
                  <a:pt x="63792" y="28308"/>
                </a:lnTo>
                <a:lnTo>
                  <a:pt x="77812" y="18516"/>
                </a:lnTo>
                <a:lnTo>
                  <a:pt x="94107" y="11430"/>
                </a:lnTo>
                <a:close/>
              </a:path>
              <a:path w="3162300" h="282575">
                <a:moveTo>
                  <a:pt x="1042162" y="141224"/>
                </a:moveTo>
                <a:lnTo>
                  <a:pt x="1036345" y="91414"/>
                </a:lnTo>
                <a:lnTo>
                  <a:pt x="1018921" y="49403"/>
                </a:lnTo>
                <a:lnTo>
                  <a:pt x="990561" y="18084"/>
                </a:lnTo>
                <a:lnTo>
                  <a:pt x="952119" y="0"/>
                </a:lnTo>
                <a:lnTo>
                  <a:pt x="948182" y="11430"/>
                </a:lnTo>
                <a:lnTo>
                  <a:pt x="964488" y="18516"/>
                </a:lnTo>
                <a:lnTo>
                  <a:pt x="978535" y="28308"/>
                </a:lnTo>
                <a:lnTo>
                  <a:pt x="1007071" y="73863"/>
                </a:lnTo>
                <a:lnTo>
                  <a:pt x="1015453" y="115633"/>
                </a:lnTo>
                <a:lnTo>
                  <a:pt x="1016508" y="139700"/>
                </a:lnTo>
                <a:lnTo>
                  <a:pt x="1015453" y="164592"/>
                </a:lnTo>
                <a:lnTo>
                  <a:pt x="1007071" y="207530"/>
                </a:lnTo>
                <a:lnTo>
                  <a:pt x="978573" y="253784"/>
                </a:lnTo>
                <a:lnTo>
                  <a:pt x="948563" y="270764"/>
                </a:lnTo>
                <a:lnTo>
                  <a:pt x="952119" y="282321"/>
                </a:lnTo>
                <a:lnTo>
                  <a:pt x="990663" y="264248"/>
                </a:lnTo>
                <a:lnTo>
                  <a:pt x="1018921" y="232918"/>
                </a:lnTo>
                <a:lnTo>
                  <a:pt x="1036345" y="191084"/>
                </a:lnTo>
                <a:lnTo>
                  <a:pt x="1040701" y="167170"/>
                </a:lnTo>
                <a:lnTo>
                  <a:pt x="1042162" y="141224"/>
                </a:lnTo>
                <a:close/>
              </a:path>
              <a:path w="3162300" h="282575">
                <a:moveTo>
                  <a:pt x="1346835" y="11430"/>
                </a:moveTo>
                <a:lnTo>
                  <a:pt x="1342771" y="0"/>
                </a:lnTo>
                <a:lnTo>
                  <a:pt x="1322311" y="7391"/>
                </a:lnTo>
                <a:lnTo>
                  <a:pt x="1304366" y="18084"/>
                </a:lnTo>
                <a:lnTo>
                  <a:pt x="1275969" y="49403"/>
                </a:lnTo>
                <a:lnTo>
                  <a:pt x="1258531" y="91414"/>
                </a:lnTo>
                <a:lnTo>
                  <a:pt x="1252728" y="141224"/>
                </a:lnTo>
                <a:lnTo>
                  <a:pt x="1254175" y="167170"/>
                </a:lnTo>
                <a:lnTo>
                  <a:pt x="1265796" y="212991"/>
                </a:lnTo>
                <a:lnTo>
                  <a:pt x="1288846" y="250228"/>
                </a:lnTo>
                <a:lnTo>
                  <a:pt x="1322235" y="274942"/>
                </a:lnTo>
                <a:lnTo>
                  <a:pt x="1342771" y="282321"/>
                </a:lnTo>
                <a:lnTo>
                  <a:pt x="1346327" y="270764"/>
                </a:lnTo>
                <a:lnTo>
                  <a:pt x="1330274" y="263664"/>
                </a:lnTo>
                <a:lnTo>
                  <a:pt x="1316405" y="253784"/>
                </a:lnTo>
                <a:lnTo>
                  <a:pt x="1287932" y="207530"/>
                </a:lnTo>
                <a:lnTo>
                  <a:pt x="1279550" y="164592"/>
                </a:lnTo>
                <a:lnTo>
                  <a:pt x="1278509" y="139700"/>
                </a:lnTo>
                <a:lnTo>
                  <a:pt x="1279550" y="115633"/>
                </a:lnTo>
                <a:lnTo>
                  <a:pt x="1287932" y="73863"/>
                </a:lnTo>
                <a:lnTo>
                  <a:pt x="1316520" y="28308"/>
                </a:lnTo>
                <a:lnTo>
                  <a:pt x="1330540" y="18516"/>
                </a:lnTo>
                <a:lnTo>
                  <a:pt x="1346835" y="11430"/>
                </a:lnTo>
                <a:close/>
              </a:path>
              <a:path w="3162300" h="282575">
                <a:moveTo>
                  <a:pt x="1763014" y="141224"/>
                </a:moveTo>
                <a:lnTo>
                  <a:pt x="1757197" y="91414"/>
                </a:lnTo>
                <a:lnTo>
                  <a:pt x="1739773" y="49403"/>
                </a:lnTo>
                <a:lnTo>
                  <a:pt x="1711413" y="18084"/>
                </a:lnTo>
                <a:lnTo>
                  <a:pt x="1672971" y="0"/>
                </a:lnTo>
                <a:lnTo>
                  <a:pt x="1669034" y="11430"/>
                </a:lnTo>
                <a:lnTo>
                  <a:pt x="1685340" y="18516"/>
                </a:lnTo>
                <a:lnTo>
                  <a:pt x="1699387" y="28308"/>
                </a:lnTo>
                <a:lnTo>
                  <a:pt x="1727923" y="73863"/>
                </a:lnTo>
                <a:lnTo>
                  <a:pt x="1736305" y="115633"/>
                </a:lnTo>
                <a:lnTo>
                  <a:pt x="1737360" y="139700"/>
                </a:lnTo>
                <a:lnTo>
                  <a:pt x="1736305" y="164592"/>
                </a:lnTo>
                <a:lnTo>
                  <a:pt x="1727923" y="207530"/>
                </a:lnTo>
                <a:lnTo>
                  <a:pt x="1699425" y="253784"/>
                </a:lnTo>
                <a:lnTo>
                  <a:pt x="1669415" y="270764"/>
                </a:lnTo>
                <a:lnTo>
                  <a:pt x="1672971" y="282321"/>
                </a:lnTo>
                <a:lnTo>
                  <a:pt x="1711515" y="264248"/>
                </a:lnTo>
                <a:lnTo>
                  <a:pt x="1739773" y="232918"/>
                </a:lnTo>
                <a:lnTo>
                  <a:pt x="1757197" y="191084"/>
                </a:lnTo>
                <a:lnTo>
                  <a:pt x="1761553" y="167170"/>
                </a:lnTo>
                <a:lnTo>
                  <a:pt x="1763014" y="141224"/>
                </a:lnTo>
                <a:close/>
              </a:path>
              <a:path w="3162300" h="282575">
                <a:moveTo>
                  <a:pt x="2213991" y="11430"/>
                </a:moveTo>
                <a:lnTo>
                  <a:pt x="2209927" y="0"/>
                </a:lnTo>
                <a:lnTo>
                  <a:pt x="2189467" y="7391"/>
                </a:lnTo>
                <a:lnTo>
                  <a:pt x="2171522" y="18084"/>
                </a:lnTo>
                <a:lnTo>
                  <a:pt x="2143125" y="49403"/>
                </a:lnTo>
                <a:lnTo>
                  <a:pt x="2125688" y="91414"/>
                </a:lnTo>
                <a:lnTo>
                  <a:pt x="2119884" y="141224"/>
                </a:lnTo>
                <a:lnTo>
                  <a:pt x="2121331" y="167170"/>
                </a:lnTo>
                <a:lnTo>
                  <a:pt x="2132952" y="212991"/>
                </a:lnTo>
                <a:lnTo>
                  <a:pt x="2156002" y="250228"/>
                </a:lnTo>
                <a:lnTo>
                  <a:pt x="2189391" y="274942"/>
                </a:lnTo>
                <a:lnTo>
                  <a:pt x="2209927" y="282321"/>
                </a:lnTo>
                <a:lnTo>
                  <a:pt x="2213483" y="270764"/>
                </a:lnTo>
                <a:lnTo>
                  <a:pt x="2197430" y="263664"/>
                </a:lnTo>
                <a:lnTo>
                  <a:pt x="2183574" y="253784"/>
                </a:lnTo>
                <a:lnTo>
                  <a:pt x="2155088" y="207530"/>
                </a:lnTo>
                <a:lnTo>
                  <a:pt x="2146706" y="164592"/>
                </a:lnTo>
                <a:lnTo>
                  <a:pt x="2145665" y="139700"/>
                </a:lnTo>
                <a:lnTo>
                  <a:pt x="2146706" y="115633"/>
                </a:lnTo>
                <a:lnTo>
                  <a:pt x="2155088" y="73863"/>
                </a:lnTo>
                <a:lnTo>
                  <a:pt x="2183676" y="28308"/>
                </a:lnTo>
                <a:lnTo>
                  <a:pt x="2197697" y="18516"/>
                </a:lnTo>
                <a:lnTo>
                  <a:pt x="2213991" y="11430"/>
                </a:lnTo>
                <a:close/>
              </a:path>
              <a:path w="3162300" h="282575">
                <a:moveTo>
                  <a:pt x="3162046" y="141224"/>
                </a:moveTo>
                <a:lnTo>
                  <a:pt x="3156229" y="91414"/>
                </a:lnTo>
                <a:lnTo>
                  <a:pt x="3138805" y="49403"/>
                </a:lnTo>
                <a:lnTo>
                  <a:pt x="3110446" y="18084"/>
                </a:lnTo>
                <a:lnTo>
                  <a:pt x="3072003" y="0"/>
                </a:lnTo>
                <a:lnTo>
                  <a:pt x="3068066" y="11430"/>
                </a:lnTo>
                <a:lnTo>
                  <a:pt x="3084372" y="18516"/>
                </a:lnTo>
                <a:lnTo>
                  <a:pt x="3098419" y="28308"/>
                </a:lnTo>
                <a:lnTo>
                  <a:pt x="3126956" y="73863"/>
                </a:lnTo>
                <a:lnTo>
                  <a:pt x="3135338" y="115633"/>
                </a:lnTo>
                <a:lnTo>
                  <a:pt x="3136392" y="139700"/>
                </a:lnTo>
                <a:lnTo>
                  <a:pt x="3135338" y="164592"/>
                </a:lnTo>
                <a:lnTo>
                  <a:pt x="3126956" y="207530"/>
                </a:lnTo>
                <a:lnTo>
                  <a:pt x="3098457" y="253784"/>
                </a:lnTo>
                <a:lnTo>
                  <a:pt x="3068447" y="270764"/>
                </a:lnTo>
                <a:lnTo>
                  <a:pt x="3072003" y="282321"/>
                </a:lnTo>
                <a:lnTo>
                  <a:pt x="3110547" y="264248"/>
                </a:lnTo>
                <a:lnTo>
                  <a:pt x="3138805" y="232918"/>
                </a:lnTo>
                <a:lnTo>
                  <a:pt x="3156229" y="191084"/>
                </a:lnTo>
                <a:lnTo>
                  <a:pt x="3160585" y="167170"/>
                </a:lnTo>
                <a:lnTo>
                  <a:pt x="3162046" y="141224"/>
                </a:lnTo>
                <a:close/>
              </a:path>
            </a:pathLst>
          </a:custGeom>
          <a:solidFill>
            <a:srgbClr val="000000"/>
          </a:solidFill>
        </p:spPr>
        <p:txBody>
          <a:bodyPr wrap="square" lIns="0" tIns="0" rIns="0" bIns="0" rtlCol="0"/>
          <a:lstStyle/>
          <a:p>
            <a:endParaRPr/>
          </a:p>
        </p:txBody>
      </p:sp>
      <p:sp>
        <p:nvSpPr>
          <p:cNvPr id="25" name="object 25"/>
          <p:cNvSpPr txBox="1"/>
          <p:nvPr/>
        </p:nvSpPr>
        <p:spPr>
          <a:xfrm>
            <a:off x="2740786" y="3124657"/>
            <a:ext cx="4318000" cy="391795"/>
          </a:xfrm>
          <a:prstGeom prst="rect">
            <a:avLst/>
          </a:prstGeom>
        </p:spPr>
        <p:txBody>
          <a:bodyPr vert="horz" wrap="square" lIns="0" tIns="12700" rIns="0" bIns="0" rtlCol="0">
            <a:spAutoFit/>
          </a:bodyPr>
          <a:lstStyle/>
          <a:p>
            <a:pPr marL="38100">
              <a:lnSpc>
                <a:spcPct val="100000"/>
              </a:lnSpc>
              <a:spcBef>
                <a:spcPts val="100"/>
              </a:spcBef>
              <a:tabLst>
                <a:tab pos="704215" algn="l"/>
                <a:tab pos="1327150" algn="l"/>
                <a:tab pos="2296795" algn="l"/>
                <a:tab pos="2580640" algn="l"/>
                <a:tab pos="3017520" algn="l"/>
                <a:tab pos="3447415" algn="l"/>
              </a:tabLst>
            </a:pPr>
            <a:r>
              <a:rPr sz="2400" spc="-5" dirty="0">
                <a:latin typeface="Cambria Math"/>
                <a:cs typeface="Cambria Math"/>
              </a:rPr>
              <a:t>𝑒𝑥𝑝	</a:t>
            </a:r>
            <a:r>
              <a:rPr sz="2400" dirty="0">
                <a:latin typeface="Cambria Math"/>
                <a:cs typeface="Cambria Math"/>
              </a:rPr>
              <a:t>−</a:t>
            </a:r>
            <a:r>
              <a:rPr sz="2400" spc="-140" dirty="0">
                <a:latin typeface="Cambria Math"/>
                <a:cs typeface="Cambria Math"/>
              </a:rPr>
              <a:t> </a:t>
            </a:r>
            <a:r>
              <a:rPr sz="3600" baseline="32407" dirty="0">
                <a:latin typeface="Cambria Math"/>
                <a:cs typeface="Cambria Math"/>
              </a:rPr>
              <a:t>1	</a:t>
            </a:r>
            <a:r>
              <a:rPr sz="2400" dirty="0">
                <a:latin typeface="Cambria Math"/>
                <a:cs typeface="Cambria Math"/>
              </a:rPr>
              <a:t>𝑥</a:t>
            </a:r>
            <a:r>
              <a:rPr sz="2400" spc="75" dirty="0">
                <a:latin typeface="Cambria Math"/>
                <a:cs typeface="Cambria Math"/>
              </a:rPr>
              <a:t> </a:t>
            </a:r>
            <a:r>
              <a:rPr sz="2400" dirty="0">
                <a:latin typeface="Cambria Math"/>
                <a:cs typeface="Cambria Math"/>
              </a:rPr>
              <a:t>−</a:t>
            </a:r>
            <a:r>
              <a:rPr sz="2400" spc="-10" dirty="0">
                <a:latin typeface="Cambria Math"/>
                <a:cs typeface="Cambria Math"/>
              </a:rPr>
              <a:t> </a:t>
            </a:r>
            <a:r>
              <a:rPr sz="2400" spc="30" dirty="0">
                <a:latin typeface="Cambria Math"/>
                <a:cs typeface="Cambria Math"/>
              </a:rPr>
              <a:t>𝜇</a:t>
            </a:r>
            <a:r>
              <a:rPr sz="2625" spc="44" baseline="28571" dirty="0">
                <a:latin typeface="Cambria Math"/>
                <a:cs typeface="Cambria Math"/>
              </a:rPr>
              <a:t>1	𝑇	</a:t>
            </a:r>
            <a:r>
              <a:rPr sz="2400" spc="35" dirty="0">
                <a:latin typeface="Cambria Math"/>
                <a:cs typeface="Cambria Math"/>
              </a:rPr>
              <a:t>Σ</a:t>
            </a:r>
            <a:r>
              <a:rPr sz="2625" spc="52" baseline="28571" dirty="0">
                <a:latin typeface="Cambria Math"/>
                <a:cs typeface="Cambria Math"/>
              </a:rPr>
              <a:t>1	</a:t>
            </a:r>
            <a:r>
              <a:rPr sz="2625" baseline="28571" dirty="0">
                <a:latin typeface="Cambria Math"/>
                <a:cs typeface="Cambria Math"/>
              </a:rPr>
              <a:t>−1	</a:t>
            </a:r>
            <a:r>
              <a:rPr sz="2400" dirty="0">
                <a:latin typeface="Cambria Math"/>
                <a:cs typeface="Cambria Math"/>
              </a:rPr>
              <a:t>𝑥</a:t>
            </a:r>
            <a:r>
              <a:rPr sz="2400" spc="25" dirty="0">
                <a:latin typeface="Cambria Math"/>
                <a:cs typeface="Cambria Math"/>
              </a:rPr>
              <a:t> </a:t>
            </a:r>
            <a:r>
              <a:rPr sz="2400" dirty="0">
                <a:latin typeface="Cambria Math"/>
                <a:cs typeface="Cambria Math"/>
              </a:rPr>
              <a:t>−</a:t>
            </a:r>
            <a:r>
              <a:rPr sz="2400" spc="-30" dirty="0">
                <a:latin typeface="Cambria Math"/>
                <a:cs typeface="Cambria Math"/>
              </a:rPr>
              <a:t> </a:t>
            </a:r>
            <a:r>
              <a:rPr sz="2400" spc="25" dirty="0">
                <a:latin typeface="Cambria Math"/>
                <a:cs typeface="Cambria Math"/>
              </a:rPr>
              <a:t>𝜇</a:t>
            </a:r>
            <a:r>
              <a:rPr sz="2625" spc="37" baseline="28571" dirty="0">
                <a:latin typeface="Cambria Math"/>
                <a:cs typeface="Cambria Math"/>
              </a:rPr>
              <a:t>1</a:t>
            </a:r>
            <a:endParaRPr sz="2625" baseline="28571">
              <a:latin typeface="Cambria Math"/>
              <a:cs typeface="Cambria Math"/>
            </a:endParaRPr>
          </a:p>
        </p:txBody>
      </p:sp>
      <p:sp>
        <p:nvSpPr>
          <p:cNvPr id="26" name="object 26"/>
          <p:cNvSpPr/>
          <p:nvPr/>
        </p:nvSpPr>
        <p:spPr>
          <a:xfrm>
            <a:off x="763790" y="4069588"/>
            <a:ext cx="1024255" cy="341630"/>
          </a:xfrm>
          <a:custGeom>
            <a:avLst/>
            <a:gdLst/>
            <a:ahLst/>
            <a:cxnLst/>
            <a:rect l="l" t="t" r="r" b="b"/>
            <a:pathLst>
              <a:path w="1024255" h="341629">
                <a:moveTo>
                  <a:pt x="120853" y="70739"/>
                </a:moveTo>
                <a:lnTo>
                  <a:pt x="116840" y="59309"/>
                </a:lnTo>
                <a:lnTo>
                  <a:pt x="96367" y="66700"/>
                </a:lnTo>
                <a:lnTo>
                  <a:pt x="78409" y="77393"/>
                </a:lnTo>
                <a:lnTo>
                  <a:pt x="50076" y="108712"/>
                </a:lnTo>
                <a:lnTo>
                  <a:pt x="32613" y="150723"/>
                </a:lnTo>
                <a:lnTo>
                  <a:pt x="26797" y="200533"/>
                </a:lnTo>
                <a:lnTo>
                  <a:pt x="28244" y="226479"/>
                </a:lnTo>
                <a:lnTo>
                  <a:pt x="39852" y="272300"/>
                </a:lnTo>
                <a:lnTo>
                  <a:pt x="62890" y="309537"/>
                </a:lnTo>
                <a:lnTo>
                  <a:pt x="96304" y="334251"/>
                </a:lnTo>
                <a:lnTo>
                  <a:pt x="116840" y="341630"/>
                </a:lnTo>
                <a:lnTo>
                  <a:pt x="120408" y="330073"/>
                </a:lnTo>
                <a:lnTo>
                  <a:pt x="104317" y="322973"/>
                </a:lnTo>
                <a:lnTo>
                  <a:pt x="90424" y="313093"/>
                </a:lnTo>
                <a:lnTo>
                  <a:pt x="61963" y="266839"/>
                </a:lnTo>
                <a:lnTo>
                  <a:pt x="53581" y="223901"/>
                </a:lnTo>
                <a:lnTo>
                  <a:pt x="52539" y="199009"/>
                </a:lnTo>
                <a:lnTo>
                  <a:pt x="53581" y="174942"/>
                </a:lnTo>
                <a:lnTo>
                  <a:pt x="61963" y="133172"/>
                </a:lnTo>
                <a:lnTo>
                  <a:pt x="90538" y="87617"/>
                </a:lnTo>
                <a:lnTo>
                  <a:pt x="104559" y="77825"/>
                </a:lnTo>
                <a:lnTo>
                  <a:pt x="120853" y="70739"/>
                </a:lnTo>
                <a:close/>
              </a:path>
              <a:path w="1024255" h="341629">
                <a:moveTo>
                  <a:pt x="582790" y="200533"/>
                </a:moveTo>
                <a:lnTo>
                  <a:pt x="576973" y="150723"/>
                </a:lnTo>
                <a:lnTo>
                  <a:pt x="559549" y="108712"/>
                </a:lnTo>
                <a:lnTo>
                  <a:pt x="531190" y="77393"/>
                </a:lnTo>
                <a:lnTo>
                  <a:pt x="492785" y="59309"/>
                </a:lnTo>
                <a:lnTo>
                  <a:pt x="488772" y="70739"/>
                </a:lnTo>
                <a:lnTo>
                  <a:pt x="505091" y="77825"/>
                </a:lnTo>
                <a:lnTo>
                  <a:pt x="519150" y="87617"/>
                </a:lnTo>
                <a:lnTo>
                  <a:pt x="547700" y="133172"/>
                </a:lnTo>
                <a:lnTo>
                  <a:pt x="556082" y="174942"/>
                </a:lnTo>
                <a:lnTo>
                  <a:pt x="557136" y="199009"/>
                </a:lnTo>
                <a:lnTo>
                  <a:pt x="556082" y="223901"/>
                </a:lnTo>
                <a:lnTo>
                  <a:pt x="547700" y="266839"/>
                </a:lnTo>
                <a:lnTo>
                  <a:pt x="519214" y="313093"/>
                </a:lnTo>
                <a:lnTo>
                  <a:pt x="489216" y="330073"/>
                </a:lnTo>
                <a:lnTo>
                  <a:pt x="492785" y="341630"/>
                </a:lnTo>
                <a:lnTo>
                  <a:pt x="531291" y="323557"/>
                </a:lnTo>
                <a:lnTo>
                  <a:pt x="559549" y="292227"/>
                </a:lnTo>
                <a:lnTo>
                  <a:pt x="576973" y="250380"/>
                </a:lnTo>
                <a:lnTo>
                  <a:pt x="581329" y="226479"/>
                </a:lnTo>
                <a:lnTo>
                  <a:pt x="582790" y="200533"/>
                </a:lnTo>
                <a:close/>
              </a:path>
              <a:path w="1024255" h="341629">
                <a:moveTo>
                  <a:pt x="1024128" y="0"/>
                </a:moveTo>
                <a:lnTo>
                  <a:pt x="0" y="0"/>
                </a:lnTo>
                <a:lnTo>
                  <a:pt x="0" y="19812"/>
                </a:lnTo>
                <a:lnTo>
                  <a:pt x="1024128" y="19812"/>
                </a:lnTo>
                <a:lnTo>
                  <a:pt x="1024128" y="0"/>
                </a:lnTo>
                <a:close/>
              </a:path>
            </a:pathLst>
          </a:custGeom>
          <a:solidFill>
            <a:srgbClr val="000000"/>
          </a:solidFill>
        </p:spPr>
        <p:txBody>
          <a:bodyPr wrap="square" lIns="0" tIns="0" rIns="0" bIns="0" rtlCol="0"/>
          <a:lstStyle/>
          <a:p>
            <a:endParaRPr/>
          </a:p>
        </p:txBody>
      </p:sp>
      <p:sp>
        <p:nvSpPr>
          <p:cNvPr id="27" name="object 27"/>
          <p:cNvSpPr txBox="1"/>
          <p:nvPr/>
        </p:nvSpPr>
        <p:spPr>
          <a:xfrm>
            <a:off x="877620" y="4039616"/>
            <a:ext cx="37528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2𝜋</a:t>
            </a:r>
            <a:endParaRPr sz="2400">
              <a:latin typeface="Cambria Math"/>
              <a:cs typeface="Cambria Math"/>
            </a:endParaRPr>
          </a:p>
        </p:txBody>
      </p:sp>
      <p:sp>
        <p:nvSpPr>
          <p:cNvPr id="28" name="object 28"/>
          <p:cNvSpPr/>
          <p:nvPr/>
        </p:nvSpPr>
        <p:spPr>
          <a:xfrm>
            <a:off x="1838198" y="4069588"/>
            <a:ext cx="883919" cy="20320"/>
          </a:xfrm>
          <a:custGeom>
            <a:avLst/>
            <a:gdLst/>
            <a:ahLst/>
            <a:cxnLst/>
            <a:rect l="l" t="t" r="r" b="b"/>
            <a:pathLst>
              <a:path w="883919" h="20320">
                <a:moveTo>
                  <a:pt x="883919" y="0"/>
                </a:moveTo>
                <a:lnTo>
                  <a:pt x="0" y="0"/>
                </a:lnTo>
                <a:lnTo>
                  <a:pt x="0" y="19812"/>
                </a:lnTo>
                <a:lnTo>
                  <a:pt x="883919" y="19812"/>
                </a:lnTo>
                <a:lnTo>
                  <a:pt x="883919" y="0"/>
                </a:lnTo>
                <a:close/>
              </a:path>
            </a:pathLst>
          </a:custGeom>
          <a:solidFill>
            <a:srgbClr val="000000"/>
          </a:solidFill>
        </p:spPr>
        <p:txBody>
          <a:bodyPr wrap="square" lIns="0" tIns="0" rIns="0" bIns="0" rtlCol="0"/>
          <a:lstStyle/>
          <a:p>
            <a:endParaRPr/>
          </a:p>
        </p:txBody>
      </p:sp>
      <p:sp>
        <p:nvSpPr>
          <p:cNvPr id="29" name="object 29"/>
          <p:cNvSpPr txBox="1"/>
          <p:nvPr/>
        </p:nvSpPr>
        <p:spPr>
          <a:xfrm>
            <a:off x="1802892" y="3670807"/>
            <a:ext cx="954405" cy="391160"/>
          </a:xfrm>
          <a:prstGeom prst="rect">
            <a:avLst/>
          </a:prstGeom>
        </p:spPr>
        <p:txBody>
          <a:bodyPr vert="horz" wrap="square" lIns="0" tIns="12700" rIns="0" bIns="0" rtlCol="0">
            <a:spAutoFit/>
          </a:bodyPr>
          <a:lstStyle/>
          <a:p>
            <a:pPr marL="1905" algn="ctr">
              <a:lnSpc>
                <a:spcPct val="100000"/>
              </a:lnSpc>
              <a:spcBef>
                <a:spcPts val="100"/>
              </a:spcBef>
            </a:pPr>
            <a:r>
              <a:rPr sz="2400" dirty="0">
                <a:latin typeface="Cambria Math"/>
                <a:cs typeface="Cambria Math"/>
              </a:rPr>
              <a:t>1</a:t>
            </a:r>
            <a:endParaRPr sz="2400">
              <a:latin typeface="Cambria Math"/>
              <a:cs typeface="Cambria Math"/>
            </a:endParaRPr>
          </a:p>
        </p:txBody>
      </p:sp>
      <p:sp>
        <p:nvSpPr>
          <p:cNvPr id="30" name="object 30"/>
          <p:cNvSpPr/>
          <p:nvPr/>
        </p:nvSpPr>
        <p:spPr>
          <a:xfrm>
            <a:off x="1875027" y="4130928"/>
            <a:ext cx="436245" cy="277495"/>
          </a:xfrm>
          <a:custGeom>
            <a:avLst/>
            <a:gdLst/>
            <a:ahLst/>
            <a:cxnLst/>
            <a:rect l="l" t="t" r="r" b="b"/>
            <a:pathLst>
              <a:path w="436244" h="277495">
                <a:moveTo>
                  <a:pt x="22860" y="0"/>
                </a:moveTo>
                <a:lnTo>
                  <a:pt x="0" y="0"/>
                </a:lnTo>
                <a:lnTo>
                  <a:pt x="0" y="276987"/>
                </a:lnTo>
                <a:lnTo>
                  <a:pt x="22860" y="276987"/>
                </a:lnTo>
                <a:lnTo>
                  <a:pt x="22860" y="0"/>
                </a:lnTo>
                <a:close/>
              </a:path>
              <a:path w="436244" h="277495">
                <a:moveTo>
                  <a:pt x="435864" y="0"/>
                </a:moveTo>
                <a:lnTo>
                  <a:pt x="413004" y="0"/>
                </a:lnTo>
                <a:lnTo>
                  <a:pt x="413004" y="276987"/>
                </a:lnTo>
                <a:lnTo>
                  <a:pt x="435864" y="276987"/>
                </a:lnTo>
                <a:lnTo>
                  <a:pt x="435864" y="0"/>
                </a:lnTo>
                <a:close/>
              </a:path>
            </a:pathLst>
          </a:custGeom>
          <a:solidFill>
            <a:srgbClr val="000000"/>
          </a:solidFill>
        </p:spPr>
        <p:txBody>
          <a:bodyPr wrap="square" lIns="0" tIns="0" rIns="0" bIns="0" rtlCol="0"/>
          <a:lstStyle/>
          <a:p>
            <a:endParaRPr/>
          </a:p>
        </p:txBody>
      </p:sp>
      <p:sp>
        <p:nvSpPr>
          <p:cNvPr id="31" name="object 31"/>
          <p:cNvSpPr txBox="1"/>
          <p:nvPr/>
        </p:nvSpPr>
        <p:spPr>
          <a:xfrm>
            <a:off x="1154277" y="3670807"/>
            <a:ext cx="1606550" cy="668655"/>
          </a:xfrm>
          <a:prstGeom prst="rect">
            <a:avLst/>
          </a:prstGeom>
        </p:spPr>
        <p:txBody>
          <a:bodyPr vert="horz" wrap="square" lIns="0" tIns="12700" rIns="0" bIns="0" rtlCol="0">
            <a:spAutoFit/>
          </a:bodyPr>
          <a:lstStyle/>
          <a:p>
            <a:pPr marL="38100">
              <a:lnSpc>
                <a:spcPts val="2530"/>
              </a:lnSpc>
              <a:spcBef>
                <a:spcPts val="100"/>
              </a:spcBef>
            </a:pPr>
            <a:r>
              <a:rPr sz="2400" dirty="0">
                <a:latin typeface="Cambria Math"/>
                <a:cs typeface="Cambria Math"/>
              </a:rPr>
              <a:t>1</a:t>
            </a:r>
            <a:endParaRPr sz="2400">
              <a:latin typeface="Cambria Math"/>
              <a:cs typeface="Cambria Math"/>
            </a:endParaRPr>
          </a:p>
          <a:p>
            <a:pPr marL="219075">
              <a:lnSpc>
                <a:spcPts val="2530"/>
              </a:lnSpc>
              <a:tabLst>
                <a:tab pos="779780" algn="l"/>
              </a:tabLst>
            </a:pPr>
            <a:r>
              <a:rPr sz="1750" spc="35" dirty="0">
                <a:latin typeface="Cambria Math"/>
                <a:cs typeface="Cambria Math"/>
              </a:rPr>
              <a:t>𝐷/2	</a:t>
            </a:r>
            <a:r>
              <a:rPr sz="3600" spc="82" baseline="-16203" dirty="0">
                <a:latin typeface="Cambria Math"/>
                <a:cs typeface="Cambria Math"/>
              </a:rPr>
              <a:t>Σ</a:t>
            </a:r>
            <a:r>
              <a:rPr sz="1750" spc="55" dirty="0">
                <a:latin typeface="Cambria Math"/>
                <a:cs typeface="Cambria Math"/>
              </a:rPr>
              <a:t>2</a:t>
            </a:r>
            <a:r>
              <a:rPr sz="1750" spc="365" dirty="0">
                <a:latin typeface="Cambria Math"/>
                <a:cs typeface="Cambria Math"/>
              </a:rPr>
              <a:t> </a:t>
            </a:r>
            <a:r>
              <a:rPr sz="1750" spc="25" dirty="0">
                <a:latin typeface="Cambria Math"/>
                <a:cs typeface="Cambria Math"/>
              </a:rPr>
              <a:t>1/2</a:t>
            </a:r>
            <a:endParaRPr sz="1750">
              <a:latin typeface="Cambria Math"/>
              <a:cs typeface="Cambria Math"/>
            </a:endParaRPr>
          </a:p>
        </p:txBody>
      </p:sp>
      <p:sp>
        <p:nvSpPr>
          <p:cNvPr id="32" name="object 32"/>
          <p:cNvSpPr/>
          <p:nvPr/>
        </p:nvSpPr>
        <p:spPr>
          <a:xfrm>
            <a:off x="3323336" y="3828795"/>
            <a:ext cx="3962400" cy="499745"/>
          </a:xfrm>
          <a:custGeom>
            <a:avLst/>
            <a:gdLst/>
            <a:ahLst/>
            <a:cxnLst/>
            <a:rect l="l" t="t" r="r" b="b"/>
            <a:pathLst>
              <a:path w="3962400" h="499745">
                <a:moveTo>
                  <a:pt x="105537" y="0"/>
                </a:moveTo>
                <a:lnTo>
                  <a:pt x="56883" y="16738"/>
                </a:lnTo>
                <a:lnTo>
                  <a:pt x="29845" y="62191"/>
                </a:lnTo>
                <a:lnTo>
                  <a:pt x="24638" y="110490"/>
                </a:lnTo>
                <a:lnTo>
                  <a:pt x="24917" y="121018"/>
                </a:lnTo>
                <a:lnTo>
                  <a:pt x="25781" y="132778"/>
                </a:lnTo>
                <a:lnTo>
                  <a:pt x="27203" y="145783"/>
                </a:lnTo>
                <a:lnTo>
                  <a:pt x="29210" y="160020"/>
                </a:lnTo>
                <a:lnTo>
                  <a:pt x="31203" y="173507"/>
                </a:lnTo>
                <a:lnTo>
                  <a:pt x="32639" y="184404"/>
                </a:lnTo>
                <a:lnTo>
                  <a:pt x="33489" y="192747"/>
                </a:lnTo>
                <a:lnTo>
                  <a:pt x="33782" y="198501"/>
                </a:lnTo>
                <a:lnTo>
                  <a:pt x="33235" y="208394"/>
                </a:lnTo>
                <a:lnTo>
                  <a:pt x="7785" y="242328"/>
                </a:lnTo>
                <a:lnTo>
                  <a:pt x="0" y="243205"/>
                </a:lnTo>
                <a:lnTo>
                  <a:pt x="0" y="256032"/>
                </a:lnTo>
                <a:lnTo>
                  <a:pt x="31597" y="282219"/>
                </a:lnTo>
                <a:lnTo>
                  <a:pt x="33782" y="300482"/>
                </a:lnTo>
                <a:lnTo>
                  <a:pt x="33489" y="306108"/>
                </a:lnTo>
                <a:lnTo>
                  <a:pt x="32639" y="314756"/>
                </a:lnTo>
                <a:lnTo>
                  <a:pt x="31203" y="326440"/>
                </a:lnTo>
                <a:lnTo>
                  <a:pt x="29210" y="341122"/>
                </a:lnTo>
                <a:lnTo>
                  <a:pt x="27203" y="356362"/>
                </a:lnTo>
                <a:lnTo>
                  <a:pt x="25781" y="369697"/>
                </a:lnTo>
                <a:lnTo>
                  <a:pt x="24917" y="381127"/>
                </a:lnTo>
                <a:lnTo>
                  <a:pt x="24638" y="390652"/>
                </a:lnTo>
                <a:lnTo>
                  <a:pt x="25869" y="415137"/>
                </a:lnTo>
                <a:lnTo>
                  <a:pt x="35674" y="455002"/>
                </a:lnTo>
                <a:lnTo>
                  <a:pt x="69342" y="491617"/>
                </a:lnTo>
                <a:lnTo>
                  <a:pt x="105537" y="499491"/>
                </a:lnTo>
                <a:lnTo>
                  <a:pt x="105537" y="487553"/>
                </a:lnTo>
                <a:lnTo>
                  <a:pt x="96774" y="486918"/>
                </a:lnTo>
                <a:lnTo>
                  <a:pt x="89027" y="484886"/>
                </a:lnTo>
                <a:lnTo>
                  <a:pt x="82423" y="481203"/>
                </a:lnTo>
                <a:lnTo>
                  <a:pt x="75819" y="477647"/>
                </a:lnTo>
                <a:lnTo>
                  <a:pt x="69977" y="472186"/>
                </a:lnTo>
                <a:lnTo>
                  <a:pt x="54483" y="437134"/>
                </a:lnTo>
                <a:lnTo>
                  <a:pt x="51054" y="396367"/>
                </a:lnTo>
                <a:lnTo>
                  <a:pt x="51282" y="389585"/>
                </a:lnTo>
                <a:lnTo>
                  <a:pt x="52019" y="379882"/>
                </a:lnTo>
                <a:lnTo>
                  <a:pt x="53238" y="367245"/>
                </a:lnTo>
                <a:lnTo>
                  <a:pt x="54991" y="351663"/>
                </a:lnTo>
                <a:lnTo>
                  <a:pt x="56794" y="336207"/>
                </a:lnTo>
                <a:lnTo>
                  <a:pt x="58064" y="324129"/>
                </a:lnTo>
                <a:lnTo>
                  <a:pt x="58801" y="315391"/>
                </a:lnTo>
                <a:lnTo>
                  <a:pt x="59055" y="310007"/>
                </a:lnTo>
                <a:lnTo>
                  <a:pt x="58356" y="297891"/>
                </a:lnTo>
                <a:lnTo>
                  <a:pt x="42799" y="262788"/>
                </a:lnTo>
                <a:lnTo>
                  <a:pt x="28194" y="251079"/>
                </a:lnTo>
                <a:lnTo>
                  <a:pt x="28194" y="248158"/>
                </a:lnTo>
                <a:lnTo>
                  <a:pt x="56299" y="211810"/>
                </a:lnTo>
                <a:lnTo>
                  <a:pt x="59055" y="188849"/>
                </a:lnTo>
                <a:lnTo>
                  <a:pt x="58801" y="182092"/>
                </a:lnTo>
                <a:lnTo>
                  <a:pt x="58064" y="173024"/>
                </a:lnTo>
                <a:lnTo>
                  <a:pt x="56794" y="161658"/>
                </a:lnTo>
                <a:lnTo>
                  <a:pt x="54991" y="147955"/>
                </a:lnTo>
                <a:lnTo>
                  <a:pt x="53238" y="134023"/>
                </a:lnTo>
                <a:lnTo>
                  <a:pt x="52019" y="121729"/>
                </a:lnTo>
                <a:lnTo>
                  <a:pt x="51282" y="111061"/>
                </a:lnTo>
                <a:lnTo>
                  <a:pt x="51054" y="101981"/>
                </a:lnTo>
                <a:lnTo>
                  <a:pt x="51282" y="90601"/>
                </a:lnTo>
                <a:lnTo>
                  <a:pt x="59448" y="46342"/>
                </a:lnTo>
                <a:lnTo>
                  <a:pt x="89662" y="14605"/>
                </a:lnTo>
                <a:lnTo>
                  <a:pt x="105537" y="11938"/>
                </a:lnTo>
                <a:lnTo>
                  <a:pt x="105537" y="0"/>
                </a:lnTo>
                <a:close/>
              </a:path>
              <a:path w="3962400" h="499745">
                <a:moveTo>
                  <a:pt x="560070" y="240792"/>
                </a:moveTo>
                <a:lnTo>
                  <a:pt x="392430" y="240792"/>
                </a:lnTo>
                <a:lnTo>
                  <a:pt x="392430" y="260604"/>
                </a:lnTo>
                <a:lnTo>
                  <a:pt x="560070" y="260604"/>
                </a:lnTo>
                <a:lnTo>
                  <a:pt x="560070" y="240792"/>
                </a:lnTo>
                <a:close/>
              </a:path>
              <a:path w="3962400" h="499745">
                <a:moveTo>
                  <a:pt x="3962146" y="243205"/>
                </a:moveTo>
                <a:lnTo>
                  <a:pt x="3930485" y="217119"/>
                </a:lnTo>
                <a:lnTo>
                  <a:pt x="3928364" y="198501"/>
                </a:lnTo>
                <a:lnTo>
                  <a:pt x="3928643" y="192747"/>
                </a:lnTo>
                <a:lnTo>
                  <a:pt x="3929481" y="184404"/>
                </a:lnTo>
                <a:lnTo>
                  <a:pt x="3930942" y="173024"/>
                </a:lnTo>
                <a:lnTo>
                  <a:pt x="3932809" y="160020"/>
                </a:lnTo>
                <a:lnTo>
                  <a:pt x="3934803" y="145783"/>
                </a:lnTo>
                <a:lnTo>
                  <a:pt x="3936238" y="132778"/>
                </a:lnTo>
                <a:lnTo>
                  <a:pt x="3937089" y="121018"/>
                </a:lnTo>
                <a:lnTo>
                  <a:pt x="3937381" y="110490"/>
                </a:lnTo>
                <a:lnTo>
                  <a:pt x="3936085" y="84518"/>
                </a:lnTo>
                <a:lnTo>
                  <a:pt x="3925747" y="43510"/>
                </a:lnTo>
                <a:lnTo>
                  <a:pt x="3891254" y="8089"/>
                </a:lnTo>
                <a:lnTo>
                  <a:pt x="3856609" y="0"/>
                </a:lnTo>
                <a:lnTo>
                  <a:pt x="3856609" y="11938"/>
                </a:lnTo>
                <a:lnTo>
                  <a:pt x="3864864" y="12446"/>
                </a:lnTo>
                <a:lnTo>
                  <a:pt x="3872484" y="14605"/>
                </a:lnTo>
                <a:lnTo>
                  <a:pt x="3902621" y="46342"/>
                </a:lnTo>
                <a:lnTo>
                  <a:pt x="3910850" y="90601"/>
                </a:lnTo>
                <a:lnTo>
                  <a:pt x="3911092" y="101981"/>
                </a:lnTo>
                <a:lnTo>
                  <a:pt x="3910825" y="111061"/>
                </a:lnTo>
                <a:lnTo>
                  <a:pt x="3910050" y="121729"/>
                </a:lnTo>
                <a:lnTo>
                  <a:pt x="3908780" y="134023"/>
                </a:lnTo>
                <a:lnTo>
                  <a:pt x="3907028" y="147955"/>
                </a:lnTo>
                <a:lnTo>
                  <a:pt x="3905262" y="161658"/>
                </a:lnTo>
                <a:lnTo>
                  <a:pt x="3903954" y="173507"/>
                </a:lnTo>
                <a:lnTo>
                  <a:pt x="3903218" y="182092"/>
                </a:lnTo>
                <a:lnTo>
                  <a:pt x="3902964" y="188849"/>
                </a:lnTo>
                <a:lnTo>
                  <a:pt x="3903649" y="200977"/>
                </a:lnTo>
                <a:lnTo>
                  <a:pt x="3919194" y="236486"/>
                </a:lnTo>
                <a:lnTo>
                  <a:pt x="3933825" y="248158"/>
                </a:lnTo>
                <a:lnTo>
                  <a:pt x="3933825" y="251079"/>
                </a:lnTo>
                <a:lnTo>
                  <a:pt x="3905707" y="287083"/>
                </a:lnTo>
                <a:lnTo>
                  <a:pt x="3902964" y="310007"/>
                </a:lnTo>
                <a:lnTo>
                  <a:pt x="3903218" y="315391"/>
                </a:lnTo>
                <a:lnTo>
                  <a:pt x="3903992" y="324129"/>
                </a:lnTo>
                <a:lnTo>
                  <a:pt x="3905262" y="336207"/>
                </a:lnTo>
                <a:lnTo>
                  <a:pt x="3908780" y="367245"/>
                </a:lnTo>
                <a:lnTo>
                  <a:pt x="3910050" y="379882"/>
                </a:lnTo>
                <a:lnTo>
                  <a:pt x="3910825" y="389585"/>
                </a:lnTo>
                <a:lnTo>
                  <a:pt x="3911092" y="396367"/>
                </a:lnTo>
                <a:lnTo>
                  <a:pt x="3910876" y="407847"/>
                </a:lnTo>
                <a:lnTo>
                  <a:pt x="3903256" y="452551"/>
                </a:lnTo>
                <a:lnTo>
                  <a:pt x="3879596" y="481203"/>
                </a:lnTo>
                <a:lnTo>
                  <a:pt x="3872992" y="484886"/>
                </a:lnTo>
                <a:lnTo>
                  <a:pt x="3865372" y="486918"/>
                </a:lnTo>
                <a:lnTo>
                  <a:pt x="3856609" y="487553"/>
                </a:lnTo>
                <a:lnTo>
                  <a:pt x="3856609" y="499491"/>
                </a:lnTo>
                <a:lnTo>
                  <a:pt x="3906520" y="482676"/>
                </a:lnTo>
                <a:lnTo>
                  <a:pt x="3932491" y="436587"/>
                </a:lnTo>
                <a:lnTo>
                  <a:pt x="3937381" y="390652"/>
                </a:lnTo>
                <a:lnTo>
                  <a:pt x="3937089" y="381127"/>
                </a:lnTo>
                <a:lnTo>
                  <a:pt x="3936238" y="369697"/>
                </a:lnTo>
                <a:lnTo>
                  <a:pt x="3934803" y="356362"/>
                </a:lnTo>
                <a:lnTo>
                  <a:pt x="3930878" y="326440"/>
                </a:lnTo>
                <a:lnTo>
                  <a:pt x="3929481" y="314756"/>
                </a:lnTo>
                <a:lnTo>
                  <a:pt x="3928643" y="306108"/>
                </a:lnTo>
                <a:lnTo>
                  <a:pt x="3928364" y="300482"/>
                </a:lnTo>
                <a:lnTo>
                  <a:pt x="3928884" y="290817"/>
                </a:lnTo>
                <a:lnTo>
                  <a:pt x="3954284" y="256946"/>
                </a:lnTo>
                <a:lnTo>
                  <a:pt x="3962146" y="256032"/>
                </a:lnTo>
                <a:lnTo>
                  <a:pt x="3962146" y="243205"/>
                </a:lnTo>
                <a:close/>
              </a:path>
            </a:pathLst>
          </a:custGeom>
          <a:solidFill>
            <a:srgbClr val="000000"/>
          </a:solidFill>
        </p:spPr>
        <p:txBody>
          <a:bodyPr wrap="square" lIns="0" tIns="0" rIns="0" bIns="0" rtlCol="0"/>
          <a:lstStyle/>
          <a:p>
            <a:endParaRPr/>
          </a:p>
        </p:txBody>
      </p:sp>
      <p:sp>
        <p:nvSpPr>
          <p:cNvPr id="33" name="object 33"/>
          <p:cNvSpPr txBox="1"/>
          <p:nvPr/>
        </p:nvSpPr>
        <p:spPr>
          <a:xfrm>
            <a:off x="3703701" y="4003040"/>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2</a:t>
            </a:r>
            <a:endParaRPr sz="2400">
              <a:latin typeface="Cambria Math"/>
              <a:cs typeface="Cambria Math"/>
            </a:endParaRPr>
          </a:p>
        </p:txBody>
      </p:sp>
      <p:sp>
        <p:nvSpPr>
          <p:cNvPr id="34" name="object 34"/>
          <p:cNvSpPr/>
          <p:nvPr/>
        </p:nvSpPr>
        <p:spPr>
          <a:xfrm>
            <a:off x="3962019" y="3938396"/>
            <a:ext cx="3181985" cy="282575"/>
          </a:xfrm>
          <a:custGeom>
            <a:avLst/>
            <a:gdLst/>
            <a:ahLst/>
            <a:cxnLst/>
            <a:rect l="l" t="t" r="r" b="b"/>
            <a:pathLst>
              <a:path w="3181984" h="282575">
                <a:moveTo>
                  <a:pt x="94107" y="11430"/>
                </a:moveTo>
                <a:lnTo>
                  <a:pt x="90043" y="0"/>
                </a:lnTo>
                <a:lnTo>
                  <a:pt x="69583" y="7391"/>
                </a:lnTo>
                <a:lnTo>
                  <a:pt x="51638" y="18084"/>
                </a:lnTo>
                <a:lnTo>
                  <a:pt x="23241" y="49403"/>
                </a:lnTo>
                <a:lnTo>
                  <a:pt x="5803" y="91414"/>
                </a:lnTo>
                <a:lnTo>
                  <a:pt x="0" y="141224"/>
                </a:lnTo>
                <a:lnTo>
                  <a:pt x="1447" y="167170"/>
                </a:lnTo>
                <a:lnTo>
                  <a:pt x="13068" y="212991"/>
                </a:lnTo>
                <a:lnTo>
                  <a:pt x="36118" y="250228"/>
                </a:lnTo>
                <a:lnTo>
                  <a:pt x="69507" y="274942"/>
                </a:lnTo>
                <a:lnTo>
                  <a:pt x="90043" y="282321"/>
                </a:lnTo>
                <a:lnTo>
                  <a:pt x="93599" y="270764"/>
                </a:lnTo>
                <a:lnTo>
                  <a:pt x="77546" y="263664"/>
                </a:lnTo>
                <a:lnTo>
                  <a:pt x="63677" y="253784"/>
                </a:lnTo>
                <a:lnTo>
                  <a:pt x="35204" y="207530"/>
                </a:lnTo>
                <a:lnTo>
                  <a:pt x="26822" y="164592"/>
                </a:lnTo>
                <a:lnTo>
                  <a:pt x="25781" y="139700"/>
                </a:lnTo>
                <a:lnTo>
                  <a:pt x="26822" y="115633"/>
                </a:lnTo>
                <a:lnTo>
                  <a:pt x="35204" y="73863"/>
                </a:lnTo>
                <a:lnTo>
                  <a:pt x="63792" y="28308"/>
                </a:lnTo>
                <a:lnTo>
                  <a:pt x="77812" y="18516"/>
                </a:lnTo>
                <a:lnTo>
                  <a:pt x="94107" y="11430"/>
                </a:lnTo>
                <a:close/>
              </a:path>
              <a:path w="3181984" h="282575">
                <a:moveTo>
                  <a:pt x="1048258" y="141224"/>
                </a:moveTo>
                <a:lnTo>
                  <a:pt x="1042441" y="91414"/>
                </a:lnTo>
                <a:lnTo>
                  <a:pt x="1025017" y="49403"/>
                </a:lnTo>
                <a:lnTo>
                  <a:pt x="996657" y="18084"/>
                </a:lnTo>
                <a:lnTo>
                  <a:pt x="958215" y="0"/>
                </a:lnTo>
                <a:lnTo>
                  <a:pt x="954278" y="11430"/>
                </a:lnTo>
                <a:lnTo>
                  <a:pt x="970584" y="18516"/>
                </a:lnTo>
                <a:lnTo>
                  <a:pt x="984631" y="28308"/>
                </a:lnTo>
                <a:lnTo>
                  <a:pt x="1013167" y="73863"/>
                </a:lnTo>
                <a:lnTo>
                  <a:pt x="1021549" y="115633"/>
                </a:lnTo>
                <a:lnTo>
                  <a:pt x="1022604" y="139700"/>
                </a:lnTo>
                <a:lnTo>
                  <a:pt x="1021549" y="164592"/>
                </a:lnTo>
                <a:lnTo>
                  <a:pt x="1013167" y="207530"/>
                </a:lnTo>
                <a:lnTo>
                  <a:pt x="984669" y="253784"/>
                </a:lnTo>
                <a:lnTo>
                  <a:pt x="954659" y="270764"/>
                </a:lnTo>
                <a:lnTo>
                  <a:pt x="958215" y="282321"/>
                </a:lnTo>
                <a:lnTo>
                  <a:pt x="996759" y="264248"/>
                </a:lnTo>
                <a:lnTo>
                  <a:pt x="1025017" y="232918"/>
                </a:lnTo>
                <a:lnTo>
                  <a:pt x="1042441" y="191071"/>
                </a:lnTo>
                <a:lnTo>
                  <a:pt x="1046797" y="167170"/>
                </a:lnTo>
                <a:lnTo>
                  <a:pt x="1048258" y="141224"/>
                </a:lnTo>
                <a:close/>
              </a:path>
              <a:path w="3181984" h="282575">
                <a:moveTo>
                  <a:pt x="1352931" y="11430"/>
                </a:moveTo>
                <a:lnTo>
                  <a:pt x="1348867" y="0"/>
                </a:lnTo>
                <a:lnTo>
                  <a:pt x="1328407" y="7391"/>
                </a:lnTo>
                <a:lnTo>
                  <a:pt x="1310462" y="18084"/>
                </a:lnTo>
                <a:lnTo>
                  <a:pt x="1282065" y="49403"/>
                </a:lnTo>
                <a:lnTo>
                  <a:pt x="1264627" y="91414"/>
                </a:lnTo>
                <a:lnTo>
                  <a:pt x="1258824" y="141224"/>
                </a:lnTo>
                <a:lnTo>
                  <a:pt x="1260271" y="167170"/>
                </a:lnTo>
                <a:lnTo>
                  <a:pt x="1271892" y="212991"/>
                </a:lnTo>
                <a:lnTo>
                  <a:pt x="1294942" y="250228"/>
                </a:lnTo>
                <a:lnTo>
                  <a:pt x="1328331" y="274942"/>
                </a:lnTo>
                <a:lnTo>
                  <a:pt x="1348867" y="282321"/>
                </a:lnTo>
                <a:lnTo>
                  <a:pt x="1352423" y="270764"/>
                </a:lnTo>
                <a:lnTo>
                  <a:pt x="1336370" y="263664"/>
                </a:lnTo>
                <a:lnTo>
                  <a:pt x="1322501" y="253784"/>
                </a:lnTo>
                <a:lnTo>
                  <a:pt x="1294028" y="207530"/>
                </a:lnTo>
                <a:lnTo>
                  <a:pt x="1285646" y="164592"/>
                </a:lnTo>
                <a:lnTo>
                  <a:pt x="1284605" y="139700"/>
                </a:lnTo>
                <a:lnTo>
                  <a:pt x="1285646" y="115633"/>
                </a:lnTo>
                <a:lnTo>
                  <a:pt x="1294028" y="73863"/>
                </a:lnTo>
                <a:lnTo>
                  <a:pt x="1322616" y="28308"/>
                </a:lnTo>
                <a:lnTo>
                  <a:pt x="1336636" y="18516"/>
                </a:lnTo>
                <a:lnTo>
                  <a:pt x="1352931" y="11430"/>
                </a:lnTo>
                <a:close/>
              </a:path>
              <a:path w="3181984" h="282575">
                <a:moveTo>
                  <a:pt x="1775206" y="141224"/>
                </a:moveTo>
                <a:lnTo>
                  <a:pt x="1769389" y="91414"/>
                </a:lnTo>
                <a:lnTo>
                  <a:pt x="1751965" y="49403"/>
                </a:lnTo>
                <a:lnTo>
                  <a:pt x="1723605" y="18084"/>
                </a:lnTo>
                <a:lnTo>
                  <a:pt x="1685163" y="0"/>
                </a:lnTo>
                <a:lnTo>
                  <a:pt x="1681226" y="11430"/>
                </a:lnTo>
                <a:lnTo>
                  <a:pt x="1697532" y="18516"/>
                </a:lnTo>
                <a:lnTo>
                  <a:pt x="1711579" y="28308"/>
                </a:lnTo>
                <a:lnTo>
                  <a:pt x="1740115" y="73863"/>
                </a:lnTo>
                <a:lnTo>
                  <a:pt x="1748497" y="115633"/>
                </a:lnTo>
                <a:lnTo>
                  <a:pt x="1749552" y="139700"/>
                </a:lnTo>
                <a:lnTo>
                  <a:pt x="1748497" y="164592"/>
                </a:lnTo>
                <a:lnTo>
                  <a:pt x="1740115" y="207530"/>
                </a:lnTo>
                <a:lnTo>
                  <a:pt x="1711617" y="253784"/>
                </a:lnTo>
                <a:lnTo>
                  <a:pt x="1681607" y="270764"/>
                </a:lnTo>
                <a:lnTo>
                  <a:pt x="1685163" y="282321"/>
                </a:lnTo>
                <a:lnTo>
                  <a:pt x="1723707" y="264248"/>
                </a:lnTo>
                <a:lnTo>
                  <a:pt x="1751965" y="232918"/>
                </a:lnTo>
                <a:lnTo>
                  <a:pt x="1769389" y="191071"/>
                </a:lnTo>
                <a:lnTo>
                  <a:pt x="1773745" y="167170"/>
                </a:lnTo>
                <a:lnTo>
                  <a:pt x="1775206" y="141224"/>
                </a:lnTo>
                <a:close/>
              </a:path>
              <a:path w="3181984" h="282575">
                <a:moveTo>
                  <a:pt x="2226183" y="11430"/>
                </a:moveTo>
                <a:lnTo>
                  <a:pt x="2222119" y="0"/>
                </a:lnTo>
                <a:lnTo>
                  <a:pt x="2201659" y="7391"/>
                </a:lnTo>
                <a:lnTo>
                  <a:pt x="2183714" y="18084"/>
                </a:lnTo>
                <a:lnTo>
                  <a:pt x="2155317" y="49403"/>
                </a:lnTo>
                <a:lnTo>
                  <a:pt x="2137880" y="91414"/>
                </a:lnTo>
                <a:lnTo>
                  <a:pt x="2132076" y="141224"/>
                </a:lnTo>
                <a:lnTo>
                  <a:pt x="2133523" y="167170"/>
                </a:lnTo>
                <a:lnTo>
                  <a:pt x="2145144" y="212991"/>
                </a:lnTo>
                <a:lnTo>
                  <a:pt x="2168194" y="250228"/>
                </a:lnTo>
                <a:lnTo>
                  <a:pt x="2201583" y="274942"/>
                </a:lnTo>
                <a:lnTo>
                  <a:pt x="2222119" y="282321"/>
                </a:lnTo>
                <a:lnTo>
                  <a:pt x="2225675" y="270764"/>
                </a:lnTo>
                <a:lnTo>
                  <a:pt x="2209622" y="263664"/>
                </a:lnTo>
                <a:lnTo>
                  <a:pt x="2195753" y="253784"/>
                </a:lnTo>
                <a:lnTo>
                  <a:pt x="2167280" y="207530"/>
                </a:lnTo>
                <a:lnTo>
                  <a:pt x="2158898" y="164592"/>
                </a:lnTo>
                <a:lnTo>
                  <a:pt x="2157857" y="139700"/>
                </a:lnTo>
                <a:lnTo>
                  <a:pt x="2158898" y="115633"/>
                </a:lnTo>
                <a:lnTo>
                  <a:pt x="2167280" y="73863"/>
                </a:lnTo>
                <a:lnTo>
                  <a:pt x="2195868" y="28308"/>
                </a:lnTo>
                <a:lnTo>
                  <a:pt x="2209889" y="18516"/>
                </a:lnTo>
                <a:lnTo>
                  <a:pt x="2226183" y="11430"/>
                </a:lnTo>
                <a:close/>
              </a:path>
              <a:path w="3181984" h="282575">
                <a:moveTo>
                  <a:pt x="3181858" y="141224"/>
                </a:moveTo>
                <a:lnTo>
                  <a:pt x="3176041" y="91414"/>
                </a:lnTo>
                <a:lnTo>
                  <a:pt x="3158617" y="49403"/>
                </a:lnTo>
                <a:lnTo>
                  <a:pt x="3130258" y="18084"/>
                </a:lnTo>
                <a:lnTo>
                  <a:pt x="3091815" y="0"/>
                </a:lnTo>
                <a:lnTo>
                  <a:pt x="3087878" y="11430"/>
                </a:lnTo>
                <a:lnTo>
                  <a:pt x="3104184" y="18516"/>
                </a:lnTo>
                <a:lnTo>
                  <a:pt x="3118231" y="28308"/>
                </a:lnTo>
                <a:lnTo>
                  <a:pt x="3146768" y="73863"/>
                </a:lnTo>
                <a:lnTo>
                  <a:pt x="3155150" y="115633"/>
                </a:lnTo>
                <a:lnTo>
                  <a:pt x="3156204" y="139700"/>
                </a:lnTo>
                <a:lnTo>
                  <a:pt x="3155150" y="164592"/>
                </a:lnTo>
                <a:lnTo>
                  <a:pt x="3146768" y="207530"/>
                </a:lnTo>
                <a:lnTo>
                  <a:pt x="3118269" y="253784"/>
                </a:lnTo>
                <a:lnTo>
                  <a:pt x="3088259" y="270764"/>
                </a:lnTo>
                <a:lnTo>
                  <a:pt x="3091815" y="282321"/>
                </a:lnTo>
                <a:lnTo>
                  <a:pt x="3130359" y="264248"/>
                </a:lnTo>
                <a:lnTo>
                  <a:pt x="3158617" y="232918"/>
                </a:lnTo>
                <a:lnTo>
                  <a:pt x="3176041" y="191071"/>
                </a:lnTo>
                <a:lnTo>
                  <a:pt x="3180397" y="167170"/>
                </a:lnTo>
                <a:lnTo>
                  <a:pt x="3181858" y="141224"/>
                </a:lnTo>
                <a:close/>
              </a:path>
            </a:pathLst>
          </a:custGeom>
          <a:solidFill>
            <a:srgbClr val="000000"/>
          </a:solidFill>
        </p:spPr>
        <p:txBody>
          <a:bodyPr wrap="square" lIns="0" tIns="0" rIns="0" bIns="0" rtlCol="0"/>
          <a:lstStyle/>
          <a:p>
            <a:endParaRPr/>
          </a:p>
        </p:txBody>
      </p:sp>
      <p:sp>
        <p:nvSpPr>
          <p:cNvPr id="35" name="object 35"/>
          <p:cNvSpPr txBox="1"/>
          <p:nvPr/>
        </p:nvSpPr>
        <p:spPr>
          <a:xfrm>
            <a:off x="2734691" y="3849116"/>
            <a:ext cx="4336415" cy="391160"/>
          </a:xfrm>
          <a:prstGeom prst="rect">
            <a:avLst/>
          </a:prstGeom>
        </p:spPr>
        <p:txBody>
          <a:bodyPr vert="horz" wrap="square" lIns="0" tIns="12700" rIns="0" bIns="0" rtlCol="0">
            <a:spAutoFit/>
          </a:bodyPr>
          <a:lstStyle/>
          <a:p>
            <a:pPr marL="38100">
              <a:lnSpc>
                <a:spcPct val="100000"/>
              </a:lnSpc>
              <a:spcBef>
                <a:spcPts val="100"/>
              </a:spcBef>
              <a:tabLst>
                <a:tab pos="704215" algn="l"/>
                <a:tab pos="1327150" algn="l"/>
                <a:tab pos="2303145" algn="l"/>
                <a:tab pos="2586355" algn="l"/>
                <a:tab pos="3030220" algn="l"/>
                <a:tab pos="3459479" algn="l"/>
              </a:tabLst>
            </a:pPr>
            <a:r>
              <a:rPr sz="2400" spc="-5" dirty="0">
                <a:latin typeface="Cambria Math"/>
                <a:cs typeface="Cambria Math"/>
              </a:rPr>
              <a:t>𝑒𝑥𝑝	</a:t>
            </a:r>
            <a:r>
              <a:rPr sz="2400" dirty="0">
                <a:latin typeface="Cambria Math"/>
                <a:cs typeface="Cambria Math"/>
              </a:rPr>
              <a:t>−</a:t>
            </a:r>
            <a:r>
              <a:rPr sz="2400" spc="-140" dirty="0">
                <a:latin typeface="Cambria Math"/>
                <a:cs typeface="Cambria Math"/>
              </a:rPr>
              <a:t> </a:t>
            </a:r>
            <a:r>
              <a:rPr sz="3600" baseline="32407" dirty="0">
                <a:latin typeface="Cambria Math"/>
                <a:cs typeface="Cambria Math"/>
              </a:rPr>
              <a:t>1	</a:t>
            </a:r>
            <a:r>
              <a:rPr sz="2400" dirty="0">
                <a:latin typeface="Cambria Math"/>
                <a:cs typeface="Cambria Math"/>
              </a:rPr>
              <a:t>𝑥</a:t>
            </a:r>
            <a:r>
              <a:rPr sz="2400" spc="75" dirty="0">
                <a:latin typeface="Cambria Math"/>
                <a:cs typeface="Cambria Math"/>
              </a:rPr>
              <a:t> </a:t>
            </a:r>
            <a:r>
              <a:rPr sz="2400" dirty="0">
                <a:latin typeface="Cambria Math"/>
                <a:cs typeface="Cambria Math"/>
              </a:rPr>
              <a:t>−</a:t>
            </a:r>
            <a:r>
              <a:rPr sz="2400" spc="-10" dirty="0">
                <a:latin typeface="Cambria Math"/>
                <a:cs typeface="Cambria Math"/>
              </a:rPr>
              <a:t> </a:t>
            </a:r>
            <a:r>
              <a:rPr sz="2400" spc="50" dirty="0">
                <a:latin typeface="Cambria Math"/>
                <a:cs typeface="Cambria Math"/>
              </a:rPr>
              <a:t>𝜇</a:t>
            </a:r>
            <a:r>
              <a:rPr sz="2625" spc="75" baseline="22222" dirty="0">
                <a:latin typeface="Cambria Math"/>
                <a:cs typeface="Cambria Math"/>
              </a:rPr>
              <a:t>2	</a:t>
            </a:r>
            <a:r>
              <a:rPr sz="2625" spc="44" baseline="22222" dirty="0">
                <a:latin typeface="Cambria Math"/>
                <a:cs typeface="Cambria Math"/>
              </a:rPr>
              <a:t>𝑇	</a:t>
            </a:r>
            <a:r>
              <a:rPr sz="2400" spc="55" dirty="0">
                <a:latin typeface="Cambria Math"/>
                <a:cs typeface="Cambria Math"/>
              </a:rPr>
              <a:t>Σ</a:t>
            </a:r>
            <a:r>
              <a:rPr sz="2625" spc="82" baseline="22222" dirty="0">
                <a:latin typeface="Cambria Math"/>
                <a:cs typeface="Cambria Math"/>
              </a:rPr>
              <a:t>2	</a:t>
            </a:r>
            <a:r>
              <a:rPr sz="2625" baseline="22222" dirty="0">
                <a:latin typeface="Cambria Math"/>
                <a:cs typeface="Cambria Math"/>
              </a:rPr>
              <a:t>−1	</a:t>
            </a:r>
            <a:r>
              <a:rPr sz="2400" dirty="0">
                <a:latin typeface="Cambria Math"/>
                <a:cs typeface="Cambria Math"/>
              </a:rPr>
              <a:t>𝑥</a:t>
            </a:r>
            <a:r>
              <a:rPr sz="2400" spc="40" dirty="0">
                <a:latin typeface="Cambria Math"/>
                <a:cs typeface="Cambria Math"/>
              </a:rPr>
              <a:t> </a:t>
            </a:r>
            <a:r>
              <a:rPr sz="2400" dirty="0">
                <a:latin typeface="Cambria Math"/>
                <a:cs typeface="Cambria Math"/>
              </a:rPr>
              <a:t>−</a:t>
            </a:r>
            <a:r>
              <a:rPr sz="2400" spc="-40" dirty="0">
                <a:latin typeface="Cambria Math"/>
                <a:cs typeface="Cambria Math"/>
              </a:rPr>
              <a:t> </a:t>
            </a:r>
            <a:r>
              <a:rPr sz="2400" spc="50" dirty="0">
                <a:latin typeface="Cambria Math"/>
                <a:cs typeface="Cambria Math"/>
              </a:rPr>
              <a:t>𝜇</a:t>
            </a:r>
            <a:r>
              <a:rPr sz="2625" spc="75" baseline="22222" dirty="0">
                <a:latin typeface="Cambria Math"/>
                <a:cs typeface="Cambria Math"/>
              </a:rPr>
              <a:t>2</a:t>
            </a:r>
            <a:endParaRPr sz="2625" baseline="22222">
              <a:latin typeface="Cambria Math"/>
              <a:cs typeface="Cambria Math"/>
            </a:endParaRPr>
          </a:p>
        </p:txBody>
      </p:sp>
      <p:sp>
        <p:nvSpPr>
          <p:cNvPr id="36" name="object 36"/>
          <p:cNvSpPr/>
          <p:nvPr/>
        </p:nvSpPr>
        <p:spPr>
          <a:xfrm>
            <a:off x="655002" y="6308521"/>
            <a:ext cx="883919" cy="20320"/>
          </a:xfrm>
          <a:custGeom>
            <a:avLst/>
            <a:gdLst/>
            <a:ahLst/>
            <a:cxnLst/>
            <a:rect l="l" t="t" r="r" b="b"/>
            <a:pathLst>
              <a:path w="883919" h="20320">
                <a:moveTo>
                  <a:pt x="883919" y="0"/>
                </a:moveTo>
                <a:lnTo>
                  <a:pt x="0" y="0"/>
                </a:lnTo>
                <a:lnTo>
                  <a:pt x="0" y="19812"/>
                </a:lnTo>
                <a:lnTo>
                  <a:pt x="883919" y="19812"/>
                </a:lnTo>
                <a:lnTo>
                  <a:pt x="883919" y="0"/>
                </a:lnTo>
                <a:close/>
              </a:path>
            </a:pathLst>
          </a:custGeom>
          <a:solidFill>
            <a:srgbClr val="000000"/>
          </a:solidFill>
        </p:spPr>
        <p:txBody>
          <a:bodyPr wrap="square" lIns="0" tIns="0" rIns="0" bIns="0" rtlCol="0"/>
          <a:lstStyle/>
          <a:p>
            <a:endParaRPr/>
          </a:p>
        </p:txBody>
      </p:sp>
      <p:sp>
        <p:nvSpPr>
          <p:cNvPr id="37" name="object 37"/>
          <p:cNvSpPr/>
          <p:nvPr/>
        </p:nvSpPr>
        <p:spPr>
          <a:xfrm>
            <a:off x="1104760" y="5949238"/>
            <a:ext cx="23495" cy="277495"/>
          </a:xfrm>
          <a:custGeom>
            <a:avLst/>
            <a:gdLst/>
            <a:ahLst/>
            <a:cxnLst/>
            <a:rect l="l" t="t" r="r" b="b"/>
            <a:pathLst>
              <a:path w="23494" h="277495">
                <a:moveTo>
                  <a:pt x="22923" y="0"/>
                </a:moveTo>
                <a:lnTo>
                  <a:pt x="0" y="0"/>
                </a:lnTo>
                <a:lnTo>
                  <a:pt x="0" y="276974"/>
                </a:lnTo>
                <a:lnTo>
                  <a:pt x="22923" y="276974"/>
                </a:lnTo>
                <a:lnTo>
                  <a:pt x="22923" y="0"/>
                </a:lnTo>
                <a:close/>
              </a:path>
            </a:pathLst>
          </a:custGeom>
          <a:solidFill>
            <a:srgbClr val="000000"/>
          </a:solidFill>
        </p:spPr>
        <p:txBody>
          <a:bodyPr wrap="square" lIns="0" tIns="0" rIns="0" bIns="0" rtlCol="0"/>
          <a:lstStyle/>
          <a:p>
            <a:endParaRPr/>
          </a:p>
        </p:txBody>
      </p:sp>
      <p:sp>
        <p:nvSpPr>
          <p:cNvPr id="38" name="object 38"/>
          <p:cNvSpPr/>
          <p:nvPr/>
        </p:nvSpPr>
        <p:spPr>
          <a:xfrm>
            <a:off x="691756" y="5949238"/>
            <a:ext cx="23495" cy="277495"/>
          </a:xfrm>
          <a:custGeom>
            <a:avLst/>
            <a:gdLst/>
            <a:ahLst/>
            <a:cxnLst/>
            <a:rect l="l" t="t" r="r" b="b"/>
            <a:pathLst>
              <a:path w="23495" h="277495">
                <a:moveTo>
                  <a:pt x="22923" y="0"/>
                </a:moveTo>
                <a:lnTo>
                  <a:pt x="0" y="0"/>
                </a:lnTo>
                <a:lnTo>
                  <a:pt x="0" y="276974"/>
                </a:lnTo>
                <a:lnTo>
                  <a:pt x="22923" y="276974"/>
                </a:lnTo>
                <a:lnTo>
                  <a:pt x="22923" y="0"/>
                </a:lnTo>
                <a:close/>
              </a:path>
            </a:pathLst>
          </a:custGeom>
          <a:solidFill>
            <a:srgbClr val="000000"/>
          </a:solidFill>
        </p:spPr>
        <p:txBody>
          <a:bodyPr wrap="square" lIns="0" tIns="0" rIns="0" bIns="0" rtlCol="0"/>
          <a:lstStyle/>
          <a:p>
            <a:endParaRPr/>
          </a:p>
        </p:txBody>
      </p:sp>
      <p:sp>
        <p:nvSpPr>
          <p:cNvPr id="39" name="object 39"/>
          <p:cNvSpPr txBox="1"/>
          <p:nvPr/>
        </p:nvSpPr>
        <p:spPr>
          <a:xfrm>
            <a:off x="712927" y="5747105"/>
            <a:ext cx="851535" cy="391160"/>
          </a:xfrm>
          <a:prstGeom prst="rect">
            <a:avLst/>
          </a:prstGeom>
        </p:spPr>
        <p:txBody>
          <a:bodyPr vert="horz" wrap="square" lIns="0" tIns="12700" rIns="0" bIns="0" rtlCol="0">
            <a:spAutoFit/>
          </a:bodyPr>
          <a:lstStyle/>
          <a:p>
            <a:pPr marL="38100">
              <a:lnSpc>
                <a:spcPct val="100000"/>
              </a:lnSpc>
              <a:spcBef>
                <a:spcPts val="100"/>
              </a:spcBef>
            </a:pPr>
            <a:r>
              <a:rPr sz="3600" spc="82" baseline="-20833" dirty="0">
                <a:latin typeface="Cambria Math"/>
                <a:cs typeface="Cambria Math"/>
              </a:rPr>
              <a:t>Σ</a:t>
            </a:r>
            <a:r>
              <a:rPr sz="1750" spc="55" dirty="0">
                <a:latin typeface="Cambria Math"/>
                <a:cs typeface="Cambria Math"/>
              </a:rPr>
              <a:t>2</a:t>
            </a:r>
            <a:r>
              <a:rPr sz="1750" spc="365" dirty="0">
                <a:latin typeface="Cambria Math"/>
                <a:cs typeface="Cambria Math"/>
              </a:rPr>
              <a:t> </a:t>
            </a:r>
            <a:r>
              <a:rPr sz="1750" spc="25" dirty="0">
                <a:latin typeface="Cambria Math"/>
                <a:cs typeface="Cambria Math"/>
              </a:rPr>
              <a:t>1/2</a:t>
            </a:r>
            <a:endParaRPr sz="1750">
              <a:latin typeface="Cambria Math"/>
              <a:cs typeface="Cambria Math"/>
            </a:endParaRPr>
          </a:p>
        </p:txBody>
      </p:sp>
      <p:sp>
        <p:nvSpPr>
          <p:cNvPr id="40" name="object 40"/>
          <p:cNvSpPr/>
          <p:nvPr/>
        </p:nvSpPr>
        <p:spPr>
          <a:xfrm>
            <a:off x="1101712" y="6388150"/>
            <a:ext cx="23495" cy="277495"/>
          </a:xfrm>
          <a:custGeom>
            <a:avLst/>
            <a:gdLst/>
            <a:ahLst/>
            <a:cxnLst/>
            <a:rect l="l" t="t" r="r" b="b"/>
            <a:pathLst>
              <a:path w="23494" h="277495">
                <a:moveTo>
                  <a:pt x="22923" y="0"/>
                </a:moveTo>
                <a:lnTo>
                  <a:pt x="0" y="0"/>
                </a:lnTo>
                <a:lnTo>
                  <a:pt x="0" y="276974"/>
                </a:lnTo>
                <a:lnTo>
                  <a:pt x="22923" y="276974"/>
                </a:lnTo>
                <a:lnTo>
                  <a:pt x="22923" y="0"/>
                </a:lnTo>
                <a:close/>
              </a:path>
            </a:pathLst>
          </a:custGeom>
          <a:solidFill>
            <a:srgbClr val="000000"/>
          </a:solidFill>
        </p:spPr>
        <p:txBody>
          <a:bodyPr wrap="square" lIns="0" tIns="0" rIns="0" bIns="0" rtlCol="0"/>
          <a:lstStyle/>
          <a:p>
            <a:endParaRPr/>
          </a:p>
        </p:txBody>
      </p:sp>
      <p:sp>
        <p:nvSpPr>
          <p:cNvPr id="41" name="object 41"/>
          <p:cNvSpPr/>
          <p:nvPr/>
        </p:nvSpPr>
        <p:spPr>
          <a:xfrm>
            <a:off x="694804" y="6388150"/>
            <a:ext cx="23495" cy="277495"/>
          </a:xfrm>
          <a:custGeom>
            <a:avLst/>
            <a:gdLst/>
            <a:ahLst/>
            <a:cxnLst/>
            <a:rect l="l" t="t" r="r" b="b"/>
            <a:pathLst>
              <a:path w="23495" h="277495">
                <a:moveTo>
                  <a:pt x="22923" y="0"/>
                </a:moveTo>
                <a:lnTo>
                  <a:pt x="0" y="0"/>
                </a:lnTo>
                <a:lnTo>
                  <a:pt x="0" y="276974"/>
                </a:lnTo>
                <a:lnTo>
                  <a:pt x="22923" y="276974"/>
                </a:lnTo>
                <a:lnTo>
                  <a:pt x="22923" y="0"/>
                </a:lnTo>
                <a:close/>
              </a:path>
            </a:pathLst>
          </a:custGeom>
          <a:solidFill>
            <a:srgbClr val="000000"/>
          </a:solidFill>
        </p:spPr>
        <p:txBody>
          <a:bodyPr wrap="square" lIns="0" tIns="0" rIns="0" bIns="0" rtlCol="0"/>
          <a:lstStyle/>
          <a:p>
            <a:endParaRPr/>
          </a:p>
        </p:txBody>
      </p:sp>
      <p:sp>
        <p:nvSpPr>
          <p:cNvPr id="42" name="object 42"/>
          <p:cNvSpPr/>
          <p:nvPr/>
        </p:nvSpPr>
        <p:spPr>
          <a:xfrm>
            <a:off x="1900047" y="6308521"/>
            <a:ext cx="167640" cy="20320"/>
          </a:xfrm>
          <a:custGeom>
            <a:avLst/>
            <a:gdLst/>
            <a:ahLst/>
            <a:cxnLst/>
            <a:rect l="l" t="t" r="r" b="b"/>
            <a:pathLst>
              <a:path w="167639" h="20320">
                <a:moveTo>
                  <a:pt x="167639" y="0"/>
                </a:moveTo>
                <a:lnTo>
                  <a:pt x="0" y="0"/>
                </a:lnTo>
                <a:lnTo>
                  <a:pt x="0" y="19812"/>
                </a:lnTo>
                <a:lnTo>
                  <a:pt x="167639" y="19812"/>
                </a:lnTo>
                <a:lnTo>
                  <a:pt x="167639" y="0"/>
                </a:lnTo>
                <a:close/>
              </a:path>
            </a:pathLst>
          </a:custGeom>
          <a:solidFill>
            <a:srgbClr val="000000"/>
          </a:solidFill>
        </p:spPr>
        <p:txBody>
          <a:bodyPr wrap="square" lIns="0" tIns="0" rIns="0" bIns="0" rtlCol="0"/>
          <a:lstStyle/>
          <a:p>
            <a:endParaRPr/>
          </a:p>
        </p:txBody>
      </p:sp>
      <p:sp>
        <p:nvSpPr>
          <p:cNvPr id="43" name="object 43"/>
          <p:cNvSpPr txBox="1"/>
          <p:nvPr/>
        </p:nvSpPr>
        <p:spPr>
          <a:xfrm>
            <a:off x="1887727" y="5858357"/>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a:t>
            </a:r>
            <a:endParaRPr sz="2400">
              <a:latin typeface="Cambria Math"/>
              <a:cs typeface="Cambria Math"/>
            </a:endParaRPr>
          </a:p>
        </p:txBody>
      </p:sp>
      <p:sp>
        <p:nvSpPr>
          <p:cNvPr id="44" name="object 44"/>
          <p:cNvSpPr txBox="1"/>
          <p:nvPr/>
        </p:nvSpPr>
        <p:spPr>
          <a:xfrm>
            <a:off x="-23164" y="6088176"/>
            <a:ext cx="2131060" cy="391795"/>
          </a:xfrm>
          <a:prstGeom prst="rect">
            <a:avLst/>
          </a:prstGeom>
        </p:spPr>
        <p:txBody>
          <a:bodyPr vert="horz" wrap="square" lIns="0" tIns="12700" rIns="0" bIns="0" rtlCol="0">
            <a:spAutoFit/>
          </a:bodyPr>
          <a:lstStyle/>
          <a:p>
            <a:pPr marL="38100">
              <a:lnSpc>
                <a:spcPct val="100000"/>
              </a:lnSpc>
              <a:spcBef>
                <a:spcPts val="100"/>
              </a:spcBef>
              <a:tabLst>
                <a:tab pos="776605" algn="l"/>
              </a:tabLst>
            </a:pPr>
            <a:r>
              <a:rPr sz="2400" dirty="0">
                <a:latin typeface="Cambria Math"/>
                <a:cs typeface="Cambria Math"/>
              </a:rPr>
              <a:t>=</a:t>
            </a:r>
            <a:r>
              <a:rPr sz="2400" spc="135" dirty="0">
                <a:latin typeface="Cambria Math"/>
                <a:cs typeface="Cambria Math"/>
              </a:rPr>
              <a:t> </a:t>
            </a:r>
            <a:r>
              <a:rPr sz="2400" spc="-5" dirty="0">
                <a:latin typeface="Cambria Math"/>
                <a:cs typeface="Cambria Math"/>
              </a:rPr>
              <a:t>𝑙𝑛	</a:t>
            </a:r>
            <a:r>
              <a:rPr sz="3600" spc="52" baseline="-38194" dirty="0">
                <a:latin typeface="Cambria Math"/>
                <a:cs typeface="Cambria Math"/>
              </a:rPr>
              <a:t>Σ</a:t>
            </a:r>
            <a:r>
              <a:rPr sz="2625" spc="52" baseline="-28571" dirty="0">
                <a:latin typeface="Cambria Math"/>
                <a:cs typeface="Cambria Math"/>
              </a:rPr>
              <a:t>1</a:t>
            </a:r>
            <a:r>
              <a:rPr sz="2625" spc="569" baseline="-28571" dirty="0">
                <a:latin typeface="Cambria Math"/>
                <a:cs typeface="Cambria Math"/>
              </a:rPr>
              <a:t> </a:t>
            </a:r>
            <a:r>
              <a:rPr sz="2625" spc="37" baseline="-28571" dirty="0">
                <a:latin typeface="Cambria Math"/>
                <a:cs typeface="Cambria Math"/>
              </a:rPr>
              <a:t>1/2</a:t>
            </a:r>
            <a:r>
              <a:rPr sz="2625" spc="382" baseline="-28571" dirty="0">
                <a:latin typeface="Cambria Math"/>
                <a:cs typeface="Cambria Math"/>
              </a:rPr>
              <a:t> </a:t>
            </a:r>
            <a:r>
              <a:rPr sz="2400" dirty="0">
                <a:latin typeface="Cambria Math"/>
                <a:cs typeface="Cambria Math"/>
              </a:rPr>
              <a:t>−</a:t>
            </a:r>
            <a:r>
              <a:rPr sz="2400" spc="-30" dirty="0">
                <a:latin typeface="Cambria Math"/>
                <a:cs typeface="Cambria Math"/>
              </a:rPr>
              <a:t> </a:t>
            </a:r>
            <a:r>
              <a:rPr sz="3600" baseline="-37037" dirty="0">
                <a:latin typeface="Cambria Math"/>
                <a:cs typeface="Cambria Math"/>
              </a:rPr>
              <a:t>2</a:t>
            </a:r>
            <a:endParaRPr sz="3600" baseline="-37037">
              <a:latin typeface="Cambria Math"/>
              <a:cs typeface="Cambria Math"/>
            </a:endParaRPr>
          </a:p>
        </p:txBody>
      </p:sp>
      <p:sp>
        <p:nvSpPr>
          <p:cNvPr id="45" name="object 45"/>
          <p:cNvSpPr/>
          <p:nvPr/>
        </p:nvSpPr>
        <p:spPr>
          <a:xfrm>
            <a:off x="7963408" y="6177279"/>
            <a:ext cx="1148080" cy="283210"/>
          </a:xfrm>
          <a:custGeom>
            <a:avLst/>
            <a:gdLst/>
            <a:ahLst/>
            <a:cxnLst/>
            <a:rect l="l" t="t" r="r" b="b"/>
            <a:pathLst>
              <a:path w="1148079" h="283210">
                <a:moveTo>
                  <a:pt x="94107" y="11468"/>
                </a:moveTo>
                <a:lnTo>
                  <a:pt x="90043" y="0"/>
                </a:lnTo>
                <a:lnTo>
                  <a:pt x="69583" y="7404"/>
                </a:lnTo>
                <a:lnTo>
                  <a:pt x="51650" y="18110"/>
                </a:lnTo>
                <a:lnTo>
                  <a:pt x="23368" y="49491"/>
                </a:lnTo>
                <a:lnTo>
                  <a:pt x="5867" y="91440"/>
                </a:lnTo>
                <a:lnTo>
                  <a:pt x="0" y="141236"/>
                </a:lnTo>
                <a:lnTo>
                  <a:pt x="1447" y="167182"/>
                </a:lnTo>
                <a:lnTo>
                  <a:pt x="13068" y="213067"/>
                </a:lnTo>
                <a:lnTo>
                  <a:pt x="36118" y="250291"/>
                </a:lnTo>
                <a:lnTo>
                  <a:pt x="69507" y="274955"/>
                </a:lnTo>
                <a:lnTo>
                  <a:pt x="90043" y="282333"/>
                </a:lnTo>
                <a:lnTo>
                  <a:pt x="93726" y="270865"/>
                </a:lnTo>
                <a:lnTo>
                  <a:pt x="77597" y="263753"/>
                </a:lnTo>
                <a:lnTo>
                  <a:pt x="63703" y="253834"/>
                </a:lnTo>
                <a:lnTo>
                  <a:pt x="35204" y="207594"/>
                </a:lnTo>
                <a:lnTo>
                  <a:pt x="26822" y="164655"/>
                </a:lnTo>
                <a:lnTo>
                  <a:pt x="25781" y="139750"/>
                </a:lnTo>
                <a:lnTo>
                  <a:pt x="26822" y="115671"/>
                </a:lnTo>
                <a:lnTo>
                  <a:pt x="35204" y="73888"/>
                </a:lnTo>
                <a:lnTo>
                  <a:pt x="63792" y="28384"/>
                </a:lnTo>
                <a:lnTo>
                  <a:pt x="77812" y="18567"/>
                </a:lnTo>
                <a:lnTo>
                  <a:pt x="94107" y="11468"/>
                </a:lnTo>
                <a:close/>
              </a:path>
              <a:path w="1148079" h="283210">
                <a:moveTo>
                  <a:pt x="1048385" y="141236"/>
                </a:moveTo>
                <a:lnTo>
                  <a:pt x="1042555" y="91440"/>
                </a:lnTo>
                <a:lnTo>
                  <a:pt x="1025017" y="49491"/>
                </a:lnTo>
                <a:lnTo>
                  <a:pt x="996721" y="18110"/>
                </a:lnTo>
                <a:lnTo>
                  <a:pt x="958342" y="0"/>
                </a:lnTo>
                <a:lnTo>
                  <a:pt x="954278" y="11468"/>
                </a:lnTo>
                <a:lnTo>
                  <a:pt x="970635" y="18567"/>
                </a:lnTo>
                <a:lnTo>
                  <a:pt x="984681" y="28384"/>
                </a:lnTo>
                <a:lnTo>
                  <a:pt x="1013218" y="73888"/>
                </a:lnTo>
                <a:lnTo>
                  <a:pt x="1021549" y="115671"/>
                </a:lnTo>
                <a:lnTo>
                  <a:pt x="1022604" y="139750"/>
                </a:lnTo>
                <a:lnTo>
                  <a:pt x="1021549" y="164655"/>
                </a:lnTo>
                <a:lnTo>
                  <a:pt x="1013167" y="207594"/>
                </a:lnTo>
                <a:lnTo>
                  <a:pt x="984681" y="253834"/>
                </a:lnTo>
                <a:lnTo>
                  <a:pt x="954786" y="270865"/>
                </a:lnTo>
                <a:lnTo>
                  <a:pt x="958342" y="282333"/>
                </a:lnTo>
                <a:lnTo>
                  <a:pt x="996835" y="264274"/>
                </a:lnTo>
                <a:lnTo>
                  <a:pt x="1025144" y="232994"/>
                </a:lnTo>
                <a:lnTo>
                  <a:pt x="1042568" y="191122"/>
                </a:lnTo>
                <a:lnTo>
                  <a:pt x="1046924" y="167182"/>
                </a:lnTo>
                <a:lnTo>
                  <a:pt x="1048385" y="141236"/>
                </a:lnTo>
                <a:close/>
              </a:path>
              <a:path w="1148079" h="283210">
                <a:moveTo>
                  <a:pt x="1147953" y="0"/>
                </a:moveTo>
                <a:lnTo>
                  <a:pt x="1081532" y="0"/>
                </a:lnTo>
                <a:lnTo>
                  <a:pt x="1081532" y="11430"/>
                </a:lnTo>
                <a:lnTo>
                  <a:pt x="1123188" y="11430"/>
                </a:lnTo>
                <a:lnTo>
                  <a:pt x="1123188" y="271780"/>
                </a:lnTo>
                <a:lnTo>
                  <a:pt x="1081532" y="271780"/>
                </a:lnTo>
                <a:lnTo>
                  <a:pt x="1081532" y="283210"/>
                </a:lnTo>
                <a:lnTo>
                  <a:pt x="1147953" y="283210"/>
                </a:lnTo>
                <a:lnTo>
                  <a:pt x="1147953" y="271780"/>
                </a:lnTo>
                <a:lnTo>
                  <a:pt x="1147953" y="11430"/>
                </a:lnTo>
                <a:lnTo>
                  <a:pt x="1147953" y="0"/>
                </a:lnTo>
                <a:close/>
              </a:path>
            </a:pathLst>
          </a:custGeom>
          <a:solidFill>
            <a:srgbClr val="000000"/>
          </a:solidFill>
        </p:spPr>
        <p:txBody>
          <a:bodyPr wrap="square" lIns="0" tIns="0" rIns="0" bIns="0" rtlCol="0"/>
          <a:lstStyle/>
          <a:p>
            <a:endParaRPr/>
          </a:p>
        </p:txBody>
      </p:sp>
      <p:sp>
        <p:nvSpPr>
          <p:cNvPr id="46" name="object 46"/>
          <p:cNvSpPr/>
          <p:nvPr/>
        </p:nvSpPr>
        <p:spPr>
          <a:xfrm>
            <a:off x="2153539" y="6177279"/>
            <a:ext cx="1141730" cy="283210"/>
          </a:xfrm>
          <a:custGeom>
            <a:avLst/>
            <a:gdLst/>
            <a:ahLst/>
            <a:cxnLst/>
            <a:rect l="l" t="t" r="r" b="b"/>
            <a:pathLst>
              <a:path w="1141729" h="283210">
                <a:moveTo>
                  <a:pt x="66294" y="0"/>
                </a:moveTo>
                <a:lnTo>
                  <a:pt x="0" y="0"/>
                </a:lnTo>
                <a:lnTo>
                  <a:pt x="0" y="11430"/>
                </a:lnTo>
                <a:lnTo>
                  <a:pt x="0" y="271780"/>
                </a:lnTo>
                <a:lnTo>
                  <a:pt x="0" y="283210"/>
                </a:lnTo>
                <a:lnTo>
                  <a:pt x="66294" y="283210"/>
                </a:lnTo>
                <a:lnTo>
                  <a:pt x="66294" y="271780"/>
                </a:lnTo>
                <a:lnTo>
                  <a:pt x="24638" y="271780"/>
                </a:lnTo>
                <a:lnTo>
                  <a:pt x="24638" y="11430"/>
                </a:lnTo>
                <a:lnTo>
                  <a:pt x="66294" y="11430"/>
                </a:lnTo>
                <a:lnTo>
                  <a:pt x="66294" y="0"/>
                </a:lnTo>
                <a:close/>
              </a:path>
              <a:path w="1141729" h="283210">
                <a:moveTo>
                  <a:pt x="193548" y="11468"/>
                </a:moveTo>
                <a:lnTo>
                  <a:pt x="189484" y="0"/>
                </a:lnTo>
                <a:lnTo>
                  <a:pt x="169024" y="7404"/>
                </a:lnTo>
                <a:lnTo>
                  <a:pt x="151091" y="18110"/>
                </a:lnTo>
                <a:lnTo>
                  <a:pt x="122809" y="49491"/>
                </a:lnTo>
                <a:lnTo>
                  <a:pt x="105308" y="91440"/>
                </a:lnTo>
                <a:lnTo>
                  <a:pt x="99441" y="141236"/>
                </a:lnTo>
                <a:lnTo>
                  <a:pt x="100888" y="167182"/>
                </a:lnTo>
                <a:lnTo>
                  <a:pt x="112509" y="213067"/>
                </a:lnTo>
                <a:lnTo>
                  <a:pt x="135559" y="250291"/>
                </a:lnTo>
                <a:lnTo>
                  <a:pt x="168948" y="274955"/>
                </a:lnTo>
                <a:lnTo>
                  <a:pt x="189484" y="282333"/>
                </a:lnTo>
                <a:lnTo>
                  <a:pt x="193167" y="270865"/>
                </a:lnTo>
                <a:lnTo>
                  <a:pt x="177038" y="263753"/>
                </a:lnTo>
                <a:lnTo>
                  <a:pt x="163144" y="253834"/>
                </a:lnTo>
                <a:lnTo>
                  <a:pt x="134645" y="207594"/>
                </a:lnTo>
                <a:lnTo>
                  <a:pt x="126263" y="164655"/>
                </a:lnTo>
                <a:lnTo>
                  <a:pt x="125222" y="139750"/>
                </a:lnTo>
                <a:lnTo>
                  <a:pt x="126263" y="115671"/>
                </a:lnTo>
                <a:lnTo>
                  <a:pt x="134645" y="73888"/>
                </a:lnTo>
                <a:lnTo>
                  <a:pt x="163233" y="28384"/>
                </a:lnTo>
                <a:lnTo>
                  <a:pt x="177253" y="18567"/>
                </a:lnTo>
                <a:lnTo>
                  <a:pt x="193548" y="11468"/>
                </a:lnTo>
                <a:close/>
              </a:path>
              <a:path w="1141729" h="283210">
                <a:moveTo>
                  <a:pt x="1141730" y="141236"/>
                </a:moveTo>
                <a:lnTo>
                  <a:pt x="1135900" y="91440"/>
                </a:lnTo>
                <a:lnTo>
                  <a:pt x="1118362" y="49491"/>
                </a:lnTo>
                <a:lnTo>
                  <a:pt x="1090066" y="18110"/>
                </a:lnTo>
                <a:lnTo>
                  <a:pt x="1051687" y="0"/>
                </a:lnTo>
                <a:lnTo>
                  <a:pt x="1047623" y="11468"/>
                </a:lnTo>
                <a:lnTo>
                  <a:pt x="1063980" y="18567"/>
                </a:lnTo>
                <a:lnTo>
                  <a:pt x="1078039" y="28384"/>
                </a:lnTo>
                <a:lnTo>
                  <a:pt x="1106563" y="73888"/>
                </a:lnTo>
                <a:lnTo>
                  <a:pt x="1114894" y="115671"/>
                </a:lnTo>
                <a:lnTo>
                  <a:pt x="1115949" y="139750"/>
                </a:lnTo>
                <a:lnTo>
                  <a:pt x="1114894" y="164655"/>
                </a:lnTo>
                <a:lnTo>
                  <a:pt x="1106512" y="207594"/>
                </a:lnTo>
                <a:lnTo>
                  <a:pt x="1078039" y="253834"/>
                </a:lnTo>
                <a:lnTo>
                  <a:pt x="1048131" y="270865"/>
                </a:lnTo>
                <a:lnTo>
                  <a:pt x="1051687" y="282333"/>
                </a:lnTo>
                <a:lnTo>
                  <a:pt x="1090180" y="264274"/>
                </a:lnTo>
                <a:lnTo>
                  <a:pt x="1118489" y="232994"/>
                </a:lnTo>
                <a:lnTo>
                  <a:pt x="1135913" y="191122"/>
                </a:lnTo>
                <a:lnTo>
                  <a:pt x="1140269" y="167182"/>
                </a:lnTo>
                <a:lnTo>
                  <a:pt x="1141730" y="141236"/>
                </a:lnTo>
                <a:close/>
              </a:path>
            </a:pathLst>
          </a:custGeom>
          <a:solidFill>
            <a:srgbClr val="000000"/>
          </a:solidFill>
        </p:spPr>
        <p:txBody>
          <a:bodyPr wrap="square" lIns="0" tIns="0" rIns="0" bIns="0" rtlCol="0"/>
          <a:lstStyle/>
          <a:p>
            <a:endParaRPr/>
          </a:p>
        </p:txBody>
      </p:sp>
      <p:sp>
        <p:nvSpPr>
          <p:cNvPr id="47" name="object 47"/>
          <p:cNvSpPr/>
          <p:nvPr/>
        </p:nvSpPr>
        <p:spPr>
          <a:xfrm>
            <a:off x="3504184" y="6177279"/>
            <a:ext cx="510540" cy="282575"/>
          </a:xfrm>
          <a:custGeom>
            <a:avLst/>
            <a:gdLst/>
            <a:ahLst/>
            <a:cxnLst/>
            <a:rect l="l" t="t" r="r" b="b"/>
            <a:pathLst>
              <a:path w="510539" h="282575">
                <a:moveTo>
                  <a:pt x="420369" y="0"/>
                </a:moveTo>
                <a:lnTo>
                  <a:pt x="416305" y="11468"/>
                </a:lnTo>
                <a:lnTo>
                  <a:pt x="432669" y="18556"/>
                </a:lnTo>
                <a:lnTo>
                  <a:pt x="446722" y="28373"/>
                </a:lnTo>
                <a:lnTo>
                  <a:pt x="475255" y="73880"/>
                </a:lnTo>
                <a:lnTo>
                  <a:pt x="483586" y="115661"/>
                </a:lnTo>
                <a:lnTo>
                  <a:pt x="484631" y="139750"/>
                </a:lnTo>
                <a:lnTo>
                  <a:pt x="483584" y="164649"/>
                </a:lnTo>
                <a:lnTo>
                  <a:pt x="475202" y="207587"/>
                </a:lnTo>
                <a:lnTo>
                  <a:pt x="446722" y="253828"/>
                </a:lnTo>
                <a:lnTo>
                  <a:pt x="416813" y="270865"/>
                </a:lnTo>
                <a:lnTo>
                  <a:pt x="420369" y="282333"/>
                </a:lnTo>
                <a:lnTo>
                  <a:pt x="458866" y="264264"/>
                </a:lnTo>
                <a:lnTo>
                  <a:pt x="487171" y="232994"/>
                </a:lnTo>
                <a:lnTo>
                  <a:pt x="504602" y="191115"/>
                </a:lnTo>
                <a:lnTo>
                  <a:pt x="510413" y="141236"/>
                </a:lnTo>
                <a:lnTo>
                  <a:pt x="508958" y="115357"/>
                </a:lnTo>
                <a:lnTo>
                  <a:pt x="497286" y="69484"/>
                </a:lnTo>
                <a:lnTo>
                  <a:pt x="474162" y="32139"/>
                </a:lnTo>
                <a:lnTo>
                  <a:pt x="440824" y="7393"/>
                </a:lnTo>
                <a:lnTo>
                  <a:pt x="420369" y="0"/>
                </a:lnTo>
                <a:close/>
              </a:path>
              <a:path w="510539" h="282575">
                <a:moveTo>
                  <a:pt x="90042" y="0"/>
                </a:moveTo>
                <a:lnTo>
                  <a:pt x="51657" y="18107"/>
                </a:lnTo>
                <a:lnTo>
                  <a:pt x="23367" y="49491"/>
                </a:lnTo>
                <a:lnTo>
                  <a:pt x="5873" y="91440"/>
                </a:lnTo>
                <a:lnTo>
                  <a:pt x="0" y="141236"/>
                </a:lnTo>
                <a:lnTo>
                  <a:pt x="1452" y="167175"/>
                </a:lnTo>
                <a:lnTo>
                  <a:pt x="13073" y="213056"/>
                </a:lnTo>
                <a:lnTo>
                  <a:pt x="36125" y="250279"/>
                </a:lnTo>
                <a:lnTo>
                  <a:pt x="69514" y="274949"/>
                </a:lnTo>
                <a:lnTo>
                  <a:pt x="90042" y="282333"/>
                </a:lnTo>
                <a:lnTo>
                  <a:pt x="93725" y="270865"/>
                </a:lnTo>
                <a:lnTo>
                  <a:pt x="77602" y="263743"/>
                </a:lnTo>
                <a:lnTo>
                  <a:pt x="63706" y="253828"/>
                </a:lnTo>
                <a:lnTo>
                  <a:pt x="35210" y="207587"/>
                </a:lnTo>
                <a:lnTo>
                  <a:pt x="26828" y="164649"/>
                </a:lnTo>
                <a:lnTo>
                  <a:pt x="25780" y="139750"/>
                </a:lnTo>
                <a:lnTo>
                  <a:pt x="26828" y="115661"/>
                </a:lnTo>
                <a:lnTo>
                  <a:pt x="35210" y="73880"/>
                </a:lnTo>
                <a:lnTo>
                  <a:pt x="63801" y="28373"/>
                </a:lnTo>
                <a:lnTo>
                  <a:pt x="94106" y="11468"/>
                </a:lnTo>
                <a:lnTo>
                  <a:pt x="90042" y="0"/>
                </a:lnTo>
                <a:close/>
              </a:path>
            </a:pathLst>
          </a:custGeom>
          <a:solidFill>
            <a:srgbClr val="000000"/>
          </a:solidFill>
        </p:spPr>
        <p:txBody>
          <a:bodyPr wrap="square" lIns="0" tIns="0" rIns="0" bIns="0" rtlCol="0"/>
          <a:lstStyle/>
          <a:p>
            <a:endParaRPr/>
          </a:p>
        </p:txBody>
      </p:sp>
      <p:sp>
        <p:nvSpPr>
          <p:cNvPr id="48" name="object 48"/>
          <p:cNvSpPr txBox="1"/>
          <p:nvPr/>
        </p:nvSpPr>
        <p:spPr>
          <a:xfrm>
            <a:off x="2340355" y="6088481"/>
            <a:ext cx="1443990" cy="391160"/>
          </a:xfrm>
          <a:prstGeom prst="rect">
            <a:avLst/>
          </a:prstGeom>
        </p:spPr>
        <p:txBody>
          <a:bodyPr vert="horz" wrap="square" lIns="0" tIns="12700" rIns="0" bIns="0" rtlCol="0">
            <a:spAutoFit/>
          </a:bodyPr>
          <a:lstStyle/>
          <a:p>
            <a:pPr marL="12700">
              <a:lnSpc>
                <a:spcPct val="100000"/>
              </a:lnSpc>
              <a:spcBef>
                <a:spcPts val="100"/>
              </a:spcBef>
              <a:tabLst>
                <a:tab pos="1263650" algn="l"/>
              </a:tabLst>
            </a:pPr>
            <a:r>
              <a:rPr sz="2400" dirty="0">
                <a:latin typeface="Cambria Math"/>
                <a:cs typeface="Cambria Math"/>
              </a:rPr>
              <a:t>𝑥</a:t>
            </a:r>
            <a:r>
              <a:rPr sz="2400" spc="75" dirty="0">
                <a:latin typeface="Cambria Math"/>
                <a:cs typeface="Cambria Math"/>
              </a:rPr>
              <a:t> </a:t>
            </a:r>
            <a:r>
              <a:rPr sz="2400" dirty="0">
                <a:latin typeface="Cambria Math"/>
                <a:cs typeface="Cambria Math"/>
              </a:rPr>
              <a:t>−</a:t>
            </a:r>
            <a:r>
              <a:rPr sz="2400" spc="-5" dirty="0">
                <a:latin typeface="Cambria Math"/>
                <a:cs typeface="Cambria Math"/>
              </a:rPr>
              <a:t> </a:t>
            </a:r>
            <a:r>
              <a:rPr sz="2400" dirty="0">
                <a:latin typeface="Cambria Math"/>
                <a:cs typeface="Cambria Math"/>
              </a:rPr>
              <a:t>𝜇	Σ</a:t>
            </a:r>
            <a:endParaRPr sz="2400">
              <a:latin typeface="Cambria Math"/>
              <a:cs typeface="Cambria Math"/>
            </a:endParaRPr>
          </a:p>
        </p:txBody>
      </p:sp>
      <p:sp>
        <p:nvSpPr>
          <p:cNvPr id="49" name="object 49"/>
          <p:cNvSpPr txBox="1"/>
          <p:nvPr/>
        </p:nvSpPr>
        <p:spPr>
          <a:xfrm>
            <a:off x="3043173" y="6059525"/>
            <a:ext cx="1303655" cy="292735"/>
          </a:xfrm>
          <a:prstGeom prst="rect">
            <a:avLst/>
          </a:prstGeom>
        </p:spPr>
        <p:txBody>
          <a:bodyPr vert="horz" wrap="square" lIns="0" tIns="12700" rIns="0" bIns="0" rtlCol="0">
            <a:spAutoFit/>
          </a:bodyPr>
          <a:lstStyle/>
          <a:p>
            <a:pPr marL="12700">
              <a:lnSpc>
                <a:spcPct val="100000"/>
              </a:lnSpc>
              <a:spcBef>
                <a:spcPts val="100"/>
              </a:spcBef>
              <a:tabLst>
                <a:tab pos="278765" algn="l"/>
                <a:tab pos="731520" algn="l"/>
                <a:tab pos="998219" algn="l"/>
              </a:tabLst>
            </a:pPr>
            <a:r>
              <a:rPr sz="1750" spc="40" dirty="0">
                <a:latin typeface="Cambria Math"/>
                <a:cs typeface="Cambria Math"/>
              </a:rPr>
              <a:t>1	</a:t>
            </a:r>
            <a:r>
              <a:rPr sz="1750" spc="55" dirty="0">
                <a:latin typeface="Cambria Math"/>
                <a:cs typeface="Cambria Math"/>
              </a:rPr>
              <a:t>𝑇	</a:t>
            </a:r>
            <a:r>
              <a:rPr sz="1750" spc="40" dirty="0">
                <a:latin typeface="Cambria Math"/>
                <a:cs typeface="Cambria Math"/>
              </a:rPr>
              <a:t>1	</a:t>
            </a:r>
            <a:r>
              <a:rPr sz="1750" spc="-30" dirty="0">
                <a:latin typeface="Cambria Math"/>
                <a:cs typeface="Cambria Math"/>
              </a:rPr>
              <a:t>−</a:t>
            </a:r>
            <a:r>
              <a:rPr sz="1750" spc="40" dirty="0">
                <a:latin typeface="Cambria Math"/>
                <a:cs typeface="Cambria Math"/>
              </a:rPr>
              <a:t>1</a:t>
            </a:r>
            <a:endParaRPr sz="1750">
              <a:latin typeface="Cambria Math"/>
              <a:cs typeface="Cambria Math"/>
            </a:endParaRPr>
          </a:p>
        </p:txBody>
      </p:sp>
      <p:sp>
        <p:nvSpPr>
          <p:cNvPr id="50" name="object 50"/>
          <p:cNvSpPr/>
          <p:nvPr/>
        </p:nvSpPr>
        <p:spPr>
          <a:xfrm>
            <a:off x="4371340" y="6177279"/>
            <a:ext cx="1043940" cy="282575"/>
          </a:xfrm>
          <a:custGeom>
            <a:avLst/>
            <a:gdLst/>
            <a:ahLst/>
            <a:cxnLst/>
            <a:rect l="l" t="t" r="r" b="b"/>
            <a:pathLst>
              <a:path w="1043939" h="282575">
                <a:moveTo>
                  <a:pt x="953770" y="0"/>
                </a:moveTo>
                <a:lnTo>
                  <a:pt x="949706" y="11468"/>
                </a:lnTo>
                <a:lnTo>
                  <a:pt x="966069" y="18556"/>
                </a:lnTo>
                <a:lnTo>
                  <a:pt x="980122" y="28373"/>
                </a:lnTo>
                <a:lnTo>
                  <a:pt x="1008655" y="73880"/>
                </a:lnTo>
                <a:lnTo>
                  <a:pt x="1016986" y="115661"/>
                </a:lnTo>
                <a:lnTo>
                  <a:pt x="1018032" y="139750"/>
                </a:lnTo>
                <a:lnTo>
                  <a:pt x="1016984" y="164649"/>
                </a:lnTo>
                <a:lnTo>
                  <a:pt x="1008602" y="207587"/>
                </a:lnTo>
                <a:lnTo>
                  <a:pt x="980122" y="253828"/>
                </a:lnTo>
                <a:lnTo>
                  <a:pt x="950213" y="270865"/>
                </a:lnTo>
                <a:lnTo>
                  <a:pt x="953770" y="282333"/>
                </a:lnTo>
                <a:lnTo>
                  <a:pt x="992266" y="264264"/>
                </a:lnTo>
                <a:lnTo>
                  <a:pt x="1020572" y="232994"/>
                </a:lnTo>
                <a:lnTo>
                  <a:pt x="1038002" y="191115"/>
                </a:lnTo>
                <a:lnTo>
                  <a:pt x="1043813" y="141236"/>
                </a:lnTo>
                <a:lnTo>
                  <a:pt x="1042358" y="115357"/>
                </a:lnTo>
                <a:lnTo>
                  <a:pt x="1030686" y="69484"/>
                </a:lnTo>
                <a:lnTo>
                  <a:pt x="1007562" y="32139"/>
                </a:lnTo>
                <a:lnTo>
                  <a:pt x="974224" y="7393"/>
                </a:lnTo>
                <a:lnTo>
                  <a:pt x="953770" y="0"/>
                </a:lnTo>
                <a:close/>
              </a:path>
              <a:path w="1043939" h="282575">
                <a:moveTo>
                  <a:pt x="90043" y="0"/>
                </a:moveTo>
                <a:lnTo>
                  <a:pt x="51657" y="18107"/>
                </a:lnTo>
                <a:lnTo>
                  <a:pt x="23368" y="49491"/>
                </a:lnTo>
                <a:lnTo>
                  <a:pt x="5873" y="91440"/>
                </a:lnTo>
                <a:lnTo>
                  <a:pt x="0" y="141236"/>
                </a:lnTo>
                <a:lnTo>
                  <a:pt x="1452" y="167175"/>
                </a:lnTo>
                <a:lnTo>
                  <a:pt x="13073" y="213056"/>
                </a:lnTo>
                <a:lnTo>
                  <a:pt x="36125" y="250279"/>
                </a:lnTo>
                <a:lnTo>
                  <a:pt x="69514" y="274949"/>
                </a:lnTo>
                <a:lnTo>
                  <a:pt x="90043" y="282333"/>
                </a:lnTo>
                <a:lnTo>
                  <a:pt x="93725" y="270865"/>
                </a:lnTo>
                <a:lnTo>
                  <a:pt x="77602" y="263743"/>
                </a:lnTo>
                <a:lnTo>
                  <a:pt x="63706" y="253828"/>
                </a:lnTo>
                <a:lnTo>
                  <a:pt x="35210" y="207587"/>
                </a:lnTo>
                <a:lnTo>
                  <a:pt x="26828" y="164649"/>
                </a:lnTo>
                <a:lnTo>
                  <a:pt x="25781" y="139750"/>
                </a:lnTo>
                <a:lnTo>
                  <a:pt x="26828" y="115661"/>
                </a:lnTo>
                <a:lnTo>
                  <a:pt x="35210" y="73880"/>
                </a:lnTo>
                <a:lnTo>
                  <a:pt x="63801" y="28373"/>
                </a:lnTo>
                <a:lnTo>
                  <a:pt x="94107" y="11468"/>
                </a:lnTo>
                <a:lnTo>
                  <a:pt x="90043" y="0"/>
                </a:lnTo>
                <a:close/>
              </a:path>
            </a:pathLst>
          </a:custGeom>
          <a:solidFill>
            <a:srgbClr val="000000"/>
          </a:solidFill>
        </p:spPr>
        <p:txBody>
          <a:bodyPr wrap="square" lIns="0" tIns="0" rIns="0" bIns="0" rtlCol="0"/>
          <a:lstStyle/>
          <a:p>
            <a:endParaRPr/>
          </a:p>
        </p:txBody>
      </p:sp>
      <p:sp>
        <p:nvSpPr>
          <p:cNvPr id="51" name="object 51"/>
          <p:cNvSpPr txBox="1"/>
          <p:nvPr/>
        </p:nvSpPr>
        <p:spPr>
          <a:xfrm>
            <a:off x="4458970" y="6088481"/>
            <a:ext cx="7283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𝑥</a:t>
            </a:r>
            <a:r>
              <a:rPr sz="2400" spc="30" dirty="0">
                <a:latin typeface="Cambria Math"/>
                <a:cs typeface="Cambria Math"/>
              </a:rPr>
              <a:t> </a:t>
            </a:r>
            <a:r>
              <a:rPr sz="2400" dirty="0">
                <a:latin typeface="Cambria Math"/>
                <a:cs typeface="Cambria Math"/>
              </a:rPr>
              <a:t>−</a:t>
            </a:r>
            <a:r>
              <a:rPr sz="2400" spc="-40" dirty="0">
                <a:latin typeface="Cambria Math"/>
                <a:cs typeface="Cambria Math"/>
              </a:rPr>
              <a:t> </a:t>
            </a:r>
            <a:r>
              <a:rPr sz="2400" dirty="0">
                <a:latin typeface="Cambria Math"/>
                <a:cs typeface="Cambria Math"/>
              </a:rPr>
              <a:t>𝜇</a:t>
            </a:r>
            <a:endParaRPr sz="2400">
              <a:latin typeface="Cambria Math"/>
              <a:cs typeface="Cambria Math"/>
            </a:endParaRPr>
          </a:p>
        </p:txBody>
      </p:sp>
      <p:sp>
        <p:nvSpPr>
          <p:cNvPr id="52" name="object 52"/>
          <p:cNvSpPr txBox="1"/>
          <p:nvPr/>
        </p:nvSpPr>
        <p:spPr>
          <a:xfrm>
            <a:off x="5163439" y="6059525"/>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1</a:t>
            </a:r>
            <a:endParaRPr sz="1750">
              <a:latin typeface="Cambria Math"/>
              <a:cs typeface="Cambria Math"/>
            </a:endParaRPr>
          </a:p>
        </p:txBody>
      </p:sp>
      <p:sp>
        <p:nvSpPr>
          <p:cNvPr id="53" name="object 53"/>
          <p:cNvSpPr/>
          <p:nvPr/>
        </p:nvSpPr>
        <p:spPr>
          <a:xfrm>
            <a:off x="5831332" y="6177279"/>
            <a:ext cx="1048385" cy="282575"/>
          </a:xfrm>
          <a:custGeom>
            <a:avLst/>
            <a:gdLst/>
            <a:ahLst/>
            <a:cxnLst/>
            <a:rect l="l" t="t" r="r" b="b"/>
            <a:pathLst>
              <a:path w="1048384" h="282575">
                <a:moveTo>
                  <a:pt x="958341" y="0"/>
                </a:moveTo>
                <a:lnTo>
                  <a:pt x="954277" y="11468"/>
                </a:lnTo>
                <a:lnTo>
                  <a:pt x="970641" y="18556"/>
                </a:lnTo>
                <a:lnTo>
                  <a:pt x="984694" y="28373"/>
                </a:lnTo>
                <a:lnTo>
                  <a:pt x="1013227" y="73880"/>
                </a:lnTo>
                <a:lnTo>
                  <a:pt x="1021558" y="115661"/>
                </a:lnTo>
                <a:lnTo>
                  <a:pt x="1022603" y="139750"/>
                </a:lnTo>
                <a:lnTo>
                  <a:pt x="1021556" y="164649"/>
                </a:lnTo>
                <a:lnTo>
                  <a:pt x="1013174" y="207587"/>
                </a:lnTo>
                <a:lnTo>
                  <a:pt x="984694" y="253828"/>
                </a:lnTo>
                <a:lnTo>
                  <a:pt x="954786" y="270865"/>
                </a:lnTo>
                <a:lnTo>
                  <a:pt x="958341" y="282333"/>
                </a:lnTo>
                <a:lnTo>
                  <a:pt x="996838" y="264264"/>
                </a:lnTo>
                <a:lnTo>
                  <a:pt x="1025143" y="232994"/>
                </a:lnTo>
                <a:lnTo>
                  <a:pt x="1042574" y="191115"/>
                </a:lnTo>
                <a:lnTo>
                  <a:pt x="1048385" y="141236"/>
                </a:lnTo>
                <a:lnTo>
                  <a:pt x="1046930" y="115357"/>
                </a:lnTo>
                <a:lnTo>
                  <a:pt x="1035258" y="69484"/>
                </a:lnTo>
                <a:lnTo>
                  <a:pt x="1012134" y="32139"/>
                </a:lnTo>
                <a:lnTo>
                  <a:pt x="978796" y="7393"/>
                </a:lnTo>
                <a:lnTo>
                  <a:pt x="958341" y="0"/>
                </a:lnTo>
                <a:close/>
              </a:path>
              <a:path w="1048384" h="282575">
                <a:moveTo>
                  <a:pt x="90042" y="0"/>
                </a:moveTo>
                <a:lnTo>
                  <a:pt x="51657" y="18107"/>
                </a:lnTo>
                <a:lnTo>
                  <a:pt x="23367" y="49491"/>
                </a:lnTo>
                <a:lnTo>
                  <a:pt x="5873" y="91440"/>
                </a:lnTo>
                <a:lnTo>
                  <a:pt x="0" y="141236"/>
                </a:lnTo>
                <a:lnTo>
                  <a:pt x="1452" y="167175"/>
                </a:lnTo>
                <a:lnTo>
                  <a:pt x="13073" y="213056"/>
                </a:lnTo>
                <a:lnTo>
                  <a:pt x="36125" y="250279"/>
                </a:lnTo>
                <a:lnTo>
                  <a:pt x="69514" y="274949"/>
                </a:lnTo>
                <a:lnTo>
                  <a:pt x="90042" y="282333"/>
                </a:lnTo>
                <a:lnTo>
                  <a:pt x="93725" y="270865"/>
                </a:lnTo>
                <a:lnTo>
                  <a:pt x="77602" y="263743"/>
                </a:lnTo>
                <a:lnTo>
                  <a:pt x="63706" y="253828"/>
                </a:lnTo>
                <a:lnTo>
                  <a:pt x="35210" y="207587"/>
                </a:lnTo>
                <a:lnTo>
                  <a:pt x="26828" y="164649"/>
                </a:lnTo>
                <a:lnTo>
                  <a:pt x="25780" y="139750"/>
                </a:lnTo>
                <a:lnTo>
                  <a:pt x="26828" y="115661"/>
                </a:lnTo>
                <a:lnTo>
                  <a:pt x="35210" y="73880"/>
                </a:lnTo>
                <a:lnTo>
                  <a:pt x="63801" y="28373"/>
                </a:lnTo>
                <a:lnTo>
                  <a:pt x="94106" y="11468"/>
                </a:lnTo>
                <a:lnTo>
                  <a:pt x="90042" y="0"/>
                </a:lnTo>
                <a:close/>
              </a:path>
            </a:pathLst>
          </a:custGeom>
          <a:solidFill>
            <a:srgbClr val="000000"/>
          </a:solidFill>
        </p:spPr>
        <p:txBody>
          <a:bodyPr wrap="square" lIns="0" tIns="0" rIns="0" bIns="0" rtlCol="0"/>
          <a:lstStyle/>
          <a:p>
            <a:endParaRPr/>
          </a:p>
        </p:txBody>
      </p:sp>
      <p:sp>
        <p:nvSpPr>
          <p:cNvPr id="54" name="object 54"/>
          <p:cNvSpPr/>
          <p:nvPr/>
        </p:nvSpPr>
        <p:spPr>
          <a:xfrm>
            <a:off x="7088631" y="6177279"/>
            <a:ext cx="518159" cy="282575"/>
          </a:xfrm>
          <a:custGeom>
            <a:avLst/>
            <a:gdLst/>
            <a:ahLst/>
            <a:cxnLst/>
            <a:rect l="l" t="t" r="r" b="b"/>
            <a:pathLst>
              <a:path w="518159" h="282575">
                <a:moveTo>
                  <a:pt x="427990" y="0"/>
                </a:moveTo>
                <a:lnTo>
                  <a:pt x="423925" y="11468"/>
                </a:lnTo>
                <a:lnTo>
                  <a:pt x="440289" y="18556"/>
                </a:lnTo>
                <a:lnTo>
                  <a:pt x="454342" y="28373"/>
                </a:lnTo>
                <a:lnTo>
                  <a:pt x="482875" y="73880"/>
                </a:lnTo>
                <a:lnTo>
                  <a:pt x="491206" y="115661"/>
                </a:lnTo>
                <a:lnTo>
                  <a:pt x="492251" y="139750"/>
                </a:lnTo>
                <a:lnTo>
                  <a:pt x="491204" y="164649"/>
                </a:lnTo>
                <a:lnTo>
                  <a:pt x="482822" y="207587"/>
                </a:lnTo>
                <a:lnTo>
                  <a:pt x="454342" y="253828"/>
                </a:lnTo>
                <a:lnTo>
                  <a:pt x="424434" y="270865"/>
                </a:lnTo>
                <a:lnTo>
                  <a:pt x="427990" y="282333"/>
                </a:lnTo>
                <a:lnTo>
                  <a:pt x="466486" y="264264"/>
                </a:lnTo>
                <a:lnTo>
                  <a:pt x="494792" y="232994"/>
                </a:lnTo>
                <a:lnTo>
                  <a:pt x="512222" y="191115"/>
                </a:lnTo>
                <a:lnTo>
                  <a:pt x="518033" y="141236"/>
                </a:lnTo>
                <a:lnTo>
                  <a:pt x="516578" y="115357"/>
                </a:lnTo>
                <a:lnTo>
                  <a:pt x="504906" y="69484"/>
                </a:lnTo>
                <a:lnTo>
                  <a:pt x="481782" y="32139"/>
                </a:lnTo>
                <a:lnTo>
                  <a:pt x="448444" y="7393"/>
                </a:lnTo>
                <a:lnTo>
                  <a:pt x="427990" y="0"/>
                </a:lnTo>
                <a:close/>
              </a:path>
              <a:path w="518159" h="282575">
                <a:moveTo>
                  <a:pt x="90043" y="0"/>
                </a:moveTo>
                <a:lnTo>
                  <a:pt x="51657" y="18107"/>
                </a:lnTo>
                <a:lnTo>
                  <a:pt x="23368" y="49491"/>
                </a:lnTo>
                <a:lnTo>
                  <a:pt x="5873" y="91440"/>
                </a:lnTo>
                <a:lnTo>
                  <a:pt x="0" y="141236"/>
                </a:lnTo>
                <a:lnTo>
                  <a:pt x="1452" y="167175"/>
                </a:lnTo>
                <a:lnTo>
                  <a:pt x="13073" y="213056"/>
                </a:lnTo>
                <a:lnTo>
                  <a:pt x="36125" y="250279"/>
                </a:lnTo>
                <a:lnTo>
                  <a:pt x="69514" y="274949"/>
                </a:lnTo>
                <a:lnTo>
                  <a:pt x="90043" y="282333"/>
                </a:lnTo>
                <a:lnTo>
                  <a:pt x="93725" y="270865"/>
                </a:lnTo>
                <a:lnTo>
                  <a:pt x="77602" y="263743"/>
                </a:lnTo>
                <a:lnTo>
                  <a:pt x="63706" y="253828"/>
                </a:lnTo>
                <a:lnTo>
                  <a:pt x="35210" y="207587"/>
                </a:lnTo>
                <a:lnTo>
                  <a:pt x="26828" y="164649"/>
                </a:lnTo>
                <a:lnTo>
                  <a:pt x="25781" y="139750"/>
                </a:lnTo>
                <a:lnTo>
                  <a:pt x="26828" y="115661"/>
                </a:lnTo>
                <a:lnTo>
                  <a:pt x="35210" y="73880"/>
                </a:lnTo>
                <a:lnTo>
                  <a:pt x="63801" y="28373"/>
                </a:lnTo>
                <a:lnTo>
                  <a:pt x="94107" y="11468"/>
                </a:lnTo>
                <a:lnTo>
                  <a:pt x="90043" y="0"/>
                </a:lnTo>
                <a:close/>
              </a:path>
            </a:pathLst>
          </a:custGeom>
          <a:solidFill>
            <a:srgbClr val="000000"/>
          </a:solidFill>
        </p:spPr>
        <p:txBody>
          <a:bodyPr wrap="square" lIns="0" tIns="0" rIns="0" bIns="0" rtlCol="0"/>
          <a:lstStyle/>
          <a:p>
            <a:endParaRPr/>
          </a:p>
        </p:txBody>
      </p:sp>
      <p:sp>
        <p:nvSpPr>
          <p:cNvPr id="55" name="object 55"/>
          <p:cNvSpPr txBox="1"/>
          <p:nvPr/>
        </p:nvSpPr>
        <p:spPr>
          <a:xfrm>
            <a:off x="5497195" y="6088481"/>
            <a:ext cx="1872614" cy="391160"/>
          </a:xfrm>
          <a:prstGeom prst="rect">
            <a:avLst/>
          </a:prstGeom>
        </p:spPr>
        <p:txBody>
          <a:bodyPr vert="horz" wrap="square" lIns="0" tIns="12700" rIns="0" bIns="0" rtlCol="0">
            <a:spAutoFit/>
          </a:bodyPr>
          <a:lstStyle/>
          <a:p>
            <a:pPr marL="12700">
              <a:lnSpc>
                <a:spcPct val="100000"/>
              </a:lnSpc>
              <a:spcBef>
                <a:spcPts val="100"/>
              </a:spcBef>
              <a:tabLst>
                <a:tab pos="434340" algn="l"/>
                <a:tab pos="1692275" algn="l"/>
              </a:tabLst>
            </a:pPr>
            <a:r>
              <a:rPr sz="2400" dirty="0">
                <a:latin typeface="Cambria Math"/>
                <a:cs typeface="Cambria Math"/>
              </a:rPr>
              <a:t>−	𝑥</a:t>
            </a:r>
            <a:r>
              <a:rPr sz="2400" spc="65" dirty="0">
                <a:latin typeface="Cambria Math"/>
                <a:cs typeface="Cambria Math"/>
              </a:rPr>
              <a:t> </a:t>
            </a:r>
            <a:r>
              <a:rPr sz="2400" dirty="0">
                <a:latin typeface="Cambria Math"/>
                <a:cs typeface="Cambria Math"/>
              </a:rPr>
              <a:t>−</a:t>
            </a:r>
            <a:r>
              <a:rPr sz="2400" spc="5" dirty="0">
                <a:latin typeface="Cambria Math"/>
                <a:cs typeface="Cambria Math"/>
              </a:rPr>
              <a:t> </a:t>
            </a:r>
            <a:r>
              <a:rPr sz="2400" dirty="0">
                <a:latin typeface="Cambria Math"/>
                <a:cs typeface="Cambria Math"/>
              </a:rPr>
              <a:t>𝜇	Σ</a:t>
            </a:r>
            <a:endParaRPr sz="2400">
              <a:latin typeface="Cambria Math"/>
              <a:cs typeface="Cambria Math"/>
            </a:endParaRPr>
          </a:p>
        </p:txBody>
      </p:sp>
      <p:sp>
        <p:nvSpPr>
          <p:cNvPr id="56" name="object 56"/>
          <p:cNvSpPr txBox="1"/>
          <p:nvPr/>
        </p:nvSpPr>
        <p:spPr>
          <a:xfrm>
            <a:off x="6628256" y="6059525"/>
            <a:ext cx="1309370" cy="292735"/>
          </a:xfrm>
          <a:prstGeom prst="rect">
            <a:avLst/>
          </a:prstGeom>
        </p:spPr>
        <p:txBody>
          <a:bodyPr vert="horz" wrap="square" lIns="0" tIns="12700" rIns="0" bIns="0" rtlCol="0">
            <a:spAutoFit/>
          </a:bodyPr>
          <a:lstStyle/>
          <a:p>
            <a:pPr marL="12700">
              <a:lnSpc>
                <a:spcPct val="100000"/>
              </a:lnSpc>
              <a:spcBef>
                <a:spcPts val="100"/>
              </a:spcBef>
              <a:tabLst>
                <a:tab pos="278765" algn="l"/>
                <a:tab pos="737870" algn="l"/>
                <a:tab pos="1005840" algn="l"/>
              </a:tabLst>
            </a:pPr>
            <a:r>
              <a:rPr sz="1750" spc="40" dirty="0">
                <a:latin typeface="Cambria Math"/>
                <a:cs typeface="Cambria Math"/>
              </a:rPr>
              <a:t>2	</a:t>
            </a:r>
            <a:r>
              <a:rPr sz="1750" spc="55" dirty="0">
                <a:latin typeface="Cambria Math"/>
                <a:cs typeface="Cambria Math"/>
              </a:rPr>
              <a:t>𝑇	</a:t>
            </a:r>
            <a:r>
              <a:rPr sz="1750" spc="40" dirty="0">
                <a:latin typeface="Cambria Math"/>
                <a:cs typeface="Cambria Math"/>
              </a:rPr>
              <a:t>2	</a:t>
            </a:r>
            <a:r>
              <a:rPr sz="1750" spc="-40" dirty="0">
                <a:latin typeface="Cambria Math"/>
                <a:cs typeface="Cambria Math"/>
              </a:rPr>
              <a:t>−</a:t>
            </a:r>
            <a:r>
              <a:rPr sz="1750" spc="40" dirty="0">
                <a:latin typeface="Cambria Math"/>
                <a:cs typeface="Cambria Math"/>
              </a:rPr>
              <a:t>1</a:t>
            </a:r>
            <a:endParaRPr sz="1750">
              <a:latin typeface="Cambria Math"/>
              <a:cs typeface="Cambria Math"/>
            </a:endParaRPr>
          </a:p>
        </p:txBody>
      </p:sp>
      <p:sp>
        <p:nvSpPr>
          <p:cNvPr id="57" name="object 57"/>
          <p:cNvSpPr txBox="1"/>
          <p:nvPr/>
        </p:nvSpPr>
        <p:spPr>
          <a:xfrm>
            <a:off x="8051672" y="6088481"/>
            <a:ext cx="72644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𝑥</a:t>
            </a:r>
            <a:r>
              <a:rPr sz="2400" spc="15" dirty="0">
                <a:latin typeface="Cambria Math"/>
                <a:cs typeface="Cambria Math"/>
              </a:rPr>
              <a:t> </a:t>
            </a:r>
            <a:r>
              <a:rPr sz="2400" dirty="0">
                <a:latin typeface="Cambria Math"/>
                <a:cs typeface="Cambria Math"/>
              </a:rPr>
              <a:t>−</a:t>
            </a:r>
            <a:r>
              <a:rPr sz="2400" spc="-40" dirty="0">
                <a:latin typeface="Cambria Math"/>
                <a:cs typeface="Cambria Math"/>
              </a:rPr>
              <a:t> </a:t>
            </a:r>
            <a:r>
              <a:rPr sz="2400" dirty="0">
                <a:latin typeface="Cambria Math"/>
                <a:cs typeface="Cambria Math"/>
              </a:rPr>
              <a:t>𝜇</a:t>
            </a:r>
            <a:endParaRPr sz="2400">
              <a:latin typeface="Cambria Math"/>
              <a:cs typeface="Cambria Math"/>
            </a:endParaRPr>
          </a:p>
        </p:txBody>
      </p:sp>
      <p:sp>
        <p:nvSpPr>
          <p:cNvPr id="58" name="object 58"/>
          <p:cNvSpPr txBox="1"/>
          <p:nvPr/>
        </p:nvSpPr>
        <p:spPr>
          <a:xfrm>
            <a:off x="8760714" y="6059525"/>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2</a:t>
            </a:r>
            <a:endParaRPr sz="1750">
              <a:latin typeface="Cambria Math"/>
              <a:cs typeface="Cambria Math"/>
            </a:endParaRPr>
          </a:p>
        </p:txBody>
      </p:sp>
      <p:sp>
        <p:nvSpPr>
          <p:cNvPr id="59" name="object 59"/>
          <p:cNvSpPr/>
          <p:nvPr/>
        </p:nvSpPr>
        <p:spPr>
          <a:xfrm>
            <a:off x="671715" y="1397508"/>
            <a:ext cx="766445" cy="282575"/>
          </a:xfrm>
          <a:custGeom>
            <a:avLst/>
            <a:gdLst/>
            <a:ahLst/>
            <a:cxnLst/>
            <a:rect l="l" t="t" r="r" b="b"/>
            <a:pathLst>
              <a:path w="766444" h="282575">
                <a:moveTo>
                  <a:pt x="676262" y="0"/>
                </a:moveTo>
                <a:lnTo>
                  <a:pt x="672325" y="11429"/>
                </a:lnTo>
                <a:lnTo>
                  <a:pt x="688632" y="18522"/>
                </a:lnTo>
                <a:lnTo>
                  <a:pt x="702678" y="28352"/>
                </a:lnTo>
                <a:lnTo>
                  <a:pt x="731221" y="73852"/>
                </a:lnTo>
                <a:lnTo>
                  <a:pt x="739603" y="115623"/>
                </a:lnTo>
                <a:lnTo>
                  <a:pt x="740651" y="139700"/>
                </a:lnTo>
                <a:lnTo>
                  <a:pt x="739603" y="164633"/>
                </a:lnTo>
                <a:lnTo>
                  <a:pt x="731221" y="207547"/>
                </a:lnTo>
                <a:lnTo>
                  <a:pt x="702725" y="253841"/>
                </a:lnTo>
                <a:lnTo>
                  <a:pt x="672706" y="270890"/>
                </a:lnTo>
                <a:lnTo>
                  <a:pt x="676262" y="282320"/>
                </a:lnTo>
                <a:lnTo>
                  <a:pt x="714806" y="264239"/>
                </a:lnTo>
                <a:lnTo>
                  <a:pt x="743064" y="232917"/>
                </a:lnTo>
                <a:lnTo>
                  <a:pt x="760495" y="191119"/>
                </a:lnTo>
                <a:lnTo>
                  <a:pt x="766305" y="141224"/>
                </a:lnTo>
                <a:lnTo>
                  <a:pt x="764852" y="115341"/>
                </a:lnTo>
                <a:lnTo>
                  <a:pt x="753232" y="69482"/>
                </a:lnTo>
                <a:lnTo>
                  <a:pt x="730161" y="32146"/>
                </a:lnTo>
                <a:lnTo>
                  <a:pt x="696737" y="7381"/>
                </a:lnTo>
                <a:lnTo>
                  <a:pt x="676262" y="0"/>
                </a:lnTo>
                <a:close/>
              </a:path>
              <a:path w="766444" h="282575">
                <a:moveTo>
                  <a:pt x="90043" y="0"/>
                </a:moveTo>
                <a:lnTo>
                  <a:pt x="51623" y="18097"/>
                </a:lnTo>
                <a:lnTo>
                  <a:pt x="23291" y="49529"/>
                </a:lnTo>
                <a:lnTo>
                  <a:pt x="5821" y="91424"/>
                </a:lnTo>
                <a:lnTo>
                  <a:pt x="0" y="141224"/>
                </a:lnTo>
                <a:lnTo>
                  <a:pt x="1450" y="167177"/>
                </a:lnTo>
                <a:lnTo>
                  <a:pt x="13056" y="213036"/>
                </a:lnTo>
                <a:lnTo>
                  <a:pt x="36100" y="250227"/>
                </a:lnTo>
                <a:lnTo>
                  <a:pt x="69514" y="274941"/>
                </a:lnTo>
                <a:lnTo>
                  <a:pt x="90043" y="282320"/>
                </a:lnTo>
                <a:lnTo>
                  <a:pt x="93611" y="270890"/>
                </a:lnTo>
                <a:lnTo>
                  <a:pt x="77521" y="263771"/>
                </a:lnTo>
                <a:lnTo>
                  <a:pt x="63638" y="253841"/>
                </a:lnTo>
                <a:lnTo>
                  <a:pt x="35167" y="207547"/>
                </a:lnTo>
                <a:lnTo>
                  <a:pt x="26790" y="164633"/>
                </a:lnTo>
                <a:lnTo>
                  <a:pt x="25742" y="139700"/>
                </a:lnTo>
                <a:lnTo>
                  <a:pt x="26790" y="115623"/>
                </a:lnTo>
                <a:lnTo>
                  <a:pt x="35167" y="73852"/>
                </a:lnTo>
                <a:lnTo>
                  <a:pt x="63750" y="28352"/>
                </a:lnTo>
                <a:lnTo>
                  <a:pt x="94056" y="11429"/>
                </a:lnTo>
                <a:lnTo>
                  <a:pt x="90043" y="0"/>
                </a:lnTo>
                <a:close/>
              </a:path>
            </a:pathLst>
          </a:custGeom>
          <a:solidFill>
            <a:srgbClr val="000000"/>
          </a:solidFill>
        </p:spPr>
        <p:txBody>
          <a:bodyPr wrap="square" lIns="0" tIns="0" rIns="0" bIns="0" rtlCol="0"/>
          <a:lstStyle/>
          <a:p>
            <a:endParaRPr/>
          </a:p>
        </p:txBody>
      </p:sp>
      <p:sp>
        <p:nvSpPr>
          <p:cNvPr id="60" name="object 60"/>
          <p:cNvSpPr txBox="1"/>
          <p:nvPr/>
        </p:nvSpPr>
        <p:spPr>
          <a:xfrm>
            <a:off x="1184249" y="1452499"/>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1</a:t>
            </a:r>
            <a:endParaRPr sz="1750">
              <a:latin typeface="Cambria Math"/>
              <a:cs typeface="Cambria Math"/>
            </a:endParaRPr>
          </a:p>
        </p:txBody>
      </p:sp>
      <p:sp>
        <p:nvSpPr>
          <p:cNvPr id="61" name="object 61"/>
          <p:cNvSpPr txBox="1"/>
          <p:nvPr/>
        </p:nvSpPr>
        <p:spPr>
          <a:xfrm>
            <a:off x="437184" y="1307719"/>
            <a:ext cx="1353820" cy="391160"/>
          </a:xfrm>
          <a:prstGeom prst="rect">
            <a:avLst/>
          </a:prstGeom>
        </p:spPr>
        <p:txBody>
          <a:bodyPr vert="horz" wrap="square" lIns="0" tIns="12700" rIns="0" bIns="0" rtlCol="0">
            <a:spAutoFit/>
          </a:bodyPr>
          <a:lstStyle/>
          <a:p>
            <a:pPr marL="12700">
              <a:lnSpc>
                <a:spcPct val="100000"/>
              </a:lnSpc>
              <a:spcBef>
                <a:spcPts val="100"/>
              </a:spcBef>
              <a:tabLst>
                <a:tab pos="334010" algn="l"/>
                <a:tab pos="1113155" algn="l"/>
              </a:tabLst>
            </a:pPr>
            <a:r>
              <a:rPr sz="2400" dirty="0">
                <a:latin typeface="Cambria Math"/>
                <a:cs typeface="Cambria Math"/>
              </a:rPr>
              <a:t>𝑃	</a:t>
            </a:r>
            <a:r>
              <a:rPr sz="2400" spc="75" dirty="0">
                <a:latin typeface="Cambria Math"/>
                <a:cs typeface="Cambria Math"/>
              </a:rPr>
              <a:t>𝑥</a:t>
            </a:r>
            <a:r>
              <a:rPr sz="2400" spc="-5" dirty="0">
                <a:latin typeface="Cambria Math"/>
                <a:cs typeface="Cambria Math"/>
              </a:rPr>
              <a:t>|</a:t>
            </a:r>
            <a:r>
              <a:rPr sz="2400" dirty="0">
                <a:latin typeface="Cambria Math"/>
                <a:cs typeface="Cambria Math"/>
              </a:rPr>
              <a:t>𝐶	=</a:t>
            </a:r>
            <a:endParaRPr sz="2400">
              <a:latin typeface="Cambria Math"/>
              <a:cs typeface="Cambria Math"/>
            </a:endParaRPr>
          </a:p>
        </p:txBody>
      </p:sp>
      <p:sp>
        <p:nvSpPr>
          <p:cNvPr id="62" name="object 62"/>
          <p:cNvSpPr/>
          <p:nvPr/>
        </p:nvSpPr>
        <p:spPr>
          <a:xfrm>
            <a:off x="1861057" y="1528699"/>
            <a:ext cx="1024255" cy="20320"/>
          </a:xfrm>
          <a:custGeom>
            <a:avLst/>
            <a:gdLst/>
            <a:ahLst/>
            <a:cxnLst/>
            <a:rect l="l" t="t" r="r" b="b"/>
            <a:pathLst>
              <a:path w="1024255" h="20319">
                <a:moveTo>
                  <a:pt x="1024128" y="0"/>
                </a:moveTo>
                <a:lnTo>
                  <a:pt x="0" y="0"/>
                </a:lnTo>
                <a:lnTo>
                  <a:pt x="0" y="19812"/>
                </a:lnTo>
                <a:lnTo>
                  <a:pt x="1024128" y="19812"/>
                </a:lnTo>
                <a:lnTo>
                  <a:pt x="1024128" y="0"/>
                </a:lnTo>
                <a:close/>
              </a:path>
            </a:pathLst>
          </a:custGeom>
          <a:solidFill>
            <a:srgbClr val="000000"/>
          </a:solidFill>
        </p:spPr>
        <p:txBody>
          <a:bodyPr wrap="square" lIns="0" tIns="0" rIns="0" bIns="0" rtlCol="0"/>
          <a:lstStyle/>
          <a:p>
            <a:endParaRPr/>
          </a:p>
        </p:txBody>
      </p:sp>
      <p:sp>
        <p:nvSpPr>
          <p:cNvPr id="63" name="object 63"/>
          <p:cNvSpPr txBox="1"/>
          <p:nvPr/>
        </p:nvSpPr>
        <p:spPr>
          <a:xfrm>
            <a:off x="2276982" y="1077595"/>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a:t>
            </a:r>
            <a:endParaRPr sz="2400">
              <a:latin typeface="Cambria Math"/>
              <a:cs typeface="Cambria Math"/>
            </a:endParaRPr>
          </a:p>
        </p:txBody>
      </p:sp>
      <p:sp>
        <p:nvSpPr>
          <p:cNvPr id="64" name="object 64"/>
          <p:cNvSpPr/>
          <p:nvPr/>
        </p:nvSpPr>
        <p:spPr>
          <a:xfrm>
            <a:off x="1887854" y="1606296"/>
            <a:ext cx="556260" cy="282575"/>
          </a:xfrm>
          <a:custGeom>
            <a:avLst/>
            <a:gdLst/>
            <a:ahLst/>
            <a:cxnLst/>
            <a:rect l="l" t="t" r="r" b="b"/>
            <a:pathLst>
              <a:path w="556260" h="282575">
                <a:moveTo>
                  <a:pt x="465963" y="0"/>
                </a:moveTo>
                <a:lnTo>
                  <a:pt x="462025" y="11429"/>
                </a:lnTo>
                <a:lnTo>
                  <a:pt x="478333" y="18522"/>
                </a:lnTo>
                <a:lnTo>
                  <a:pt x="492378" y="28352"/>
                </a:lnTo>
                <a:lnTo>
                  <a:pt x="520922" y="73852"/>
                </a:lnTo>
                <a:lnTo>
                  <a:pt x="529304" y="115623"/>
                </a:lnTo>
                <a:lnTo>
                  <a:pt x="530351" y="139700"/>
                </a:lnTo>
                <a:lnTo>
                  <a:pt x="529304" y="164633"/>
                </a:lnTo>
                <a:lnTo>
                  <a:pt x="520922" y="207547"/>
                </a:lnTo>
                <a:lnTo>
                  <a:pt x="492426" y="253841"/>
                </a:lnTo>
                <a:lnTo>
                  <a:pt x="462406" y="270890"/>
                </a:lnTo>
                <a:lnTo>
                  <a:pt x="465963" y="282320"/>
                </a:lnTo>
                <a:lnTo>
                  <a:pt x="504507" y="264239"/>
                </a:lnTo>
                <a:lnTo>
                  <a:pt x="532764" y="232917"/>
                </a:lnTo>
                <a:lnTo>
                  <a:pt x="550195" y="191119"/>
                </a:lnTo>
                <a:lnTo>
                  <a:pt x="556006" y="141224"/>
                </a:lnTo>
                <a:lnTo>
                  <a:pt x="554553" y="115341"/>
                </a:lnTo>
                <a:lnTo>
                  <a:pt x="542932" y="69482"/>
                </a:lnTo>
                <a:lnTo>
                  <a:pt x="519862" y="32146"/>
                </a:lnTo>
                <a:lnTo>
                  <a:pt x="486437" y="7381"/>
                </a:lnTo>
                <a:lnTo>
                  <a:pt x="465963" y="0"/>
                </a:lnTo>
                <a:close/>
              </a:path>
              <a:path w="556260" h="282575">
                <a:moveTo>
                  <a:pt x="90043" y="0"/>
                </a:moveTo>
                <a:lnTo>
                  <a:pt x="51641" y="18097"/>
                </a:lnTo>
                <a:lnTo>
                  <a:pt x="23240" y="49529"/>
                </a:lnTo>
                <a:lnTo>
                  <a:pt x="5810" y="91424"/>
                </a:lnTo>
                <a:lnTo>
                  <a:pt x="0" y="141224"/>
                </a:lnTo>
                <a:lnTo>
                  <a:pt x="1452" y="167177"/>
                </a:lnTo>
                <a:lnTo>
                  <a:pt x="13073" y="213036"/>
                </a:lnTo>
                <a:lnTo>
                  <a:pt x="36125" y="250227"/>
                </a:lnTo>
                <a:lnTo>
                  <a:pt x="69514" y="274941"/>
                </a:lnTo>
                <a:lnTo>
                  <a:pt x="90043" y="282320"/>
                </a:lnTo>
                <a:lnTo>
                  <a:pt x="93599" y="270890"/>
                </a:lnTo>
                <a:lnTo>
                  <a:pt x="77549" y="263771"/>
                </a:lnTo>
                <a:lnTo>
                  <a:pt x="63690" y="253841"/>
                </a:lnTo>
                <a:lnTo>
                  <a:pt x="35210" y="207547"/>
                </a:lnTo>
                <a:lnTo>
                  <a:pt x="26828" y="164633"/>
                </a:lnTo>
                <a:lnTo>
                  <a:pt x="25781" y="139700"/>
                </a:lnTo>
                <a:lnTo>
                  <a:pt x="26828" y="115623"/>
                </a:lnTo>
                <a:lnTo>
                  <a:pt x="35210" y="73852"/>
                </a:lnTo>
                <a:lnTo>
                  <a:pt x="63801" y="28352"/>
                </a:lnTo>
                <a:lnTo>
                  <a:pt x="94106" y="11429"/>
                </a:lnTo>
                <a:lnTo>
                  <a:pt x="90043" y="0"/>
                </a:lnTo>
                <a:close/>
              </a:path>
            </a:pathLst>
          </a:custGeom>
          <a:solidFill>
            <a:srgbClr val="000000"/>
          </a:solidFill>
        </p:spPr>
        <p:txBody>
          <a:bodyPr wrap="square" lIns="0" tIns="0" rIns="0" bIns="0" rtlCol="0"/>
          <a:lstStyle/>
          <a:p>
            <a:endParaRPr/>
          </a:p>
        </p:txBody>
      </p:sp>
      <p:sp>
        <p:nvSpPr>
          <p:cNvPr id="65" name="object 65"/>
          <p:cNvSpPr/>
          <p:nvPr/>
        </p:nvSpPr>
        <p:spPr>
          <a:xfrm>
            <a:off x="2935477" y="1528699"/>
            <a:ext cx="876300" cy="20320"/>
          </a:xfrm>
          <a:custGeom>
            <a:avLst/>
            <a:gdLst/>
            <a:ahLst/>
            <a:cxnLst/>
            <a:rect l="l" t="t" r="r" b="b"/>
            <a:pathLst>
              <a:path w="876300" h="20319">
                <a:moveTo>
                  <a:pt x="876300" y="0"/>
                </a:moveTo>
                <a:lnTo>
                  <a:pt x="0" y="0"/>
                </a:lnTo>
                <a:lnTo>
                  <a:pt x="0" y="19812"/>
                </a:lnTo>
                <a:lnTo>
                  <a:pt x="876300" y="19812"/>
                </a:lnTo>
                <a:lnTo>
                  <a:pt x="876300" y="0"/>
                </a:lnTo>
                <a:close/>
              </a:path>
            </a:pathLst>
          </a:custGeom>
          <a:solidFill>
            <a:srgbClr val="000000"/>
          </a:solidFill>
        </p:spPr>
        <p:txBody>
          <a:bodyPr wrap="square" lIns="0" tIns="0" rIns="0" bIns="0" rtlCol="0"/>
          <a:lstStyle/>
          <a:p>
            <a:endParaRPr/>
          </a:p>
        </p:txBody>
      </p:sp>
      <p:sp>
        <p:nvSpPr>
          <p:cNvPr id="66" name="object 66"/>
          <p:cNvSpPr txBox="1"/>
          <p:nvPr/>
        </p:nvSpPr>
        <p:spPr>
          <a:xfrm>
            <a:off x="3276980" y="1077595"/>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a:t>
            </a:r>
            <a:endParaRPr sz="2400">
              <a:latin typeface="Cambria Math"/>
              <a:cs typeface="Cambria Math"/>
            </a:endParaRPr>
          </a:p>
        </p:txBody>
      </p:sp>
      <p:sp>
        <p:nvSpPr>
          <p:cNvPr id="67" name="object 67"/>
          <p:cNvSpPr/>
          <p:nvPr/>
        </p:nvSpPr>
        <p:spPr>
          <a:xfrm>
            <a:off x="3380740" y="1608327"/>
            <a:ext cx="22860" cy="277495"/>
          </a:xfrm>
          <a:custGeom>
            <a:avLst/>
            <a:gdLst/>
            <a:ahLst/>
            <a:cxnLst/>
            <a:rect l="l" t="t" r="r" b="b"/>
            <a:pathLst>
              <a:path w="22860" h="277494">
                <a:moveTo>
                  <a:pt x="22860" y="0"/>
                </a:moveTo>
                <a:lnTo>
                  <a:pt x="0" y="0"/>
                </a:lnTo>
                <a:lnTo>
                  <a:pt x="0" y="276987"/>
                </a:lnTo>
                <a:lnTo>
                  <a:pt x="22860" y="276987"/>
                </a:lnTo>
                <a:lnTo>
                  <a:pt x="22860" y="0"/>
                </a:lnTo>
                <a:close/>
              </a:path>
            </a:pathLst>
          </a:custGeom>
          <a:solidFill>
            <a:srgbClr val="000000"/>
          </a:solidFill>
        </p:spPr>
        <p:txBody>
          <a:bodyPr wrap="square" lIns="0" tIns="0" rIns="0" bIns="0" rtlCol="0"/>
          <a:lstStyle/>
          <a:p>
            <a:endParaRPr/>
          </a:p>
        </p:txBody>
      </p:sp>
      <p:sp>
        <p:nvSpPr>
          <p:cNvPr id="68" name="object 68"/>
          <p:cNvSpPr/>
          <p:nvPr/>
        </p:nvSpPr>
        <p:spPr>
          <a:xfrm>
            <a:off x="2972307" y="1608327"/>
            <a:ext cx="22860" cy="277495"/>
          </a:xfrm>
          <a:custGeom>
            <a:avLst/>
            <a:gdLst/>
            <a:ahLst/>
            <a:cxnLst/>
            <a:rect l="l" t="t" r="r" b="b"/>
            <a:pathLst>
              <a:path w="22860" h="277494">
                <a:moveTo>
                  <a:pt x="22860" y="0"/>
                </a:moveTo>
                <a:lnTo>
                  <a:pt x="0" y="0"/>
                </a:lnTo>
                <a:lnTo>
                  <a:pt x="0" y="276987"/>
                </a:lnTo>
                <a:lnTo>
                  <a:pt x="22860" y="276987"/>
                </a:lnTo>
                <a:lnTo>
                  <a:pt x="22860" y="0"/>
                </a:lnTo>
                <a:close/>
              </a:path>
            </a:pathLst>
          </a:custGeom>
          <a:solidFill>
            <a:srgbClr val="000000"/>
          </a:solidFill>
        </p:spPr>
        <p:txBody>
          <a:bodyPr wrap="square" lIns="0" tIns="0" rIns="0" bIns="0" rtlCol="0"/>
          <a:lstStyle/>
          <a:p>
            <a:endParaRPr/>
          </a:p>
        </p:txBody>
      </p:sp>
      <p:sp>
        <p:nvSpPr>
          <p:cNvPr id="69" name="object 69"/>
          <p:cNvSpPr txBox="1"/>
          <p:nvPr/>
        </p:nvSpPr>
        <p:spPr>
          <a:xfrm>
            <a:off x="2995548" y="1425066"/>
            <a:ext cx="843915" cy="391160"/>
          </a:xfrm>
          <a:prstGeom prst="rect">
            <a:avLst/>
          </a:prstGeom>
        </p:spPr>
        <p:txBody>
          <a:bodyPr vert="horz" wrap="square" lIns="0" tIns="12700" rIns="0" bIns="0" rtlCol="0">
            <a:spAutoFit/>
          </a:bodyPr>
          <a:lstStyle/>
          <a:p>
            <a:pPr marL="38100">
              <a:lnSpc>
                <a:spcPct val="100000"/>
              </a:lnSpc>
              <a:spcBef>
                <a:spcPts val="100"/>
              </a:spcBef>
            </a:pPr>
            <a:r>
              <a:rPr sz="3600" spc="44" baseline="-16203" dirty="0">
                <a:latin typeface="Cambria Math"/>
                <a:cs typeface="Cambria Math"/>
              </a:rPr>
              <a:t>Σ</a:t>
            </a:r>
            <a:r>
              <a:rPr sz="1750" spc="30" dirty="0">
                <a:latin typeface="Cambria Math"/>
                <a:cs typeface="Cambria Math"/>
              </a:rPr>
              <a:t>1</a:t>
            </a:r>
            <a:r>
              <a:rPr sz="1750" spc="350" dirty="0">
                <a:latin typeface="Cambria Math"/>
                <a:cs typeface="Cambria Math"/>
              </a:rPr>
              <a:t> </a:t>
            </a:r>
            <a:r>
              <a:rPr sz="1750" spc="25" dirty="0">
                <a:latin typeface="Cambria Math"/>
                <a:cs typeface="Cambria Math"/>
              </a:rPr>
              <a:t>1/2</a:t>
            </a:r>
            <a:endParaRPr sz="1750">
              <a:latin typeface="Cambria Math"/>
              <a:cs typeface="Cambria Math"/>
            </a:endParaRPr>
          </a:p>
        </p:txBody>
      </p:sp>
      <p:sp>
        <p:nvSpPr>
          <p:cNvPr id="70" name="object 70"/>
          <p:cNvSpPr/>
          <p:nvPr/>
        </p:nvSpPr>
        <p:spPr>
          <a:xfrm>
            <a:off x="4412742" y="1233931"/>
            <a:ext cx="3925570" cy="607695"/>
          </a:xfrm>
          <a:custGeom>
            <a:avLst/>
            <a:gdLst/>
            <a:ahLst/>
            <a:cxnLst/>
            <a:rect l="l" t="t" r="r" b="b"/>
            <a:pathLst>
              <a:path w="3925570" h="607694">
                <a:moveTo>
                  <a:pt x="97917" y="0"/>
                </a:moveTo>
                <a:lnTo>
                  <a:pt x="54533" y="19685"/>
                </a:lnTo>
                <a:lnTo>
                  <a:pt x="31457" y="50076"/>
                </a:lnTo>
                <a:lnTo>
                  <a:pt x="19405" y="96278"/>
                </a:lnTo>
                <a:lnTo>
                  <a:pt x="17907" y="125476"/>
                </a:lnTo>
                <a:lnTo>
                  <a:pt x="18453" y="138404"/>
                </a:lnTo>
                <a:lnTo>
                  <a:pt x="20027" y="153149"/>
                </a:lnTo>
                <a:lnTo>
                  <a:pt x="22720" y="170256"/>
                </a:lnTo>
                <a:lnTo>
                  <a:pt x="26543" y="189484"/>
                </a:lnTo>
                <a:lnTo>
                  <a:pt x="30302" y="208254"/>
                </a:lnTo>
                <a:lnTo>
                  <a:pt x="32994" y="223786"/>
                </a:lnTo>
                <a:lnTo>
                  <a:pt x="34632" y="236067"/>
                </a:lnTo>
                <a:lnTo>
                  <a:pt x="35179" y="245110"/>
                </a:lnTo>
                <a:lnTo>
                  <a:pt x="34556" y="256540"/>
                </a:lnTo>
                <a:lnTo>
                  <a:pt x="14008" y="292696"/>
                </a:lnTo>
                <a:lnTo>
                  <a:pt x="0" y="296799"/>
                </a:lnTo>
                <a:lnTo>
                  <a:pt x="0" y="310769"/>
                </a:lnTo>
                <a:lnTo>
                  <a:pt x="32702" y="340906"/>
                </a:lnTo>
                <a:lnTo>
                  <a:pt x="35179" y="362331"/>
                </a:lnTo>
                <a:lnTo>
                  <a:pt x="34632" y="371436"/>
                </a:lnTo>
                <a:lnTo>
                  <a:pt x="32994" y="383717"/>
                </a:lnTo>
                <a:lnTo>
                  <a:pt x="30302" y="399211"/>
                </a:lnTo>
                <a:lnTo>
                  <a:pt x="26543" y="417957"/>
                </a:lnTo>
                <a:lnTo>
                  <a:pt x="22720" y="437248"/>
                </a:lnTo>
                <a:lnTo>
                  <a:pt x="20027" y="454367"/>
                </a:lnTo>
                <a:lnTo>
                  <a:pt x="18427" y="469303"/>
                </a:lnTo>
                <a:lnTo>
                  <a:pt x="17907" y="482092"/>
                </a:lnTo>
                <a:lnTo>
                  <a:pt x="19405" y="511238"/>
                </a:lnTo>
                <a:lnTo>
                  <a:pt x="31457" y="557428"/>
                </a:lnTo>
                <a:lnTo>
                  <a:pt x="54533" y="587781"/>
                </a:lnTo>
                <a:lnTo>
                  <a:pt x="97917" y="607568"/>
                </a:lnTo>
                <a:lnTo>
                  <a:pt x="97917" y="594741"/>
                </a:lnTo>
                <a:lnTo>
                  <a:pt x="88011" y="592010"/>
                </a:lnTo>
                <a:lnTo>
                  <a:pt x="78676" y="586663"/>
                </a:lnTo>
                <a:lnTo>
                  <a:pt x="54864" y="554799"/>
                </a:lnTo>
                <a:lnTo>
                  <a:pt x="45974" y="495427"/>
                </a:lnTo>
                <a:lnTo>
                  <a:pt x="46494" y="483666"/>
                </a:lnTo>
                <a:lnTo>
                  <a:pt x="48044" y="469138"/>
                </a:lnTo>
                <a:lnTo>
                  <a:pt x="50634" y="451853"/>
                </a:lnTo>
                <a:lnTo>
                  <a:pt x="54229" y="431800"/>
                </a:lnTo>
                <a:lnTo>
                  <a:pt x="57797" y="412496"/>
                </a:lnTo>
                <a:lnTo>
                  <a:pt x="60337" y="397281"/>
                </a:lnTo>
                <a:lnTo>
                  <a:pt x="61849" y="386181"/>
                </a:lnTo>
                <a:lnTo>
                  <a:pt x="62357" y="379222"/>
                </a:lnTo>
                <a:lnTo>
                  <a:pt x="61823" y="365417"/>
                </a:lnTo>
                <a:lnTo>
                  <a:pt x="48844" y="323507"/>
                </a:lnTo>
                <a:lnTo>
                  <a:pt x="25146" y="305054"/>
                </a:lnTo>
                <a:lnTo>
                  <a:pt x="25146" y="302387"/>
                </a:lnTo>
                <a:lnTo>
                  <a:pt x="53848" y="275463"/>
                </a:lnTo>
                <a:lnTo>
                  <a:pt x="62357" y="228346"/>
                </a:lnTo>
                <a:lnTo>
                  <a:pt x="61849" y="221348"/>
                </a:lnTo>
                <a:lnTo>
                  <a:pt x="60337" y="210235"/>
                </a:lnTo>
                <a:lnTo>
                  <a:pt x="57797" y="195008"/>
                </a:lnTo>
                <a:lnTo>
                  <a:pt x="54229" y="175641"/>
                </a:lnTo>
                <a:lnTo>
                  <a:pt x="50634" y="155663"/>
                </a:lnTo>
                <a:lnTo>
                  <a:pt x="48031" y="138214"/>
                </a:lnTo>
                <a:lnTo>
                  <a:pt x="46494" y="123850"/>
                </a:lnTo>
                <a:lnTo>
                  <a:pt x="45974" y="112014"/>
                </a:lnTo>
                <a:lnTo>
                  <a:pt x="46964" y="89115"/>
                </a:lnTo>
                <a:lnTo>
                  <a:pt x="61722" y="39243"/>
                </a:lnTo>
                <a:lnTo>
                  <a:pt x="97917" y="12827"/>
                </a:lnTo>
                <a:lnTo>
                  <a:pt x="97917" y="0"/>
                </a:lnTo>
                <a:close/>
              </a:path>
              <a:path w="3925570" h="607694">
                <a:moveTo>
                  <a:pt x="551180" y="294767"/>
                </a:moveTo>
                <a:lnTo>
                  <a:pt x="383540" y="294767"/>
                </a:lnTo>
                <a:lnTo>
                  <a:pt x="383540" y="314579"/>
                </a:lnTo>
                <a:lnTo>
                  <a:pt x="551180" y="314579"/>
                </a:lnTo>
                <a:lnTo>
                  <a:pt x="551180" y="294767"/>
                </a:lnTo>
                <a:close/>
              </a:path>
              <a:path w="3925570" h="607694">
                <a:moveTo>
                  <a:pt x="3925570" y="296799"/>
                </a:moveTo>
                <a:lnTo>
                  <a:pt x="3892842" y="266700"/>
                </a:lnTo>
                <a:lnTo>
                  <a:pt x="3890391" y="245110"/>
                </a:lnTo>
                <a:lnTo>
                  <a:pt x="3890924" y="235940"/>
                </a:lnTo>
                <a:lnTo>
                  <a:pt x="3892562" y="223659"/>
                </a:lnTo>
                <a:lnTo>
                  <a:pt x="3895255" y="208216"/>
                </a:lnTo>
                <a:lnTo>
                  <a:pt x="3899027" y="189611"/>
                </a:lnTo>
                <a:lnTo>
                  <a:pt x="3902786" y="170395"/>
                </a:lnTo>
                <a:lnTo>
                  <a:pt x="3905478" y="153314"/>
                </a:lnTo>
                <a:lnTo>
                  <a:pt x="3907117" y="138303"/>
                </a:lnTo>
                <a:lnTo>
                  <a:pt x="3907663" y="125476"/>
                </a:lnTo>
                <a:lnTo>
                  <a:pt x="3906151" y="96354"/>
                </a:lnTo>
                <a:lnTo>
                  <a:pt x="3894099" y="50152"/>
                </a:lnTo>
                <a:lnTo>
                  <a:pt x="3871023" y="19621"/>
                </a:lnTo>
                <a:lnTo>
                  <a:pt x="3827526" y="0"/>
                </a:lnTo>
                <a:lnTo>
                  <a:pt x="3827526" y="12827"/>
                </a:lnTo>
                <a:lnTo>
                  <a:pt x="3837432" y="15570"/>
                </a:lnTo>
                <a:lnTo>
                  <a:pt x="3846766" y="20891"/>
                </a:lnTo>
                <a:lnTo>
                  <a:pt x="3870617" y="52654"/>
                </a:lnTo>
                <a:lnTo>
                  <a:pt x="3879469" y="112014"/>
                </a:lnTo>
                <a:lnTo>
                  <a:pt x="3879342" y="117589"/>
                </a:lnTo>
                <a:lnTo>
                  <a:pt x="3874973" y="155613"/>
                </a:lnTo>
                <a:lnTo>
                  <a:pt x="3869385" y="185940"/>
                </a:lnTo>
                <a:lnTo>
                  <a:pt x="3867696" y="195097"/>
                </a:lnTo>
                <a:lnTo>
                  <a:pt x="3863327" y="235419"/>
                </a:lnTo>
                <a:lnTo>
                  <a:pt x="3863683" y="242150"/>
                </a:lnTo>
                <a:lnTo>
                  <a:pt x="3874643" y="281559"/>
                </a:lnTo>
                <a:lnTo>
                  <a:pt x="3900424" y="302387"/>
                </a:lnTo>
                <a:lnTo>
                  <a:pt x="3900424" y="305054"/>
                </a:lnTo>
                <a:lnTo>
                  <a:pt x="3871480" y="332333"/>
                </a:lnTo>
                <a:lnTo>
                  <a:pt x="3863327" y="372160"/>
                </a:lnTo>
                <a:lnTo>
                  <a:pt x="3863213" y="382524"/>
                </a:lnTo>
                <a:lnTo>
                  <a:pt x="3863848" y="388493"/>
                </a:lnTo>
                <a:lnTo>
                  <a:pt x="3871341" y="431800"/>
                </a:lnTo>
                <a:lnTo>
                  <a:pt x="3873284" y="442214"/>
                </a:lnTo>
                <a:lnTo>
                  <a:pt x="3878986" y="483616"/>
                </a:lnTo>
                <a:lnTo>
                  <a:pt x="3879469" y="495427"/>
                </a:lnTo>
                <a:lnTo>
                  <a:pt x="3878478" y="518477"/>
                </a:lnTo>
                <a:lnTo>
                  <a:pt x="3863721" y="568198"/>
                </a:lnTo>
                <a:lnTo>
                  <a:pt x="3827526" y="594741"/>
                </a:lnTo>
                <a:lnTo>
                  <a:pt x="3827526" y="607568"/>
                </a:lnTo>
                <a:lnTo>
                  <a:pt x="3871023" y="587857"/>
                </a:lnTo>
                <a:lnTo>
                  <a:pt x="3894099" y="557428"/>
                </a:lnTo>
                <a:lnTo>
                  <a:pt x="3906151" y="511238"/>
                </a:lnTo>
                <a:lnTo>
                  <a:pt x="3907663" y="482092"/>
                </a:lnTo>
                <a:lnTo>
                  <a:pt x="3907104" y="469138"/>
                </a:lnTo>
                <a:lnTo>
                  <a:pt x="3905478" y="454177"/>
                </a:lnTo>
                <a:lnTo>
                  <a:pt x="3902786" y="437108"/>
                </a:lnTo>
                <a:lnTo>
                  <a:pt x="3899027" y="417957"/>
                </a:lnTo>
                <a:lnTo>
                  <a:pt x="3895255" y="399338"/>
                </a:lnTo>
                <a:lnTo>
                  <a:pt x="3892562" y="383857"/>
                </a:lnTo>
                <a:lnTo>
                  <a:pt x="3890924" y="371525"/>
                </a:lnTo>
                <a:lnTo>
                  <a:pt x="3890391" y="362331"/>
                </a:lnTo>
                <a:lnTo>
                  <a:pt x="3891000" y="351002"/>
                </a:lnTo>
                <a:lnTo>
                  <a:pt x="3911574" y="314833"/>
                </a:lnTo>
                <a:lnTo>
                  <a:pt x="3925570" y="310769"/>
                </a:lnTo>
                <a:lnTo>
                  <a:pt x="3925570" y="296799"/>
                </a:lnTo>
                <a:close/>
              </a:path>
            </a:pathLst>
          </a:custGeom>
          <a:solidFill>
            <a:srgbClr val="000000"/>
          </a:solidFill>
        </p:spPr>
        <p:txBody>
          <a:bodyPr wrap="square" lIns="0" tIns="0" rIns="0" bIns="0" rtlCol="0"/>
          <a:lstStyle/>
          <a:p>
            <a:endParaRPr/>
          </a:p>
        </p:txBody>
      </p:sp>
      <p:sp>
        <p:nvSpPr>
          <p:cNvPr id="71" name="object 71"/>
          <p:cNvSpPr txBox="1"/>
          <p:nvPr/>
        </p:nvSpPr>
        <p:spPr>
          <a:xfrm>
            <a:off x="4784597" y="1511934"/>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2</a:t>
            </a:r>
            <a:endParaRPr sz="2400">
              <a:latin typeface="Cambria Math"/>
              <a:cs typeface="Cambria Math"/>
            </a:endParaRPr>
          </a:p>
        </p:txBody>
      </p:sp>
      <p:sp>
        <p:nvSpPr>
          <p:cNvPr id="72" name="object 72"/>
          <p:cNvSpPr/>
          <p:nvPr/>
        </p:nvSpPr>
        <p:spPr>
          <a:xfrm>
            <a:off x="5042535" y="1397507"/>
            <a:ext cx="3162300" cy="282575"/>
          </a:xfrm>
          <a:custGeom>
            <a:avLst/>
            <a:gdLst/>
            <a:ahLst/>
            <a:cxnLst/>
            <a:rect l="l" t="t" r="r" b="b"/>
            <a:pathLst>
              <a:path w="3162300" h="282575">
                <a:moveTo>
                  <a:pt x="94107" y="11430"/>
                </a:moveTo>
                <a:lnTo>
                  <a:pt x="90043" y="0"/>
                </a:lnTo>
                <a:lnTo>
                  <a:pt x="69583" y="7391"/>
                </a:lnTo>
                <a:lnTo>
                  <a:pt x="51638" y="18110"/>
                </a:lnTo>
                <a:lnTo>
                  <a:pt x="23241" y="49530"/>
                </a:lnTo>
                <a:lnTo>
                  <a:pt x="5803" y="91427"/>
                </a:lnTo>
                <a:lnTo>
                  <a:pt x="0" y="141224"/>
                </a:lnTo>
                <a:lnTo>
                  <a:pt x="1447" y="167182"/>
                </a:lnTo>
                <a:lnTo>
                  <a:pt x="13068" y="213042"/>
                </a:lnTo>
                <a:lnTo>
                  <a:pt x="36118" y="250228"/>
                </a:lnTo>
                <a:lnTo>
                  <a:pt x="69507" y="274942"/>
                </a:lnTo>
                <a:lnTo>
                  <a:pt x="90043" y="282321"/>
                </a:lnTo>
                <a:lnTo>
                  <a:pt x="93599" y="270891"/>
                </a:lnTo>
                <a:lnTo>
                  <a:pt x="77546" y="263779"/>
                </a:lnTo>
                <a:lnTo>
                  <a:pt x="63677" y="253847"/>
                </a:lnTo>
                <a:lnTo>
                  <a:pt x="35204" y="207556"/>
                </a:lnTo>
                <a:lnTo>
                  <a:pt x="26822" y="164642"/>
                </a:lnTo>
                <a:lnTo>
                  <a:pt x="25781" y="139700"/>
                </a:lnTo>
                <a:lnTo>
                  <a:pt x="26822" y="115633"/>
                </a:lnTo>
                <a:lnTo>
                  <a:pt x="35204" y="73863"/>
                </a:lnTo>
                <a:lnTo>
                  <a:pt x="63792" y="28359"/>
                </a:lnTo>
                <a:lnTo>
                  <a:pt x="77812" y="18529"/>
                </a:lnTo>
                <a:lnTo>
                  <a:pt x="94107" y="11430"/>
                </a:lnTo>
                <a:close/>
              </a:path>
              <a:path w="3162300" h="282575">
                <a:moveTo>
                  <a:pt x="1042162" y="141224"/>
                </a:moveTo>
                <a:lnTo>
                  <a:pt x="1036345" y="91427"/>
                </a:lnTo>
                <a:lnTo>
                  <a:pt x="1018921" y="49530"/>
                </a:lnTo>
                <a:lnTo>
                  <a:pt x="990561" y="18097"/>
                </a:lnTo>
                <a:lnTo>
                  <a:pt x="952119" y="0"/>
                </a:lnTo>
                <a:lnTo>
                  <a:pt x="948182" y="11430"/>
                </a:lnTo>
                <a:lnTo>
                  <a:pt x="964488" y="18529"/>
                </a:lnTo>
                <a:lnTo>
                  <a:pt x="978535" y="28359"/>
                </a:lnTo>
                <a:lnTo>
                  <a:pt x="1007071" y="73863"/>
                </a:lnTo>
                <a:lnTo>
                  <a:pt x="1015453" y="115633"/>
                </a:lnTo>
                <a:lnTo>
                  <a:pt x="1016508" y="139700"/>
                </a:lnTo>
                <a:lnTo>
                  <a:pt x="1015453" y="164642"/>
                </a:lnTo>
                <a:lnTo>
                  <a:pt x="1007071" y="207556"/>
                </a:lnTo>
                <a:lnTo>
                  <a:pt x="978573" y="253847"/>
                </a:lnTo>
                <a:lnTo>
                  <a:pt x="948563" y="270891"/>
                </a:lnTo>
                <a:lnTo>
                  <a:pt x="952119" y="282321"/>
                </a:lnTo>
                <a:lnTo>
                  <a:pt x="990663" y="264248"/>
                </a:lnTo>
                <a:lnTo>
                  <a:pt x="1018921" y="232918"/>
                </a:lnTo>
                <a:lnTo>
                  <a:pt x="1036345" y="191122"/>
                </a:lnTo>
                <a:lnTo>
                  <a:pt x="1040701" y="167182"/>
                </a:lnTo>
                <a:lnTo>
                  <a:pt x="1042162" y="141224"/>
                </a:lnTo>
                <a:close/>
              </a:path>
              <a:path w="3162300" h="282575">
                <a:moveTo>
                  <a:pt x="1346835" y="11430"/>
                </a:moveTo>
                <a:lnTo>
                  <a:pt x="1342771" y="0"/>
                </a:lnTo>
                <a:lnTo>
                  <a:pt x="1322311" y="7391"/>
                </a:lnTo>
                <a:lnTo>
                  <a:pt x="1304366" y="18110"/>
                </a:lnTo>
                <a:lnTo>
                  <a:pt x="1275969" y="49530"/>
                </a:lnTo>
                <a:lnTo>
                  <a:pt x="1258531" y="91427"/>
                </a:lnTo>
                <a:lnTo>
                  <a:pt x="1252728" y="141224"/>
                </a:lnTo>
                <a:lnTo>
                  <a:pt x="1254175" y="167182"/>
                </a:lnTo>
                <a:lnTo>
                  <a:pt x="1265796" y="213042"/>
                </a:lnTo>
                <a:lnTo>
                  <a:pt x="1288846" y="250228"/>
                </a:lnTo>
                <a:lnTo>
                  <a:pt x="1322235" y="274942"/>
                </a:lnTo>
                <a:lnTo>
                  <a:pt x="1342771" y="282321"/>
                </a:lnTo>
                <a:lnTo>
                  <a:pt x="1346327" y="270891"/>
                </a:lnTo>
                <a:lnTo>
                  <a:pt x="1330274" y="263779"/>
                </a:lnTo>
                <a:lnTo>
                  <a:pt x="1316418" y="253847"/>
                </a:lnTo>
                <a:lnTo>
                  <a:pt x="1287932" y="207556"/>
                </a:lnTo>
                <a:lnTo>
                  <a:pt x="1279550" y="164642"/>
                </a:lnTo>
                <a:lnTo>
                  <a:pt x="1278509" y="139700"/>
                </a:lnTo>
                <a:lnTo>
                  <a:pt x="1279550" y="115633"/>
                </a:lnTo>
                <a:lnTo>
                  <a:pt x="1287932" y="73863"/>
                </a:lnTo>
                <a:lnTo>
                  <a:pt x="1316520" y="28359"/>
                </a:lnTo>
                <a:lnTo>
                  <a:pt x="1330540" y="18529"/>
                </a:lnTo>
                <a:lnTo>
                  <a:pt x="1346835" y="11430"/>
                </a:lnTo>
                <a:close/>
              </a:path>
              <a:path w="3162300" h="282575">
                <a:moveTo>
                  <a:pt x="1763014" y="141224"/>
                </a:moveTo>
                <a:lnTo>
                  <a:pt x="1757197" y="91427"/>
                </a:lnTo>
                <a:lnTo>
                  <a:pt x="1739773" y="49530"/>
                </a:lnTo>
                <a:lnTo>
                  <a:pt x="1711413" y="18097"/>
                </a:lnTo>
                <a:lnTo>
                  <a:pt x="1672971" y="0"/>
                </a:lnTo>
                <a:lnTo>
                  <a:pt x="1669034" y="11430"/>
                </a:lnTo>
                <a:lnTo>
                  <a:pt x="1685340" y="18529"/>
                </a:lnTo>
                <a:lnTo>
                  <a:pt x="1699374" y="28359"/>
                </a:lnTo>
                <a:lnTo>
                  <a:pt x="1727923" y="73863"/>
                </a:lnTo>
                <a:lnTo>
                  <a:pt x="1736305" y="115633"/>
                </a:lnTo>
                <a:lnTo>
                  <a:pt x="1737360" y="139700"/>
                </a:lnTo>
                <a:lnTo>
                  <a:pt x="1736305" y="164642"/>
                </a:lnTo>
                <a:lnTo>
                  <a:pt x="1727923" y="207556"/>
                </a:lnTo>
                <a:lnTo>
                  <a:pt x="1699425" y="253847"/>
                </a:lnTo>
                <a:lnTo>
                  <a:pt x="1669415" y="270891"/>
                </a:lnTo>
                <a:lnTo>
                  <a:pt x="1672971" y="282321"/>
                </a:lnTo>
                <a:lnTo>
                  <a:pt x="1711515" y="264248"/>
                </a:lnTo>
                <a:lnTo>
                  <a:pt x="1739773" y="232918"/>
                </a:lnTo>
                <a:lnTo>
                  <a:pt x="1757197" y="191122"/>
                </a:lnTo>
                <a:lnTo>
                  <a:pt x="1761553" y="167182"/>
                </a:lnTo>
                <a:lnTo>
                  <a:pt x="1763014" y="141224"/>
                </a:lnTo>
                <a:close/>
              </a:path>
              <a:path w="3162300" h="282575">
                <a:moveTo>
                  <a:pt x="2213991" y="11430"/>
                </a:moveTo>
                <a:lnTo>
                  <a:pt x="2209927" y="0"/>
                </a:lnTo>
                <a:lnTo>
                  <a:pt x="2189467" y="7391"/>
                </a:lnTo>
                <a:lnTo>
                  <a:pt x="2171522" y="18110"/>
                </a:lnTo>
                <a:lnTo>
                  <a:pt x="2143125" y="49530"/>
                </a:lnTo>
                <a:lnTo>
                  <a:pt x="2125688" y="91427"/>
                </a:lnTo>
                <a:lnTo>
                  <a:pt x="2119884" y="141224"/>
                </a:lnTo>
                <a:lnTo>
                  <a:pt x="2121331" y="167182"/>
                </a:lnTo>
                <a:lnTo>
                  <a:pt x="2132952" y="213042"/>
                </a:lnTo>
                <a:lnTo>
                  <a:pt x="2156002" y="250228"/>
                </a:lnTo>
                <a:lnTo>
                  <a:pt x="2189391" y="274942"/>
                </a:lnTo>
                <a:lnTo>
                  <a:pt x="2209927" y="282321"/>
                </a:lnTo>
                <a:lnTo>
                  <a:pt x="2213483" y="270891"/>
                </a:lnTo>
                <a:lnTo>
                  <a:pt x="2197430" y="263779"/>
                </a:lnTo>
                <a:lnTo>
                  <a:pt x="2183574" y="253847"/>
                </a:lnTo>
                <a:lnTo>
                  <a:pt x="2155088" y="207556"/>
                </a:lnTo>
                <a:lnTo>
                  <a:pt x="2146706" y="164642"/>
                </a:lnTo>
                <a:lnTo>
                  <a:pt x="2145665" y="139700"/>
                </a:lnTo>
                <a:lnTo>
                  <a:pt x="2146706" y="115633"/>
                </a:lnTo>
                <a:lnTo>
                  <a:pt x="2155088" y="73863"/>
                </a:lnTo>
                <a:lnTo>
                  <a:pt x="2183676" y="28359"/>
                </a:lnTo>
                <a:lnTo>
                  <a:pt x="2197697" y="18529"/>
                </a:lnTo>
                <a:lnTo>
                  <a:pt x="2213991" y="11430"/>
                </a:lnTo>
                <a:close/>
              </a:path>
              <a:path w="3162300" h="282575">
                <a:moveTo>
                  <a:pt x="3162046" y="141224"/>
                </a:moveTo>
                <a:lnTo>
                  <a:pt x="3156229" y="91427"/>
                </a:lnTo>
                <a:lnTo>
                  <a:pt x="3138805" y="49530"/>
                </a:lnTo>
                <a:lnTo>
                  <a:pt x="3110446" y="18097"/>
                </a:lnTo>
                <a:lnTo>
                  <a:pt x="3072003" y="0"/>
                </a:lnTo>
                <a:lnTo>
                  <a:pt x="3068066" y="11430"/>
                </a:lnTo>
                <a:lnTo>
                  <a:pt x="3084372" y="18529"/>
                </a:lnTo>
                <a:lnTo>
                  <a:pt x="3098419" y="28359"/>
                </a:lnTo>
                <a:lnTo>
                  <a:pt x="3126956" y="73863"/>
                </a:lnTo>
                <a:lnTo>
                  <a:pt x="3135338" y="115633"/>
                </a:lnTo>
                <a:lnTo>
                  <a:pt x="3136392" y="139700"/>
                </a:lnTo>
                <a:lnTo>
                  <a:pt x="3135338" y="164642"/>
                </a:lnTo>
                <a:lnTo>
                  <a:pt x="3126956" y="207556"/>
                </a:lnTo>
                <a:lnTo>
                  <a:pt x="3098457" y="253847"/>
                </a:lnTo>
                <a:lnTo>
                  <a:pt x="3068447" y="270891"/>
                </a:lnTo>
                <a:lnTo>
                  <a:pt x="3072003" y="282321"/>
                </a:lnTo>
                <a:lnTo>
                  <a:pt x="3110547" y="264248"/>
                </a:lnTo>
                <a:lnTo>
                  <a:pt x="3138805" y="232918"/>
                </a:lnTo>
                <a:lnTo>
                  <a:pt x="3156229" y="191122"/>
                </a:lnTo>
                <a:lnTo>
                  <a:pt x="3160585" y="167182"/>
                </a:lnTo>
                <a:lnTo>
                  <a:pt x="3162046" y="141224"/>
                </a:lnTo>
                <a:close/>
              </a:path>
            </a:pathLst>
          </a:custGeom>
          <a:solidFill>
            <a:srgbClr val="000000"/>
          </a:solidFill>
        </p:spPr>
        <p:txBody>
          <a:bodyPr wrap="square" lIns="0" tIns="0" rIns="0" bIns="0" rtlCol="0"/>
          <a:lstStyle/>
          <a:p>
            <a:endParaRPr/>
          </a:p>
        </p:txBody>
      </p:sp>
      <p:sp>
        <p:nvSpPr>
          <p:cNvPr id="73" name="object 73"/>
          <p:cNvSpPr txBox="1"/>
          <p:nvPr/>
        </p:nvSpPr>
        <p:spPr>
          <a:xfrm>
            <a:off x="3826128" y="1307719"/>
            <a:ext cx="4307205" cy="391160"/>
          </a:xfrm>
          <a:prstGeom prst="rect">
            <a:avLst/>
          </a:prstGeom>
        </p:spPr>
        <p:txBody>
          <a:bodyPr vert="horz" wrap="square" lIns="0" tIns="12700" rIns="0" bIns="0" rtlCol="0">
            <a:spAutoFit/>
          </a:bodyPr>
          <a:lstStyle/>
          <a:p>
            <a:pPr marL="38100">
              <a:lnSpc>
                <a:spcPct val="100000"/>
              </a:lnSpc>
              <a:spcBef>
                <a:spcPts val="100"/>
              </a:spcBef>
              <a:tabLst>
                <a:tab pos="692785" algn="l"/>
                <a:tab pos="1316990" algn="l"/>
                <a:tab pos="2286000" algn="l"/>
                <a:tab pos="2569210" algn="l"/>
                <a:tab pos="3007360" algn="l"/>
                <a:tab pos="3436620" algn="l"/>
              </a:tabLst>
            </a:pPr>
            <a:r>
              <a:rPr sz="2400" spc="-5" dirty="0">
                <a:latin typeface="Cambria Math"/>
                <a:cs typeface="Cambria Math"/>
              </a:rPr>
              <a:t>𝑒𝑥𝑝	</a:t>
            </a:r>
            <a:r>
              <a:rPr sz="2400" dirty="0">
                <a:latin typeface="Cambria Math"/>
                <a:cs typeface="Cambria Math"/>
              </a:rPr>
              <a:t>−</a:t>
            </a:r>
            <a:r>
              <a:rPr sz="2400" spc="-135" dirty="0">
                <a:latin typeface="Cambria Math"/>
                <a:cs typeface="Cambria Math"/>
              </a:rPr>
              <a:t> </a:t>
            </a:r>
            <a:r>
              <a:rPr sz="3600" baseline="41666" dirty="0">
                <a:latin typeface="Cambria Math"/>
                <a:cs typeface="Cambria Math"/>
              </a:rPr>
              <a:t>1	</a:t>
            </a:r>
            <a:r>
              <a:rPr sz="2400" dirty="0">
                <a:latin typeface="Cambria Math"/>
                <a:cs typeface="Cambria Math"/>
              </a:rPr>
              <a:t>𝑥</a:t>
            </a:r>
            <a:r>
              <a:rPr sz="2400" spc="75" dirty="0">
                <a:latin typeface="Cambria Math"/>
                <a:cs typeface="Cambria Math"/>
              </a:rPr>
              <a:t> </a:t>
            </a:r>
            <a:r>
              <a:rPr sz="2400" dirty="0">
                <a:latin typeface="Cambria Math"/>
                <a:cs typeface="Cambria Math"/>
              </a:rPr>
              <a:t>−</a:t>
            </a:r>
            <a:r>
              <a:rPr sz="2400" spc="-5" dirty="0">
                <a:latin typeface="Cambria Math"/>
                <a:cs typeface="Cambria Math"/>
              </a:rPr>
              <a:t> </a:t>
            </a:r>
            <a:r>
              <a:rPr sz="2400" spc="25" dirty="0">
                <a:latin typeface="Cambria Math"/>
                <a:cs typeface="Cambria Math"/>
              </a:rPr>
              <a:t>𝜇</a:t>
            </a:r>
            <a:r>
              <a:rPr sz="2625" spc="37" baseline="28571" dirty="0">
                <a:latin typeface="Cambria Math"/>
                <a:cs typeface="Cambria Math"/>
              </a:rPr>
              <a:t>1	</a:t>
            </a:r>
            <a:r>
              <a:rPr sz="2625" spc="44" baseline="28571" dirty="0">
                <a:latin typeface="Cambria Math"/>
                <a:cs typeface="Cambria Math"/>
              </a:rPr>
              <a:t>𝑇	</a:t>
            </a:r>
            <a:r>
              <a:rPr sz="2400" spc="30" dirty="0">
                <a:latin typeface="Cambria Math"/>
                <a:cs typeface="Cambria Math"/>
              </a:rPr>
              <a:t>Σ</a:t>
            </a:r>
            <a:r>
              <a:rPr sz="2625" spc="44" baseline="28571" dirty="0">
                <a:latin typeface="Cambria Math"/>
                <a:cs typeface="Cambria Math"/>
              </a:rPr>
              <a:t>1	</a:t>
            </a:r>
            <a:r>
              <a:rPr sz="2625" baseline="28571" dirty="0">
                <a:latin typeface="Cambria Math"/>
                <a:cs typeface="Cambria Math"/>
              </a:rPr>
              <a:t>−1	</a:t>
            </a:r>
            <a:r>
              <a:rPr sz="2400" dirty="0">
                <a:latin typeface="Cambria Math"/>
                <a:cs typeface="Cambria Math"/>
              </a:rPr>
              <a:t>𝑥</a:t>
            </a:r>
            <a:r>
              <a:rPr sz="2400" spc="25" dirty="0">
                <a:latin typeface="Cambria Math"/>
                <a:cs typeface="Cambria Math"/>
              </a:rPr>
              <a:t> </a:t>
            </a:r>
            <a:r>
              <a:rPr sz="2400" dirty="0">
                <a:latin typeface="Cambria Math"/>
                <a:cs typeface="Cambria Math"/>
              </a:rPr>
              <a:t>−</a:t>
            </a:r>
            <a:r>
              <a:rPr sz="2400" spc="-30" dirty="0">
                <a:latin typeface="Cambria Math"/>
                <a:cs typeface="Cambria Math"/>
              </a:rPr>
              <a:t> </a:t>
            </a:r>
            <a:r>
              <a:rPr sz="2400" spc="25" dirty="0">
                <a:latin typeface="Cambria Math"/>
                <a:cs typeface="Cambria Math"/>
              </a:rPr>
              <a:t>𝜇</a:t>
            </a:r>
            <a:r>
              <a:rPr sz="2625" spc="37" baseline="28571" dirty="0">
                <a:latin typeface="Cambria Math"/>
                <a:cs typeface="Cambria Math"/>
              </a:rPr>
              <a:t>1</a:t>
            </a:r>
            <a:endParaRPr sz="2625" baseline="28571">
              <a:latin typeface="Cambria Math"/>
              <a:cs typeface="Cambria Math"/>
            </a:endParaRPr>
          </a:p>
        </p:txBody>
      </p:sp>
      <p:sp>
        <p:nvSpPr>
          <p:cNvPr id="74" name="object 74"/>
          <p:cNvSpPr/>
          <p:nvPr/>
        </p:nvSpPr>
        <p:spPr>
          <a:xfrm>
            <a:off x="656729" y="2322322"/>
            <a:ext cx="772795" cy="282575"/>
          </a:xfrm>
          <a:custGeom>
            <a:avLst/>
            <a:gdLst/>
            <a:ahLst/>
            <a:cxnLst/>
            <a:rect l="l" t="t" r="r" b="b"/>
            <a:pathLst>
              <a:path w="772794" h="282575">
                <a:moveTo>
                  <a:pt x="682358" y="0"/>
                </a:moveTo>
                <a:lnTo>
                  <a:pt x="678421" y="11556"/>
                </a:lnTo>
                <a:lnTo>
                  <a:pt x="694728" y="18631"/>
                </a:lnTo>
                <a:lnTo>
                  <a:pt x="708774" y="28432"/>
                </a:lnTo>
                <a:lnTo>
                  <a:pt x="737317" y="73925"/>
                </a:lnTo>
                <a:lnTo>
                  <a:pt x="745699" y="115732"/>
                </a:lnTo>
                <a:lnTo>
                  <a:pt x="746747" y="139826"/>
                </a:lnTo>
                <a:lnTo>
                  <a:pt x="745699" y="164707"/>
                </a:lnTo>
                <a:lnTo>
                  <a:pt x="737317" y="207656"/>
                </a:lnTo>
                <a:lnTo>
                  <a:pt x="708821" y="253857"/>
                </a:lnTo>
                <a:lnTo>
                  <a:pt x="678802" y="270890"/>
                </a:lnTo>
                <a:lnTo>
                  <a:pt x="682358" y="282320"/>
                </a:lnTo>
                <a:lnTo>
                  <a:pt x="720918" y="264302"/>
                </a:lnTo>
                <a:lnTo>
                  <a:pt x="749287" y="233044"/>
                </a:lnTo>
                <a:lnTo>
                  <a:pt x="766606" y="191135"/>
                </a:lnTo>
                <a:lnTo>
                  <a:pt x="772401" y="141224"/>
                </a:lnTo>
                <a:lnTo>
                  <a:pt x="770948" y="115359"/>
                </a:lnTo>
                <a:lnTo>
                  <a:pt x="759328" y="69536"/>
                </a:lnTo>
                <a:lnTo>
                  <a:pt x="736257" y="32146"/>
                </a:lnTo>
                <a:lnTo>
                  <a:pt x="702833" y="7381"/>
                </a:lnTo>
                <a:lnTo>
                  <a:pt x="682358" y="0"/>
                </a:lnTo>
                <a:close/>
              </a:path>
              <a:path w="772794" h="282575">
                <a:moveTo>
                  <a:pt x="90043" y="0"/>
                </a:moveTo>
                <a:lnTo>
                  <a:pt x="51628" y="18097"/>
                </a:lnTo>
                <a:lnTo>
                  <a:pt x="23291" y="49529"/>
                </a:lnTo>
                <a:lnTo>
                  <a:pt x="5821" y="91471"/>
                </a:lnTo>
                <a:lnTo>
                  <a:pt x="0" y="141224"/>
                </a:lnTo>
                <a:lnTo>
                  <a:pt x="1450" y="167179"/>
                </a:lnTo>
                <a:lnTo>
                  <a:pt x="13056" y="213090"/>
                </a:lnTo>
                <a:lnTo>
                  <a:pt x="36100" y="250334"/>
                </a:lnTo>
                <a:lnTo>
                  <a:pt x="69514" y="274960"/>
                </a:lnTo>
                <a:lnTo>
                  <a:pt x="90043" y="282320"/>
                </a:lnTo>
                <a:lnTo>
                  <a:pt x="93611" y="270890"/>
                </a:lnTo>
                <a:lnTo>
                  <a:pt x="77528" y="263773"/>
                </a:lnTo>
                <a:lnTo>
                  <a:pt x="63647" y="253857"/>
                </a:lnTo>
                <a:lnTo>
                  <a:pt x="35167" y="207656"/>
                </a:lnTo>
                <a:lnTo>
                  <a:pt x="26790" y="164707"/>
                </a:lnTo>
                <a:lnTo>
                  <a:pt x="25742" y="139826"/>
                </a:lnTo>
                <a:lnTo>
                  <a:pt x="26790" y="115732"/>
                </a:lnTo>
                <a:lnTo>
                  <a:pt x="35167" y="73925"/>
                </a:lnTo>
                <a:lnTo>
                  <a:pt x="63755" y="28432"/>
                </a:lnTo>
                <a:lnTo>
                  <a:pt x="94056" y="11556"/>
                </a:lnTo>
                <a:lnTo>
                  <a:pt x="90043" y="0"/>
                </a:lnTo>
                <a:close/>
              </a:path>
            </a:pathLst>
          </a:custGeom>
          <a:solidFill>
            <a:srgbClr val="000000"/>
          </a:solidFill>
        </p:spPr>
        <p:txBody>
          <a:bodyPr wrap="square" lIns="0" tIns="0" rIns="0" bIns="0" rtlCol="0"/>
          <a:lstStyle/>
          <a:p>
            <a:endParaRPr/>
          </a:p>
        </p:txBody>
      </p:sp>
      <p:sp>
        <p:nvSpPr>
          <p:cNvPr id="75" name="object 75"/>
          <p:cNvSpPr txBox="1"/>
          <p:nvPr/>
        </p:nvSpPr>
        <p:spPr>
          <a:xfrm>
            <a:off x="1175105" y="2377567"/>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2</a:t>
            </a:r>
            <a:endParaRPr sz="1750">
              <a:latin typeface="Cambria Math"/>
              <a:cs typeface="Cambria Math"/>
            </a:endParaRPr>
          </a:p>
        </p:txBody>
      </p:sp>
      <p:sp>
        <p:nvSpPr>
          <p:cNvPr id="76" name="object 76"/>
          <p:cNvSpPr txBox="1"/>
          <p:nvPr/>
        </p:nvSpPr>
        <p:spPr>
          <a:xfrm>
            <a:off x="420725" y="2232786"/>
            <a:ext cx="1361440" cy="391160"/>
          </a:xfrm>
          <a:prstGeom prst="rect">
            <a:avLst/>
          </a:prstGeom>
        </p:spPr>
        <p:txBody>
          <a:bodyPr vert="horz" wrap="square" lIns="0" tIns="12700" rIns="0" bIns="0" rtlCol="0">
            <a:spAutoFit/>
          </a:bodyPr>
          <a:lstStyle/>
          <a:p>
            <a:pPr marL="12700">
              <a:lnSpc>
                <a:spcPct val="100000"/>
              </a:lnSpc>
              <a:spcBef>
                <a:spcPts val="100"/>
              </a:spcBef>
              <a:tabLst>
                <a:tab pos="335280" algn="l"/>
                <a:tab pos="1120775" algn="l"/>
              </a:tabLst>
            </a:pPr>
            <a:r>
              <a:rPr sz="2400" dirty="0">
                <a:latin typeface="Cambria Math"/>
                <a:cs typeface="Cambria Math"/>
              </a:rPr>
              <a:t>𝑃	</a:t>
            </a:r>
            <a:r>
              <a:rPr sz="2400" spc="65" dirty="0">
                <a:latin typeface="Cambria Math"/>
                <a:cs typeface="Cambria Math"/>
              </a:rPr>
              <a:t>𝑥</a:t>
            </a:r>
            <a:r>
              <a:rPr sz="2400" spc="5" dirty="0">
                <a:latin typeface="Cambria Math"/>
                <a:cs typeface="Cambria Math"/>
              </a:rPr>
              <a:t>|</a:t>
            </a:r>
            <a:r>
              <a:rPr sz="2400" dirty="0">
                <a:latin typeface="Cambria Math"/>
                <a:cs typeface="Cambria Math"/>
              </a:rPr>
              <a:t>𝐶	=</a:t>
            </a:r>
            <a:endParaRPr sz="2400">
              <a:latin typeface="Cambria Math"/>
              <a:cs typeface="Cambria Math"/>
            </a:endParaRPr>
          </a:p>
        </p:txBody>
      </p:sp>
      <p:sp>
        <p:nvSpPr>
          <p:cNvPr id="77" name="object 77"/>
          <p:cNvSpPr/>
          <p:nvPr/>
        </p:nvSpPr>
        <p:spPr>
          <a:xfrm>
            <a:off x="1852167" y="2453639"/>
            <a:ext cx="1024255" cy="20320"/>
          </a:xfrm>
          <a:custGeom>
            <a:avLst/>
            <a:gdLst/>
            <a:ahLst/>
            <a:cxnLst/>
            <a:rect l="l" t="t" r="r" b="b"/>
            <a:pathLst>
              <a:path w="1024255" h="20319">
                <a:moveTo>
                  <a:pt x="1024128" y="0"/>
                </a:moveTo>
                <a:lnTo>
                  <a:pt x="0" y="0"/>
                </a:lnTo>
                <a:lnTo>
                  <a:pt x="0" y="19812"/>
                </a:lnTo>
                <a:lnTo>
                  <a:pt x="1024128" y="19812"/>
                </a:lnTo>
                <a:lnTo>
                  <a:pt x="1024128" y="0"/>
                </a:lnTo>
                <a:close/>
              </a:path>
            </a:pathLst>
          </a:custGeom>
          <a:solidFill>
            <a:srgbClr val="000000"/>
          </a:solidFill>
        </p:spPr>
        <p:txBody>
          <a:bodyPr wrap="square" lIns="0" tIns="0" rIns="0" bIns="0" rtlCol="0"/>
          <a:lstStyle/>
          <a:p>
            <a:endParaRPr/>
          </a:p>
        </p:txBody>
      </p:sp>
      <p:sp>
        <p:nvSpPr>
          <p:cNvPr id="78" name="object 78"/>
          <p:cNvSpPr/>
          <p:nvPr/>
        </p:nvSpPr>
        <p:spPr>
          <a:xfrm>
            <a:off x="1878964" y="2531110"/>
            <a:ext cx="556260" cy="282575"/>
          </a:xfrm>
          <a:custGeom>
            <a:avLst/>
            <a:gdLst/>
            <a:ahLst/>
            <a:cxnLst/>
            <a:rect l="l" t="t" r="r" b="b"/>
            <a:pathLst>
              <a:path w="556260" h="282575">
                <a:moveTo>
                  <a:pt x="465963" y="0"/>
                </a:moveTo>
                <a:lnTo>
                  <a:pt x="462026" y="11556"/>
                </a:lnTo>
                <a:lnTo>
                  <a:pt x="478333" y="18631"/>
                </a:lnTo>
                <a:lnTo>
                  <a:pt x="492379" y="28432"/>
                </a:lnTo>
                <a:lnTo>
                  <a:pt x="520922" y="73925"/>
                </a:lnTo>
                <a:lnTo>
                  <a:pt x="529304" y="115732"/>
                </a:lnTo>
                <a:lnTo>
                  <a:pt x="530352" y="139826"/>
                </a:lnTo>
                <a:lnTo>
                  <a:pt x="529304" y="164707"/>
                </a:lnTo>
                <a:lnTo>
                  <a:pt x="520922" y="207656"/>
                </a:lnTo>
                <a:lnTo>
                  <a:pt x="492426" y="253857"/>
                </a:lnTo>
                <a:lnTo>
                  <a:pt x="462407" y="270890"/>
                </a:lnTo>
                <a:lnTo>
                  <a:pt x="465963" y="282320"/>
                </a:lnTo>
                <a:lnTo>
                  <a:pt x="504523" y="264302"/>
                </a:lnTo>
                <a:lnTo>
                  <a:pt x="532892" y="233044"/>
                </a:lnTo>
                <a:lnTo>
                  <a:pt x="550211" y="191135"/>
                </a:lnTo>
                <a:lnTo>
                  <a:pt x="556006" y="141224"/>
                </a:lnTo>
                <a:lnTo>
                  <a:pt x="554553" y="115359"/>
                </a:lnTo>
                <a:lnTo>
                  <a:pt x="542932" y="69536"/>
                </a:lnTo>
                <a:lnTo>
                  <a:pt x="519862" y="32146"/>
                </a:lnTo>
                <a:lnTo>
                  <a:pt x="486437" y="7381"/>
                </a:lnTo>
                <a:lnTo>
                  <a:pt x="465963" y="0"/>
                </a:lnTo>
                <a:close/>
              </a:path>
              <a:path w="556260" h="282575">
                <a:moveTo>
                  <a:pt x="90043" y="0"/>
                </a:moveTo>
                <a:lnTo>
                  <a:pt x="51657" y="18097"/>
                </a:lnTo>
                <a:lnTo>
                  <a:pt x="23368" y="49529"/>
                </a:lnTo>
                <a:lnTo>
                  <a:pt x="5826" y="91471"/>
                </a:lnTo>
                <a:lnTo>
                  <a:pt x="0" y="141224"/>
                </a:lnTo>
                <a:lnTo>
                  <a:pt x="1452" y="167179"/>
                </a:lnTo>
                <a:lnTo>
                  <a:pt x="13073" y="213090"/>
                </a:lnTo>
                <a:lnTo>
                  <a:pt x="36125" y="250334"/>
                </a:lnTo>
                <a:lnTo>
                  <a:pt x="69514" y="274960"/>
                </a:lnTo>
                <a:lnTo>
                  <a:pt x="90043" y="282320"/>
                </a:lnTo>
                <a:lnTo>
                  <a:pt x="93599" y="270890"/>
                </a:lnTo>
                <a:lnTo>
                  <a:pt x="77549" y="263773"/>
                </a:lnTo>
                <a:lnTo>
                  <a:pt x="63690" y="253857"/>
                </a:lnTo>
                <a:lnTo>
                  <a:pt x="35210" y="207656"/>
                </a:lnTo>
                <a:lnTo>
                  <a:pt x="26828" y="164707"/>
                </a:lnTo>
                <a:lnTo>
                  <a:pt x="25781" y="139826"/>
                </a:lnTo>
                <a:lnTo>
                  <a:pt x="26828" y="115732"/>
                </a:lnTo>
                <a:lnTo>
                  <a:pt x="35210" y="73925"/>
                </a:lnTo>
                <a:lnTo>
                  <a:pt x="63801" y="28432"/>
                </a:lnTo>
                <a:lnTo>
                  <a:pt x="94107" y="11556"/>
                </a:lnTo>
                <a:lnTo>
                  <a:pt x="90043" y="0"/>
                </a:lnTo>
                <a:close/>
              </a:path>
            </a:pathLst>
          </a:custGeom>
          <a:solidFill>
            <a:srgbClr val="000000"/>
          </a:solidFill>
        </p:spPr>
        <p:txBody>
          <a:bodyPr wrap="square" lIns="0" tIns="0" rIns="0" bIns="0" rtlCol="0"/>
          <a:lstStyle/>
          <a:p>
            <a:endParaRPr/>
          </a:p>
        </p:txBody>
      </p:sp>
      <p:sp>
        <p:nvSpPr>
          <p:cNvPr id="79" name="object 79"/>
          <p:cNvSpPr/>
          <p:nvPr/>
        </p:nvSpPr>
        <p:spPr>
          <a:xfrm>
            <a:off x="2926588" y="2453639"/>
            <a:ext cx="883919" cy="20320"/>
          </a:xfrm>
          <a:custGeom>
            <a:avLst/>
            <a:gdLst/>
            <a:ahLst/>
            <a:cxnLst/>
            <a:rect l="l" t="t" r="r" b="b"/>
            <a:pathLst>
              <a:path w="883920" h="20319">
                <a:moveTo>
                  <a:pt x="883919" y="0"/>
                </a:moveTo>
                <a:lnTo>
                  <a:pt x="0" y="0"/>
                </a:lnTo>
                <a:lnTo>
                  <a:pt x="0" y="19812"/>
                </a:lnTo>
                <a:lnTo>
                  <a:pt x="883919" y="19812"/>
                </a:lnTo>
                <a:lnTo>
                  <a:pt x="883919" y="0"/>
                </a:lnTo>
                <a:close/>
              </a:path>
            </a:pathLst>
          </a:custGeom>
          <a:solidFill>
            <a:srgbClr val="000000"/>
          </a:solidFill>
        </p:spPr>
        <p:txBody>
          <a:bodyPr wrap="square" lIns="0" tIns="0" rIns="0" bIns="0" rtlCol="0"/>
          <a:lstStyle/>
          <a:p>
            <a:endParaRPr/>
          </a:p>
        </p:txBody>
      </p:sp>
      <p:sp>
        <p:nvSpPr>
          <p:cNvPr id="80" name="object 80"/>
          <p:cNvSpPr/>
          <p:nvPr/>
        </p:nvSpPr>
        <p:spPr>
          <a:xfrm>
            <a:off x="3377946" y="2533269"/>
            <a:ext cx="22860" cy="277495"/>
          </a:xfrm>
          <a:custGeom>
            <a:avLst/>
            <a:gdLst/>
            <a:ahLst/>
            <a:cxnLst/>
            <a:rect l="l" t="t" r="r" b="b"/>
            <a:pathLst>
              <a:path w="22860" h="277494">
                <a:moveTo>
                  <a:pt x="22859" y="0"/>
                </a:moveTo>
                <a:lnTo>
                  <a:pt x="0" y="0"/>
                </a:lnTo>
                <a:lnTo>
                  <a:pt x="0" y="276986"/>
                </a:lnTo>
                <a:lnTo>
                  <a:pt x="22859" y="276986"/>
                </a:lnTo>
                <a:lnTo>
                  <a:pt x="22859" y="0"/>
                </a:lnTo>
                <a:close/>
              </a:path>
            </a:pathLst>
          </a:custGeom>
          <a:solidFill>
            <a:srgbClr val="000000"/>
          </a:solidFill>
        </p:spPr>
        <p:txBody>
          <a:bodyPr wrap="square" lIns="0" tIns="0" rIns="0" bIns="0" rtlCol="0"/>
          <a:lstStyle/>
          <a:p>
            <a:endParaRPr/>
          </a:p>
        </p:txBody>
      </p:sp>
      <p:sp>
        <p:nvSpPr>
          <p:cNvPr id="81" name="object 81"/>
          <p:cNvSpPr/>
          <p:nvPr/>
        </p:nvSpPr>
        <p:spPr>
          <a:xfrm>
            <a:off x="2963417" y="2533269"/>
            <a:ext cx="22860" cy="277495"/>
          </a:xfrm>
          <a:custGeom>
            <a:avLst/>
            <a:gdLst/>
            <a:ahLst/>
            <a:cxnLst/>
            <a:rect l="l" t="t" r="r" b="b"/>
            <a:pathLst>
              <a:path w="22860" h="277494">
                <a:moveTo>
                  <a:pt x="22859" y="0"/>
                </a:moveTo>
                <a:lnTo>
                  <a:pt x="0" y="0"/>
                </a:lnTo>
                <a:lnTo>
                  <a:pt x="0" y="276986"/>
                </a:lnTo>
                <a:lnTo>
                  <a:pt x="22859" y="276986"/>
                </a:lnTo>
                <a:lnTo>
                  <a:pt x="22859" y="0"/>
                </a:lnTo>
                <a:close/>
              </a:path>
            </a:pathLst>
          </a:custGeom>
          <a:solidFill>
            <a:srgbClr val="000000"/>
          </a:solidFill>
        </p:spPr>
        <p:txBody>
          <a:bodyPr wrap="square" lIns="0" tIns="0" rIns="0" bIns="0" rtlCol="0"/>
          <a:lstStyle/>
          <a:p>
            <a:endParaRPr/>
          </a:p>
        </p:txBody>
      </p:sp>
      <p:sp>
        <p:nvSpPr>
          <p:cNvPr id="82" name="object 82"/>
          <p:cNvSpPr txBox="1"/>
          <p:nvPr/>
        </p:nvSpPr>
        <p:spPr>
          <a:xfrm>
            <a:off x="1928241" y="1213230"/>
            <a:ext cx="1920875" cy="1528445"/>
          </a:xfrm>
          <a:prstGeom prst="rect">
            <a:avLst/>
          </a:prstGeom>
        </p:spPr>
        <p:txBody>
          <a:bodyPr vert="horz" wrap="square" lIns="0" tIns="224154" rIns="0" bIns="0" rtlCol="0">
            <a:spAutoFit/>
          </a:bodyPr>
          <a:lstStyle/>
          <a:p>
            <a:pPr marL="59055">
              <a:lnSpc>
                <a:spcPct val="100000"/>
              </a:lnSpc>
              <a:spcBef>
                <a:spcPts val="1764"/>
              </a:spcBef>
              <a:tabLst>
                <a:tab pos="542290" algn="l"/>
              </a:tabLst>
            </a:pPr>
            <a:r>
              <a:rPr sz="3600" baseline="-16203" dirty="0">
                <a:latin typeface="Cambria Math"/>
                <a:cs typeface="Cambria Math"/>
              </a:rPr>
              <a:t>2𝜋	</a:t>
            </a:r>
            <a:r>
              <a:rPr sz="1750" spc="40" dirty="0">
                <a:latin typeface="Cambria Math"/>
                <a:cs typeface="Cambria Math"/>
              </a:rPr>
              <a:t>𝐷/2</a:t>
            </a:r>
            <a:endParaRPr sz="1750">
              <a:latin typeface="Cambria Math"/>
              <a:cs typeface="Cambria Math"/>
            </a:endParaRPr>
          </a:p>
          <a:p>
            <a:pPr marR="34290" algn="ctr">
              <a:lnSpc>
                <a:spcPts val="2810"/>
              </a:lnSpc>
              <a:spcBef>
                <a:spcPts val="1670"/>
              </a:spcBef>
              <a:tabLst>
                <a:tab pos="1004569" algn="l"/>
              </a:tabLst>
            </a:pPr>
            <a:r>
              <a:rPr sz="2400" dirty="0">
                <a:latin typeface="Cambria Math"/>
                <a:cs typeface="Cambria Math"/>
              </a:rPr>
              <a:t>1	1</a:t>
            </a:r>
            <a:endParaRPr sz="2400">
              <a:latin typeface="Cambria Math"/>
              <a:cs typeface="Cambria Math"/>
            </a:endParaRPr>
          </a:p>
          <a:p>
            <a:pPr algn="ctr">
              <a:lnSpc>
                <a:spcPts val="2810"/>
              </a:lnSpc>
              <a:tabLst>
                <a:tab pos="482600" algn="l"/>
                <a:tab pos="1045210" algn="l"/>
              </a:tabLst>
            </a:pPr>
            <a:r>
              <a:rPr sz="3600" baseline="-16203" dirty="0">
                <a:latin typeface="Cambria Math"/>
                <a:cs typeface="Cambria Math"/>
              </a:rPr>
              <a:t>2𝜋	</a:t>
            </a:r>
            <a:r>
              <a:rPr sz="1750" spc="40" dirty="0">
                <a:latin typeface="Cambria Math"/>
                <a:cs typeface="Cambria Math"/>
              </a:rPr>
              <a:t>𝐷/2	</a:t>
            </a:r>
            <a:r>
              <a:rPr sz="3600" spc="82" baseline="-16203" dirty="0">
                <a:latin typeface="Cambria Math"/>
                <a:cs typeface="Cambria Math"/>
              </a:rPr>
              <a:t>Σ</a:t>
            </a:r>
            <a:r>
              <a:rPr sz="1750" spc="55" dirty="0">
                <a:latin typeface="Cambria Math"/>
                <a:cs typeface="Cambria Math"/>
              </a:rPr>
              <a:t>2</a:t>
            </a:r>
            <a:r>
              <a:rPr sz="1750" spc="375" dirty="0">
                <a:latin typeface="Cambria Math"/>
                <a:cs typeface="Cambria Math"/>
              </a:rPr>
              <a:t> </a:t>
            </a:r>
            <a:r>
              <a:rPr sz="1750" spc="25" dirty="0">
                <a:latin typeface="Cambria Math"/>
                <a:cs typeface="Cambria Math"/>
              </a:rPr>
              <a:t>1/2</a:t>
            </a:r>
            <a:endParaRPr sz="1750">
              <a:latin typeface="Cambria Math"/>
              <a:cs typeface="Cambria Math"/>
            </a:endParaRPr>
          </a:p>
        </p:txBody>
      </p:sp>
      <p:sp>
        <p:nvSpPr>
          <p:cNvPr id="83" name="object 83"/>
          <p:cNvSpPr/>
          <p:nvPr/>
        </p:nvSpPr>
        <p:spPr>
          <a:xfrm>
            <a:off x="4409948" y="2158745"/>
            <a:ext cx="3945890" cy="607695"/>
          </a:xfrm>
          <a:custGeom>
            <a:avLst/>
            <a:gdLst/>
            <a:ahLst/>
            <a:cxnLst/>
            <a:rect l="l" t="t" r="r" b="b"/>
            <a:pathLst>
              <a:path w="3945890" h="607694">
                <a:moveTo>
                  <a:pt x="97917" y="0"/>
                </a:moveTo>
                <a:lnTo>
                  <a:pt x="54533" y="19735"/>
                </a:lnTo>
                <a:lnTo>
                  <a:pt x="31457" y="50101"/>
                </a:lnTo>
                <a:lnTo>
                  <a:pt x="19405" y="96342"/>
                </a:lnTo>
                <a:lnTo>
                  <a:pt x="17907" y="125476"/>
                </a:lnTo>
                <a:lnTo>
                  <a:pt x="18440" y="138430"/>
                </a:lnTo>
                <a:lnTo>
                  <a:pt x="20027" y="153212"/>
                </a:lnTo>
                <a:lnTo>
                  <a:pt x="22720" y="170332"/>
                </a:lnTo>
                <a:lnTo>
                  <a:pt x="26543" y="189611"/>
                </a:lnTo>
                <a:lnTo>
                  <a:pt x="30302" y="208305"/>
                </a:lnTo>
                <a:lnTo>
                  <a:pt x="32994" y="223799"/>
                </a:lnTo>
                <a:lnTo>
                  <a:pt x="34632" y="236067"/>
                </a:lnTo>
                <a:lnTo>
                  <a:pt x="35179" y="245110"/>
                </a:lnTo>
                <a:lnTo>
                  <a:pt x="34556" y="256590"/>
                </a:lnTo>
                <a:lnTo>
                  <a:pt x="14008" y="292747"/>
                </a:lnTo>
                <a:lnTo>
                  <a:pt x="0" y="296799"/>
                </a:lnTo>
                <a:lnTo>
                  <a:pt x="0" y="310769"/>
                </a:lnTo>
                <a:lnTo>
                  <a:pt x="32702" y="340969"/>
                </a:lnTo>
                <a:lnTo>
                  <a:pt x="35179" y="362458"/>
                </a:lnTo>
                <a:lnTo>
                  <a:pt x="34632" y="371513"/>
                </a:lnTo>
                <a:lnTo>
                  <a:pt x="32994" y="383806"/>
                </a:lnTo>
                <a:lnTo>
                  <a:pt x="30302" y="399326"/>
                </a:lnTo>
                <a:lnTo>
                  <a:pt x="26543" y="418084"/>
                </a:lnTo>
                <a:lnTo>
                  <a:pt x="22720" y="437311"/>
                </a:lnTo>
                <a:lnTo>
                  <a:pt x="20027" y="454380"/>
                </a:lnTo>
                <a:lnTo>
                  <a:pt x="18427" y="469315"/>
                </a:lnTo>
                <a:lnTo>
                  <a:pt x="17907" y="482092"/>
                </a:lnTo>
                <a:lnTo>
                  <a:pt x="19405" y="511238"/>
                </a:lnTo>
                <a:lnTo>
                  <a:pt x="31457" y="557479"/>
                </a:lnTo>
                <a:lnTo>
                  <a:pt x="54533" y="587895"/>
                </a:lnTo>
                <a:lnTo>
                  <a:pt x="97917" y="607568"/>
                </a:lnTo>
                <a:lnTo>
                  <a:pt x="97917" y="594741"/>
                </a:lnTo>
                <a:lnTo>
                  <a:pt x="88011" y="592035"/>
                </a:lnTo>
                <a:lnTo>
                  <a:pt x="78676" y="586727"/>
                </a:lnTo>
                <a:lnTo>
                  <a:pt x="54864" y="554850"/>
                </a:lnTo>
                <a:lnTo>
                  <a:pt x="45974" y="495554"/>
                </a:lnTo>
                <a:lnTo>
                  <a:pt x="46494" y="483730"/>
                </a:lnTo>
                <a:lnTo>
                  <a:pt x="48044" y="469176"/>
                </a:lnTo>
                <a:lnTo>
                  <a:pt x="50634" y="451916"/>
                </a:lnTo>
                <a:lnTo>
                  <a:pt x="54229" y="431927"/>
                </a:lnTo>
                <a:lnTo>
                  <a:pt x="57797" y="412572"/>
                </a:lnTo>
                <a:lnTo>
                  <a:pt x="60337" y="397344"/>
                </a:lnTo>
                <a:lnTo>
                  <a:pt x="61849" y="386232"/>
                </a:lnTo>
                <a:lnTo>
                  <a:pt x="62357" y="379222"/>
                </a:lnTo>
                <a:lnTo>
                  <a:pt x="61823" y="365417"/>
                </a:lnTo>
                <a:lnTo>
                  <a:pt x="48844" y="323583"/>
                </a:lnTo>
                <a:lnTo>
                  <a:pt x="25146" y="305181"/>
                </a:lnTo>
                <a:lnTo>
                  <a:pt x="25146" y="302514"/>
                </a:lnTo>
                <a:lnTo>
                  <a:pt x="53848" y="275463"/>
                </a:lnTo>
                <a:lnTo>
                  <a:pt x="62357" y="228346"/>
                </a:lnTo>
                <a:lnTo>
                  <a:pt x="61849" y="221348"/>
                </a:lnTo>
                <a:lnTo>
                  <a:pt x="60337" y="210248"/>
                </a:lnTo>
                <a:lnTo>
                  <a:pt x="57797" y="195059"/>
                </a:lnTo>
                <a:lnTo>
                  <a:pt x="54229" y="175768"/>
                </a:lnTo>
                <a:lnTo>
                  <a:pt x="50634" y="155727"/>
                </a:lnTo>
                <a:lnTo>
                  <a:pt x="48031" y="138277"/>
                </a:lnTo>
                <a:lnTo>
                  <a:pt x="46494" y="123913"/>
                </a:lnTo>
                <a:lnTo>
                  <a:pt x="45974" y="112141"/>
                </a:lnTo>
                <a:lnTo>
                  <a:pt x="46964" y="89166"/>
                </a:lnTo>
                <a:lnTo>
                  <a:pt x="61722" y="39370"/>
                </a:lnTo>
                <a:lnTo>
                  <a:pt x="97917" y="12827"/>
                </a:lnTo>
                <a:lnTo>
                  <a:pt x="97917" y="0"/>
                </a:lnTo>
                <a:close/>
              </a:path>
              <a:path w="3945890" h="607694">
                <a:moveTo>
                  <a:pt x="552704" y="294894"/>
                </a:moveTo>
                <a:lnTo>
                  <a:pt x="385064" y="294894"/>
                </a:lnTo>
                <a:lnTo>
                  <a:pt x="385064" y="314706"/>
                </a:lnTo>
                <a:lnTo>
                  <a:pt x="552704" y="314706"/>
                </a:lnTo>
                <a:lnTo>
                  <a:pt x="552704" y="294894"/>
                </a:lnTo>
                <a:close/>
              </a:path>
              <a:path w="3945890" h="607694">
                <a:moveTo>
                  <a:pt x="3945382" y="296799"/>
                </a:moveTo>
                <a:lnTo>
                  <a:pt x="3912654" y="266763"/>
                </a:lnTo>
                <a:lnTo>
                  <a:pt x="3910203" y="245110"/>
                </a:lnTo>
                <a:lnTo>
                  <a:pt x="3910736" y="236004"/>
                </a:lnTo>
                <a:lnTo>
                  <a:pt x="3912374" y="223697"/>
                </a:lnTo>
                <a:lnTo>
                  <a:pt x="3915067" y="208241"/>
                </a:lnTo>
                <a:lnTo>
                  <a:pt x="3918839" y="189611"/>
                </a:lnTo>
                <a:lnTo>
                  <a:pt x="3922598" y="170446"/>
                </a:lnTo>
                <a:lnTo>
                  <a:pt x="3925290" y="153365"/>
                </a:lnTo>
                <a:lnTo>
                  <a:pt x="3926929" y="138366"/>
                </a:lnTo>
                <a:lnTo>
                  <a:pt x="3927475" y="125476"/>
                </a:lnTo>
                <a:lnTo>
                  <a:pt x="3925963" y="96405"/>
                </a:lnTo>
                <a:lnTo>
                  <a:pt x="3913911" y="50165"/>
                </a:lnTo>
                <a:lnTo>
                  <a:pt x="3890835" y="19672"/>
                </a:lnTo>
                <a:lnTo>
                  <a:pt x="3847338" y="0"/>
                </a:lnTo>
                <a:lnTo>
                  <a:pt x="3847338" y="12827"/>
                </a:lnTo>
                <a:lnTo>
                  <a:pt x="3857294" y="15621"/>
                </a:lnTo>
                <a:lnTo>
                  <a:pt x="3866616" y="20955"/>
                </a:lnTo>
                <a:lnTo>
                  <a:pt x="3890429" y="52705"/>
                </a:lnTo>
                <a:lnTo>
                  <a:pt x="3899281" y="112141"/>
                </a:lnTo>
                <a:lnTo>
                  <a:pt x="3899154" y="117652"/>
                </a:lnTo>
                <a:lnTo>
                  <a:pt x="3894785" y="155676"/>
                </a:lnTo>
                <a:lnTo>
                  <a:pt x="3889197" y="185991"/>
                </a:lnTo>
                <a:lnTo>
                  <a:pt x="3887508" y="195135"/>
                </a:lnTo>
                <a:lnTo>
                  <a:pt x="3883139" y="235483"/>
                </a:lnTo>
                <a:lnTo>
                  <a:pt x="3883495" y="242214"/>
                </a:lnTo>
                <a:lnTo>
                  <a:pt x="3894455" y="281559"/>
                </a:lnTo>
                <a:lnTo>
                  <a:pt x="3920236" y="302514"/>
                </a:lnTo>
                <a:lnTo>
                  <a:pt x="3920236" y="305181"/>
                </a:lnTo>
                <a:lnTo>
                  <a:pt x="3913378" y="308102"/>
                </a:lnTo>
                <a:lnTo>
                  <a:pt x="3907663" y="311785"/>
                </a:lnTo>
                <a:lnTo>
                  <a:pt x="3902964" y="316357"/>
                </a:lnTo>
                <a:lnTo>
                  <a:pt x="3898265" y="320802"/>
                </a:lnTo>
                <a:lnTo>
                  <a:pt x="3884091" y="359117"/>
                </a:lnTo>
                <a:lnTo>
                  <a:pt x="3883025" y="382524"/>
                </a:lnTo>
                <a:lnTo>
                  <a:pt x="3883660" y="388493"/>
                </a:lnTo>
                <a:lnTo>
                  <a:pt x="3891153" y="431800"/>
                </a:lnTo>
                <a:lnTo>
                  <a:pt x="3893096" y="442214"/>
                </a:lnTo>
                <a:lnTo>
                  <a:pt x="3898798" y="483743"/>
                </a:lnTo>
                <a:lnTo>
                  <a:pt x="3899281" y="495554"/>
                </a:lnTo>
                <a:lnTo>
                  <a:pt x="3898290" y="518541"/>
                </a:lnTo>
                <a:lnTo>
                  <a:pt x="3883533" y="568325"/>
                </a:lnTo>
                <a:lnTo>
                  <a:pt x="3847338" y="594741"/>
                </a:lnTo>
                <a:lnTo>
                  <a:pt x="3847338" y="607568"/>
                </a:lnTo>
                <a:lnTo>
                  <a:pt x="3890835" y="587908"/>
                </a:lnTo>
                <a:lnTo>
                  <a:pt x="3913911" y="557479"/>
                </a:lnTo>
                <a:lnTo>
                  <a:pt x="3925963" y="511238"/>
                </a:lnTo>
                <a:lnTo>
                  <a:pt x="3927475" y="482092"/>
                </a:lnTo>
                <a:lnTo>
                  <a:pt x="3926929" y="469214"/>
                </a:lnTo>
                <a:lnTo>
                  <a:pt x="3925290" y="454215"/>
                </a:lnTo>
                <a:lnTo>
                  <a:pt x="3922598" y="437134"/>
                </a:lnTo>
                <a:lnTo>
                  <a:pt x="3918839" y="417957"/>
                </a:lnTo>
                <a:lnTo>
                  <a:pt x="3915067" y="399364"/>
                </a:lnTo>
                <a:lnTo>
                  <a:pt x="3912374" y="383921"/>
                </a:lnTo>
                <a:lnTo>
                  <a:pt x="3910736" y="371640"/>
                </a:lnTo>
                <a:lnTo>
                  <a:pt x="3910203" y="362458"/>
                </a:lnTo>
                <a:lnTo>
                  <a:pt x="3910812" y="351053"/>
                </a:lnTo>
                <a:lnTo>
                  <a:pt x="3931386" y="314896"/>
                </a:lnTo>
                <a:lnTo>
                  <a:pt x="3945382" y="310769"/>
                </a:lnTo>
                <a:lnTo>
                  <a:pt x="3945382" y="296799"/>
                </a:lnTo>
                <a:close/>
              </a:path>
            </a:pathLst>
          </a:custGeom>
          <a:solidFill>
            <a:srgbClr val="000000"/>
          </a:solidFill>
        </p:spPr>
        <p:txBody>
          <a:bodyPr wrap="square" lIns="0" tIns="0" rIns="0" bIns="0" rtlCol="0"/>
          <a:lstStyle/>
          <a:p>
            <a:endParaRPr/>
          </a:p>
        </p:txBody>
      </p:sp>
      <p:sp>
        <p:nvSpPr>
          <p:cNvPr id="84" name="object 84"/>
          <p:cNvSpPr txBox="1"/>
          <p:nvPr/>
        </p:nvSpPr>
        <p:spPr>
          <a:xfrm>
            <a:off x="4783073" y="2437003"/>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2</a:t>
            </a:r>
            <a:endParaRPr sz="2400">
              <a:latin typeface="Cambria Math"/>
              <a:cs typeface="Cambria Math"/>
            </a:endParaRPr>
          </a:p>
        </p:txBody>
      </p:sp>
      <p:sp>
        <p:nvSpPr>
          <p:cNvPr id="85" name="object 85"/>
          <p:cNvSpPr/>
          <p:nvPr/>
        </p:nvSpPr>
        <p:spPr>
          <a:xfrm>
            <a:off x="5039741" y="2322321"/>
            <a:ext cx="3181985" cy="282575"/>
          </a:xfrm>
          <a:custGeom>
            <a:avLst/>
            <a:gdLst/>
            <a:ahLst/>
            <a:cxnLst/>
            <a:rect l="l" t="t" r="r" b="b"/>
            <a:pathLst>
              <a:path w="3181984" h="282575">
                <a:moveTo>
                  <a:pt x="94107" y="11557"/>
                </a:moveTo>
                <a:lnTo>
                  <a:pt x="90043" y="0"/>
                </a:lnTo>
                <a:lnTo>
                  <a:pt x="69583" y="7391"/>
                </a:lnTo>
                <a:lnTo>
                  <a:pt x="51650" y="18097"/>
                </a:lnTo>
                <a:lnTo>
                  <a:pt x="23368" y="49530"/>
                </a:lnTo>
                <a:lnTo>
                  <a:pt x="5816" y="91478"/>
                </a:lnTo>
                <a:lnTo>
                  <a:pt x="0" y="141224"/>
                </a:lnTo>
                <a:lnTo>
                  <a:pt x="1447" y="167182"/>
                </a:lnTo>
                <a:lnTo>
                  <a:pt x="13068" y="213093"/>
                </a:lnTo>
                <a:lnTo>
                  <a:pt x="36118" y="250342"/>
                </a:lnTo>
                <a:lnTo>
                  <a:pt x="69507" y="274967"/>
                </a:lnTo>
                <a:lnTo>
                  <a:pt x="90043" y="282321"/>
                </a:lnTo>
                <a:lnTo>
                  <a:pt x="93599" y="270891"/>
                </a:lnTo>
                <a:lnTo>
                  <a:pt x="77546" y="263779"/>
                </a:lnTo>
                <a:lnTo>
                  <a:pt x="63677" y="253860"/>
                </a:lnTo>
                <a:lnTo>
                  <a:pt x="35204" y="207657"/>
                </a:lnTo>
                <a:lnTo>
                  <a:pt x="26822" y="164719"/>
                </a:lnTo>
                <a:lnTo>
                  <a:pt x="25781" y="139827"/>
                </a:lnTo>
                <a:lnTo>
                  <a:pt x="26822" y="115735"/>
                </a:lnTo>
                <a:lnTo>
                  <a:pt x="35204" y="73926"/>
                </a:lnTo>
                <a:lnTo>
                  <a:pt x="63792" y="28435"/>
                </a:lnTo>
                <a:lnTo>
                  <a:pt x="77812" y="18643"/>
                </a:lnTo>
                <a:lnTo>
                  <a:pt x="94107" y="11557"/>
                </a:lnTo>
                <a:close/>
              </a:path>
              <a:path w="3181984" h="282575">
                <a:moveTo>
                  <a:pt x="1049782" y="141224"/>
                </a:moveTo>
                <a:lnTo>
                  <a:pt x="1043965" y="91478"/>
                </a:lnTo>
                <a:lnTo>
                  <a:pt x="1026541" y="49530"/>
                </a:lnTo>
                <a:lnTo>
                  <a:pt x="998181" y="18097"/>
                </a:lnTo>
                <a:lnTo>
                  <a:pt x="959739" y="0"/>
                </a:lnTo>
                <a:lnTo>
                  <a:pt x="955802" y="11557"/>
                </a:lnTo>
                <a:lnTo>
                  <a:pt x="972108" y="18643"/>
                </a:lnTo>
                <a:lnTo>
                  <a:pt x="986155" y="28435"/>
                </a:lnTo>
                <a:lnTo>
                  <a:pt x="1014691" y="73926"/>
                </a:lnTo>
                <a:lnTo>
                  <a:pt x="1023073" y="115735"/>
                </a:lnTo>
                <a:lnTo>
                  <a:pt x="1024128" y="139827"/>
                </a:lnTo>
                <a:lnTo>
                  <a:pt x="1023073" y="164719"/>
                </a:lnTo>
                <a:lnTo>
                  <a:pt x="1014691" y="207657"/>
                </a:lnTo>
                <a:lnTo>
                  <a:pt x="986193" y="253860"/>
                </a:lnTo>
                <a:lnTo>
                  <a:pt x="956183" y="270891"/>
                </a:lnTo>
                <a:lnTo>
                  <a:pt x="959739" y="282321"/>
                </a:lnTo>
                <a:lnTo>
                  <a:pt x="998296" y="264312"/>
                </a:lnTo>
                <a:lnTo>
                  <a:pt x="1026668" y="233045"/>
                </a:lnTo>
                <a:lnTo>
                  <a:pt x="1043978" y="191135"/>
                </a:lnTo>
                <a:lnTo>
                  <a:pt x="1048321" y="167182"/>
                </a:lnTo>
                <a:lnTo>
                  <a:pt x="1049782" y="141224"/>
                </a:lnTo>
                <a:close/>
              </a:path>
              <a:path w="3181984" h="282575">
                <a:moveTo>
                  <a:pt x="1352931" y="11557"/>
                </a:moveTo>
                <a:lnTo>
                  <a:pt x="1348867" y="0"/>
                </a:lnTo>
                <a:lnTo>
                  <a:pt x="1328407" y="7391"/>
                </a:lnTo>
                <a:lnTo>
                  <a:pt x="1310474" y="18097"/>
                </a:lnTo>
                <a:lnTo>
                  <a:pt x="1282192" y="49530"/>
                </a:lnTo>
                <a:lnTo>
                  <a:pt x="1264640" y="91478"/>
                </a:lnTo>
                <a:lnTo>
                  <a:pt x="1258824" y="141224"/>
                </a:lnTo>
                <a:lnTo>
                  <a:pt x="1260271" y="167182"/>
                </a:lnTo>
                <a:lnTo>
                  <a:pt x="1271892" y="213093"/>
                </a:lnTo>
                <a:lnTo>
                  <a:pt x="1294942" y="250342"/>
                </a:lnTo>
                <a:lnTo>
                  <a:pt x="1328331" y="274967"/>
                </a:lnTo>
                <a:lnTo>
                  <a:pt x="1348867" y="282321"/>
                </a:lnTo>
                <a:lnTo>
                  <a:pt x="1352423" y="270891"/>
                </a:lnTo>
                <a:lnTo>
                  <a:pt x="1336370" y="263779"/>
                </a:lnTo>
                <a:lnTo>
                  <a:pt x="1322514" y="253860"/>
                </a:lnTo>
                <a:lnTo>
                  <a:pt x="1294028" y="207657"/>
                </a:lnTo>
                <a:lnTo>
                  <a:pt x="1285646" y="164719"/>
                </a:lnTo>
                <a:lnTo>
                  <a:pt x="1284605" y="139827"/>
                </a:lnTo>
                <a:lnTo>
                  <a:pt x="1285646" y="115735"/>
                </a:lnTo>
                <a:lnTo>
                  <a:pt x="1294028" y="73926"/>
                </a:lnTo>
                <a:lnTo>
                  <a:pt x="1322616" y="28435"/>
                </a:lnTo>
                <a:lnTo>
                  <a:pt x="1336636" y="18643"/>
                </a:lnTo>
                <a:lnTo>
                  <a:pt x="1352931" y="11557"/>
                </a:lnTo>
                <a:close/>
              </a:path>
              <a:path w="3181984" h="282575">
                <a:moveTo>
                  <a:pt x="1776730" y="141224"/>
                </a:moveTo>
                <a:lnTo>
                  <a:pt x="1770913" y="91478"/>
                </a:lnTo>
                <a:lnTo>
                  <a:pt x="1753489" y="49530"/>
                </a:lnTo>
                <a:lnTo>
                  <a:pt x="1725129" y="18097"/>
                </a:lnTo>
                <a:lnTo>
                  <a:pt x="1686687" y="0"/>
                </a:lnTo>
                <a:lnTo>
                  <a:pt x="1682750" y="11557"/>
                </a:lnTo>
                <a:lnTo>
                  <a:pt x="1699056" y="18643"/>
                </a:lnTo>
                <a:lnTo>
                  <a:pt x="1713090" y="28435"/>
                </a:lnTo>
                <a:lnTo>
                  <a:pt x="1741639" y="73926"/>
                </a:lnTo>
                <a:lnTo>
                  <a:pt x="1750021" y="115735"/>
                </a:lnTo>
                <a:lnTo>
                  <a:pt x="1751076" y="139827"/>
                </a:lnTo>
                <a:lnTo>
                  <a:pt x="1750021" y="164719"/>
                </a:lnTo>
                <a:lnTo>
                  <a:pt x="1741639" y="207657"/>
                </a:lnTo>
                <a:lnTo>
                  <a:pt x="1713141" y="253860"/>
                </a:lnTo>
                <a:lnTo>
                  <a:pt x="1683131" y="270891"/>
                </a:lnTo>
                <a:lnTo>
                  <a:pt x="1686687" y="282321"/>
                </a:lnTo>
                <a:lnTo>
                  <a:pt x="1725244" y="264312"/>
                </a:lnTo>
                <a:lnTo>
                  <a:pt x="1753616" y="233045"/>
                </a:lnTo>
                <a:lnTo>
                  <a:pt x="1770926" y="191135"/>
                </a:lnTo>
                <a:lnTo>
                  <a:pt x="1775269" y="167182"/>
                </a:lnTo>
                <a:lnTo>
                  <a:pt x="1776730" y="141224"/>
                </a:lnTo>
                <a:close/>
              </a:path>
              <a:path w="3181984" h="282575">
                <a:moveTo>
                  <a:pt x="2226183" y="11557"/>
                </a:moveTo>
                <a:lnTo>
                  <a:pt x="2222119" y="0"/>
                </a:lnTo>
                <a:lnTo>
                  <a:pt x="2201659" y="7391"/>
                </a:lnTo>
                <a:lnTo>
                  <a:pt x="2183727" y="18097"/>
                </a:lnTo>
                <a:lnTo>
                  <a:pt x="2155444" y="49530"/>
                </a:lnTo>
                <a:lnTo>
                  <a:pt x="2137892" y="91478"/>
                </a:lnTo>
                <a:lnTo>
                  <a:pt x="2132076" y="141224"/>
                </a:lnTo>
                <a:lnTo>
                  <a:pt x="2133523" y="167182"/>
                </a:lnTo>
                <a:lnTo>
                  <a:pt x="2145144" y="213093"/>
                </a:lnTo>
                <a:lnTo>
                  <a:pt x="2168194" y="250342"/>
                </a:lnTo>
                <a:lnTo>
                  <a:pt x="2201583" y="274967"/>
                </a:lnTo>
                <a:lnTo>
                  <a:pt x="2222119" y="282321"/>
                </a:lnTo>
                <a:lnTo>
                  <a:pt x="2225675" y="270891"/>
                </a:lnTo>
                <a:lnTo>
                  <a:pt x="2209622" y="263779"/>
                </a:lnTo>
                <a:lnTo>
                  <a:pt x="2195766" y="253860"/>
                </a:lnTo>
                <a:lnTo>
                  <a:pt x="2167280" y="207657"/>
                </a:lnTo>
                <a:lnTo>
                  <a:pt x="2158898" y="164719"/>
                </a:lnTo>
                <a:lnTo>
                  <a:pt x="2157857" y="139827"/>
                </a:lnTo>
                <a:lnTo>
                  <a:pt x="2158898" y="115735"/>
                </a:lnTo>
                <a:lnTo>
                  <a:pt x="2167280" y="73926"/>
                </a:lnTo>
                <a:lnTo>
                  <a:pt x="2195868" y="28435"/>
                </a:lnTo>
                <a:lnTo>
                  <a:pt x="2209889" y="18643"/>
                </a:lnTo>
                <a:lnTo>
                  <a:pt x="2226183" y="11557"/>
                </a:lnTo>
                <a:close/>
              </a:path>
              <a:path w="3181984" h="282575">
                <a:moveTo>
                  <a:pt x="3181858" y="141224"/>
                </a:moveTo>
                <a:lnTo>
                  <a:pt x="3176041" y="91478"/>
                </a:lnTo>
                <a:lnTo>
                  <a:pt x="3158617" y="49530"/>
                </a:lnTo>
                <a:lnTo>
                  <a:pt x="3130258" y="18097"/>
                </a:lnTo>
                <a:lnTo>
                  <a:pt x="3091815" y="0"/>
                </a:lnTo>
                <a:lnTo>
                  <a:pt x="3087878" y="11557"/>
                </a:lnTo>
                <a:lnTo>
                  <a:pt x="3104184" y="18643"/>
                </a:lnTo>
                <a:lnTo>
                  <a:pt x="3118218" y="28435"/>
                </a:lnTo>
                <a:lnTo>
                  <a:pt x="3146768" y="73926"/>
                </a:lnTo>
                <a:lnTo>
                  <a:pt x="3155150" y="115735"/>
                </a:lnTo>
                <a:lnTo>
                  <a:pt x="3156204" y="139827"/>
                </a:lnTo>
                <a:lnTo>
                  <a:pt x="3155150" y="164719"/>
                </a:lnTo>
                <a:lnTo>
                  <a:pt x="3146768" y="207657"/>
                </a:lnTo>
                <a:lnTo>
                  <a:pt x="3118269" y="253860"/>
                </a:lnTo>
                <a:lnTo>
                  <a:pt x="3088259" y="270891"/>
                </a:lnTo>
                <a:lnTo>
                  <a:pt x="3091815" y="282321"/>
                </a:lnTo>
                <a:lnTo>
                  <a:pt x="3130372" y="264312"/>
                </a:lnTo>
                <a:lnTo>
                  <a:pt x="3158744" y="233045"/>
                </a:lnTo>
                <a:lnTo>
                  <a:pt x="3176054" y="191135"/>
                </a:lnTo>
                <a:lnTo>
                  <a:pt x="3180397" y="167182"/>
                </a:lnTo>
                <a:lnTo>
                  <a:pt x="3181858" y="141224"/>
                </a:lnTo>
                <a:close/>
              </a:path>
            </a:pathLst>
          </a:custGeom>
          <a:solidFill>
            <a:srgbClr val="000000"/>
          </a:solidFill>
        </p:spPr>
        <p:txBody>
          <a:bodyPr wrap="square" lIns="0" tIns="0" rIns="0" bIns="0" rtlCol="0"/>
          <a:lstStyle/>
          <a:p>
            <a:endParaRPr/>
          </a:p>
        </p:txBody>
      </p:sp>
      <p:sp>
        <p:nvSpPr>
          <p:cNvPr id="86" name="object 86"/>
          <p:cNvSpPr txBox="1"/>
          <p:nvPr/>
        </p:nvSpPr>
        <p:spPr>
          <a:xfrm>
            <a:off x="3823461" y="2232786"/>
            <a:ext cx="4326890" cy="391160"/>
          </a:xfrm>
          <a:prstGeom prst="rect">
            <a:avLst/>
          </a:prstGeom>
        </p:spPr>
        <p:txBody>
          <a:bodyPr vert="horz" wrap="square" lIns="0" tIns="12700" rIns="0" bIns="0" rtlCol="0">
            <a:spAutoFit/>
          </a:bodyPr>
          <a:lstStyle/>
          <a:p>
            <a:pPr marL="38100">
              <a:lnSpc>
                <a:spcPct val="100000"/>
              </a:lnSpc>
              <a:spcBef>
                <a:spcPts val="100"/>
              </a:spcBef>
              <a:tabLst>
                <a:tab pos="692785" algn="l"/>
                <a:tab pos="1316355" algn="l"/>
                <a:tab pos="2293620" algn="l"/>
                <a:tab pos="2575560" algn="l"/>
                <a:tab pos="3020695" algn="l"/>
                <a:tab pos="3448685" algn="l"/>
              </a:tabLst>
            </a:pPr>
            <a:r>
              <a:rPr sz="2400" spc="-5" dirty="0">
                <a:latin typeface="Cambria Math"/>
                <a:cs typeface="Cambria Math"/>
              </a:rPr>
              <a:t>𝑒𝑥𝑝	</a:t>
            </a:r>
            <a:r>
              <a:rPr sz="2400" dirty="0">
                <a:latin typeface="Cambria Math"/>
                <a:cs typeface="Cambria Math"/>
              </a:rPr>
              <a:t>−</a:t>
            </a:r>
            <a:r>
              <a:rPr sz="2400" spc="-130" dirty="0">
                <a:latin typeface="Cambria Math"/>
                <a:cs typeface="Cambria Math"/>
              </a:rPr>
              <a:t> </a:t>
            </a:r>
            <a:r>
              <a:rPr sz="3600" baseline="41666" dirty="0">
                <a:latin typeface="Cambria Math"/>
                <a:cs typeface="Cambria Math"/>
              </a:rPr>
              <a:t>1	</a:t>
            </a:r>
            <a:r>
              <a:rPr sz="2400" dirty="0">
                <a:latin typeface="Cambria Math"/>
                <a:cs typeface="Cambria Math"/>
              </a:rPr>
              <a:t>𝑥</a:t>
            </a:r>
            <a:r>
              <a:rPr sz="2400" spc="75" dirty="0">
                <a:latin typeface="Cambria Math"/>
                <a:cs typeface="Cambria Math"/>
              </a:rPr>
              <a:t> </a:t>
            </a:r>
            <a:r>
              <a:rPr sz="2400" dirty="0">
                <a:latin typeface="Cambria Math"/>
                <a:cs typeface="Cambria Math"/>
              </a:rPr>
              <a:t>−</a:t>
            </a:r>
            <a:r>
              <a:rPr sz="2400" spc="-10" dirty="0">
                <a:latin typeface="Cambria Math"/>
                <a:cs typeface="Cambria Math"/>
              </a:rPr>
              <a:t> </a:t>
            </a:r>
            <a:r>
              <a:rPr sz="2400" spc="50" dirty="0">
                <a:latin typeface="Cambria Math"/>
                <a:cs typeface="Cambria Math"/>
              </a:rPr>
              <a:t>𝜇</a:t>
            </a:r>
            <a:r>
              <a:rPr sz="2625" spc="75" baseline="28571" dirty="0">
                <a:latin typeface="Cambria Math"/>
                <a:cs typeface="Cambria Math"/>
              </a:rPr>
              <a:t>2	</a:t>
            </a:r>
            <a:r>
              <a:rPr sz="2625" spc="44" baseline="28571" dirty="0">
                <a:latin typeface="Cambria Math"/>
                <a:cs typeface="Cambria Math"/>
              </a:rPr>
              <a:t>𝑇	</a:t>
            </a:r>
            <a:r>
              <a:rPr sz="2400" spc="55" dirty="0">
                <a:latin typeface="Cambria Math"/>
                <a:cs typeface="Cambria Math"/>
              </a:rPr>
              <a:t>Σ</a:t>
            </a:r>
            <a:r>
              <a:rPr sz="2625" spc="82" baseline="28571" dirty="0">
                <a:latin typeface="Cambria Math"/>
                <a:cs typeface="Cambria Math"/>
              </a:rPr>
              <a:t>2	</a:t>
            </a:r>
            <a:r>
              <a:rPr sz="2625" baseline="28571" dirty="0">
                <a:latin typeface="Cambria Math"/>
                <a:cs typeface="Cambria Math"/>
              </a:rPr>
              <a:t>−1	</a:t>
            </a:r>
            <a:r>
              <a:rPr sz="2400" dirty="0">
                <a:latin typeface="Cambria Math"/>
                <a:cs typeface="Cambria Math"/>
              </a:rPr>
              <a:t>𝑥</a:t>
            </a:r>
            <a:r>
              <a:rPr sz="2400" spc="35" dirty="0">
                <a:latin typeface="Cambria Math"/>
                <a:cs typeface="Cambria Math"/>
              </a:rPr>
              <a:t> </a:t>
            </a:r>
            <a:r>
              <a:rPr sz="2400" dirty="0">
                <a:latin typeface="Cambria Math"/>
                <a:cs typeface="Cambria Math"/>
              </a:rPr>
              <a:t>−</a:t>
            </a:r>
            <a:r>
              <a:rPr sz="2400" spc="-30" dirty="0">
                <a:latin typeface="Cambria Math"/>
                <a:cs typeface="Cambria Math"/>
              </a:rPr>
              <a:t> </a:t>
            </a:r>
            <a:r>
              <a:rPr sz="2400" spc="50" dirty="0">
                <a:latin typeface="Cambria Math"/>
                <a:cs typeface="Cambria Math"/>
              </a:rPr>
              <a:t>𝜇</a:t>
            </a:r>
            <a:r>
              <a:rPr sz="2625" spc="75" baseline="28571" dirty="0">
                <a:latin typeface="Cambria Math"/>
                <a:cs typeface="Cambria Math"/>
              </a:rPr>
              <a:t>2</a:t>
            </a:r>
            <a:endParaRPr sz="2625" baseline="28571">
              <a:latin typeface="Cambria Math"/>
              <a:cs typeface="Cambria Math"/>
            </a:endParaRPr>
          </a:p>
        </p:txBody>
      </p:sp>
      <p:sp>
        <p:nvSpPr>
          <p:cNvPr id="87" name="object 87"/>
          <p:cNvSpPr txBox="1"/>
          <p:nvPr/>
        </p:nvSpPr>
        <p:spPr>
          <a:xfrm>
            <a:off x="441756" y="427101"/>
            <a:ext cx="49085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𝑧</a:t>
            </a:r>
            <a:r>
              <a:rPr sz="2400" spc="90" dirty="0">
                <a:latin typeface="Cambria Math"/>
                <a:cs typeface="Cambria Math"/>
              </a:rPr>
              <a:t> </a:t>
            </a:r>
            <a:r>
              <a:rPr sz="2400" dirty="0">
                <a:latin typeface="Cambria Math"/>
                <a:cs typeface="Cambria Math"/>
              </a:rPr>
              <a:t>=</a:t>
            </a:r>
            <a:endParaRPr sz="2400">
              <a:latin typeface="Cambria Math"/>
              <a:cs typeface="Cambria Math"/>
            </a:endParaRPr>
          </a:p>
        </p:txBody>
      </p:sp>
      <p:sp>
        <p:nvSpPr>
          <p:cNvPr id="88" name="object 88"/>
          <p:cNvSpPr/>
          <p:nvPr/>
        </p:nvSpPr>
        <p:spPr>
          <a:xfrm>
            <a:off x="1330579" y="287146"/>
            <a:ext cx="1022985" cy="381635"/>
          </a:xfrm>
          <a:custGeom>
            <a:avLst/>
            <a:gdLst/>
            <a:ahLst/>
            <a:cxnLst/>
            <a:rect l="l" t="t" r="r" b="b"/>
            <a:pathLst>
              <a:path w="1022985" h="381634">
                <a:moveTo>
                  <a:pt x="320421" y="11430"/>
                </a:moveTo>
                <a:lnTo>
                  <a:pt x="316484" y="0"/>
                </a:lnTo>
                <a:lnTo>
                  <a:pt x="296024" y="7391"/>
                </a:lnTo>
                <a:lnTo>
                  <a:pt x="278079" y="18084"/>
                </a:lnTo>
                <a:lnTo>
                  <a:pt x="249682" y="49403"/>
                </a:lnTo>
                <a:lnTo>
                  <a:pt x="232244" y="91414"/>
                </a:lnTo>
                <a:lnTo>
                  <a:pt x="226441" y="141224"/>
                </a:lnTo>
                <a:lnTo>
                  <a:pt x="227888" y="167182"/>
                </a:lnTo>
                <a:lnTo>
                  <a:pt x="239509" y="213042"/>
                </a:lnTo>
                <a:lnTo>
                  <a:pt x="262559" y="250228"/>
                </a:lnTo>
                <a:lnTo>
                  <a:pt x="295948" y="274942"/>
                </a:lnTo>
                <a:lnTo>
                  <a:pt x="316484" y="282321"/>
                </a:lnTo>
                <a:lnTo>
                  <a:pt x="320040" y="270891"/>
                </a:lnTo>
                <a:lnTo>
                  <a:pt x="303911" y="263728"/>
                </a:lnTo>
                <a:lnTo>
                  <a:pt x="290017" y="253796"/>
                </a:lnTo>
                <a:lnTo>
                  <a:pt x="261594" y="207556"/>
                </a:lnTo>
                <a:lnTo>
                  <a:pt x="253263" y="164642"/>
                </a:lnTo>
                <a:lnTo>
                  <a:pt x="252222" y="139700"/>
                </a:lnTo>
                <a:lnTo>
                  <a:pt x="253263" y="115633"/>
                </a:lnTo>
                <a:lnTo>
                  <a:pt x="261594" y="73863"/>
                </a:lnTo>
                <a:lnTo>
                  <a:pt x="290156" y="28359"/>
                </a:lnTo>
                <a:lnTo>
                  <a:pt x="304177" y="18529"/>
                </a:lnTo>
                <a:lnTo>
                  <a:pt x="320421" y="11430"/>
                </a:lnTo>
                <a:close/>
              </a:path>
              <a:path w="1022985" h="381634">
                <a:moveTo>
                  <a:pt x="992759" y="141224"/>
                </a:moveTo>
                <a:lnTo>
                  <a:pt x="986942" y="91414"/>
                </a:lnTo>
                <a:lnTo>
                  <a:pt x="969518" y="49403"/>
                </a:lnTo>
                <a:lnTo>
                  <a:pt x="941108" y="18084"/>
                </a:lnTo>
                <a:lnTo>
                  <a:pt x="902716" y="0"/>
                </a:lnTo>
                <a:lnTo>
                  <a:pt x="898652" y="11430"/>
                </a:lnTo>
                <a:lnTo>
                  <a:pt x="915022" y="18529"/>
                </a:lnTo>
                <a:lnTo>
                  <a:pt x="929106" y="28359"/>
                </a:lnTo>
                <a:lnTo>
                  <a:pt x="957643" y="73863"/>
                </a:lnTo>
                <a:lnTo>
                  <a:pt x="965949" y="115633"/>
                </a:lnTo>
                <a:lnTo>
                  <a:pt x="966978" y="139700"/>
                </a:lnTo>
                <a:lnTo>
                  <a:pt x="965923" y="164642"/>
                </a:lnTo>
                <a:lnTo>
                  <a:pt x="957592" y="207556"/>
                </a:lnTo>
                <a:lnTo>
                  <a:pt x="929119" y="253796"/>
                </a:lnTo>
                <a:lnTo>
                  <a:pt x="899160" y="270891"/>
                </a:lnTo>
                <a:lnTo>
                  <a:pt x="902716" y="282321"/>
                </a:lnTo>
                <a:lnTo>
                  <a:pt x="941209" y="264248"/>
                </a:lnTo>
                <a:lnTo>
                  <a:pt x="969518" y="232918"/>
                </a:lnTo>
                <a:lnTo>
                  <a:pt x="986942" y="191122"/>
                </a:lnTo>
                <a:lnTo>
                  <a:pt x="991298" y="167182"/>
                </a:lnTo>
                <a:lnTo>
                  <a:pt x="992759" y="141224"/>
                </a:lnTo>
                <a:close/>
              </a:path>
              <a:path w="1022985" h="381634">
                <a:moveTo>
                  <a:pt x="1022604" y="361315"/>
                </a:moveTo>
                <a:lnTo>
                  <a:pt x="0" y="361315"/>
                </a:lnTo>
                <a:lnTo>
                  <a:pt x="0" y="381127"/>
                </a:lnTo>
                <a:lnTo>
                  <a:pt x="1022604" y="381127"/>
                </a:lnTo>
                <a:lnTo>
                  <a:pt x="1022604" y="361315"/>
                </a:lnTo>
                <a:close/>
              </a:path>
            </a:pathLst>
          </a:custGeom>
          <a:solidFill>
            <a:srgbClr val="000000"/>
          </a:solidFill>
        </p:spPr>
        <p:txBody>
          <a:bodyPr wrap="square" lIns="0" tIns="0" rIns="0" bIns="0" rtlCol="0"/>
          <a:lstStyle/>
          <a:p>
            <a:endParaRPr/>
          </a:p>
        </p:txBody>
      </p:sp>
      <p:sp>
        <p:nvSpPr>
          <p:cNvPr id="89" name="object 89"/>
          <p:cNvSpPr txBox="1">
            <a:spLocks noGrp="1"/>
          </p:cNvSpPr>
          <p:nvPr>
            <p:ph type="title"/>
          </p:nvPr>
        </p:nvSpPr>
        <p:spPr>
          <a:xfrm>
            <a:off x="977696" y="196977"/>
            <a:ext cx="1271905" cy="391160"/>
          </a:xfrm>
          <a:prstGeom prst="rect">
            <a:avLst/>
          </a:prstGeom>
        </p:spPr>
        <p:txBody>
          <a:bodyPr vert="horz" wrap="square" lIns="0" tIns="12700" rIns="0" bIns="0" rtlCol="0">
            <a:spAutoFit/>
          </a:bodyPr>
          <a:lstStyle/>
          <a:p>
            <a:pPr marL="25400">
              <a:lnSpc>
                <a:spcPct val="100000"/>
              </a:lnSpc>
              <a:spcBef>
                <a:spcPts val="100"/>
              </a:spcBef>
              <a:tabLst>
                <a:tab pos="678815" algn="l"/>
              </a:tabLst>
            </a:pPr>
            <a:r>
              <a:rPr sz="3600" spc="-7" baseline="-41666" dirty="0">
                <a:latin typeface="Cambria Math"/>
                <a:cs typeface="Cambria Math"/>
              </a:rPr>
              <a:t>𝑙𝑛</a:t>
            </a:r>
            <a:r>
              <a:rPr sz="3600" spc="-89" baseline="-41666" dirty="0">
                <a:latin typeface="Cambria Math"/>
                <a:cs typeface="Cambria Math"/>
              </a:rPr>
              <a:t> </a:t>
            </a:r>
            <a:r>
              <a:rPr sz="2400" dirty="0">
                <a:latin typeface="Cambria Math"/>
                <a:cs typeface="Cambria Math"/>
              </a:rPr>
              <a:t>𝑃	</a:t>
            </a:r>
            <a:r>
              <a:rPr sz="2400" spc="-25" dirty="0">
                <a:latin typeface="Cambria Math"/>
                <a:cs typeface="Cambria Math"/>
              </a:rPr>
              <a:t>𝑥|𝐶</a:t>
            </a:r>
            <a:r>
              <a:rPr sz="2625" spc="-37" baseline="-15873" dirty="0">
                <a:latin typeface="Cambria Math"/>
                <a:cs typeface="Cambria Math"/>
              </a:rPr>
              <a:t>1</a:t>
            </a:r>
            <a:endParaRPr sz="2625" baseline="-15873">
              <a:latin typeface="Cambria Math"/>
              <a:cs typeface="Cambria Math"/>
            </a:endParaRPr>
          </a:p>
        </p:txBody>
      </p:sp>
      <p:sp>
        <p:nvSpPr>
          <p:cNvPr id="90" name="object 90"/>
          <p:cNvSpPr/>
          <p:nvPr/>
        </p:nvSpPr>
        <p:spPr>
          <a:xfrm>
            <a:off x="1553972" y="721487"/>
            <a:ext cx="774065" cy="282575"/>
          </a:xfrm>
          <a:custGeom>
            <a:avLst/>
            <a:gdLst/>
            <a:ahLst/>
            <a:cxnLst/>
            <a:rect l="l" t="t" r="r" b="b"/>
            <a:pathLst>
              <a:path w="774064" h="282575">
                <a:moveTo>
                  <a:pt x="683895" y="0"/>
                </a:moveTo>
                <a:lnTo>
                  <a:pt x="679830" y="11429"/>
                </a:lnTo>
                <a:lnTo>
                  <a:pt x="696212" y="18522"/>
                </a:lnTo>
                <a:lnTo>
                  <a:pt x="710295" y="28352"/>
                </a:lnTo>
                <a:lnTo>
                  <a:pt x="738834" y="73852"/>
                </a:lnTo>
                <a:lnTo>
                  <a:pt x="747129" y="115623"/>
                </a:lnTo>
                <a:lnTo>
                  <a:pt x="748157" y="139700"/>
                </a:lnTo>
                <a:lnTo>
                  <a:pt x="747111" y="164633"/>
                </a:lnTo>
                <a:lnTo>
                  <a:pt x="738780" y="207547"/>
                </a:lnTo>
                <a:lnTo>
                  <a:pt x="710310" y="253793"/>
                </a:lnTo>
                <a:lnTo>
                  <a:pt x="680339" y="270890"/>
                </a:lnTo>
                <a:lnTo>
                  <a:pt x="683895" y="282321"/>
                </a:lnTo>
                <a:lnTo>
                  <a:pt x="722391" y="264239"/>
                </a:lnTo>
                <a:lnTo>
                  <a:pt x="750697" y="232917"/>
                </a:lnTo>
                <a:lnTo>
                  <a:pt x="768127" y="191119"/>
                </a:lnTo>
                <a:lnTo>
                  <a:pt x="773938" y="141224"/>
                </a:lnTo>
                <a:lnTo>
                  <a:pt x="772485" y="115339"/>
                </a:lnTo>
                <a:lnTo>
                  <a:pt x="760864" y="69429"/>
                </a:lnTo>
                <a:lnTo>
                  <a:pt x="737741" y="32093"/>
                </a:lnTo>
                <a:lnTo>
                  <a:pt x="704351" y="7379"/>
                </a:lnTo>
                <a:lnTo>
                  <a:pt x="683895" y="0"/>
                </a:lnTo>
                <a:close/>
              </a:path>
              <a:path w="774064" h="282575">
                <a:moveTo>
                  <a:pt x="90042" y="0"/>
                </a:moveTo>
                <a:lnTo>
                  <a:pt x="51641" y="18081"/>
                </a:lnTo>
                <a:lnTo>
                  <a:pt x="23240" y="49402"/>
                </a:lnTo>
                <a:lnTo>
                  <a:pt x="5810" y="91408"/>
                </a:lnTo>
                <a:lnTo>
                  <a:pt x="0" y="141224"/>
                </a:lnTo>
                <a:lnTo>
                  <a:pt x="1452" y="167177"/>
                </a:lnTo>
                <a:lnTo>
                  <a:pt x="13073" y="213036"/>
                </a:lnTo>
                <a:lnTo>
                  <a:pt x="36125" y="250227"/>
                </a:lnTo>
                <a:lnTo>
                  <a:pt x="69514" y="274941"/>
                </a:lnTo>
                <a:lnTo>
                  <a:pt x="90042" y="282321"/>
                </a:lnTo>
                <a:lnTo>
                  <a:pt x="93598" y="270890"/>
                </a:lnTo>
                <a:lnTo>
                  <a:pt x="77475" y="263717"/>
                </a:lnTo>
                <a:lnTo>
                  <a:pt x="63579" y="253793"/>
                </a:lnTo>
                <a:lnTo>
                  <a:pt x="35157" y="207547"/>
                </a:lnTo>
                <a:lnTo>
                  <a:pt x="26826" y="164633"/>
                </a:lnTo>
                <a:lnTo>
                  <a:pt x="25781" y="139700"/>
                </a:lnTo>
                <a:lnTo>
                  <a:pt x="26826" y="115623"/>
                </a:lnTo>
                <a:lnTo>
                  <a:pt x="35157" y="73852"/>
                </a:lnTo>
                <a:lnTo>
                  <a:pt x="63722" y="28352"/>
                </a:lnTo>
                <a:lnTo>
                  <a:pt x="93979" y="11429"/>
                </a:lnTo>
                <a:lnTo>
                  <a:pt x="90042" y="0"/>
                </a:lnTo>
                <a:close/>
              </a:path>
            </a:pathLst>
          </a:custGeom>
          <a:solidFill>
            <a:srgbClr val="000000"/>
          </a:solidFill>
        </p:spPr>
        <p:txBody>
          <a:bodyPr wrap="square" lIns="0" tIns="0" rIns="0" bIns="0" rtlCol="0"/>
          <a:lstStyle/>
          <a:p>
            <a:endParaRPr/>
          </a:p>
        </p:txBody>
      </p:sp>
      <p:sp>
        <p:nvSpPr>
          <p:cNvPr id="91" name="object 91"/>
          <p:cNvSpPr txBox="1"/>
          <p:nvPr/>
        </p:nvSpPr>
        <p:spPr>
          <a:xfrm>
            <a:off x="1305305" y="631012"/>
            <a:ext cx="947419" cy="391795"/>
          </a:xfrm>
          <a:prstGeom prst="rect">
            <a:avLst/>
          </a:prstGeom>
        </p:spPr>
        <p:txBody>
          <a:bodyPr vert="horz" wrap="square" lIns="0" tIns="12700" rIns="0" bIns="0" rtlCol="0">
            <a:spAutoFit/>
          </a:bodyPr>
          <a:lstStyle/>
          <a:p>
            <a:pPr marL="25400">
              <a:lnSpc>
                <a:spcPct val="100000"/>
              </a:lnSpc>
              <a:spcBef>
                <a:spcPts val="100"/>
              </a:spcBef>
              <a:tabLst>
                <a:tab pos="347980" algn="l"/>
              </a:tabLst>
            </a:pPr>
            <a:r>
              <a:rPr sz="2400" dirty="0">
                <a:latin typeface="Cambria Math"/>
                <a:cs typeface="Cambria Math"/>
              </a:rPr>
              <a:t>𝑃	</a:t>
            </a:r>
            <a:r>
              <a:rPr sz="2400" spc="-10" dirty="0">
                <a:latin typeface="Cambria Math"/>
                <a:cs typeface="Cambria Math"/>
              </a:rPr>
              <a:t>𝑥|𝐶</a:t>
            </a:r>
            <a:r>
              <a:rPr sz="2625" spc="-15" baseline="-15873" dirty="0">
                <a:latin typeface="Cambria Math"/>
                <a:cs typeface="Cambria Math"/>
              </a:rPr>
              <a:t>2</a:t>
            </a:r>
            <a:endParaRPr sz="2625" baseline="-15873">
              <a:latin typeface="Cambria Math"/>
              <a:cs typeface="Cambria Math"/>
            </a:endParaRPr>
          </a:p>
        </p:txBody>
      </p:sp>
      <p:sp>
        <p:nvSpPr>
          <p:cNvPr id="92" name="object 92"/>
          <p:cNvSpPr txBox="1"/>
          <p:nvPr/>
        </p:nvSpPr>
        <p:spPr>
          <a:xfrm>
            <a:off x="2409570" y="427101"/>
            <a:ext cx="59182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a:t>
            </a:r>
            <a:r>
              <a:rPr sz="2400" spc="-80" dirty="0">
                <a:latin typeface="Cambria Math"/>
                <a:cs typeface="Cambria Math"/>
              </a:rPr>
              <a:t> </a:t>
            </a:r>
            <a:r>
              <a:rPr sz="2400" spc="-5" dirty="0">
                <a:latin typeface="Cambria Math"/>
                <a:cs typeface="Cambria Math"/>
              </a:rPr>
              <a:t>𝑙𝑛</a:t>
            </a:r>
            <a:endParaRPr sz="2400">
              <a:latin typeface="Cambria Math"/>
              <a:cs typeface="Cambria Math"/>
            </a:endParaRPr>
          </a:p>
        </p:txBody>
      </p:sp>
      <p:sp>
        <p:nvSpPr>
          <p:cNvPr id="93" name="object 93"/>
          <p:cNvSpPr/>
          <p:nvPr/>
        </p:nvSpPr>
        <p:spPr>
          <a:xfrm>
            <a:off x="3043554" y="648462"/>
            <a:ext cx="756285" cy="20320"/>
          </a:xfrm>
          <a:custGeom>
            <a:avLst/>
            <a:gdLst/>
            <a:ahLst/>
            <a:cxnLst/>
            <a:rect l="l" t="t" r="r" b="b"/>
            <a:pathLst>
              <a:path w="756285" h="20320">
                <a:moveTo>
                  <a:pt x="755904" y="0"/>
                </a:moveTo>
                <a:lnTo>
                  <a:pt x="0" y="0"/>
                </a:lnTo>
                <a:lnTo>
                  <a:pt x="0" y="19812"/>
                </a:lnTo>
                <a:lnTo>
                  <a:pt x="755904" y="19812"/>
                </a:lnTo>
                <a:lnTo>
                  <a:pt x="755904" y="0"/>
                </a:lnTo>
                <a:close/>
              </a:path>
            </a:pathLst>
          </a:custGeom>
          <a:solidFill>
            <a:srgbClr val="000000"/>
          </a:solidFill>
        </p:spPr>
        <p:txBody>
          <a:bodyPr wrap="square" lIns="0" tIns="0" rIns="0" bIns="0" rtlCol="0"/>
          <a:lstStyle/>
          <a:p>
            <a:endParaRPr/>
          </a:p>
        </p:txBody>
      </p:sp>
      <p:sp>
        <p:nvSpPr>
          <p:cNvPr id="94" name="object 94"/>
          <p:cNvSpPr/>
          <p:nvPr/>
        </p:nvSpPr>
        <p:spPr>
          <a:xfrm>
            <a:off x="3271520" y="287147"/>
            <a:ext cx="498475" cy="282575"/>
          </a:xfrm>
          <a:custGeom>
            <a:avLst/>
            <a:gdLst/>
            <a:ahLst/>
            <a:cxnLst/>
            <a:rect l="l" t="t" r="r" b="b"/>
            <a:pathLst>
              <a:path w="498475" h="282575">
                <a:moveTo>
                  <a:pt x="408050" y="0"/>
                </a:moveTo>
                <a:lnTo>
                  <a:pt x="403987" y="11429"/>
                </a:lnTo>
                <a:lnTo>
                  <a:pt x="420368" y="18522"/>
                </a:lnTo>
                <a:lnTo>
                  <a:pt x="434451" y="28352"/>
                </a:lnTo>
                <a:lnTo>
                  <a:pt x="462990" y="73852"/>
                </a:lnTo>
                <a:lnTo>
                  <a:pt x="471285" y="115623"/>
                </a:lnTo>
                <a:lnTo>
                  <a:pt x="472313" y="139700"/>
                </a:lnTo>
                <a:lnTo>
                  <a:pt x="471267" y="164633"/>
                </a:lnTo>
                <a:lnTo>
                  <a:pt x="462936" y="207547"/>
                </a:lnTo>
                <a:lnTo>
                  <a:pt x="434466" y="253793"/>
                </a:lnTo>
                <a:lnTo>
                  <a:pt x="404494" y="270890"/>
                </a:lnTo>
                <a:lnTo>
                  <a:pt x="408050" y="282320"/>
                </a:lnTo>
                <a:lnTo>
                  <a:pt x="446547" y="264239"/>
                </a:lnTo>
                <a:lnTo>
                  <a:pt x="474852" y="232917"/>
                </a:lnTo>
                <a:lnTo>
                  <a:pt x="492283" y="191119"/>
                </a:lnTo>
                <a:lnTo>
                  <a:pt x="498093" y="141224"/>
                </a:lnTo>
                <a:lnTo>
                  <a:pt x="496641" y="115339"/>
                </a:lnTo>
                <a:lnTo>
                  <a:pt x="485020" y="69429"/>
                </a:lnTo>
                <a:lnTo>
                  <a:pt x="461897" y="32093"/>
                </a:lnTo>
                <a:lnTo>
                  <a:pt x="428507" y="7379"/>
                </a:lnTo>
                <a:lnTo>
                  <a:pt x="408050" y="0"/>
                </a:lnTo>
                <a:close/>
              </a:path>
              <a:path w="498475" h="282575">
                <a:moveTo>
                  <a:pt x="90042" y="0"/>
                </a:moveTo>
                <a:lnTo>
                  <a:pt x="51641" y="18081"/>
                </a:lnTo>
                <a:lnTo>
                  <a:pt x="23240" y="49402"/>
                </a:lnTo>
                <a:lnTo>
                  <a:pt x="5810" y="91408"/>
                </a:lnTo>
                <a:lnTo>
                  <a:pt x="0" y="141224"/>
                </a:lnTo>
                <a:lnTo>
                  <a:pt x="1452" y="167177"/>
                </a:lnTo>
                <a:lnTo>
                  <a:pt x="13073" y="213036"/>
                </a:lnTo>
                <a:lnTo>
                  <a:pt x="36125" y="250227"/>
                </a:lnTo>
                <a:lnTo>
                  <a:pt x="69514" y="274941"/>
                </a:lnTo>
                <a:lnTo>
                  <a:pt x="90042" y="282320"/>
                </a:lnTo>
                <a:lnTo>
                  <a:pt x="93599" y="270890"/>
                </a:lnTo>
                <a:lnTo>
                  <a:pt x="77475" y="263717"/>
                </a:lnTo>
                <a:lnTo>
                  <a:pt x="63579" y="253793"/>
                </a:lnTo>
                <a:lnTo>
                  <a:pt x="35157" y="207547"/>
                </a:lnTo>
                <a:lnTo>
                  <a:pt x="26826" y="164633"/>
                </a:lnTo>
                <a:lnTo>
                  <a:pt x="25780" y="139700"/>
                </a:lnTo>
                <a:lnTo>
                  <a:pt x="26826" y="115623"/>
                </a:lnTo>
                <a:lnTo>
                  <a:pt x="35157" y="73852"/>
                </a:lnTo>
                <a:lnTo>
                  <a:pt x="63722" y="28352"/>
                </a:lnTo>
                <a:lnTo>
                  <a:pt x="93979" y="11429"/>
                </a:lnTo>
                <a:lnTo>
                  <a:pt x="90042" y="0"/>
                </a:lnTo>
                <a:close/>
              </a:path>
            </a:pathLst>
          </a:custGeom>
          <a:solidFill>
            <a:srgbClr val="000000"/>
          </a:solidFill>
        </p:spPr>
        <p:txBody>
          <a:bodyPr wrap="square" lIns="0" tIns="0" rIns="0" bIns="0" rtlCol="0"/>
          <a:lstStyle/>
          <a:p>
            <a:endParaRPr/>
          </a:p>
        </p:txBody>
      </p:sp>
      <p:sp>
        <p:nvSpPr>
          <p:cNvPr id="95" name="object 95"/>
          <p:cNvSpPr/>
          <p:nvPr/>
        </p:nvSpPr>
        <p:spPr>
          <a:xfrm>
            <a:off x="3266947" y="721487"/>
            <a:ext cx="506095" cy="282575"/>
          </a:xfrm>
          <a:custGeom>
            <a:avLst/>
            <a:gdLst/>
            <a:ahLst/>
            <a:cxnLst/>
            <a:rect l="l" t="t" r="r" b="b"/>
            <a:pathLst>
              <a:path w="506095" h="282575">
                <a:moveTo>
                  <a:pt x="415671" y="0"/>
                </a:moveTo>
                <a:lnTo>
                  <a:pt x="411606" y="11429"/>
                </a:lnTo>
                <a:lnTo>
                  <a:pt x="427988" y="18522"/>
                </a:lnTo>
                <a:lnTo>
                  <a:pt x="442071" y="28352"/>
                </a:lnTo>
                <a:lnTo>
                  <a:pt x="470610" y="73852"/>
                </a:lnTo>
                <a:lnTo>
                  <a:pt x="478905" y="115623"/>
                </a:lnTo>
                <a:lnTo>
                  <a:pt x="479932" y="139700"/>
                </a:lnTo>
                <a:lnTo>
                  <a:pt x="478887" y="164633"/>
                </a:lnTo>
                <a:lnTo>
                  <a:pt x="470556" y="207547"/>
                </a:lnTo>
                <a:lnTo>
                  <a:pt x="442087" y="253793"/>
                </a:lnTo>
                <a:lnTo>
                  <a:pt x="412114" y="270890"/>
                </a:lnTo>
                <a:lnTo>
                  <a:pt x="415671" y="282321"/>
                </a:lnTo>
                <a:lnTo>
                  <a:pt x="454167" y="264239"/>
                </a:lnTo>
                <a:lnTo>
                  <a:pt x="482473" y="232917"/>
                </a:lnTo>
                <a:lnTo>
                  <a:pt x="499903" y="191119"/>
                </a:lnTo>
                <a:lnTo>
                  <a:pt x="505713" y="141224"/>
                </a:lnTo>
                <a:lnTo>
                  <a:pt x="504261" y="115339"/>
                </a:lnTo>
                <a:lnTo>
                  <a:pt x="492640" y="69429"/>
                </a:lnTo>
                <a:lnTo>
                  <a:pt x="469517" y="32093"/>
                </a:lnTo>
                <a:lnTo>
                  <a:pt x="436127" y="7379"/>
                </a:lnTo>
                <a:lnTo>
                  <a:pt x="415671" y="0"/>
                </a:lnTo>
                <a:close/>
              </a:path>
              <a:path w="506095" h="282575">
                <a:moveTo>
                  <a:pt x="90042" y="0"/>
                </a:moveTo>
                <a:lnTo>
                  <a:pt x="51641" y="18081"/>
                </a:lnTo>
                <a:lnTo>
                  <a:pt x="23240" y="49402"/>
                </a:lnTo>
                <a:lnTo>
                  <a:pt x="5810" y="91408"/>
                </a:lnTo>
                <a:lnTo>
                  <a:pt x="0" y="141224"/>
                </a:lnTo>
                <a:lnTo>
                  <a:pt x="1452" y="167177"/>
                </a:lnTo>
                <a:lnTo>
                  <a:pt x="13073" y="213036"/>
                </a:lnTo>
                <a:lnTo>
                  <a:pt x="36125" y="250227"/>
                </a:lnTo>
                <a:lnTo>
                  <a:pt x="69514" y="274941"/>
                </a:lnTo>
                <a:lnTo>
                  <a:pt x="90042" y="282321"/>
                </a:lnTo>
                <a:lnTo>
                  <a:pt x="93599" y="270890"/>
                </a:lnTo>
                <a:lnTo>
                  <a:pt x="77475" y="263717"/>
                </a:lnTo>
                <a:lnTo>
                  <a:pt x="63579" y="253793"/>
                </a:lnTo>
                <a:lnTo>
                  <a:pt x="35157" y="207547"/>
                </a:lnTo>
                <a:lnTo>
                  <a:pt x="26826" y="164633"/>
                </a:lnTo>
                <a:lnTo>
                  <a:pt x="25780" y="139700"/>
                </a:lnTo>
                <a:lnTo>
                  <a:pt x="26826" y="115623"/>
                </a:lnTo>
                <a:lnTo>
                  <a:pt x="35157" y="73852"/>
                </a:lnTo>
                <a:lnTo>
                  <a:pt x="63722" y="28352"/>
                </a:lnTo>
                <a:lnTo>
                  <a:pt x="93979" y="11429"/>
                </a:lnTo>
                <a:lnTo>
                  <a:pt x="90042" y="0"/>
                </a:lnTo>
                <a:close/>
              </a:path>
            </a:pathLst>
          </a:custGeom>
          <a:solidFill>
            <a:srgbClr val="000000"/>
          </a:solidFill>
        </p:spPr>
        <p:txBody>
          <a:bodyPr wrap="square" lIns="0" tIns="0" rIns="0" bIns="0" rtlCol="0"/>
          <a:lstStyle/>
          <a:p>
            <a:endParaRPr/>
          </a:p>
        </p:txBody>
      </p:sp>
      <p:sp>
        <p:nvSpPr>
          <p:cNvPr id="96" name="object 96"/>
          <p:cNvSpPr txBox="1"/>
          <p:nvPr/>
        </p:nvSpPr>
        <p:spPr>
          <a:xfrm>
            <a:off x="2998470" y="180594"/>
            <a:ext cx="866140" cy="909955"/>
          </a:xfrm>
          <a:prstGeom prst="rect">
            <a:avLst/>
          </a:prstGeom>
          <a:ln w="38100">
            <a:solidFill>
              <a:srgbClr val="006FC0"/>
            </a:solidFill>
          </a:ln>
        </p:spPr>
        <p:txBody>
          <a:bodyPr vert="horz" wrap="square" lIns="0" tIns="29209" rIns="0" bIns="0" rtlCol="0">
            <a:spAutoFit/>
          </a:bodyPr>
          <a:lstStyle/>
          <a:p>
            <a:pPr marL="48260">
              <a:lnSpc>
                <a:spcPct val="100000"/>
              </a:lnSpc>
              <a:spcBef>
                <a:spcPts val="229"/>
              </a:spcBef>
              <a:tabLst>
                <a:tab pos="372745" algn="l"/>
              </a:tabLst>
            </a:pPr>
            <a:r>
              <a:rPr sz="2400" dirty="0">
                <a:latin typeface="Cambria Math"/>
                <a:cs typeface="Cambria Math"/>
              </a:rPr>
              <a:t>𝑃	</a:t>
            </a:r>
            <a:r>
              <a:rPr sz="2400" spc="-85" dirty="0">
                <a:latin typeface="Cambria Math"/>
                <a:cs typeface="Cambria Math"/>
              </a:rPr>
              <a:t>𝐶</a:t>
            </a:r>
            <a:r>
              <a:rPr sz="2625" spc="-127" baseline="-15873" dirty="0">
                <a:latin typeface="Cambria Math"/>
                <a:cs typeface="Cambria Math"/>
              </a:rPr>
              <a:t>1</a:t>
            </a:r>
            <a:endParaRPr sz="2625" baseline="-15873">
              <a:latin typeface="Cambria Math"/>
              <a:cs typeface="Cambria Math"/>
            </a:endParaRPr>
          </a:p>
          <a:p>
            <a:pPr marL="45085">
              <a:lnSpc>
                <a:spcPct val="100000"/>
              </a:lnSpc>
              <a:spcBef>
                <a:spcPts val="535"/>
              </a:spcBef>
              <a:tabLst>
                <a:tab pos="368300" algn="l"/>
              </a:tabLst>
            </a:pPr>
            <a:r>
              <a:rPr sz="2400" dirty="0">
                <a:latin typeface="Cambria Math"/>
                <a:cs typeface="Cambria Math"/>
              </a:rPr>
              <a:t>𝑃	</a:t>
            </a:r>
            <a:r>
              <a:rPr sz="2400" spc="-55" dirty="0">
                <a:latin typeface="Cambria Math"/>
                <a:cs typeface="Cambria Math"/>
              </a:rPr>
              <a:t>𝐶</a:t>
            </a:r>
            <a:r>
              <a:rPr sz="2625" spc="-82" baseline="-15873" dirty="0">
                <a:latin typeface="Cambria Math"/>
                <a:cs typeface="Cambria Math"/>
              </a:rPr>
              <a:t>2</a:t>
            </a:r>
            <a:endParaRPr sz="2625" baseline="-15873">
              <a:latin typeface="Cambria Math"/>
              <a:cs typeface="Cambria Math"/>
            </a:endParaRPr>
          </a:p>
        </p:txBody>
      </p:sp>
      <p:sp>
        <p:nvSpPr>
          <p:cNvPr id="97" name="object 97"/>
          <p:cNvSpPr/>
          <p:nvPr/>
        </p:nvSpPr>
        <p:spPr>
          <a:xfrm>
            <a:off x="973074" y="188213"/>
            <a:ext cx="1396365" cy="908685"/>
          </a:xfrm>
          <a:custGeom>
            <a:avLst/>
            <a:gdLst/>
            <a:ahLst/>
            <a:cxnLst/>
            <a:rect l="l" t="t" r="r" b="b"/>
            <a:pathLst>
              <a:path w="1396364" h="908685">
                <a:moveTo>
                  <a:pt x="0" y="908304"/>
                </a:moveTo>
                <a:lnTo>
                  <a:pt x="1395984" y="908304"/>
                </a:lnTo>
                <a:lnTo>
                  <a:pt x="1395984" y="0"/>
                </a:lnTo>
                <a:lnTo>
                  <a:pt x="0" y="0"/>
                </a:lnTo>
                <a:lnTo>
                  <a:pt x="0" y="908304"/>
                </a:lnTo>
                <a:close/>
              </a:path>
            </a:pathLst>
          </a:custGeom>
          <a:ln w="38100">
            <a:solidFill>
              <a:srgbClr val="006FC0"/>
            </a:solidFill>
          </a:ln>
        </p:spPr>
        <p:txBody>
          <a:bodyPr wrap="square" lIns="0" tIns="0" rIns="0" bIns="0" rtlCol="0"/>
          <a:lstStyle/>
          <a:p>
            <a:endParaRPr/>
          </a:p>
        </p:txBody>
      </p:sp>
      <p:grpSp>
        <p:nvGrpSpPr>
          <p:cNvPr id="98" name="object 98"/>
          <p:cNvGrpSpPr/>
          <p:nvPr/>
        </p:nvGrpSpPr>
        <p:grpSpPr>
          <a:xfrm>
            <a:off x="362711" y="2982467"/>
            <a:ext cx="8644255" cy="2906395"/>
            <a:chOff x="362711" y="2982467"/>
            <a:chExt cx="8644255" cy="2906395"/>
          </a:xfrm>
        </p:grpSpPr>
        <p:sp>
          <p:nvSpPr>
            <p:cNvPr id="99" name="object 99"/>
            <p:cNvSpPr/>
            <p:nvPr/>
          </p:nvSpPr>
          <p:spPr>
            <a:xfrm>
              <a:off x="381761" y="4575809"/>
              <a:ext cx="1278890" cy="820419"/>
            </a:xfrm>
            <a:custGeom>
              <a:avLst/>
              <a:gdLst/>
              <a:ahLst/>
              <a:cxnLst/>
              <a:rect l="l" t="t" r="r" b="b"/>
              <a:pathLst>
                <a:path w="1278889" h="820420">
                  <a:moveTo>
                    <a:pt x="0" y="819911"/>
                  </a:moveTo>
                  <a:lnTo>
                    <a:pt x="1278636" y="819911"/>
                  </a:lnTo>
                  <a:lnTo>
                    <a:pt x="1278636" y="0"/>
                  </a:lnTo>
                  <a:lnTo>
                    <a:pt x="0" y="0"/>
                  </a:lnTo>
                  <a:lnTo>
                    <a:pt x="0" y="819911"/>
                  </a:lnTo>
                  <a:close/>
                </a:path>
              </a:pathLst>
            </a:custGeom>
            <a:ln w="38100">
              <a:solidFill>
                <a:srgbClr val="00AF50"/>
              </a:solidFill>
            </a:ln>
          </p:spPr>
          <p:txBody>
            <a:bodyPr wrap="square" lIns="0" tIns="0" rIns="0" bIns="0" rtlCol="0"/>
            <a:lstStyle/>
            <a:p>
              <a:endParaRPr/>
            </a:p>
          </p:txBody>
        </p:sp>
        <p:sp>
          <p:nvSpPr>
            <p:cNvPr id="100" name="object 100"/>
            <p:cNvSpPr/>
            <p:nvPr/>
          </p:nvSpPr>
          <p:spPr>
            <a:xfrm>
              <a:off x="832865" y="3120389"/>
              <a:ext cx="837565" cy="1262380"/>
            </a:xfrm>
            <a:custGeom>
              <a:avLst/>
              <a:gdLst/>
              <a:ahLst/>
              <a:cxnLst/>
              <a:rect l="l" t="t" r="r" b="b"/>
              <a:pathLst>
                <a:path w="837564" h="1262379">
                  <a:moveTo>
                    <a:pt x="0" y="0"/>
                  </a:moveTo>
                  <a:lnTo>
                    <a:pt x="837438" y="509016"/>
                  </a:lnTo>
                </a:path>
                <a:path w="837564" h="1262379">
                  <a:moveTo>
                    <a:pt x="0" y="752856"/>
                  </a:moveTo>
                  <a:lnTo>
                    <a:pt x="837438" y="1261872"/>
                  </a:lnTo>
                </a:path>
              </a:pathLst>
            </a:custGeom>
            <a:ln w="38100">
              <a:solidFill>
                <a:srgbClr val="FF0000"/>
              </a:solidFill>
            </a:ln>
          </p:spPr>
          <p:txBody>
            <a:bodyPr wrap="square" lIns="0" tIns="0" rIns="0" bIns="0" rtlCol="0"/>
            <a:lstStyle/>
            <a:p>
              <a:endParaRPr/>
            </a:p>
          </p:txBody>
        </p:sp>
        <p:sp>
          <p:nvSpPr>
            <p:cNvPr id="101" name="object 101"/>
            <p:cNvSpPr/>
            <p:nvPr/>
          </p:nvSpPr>
          <p:spPr>
            <a:xfrm>
              <a:off x="1783842" y="3001517"/>
              <a:ext cx="992505" cy="1438910"/>
            </a:xfrm>
            <a:custGeom>
              <a:avLst/>
              <a:gdLst/>
              <a:ahLst/>
              <a:cxnLst/>
              <a:rect l="l" t="t" r="r" b="b"/>
              <a:pathLst>
                <a:path w="992505" h="1438910">
                  <a:moveTo>
                    <a:pt x="0" y="1438655"/>
                  </a:moveTo>
                  <a:lnTo>
                    <a:pt x="992124" y="1438655"/>
                  </a:lnTo>
                  <a:lnTo>
                    <a:pt x="992124" y="0"/>
                  </a:lnTo>
                  <a:lnTo>
                    <a:pt x="0" y="0"/>
                  </a:lnTo>
                  <a:lnTo>
                    <a:pt x="0" y="1438655"/>
                  </a:lnTo>
                  <a:close/>
                </a:path>
              </a:pathLst>
            </a:custGeom>
            <a:ln w="38100">
              <a:solidFill>
                <a:srgbClr val="00AF50"/>
              </a:solidFill>
            </a:ln>
          </p:spPr>
          <p:txBody>
            <a:bodyPr wrap="square" lIns="0" tIns="0" rIns="0" bIns="0" rtlCol="0"/>
            <a:lstStyle/>
            <a:p>
              <a:endParaRPr/>
            </a:p>
          </p:txBody>
        </p:sp>
        <p:sp>
          <p:nvSpPr>
            <p:cNvPr id="102" name="object 102"/>
            <p:cNvSpPr/>
            <p:nvPr/>
          </p:nvSpPr>
          <p:spPr>
            <a:xfrm>
              <a:off x="2792729" y="3012185"/>
              <a:ext cx="4563110" cy="1438910"/>
            </a:xfrm>
            <a:custGeom>
              <a:avLst/>
              <a:gdLst/>
              <a:ahLst/>
              <a:cxnLst/>
              <a:rect l="l" t="t" r="r" b="b"/>
              <a:pathLst>
                <a:path w="4563109" h="1438910">
                  <a:moveTo>
                    <a:pt x="0" y="1438656"/>
                  </a:moveTo>
                  <a:lnTo>
                    <a:pt x="4562856" y="1438656"/>
                  </a:lnTo>
                  <a:lnTo>
                    <a:pt x="4562856" y="0"/>
                  </a:lnTo>
                  <a:lnTo>
                    <a:pt x="0" y="0"/>
                  </a:lnTo>
                  <a:lnTo>
                    <a:pt x="0" y="1438656"/>
                  </a:lnTo>
                  <a:close/>
                </a:path>
              </a:pathLst>
            </a:custGeom>
            <a:ln w="38100">
              <a:solidFill>
                <a:srgbClr val="6F2F9F"/>
              </a:solidFill>
            </a:ln>
          </p:spPr>
          <p:txBody>
            <a:bodyPr wrap="square" lIns="0" tIns="0" rIns="0" bIns="0" rtlCol="0"/>
            <a:lstStyle/>
            <a:p>
              <a:endParaRPr/>
            </a:p>
          </p:txBody>
        </p:sp>
        <p:pic>
          <p:nvPicPr>
            <p:cNvPr id="103" name="object 103"/>
            <p:cNvPicPr/>
            <p:nvPr/>
          </p:nvPicPr>
          <p:blipFill>
            <a:blip r:embed="rId2" cstate="print"/>
            <a:stretch>
              <a:fillRect/>
            </a:stretch>
          </p:blipFill>
          <p:spPr>
            <a:xfrm>
              <a:off x="5157215" y="5193791"/>
              <a:ext cx="3829812" cy="694944"/>
            </a:xfrm>
            <a:prstGeom prst="rect">
              <a:avLst/>
            </a:prstGeom>
          </p:spPr>
        </p:pic>
        <p:sp>
          <p:nvSpPr>
            <p:cNvPr id="104" name="object 104"/>
            <p:cNvSpPr/>
            <p:nvPr/>
          </p:nvSpPr>
          <p:spPr>
            <a:xfrm>
              <a:off x="1671065" y="4565141"/>
              <a:ext cx="7317105" cy="1297305"/>
            </a:xfrm>
            <a:custGeom>
              <a:avLst/>
              <a:gdLst/>
              <a:ahLst/>
              <a:cxnLst/>
              <a:rect l="l" t="t" r="r" b="b"/>
              <a:pathLst>
                <a:path w="7317105" h="1297304">
                  <a:moveTo>
                    <a:pt x="0" y="1296924"/>
                  </a:moveTo>
                  <a:lnTo>
                    <a:pt x="7316724" y="1296924"/>
                  </a:lnTo>
                  <a:lnTo>
                    <a:pt x="7316724" y="0"/>
                  </a:lnTo>
                  <a:lnTo>
                    <a:pt x="0" y="0"/>
                  </a:lnTo>
                  <a:lnTo>
                    <a:pt x="0" y="1296924"/>
                  </a:lnTo>
                  <a:close/>
                </a:path>
              </a:pathLst>
            </a:custGeom>
            <a:ln w="38100">
              <a:solidFill>
                <a:srgbClr val="6F2F9F"/>
              </a:solidFill>
            </a:ln>
          </p:spPr>
          <p:txBody>
            <a:bodyPr wrap="square" lIns="0" tIns="0" rIns="0" bIns="0" rtlCol="0"/>
            <a:lstStyle/>
            <a:p>
              <a:endParaRPr/>
            </a:p>
          </p:txBody>
        </p:sp>
      </p:grpSp>
      <p:sp>
        <p:nvSpPr>
          <p:cNvPr id="105" name="object 105"/>
          <p:cNvSpPr txBox="1"/>
          <p:nvPr/>
        </p:nvSpPr>
        <p:spPr>
          <a:xfrm>
            <a:off x="3862451" y="198882"/>
            <a:ext cx="711200" cy="391160"/>
          </a:xfrm>
          <a:prstGeom prst="rect">
            <a:avLst/>
          </a:prstGeom>
        </p:spPr>
        <p:txBody>
          <a:bodyPr vert="horz" wrap="square" lIns="0" tIns="12700" rIns="0" bIns="0" rtlCol="0">
            <a:spAutoFit/>
          </a:bodyPr>
          <a:lstStyle/>
          <a:p>
            <a:pPr marL="38100">
              <a:lnSpc>
                <a:spcPct val="100000"/>
              </a:lnSpc>
              <a:spcBef>
                <a:spcPts val="100"/>
              </a:spcBef>
            </a:pPr>
            <a:r>
              <a:rPr sz="3600" baseline="-41666" dirty="0">
                <a:latin typeface="Cambria Math"/>
                <a:cs typeface="Cambria Math"/>
              </a:rPr>
              <a:t>=</a:t>
            </a:r>
            <a:r>
              <a:rPr sz="3600" spc="135" baseline="-41666" dirty="0">
                <a:latin typeface="Cambria Math"/>
                <a:cs typeface="Cambria Math"/>
              </a:rPr>
              <a:t> </a:t>
            </a:r>
            <a:r>
              <a:rPr sz="2400" spc="-110" dirty="0">
                <a:latin typeface="Cambria Math"/>
                <a:cs typeface="Cambria Math"/>
              </a:rPr>
              <a:t>𝑁</a:t>
            </a:r>
            <a:r>
              <a:rPr sz="2625" spc="-165" baseline="-15873" dirty="0">
                <a:latin typeface="Cambria Math"/>
                <a:cs typeface="Cambria Math"/>
              </a:rPr>
              <a:t>1</a:t>
            </a:r>
            <a:endParaRPr sz="2625" baseline="-15873">
              <a:latin typeface="Cambria Math"/>
              <a:cs typeface="Cambria Math"/>
            </a:endParaRPr>
          </a:p>
        </p:txBody>
      </p:sp>
      <p:sp>
        <p:nvSpPr>
          <p:cNvPr id="106" name="object 106"/>
          <p:cNvSpPr/>
          <p:nvPr/>
        </p:nvSpPr>
        <p:spPr>
          <a:xfrm>
            <a:off x="4212209" y="650240"/>
            <a:ext cx="340360" cy="20320"/>
          </a:xfrm>
          <a:custGeom>
            <a:avLst/>
            <a:gdLst/>
            <a:ahLst/>
            <a:cxnLst/>
            <a:rect l="l" t="t" r="r" b="b"/>
            <a:pathLst>
              <a:path w="340360" h="20320">
                <a:moveTo>
                  <a:pt x="339851" y="0"/>
                </a:moveTo>
                <a:lnTo>
                  <a:pt x="0" y="0"/>
                </a:lnTo>
                <a:lnTo>
                  <a:pt x="0" y="19812"/>
                </a:lnTo>
                <a:lnTo>
                  <a:pt x="339851" y="19812"/>
                </a:lnTo>
                <a:lnTo>
                  <a:pt x="339851" y="0"/>
                </a:lnTo>
                <a:close/>
              </a:path>
            </a:pathLst>
          </a:custGeom>
          <a:solidFill>
            <a:srgbClr val="000000"/>
          </a:solidFill>
        </p:spPr>
        <p:txBody>
          <a:bodyPr wrap="square" lIns="0" tIns="0" rIns="0" bIns="0" rtlCol="0"/>
          <a:lstStyle/>
          <a:p>
            <a:endParaRPr/>
          </a:p>
        </p:txBody>
      </p:sp>
      <p:sp>
        <p:nvSpPr>
          <p:cNvPr id="107" name="object 107"/>
          <p:cNvSpPr txBox="1"/>
          <p:nvPr/>
        </p:nvSpPr>
        <p:spPr>
          <a:xfrm>
            <a:off x="4174871" y="633221"/>
            <a:ext cx="401955" cy="391160"/>
          </a:xfrm>
          <a:prstGeom prst="rect">
            <a:avLst/>
          </a:prstGeom>
        </p:spPr>
        <p:txBody>
          <a:bodyPr vert="horz" wrap="square" lIns="0" tIns="12700" rIns="0" bIns="0" rtlCol="0">
            <a:spAutoFit/>
          </a:bodyPr>
          <a:lstStyle/>
          <a:p>
            <a:pPr marL="38100">
              <a:lnSpc>
                <a:spcPct val="100000"/>
              </a:lnSpc>
              <a:spcBef>
                <a:spcPts val="100"/>
              </a:spcBef>
            </a:pPr>
            <a:r>
              <a:rPr sz="2400" spc="-85" dirty="0">
                <a:latin typeface="Cambria Math"/>
                <a:cs typeface="Cambria Math"/>
              </a:rPr>
              <a:t>𝑁</a:t>
            </a:r>
            <a:r>
              <a:rPr sz="2625" spc="-127" baseline="-15873" dirty="0">
                <a:latin typeface="Cambria Math"/>
                <a:cs typeface="Cambria Math"/>
              </a:rPr>
              <a:t>2</a:t>
            </a:r>
            <a:endParaRPr sz="2625" baseline="-15873">
              <a:latin typeface="Cambria Math"/>
              <a:cs typeface="Cambria Math"/>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27504" y="1868423"/>
            <a:ext cx="3244850" cy="0"/>
          </a:xfrm>
          <a:custGeom>
            <a:avLst/>
            <a:gdLst/>
            <a:ahLst/>
            <a:cxnLst/>
            <a:rect l="l" t="t" r="r" b="b"/>
            <a:pathLst>
              <a:path w="3244850">
                <a:moveTo>
                  <a:pt x="0" y="0"/>
                </a:moveTo>
                <a:lnTo>
                  <a:pt x="3244596" y="0"/>
                </a:lnTo>
              </a:path>
            </a:pathLst>
          </a:custGeom>
          <a:ln w="76200">
            <a:solidFill>
              <a:srgbClr val="FF0000"/>
            </a:solidFill>
          </a:ln>
        </p:spPr>
        <p:txBody>
          <a:bodyPr wrap="square" lIns="0" tIns="0" rIns="0" bIns="0" rtlCol="0"/>
          <a:lstStyle/>
          <a:p>
            <a:endParaRPr/>
          </a:p>
        </p:txBody>
      </p:sp>
      <p:sp>
        <p:nvSpPr>
          <p:cNvPr id="3" name="object 3"/>
          <p:cNvSpPr/>
          <p:nvPr/>
        </p:nvSpPr>
        <p:spPr>
          <a:xfrm>
            <a:off x="480948" y="2210180"/>
            <a:ext cx="1042669" cy="282575"/>
          </a:xfrm>
          <a:custGeom>
            <a:avLst/>
            <a:gdLst/>
            <a:ahLst/>
            <a:cxnLst/>
            <a:rect l="l" t="t" r="r" b="b"/>
            <a:pathLst>
              <a:path w="1042669" h="282575">
                <a:moveTo>
                  <a:pt x="952119" y="0"/>
                </a:moveTo>
                <a:lnTo>
                  <a:pt x="948182" y="11430"/>
                </a:lnTo>
                <a:lnTo>
                  <a:pt x="964489" y="18577"/>
                </a:lnTo>
                <a:lnTo>
                  <a:pt x="978535" y="28416"/>
                </a:lnTo>
                <a:lnTo>
                  <a:pt x="1007058" y="73925"/>
                </a:lnTo>
                <a:lnTo>
                  <a:pt x="1015353" y="115732"/>
                </a:lnTo>
                <a:lnTo>
                  <a:pt x="1016381" y="139827"/>
                </a:lnTo>
                <a:lnTo>
                  <a:pt x="1015353" y="164689"/>
                </a:lnTo>
                <a:lnTo>
                  <a:pt x="1007058" y="207603"/>
                </a:lnTo>
                <a:lnTo>
                  <a:pt x="978582" y="253857"/>
                </a:lnTo>
                <a:lnTo>
                  <a:pt x="948563" y="270891"/>
                </a:lnTo>
                <a:lnTo>
                  <a:pt x="952119" y="282321"/>
                </a:lnTo>
                <a:lnTo>
                  <a:pt x="990615" y="264302"/>
                </a:lnTo>
                <a:lnTo>
                  <a:pt x="1018920" y="233045"/>
                </a:lnTo>
                <a:lnTo>
                  <a:pt x="1036351" y="191135"/>
                </a:lnTo>
                <a:lnTo>
                  <a:pt x="1042162" y="141224"/>
                </a:lnTo>
                <a:lnTo>
                  <a:pt x="1040709" y="115341"/>
                </a:lnTo>
                <a:lnTo>
                  <a:pt x="1029088" y="69482"/>
                </a:lnTo>
                <a:lnTo>
                  <a:pt x="1006018" y="32146"/>
                </a:lnTo>
                <a:lnTo>
                  <a:pt x="972593" y="7381"/>
                </a:lnTo>
                <a:lnTo>
                  <a:pt x="952119" y="0"/>
                </a:lnTo>
                <a:close/>
              </a:path>
              <a:path w="1042669" h="282575">
                <a:moveTo>
                  <a:pt x="90043" y="0"/>
                </a:moveTo>
                <a:lnTo>
                  <a:pt x="51619" y="18097"/>
                </a:lnTo>
                <a:lnTo>
                  <a:pt x="23291" y="49530"/>
                </a:lnTo>
                <a:lnTo>
                  <a:pt x="5821" y="91424"/>
                </a:lnTo>
                <a:lnTo>
                  <a:pt x="0" y="141224"/>
                </a:lnTo>
                <a:lnTo>
                  <a:pt x="1450" y="167179"/>
                </a:lnTo>
                <a:lnTo>
                  <a:pt x="13056" y="213090"/>
                </a:lnTo>
                <a:lnTo>
                  <a:pt x="36098" y="250334"/>
                </a:lnTo>
                <a:lnTo>
                  <a:pt x="69508" y="274960"/>
                </a:lnTo>
                <a:lnTo>
                  <a:pt x="90043" y="282321"/>
                </a:lnTo>
                <a:lnTo>
                  <a:pt x="93611" y="270891"/>
                </a:lnTo>
                <a:lnTo>
                  <a:pt x="77521" y="263773"/>
                </a:lnTo>
                <a:lnTo>
                  <a:pt x="63636" y="253857"/>
                </a:lnTo>
                <a:lnTo>
                  <a:pt x="35156" y="207603"/>
                </a:lnTo>
                <a:lnTo>
                  <a:pt x="26788" y="164689"/>
                </a:lnTo>
                <a:lnTo>
                  <a:pt x="25742" y="139827"/>
                </a:lnTo>
                <a:lnTo>
                  <a:pt x="26788" y="115732"/>
                </a:lnTo>
                <a:lnTo>
                  <a:pt x="35156" y="73925"/>
                </a:lnTo>
                <a:lnTo>
                  <a:pt x="63749" y="28416"/>
                </a:lnTo>
                <a:lnTo>
                  <a:pt x="94056" y="11430"/>
                </a:lnTo>
                <a:lnTo>
                  <a:pt x="90043" y="0"/>
                </a:lnTo>
                <a:close/>
              </a:path>
            </a:pathLst>
          </a:custGeom>
          <a:solidFill>
            <a:srgbClr val="000000"/>
          </a:solidFill>
        </p:spPr>
        <p:txBody>
          <a:bodyPr wrap="square" lIns="0" tIns="0" rIns="0" bIns="0" rtlCol="0"/>
          <a:lstStyle/>
          <a:p>
            <a:endParaRPr/>
          </a:p>
        </p:txBody>
      </p:sp>
      <p:sp>
        <p:nvSpPr>
          <p:cNvPr id="4" name="object 4"/>
          <p:cNvSpPr/>
          <p:nvPr/>
        </p:nvSpPr>
        <p:spPr>
          <a:xfrm>
            <a:off x="1732152" y="2210180"/>
            <a:ext cx="510540" cy="282575"/>
          </a:xfrm>
          <a:custGeom>
            <a:avLst/>
            <a:gdLst/>
            <a:ahLst/>
            <a:cxnLst/>
            <a:rect l="l" t="t" r="r" b="b"/>
            <a:pathLst>
              <a:path w="510539" h="282575">
                <a:moveTo>
                  <a:pt x="420243" y="0"/>
                </a:moveTo>
                <a:lnTo>
                  <a:pt x="416306" y="11430"/>
                </a:lnTo>
                <a:lnTo>
                  <a:pt x="432613" y="18577"/>
                </a:lnTo>
                <a:lnTo>
                  <a:pt x="446659" y="28416"/>
                </a:lnTo>
                <a:lnTo>
                  <a:pt x="475182" y="73925"/>
                </a:lnTo>
                <a:lnTo>
                  <a:pt x="483477" y="115732"/>
                </a:lnTo>
                <a:lnTo>
                  <a:pt x="484505" y="139827"/>
                </a:lnTo>
                <a:lnTo>
                  <a:pt x="483477" y="164689"/>
                </a:lnTo>
                <a:lnTo>
                  <a:pt x="475182" y="207603"/>
                </a:lnTo>
                <a:lnTo>
                  <a:pt x="446706" y="253857"/>
                </a:lnTo>
                <a:lnTo>
                  <a:pt x="416687" y="270891"/>
                </a:lnTo>
                <a:lnTo>
                  <a:pt x="420243" y="282321"/>
                </a:lnTo>
                <a:lnTo>
                  <a:pt x="458739" y="264302"/>
                </a:lnTo>
                <a:lnTo>
                  <a:pt x="487045" y="233045"/>
                </a:lnTo>
                <a:lnTo>
                  <a:pt x="504475" y="191135"/>
                </a:lnTo>
                <a:lnTo>
                  <a:pt x="510286" y="141224"/>
                </a:lnTo>
                <a:lnTo>
                  <a:pt x="508833" y="115341"/>
                </a:lnTo>
                <a:lnTo>
                  <a:pt x="497212" y="69482"/>
                </a:lnTo>
                <a:lnTo>
                  <a:pt x="474142" y="32146"/>
                </a:lnTo>
                <a:lnTo>
                  <a:pt x="440717" y="7381"/>
                </a:lnTo>
                <a:lnTo>
                  <a:pt x="420243" y="0"/>
                </a:lnTo>
                <a:close/>
              </a:path>
              <a:path w="510539" h="282575">
                <a:moveTo>
                  <a:pt x="90043" y="0"/>
                </a:moveTo>
                <a:lnTo>
                  <a:pt x="51641" y="18097"/>
                </a:lnTo>
                <a:lnTo>
                  <a:pt x="23241" y="49530"/>
                </a:lnTo>
                <a:lnTo>
                  <a:pt x="5810" y="91424"/>
                </a:lnTo>
                <a:lnTo>
                  <a:pt x="0" y="141224"/>
                </a:lnTo>
                <a:lnTo>
                  <a:pt x="1452" y="167179"/>
                </a:lnTo>
                <a:lnTo>
                  <a:pt x="13073" y="213090"/>
                </a:lnTo>
                <a:lnTo>
                  <a:pt x="36125" y="250334"/>
                </a:lnTo>
                <a:lnTo>
                  <a:pt x="69514" y="274960"/>
                </a:lnTo>
                <a:lnTo>
                  <a:pt x="90043" y="282321"/>
                </a:lnTo>
                <a:lnTo>
                  <a:pt x="93599" y="270891"/>
                </a:lnTo>
                <a:lnTo>
                  <a:pt x="77531" y="263773"/>
                </a:lnTo>
                <a:lnTo>
                  <a:pt x="63642" y="253857"/>
                </a:lnTo>
                <a:lnTo>
                  <a:pt x="35210" y="207603"/>
                </a:lnTo>
                <a:lnTo>
                  <a:pt x="26828" y="164689"/>
                </a:lnTo>
                <a:lnTo>
                  <a:pt x="25781" y="139827"/>
                </a:lnTo>
                <a:lnTo>
                  <a:pt x="26828" y="115732"/>
                </a:lnTo>
                <a:lnTo>
                  <a:pt x="35210" y="73925"/>
                </a:lnTo>
                <a:lnTo>
                  <a:pt x="63754" y="28416"/>
                </a:lnTo>
                <a:lnTo>
                  <a:pt x="94107" y="11430"/>
                </a:lnTo>
                <a:lnTo>
                  <a:pt x="90043" y="0"/>
                </a:lnTo>
                <a:close/>
              </a:path>
            </a:pathLst>
          </a:custGeom>
          <a:solidFill>
            <a:srgbClr val="000000"/>
          </a:solidFill>
        </p:spPr>
        <p:txBody>
          <a:bodyPr wrap="square" lIns="0" tIns="0" rIns="0" bIns="0" rtlCol="0"/>
          <a:lstStyle/>
          <a:p>
            <a:endParaRPr/>
          </a:p>
        </p:txBody>
      </p:sp>
      <p:sp>
        <p:nvSpPr>
          <p:cNvPr id="5" name="object 5"/>
          <p:cNvSpPr/>
          <p:nvPr/>
        </p:nvSpPr>
        <p:spPr>
          <a:xfrm>
            <a:off x="2599308" y="2210180"/>
            <a:ext cx="1042669" cy="282575"/>
          </a:xfrm>
          <a:custGeom>
            <a:avLst/>
            <a:gdLst/>
            <a:ahLst/>
            <a:cxnLst/>
            <a:rect l="l" t="t" r="r" b="b"/>
            <a:pathLst>
              <a:path w="1042670" h="282575">
                <a:moveTo>
                  <a:pt x="952119" y="0"/>
                </a:moveTo>
                <a:lnTo>
                  <a:pt x="948182" y="11430"/>
                </a:lnTo>
                <a:lnTo>
                  <a:pt x="964489" y="18577"/>
                </a:lnTo>
                <a:lnTo>
                  <a:pt x="978535" y="28416"/>
                </a:lnTo>
                <a:lnTo>
                  <a:pt x="1007058" y="73925"/>
                </a:lnTo>
                <a:lnTo>
                  <a:pt x="1015353" y="115732"/>
                </a:lnTo>
                <a:lnTo>
                  <a:pt x="1016381" y="139827"/>
                </a:lnTo>
                <a:lnTo>
                  <a:pt x="1015353" y="164689"/>
                </a:lnTo>
                <a:lnTo>
                  <a:pt x="1007058" y="207603"/>
                </a:lnTo>
                <a:lnTo>
                  <a:pt x="978582" y="253857"/>
                </a:lnTo>
                <a:lnTo>
                  <a:pt x="948563" y="270891"/>
                </a:lnTo>
                <a:lnTo>
                  <a:pt x="952119" y="282321"/>
                </a:lnTo>
                <a:lnTo>
                  <a:pt x="990663" y="264302"/>
                </a:lnTo>
                <a:lnTo>
                  <a:pt x="1018920" y="233045"/>
                </a:lnTo>
                <a:lnTo>
                  <a:pt x="1036351" y="191135"/>
                </a:lnTo>
                <a:lnTo>
                  <a:pt x="1042162" y="141224"/>
                </a:lnTo>
                <a:lnTo>
                  <a:pt x="1040709" y="115341"/>
                </a:lnTo>
                <a:lnTo>
                  <a:pt x="1029088" y="69482"/>
                </a:lnTo>
                <a:lnTo>
                  <a:pt x="1006018" y="32146"/>
                </a:lnTo>
                <a:lnTo>
                  <a:pt x="972593" y="7381"/>
                </a:lnTo>
                <a:lnTo>
                  <a:pt x="952119" y="0"/>
                </a:lnTo>
                <a:close/>
              </a:path>
              <a:path w="1042670" h="282575">
                <a:moveTo>
                  <a:pt x="90043" y="0"/>
                </a:moveTo>
                <a:lnTo>
                  <a:pt x="51641" y="18097"/>
                </a:lnTo>
                <a:lnTo>
                  <a:pt x="23241" y="49530"/>
                </a:lnTo>
                <a:lnTo>
                  <a:pt x="5810" y="91424"/>
                </a:lnTo>
                <a:lnTo>
                  <a:pt x="0" y="141224"/>
                </a:lnTo>
                <a:lnTo>
                  <a:pt x="1452" y="167179"/>
                </a:lnTo>
                <a:lnTo>
                  <a:pt x="13073" y="213090"/>
                </a:lnTo>
                <a:lnTo>
                  <a:pt x="36125" y="250334"/>
                </a:lnTo>
                <a:lnTo>
                  <a:pt x="69514" y="274960"/>
                </a:lnTo>
                <a:lnTo>
                  <a:pt x="90043" y="282321"/>
                </a:lnTo>
                <a:lnTo>
                  <a:pt x="93599" y="270891"/>
                </a:lnTo>
                <a:lnTo>
                  <a:pt x="77531" y="263773"/>
                </a:lnTo>
                <a:lnTo>
                  <a:pt x="63642" y="253857"/>
                </a:lnTo>
                <a:lnTo>
                  <a:pt x="35210" y="207603"/>
                </a:lnTo>
                <a:lnTo>
                  <a:pt x="26828" y="164689"/>
                </a:lnTo>
                <a:lnTo>
                  <a:pt x="25781" y="139827"/>
                </a:lnTo>
                <a:lnTo>
                  <a:pt x="26828" y="115732"/>
                </a:lnTo>
                <a:lnTo>
                  <a:pt x="35210" y="73925"/>
                </a:lnTo>
                <a:lnTo>
                  <a:pt x="63754" y="28416"/>
                </a:lnTo>
                <a:lnTo>
                  <a:pt x="94107" y="11430"/>
                </a:lnTo>
                <a:lnTo>
                  <a:pt x="90043" y="0"/>
                </a:lnTo>
                <a:close/>
              </a:path>
            </a:pathLst>
          </a:custGeom>
          <a:solidFill>
            <a:srgbClr val="000000"/>
          </a:solidFill>
        </p:spPr>
        <p:txBody>
          <a:bodyPr wrap="square" lIns="0" tIns="0" rIns="0" bIns="0" rtlCol="0"/>
          <a:lstStyle/>
          <a:p>
            <a:endParaRPr/>
          </a:p>
        </p:txBody>
      </p:sp>
      <p:sp>
        <p:nvSpPr>
          <p:cNvPr id="6" name="object 6"/>
          <p:cNvSpPr/>
          <p:nvPr/>
        </p:nvSpPr>
        <p:spPr>
          <a:xfrm>
            <a:off x="1140841" y="3331590"/>
            <a:ext cx="510540" cy="282575"/>
          </a:xfrm>
          <a:custGeom>
            <a:avLst/>
            <a:gdLst/>
            <a:ahLst/>
            <a:cxnLst/>
            <a:rect l="l" t="t" r="r" b="b"/>
            <a:pathLst>
              <a:path w="510539" h="282575">
                <a:moveTo>
                  <a:pt x="420243" y="0"/>
                </a:moveTo>
                <a:lnTo>
                  <a:pt x="416306" y="11430"/>
                </a:lnTo>
                <a:lnTo>
                  <a:pt x="432613" y="18522"/>
                </a:lnTo>
                <a:lnTo>
                  <a:pt x="446659" y="28352"/>
                </a:lnTo>
                <a:lnTo>
                  <a:pt x="475182" y="73852"/>
                </a:lnTo>
                <a:lnTo>
                  <a:pt x="483477" y="115623"/>
                </a:lnTo>
                <a:lnTo>
                  <a:pt x="484505" y="139700"/>
                </a:lnTo>
                <a:lnTo>
                  <a:pt x="483477" y="164633"/>
                </a:lnTo>
                <a:lnTo>
                  <a:pt x="475182" y="207547"/>
                </a:lnTo>
                <a:lnTo>
                  <a:pt x="446706" y="253841"/>
                </a:lnTo>
                <a:lnTo>
                  <a:pt x="416687" y="270891"/>
                </a:lnTo>
                <a:lnTo>
                  <a:pt x="420243" y="282321"/>
                </a:lnTo>
                <a:lnTo>
                  <a:pt x="458739" y="264239"/>
                </a:lnTo>
                <a:lnTo>
                  <a:pt x="487045" y="232918"/>
                </a:lnTo>
                <a:lnTo>
                  <a:pt x="504475" y="191119"/>
                </a:lnTo>
                <a:lnTo>
                  <a:pt x="510285" y="141224"/>
                </a:lnTo>
                <a:lnTo>
                  <a:pt x="508833" y="115341"/>
                </a:lnTo>
                <a:lnTo>
                  <a:pt x="497212" y="69482"/>
                </a:lnTo>
                <a:lnTo>
                  <a:pt x="474142" y="32146"/>
                </a:lnTo>
                <a:lnTo>
                  <a:pt x="440717" y="7381"/>
                </a:lnTo>
                <a:lnTo>
                  <a:pt x="420243" y="0"/>
                </a:lnTo>
                <a:close/>
              </a:path>
              <a:path w="510539" h="282575">
                <a:moveTo>
                  <a:pt x="90043" y="0"/>
                </a:moveTo>
                <a:lnTo>
                  <a:pt x="51619" y="18097"/>
                </a:lnTo>
                <a:lnTo>
                  <a:pt x="23291" y="49530"/>
                </a:lnTo>
                <a:lnTo>
                  <a:pt x="5821" y="91424"/>
                </a:lnTo>
                <a:lnTo>
                  <a:pt x="0" y="141224"/>
                </a:lnTo>
                <a:lnTo>
                  <a:pt x="1450" y="167177"/>
                </a:lnTo>
                <a:lnTo>
                  <a:pt x="13056" y="213036"/>
                </a:lnTo>
                <a:lnTo>
                  <a:pt x="36098" y="250227"/>
                </a:lnTo>
                <a:lnTo>
                  <a:pt x="69508" y="274941"/>
                </a:lnTo>
                <a:lnTo>
                  <a:pt x="90043" y="282321"/>
                </a:lnTo>
                <a:lnTo>
                  <a:pt x="93611" y="270891"/>
                </a:lnTo>
                <a:lnTo>
                  <a:pt x="77521" y="263771"/>
                </a:lnTo>
                <a:lnTo>
                  <a:pt x="63636" y="253841"/>
                </a:lnTo>
                <a:lnTo>
                  <a:pt x="35156" y="207547"/>
                </a:lnTo>
                <a:lnTo>
                  <a:pt x="26788" y="164633"/>
                </a:lnTo>
                <a:lnTo>
                  <a:pt x="25742" y="139700"/>
                </a:lnTo>
                <a:lnTo>
                  <a:pt x="26788" y="115623"/>
                </a:lnTo>
                <a:lnTo>
                  <a:pt x="35156" y="73852"/>
                </a:lnTo>
                <a:lnTo>
                  <a:pt x="63749" y="28352"/>
                </a:lnTo>
                <a:lnTo>
                  <a:pt x="94056" y="11430"/>
                </a:lnTo>
                <a:lnTo>
                  <a:pt x="90043" y="0"/>
                </a:lnTo>
                <a:close/>
              </a:path>
            </a:pathLst>
          </a:custGeom>
          <a:solidFill>
            <a:srgbClr val="000000"/>
          </a:solidFill>
        </p:spPr>
        <p:txBody>
          <a:bodyPr wrap="square" lIns="0" tIns="0" rIns="0" bIns="0" rtlCol="0"/>
          <a:lstStyle/>
          <a:p>
            <a:endParaRPr/>
          </a:p>
        </p:txBody>
      </p:sp>
      <p:grpSp>
        <p:nvGrpSpPr>
          <p:cNvPr id="7" name="object 7"/>
          <p:cNvGrpSpPr/>
          <p:nvPr/>
        </p:nvGrpSpPr>
        <p:grpSpPr>
          <a:xfrm>
            <a:off x="2246376" y="3331590"/>
            <a:ext cx="2205355" cy="347345"/>
            <a:chOff x="2246376" y="3331590"/>
            <a:chExt cx="2205355" cy="347345"/>
          </a:xfrm>
        </p:grpSpPr>
        <p:sp>
          <p:nvSpPr>
            <p:cNvPr id="8" name="object 8"/>
            <p:cNvSpPr/>
            <p:nvPr/>
          </p:nvSpPr>
          <p:spPr>
            <a:xfrm>
              <a:off x="2710561" y="3331590"/>
              <a:ext cx="1228090" cy="282575"/>
            </a:xfrm>
            <a:custGeom>
              <a:avLst/>
              <a:gdLst/>
              <a:ahLst/>
              <a:cxnLst/>
              <a:rect l="l" t="t" r="r" b="b"/>
              <a:pathLst>
                <a:path w="1228089" h="282575">
                  <a:moveTo>
                    <a:pt x="94107" y="11430"/>
                  </a:moveTo>
                  <a:lnTo>
                    <a:pt x="90043" y="0"/>
                  </a:lnTo>
                  <a:lnTo>
                    <a:pt x="69583" y="7391"/>
                  </a:lnTo>
                  <a:lnTo>
                    <a:pt x="51638" y="18110"/>
                  </a:lnTo>
                  <a:lnTo>
                    <a:pt x="23241" y="49530"/>
                  </a:lnTo>
                  <a:lnTo>
                    <a:pt x="5803" y="91427"/>
                  </a:lnTo>
                  <a:lnTo>
                    <a:pt x="0" y="141224"/>
                  </a:lnTo>
                  <a:lnTo>
                    <a:pt x="1447" y="167182"/>
                  </a:lnTo>
                  <a:lnTo>
                    <a:pt x="13068" y="213042"/>
                  </a:lnTo>
                  <a:lnTo>
                    <a:pt x="36118" y="250228"/>
                  </a:lnTo>
                  <a:lnTo>
                    <a:pt x="69507" y="274942"/>
                  </a:lnTo>
                  <a:lnTo>
                    <a:pt x="90043" y="282321"/>
                  </a:lnTo>
                  <a:lnTo>
                    <a:pt x="93599" y="270903"/>
                  </a:lnTo>
                  <a:lnTo>
                    <a:pt x="77520" y="263779"/>
                  </a:lnTo>
                  <a:lnTo>
                    <a:pt x="63639" y="253847"/>
                  </a:lnTo>
                  <a:lnTo>
                    <a:pt x="35204" y="207556"/>
                  </a:lnTo>
                  <a:lnTo>
                    <a:pt x="26822" y="164642"/>
                  </a:lnTo>
                  <a:lnTo>
                    <a:pt x="25781" y="139700"/>
                  </a:lnTo>
                  <a:lnTo>
                    <a:pt x="26822" y="115633"/>
                  </a:lnTo>
                  <a:lnTo>
                    <a:pt x="35204" y="73863"/>
                  </a:lnTo>
                  <a:lnTo>
                    <a:pt x="63754" y="28359"/>
                  </a:lnTo>
                  <a:lnTo>
                    <a:pt x="77787" y="18529"/>
                  </a:lnTo>
                  <a:lnTo>
                    <a:pt x="94107" y="11430"/>
                  </a:lnTo>
                  <a:close/>
                </a:path>
                <a:path w="1228089" h="282575">
                  <a:moveTo>
                    <a:pt x="508762" y="141224"/>
                  </a:moveTo>
                  <a:lnTo>
                    <a:pt x="502945" y="91427"/>
                  </a:lnTo>
                  <a:lnTo>
                    <a:pt x="485521" y="49530"/>
                  </a:lnTo>
                  <a:lnTo>
                    <a:pt x="457161" y="18097"/>
                  </a:lnTo>
                  <a:lnTo>
                    <a:pt x="418719" y="0"/>
                  </a:lnTo>
                  <a:lnTo>
                    <a:pt x="414782" y="11430"/>
                  </a:lnTo>
                  <a:lnTo>
                    <a:pt x="431088" y="18529"/>
                  </a:lnTo>
                  <a:lnTo>
                    <a:pt x="445135" y="28359"/>
                  </a:lnTo>
                  <a:lnTo>
                    <a:pt x="473646" y="73863"/>
                  </a:lnTo>
                  <a:lnTo>
                    <a:pt x="481952" y="115633"/>
                  </a:lnTo>
                  <a:lnTo>
                    <a:pt x="482981" y="139700"/>
                  </a:lnTo>
                  <a:lnTo>
                    <a:pt x="481952" y="164642"/>
                  </a:lnTo>
                  <a:lnTo>
                    <a:pt x="473646" y="207556"/>
                  </a:lnTo>
                  <a:lnTo>
                    <a:pt x="445173" y="253847"/>
                  </a:lnTo>
                  <a:lnTo>
                    <a:pt x="415163" y="270903"/>
                  </a:lnTo>
                  <a:lnTo>
                    <a:pt x="418719" y="282321"/>
                  </a:lnTo>
                  <a:lnTo>
                    <a:pt x="457212" y="264248"/>
                  </a:lnTo>
                  <a:lnTo>
                    <a:pt x="485521" y="232930"/>
                  </a:lnTo>
                  <a:lnTo>
                    <a:pt x="502945" y="191122"/>
                  </a:lnTo>
                  <a:lnTo>
                    <a:pt x="507301" y="167182"/>
                  </a:lnTo>
                  <a:lnTo>
                    <a:pt x="508762" y="141224"/>
                  </a:lnTo>
                  <a:close/>
                </a:path>
                <a:path w="1228089" h="282575">
                  <a:moveTo>
                    <a:pt x="811911" y="11430"/>
                  </a:moveTo>
                  <a:lnTo>
                    <a:pt x="807847" y="0"/>
                  </a:lnTo>
                  <a:lnTo>
                    <a:pt x="787387" y="7391"/>
                  </a:lnTo>
                  <a:lnTo>
                    <a:pt x="769442" y="18110"/>
                  </a:lnTo>
                  <a:lnTo>
                    <a:pt x="741045" y="49530"/>
                  </a:lnTo>
                  <a:lnTo>
                    <a:pt x="723607" y="91427"/>
                  </a:lnTo>
                  <a:lnTo>
                    <a:pt x="717804" y="141224"/>
                  </a:lnTo>
                  <a:lnTo>
                    <a:pt x="719251" y="167182"/>
                  </a:lnTo>
                  <a:lnTo>
                    <a:pt x="730872" y="213042"/>
                  </a:lnTo>
                  <a:lnTo>
                    <a:pt x="753922" y="250228"/>
                  </a:lnTo>
                  <a:lnTo>
                    <a:pt x="787311" y="274942"/>
                  </a:lnTo>
                  <a:lnTo>
                    <a:pt x="807847" y="282321"/>
                  </a:lnTo>
                  <a:lnTo>
                    <a:pt x="811403" y="270903"/>
                  </a:lnTo>
                  <a:lnTo>
                    <a:pt x="795324" y="263779"/>
                  </a:lnTo>
                  <a:lnTo>
                    <a:pt x="781443" y="253847"/>
                  </a:lnTo>
                  <a:lnTo>
                    <a:pt x="753008" y="207556"/>
                  </a:lnTo>
                  <a:lnTo>
                    <a:pt x="744626" y="164642"/>
                  </a:lnTo>
                  <a:lnTo>
                    <a:pt x="743585" y="139700"/>
                  </a:lnTo>
                  <a:lnTo>
                    <a:pt x="744626" y="115633"/>
                  </a:lnTo>
                  <a:lnTo>
                    <a:pt x="753008" y="73863"/>
                  </a:lnTo>
                  <a:lnTo>
                    <a:pt x="781558" y="28359"/>
                  </a:lnTo>
                  <a:lnTo>
                    <a:pt x="795591" y="18529"/>
                  </a:lnTo>
                  <a:lnTo>
                    <a:pt x="811911" y="11430"/>
                  </a:lnTo>
                  <a:close/>
                </a:path>
                <a:path w="1228089" h="282575">
                  <a:moveTo>
                    <a:pt x="1228090" y="141224"/>
                  </a:moveTo>
                  <a:lnTo>
                    <a:pt x="1222273" y="91427"/>
                  </a:lnTo>
                  <a:lnTo>
                    <a:pt x="1204849" y="49530"/>
                  </a:lnTo>
                  <a:lnTo>
                    <a:pt x="1176489" y="18097"/>
                  </a:lnTo>
                  <a:lnTo>
                    <a:pt x="1138047" y="0"/>
                  </a:lnTo>
                  <a:lnTo>
                    <a:pt x="1134110" y="11430"/>
                  </a:lnTo>
                  <a:lnTo>
                    <a:pt x="1150416" y="18529"/>
                  </a:lnTo>
                  <a:lnTo>
                    <a:pt x="1164463" y="28359"/>
                  </a:lnTo>
                  <a:lnTo>
                    <a:pt x="1192974" y="73863"/>
                  </a:lnTo>
                  <a:lnTo>
                    <a:pt x="1201280" y="115633"/>
                  </a:lnTo>
                  <a:lnTo>
                    <a:pt x="1202309" y="139700"/>
                  </a:lnTo>
                  <a:lnTo>
                    <a:pt x="1201280" y="164642"/>
                  </a:lnTo>
                  <a:lnTo>
                    <a:pt x="1192974" y="207556"/>
                  </a:lnTo>
                  <a:lnTo>
                    <a:pt x="1164501" y="253847"/>
                  </a:lnTo>
                  <a:lnTo>
                    <a:pt x="1134491" y="270903"/>
                  </a:lnTo>
                  <a:lnTo>
                    <a:pt x="1138047" y="282321"/>
                  </a:lnTo>
                  <a:lnTo>
                    <a:pt x="1176540" y="264248"/>
                  </a:lnTo>
                  <a:lnTo>
                    <a:pt x="1204849" y="232930"/>
                  </a:lnTo>
                  <a:lnTo>
                    <a:pt x="1222273" y="191122"/>
                  </a:lnTo>
                  <a:lnTo>
                    <a:pt x="1226629" y="167182"/>
                  </a:lnTo>
                  <a:lnTo>
                    <a:pt x="1228090" y="141224"/>
                  </a:lnTo>
                  <a:close/>
                </a:path>
              </a:pathLst>
            </a:custGeom>
            <a:solidFill>
              <a:srgbClr val="000000"/>
            </a:solidFill>
          </p:spPr>
          <p:txBody>
            <a:bodyPr wrap="square" lIns="0" tIns="0" rIns="0" bIns="0" rtlCol="0"/>
            <a:lstStyle/>
            <a:p>
              <a:endParaRPr/>
            </a:p>
          </p:txBody>
        </p:sp>
        <p:sp>
          <p:nvSpPr>
            <p:cNvPr id="9" name="object 9"/>
            <p:cNvSpPr/>
            <p:nvPr/>
          </p:nvSpPr>
          <p:spPr>
            <a:xfrm>
              <a:off x="2246376" y="3640835"/>
              <a:ext cx="2205355" cy="0"/>
            </a:xfrm>
            <a:custGeom>
              <a:avLst/>
              <a:gdLst/>
              <a:ahLst/>
              <a:cxnLst/>
              <a:rect l="l" t="t" r="r" b="b"/>
              <a:pathLst>
                <a:path w="2205354">
                  <a:moveTo>
                    <a:pt x="0" y="0"/>
                  </a:moveTo>
                  <a:lnTo>
                    <a:pt x="2205354" y="0"/>
                  </a:lnTo>
                </a:path>
              </a:pathLst>
            </a:custGeom>
            <a:ln w="76200">
              <a:solidFill>
                <a:srgbClr val="006FC0"/>
              </a:solidFill>
            </a:ln>
          </p:spPr>
          <p:txBody>
            <a:bodyPr wrap="square" lIns="0" tIns="0" rIns="0" bIns="0" rtlCol="0"/>
            <a:lstStyle/>
            <a:p>
              <a:endParaRPr/>
            </a:p>
          </p:txBody>
        </p:sp>
      </p:grpSp>
      <p:sp>
        <p:nvSpPr>
          <p:cNvPr id="10" name="object 10"/>
          <p:cNvSpPr/>
          <p:nvPr/>
        </p:nvSpPr>
        <p:spPr>
          <a:xfrm>
            <a:off x="4828921" y="3331590"/>
            <a:ext cx="509270" cy="282575"/>
          </a:xfrm>
          <a:custGeom>
            <a:avLst/>
            <a:gdLst/>
            <a:ahLst/>
            <a:cxnLst/>
            <a:rect l="l" t="t" r="r" b="b"/>
            <a:pathLst>
              <a:path w="509270" h="282575">
                <a:moveTo>
                  <a:pt x="418718" y="0"/>
                </a:moveTo>
                <a:lnTo>
                  <a:pt x="414781" y="11430"/>
                </a:lnTo>
                <a:lnTo>
                  <a:pt x="431089" y="18522"/>
                </a:lnTo>
                <a:lnTo>
                  <a:pt x="445135" y="28352"/>
                </a:lnTo>
                <a:lnTo>
                  <a:pt x="473658" y="73852"/>
                </a:lnTo>
                <a:lnTo>
                  <a:pt x="481953" y="115623"/>
                </a:lnTo>
                <a:lnTo>
                  <a:pt x="482980" y="139700"/>
                </a:lnTo>
                <a:lnTo>
                  <a:pt x="481953" y="164633"/>
                </a:lnTo>
                <a:lnTo>
                  <a:pt x="473658" y="207547"/>
                </a:lnTo>
                <a:lnTo>
                  <a:pt x="445182" y="253841"/>
                </a:lnTo>
                <a:lnTo>
                  <a:pt x="415163" y="270891"/>
                </a:lnTo>
                <a:lnTo>
                  <a:pt x="418718" y="282321"/>
                </a:lnTo>
                <a:lnTo>
                  <a:pt x="457263" y="264239"/>
                </a:lnTo>
                <a:lnTo>
                  <a:pt x="485520" y="232918"/>
                </a:lnTo>
                <a:lnTo>
                  <a:pt x="502951" y="191119"/>
                </a:lnTo>
                <a:lnTo>
                  <a:pt x="508762" y="141224"/>
                </a:lnTo>
                <a:lnTo>
                  <a:pt x="507309" y="115341"/>
                </a:lnTo>
                <a:lnTo>
                  <a:pt x="495688" y="69482"/>
                </a:lnTo>
                <a:lnTo>
                  <a:pt x="472618" y="32146"/>
                </a:lnTo>
                <a:lnTo>
                  <a:pt x="439193" y="7381"/>
                </a:lnTo>
                <a:lnTo>
                  <a:pt x="418718" y="0"/>
                </a:lnTo>
                <a:close/>
              </a:path>
              <a:path w="509270" h="282575">
                <a:moveTo>
                  <a:pt x="90042" y="0"/>
                </a:moveTo>
                <a:lnTo>
                  <a:pt x="51641" y="18097"/>
                </a:lnTo>
                <a:lnTo>
                  <a:pt x="23240" y="49530"/>
                </a:lnTo>
                <a:lnTo>
                  <a:pt x="5810" y="91424"/>
                </a:lnTo>
                <a:lnTo>
                  <a:pt x="0" y="141224"/>
                </a:lnTo>
                <a:lnTo>
                  <a:pt x="1452" y="167177"/>
                </a:lnTo>
                <a:lnTo>
                  <a:pt x="13073" y="213036"/>
                </a:lnTo>
                <a:lnTo>
                  <a:pt x="36125" y="250227"/>
                </a:lnTo>
                <a:lnTo>
                  <a:pt x="69514" y="274941"/>
                </a:lnTo>
                <a:lnTo>
                  <a:pt x="90042" y="282321"/>
                </a:lnTo>
                <a:lnTo>
                  <a:pt x="93599" y="270891"/>
                </a:lnTo>
                <a:lnTo>
                  <a:pt x="77531" y="263771"/>
                </a:lnTo>
                <a:lnTo>
                  <a:pt x="63642" y="253841"/>
                </a:lnTo>
                <a:lnTo>
                  <a:pt x="35210" y="207547"/>
                </a:lnTo>
                <a:lnTo>
                  <a:pt x="26828" y="164633"/>
                </a:lnTo>
                <a:lnTo>
                  <a:pt x="25780" y="139700"/>
                </a:lnTo>
                <a:lnTo>
                  <a:pt x="26828" y="115623"/>
                </a:lnTo>
                <a:lnTo>
                  <a:pt x="35210" y="73852"/>
                </a:lnTo>
                <a:lnTo>
                  <a:pt x="63753" y="28352"/>
                </a:lnTo>
                <a:lnTo>
                  <a:pt x="94106" y="11430"/>
                </a:lnTo>
                <a:lnTo>
                  <a:pt x="90042" y="0"/>
                </a:lnTo>
                <a:close/>
              </a:path>
            </a:pathLst>
          </a:custGeom>
          <a:solidFill>
            <a:srgbClr val="000000"/>
          </a:solidFill>
        </p:spPr>
        <p:txBody>
          <a:bodyPr wrap="square" lIns="0" tIns="0" rIns="0" bIns="0" rtlCol="0"/>
          <a:lstStyle/>
          <a:p>
            <a:endParaRPr/>
          </a:p>
        </p:txBody>
      </p:sp>
      <p:sp>
        <p:nvSpPr>
          <p:cNvPr id="11" name="object 11"/>
          <p:cNvSpPr/>
          <p:nvPr/>
        </p:nvSpPr>
        <p:spPr>
          <a:xfrm>
            <a:off x="5548248" y="3331590"/>
            <a:ext cx="510540" cy="282575"/>
          </a:xfrm>
          <a:custGeom>
            <a:avLst/>
            <a:gdLst/>
            <a:ahLst/>
            <a:cxnLst/>
            <a:rect l="l" t="t" r="r" b="b"/>
            <a:pathLst>
              <a:path w="510539" h="282575">
                <a:moveTo>
                  <a:pt x="420242" y="0"/>
                </a:moveTo>
                <a:lnTo>
                  <a:pt x="416305" y="11430"/>
                </a:lnTo>
                <a:lnTo>
                  <a:pt x="432613" y="18522"/>
                </a:lnTo>
                <a:lnTo>
                  <a:pt x="446659" y="28352"/>
                </a:lnTo>
                <a:lnTo>
                  <a:pt x="475182" y="73852"/>
                </a:lnTo>
                <a:lnTo>
                  <a:pt x="483477" y="115623"/>
                </a:lnTo>
                <a:lnTo>
                  <a:pt x="484504" y="139700"/>
                </a:lnTo>
                <a:lnTo>
                  <a:pt x="483477" y="164633"/>
                </a:lnTo>
                <a:lnTo>
                  <a:pt x="475182" y="207547"/>
                </a:lnTo>
                <a:lnTo>
                  <a:pt x="446706" y="253841"/>
                </a:lnTo>
                <a:lnTo>
                  <a:pt x="416687" y="270891"/>
                </a:lnTo>
                <a:lnTo>
                  <a:pt x="420242" y="282321"/>
                </a:lnTo>
                <a:lnTo>
                  <a:pt x="458787" y="264239"/>
                </a:lnTo>
                <a:lnTo>
                  <a:pt x="487045" y="232918"/>
                </a:lnTo>
                <a:lnTo>
                  <a:pt x="504475" y="191119"/>
                </a:lnTo>
                <a:lnTo>
                  <a:pt x="510286" y="141224"/>
                </a:lnTo>
                <a:lnTo>
                  <a:pt x="508833" y="115341"/>
                </a:lnTo>
                <a:lnTo>
                  <a:pt x="497212" y="69482"/>
                </a:lnTo>
                <a:lnTo>
                  <a:pt x="474142" y="32146"/>
                </a:lnTo>
                <a:lnTo>
                  <a:pt x="440717" y="7381"/>
                </a:lnTo>
                <a:lnTo>
                  <a:pt x="420242" y="0"/>
                </a:lnTo>
                <a:close/>
              </a:path>
              <a:path w="510539" h="282575">
                <a:moveTo>
                  <a:pt x="90042" y="0"/>
                </a:moveTo>
                <a:lnTo>
                  <a:pt x="51641" y="18097"/>
                </a:lnTo>
                <a:lnTo>
                  <a:pt x="23240" y="49530"/>
                </a:lnTo>
                <a:lnTo>
                  <a:pt x="5810" y="91424"/>
                </a:lnTo>
                <a:lnTo>
                  <a:pt x="0" y="141224"/>
                </a:lnTo>
                <a:lnTo>
                  <a:pt x="1452" y="167177"/>
                </a:lnTo>
                <a:lnTo>
                  <a:pt x="13073" y="213036"/>
                </a:lnTo>
                <a:lnTo>
                  <a:pt x="36125" y="250227"/>
                </a:lnTo>
                <a:lnTo>
                  <a:pt x="69514" y="274941"/>
                </a:lnTo>
                <a:lnTo>
                  <a:pt x="90042" y="282321"/>
                </a:lnTo>
                <a:lnTo>
                  <a:pt x="93599" y="270891"/>
                </a:lnTo>
                <a:lnTo>
                  <a:pt x="77531" y="263771"/>
                </a:lnTo>
                <a:lnTo>
                  <a:pt x="63642" y="253841"/>
                </a:lnTo>
                <a:lnTo>
                  <a:pt x="35210" y="207547"/>
                </a:lnTo>
                <a:lnTo>
                  <a:pt x="26828" y="164633"/>
                </a:lnTo>
                <a:lnTo>
                  <a:pt x="25780" y="139700"/>
                </a:lnTo>
                <a:lnTo>
                  <a:pt x="26828" y="115623"/>
                </a:lnTo>
                <a:lnTo>
                  <a:pt x="35210" y="73852"/>
                </a:lnTo>
                <a:lnTo>
                  <a:pt x="63753" y="28352"/>
                </a:lnTo>
                <a:lnTo>
                  <a:pt x="94106" y="11430"/>
                </a:lnTo>
                <a:lnTo>
                  <a:pt x="90042" y="0"/>
                </a:lnTo>
                <a:close/>
              </a:path>
            </a:pathLst>
          </a:custGeom>
          <a:solidFill>
            <a:srgbClr val="000000"/>
          </a:solidFill>
        </p:spPr>
        <p:txBody>
          <a:bodyPr wrap="square" lIns="0" tIns="0" rIns="0" bIns="0" rtlCol="0"/>
          <a:lstStyle/>
          <a:p>
            <a:endParaRPr/>
          </a:p>
        </p:txBody>
      </p:sp>
      <p:sp>
        <p:nvSpPr>
          <p:cNvPr id="12" name="object 12"/>
          <p:cNvSpPr/>
          <p:nvPr/>
        </p:nvSpPr>
        <p:spPr>
          <a:xfrm>
            <a:off x="1342390" y="4931282"/>
            <a:ext cx="883919" cy="716280"/>
          </a:xfrm>
          <a:custGeom>
            <a:avLst/>
            <a:gdLst/>
            <a:ahLst/>
            <a:cxnLst/>
            <a:rect l="l" t="t" r="r" b="b"/>
            <a:pathLst>
              <a:path w="883919" h="716279">
                <a:moveTo>
                  <a:pt x="59563" y="0"/>
                </a:moveTo>
                <a:lnTo>
                  <a:pt x="36703" y="0"/>
                </a:lnTo>
                <a:lnTo>
                  <a:pt x="36703" y="276987"/>
                </a:lnTo>
                <a:lnTo>
                  <a:pt x="59563" y="276987"/>
                </a:lnTo>
                <a:lnTo>
                  <a:pt x="59563" y="0"/>
                </a:lnTo>
                <a:close/>
              </a:path>
              <a:path w="883919" h="716279">
                <a:moveTo>
                  <a:pt x="62611" y="438912"/>
                </a:moveTo>
                <a:lnTo>
                  <a:pt x="39751" y="438912"/>
                </a:lnTo>
                <a:lnTo>
                  <a:pt x="39751" y="715848"/>
                </a:lnTo>
                <a:lnTo>
                  <a:pt x="62611" y="715848"/>
                </a:lnTo>
                <a:lnTo>
                  <a:pt x="62611" y="438912"/>
                </a:lnTo>
                <a:close/>
              </a:path>
              <a:path w="883919" h="716279">
                <a:moveTo>
                  <a:pt x="471043" y="438912"/>
                </a:moveTo>
                <a:lnTo>
                  <a:pt x="448183" y="438912"/>
                </a:lnTo>
                <a:lnTo>
                  <a:pt x="448183" y="715848"/>
                </a:lnTo>
                <a:lnTo>
                  <a:pt x="471043" y="715848"/>
                </a:lnTo>
                <a:lnTo>
                  <a:pt x="471043" y="438912"/>
                </a:lnTo>
                <a:close/>
              </a:path>
              <a:path w="883919" h="716279">
                <a:moveTo>
                  <a:pt x="474091" y="0"/>
                </a:moveTo>
                <a:lnTo>
                  <a:pt x="451231" y="0"/>
                </a:lnTo>
                <a:lnTo>
                  <a:pt x="451231" y="276987"/>
                </a:lnTo>
                <a:lnTo>
                  <a:pt x="474091" y="276987"/>
                </a:lnTo>
                <a:lnTo>
                  <a:pt x="474091" y="0"/>
                </a:lnTo>
                <a:close/>
              </a:path>
              <a:path w="883919" h="716279">
                <a:moveTo>
                  <a:pt x="883920" y="359283"/>
                </a:moveTo>
                <a:lnTo>
                  <a:pt x="0" y="359283"/>
                </a:lnTo>
                <a:lnTo>
                  <a:pt x="0" y="379095"/>
                </a:lnTo>
                <a:lnTo>
                  <a:pt x="883920" y="379095"/>
                </a:lnTo>
                <a:lnTo>
                  <a:pt x="883920" y="359283"/>
                </a:lnTo>
                <a:close/>
              </a:path>
            </a:pathLst>
          </a:custGeom>
          <a:solidFill>
            <a:srgbClr val="000000"/>
          </a:solidFill>
        </p:spPr>
        <p:txBody>
          <a:bodyPr wrap="square" lIns="0" tIns="0" rIns="0" bIns="0" rtlCol="0"/>
          <a:lstStyle/>
          <a:p>
            <a:endParaRPr/>
          </a:p>
        </p:txBody>
      </p:sp>
      <p:sp>
        <p:nvSpPr>
          <p:cNvPr id="13" name="object 13"/>
          <p:cNvSpPr txBox="1"/>
          <p:nvPr/>
        </p:nvSpPr>
        <p:spPr>
          <a:xfrm>
            <a:off x="440639" y="5070475"/>
            <a:ext cx="1808480" cy="391160"/>
          </a:xfrm>
          <a:prstGeom prst="rect">
            <a:avLst/>
          </a:prstGeom>
        </p:spPr>
        <p:txBody>
          <a:bodyPr vert="horz" wrap="square" lIns="0" tIns="12700" rIns="0" bIns="0" rtlCol="0">
            <a:spAutoFit/>
          </a:bodyPr>
          <a:lstStyle/>
          <a:p>
            <a:pPr marL="25400">
              <a:lnSpc>
                <a:spcPct val="100000"/>
              </a:lnSpc>
              <a:spcBef>
                <a:spcPts val="100"/>
              </a:spcBef>
              <a:tabLst>
                <a:tab pos="1002030" algn="l"/>
              </a:tabLst>
            </a:pPr>
            <a:r>
              <a:rPr sz="2400" dirty="0">
                <a:latin typeface="Cambria Math"/>
                <a:cs typeface="Cambria Math"/>
              </a:rPr>
              <a:t>𝑧</a:t>
            </a:r>
            <a:r>
              <a:rPr sz="2400" spc="180" dirty="0">
                <a:latin typeface="Cambria Math"/>
                <a:cs typeface="Cambria Math"/>
              </a:rPr>
              <a:t> </a:t>
            </a:r>
            <a:r>
              <a:rPr sz="2400" dirty="0">
                <a:latin typeface="Cambria Math"/>
                <a:cs typeface="Cambria Math"/>
              </a:rPr>
              <a:t>=</a:t>
            </a:r>
            <a:r>
              <a:rPr sz="2400" spc="125" dirty="0">
                <a:latin typeface="Cambria Math"/>
                <a:cs typeface="Cambria Math"/>
              </a:rPr>
              <a:t> </a:t>
            </a:r>
            <a:r>
              <a:rPr sz="2400" spc="-5" dirty="0">
                <a:latin typeface="Cambria Math"/>
                <a:cs typeface="Cambria Math"/>
              </a:rPr>
              <a:t>𝑙𝑛	</a:t>
            </a:r>
            <a:r>
              <a:rPr sz="3600" spc="44" baseline="-38194" dirty="0">
                <a:latin typeface="Cambria Math"/>
                <a:cs typeface="Cambria Math"/>
              </a:rPr>
              <a:t>Σ</a:t>
            </a:r>
            <a:r>
              <a:rPr sz="2625" spc="44" baseline="-28571" dirty="0">
                <a:latin typeface="Cambria Math"/>
                <a:cs typeface="Cambria Math"/>
              </a:rPr>
              <a:t>1</a:t>
            </a:r>
            <a:r>
              <a:rPr sz="2625" spc="532" baseline="-28571" dirty="0">
                <a:latin typeface="Cambria Math"/>
                <a:cs typeface="Cambria Math"/>
              </a:rPr>
              <a:t> </a:t>
            </a:r>
            <a:r>
              <a:rPr sz="2625" spc="37" baseline="-28571" dirty="0">
                <a:latin typeface="Cambria Math"/>
                <a:cs typeface="Cambria Math"/>
              </a:rPr>
              <a:t>1/2</a:t>
            </a:r>
            <a:endParaRPr sz="2625" baseline="-28571">
              <a:latin typeface="Cambria Math"/>
              <a:cs typeface="Cambria Math"/>
            </a:endParaRPr>
          </a:p>
        </p:txBody>
      </p:sp>
      <p:sp>
        <p:nvSpPr>
          <p:cNvPr id="14" name="object 14"/>
          <p:cNvSpPr/>
          <p:nvPr/>
        </p:nvSpPr>
        <p:spPr>
          <a:xfrm>
            <a:off x="2712085" y="5212588"/>
            <a:ext cx="5547995" cy="282575"/>
          </a:xfrm>
          <a:custGeom>
            <a:avLst/>
            <a:gdLst/>
            <a:ahLst/>
            <a:cxnLst/>
            <a:rect l="l" t="t" r="r" b="b"/>
            <a:pathLst>
              <a:path w="5547995" h="282575">
                <a:moveTo>
                  <a:pt x="167640" y="131191"/>
                </a:moveTo>
                <a:lnTo>
                  <a:pt x="0" y="131191"/>
                </a:lnTo>
                <a:lnTo>
                  <a:pt x="0" y="151003"/>
                </a:lnTo>
                <a:lnTo>
                  <a:pt x="167640" y="151003"/>
                </a:lnTo>
                <a:lnTo>
                  <a:pt x="167640" y="131191"/>
                </a:lnTo>
                <a:close/>
              </a:path>
              <a:path w="5547995" h="282575">
                <a:moveTo>
                  <a:pt x="673989" y="11430"/>
                </a:moveTo>
                <a:lnTo>
                  <a:pt x="670052" y="0"/>
                </a:lnTo>
                <a:lnTo>
                  <a:pt x="649566" y="7391"/>
                </a:lnTo>
                <a:lnTo>
                  <a:pt x="631596" y="18097"/>
                </a:lnTo>
                <a:lnTo>
                  <a:pt x="603250" y="49530"/>
                </a:lnTo>
                <a:lnTo>
                  <a:pt x="585812" y="91427"/>
                </a:lnTo>
                <a:lnTo>
                  <a:pt x="580009" y="141224"/>
                </a:lnTo>
                <a:lnTo>
                  <a:pt x="581456" y="167182"/>
                </a:lnTo>
                <a:lnTo>
                  <a:pt x="593077" y="213093"/>
                </a:lnTo>
                <a:lnTo>
                  <a:pt x="616077" y="250291"/>
                </a:lnTo>
                <a:lnTo>
                  <a:pt x="649503" y="274955"/>
                </a:lnTo>
                <a:lnTo>
                  <a:pt x="670052" y="282321"/>
                </a:lnTo>
                <a:lnTo>
                  <a:pt x="673608" y="270891"/>
                </a:lnTo>
                <a:lnTo>
                  <a:pt x="657479" y="263779"/>
                </a:lnTo>
                <a:lnTo>
                  <a:pt x="643585" y="253860"/>
                </a:lnTo>
                <a:lnTo>
                  <a:pt x="615111" y="207606"/>
                </a:lnTo>
                <a:lnTo>
                  <a:pt x="606806" y="164642"/>
                </a:lnTo>
                <a:lnTo>
                  <a:pt x="605790" y="139700"/>
                </a:lnTo>
                <a:lnTo>
                  <a:pt x="606806" y="115633"/>
                </a:lnTo>
                <a:lnTo>
                  <a:pt x="615111" y="73863"/>
                </a:lnTo>
                <a:lnTo>
                  <a:pt x="643724" y="28359"/>
                </a:lnTo>
                <a:lnTo>
                  <a:pt x="657745" y="18529"/>
                </a:lnTo>
                <a:lnTo>
                  <a:pt x="673989" y="11430"/>
                </a:lnTo>
                <a:close/>
              </a:path>
              <a:path w="5547995" h="282575">
                <a:moveTo>
                  <a:pt x="1090295" y="141224"/>
                </a:moveTo>
                <a:lnTo>
                  <a:pt x="1084478" y="91427"/>
                </a:lnTo>
                <a:lnTo>
                  <a:pt x="1067054" y="49530"/>
                </a:lnTo>
                <a:lnTo>
                  <a:pt x="1038644" y="18110"/>
                </a:lnTo>
                <a:lnTo>
                  <a:pt x="1000252" y="0"/>
                </a:lnTo>
                <a:lnTo>
                  <a:pt x="996188" y="11430"/>
                </a:lnTo>
                <a:lnTo>
                  <a:pt x="1012558" y="18529"/>
                </a:lnTo>
                <a:lnTo>
                  <a:pt x="1026642" y="28359"/>
                </a:lnTo>
                <a:lnTo>
                  <a:pt x="1055179" y="73863"/>
                </a:lnTo>
                <a:lnTo>
                  <a:pt x="1063485" y="115633"/>
                </a:lnTo>
                <a:lnTo>
                  <a:pt x="1064514" y="139700"/>
                </a:lnTo>
                <a:lnTo>
                  <a:pt x="1063459" y="164642"/>
                </a:lnTo>
                <a:lnTo>
                  <a:pt x="1055077" y="207606"/>
                </a:lnTo>
                <a:lnTo>
                  <a:pt x="1026642" y="253860"/>
                </a:lnTo>
                <a:lnTo>
                  <a:pt x="996696" y="270891"/>
                </a:lnTo>
                <a:lnTo>
                  <a:pt x="1000252" y="282321"/>
                </a:lnTo>
                <a:lnTo>
                  <a:pt x="1038745" y="264261"/>
                </a:lnTo>
                <a:lnTo>
                  <a:pt x="1067054" y="233045"/>
                </a:lnTo>
                <a:lnTo>
                  <a:pt x="1084478" y="191147"/>
                </a:lnTo>
                <a:lnTo>
                  <a:pt x="1088834" y="167182"/>
                </a:lnTo>
                <a:lnTo>
                  <a:pt x="1090295" y="141224"/>
                </a:lnTo>
                <a:close/>
              </a:path>
              <a:path w="5547995" h="282575">
                <a:moveTo>
                  <a:pt x="2074545" y="11430"/>
                </a:moveTo>
                <a:lnTo>
                  <a:pt x="2070608" y="0"/>
                </a:lnTo>
                <a:lnTo>
                  <a:pt x="2050122" y="7391"/>
                </a:lnTo>
                <a:lnTo>
                  <a:pt x="2032152" y="18097"/>
                </a:lnTo>
                <a:lnTo>
                  <a:pt x="2003806" y="49530"/>
                </a:lnTo>
                <a:lnTo>
                  <a:pt x="1986368" y="91427"/>
                </a:lnTo>
                <a:lnTo>
                  <a:pt x="1980565" y="141224"/>
                </a:lnTo>
                <a:lnTo>
                  <a:pt x="1982012" y="167182"/>
                </a:lnTo>
                <a:lnTo>
                  <a:pt x="1993633" y="213093"/>
                </a:lnTo>
                <a:lnTo>
                  <a:pt x="2016633" y="250291"/>
                </a:lnTo>
                <a:lnTo>
                  <a:pt x="2050059" y="274955"/>
                </a:lnTo>
                <a:lnTo>
                  <a:pt x="2070608" y="282321"/>
                </a:lnTo>
                <a:lnTo>
                  <a:pt x="2074164" y="270891"/>
                </a:lnTo>
                <a:lnTo>
                  <a:pt x="2058035" y="263779"/>
                </a:lnTo>
                <a:lnTo>
                  <a:pt x="2044141" y="253860"/>
                </a:lnTo>
                <a:lnTo>
                  <a:pt x="2015667" y="207606"/>
                </a:lnTo>
                <a:lnTo>
                  <a:pt x="2007362" y="164642"/>
                </a:lnTo>
                <a:lnTo>
                  <a:pt x="2006346" y="139700"/>
                </a:lnTo>
                <a:lnTo>
                  <a:pt x="2007362" y="115633"/>
                </a:lnTo>
                <a:lnTo>
                  <a:pt x="2015667" y="73863"/>
                </a:lnTo>
                <a:lnTo>
                  <a:pt x="2044280" y="28359"/>
                </a:lnTo>
                <a:lnTo>
                  <a:pt x="2058301" y="18529"/>
                </a:lnTo>
                <a:lnTo>
                  <a:pt x="2074545" y="11430"/>
                </a:lnTo>
                <a:close/>
              </a:path>
              <a:path w="5547995" h="282575">
                <a:moveTo>
                  <a:pt x="2489327" y="141224"/>
                </a:moveTo>
                <a:lnTo>
                  <a:pt x="2483510" y="91427"/>
                </a:lnTo>
                <a:lnTo>
                  <a:pt x="2466086" y="49530"/>
                </a:lnTo>
                <a:lnTo>
                  <a:pt x="2437676" y="18110"/>
                </a:lnTo>
                <a:lnTo>
                  <a:pt x="2399284" y="0"/>
                </a:lnTo>
                <a:lnTo>
                  <a:pt x="2395220" y="11430"/>
                </a:lnTo>
                <a:lnTo>
                  <a:pt x="2411590" y="18529"/>
                </a:lnTo>
                <a:lnTo>
                  <a:pt x="2425674" y="28359"/>
                </a:lnTo>
                <a:lnTo>
                  <a:pt x="2454211" y="73863"/>
                </a:lnTo>
                <a:lnTo>
                  <a:pt x="2462517" y="115633"/>
                </a:lnTo>
                <a:lnTo>
                  <a:pt x="2463546" y="139700"/>
                </a:lnTo>
                <a:lnTo>
                  <a:pt x="2462492" y="164642"/>
                </a:lnTo>
                <a:lnTo>
                  <a:pt x="2454110" y="207606"/>
                </a:lnTo>
                <a:lnTo>
                  <a:pt x="2425674" y="253860"/>
                </a:lnTo>
                <a:lnTo>
                  <a:pt x="2395728" y="270891"/>
                </a:lnTo>
                <a:lnTo>
                  <a:pt x="2399284" y="282321"/>
                </a:lnTo>
                <a:lnTo>
                  <a:pt x="2437777" y="264261"/>
                </a:lnTo>
                <a:lnTo>
                  <a:pt x="2466086" y="233045"/>
                </a:lnTo>
                <a:lnTo>
                  <a:pt x="2483510" y="191147"/>
                </a:lnTo>
                <a:lnTo>
                  <a:pt x="2487866" y="167182"/>
                </a:lnTo>
                <a:lnTo>
                  <a:pt x="2489327" y="141224"/>
                </a:lnTo>
                <a:close/>
              </a:path>
              <a:path w="5547995" h="282575">
                <a:moveTo>
                  <a:pt x="2792349" y="11430"/>
                </a:moveTo>
                <a:lnTo>
                  <a:pt x="2788412" y="0"/>
                </a:lnTo>
                <a:lnTo>
                  <a:pt x="2767927" y="7391"/>
                </a:lnTo>
                <a:lnTo>
                  <a:pt x="2749956" y="18097"/>
                </a:lnTo>
                <a:lnTo>
                  <a:pt x="2721610" y="49530"/>
                </a:lnTo>
                <a:lnTo>
                  <a:pt x="2704173" y="91427"/>
                </a:lnTo>
                <a:lnTo>
                  <a:pt x="2698369" y="141224"/>
                </a:lnTo>
                <a:lnTo>
                  <a:pt x="2699816" y="167182"/>
                </a:lnTo>
                <a:lnTo>
                  <a:pt x="2711437" y="213093"/>
                </a:lnTo>
                <a:lnTo>
                  <a:pt x="2734437" y="250291"/>
                </a:lnTo>
                <a:lnTo>
                  <a:pt x="2767863" y="274955"/>
                </a:lnTo>
                <a:lnTo>
                  <a:pt x="2788412" y="282321"/>
                </a:lnTo>
                <a:lnTo>
                  <a:pt x="2791968" y="270891"/>
                </a:lnTo>
                <a:lnTo>
                  <a:pt x="2775839" y="263779"/>
                </a:lnTo>
                <a:lnTo>
                  <a:pt x="2761945" y="253860"/>
                </a:lnTo>
                <a:lnTo>
                  <a:pt x="2733471" y="207606"/>
                </a:lnTo>
                <a:lnTo>
                  <a:pt x="2725166" y="164642"/>
                </a:lnTo>
                <a:lnTo>
                  <a:pt x="2724150" y="139700"/>
                </a:lnTo>
                <a:lnTo>
                  <a:pt x="2725166" y="115633"/>
                </a:lnTo>
                <a:lnTo>
                  <a:pt x="2733471" y="73863"/>
                </a:lnTo>
                <a:lnTo>
                  <a:pt x="2762085" y="28359"/>
                </a:lnTo>
                <a:lnTo>
                  <a:pt x="2776105" y="18529"/>
                </a:lnTo>
                <a:lnTo>
                  <a:pt x="2792349" y="11430"/>
                </a:lnTo>
                <a:close/>
              </a:path>
              <a:path w="5547995" h="282575">
                <a:moveTo>
                  <a:pt x="3208655" y="141224"/>
                </a:moveTo>
                <a:lnTo>
                  <a:pt x="3202838" y="91427"/>
                </a:lnTo>
                <a:lnTo>
                  <a:pt x="3185414" y="49530"/>
                </a:lnTo>
                <a:lnTo>
                  <a:pt x="3157004" y="18110"/>
                </a:lnTo>
                <a:lnTo>
                  <a:pt x="3118612" y="0"/>
                </a:lnTo>
                <a:lnTo>
                  <a:pt x="3114548" y="11430"/>
                </a:lnTo>
                <a:lnTo>
                  <a:pt x="3130918" y="18529"/>
                </a:lnTo>
                <a:lnTo>
                  <a:pt x="3145002" y="28359"/>
                </a:lnTo>
                <a:lnTo>
                  <a:pt x="3173539" y="73863"/>
                </a:lnTo>
                <a:lnTo>
                  <a:pt x="3181845" y="115633"/>
                </a:lnTo>
                <a:lnTo>
                  <a:pt x="3182874" y="139700"/>
                </a:lnTo>
                <a:lnTo>
                  <a:pt x="3181820" y="164642"/>
                </a:lnTo>
                <a:lnTo>
                  <a:pt x="3173438" y="207606"/>
                </a:lnTo>
                <a:lnTo>
                  <a:pt x="3145002" y="253860"/>
                </a:lnTo>
                <a:lnTo>
                  <a:pt x="3115056" y="270891"/>
                </a:lnTo>
                <a:lnTo>
                  <a:pt x="3118612" y="282321"/>
                </a:lnTo>
                <a:lnTo>
                  <a:pt x="3157105" y="264261"/>
                </a:lnTo>
                <a:lnTo>
                  <a:pt x="3185414" y="233045"/>
                </a:lnTo>
                <a:lnTo>
                  <a:pt x="3202838" y="191147"/>
                </a:lnTo>
                <a:lnTo>
                  <a:pt x="3207194" y="167182"/>
                </a:lnTo>
                <a:lnTo>
                  <a:pt x="3208655" y="141224"/>
                </a:lnTo>
                <a:close/>
              </a:path>
              <a:path w="5547995" h="282575">
                <a:moveTo>
                  <a:pt x="4241292" y="131191"/>
                </a:moveTo>
                <a:lnTo>
                  <a:pt x="4073652" y="131191"/>
                </a:lnTo>
                <a:lnTo>
                  <a:pt x="4073652" y="151003"/>
                </a:lnTo>
                <a:lnTo>
                  <a:pt x="4241292" y="151003"/>
                </a:lnTo>
                <a:lnTo>
                  <a:pt x="4241292" y="131191"/>
                </a:lnTo>
                <a:close/>
              </a:path>
              <a:path w="5547995" h="282575">
                <a:moveTo>
                  <a:pt x="4412361" y="11430"/>
                </a:moveTo>
                <a:lnTo>
                  <a:pt x="4408424" y="0"/>
                </a:lnTo>
                <a:lnTo>
                  <a:pt x="4387939" y="7391"/>
                </a:lnTo>
                <a:lnTo>
                  <a:pt x="4369968" y="18097"/>
                </a:lnTo>
                <a:lnTo>
                  <a:pt x="4341622" y="49530"/>
                </a:lnTo>
                <a:lnTo>
                  <a:pt x="4324185" y="91427"/>
                </a:lnTo>
                <a:lnTo>
                  <a:pt x="4318381" y="141224"/>
                </a:lnTo>
                <a:lnTo>
                  <a:pt x="4319829" y="167182"/>
                </a:lnTo>
                <a:lnTo>
                  <a:pt x="4331449" y="213093"/>
                </a:lnTo>
                <a:lnTo>
                  <a:pt x="4354449" y="250291"/>
                </a:lnTo>
                <a:lnTo>
                  <a:pt x="4387875" y="274955"/>
                </a:lnTo>
                <a:lnTo>
                  <a:pt x="4408424" y="282321"/>
                </a:lnTo>
                <a:lnTo>
                  <a:pt x="4411980" y="270891"/>
                </a:lnTo>
                <a:lnTo>
                  <a:pt x="4395851" y="263779"/>
                </a:lnTo>
                <a:lnTo>
                  <a:pt x="4381957" y="253860"/>
                </a:lnTo>
                <a:lnTo>
                  <a:pt x="4353484" y="207606"/>
                </a:lnTo>
                <a:lnTo>
                  <a:pt x="4345178" y="164642"/>
                </a:lnTo>
                <a:lnTo>
                  <a:pt x="4344162" y="139700"/>
                </a:lnTo>
                <a:lnTo>
                  <a:pt x="4345178" y="115633"/>
                </a:lnTo>
                <a:lnTo>
                  <a:pt x="4353484" y="73863"/>
                </a:lnTo>
                <a:lnTo>
                  <a:pt x="4382097" y="28359"/>
                </a:lnTo>
                <a:lnTo>
                  <a:pt x="4396117" y="18529"/>
                </a:lnTo>
                <a:lnTo>
                  <a:pt x="4412361" y="11430"/>
                </a:lnTo>
                <a:close/>
              </a:path>
              <a:path w="5547995" h="282575">
                <a:moveTo>
                  <a:pt x="4827143" y="141224"/>
                </a:moveTo>
                <a:lnTo>
                  <a:pt x="4821326" y="91427"/>
                </a:lnTo>
                <a:lnTo>
                  <a:pt x="4803902" y="49530"/>
                </a:lnTo>
                <a:lnTo>
                  <a:pt x="4775492" y="18110"/>
                </a:lnTo>
                <a:lnTo>
                  <a:pt x="4737100" y="0"/>
                </a:lnTo>
                <a:lnTo>
                  <a:pt x="4733036" y="11430"/>
                </a:lnTo>
                <a:lnTo>
                  <a:pt x="4749406" y="18529"/>
                </a:lnTo>
                <a:lnTo>
                  <a:pt x="4763490" y="28359"/>
                </a:lnTo>
                <a:lnTo>
                  <a:pt x="4792027" y="73863"/>
                </a:lnTo>
                <a:lnTo>
                  <a:pt x="4800333" y="115633"/>
                </a:lnTo>
                <a:lnTo>
                  <a:pt x="4801362" y="139700"/>
                </a:lnTo>
                <a:lnTo>
                  <a:pt x="4800308" y="164642"/>
                </a:lnTo>
                <a:lnTo>
                  <a:pt x="4791926" y="207606"/>
                </a:lnTo>
                <a:lnTo>
                  <a:pt x="4763490" y="253860"/>
                </a:lnTo>
                <a:lnTo>
                  <a:pt x="4733544" y="270891"/>
                </a:lnTo>
                <a:lnTo>
                  <a:pt x="4737100" y="282321"/>
                </a:lnTo>
                <a:lnTo>
                  <a:pt x="4775593" y="264261"/>
                </a:lnTo>
                <a:lnTo>
                  <a:pt x="4803902" y="233045"/>
                </a:lnTo>
                <a:lnTo>
                  <a:pt x="4821326" y="191147"/>
                </a:lnTo>
                <a:lnTo>
                  <a:pt x="4825682" y="167182"/>
                </a:lnTo>
                <a:lnTo>
                  <a:pt x="4827143" y="141224"/>
                </a:lnTo>
                <a:close/>
              </a:path>
              <a:path w="5547995" h="282575">
                <a:moveTo>
                  <a:pt x="5131689" y="11430"/>
                </a:moveTo>
                <a:lnTo>
                  <a:pt x="5127752" y="0"/>
                </a:lnTo>
                <a:lnTo>
                  <a:pt x="5107267" y="7391"/>
                </a:lnTo>
                <a:lnTo>
                  <a:pt x="5089296" y="18097"/>
                </a:lnTo>
                <a:lnTo>
                  <a:pt x="5060950" y="49530"/>
                </a:lnTo>
                <a:lnTo>
                  <a:pt x="5043513" y="91427"/>
                </a:lnTo>
                <a:lnTo>
                  <a:pt x="5037709" y="141224"/>
                </a:lnTo>
                <a:lnTo>
                  <a:pt x="5039157" y="167182"/>
                </a:lnTo>
                <a:lnTo>
                  <a:pt x="5050777" y="213093"/>
                </a:lnTo>
                <a:lnTo>
                  <a:pt x="5073777" y="250291"/>
                </a:lnTo>
                <a:lnTo>
                  <a:pt x="5107203" y="274955"/>
                </a:lnTo>
                <a:lnTo>
                  <a:pt x="5127752" y="282321"/>
                </a:lnTo>
                <a:lnTo>
                  <a:pt x="5131308" y="270891"/>
                </a:lnTo>
                <a:lnTo>
                  <a:pt x="5115179" y="263779"/>
                </a:lnTo>
                <a:lnTo>
                  <a:pt x="5101285" y="253860"/>
                </a:lnTo>
                <a:lnTo>
                  <a:pt x="5072812" y="207606"/>
                </a:lnTo>
                <a:lnTo>
                  <a:pt x="5064506" y="164642"/>
                </a:lnTo>
                <a:lnTo>
                  <a:pt x="5063490" y="139700"/>
                </a:lnTo>
                <a:lnTo>
                  <a:pt x="5064506" y="115633"/>
                </a:lnTo>
                <a:lnTo>
                  <a:pt x="5072812" y="73863"/>
                </a:lnTo>
                <a:lnTo>
                  <a:pt x="5101425" y="28359"/>
                </a:lnTo>
                <a:lnTo>
                  <a:pt x="5115445" y="18529"/>
                </a:lnTo>
                <a:lnTo>
                  <a:pt x="5131689" y="11430"/>
                </a:lnTo>
                <a:close/>
              </a:path>
              <a:path w="5547995" h="282575">
                <a:moveTo>
                  <a:pt x="5547995" y="141224"/>
                </a:moveTo>
                <a:lnTo>
                  <a:pt x="5542178" y="91427"/>
                </a:lnTo>
                <a:lnTo>
                  <a:pt x="5524754" y="49530"/>
                </a:lnTo>
                <a:lnTo>
                  <a:pt x="5496344" y="18110"/>
                </a:lnTo>
                <a:lnTo>
                  <a:pt x="5457952" y="0"/>
                </a:lnTo>
                <a:lnTo>
                  <a:pt x="5453888" y="11430"/>
                </a:lnTo>
                <a:lnTo>
                  <a:pt x="5470258" y="18529"/>
                </a:lnTo>
                <a:lnTo>
                  <a:pt x="5484342" y="28359"/>
                </a:lnTo>
                <a:lnTo>
                  <a:pt x="5512879" y="73863"/>
                </a:lnTo>
                <a:lnTo>
                  <a:pt x="5521185" y="115633"/>
                </a:lnTo>
                <a:lnTo>
                  <a:pt x="5522214" y="139700"/>
                </a:lnTo>
                <a:lnTo>
                  <a:pt x="5521160" y="164642"/>
                </a:lnTo>
                <a:lnTo>
                  <a:pt x="5512778" y="207606"/>
                </a:lnTo>
                <a:lnTo>
                  <a:pt x="5484342" y="253860"/>
                </a:lnTo>
                <a:lnTo>
                  <a:pt x="5454396" y="270891"/>
                </a:lnTo>
                <a:lnTo>
                  <a:pt x="5457952" y="282321"/>
                </a:lnTo>
                <a:lnTo>
                  <a:pt x="5496445" y="264261"/>
                </a:lnTo>
                <a:lnTo>
                  <a:pt x="5524754" y="233045"/>
                </a:lnTo>
                <a:lnTo>
                  <a:pt x="5542178" y="191147"/>
                </a:lnTo>
                <a:lnTo>
                  <a:pt x="5546534" y="167182"/>
                </a:lnTo>
                <a:lnTo>
                  <a:pt x="5547995" y="141224"/>
                </a:lnTo>
                <a:close/>
              </a:path>
            </a:pathLst>
          </a:custGeom>
          <a:solidFill>
            <a:srgbClr val="000000"/>
          </a:solidFill>
        </p:spPr>
        <p:txBody>
          <a:bodyPr wrap="square" lIns="0" tIns="0" rIns="0" bIns="0" rtlCol="0"/>
          <a:lstStyle/>
          <a:p>
            <a:endParaRPr/>
          </a:p>
        </p:txBody>
      </p:sp>
      <p:sp>
        <p:nvSpPr>
          <p:cNvPr id="15" name="object 15"/>
          <p:cNvSpPr txBox="1"/>
          <p:nvPr/>
        </p:nvSpPr>
        <p:spPr>
          <a:xfrm>
            <a:off x="2395473" y="5011877"/>
            <a:ext cx="6545580" cy="502920"/>
          </a:xfrm>
          <a:prstGeom prst="rect">
            <a:avLst/>
          </a:prstGeom>
        </p:spPr>
        <p:txBody>
          <a:bodyPr vert="horz" wrap="square" lIns="0" tIns="123825" rIns="0" bIns="0" rtlCol="0">
            <a:spAutoFit/>
          </a:bodyPr>
          <a:lstStyle/>
          <a:p>
            <a:pPr marR="173355" algn="r">
              <a:lnSpc>
                <a:spcPts val="1000"/>
              </a:lnSpc>
              <a:spcBef>
                <a:spcPts val="975"/>
              </a:spcBef>
              <a:tabLst>
                <a:tab pos="958215" algn="l"/>
                <a:tab pos="3077210" algn="l"/>
                <a:tab pos="3817620" algn="l"/>
                <a:tab pos="4697730" algn="l"/>
                <a:tab pos="5416550" algn="l"/>
                <a:tab pos="6157595" algn="l"/>
              </a:tabLst>
            </a:pPr>
            <a:r>
              <a:rPr sz="2400" dirty="0">
                <a:latin typeface="Cambria Math"/>
                <a:cs typeface="Cambria Math"/>
              </a:rPr>
              <a:t>−</a:t>
            </a:r>
            <a:r>
              <a:rPr sz="2400" spc="-130" dirty="0">
                <a:latin typeface="Cambria Math"/>
                <a:cs typeface="Cambria Math"/>
              </a:rPr>
              <a:t> </a:t>
            </a:r>
            <a:r>
              <a:rPr sz="3600" baseline="41666" dirty="0">
                <a:latin typeface="Cambria Math"/>
                <a:cs typeface="Cambria Math"/>
              </a:rPr>
              <a:t>1	</a:t>
            </a:r>
            <a:r>
              <a:rPr sz="2400" dirty="0">
                <a:latin typeface="Cambria Math"/>
                <a:cs typeface="Cambria Math"/>
              </a:rPr>
              <a:t>Σ	Σ	𝑥</a:t>
            </a:r>
            <a:r>
              <a:rPr sz="2400" spc="75" dirty="0">
                <a:latin typeface="Cambria Math"/>
                <a:cs typeface="Cambria Math"/>
              </a:rPr>
              <a:t> </a:t>
            </a:r>
            <a:r>
              <a:rPr sz="2400" dirty="0">
                <a:latin typeface="Cambria Math"/>
                <a:cs typeface="Cambria Math"/>
              </a:rPr>
              <a:t>−</a:t>
            </a:r>
            <a:r>
              <a:rPr sz="2400" spc="5" dirty="0">
                <a:latin typeface="Cambria Math"/>
                <a:cs typeface="Cambria Math"/>
              </a:rPr>
              <a:t> </a:t>
            </a:r>
            <a:r>
              <a:rPr sz="3600" baseline="41666" dirty="0">
                <a:latin typeface="Cambria Math"/>
                <a:cs typeface="Cambria Math"/>
              </a:rPr>
              <a:t>1	</a:t>
            </a:r>
            <a:r>
              <a:rPr sz="2400" dirty="0">
                <a:latin typeface="Cambria Math"/>
                <a:cs typeface="Cambria Math"/>
              </a:rPr>
              <a:t>𝜇	Σ	𝜇</a:t>
            </a:r>
            <a:endParaRPr sz="2400">
              <a:latin typeface="Cambria Math"/>
              <a:cs typeface="Cambria Math"/>
            </a:endParaRPr>
          </a:p>
          <a:p>
            <a:pPr marR="43180" algn="r">
              <a:lnSpc>
                <a:spcPts val="1000"/>
              </a:lnSpc>
              <a:tabLst>
                <a:tab pos="850265" algn="l"/>
                <a:tab pos="1116965" algn="l"/>
                <a:tab pos="2080260" algn="l"/>
                <a:tab pos="2516505" algn="l"/>
                <a:tab pos="2968625" algn="l"/>
                <a:tab pos="3235325" algn="l"/>
                <a:tab pos="4074160" algn="l"/>
                <a:tab pos="4587875" algn="l"/>
                <a:tab pos="4854575" algn="l"/>
                <a:tab pos="5308600" algn="l"/>
                <a:tab pos="5575300" algn="l"/>
                <a:tab pos="6047740" algn="l"/>
              </a:tabLst>
            </a:pPr>
            <a:r>
              <a:rPr sz="3600" baseline="-57870" dirty="0">
                <a:latin typeface="Cambria Math"/>
                <a:cs typeface="Cambria Math"/>
              </a:rPr>
              <a:t>2</a:t>
            </a:r>
            <a:r>
              <a:rPr sz="3600" spc="-217" baseline="-57870" dirty="0">
                <a:latin typeface="Cambria Math"/>
                <a:cs typeface="Cambria Math"/>
              </a:rPr>
              <a:t> </a:t>
            </a:r>
            <a:r>
              <a:rPr sz="3600" spc="120" baseline="-20833" dirty="0">
                <a:latin typeface="Cambria Math"/>
                <a:cs typeface="Cambria Math"/>
              </a:rPr>
              <a:t>𝑥</a:t>
            </a:r>
            <a:r>
              <a:rPr sz="1750" spc="80" dirty="0">
                <a:latin typeface="Cambria Math"/>
                <a:cs typeface="Cambria Math"/>
              </a:rPr>
              <a:t>𝑇	</a:t>
            </a:r>
            <a:r>
              <a:rPr sz="1750" spc="45" dirty="0">
                <a:latin typeface="Cambria Math"/>
                <a:cs typeface="Cambria Math"/>
              </a:rPr>
              <a:t>1	</a:t>
            </a:r>
            <a:r>
              <a:rPr sz="1750" spc="35" dirty="0">
                <a:latin typeface="Cambria Math"/>
                <a:cs typeface="Cambria Math"/>
              </a:rPr>
              <a:t>−1</a:t>
            </a:r>
            <a:r>
              <a:rPr sz="3600" spc="52" baseline="-20833" dirty="0">
                <a:latin typeface="Cambria Math"/>
                <a:cs typeface="Cambria Math"/>
              </a:rPr>
              <a:t>𝑥</a:t>
            </a:r>
            <a:r>
              <a:rPr sz="3600" spc="112" baseline="-20833" dirty="0">
                <a:latin typeface="Cambria Math"/>
                <a:cs typeface="Cambria Math"/>
              </a:rPr>
              <a:t> </a:t>
            </a:r>
            <a:r>
              <a:rPr sz="3600" baseline="-20833" dirty="0">
                <a:latin typeface="Cambria Math"/>
                <a:cs typeface="Cambria Math"/>
              </a:rPr>
              <a:t>+	</a:t>
            </a:r>
            <a:r>
              <a:rPr sz="3600" spc="44" baseline="-20833" dirty="0">
                <a:latin typeface="Cambria Math"/>
                <a:cs typeface="Cambria Math"/>
              </a:rPr>
              <a:t>𝜇</a:t>
            </a:r>
            <a:r>
              <a:rPr sz="1750" spc="30" dirty="0">
                <a:latin typeface="Cambria Math"/>
                <a:cs typeface="Cambria Math"/>
              </a:rPr>
              <a:t>1	</a:t>
            </a:r>
            <a:r>
              <a:rPr sz="1750" spc="35" dirty="0">
                <a:latin typeface="Cambria Math"/>
                <a:cs typeface="Cambria Math"/>
              </a:rPr>
              <a:t>𝑇	</a:t>
            </a:r>
            <a:r>
              <a:rPr sz="1750" spc="45" dirty="0">
                <a:latin typeface="Cambria Math"/>
                <a:cs typeface="Cambria Math"/>
              </a:rPr>
              <a:t>1	</a:t>
            </a:r>
            <a:r>
              <a:rPr sz="1750" spc="10" dirty="0">
                <a:latin typeface="Cambria Math"/>
                <a:cs typeface="Cambria Math"/>
              </a:rPr>
              <a:t>−1	</a:t>
            </a:r>
            <a:r>
              <a:rPr sz="3600" baseline="-57870" dirty="0">
                <a:latin typeface="Cambria Math"/>
                <a:cs typeface="Cambria Math"/>
              </a:rPr>
              <a:t>2	</a:t>
            </a:r>
            <a:r>
              <a:rPr sz="1750" spc="45" dirty="0">
                <a:latin typeface="Cambria Math"/>
                <a:cs typeface="Cambria Math"/>
              </a:rPr>
              <a:t>1	</a:t>
            </a:r>
            <a:r>
              <a:rPr sz="1750" spc="35" dirty="0">
                <a:latin typeface="Cambria Math"/>
                <a:cs typeface="Cambria Math"/>
              </a:rPr>
              <a:t>𝑇	</a:t>
            </a:r>
            <a:r>
              <a:rPr sz="1750" spc="45" dirty="0">
                <a:latin typeface="Cambria Math"/>
                <a:cs typeface="Cambria Math"/>
              </a:rPr>
              <a:t>1	</a:t>
            </a:r>
            <a:r>
              <a:rPr sz="1750" spc="5" dirty="0">
                <a:latin typeface="Cambria Math"/>
                <a:cs typeface="Cambria Math"/>
              </a:rPr>
              <a:t>−1	</a:t>
            </a:r>
            <a:r>
              <a:rPr sz="1750" spc="45" dirty="0">
                <a:latin typeface="Cambria Math"/>
                <a:cs typeface="Cambria Math"/>
              </a:rPr>
              <a:t>1</a:t>
            </a:r>
            <a:endParaRPr sz="1750">
              <a:latin typeface="Cambria Math"/>
              <a:cs typeface="Cambria Math"/>
            </a:endParaRPr>
          </a:p>
        </p:txBody>
      </p:sp>
      <p:sp>
        <p:nvSpPr>
          <p:cNvPr id="16" name="object 16"/>
          <p:cNvSpPr/>
          <p:nvPr/>
        </p:nvSpPr>
        <p:spPr>
          <a:xfrm>
            <a:off x="1400937" y="6015202"/>
            <a:ext cx="5581650" cy="282575"/>
          </a:xfrm>
          <a:custGeom>
            <a:avLst/>
            <a:gdLst/>
            <a:ahLst/>
            <a:cxnLst/>
            <a:rect l="l" t="t" r="r" b="b"/>
            <a:pathLst>
              <a:path w="5581650" h="282575">
                <a:moveTo>
                  <a:pt x="167640" y="131241"/>
                </a:moveTo>
                <a:lnTo>
                  <a:pt x="0" y="131241"/>
                </a:lnTo>
                <a:lnTo>
                  <a:pt x="0" y="151053"/>
                </a:lnTo>
                <a:lnTo>
                  <a:pt x="167640" y="151053"/>
                </a:lnTo>
                <a:lnTo>
                  <a:pt x="167640" y="131241"/>
                </a:lnTo>
                <a:close/>
              </a:path>
              <a:path w="5581650" h="282575">
                <a:moveTo>
                  <a:pt x="673989" y="11468"/>
                </a:moveTo>
                <a:lnTo>
                  <a:pt x="670052" y="0"/>
                </a:lnTo>
                <a:lnTo>
                  <a:pt x="649566" y="7404"/>
                </a:lnTo>
                <a:lnTo>
                  <a:pt x="631596" y="18110"/>
                </a:lnTo>
                <a:lnTo>
                  <a:pt x="603250" y="49491"/>
                </a:lnTo>
                <a:lnTo>
                  <a:pt x="585812" y="91440"/>
                </a:lnTo>
                <a:lnTo>
                  <a:pt x="580009" y="141236"/>
                </a:lnTo>
                <a:lnTo>
                  <a:pt x="581456" y="167182"/>
                </a:lnTo>
                <a:lnTo>
                  <a:pt x="593077" y="213067"/>
                </a:lnTo>
                <a:lnTo>
                  <a:pt x="616077" y="250291"/>
                </a:lnTo>
                <a:lnTo>
                  <a:pt x="649503" y="274955"/>
                </a:lnTo>
                <a:lnTo>
                  <a:pt x="670052" y="282333"/>
                </a:lnTo>
                <a:lnTo>
                  <a:pt x="673608" y="270865"/>
                </a:lnTo>
                <a:lnTo>
                  <a:pt x="657479" y="263753"/>
                </a:lnTo>
                <a:lnTo>
                  <a:pt x="643585" y="253834"/>
                </a:lnTo>
                <a:lnTo>
                  <a:pt x="615111" y="207594"/>
                </a:lnTo>
                <a:lnTo>
                  <a:pt x="606806" y="164655"/>
                </a:lnTo>
                <a:lnTo>
                  <a:pt x="605790" y="139750"/>
                </a:lnTo>
                <a:lnTo>
                  <a:pt x="606806" y="115671"/>
                </a:lnTo>
                <a:lnTo>
                  <a:pt x="615111" y="73888"/>
                </a:lnTo>
                <a:lnTo>
                  <a:pt x="643724" y="28384"/>
                </a:lnTo>
                <a:lnTo>
                  <a:pt x="657745" y="18567"/>
                </a:lnTo>
                <a:lnTo>
                  <a:pt x="673989" y="11468"/>
                </a:lnTo>
                <a:close/>
              </a:path>
              <a:path w="5581650" h="282575">
                <a:moveTo>
                  <a:pt x="1097915" y="141236"/>
                </a:moveTo>
                <a:lnTo>
                  <a:pt x="1092098" y="91440"/>
                </a:lnTo>
                <a:lnTo>
                  <a:pt x="1074674" y="49491"/>
                </a:lnTo>
                <a:lnTo>
                  <a:pt x="1046264" y="18110"/>
                </a:lnTo>
                <a:lnTo>
                  <a:pt x="1007872" y="0"/>
                </a:lnTo>
                <a:lnTo>
                  <a:pt x="1003808" y="11468"/>
                </a:lnTo>
                <a:lnTo>
                  <a:pt x="1020178" y="18567"/>
                </a:lnTo>
                <a:lnTo>
                  <a:pt x="1034262" y="28384"/>
                </a:lnTo>
                <a:lnTo>
                  <a:pt x="1062799" y="73888"/>
                </a:lnTo>
                <a:lnTo>
                  <a:pt x="1071105" y="115671"/>
                </a:lnTo>
                <a:lnTo>
                  <a:pt x="1072134" y="139750"/>
                </a:lnTo>
                <a:lnTo>
                  <a:pt x="1071079" y="164655"/>
                </a:lnTo>
                <a:lnTo>
                  <a:pt x="1062697" y="207594"/>
                </a:lnTo>
                <a:lnTo>
                  <a:pt x="1034262" y="253834"/>
                </a:lnTo>
                <a:lnTo>
                  <a:pt x="1004316" y="270865"/>
                </a:lnTo>
                <a:lnTo>
                  <a:pt x="1007872" y="282333"/>
                </a:lnTo>
                <a:lnTo>
                  <a:pt x="1046365" y="264274"/>
                </a:lnTo>
                <a:lnTo>
                  <a:pt x="1074674" y="232994"/>
                </a:lnTo>
                <a:lnTo>
                  <a:pt x="1092098" y="191122"/>
                </a:lnTo>
                <a:lnTo>
                  <a:pt x="1096454" y="167182"/>
                </a:lnTo>
                <a:lnTo>
                  <a:pt x="1097915" y="141236"/>
                </a:lnTo>
                <a:close/>
              </a:path>
              <a:path w="5581650" h="282575">
                <a:moveTo>
                  <a:pt x="2082165" y="11468"/>
                </a:moveTo>
                <a:lnTo>
                  <a:pt x="2078228" y="0"/>
                </a:lnTo>
                <a:lnTo>
                  <a:pt x="2057742" y="7404"/>
                </a:lnTo>
                <a:lnTo>
                  <a:pt x="2039772" y="18110"/>
                </a:lnTo>
                <a:lnTo>
                  <a:pt x="2011426" y="49491"/>
                </a:lnTo>
                <a:lnTo>
                  <a:pt x="1993988" y="91440"/>
                </a:lnTo>
                <a:lnTo>
                  <a:pt x="1988185" y="141236"/>
                </a:lnTo>
                <a:lnTo>
                  <a:pt x="1989632" y="167182"/>
                </a:lnTo>
                <a:lnTo>
                  <a:pt x="2001253" y="213067"/>
                </a:lnTo>
                <a:lnTo>
                  <a:pt x="2024253" y="250291"/>
                </a:lnTo>
                <a:lnTo>
                  <a:pt x="2057679" y="274955"/>
                </a:lnTo>
                <a:lnTo>
                  <a:pt x="2078228" y="282333"/>
                </a:lnTo>
                <a:lnTo>
                  <a:pt x="2081784" y="270865"/>
                </a:lnTo>
                <a:lnTo>
                  <a:pt x="2065655" y="263753"/>
                </a:lnTo>
                <a:lnTo>
                  <a:pt x="2051761" y="253834"/>
                </a:lnTo>
                <a:lnTo>
                  <a:pt x="2023287" y="207594"/>
                </a:lnTo>
                <a:lnTo>
                  <a:pt x="2014982" y="164655"/>
                </a:lnTo>
                <a:lnTo>
                  <a:pt x="2013966" y="139750"/>
                </a:lnTo>
                <a:lnTo>
                  <a:pt x="2014982" y="115671"/>
                </a:lnTo>
                <a:lnTo>
                  <a:pt x="2023287" y="73888"/>
                </a:lnTo>
                <a:lnTo>
                  <a:pt x="2051900" y="28384"/>
                </a:lnTo>
                <a:lnTo>
                  <a:pt x="2065921" y="18567"/>
                </a:lnTo>
                <a:lnTo>
                  <a:pt x="2082165" y="11468"/>
                </a:lnTo>
                <a:close/>
              </a:path>
              <a:path w="5581650" h="282575">
                <a:moveTo>
                  <a:pt x="2503043" y="141236"/>
                </a:moveTo>
                <a:lnTo>
                  <a:pt x="2497226" y="91440"/>
                </a:lnTo>
                <a:lnTo>
                  <a:pt x="2479802" y="49491"/>
                </a:lnTo>
                <a:lnTo>
                  <a:pt x="2451392" y="18110"/>
                </a:lnTo>
                <a:lnTo>
                  <a:pt x="2413000" y="0"/>
                </a:lnTo>
                <a:lnTo>
                  <a:pt x="2408936" y="11468"/>
                </a:lnTo>
                <a:lnTo>
                  <a:pt x="2425306" y="18567"/>
                </a:lnTo>
                <a:lnTo>
                  <a:pt x="2439390" y="28384"/>
                </a:lnTo>
                <a:lnTo>
                  <a:pt x="2467927" y="73888"/>
                </a:lnTo>
                <a:lnTo>
                  <a:pt x="2476233" y="115671"/>
                </a:lnTo>
                <a:lnTo>
                  <a:pt x="2477262" y="139750"/>
                </a:lnTo>
                <a:lnTo>
                  <a:pt x="2476208" y="164655"/>
                </a:lnTo>
                <a:lnTo>
                  <a:pt x="2467826" y="207594"/>
                </a:lnTo>
                <a:lnTo>
                  <a:pt x="2439390" y="253834"/>
                </a:lnTo>
                <a:lnTo>
                  <a:pt x="2409444" y="270865"/>
                </a:lnTo>
                <a:lnTo>
                  <a:pt x="2413000" y="282333"/>
                </a:lnTo>
                <a:lnTo>
                  <a:pt x="2451493" y="264274"/>
                </a:lnTo>
                <a:lnTo>
                  <a:pt x="2479802" y="232994"/>
                </a:lnTo>
                <a:lnTo>
                  <a:pt x="2497226" y="191122"/>
                </a:lnTo>
                <a:lnTo>
                  <a:pt x="2501582" y="167182"/>
                </a:lnTo>
                <a:lnTo>
                  <a:pt x="2503043" y="141236"/>
                </a:lnTo>
                <a:close/>
              </a:path>
              <a:path w="5581650" h="282575">
                <a:moveTo>
                  <a:pt x="2807589" y="11468"/>
                </a:moveTo>
                <a:lnTo>
                  <a:pt x="2803652" y="0"/>
                </a:lnTo>
                <a:lnTo>
                  <a:pt x="2783167" y="7404"/>
                </a:lnTo>
                <a:lnTo>
                  <a:pt x="2765196" y="18110"/>
                </a:lnTo>
                <a:lnTo>
                  <a:pt x="2736850" y="49491"/>
                </a:lnTo>
                <a:lnTo>
                  <a:pt x="2719413" y="91440"/>
                </a:lnTo>
                <a:lnTo>
                  <a:pt x="2713609" y="141236"/>
                </a:lnTo>
                <a:lnTo>
                  <a:pt x="2715056" y="167182"/>
                </a:lnTo>
                <a:lnTo>
                  <a:pt x="2726677" y="213067"/>
                </a:lnTo>
                <a:lnTo>
                  <a:pt x="2749677" y="250291"/>
                </a:lnTo>
                <a:lnTo>
                  <a:pt x="2783103" y="274955"/>
                </a:lnTo>
                <a:lnTo>
                  <a:pt x="2803652" y="282333"/>
                </a:lnTo>
                <a:lnTo>
                  <a:pt x="2807208" y="270865"/>
                </a:lnTo>
                <a:lnTo>
                  <a:pt x="2791079" y="263753"/>
                </a:lnTo>
                <a:lnTo>
                  <a:pt x="2777185" y="253834"/>
                </a:lnTo>
                <a:lnTo>
                  <a:pt x="2748711" y="207594"/>
                </a:lnTo>
                <a:lnTo>
                  <a:pt x="2740406" y="164655"/>
                </a:lnTo>
                <a:lnTo>
                  <a:pt x="2739390" y="139750"/>
                </a:lnTo>
                <a:lnTo>
                  <a:pt x="2740406" y="115671"/>
                </a:lnTo>
                <a:lnTo>
                  <a:pt x="2748711" y="73888"/>
                </a:lnTo>
                <a:lnTo>
                  <a:pt x="2777325" y="28384"/>
                </a:lnTo>
                <a:lnTo>
                  <a:pt x="2791345" y="18567"/>
                </a:lnTo>
                <a:lnTo>
                  <a:pt x="2807589" y="11468"/>
                </a:lnTo>
                <a:close/>
              </a:path>
              <a:path w="5581650" h="282575">
                <a:moveTo>
                  <a:pt x="3229991" y="141236"/>
                </a:moveTo>
                <a:lnTo>
                  <a:pt x="3224174" y="91440"/>
                </a:lnTo>
                <a:lnTo>
                  <a:pt x="3206750" y="49491"/>
                </a:lnTo>
                <a:lnTo>
                  <a:pt x="3178340" y="18110"/>
                </a:lnTo>
                <a:lnTo>
                  <a:pt x="3139948" y="0"/>
                </a:lnTo>
                <a:lnTo>
                  <a:pt x="3135884" y="11468"/>
                </a:lnTo>
                <a:lnTo>
                  <a:pt x="3152254" y="18567"/>
                </a:lnTo>
                <a:lnTo>
                  <a:pt x="3166338" y="28384"/>
                </a:lnTo>
                <a:lnTo>
                  <a:pt x="3194875" y="73888"/>
                </a:lnTo>
                <a:lnTo>
                  <a:pt x="3203181" y="115671"/>
                </a:lnTo>
                <a:lnTo>
                  <a:pt x="3204210" y="139750"/>
                </a:lnTo>
                <a:lnTo>
                  <a:pt x="3203156" y="164655"/>
                </a:lnTo>
                <a:lnTo>
                  <a:pt x="3194774" y="207594"/>
                </a:lnTo>
                <a:lnTo>
                  <a:pt x="3166338" y="253834"/>
                </a:lnTo>
                <a:lnTo>
                  <a:pt x="3136392" y="270865"/>
                </a:lnTo>
                <a:lnTo>
                  <a:pt x="3139948" y="282333"/>
                </a:lnTo>
                <a:lnTo>
                  <a:pt x="3178441" y="264274"/>
                </a:lnTo>
                <a:lnTo>
                  <a:pt x="3206750" y="232994"/>
                </a:lnTo>
                <a:lnTo>
                  <a:pt x="3224174" y="191122"/>
                </a:lnTo>
                <a:lnTo>
                  <a:pt x="3228530" y="167182"/>
                </a:lnTo>
                <a:lnTo>
                  <a:pt x="3229991" y="141236"/>
                </a:lnTo>
                <a:close/>
              </a:path>
              <a:path w="5581650" h="282575">
                <a:moveTo>
                  <a:pt x="4261104" y="131241"/>
                </a:moveTo>
                <a:lnTo>
                  <a:pt x="4093464" y="131241"/>
                </a:lnTo>
                <a:lnTo>
                  <a:pt x="4093464" y="151053"/>
                </a:lnTo>
                <a:lnTo>
                  <a:pt x="4261104" y="151053"/>
                </a:lnTo>
                <a:lnTo>
                  <a:pt x="4261104" y="131241"/>
                </a:lnTo>
                <a:close/>
              </a:path>
              <a:path w="5581650" h="282575">
                <a:moveTo>
                  <a:pt x="4433697" y="11468"/>
                </a:moveTo>
                <a:lnTo>
                  <a:pt x="4429760" y="0"/>
                </a:lnTo>
                <a:lnTo>
                  <a:pt x="4409275" y="7404"/>
                </a:lnTo>
                <a:lnTo>
                  <a:pt x="4391304" y="18110"/>
                </a:lnTo>
                <a:lnTo>
                  <a:pt x="4362958" y="49491"/>
                </a:lnTo>
                <a:lnTo>
                  <a:pt x="4345521" y="91440"/>
                </a:lnTo>
                <a:lnTo>
                  <a:pt x="4339717" y="141236"/>
                </a:lnTo>
                <a:lnTo>
                  <a:pt x="4341165" y="167182"/>
                </a:lnTo>
                <a:lnTo>
                  <a:pt x="4352785" y="213067"/>
                </a:lnTo>
                <a:lnTo>
                  <a:pt x="4375785" y="250291"/>
                </a:lnTo>
                <a:lnTo>
                  <a:pt x="4409211" y="274955"/>
                </a:lnTo>
                <a:lnTo>
                  <a:pt x="4429760" y="282333"/>
                </a:lnTo>
                <a:lnTo>
                  <a:pt x="4433316" y="270865"/>
                </a:lnTo>
                <a:lnTo>
                  <a:pt x="4417187" y="263753"/>
                </a:lnTo>
                <a:lnTo>
                  <a:pt x="4403293" y="253834"/>
                </a:lnTo>
                <a:lnTo>
                  <a:pt x="4374820" y="207594"/>
                </a:lnTo>
                <a:lnTo>
                  <a:pt x="4366514" y="164655"/>
                </a:lnTo>
                <a:lnTo>
                  <a:pt x="4365498" y="139750"/>
                </a:lnTo>
                <a:lnTo>
                  <a:pt x="4366514" y="115671"/>
                </a:lnTo>
                <a:lnTo>
                  <a:pt x="4374820" y="73888"/>
                </a:lnTo>
                <a:lnTo>
                  <a:pt x="4403433" y="28384"/>
                </a:lnTo>
                <a:lnTo>
                  <a:pt x="4417453" y="18567"/>
                </a:lnTo>
                <a:lnTo>
                  <a:pt x="4433697" y="11468"/>
                </a:lnTo>
                <a:close/>
              </a:path>
              <a:path w="5581650" h="282575">
                <a:moveTo>
                  <a:pt x="4854575" y="141236"/>
                </a:moveTo>
                <a:lnTo>
                  <a:pt x="4848758" y="91440"/>
                </a:lnTo>
                <a:lnTo>
                  <a:pt x="4831334" y="49491"/>
                </a:lnTo>
                <a:lnTo>
                  <a:pt x="4802924" y="18110"/>
                </a:lnTo>
                <a:lnTo>
                  <a:pt x="4764532" y="0"/>
                </a:lnTo>
                <a:lnTo>
                  <a:pt x="4760468" y="11468"/>
                </a:lnTo>
                <a:lnTo>
                  <a:pt x="4776838" y="18567"/>
                </a:lnTo>
                <a:lnTo>
                  <a:pt x="4790922" y="28384"/>
                </a:lnTo>
                <a:lnTo>
                  <a:pt x="4819459" y="73888"/>
                </a:lnTo>
                <a:lnTo>
                  <a:pt x="4827765" y="115671"/>
                </a:lnTo>
                <a:lnTo>
                  <a:pt x="4828794" y="139750"/>
                </a:lnTo>
                <a:lnTo>
                  <a:pt x="4827740" y="164655"/>
                </a:lnTo>
                <a:lnTo>
                  <a:pt x="4819358" y="207594"/>
                </a:lnTo>
                <a:lnTo>
                  <a:pt x="4790922" y="253834"/>
                </a:lnTo>
                <a:lnTo>
                  <a:pt x="4760976" y="270865"/>
                </a:lnTo>
                <a:lnTo>
                  <a:pt x="4764532" y="282333"/>
                </a:lnTo>
                <a:lnTo>
                  <a:pt x="4803025" y="264274"/>
                </a:lnTo>
                <a:lnTo>
                  <a:pt x="4831334" y="232994"/>
                </a:lnTo>
                <a:lnTo>
                  <a:pt x="4848758" y="191122"/>
                </a:lnTo>
                <a:lnTo>
                  <a:pt x="4853114" y="167182"/>
                </a:lnTo>
                <a:lnTo>
                  <a:pt x="4854575" y="141236"/>
                </a:lnTo>
                <a:close/>
              </a:path>
              <a:path w="5581650" h="282575">
                <a:moveTo>
                  <a:pt x="5159108" y="11468"/>
                </a:moveTo>
                <a:lnTo>
                  <a:pt x="5155184" y="0"/>
                </a:lnTo>
                <a:lnTo>
                  <a:pt x="5134699" y="7404"/>
                </a:lnTo>
                <a:lnTo>
                  <a:pt x="5116728" y="18110"/>
                </a:lnTo>
                <a:lnTo>
                  <a:pt x="5088382" y="49491"/>
                </a:lnTo>
                <a:lnTo>
                  <a:pt x="5070945" y="91440"/>
                </a:lnTo>
                <a:lnTo>
                  <a:pt x="5065141" y="141236"/>
                </a:lnTo>
                <a:lnTo>
                  <a:pt x="5066589" y="167182"/>
                </a:lnTo>
                <a:lnTo>
                  <a:pt x="5078209" y="213067"/>
                </a:lnTo>
                <a:lnTo>
                  <a:pt x="5101260" y="250291"/>
                </a:lnTo>
                <a:lnTo>
                  <a:pt x="5134648" y="274955"/>
                </a:lnTo>
                <a:lnTo>
                  <a:pt x="5155184" y="282333"/>
                </a:lnTo>
                <a:lnTo>
                  <a:pt x="5158740" y="270865"/>
                </a:lnTo>
                <a:lnTo>
                  <a:pt x="5142611" y="263753"/>
                </a:lnTo>
                <a:lnTo>
                  <a:pt x="5128717" y="253834"/>
                </a:lnTo>
                <a:lnTo>
                  <a:pt x="5100244" y="207594"/>
                </a:lnTo>
                <a:lnTo>
                  <a:pt x="5091938" y="164655"/>
                </a:lnTo>
                <a:lnTo>
                  <a:pt x="5090922" y="139750"/>
                </a:lnTo>
                <a:lnTo>
                  <a:pt x="5091938" y="115671"/>
                </a:lnTo>
                <a:lnTo>
                  <a:pt x="5100244" y="73888"/>
                </a:lnTo>
                <a:lnTo>
                  <a:pt x="5128857" y="28384"/>
                </a:lnTo>
                <a:lnTo>
                  <a:pt x="5142877" y="18567"/>
                </a:lnTo>
                <a:lnTo>
                  <a:pt x="5159108" y="11468"/>
                </a:lnTo>
                <a:close/>
              </a:path>
              <a:path w="5581650" h="282575">
                <a:moveTo>
                  <a:pt x="5581523" y="141236"/>
                </a:moveTo>
                <a:lnTo>
                  <a:pt x="5575706" y="91440"/>
                </a:lnTo>
                <a:lnTo>
                  <a:pt x="5558282" y="49491"/>
                </a:lnTo>
                <a:lnTo>
                  <a:pt x="5529872" y="18110"/>
                </a:lnTo>
                <a:lnTo>
                  <a:pt x="5491480" y="0"/>
                </a:lnTo>
                <a:lnTo>
                  <a:pt x="5487416" y="11468"/>
                </a:lnTo>
                <a:lnTo>
                  <a:pt x="5503786" y="18567"/>
                </a:lnTo>
                <a:lnTo>
                  <a:pt x="5517870" y="28384"/>
                </a:lnTo>
                <a:lnTo>
                  <a:pt x="5546407" y="73888"/>
                </a:lnTo>
                <a:lnTo>
                  <a:pt x="5554713" y="115671"/>
                </a:lnTo>
                <a:lnTo>
                  <a:pt x="5555742" y="139750"/>
                </a:lnTo>
                <a:lnTo>
                  <a:pt x="5554688" y="164655"/>
                </a:lnTo>
                <a:lnTo>
                  <a:pt x="5546306" y="207594"/>
                </a:lnTo>
                <a:lnTo>
                  <a:pt x="5517870" y="253834"/>
                </a:lnTo>
                <a:lnTo>
                  <a:pt x="5487924" y="270865"/>
                </a:lnTo>
                <a:lnTo>
                  <a:pt x="5491480" y="282333"/>
                </a:lnTo>
                <a:lnTo>
                  <a:pt x="5529973" y="264274"/>
                </a:lnTo>
                <a:lnTo>
                  <a:pt x="5558282" y="232994"/>
                </a:lnTo>
                <a:lnTo>
                  <a:pt x="5575706" y="191122"/>
                </a:lnTo>
                <a:lnTo>
                  <a:pt x="5580062" y="167182"/>
                </a:lnTo>
                <a:lnTo>
                  <a:pt x="5581523" y="141236"/>
                </a:lnTo>
                <a:close/>
              </a:path>
            </a:pathLst>
          </a:custGeom>
          <a:solidFill>
            <a:srgbClr val="000000"/>
          </a:solidFill>
        </p:spPr>
        <p:txBody>
          <a:bodyPr wrap="square" lIns="0" tIns="0" rIns="0" bIns="0" rtlCol="0"/>
          <a:lstStyle/>
          <a:p>
            <a:endParaRPr/>
          </a:p>
        </p:txBody>
      </p:sp>
      <p:sp>
        <p:nvSpPr>
          <p:cNvPr id="17" name="object 17"/>
          <p:cNvSpPr/>
          <p:nvPr/>
        </p:nvSpPr>
        <p:spPr>
          <a:xfrm>
            <a:off x="623138" y="1650492"/>
            <a:ext cx="883919" cy="20320"/>
          </a:xfrm>
          <a:custGeom>
            <a:avLst/>
            <a:gdLst/>
            <a:ahLst/>
            <a:cxnLst/>
            <a:rect l="l" t="t" r="r" b="b"/>
            <a:pathLst>
              <a:path w="883919" h="20319">
                <a:moveTo>
                  <a:pt x="883919" y="0"/>
                </a:moveTo>
                <a:lnTo>
                  <a:pt x="0" y="0"/>
                </a:lnTo>
                <a:lnTo>
                  <a:pt x="0" y="19812"/>
                </a:lnTo>
                <a:lnTo>
                  <a:pt x="883919" y="19812"/>
                </a:lnTo>
                <a:lnTo>
                  <a:pt x="883919" y="0"/>
                </a:lnTo>
                <a:close/>
              </a:path>
            </a:pathLst>
          </a:custGeom>
          <a:solidFill>
            <a:srgbClr val="000000"/>
          </a:solidFill>
        </p:spPr>
        <p:txBody>
          <a:bodyPr wrap="square" lIns="0" tIns="0" rIns="0" bIns="0" rtlCol="0"/>
          <a:lstStyle/>
          <a:p>
            <a:endParaRPr/>
          </a:p>
        </p:txBody>
      </p:sp>
      <p:sp>
        <p:nvSpPr>
          <p:cNvPr id="18" name="object 18"/>
          <p:cNvSpPr/>
          <p:nvPr/>
        </p:nvSpPr>
        <p:spPr>
          <a:xfrm>
            <a:off x="1072896" y="1291208"/>
            <a:ext cx="23495" cy="277495"/>
          </a:xfrm>
          <a:custGeom>
            <a:avLst/>
            <a:gdLst/>
            <a:ahLst/>
            <a:cxnLst/>
            <a:rect l="l" t="t" r="r" b="b"/>
            <a:pathLst>
              <a:path w="23494" h="277494">
                <a:moveTo>
                  <a:pt x="22923" y="0"/>
                </a:moveTo>
                <a:lnTo>
                  <a:pt x="0" y="0"/>
                </a:lnTo>
                <a:lnTo>
                  <a:pt x="0" y="276987"/>
                </a:lnTo>
                <a:lnTo>
                  <a:pt x="22923" y="276987"/>
                </a:lnTo>
                <a:lnTo>
                  <a:pt x="22923" y="0"/>
                </a:lnTo>
                <a:close/>
              </a:path>
            </a:pathLst>
          </a:custGeom>
          <a:solidFill>
            <a:srgbClr val="000000"/>
          </a:solidFill>
        </p:spPr>
        <p:txBody>
          <a:bodyPr wrap="square" lIns="0" tIns="0" rIns="0" bIns="0" rtlCol="0"/>
          <a:lstStyle/>
          <a:p>
            <a:endParaRPr/>
          </a:p>
        </p:txBody>
      </p:sp>
      <p:sp>
        <p:nvSpPr>
          <p:cNvPr id="19" name="object 19"/>
          <p:cNvSpPr/>
          <p:nvPr/>
        </p:nvSpPr>
        <p:spPr>
          <a:xfrm>
            <a:off x="659891" y="1291208"/>
            <a:ext cx="23495" cy="277495"/>
          </a:xfrm>
          <a:custGeom>
            <a:avLst/>
            <a:gdLst/>
            <a:ahLst/>
            <a:cxnLst/>
            <a:rect l="l" t="t" r="r" b="b"/>
            <a:pathLst>
              <a:path w="23495" h="277494">
                <a:moveTo>
                  <a:pt x="22923" y="0"/>
                </a:moveTo>
                <a:lnTo>
                  <a:pt x="0" y="0"/>
                </a:lnTo>
                <a:lnTo>
                  <a:pt x="0" y="276987"/>
                </a:lnTo>
                <a:lnTo>
                  <a:pt x="22923" y="276987"/>
                </a:lnTo>
                <a:lnTo>
                  <a:pt x="22923" y="0"/>
                </a:lnTo>
                <a:close/>
              </a:path>
            </a:pathLst>
          </a:custGeom>
          <a:solidFill>
            <a:srgbClr val="000000"/>
          </a:solidFill>
        </p:spPr>
        <p:txBody>
          <a:bodyPr wrap="square" lIns="0" tIns="0" rIns="0" bIns="0" rtlCol="0"/>
          <a:lstStyle/>
          <a:p>
            <a:endParaRPr/>
          </a:p>
        </p:txBody>
      </p:sp>
      <p:sp>
        <p:nvSpPr>
          <p:cNvPr id="20" name="object 20"/>
          <p:cNvSpPr txBox="1"/>
          <p:nvPr/>
        </p:nvSpPr>
        <p:spPr>
          <a:xfrm>
            <a:off x="681227" y="1087882"/>
            <a:ext cx="851535" cy="391160"/>
          </a:xfrm>
          <a:prstGeom prst="rect">
            <a:avLst/>
          </a:prstGeom>
        </p:spPr>
        <p:txBody>
          <a:bodyPr vert="horz" wrap="square" lIns="0" tIns="12700" rIns="0" bIns="0" rtlCol="0">
            <a:spAutoFit/>
          </a:bodyPr>
          <a:lstStyle/>
          <a:p>
            <a:pPr marL="38100">
              <a:lnSpc>
                <a:spcPct val="100000"/>
              </a:lnSpc>
              <a:spcBef>
                <a:spcPts val="100"/>
              </a:spcBef>
            </a:pPr>
            <a:r>
              <a:rPr sz="3600" spc="82" baseline="-20833" dirty="0">
                <a:latin typeface="Cambria Math"/>
                <a:cs typeface="Cambria Math"/>
              </a:rPr>
              <a:t>Σ</a:t>
            </a:r>
            <a:r>
              <a:rPr sz="1750" spc="55" dirty="0">
                <a:latin typeface="Cambria Math"/>
                <a:cs typeface="Cambria Math"/>
              </a:rPr>
              <a:t>2</a:t>
            </a:r>
            <a:r>
              <a:rPr sz="1750" spc="360" dirty="0">
                <a:latin typeface="Cambria Math"/>
                <a:cs typeface="Cambria Math"/>
              </a:rPr>
              <a:t> </a:t>
            </a:r>
            <a:r>
              <a:rPr sz="1750" spc="25" dirty="0">
                <a:latin typeface="Cambria Math"/>
                <a:cs typeface="Cambria Math"/>
              </a:rPr>
              <a:t>1/2</a:t>
            </a:r>
            <a:endParaRPr sz="1750">
              <a:latin typeface="Cambria Math"/>
              <a:cs typeface="Cambria Math"/>
            </a:endParaRPr>
          </a:p>
        </p:txBody>
      </p:sp>
      <p:sp>
        <p:nvSpPr>
          <p:cNvPr id="21" name="object 21"/>
          <p:cNvSpPr/>
          <p:nvPr/>
        </p:nvSpPr>
        <p:spPr>
          <a:xfrm>
            <a:off x="1069847" y="1730120"/>
            <a:ext cx="23495" cy="277495"/>
          </a:xfrm>
          <a:custGeom>
            <a:avLst/>
            <a:gdLst/>
            <a:ahLst/>
            <a:cxnLst/>
            <a:rect l="l" t="t" r="r" b="b"/>
            <a:pathLst>
              <a:path w="23494" h="277494">
                <a:moveTo>
                  <a:pt x="22923" y="0"/>
                </a:moveTo>
                <a:lnTo>
                  <a:pt x="0" y="0"/>
                </a:lnTo>
                <a:lnTo>
                  <a:pt x="0" y="276987"/>
                </a:lnTo>
                <a:lnTo>
                  <a:pt x="22923" y="276987"/>
                </a:lnTo>
                <a:lnTo>
                  <a:pt x="22923" y="0"/>
                </a:lnTo>
                <a:close/>
              </a:path>
            </a:pathLst>
          </a:custGeom>
          <a:solidFill>
            <a:srgbClr val="000000"/>
          </a:solidFill>
        </p:spPr>
        <p:txBody>
          <a:bodyPr wrap="square" lIns="0" tIns="0" rIns="0" bIns="0" rtlCol="0"/>
          <a:lstStyle/>
          <a:p>
            <a:endParaRPr/>
          </a:p>
        </p:txBody>
      </p:sp>
      <p:sp>
        <p:nvSpPr>
          <p:cNvPr id="22" name="object 22"/>
          <p:cNvSpPr/>
          <p:nvPr/>
        </p:nvSpPr>
        <p:spPr>
          <a:xfrm>
            <a:off x="662940" y="1730120"/>
            <a:ext cx="23495" cy="277495"/>
          </a:xfrm>
          <a:custGeom>
            <a:avLst/>
            <a:gdLst/>
            <a:ahLst/>
            <a:cxnLst/>
            <a:rect l="l" t="t" r="r" b="b"/>
            <a:pathLst>
              <a:path w="23495" h="277494">
                <a:moveTo>
                  <a:pt x="22923" y="0"/>
                </a:moveTo>
                <a:lnTo>
                  <a:pt x="0" y="0"/>
                </a:lnTo>
                <a:lnTo>
                  <a:pt x="0" y="276987"/>
                </a:lnTo>
                <a:lnTo>
                  <a:pt x="22923" y="276987"/>
                </a:lnTo>
                <a:lnTo>
                  <a:pt x="22923" y="0"/>
                </a:lnTo>
                <a:close/>
              </a:path>
            </a:pathLst>
          </a:custGeom>
          <a:solidFill>
            <a:srgbClr val="000000"/>
          </a:solidFill>
        </p:spPr>
        <p:txBody>
          <a:bodyPr wrap="square" lIns="0" tIns="0" rIns="0" bIns="0" rtlCol="0"/>
          <a:lstStyle/>
          <a:p>
            <a:endParaRPr/>
          </a:p>
        </p:txBody>
      </p:sp>
      <p:sp>
        <p:nvSpPr>
          <p:cNvPr id="23" name="object 23"/>
          <p:cNvSpPr/>
          <p:nvPr/>
        </p:nvSpPr>
        <p:spPr>
          <a:xfrm>
            <a:off x="1868297" y="1650492"/>
            <a:ext cx="167640" cy="20320"/>
          </a:xfrm>
          <a:custGeom>
            <a:avLst/>
            <a:gdLst/>
            <a:ahLst/>
            <a:cxnLst/>
            <a:rect l="l" t="t" r="r" b="b"/>
            <a:pathLst>
              <a:path w="167639" h="20319">
                <a:moveTo>
                  <a:pt x="167639" y="0"/>
                </a:moveTo>
                <a:lnTo>
                  <a:pt x="0" y="0"/>
                </a:lnTo>
                <a:lnTo>
                  <a:pt x="0" y="19812"/>
                </a:lnTo>
                <a:lnTo>
                  <a:pt x="167639" y="19812"/>
                </a:lnTo>
                <a:lnTo>
                  <a:pt x="167639" y="0"/>
                </a:lnTo>
                <a:close/>
              </a:path>
            </a:pathLst>
          </a:custGeom>
          <a:solidFill>
            <a:srgbClr val="000000"/>
          </a:solidFill>
        </p:spPr>
        <p:txBody>
          <a:bodyPr wrap="square" lIns="0" tIns="0" rIns="0" bIns="0" rtlCol="0"/>
          <a:lstStyle/>
          <a:p>
            <a:endParaRPr/>
          </a:p>
        </p:txBody>
      </p:sp>
      <p:sp>
        <p:nvSpPr>
          <p:cNvPr id="24" name="object 24"/>
          <p:cNvSpPr txBox="1"/>
          <p:nvPr/>
        </p:nvSpPr>
        <p:spPr>
          <a:xfrm>
            <a:off x="1855723" y="1199134"/>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a:t>
            </a:r>
            <a:endParaRPr sz="2400">
              <a:latin typeface="Cambria Math"/>
              <a:cs typeface="Cambria Math"/>
            </a:endParaRPr>
          </a:p>
        </p:txBody>
      </p:sp>
      <p:sp>
        <p:nvSpPr>
          <p:cNvPr id="25" name="object 25"/>
          <p:cNvSpPr/>
          <p:nvPr/>
        </p:nvSpPr>
        <p:spPr>
          <a:xfrm>
            <a:off x="2121662" y="1518919"/>
            <a:ext cx="1141730" cy="283210"/>
          </a:xfrm>
          <a:custGeom>
            <a:avLst/>
            <a:gdLst/>
            <a:ahLst/>
            <a:cxnLst/>
            <a:rect l="l" t="t" r="r" b="b"/>
            <a:pathLst>
              <a:path w="1141729" h="283210">
                <a:moveTo>
                  <a:pt x="66294" y="0"/>
                </a:moveTo>
                <a:lnTo>
                  <a:pt x="0" y="0"/>
                </a:lnTo>
                <a:lnTo>
                  <a:pt x="0" y="11430"/>
                </a:lnTo>
                <a:lnTo>
                  <a:pt x="0" y="271780"/>
                </a:lnTo>
                <a:lnTo>
                  <a:pt x="0" y="283210"/>
                </a:lnTo>
                <a:lnTo>
                  <a:pt x="66294" y="283210"/>
                </a:lnTo>
                <a:lnTo>
                  <a:pt x="66294" y="271780"/>
                </a:lnTo>
                <a:lnTo>
                  <a:pt x="24638" y="271780"/>
                </a:lnTo>
                <a:lnTo>
                  <a:pt x="24638" y="11430"/>
                </a:lnTo>
                <a:lnTo>
                  <a:pt x="66294" y="11430"/>
                </a:lnTo>
                <a:lnTo>
                  <a:pt x="66294" y="0"/>
                </a:lnTo>
                <a:close/>
              </a:path>
              <a:path w="1141729" h="283210">
                <a:moveTo>
                  <a:pt x="193548" y="11811"/>
                </a:moveTo>
                <a:lnTo>
                  <a:pt x="189484" y="381"/>
                </a:lnTo>
                <a:lnTo>
                  <a:pt x="169024" y="7772"/>
                </a:lnTo>
                <a:lnTo>
                  <a:pt x="151091" y="18465"/>
                </a:lnTo>
                <a:lnTo>
                  <a:pt x="122809" y="49784"/>
                </a:lnTo>
                <a:lnTo>
                  <a:pt x="105308" y="91795"/>
                </a:lnTo>
                <a:lnTo>
                  <a:pt x="99441" y="141605"/>
                </a:lnTo>
                <a:lnTo>
                  <a:pt x="100888" y="167551"/>
                </a:lnTo>
                <a:lnTo>
                  <a:pt x="112509" y="213372"/>
                </a:lnTo>
                <a:lnTo>
                  <a:pt x="135572" y="250609"/>
                </a:lnTo>
                <a:lnTo>
                  <a:pt x="168998" y="275323"/>
                </a:lnTo>
                <a:lnTo>
                  <a:pt x="189484" y="282702"/>
                </a:lnTo>
                <a:lnTo>
                  <a:pt x="193167" y="271272"/>
                </a:lnTo>
                <a:lnTo>
                  <a:pt x="177038" y="264109"/>
                </a:lnTo>
                <a:lnTo>
                  <a:pt x="163144" y="254177"/>
                </a:lnTo>
                <a:lnTo>
                  <a:pt x="134645" y="207937"/>
                </a:lnTo>
                <a:lnTo>
                  <a:pt x="126263" y="165023"/>
                </a:lnTo>
                <a:lnTo>
                  <a:pt x="125222" y="140081"/>
                </a:lnTo>
                <a:lnTo>
                  <a:pt x="126263" y="116014"/>
                </a:lnTo>
                <a:lnTo>
                  <a:pt x="134645" y="74244"/>
                </a:lnTo>
                <a:lnTo>
                  <a:pt x="163233" y="28740"/>
                </a:lnTo>
                <a:lnTo>
                  <a:pt x="177253" y="18910"/>
                </a:lnTo>
                <a:lnTo>
                  <a:pt x="193548" y="11811"/>
                </a:lnTo>
                <a:close/>
              </a:path>
              <a:path w="1141729" h="283210">
                <a:moveTo>
                  <a:pt x="1141717" y="141605"/>
                </a:moveTo>
                <a:lnTo>
                  <a:pt x="1135900" y="91795"/>
                </a:lnTo>
                <a:lnTo>
                  <a:pt x="1118362" y="49784"/>
                </a:lnTo>
                <a:lnTo>
                  <a:pt x="1090066" y="18465"/>
                </a:lnTo>
                <a:lnTo>
                  <a:pt x="1051687" y="381"/>
                </a:lnTo>
                <a:lnTo>
                  <a:pt x="1047623" y="11811"/>
                </a:lnTo>
                <a:lnTo>
                  <a:pt x="1063980" y="18910"/>
                </a:lnTo>
                <a:lnTo>
                  <a:pt x="1078039" y="28740"/>
                </a:lnTo>
                <a:lnTo>
                  <a:pt x="1106563" y="74244"/>
                </a:lnTo>
                <a:lnTo>
                  <a:pt x="1114894" y="116014"/>
                </a:lnTo>
                <a:lnTo>
                  <a:pt x="1115949" y="140081"/>
                </a:lnTo>
                <a:lnTo>
                  <a:pt x="1114894" y="165023"/>
                </a:lnTo>
                <a:lnTo>
                  <a:pt x="1106512" y="207937"/>
                </a:lnTo>
                <a:lnTo>
                  <a:pt x="1078039" y="254177"/>
                </a:lnTo>
                <a:lnTo>
                  <a:pt x="1048131" y="271272"/>
                </a:lnTo>
                <a:lnTo>
                  <a:pt x="1051687" y="282702"/>
                </a:lnTo>
                <a:lnTo>
                  <a:pt x="1090180" y="264629"/>
                </a:lnTo>
                <a:lnTo>
                  <a:pt x="1118489" y="233299"/>
                </a:lnTo>
                <a:lnTo>
                  <a:pt x="1135913" y="191452"/>
                </a:lnTo>
                <a:lnTo>
                  <a:pt x="1140269" y="167551"/>
                </a:lnTo>
                <a:lnTo>
                  <a:pt x="1141717" y="141605"/>
                </a:lnTo>
                <a:close/>
              </a:path>
            </a:pathLst>
          </a:custGeom>
          <a:solidFill>
            <a:srgbClr val="000000"/>
          </a:solidFill>
        </p:spPr>
        <p:txBody>
          <a:bodyPr wrap="square" lIns="0" tIns="0" rIns="0" bIns="0" rtlCol="0"/>
          <a:lstStyle/>
          <a:p>
            <a:endParaRPr/>
          </a:p>
        </p:txBody>
      </p:sp>
      <p:sp>
        <p:nvSpPr>
          <p:cNvPr id="26" name="object 26"/>
          <p:cNvSpPr/>
          <p:nvPr/>
        </p:nvSpPr>
        <p:spPr>
          <a:xfrm>
            <a:off x="3472307" y="1519300"/>
            <a:ext cx="510540" cy="282575"/>
          </a:xfrm>
          <a:custGeom>
            <a:avLst/>
            <a:gdLst/>
            <a:ahLst/>
            <a:cxnLst/>
            <a:rect l="l" t="t" r="r" b="b"/>
            <a:pathLst>
              <a:path w="510539" h="282575">
                <a:moveTo>
                  <a:pt x="420369" y="0"/>
                </a:moveTo>
                <a:lnTo>
                  <a:pt x="416305" y="11429"/>
                </a:lnTo>
                <a:lnTo>
                  <a:pt x="432669" y="18522"/>
                </a:lnTo>
                <a:lnTo>
                  <a:pt x="446722" y="28352"/>
                </a:lnTo>
                <a:lnTo>
                  <a:pt x="475255" y="73852"/>
                </a:lnTo>
                <a:lnTo>
                  <a:pt x="483586" y="115623"/>
                </a:lnTo>
                <a:lnTo>
                  <a:pt x="484631" y="139700"/>
                </a:lnTo>
                <a:lnTo>
                  <a:pt x="483584" y="164633"/>
                </a:lnTo>
                <a:lnTo>
                  <a:pt x="475202" y="207547"/>
                </a:lnTo>
                <a:lnTo>
                  <a:pt x="446722" y="253793"/>
                </a:lnTo>
                <a:lnTo>
                  <a:pt x="416813" y="270890"/>
                </a:lnTo>
                <a:lnTo>
                  <a:pt x="420369" y="282321"/>
                </a:lnTo>
                <a:lnTo>
                  <a:pt x="458866" y="264239"/>
                </a:lnTo>
                <a:lnTo>
                  <a:pt x="487171" y="232918"/>
                </a:lnTo>
                <a:lnTo>
                  <a:pt x="504602" y="191071"/>
                </a:lnTo>
                <a:lnTo>
                  <a:pt x="510413" y="141224"/>
                </a:lnTo>
                <a:lnTo>
                  <a:pt x="508958" y="115339"/>
                </a:lnTo>
                <a:lnTo>
                  <a:pt x="497286" y="69429"/>
                </a:lnTo>
                <a:lnTo>
                  <a:pt x="474162" y="32093"/>
                </a:lnTo>
                <a:lnTo>
                  <a:pt x="440824" y="7379"/>
                </a:lnTo>
                <a:lnTo>
                  <a:pt x="420369" y="0"/>
                </a:lnTo>
                <a:close/>
              </a:path>
              <a:path w="510539" h="282575">
                <a:moveTo>
                  <a:pt x="90042" y="0"/>
                </a:moveTo>
                <a:lnTo>
                  <a:pt x="51657" y="18081"/>
                </a:lnTo>
                <a:lnTo>
                  <a:pt x="23367" y="49402"/>
                </a:lnTo>
                <a:lnTo>
                  <a:pt x="5873" y="91408"/>
                </a:lnTo>
                <a:lnTo>
                  <a:pt x="0" y="141224"/>
                </a:lnTo>
                <a:lnTo>
                  <a:pt x="1452" y="167159"/>
                </a:lnTo>
                <a:lnTo>
                  <a:pt x="13073" y="212982"/>
                </a:lnTo>
                <a:lnTo>
                  <a:pt x="36143" y="250227"/>
                </a:lnTo>
                <a:lnTo>
                  <a:pt x="69568" y="274941"/>
                </a:lnTo>
                <a:lnTo>
                  <a:pt x="90042" y="282321"/>
                </a:lnTo>
                <a:lnTo>
                  <a:pt x="93725" y="270890"/>
                </a:lnTo>
                <a:lnTo>
                  <a:pt x="77602" y="263717"/>
                </a:lnTo>
                <a:lnTo>
                  <a:pt x="63706" y="253793"/>
                </a:lnTo>
                <a:lnTo>
                  <a:pt x="35210" y="207547"/>
                </a:lnTo>
                <a:lnTo>
                  <a:pt x="26828" y="164633"/>
                </a:lnTo>
                <a:lnTo>
                  <a:pt x="25780" y="139700"/>
                </a:lnTo>
                <a:lnTo>
                  <a:pt x="26828" y="115623"/>
                </a:lnTo>
                <a:lnTo>
                  <a:pt x="35210" y="73852"/>
                </a:lnTo>
                <a:lnTo>
                  <a:pt x="63801" y="28352"/>
                </a:lnTo>
                <a:lnTo>
                  <a:pt x="94106" y="11429"/>
                </a:lnTo>
                <a:lnTo>
                  <a:pt x="90042" y="0"/>
                </a:lnTo>
                <a:close/>
              </a:path>
            </a:pathLst>
          </a:custGeom>
          <a:solidFill>
            <a:srgbClr val="000000"/>
          </a:solidFill>
        </p:spPr>
        <p:txBody>
          <a:bodyPr wrap="square" lIns="0" tIns="0" rIns="0" bIns="0" rtlCol="0"/>
          <a:lstStyle/>
          <a:p>
            <a:endParaRPr/>
          </a:p>
        </p:txBody>
      </p:sp>
      <p:sp>
        <p:nvSpPr>
          <p:cNvPr id="27" name="object 27"/>
          <p:cNvSpPr/>
          <p:nvPr/>
        </p:nvSpPr>
        <p:spPr>
          <a:xfrm>
            <a:off x="4339463" y="1519300"/>
            <a:ext cx="1043940" cy="282575"/>
          </a:xfrm>
          <a:custGeom>
            <a:avLst/>
            <a:gdLst/>
            <a:ahLst/>
            <a:cxnLst/>
            <a:rect l="l" t="t" r="r" b="b"/>
            <a:pathLst>
              <a:path w="1043939" h="282575">
                <a:moveTo>
                  <a:pt x="953770" y="0"/>
                </a:moveTo>
                <a:lnTo>
                  <a:pt x="949706" y="11429"/>
                </a:lnTo>
                <a:lnTo>
                  <a:pt x="966069" y="18522"/>
                </a:lnTo>
                <a:lnTo>
                  <a:pt x="980122" y="28352"/>
                </a:lnTo>
                <a:lnTo>
                  <a:pt x="1008655" y="73852"/>
                </a:lnTo>
                <a:lnTo>
                  <a:pt x="1016986" y="115623"/>
                </a:lnTo>
                <a:lnTo>
                  <a:pt x="1018032" y="139700"/>
                </a:lnTo>
                <a:lnTo>
                  <a:pt x="1016984" y="164633"/>
                </a:lnTo>
                <a:lnTo>
                  <a:pt x="1008602" y="207547"/>
                </a:lnTo>
                <a:lnTo>
                  <a:pt x="980122" y="253793"/>
                </a:lnTo>
                <a:lnTo>
                  <a:pt x="950213" y="270890"/>
                </a:lnTo>
                <a:lnTo>
                  <a:pt x="953770" y="282321"/>
                </a:lnTo>
                <a:lnTo>
                  <a:pt x="992266" y="264239"/>
                </a:lnTo>
                <a:lnTo>
                  <a:pt x="1020572" y="232918"/>
                </a:lnTo>
                <a:lnTo>
                  <a:pt x="1038002" y="191071"/>
                </a:lnTo>
                <a:lnTo>
                  <a:pt x="1043813" y="141224"/>
                </a:lnTo>
                <a:lnTo>
                  <a:pt x="1042358" y="115339"/>
                </a:lnTo>
                <a:lnTo>
                  <a:pt x="1030686" y="69429"/>
                </a:lnTo>
                <a:lnTo>
                  <a:pt x="1007562" y="32093"/>
                </a:lnTo>
                <a:lnTo>
                  <a:pt x="974224" y="7379"/>
                </a:lnTo>
                <a:lnTo>
                  <a:pt x="953770" y="0"/>
                </a:lnTo>
                <a:close/>
              </a:path>
              <a:path w="1043939" h="282575">
                <a:moveTo>
                  <a:pt x="90042" y="0"/>
                </a:moveTo>
                <a:lnTo>
                  <a:pt x="51657" y="18081"/>
                </a:lnTo>
                <a:lnTo>
                  <a:pt x="23367" y="49402"/>
                </a:lnTo>
                <a:lnTo>
                  <a:pt x="5873" y="91408"/>
                </a:lnTo>
                <a:lnTo>
                  <a:pt x="0" y="141224"/>
                </a:lnTo>
                <a:lnTo>
                  <a:pt x="1452" y="167159"/>
                </a:lnTo>
                <a:lnTo>
                  <a:pt x="13073" y="212982"/>
                </a:lnTo>
                <a:lnTo>
                  <a:pt x="36143" y="250227"/>
                </a:lnTo>
                <a:lnTo>
                  <a:pt x="69568" y="274941"/>
                </a:lnTo>
                <a:lnTo>
                  <a:pt x="90042" y="282321"/>
                </a:lnTo>
                <a:lnTo>
                  <a:pt x="93725" y="270890"/>
                </a:lnTo>
                <a:lnTo>
                  <a:pt x="77602" y="263717"/>
                </a:lnTo>
                <a:lnTo>
                  <a:pt x="63706" y="253793"/>
                </a:lnTo>
                <a:lnTo>
                  <a:pt x="35210" y="207547"/>
                </a:lnTo>
                <a:lnTo>
                  <a:pt x="26828" y="164633"/>
                </a:lnTo>
                <a:lnTo>
                  <a:pt x="25781" y="139700"/>
                </a:lnTo>
                <a:lnTo>
                  <a:pt x="26828" y="115623"/>
                </a:lnTo>
                <a:lnTo>
                  <a:pt x="35210" y="73852"/>
                </a:lnTo>
                <a:lnTo>
                  <a:pt x="63801" y="28352"/>
                </a:lnTo>
                <a:lnTo>
                  <a:pt x="94107" y="11429"/>
                </a:lnTo>
                <a:lnTo>
                  <a:pt x="90042" y="0"/>
                </a:lnTo>
                <a:close/>
              </a:path>
            </a:pathLst>
          </a:custGeom>
          <a:solidFill>
            <a:srgbClr val="000000"/>
          </a:solidFill>
        </p:spPr>
        <p:txBody>
          <a:bodyPr wrap="square" lIns="0" tIns="0" rIns="0" bIns="0" rtlCol="0"/>
          <a:lstStyle/>
          <a:p>
            <a:endParaRPr/>
          </a:p>
        </p:txBody>
      </p:sp>
      <p:sp>
        <p:nvSpPr>
          <p:cNvPr id="28" name="object 28"/>
          <p:cNvSpPr/>
          <p:nvPr/>
        </p:nvSpPr>
        <p:spPr>
          <a:xfrm>
            <a:off x="5799455" y="1518919"/>
            <a:ext cx="3280410" cy="283210"/>
          </a:xfrm>
          <a:custGeom>
            <a:avLst/>
            <a:gdLst/>
            <a:ahLst/>
            <a:cxnLst/>
            <a:rect l="l" t="t" r="r" b="b"/>
            <a:pathLst>
              <a:path w="3280409" h="283210">
                <a:moveTo>
                  <a:pt x="94107" y="11811"/>
                </a:moveTo>
                <a:lnTo>
                  <a:pt x="90043" y="381"/>
                </a:lnTo>
                <a:lnTo>
                  <a:pt x="69583" y="7772"/>
                </a:lnTo>
                <a:lnTo>
                  <a:pt x="51650" y="18465"/>
                </a:lnTo>
                <a:lnTo>
                  <a:pt x="23368" y="49784"/>
                </a:lnTo>
                <a:lnTo>
                  <a:pt x="5867" y="91795"/>
                </a:lnTo>
                <a:lnTo>
                  <a:pt x="0" y="141605"/>
                </a:lnTo>
                <a:lnTo>
                  <a:pt x="1447" y="167551"/>
                </a:lnTo>
                <a:lnTo>
                  <a:pt x="13068" y="213372"/>
                </a:lnTo>
                <a:lnTo>
                  <a:pt x="36131" y="250609"/>
                </a:lnTo>
                <a:lnTo>
                  <a:pt x="69557" y="275323"/>
                </a:lnTo>
                <a:lnTo>
                  <a:pt x="90043" y="282702"/>
                </a:lnTo>
                <a:lnTo>
                  <a:pt x="93726" y="271272"/>
                </a:lnTo>
                <a:lnTo>
                  <a:pt x="77597" y="264109"/>
                </a:lnTo>
                <a:lnTo>
                  <a:pt x="63703" y="254177"/>
                </a:lnTo>
                <a:lnTo>
                  <a:pt x="35204" y="207937"/>
                </a:lnTo>
                <a:lnTo>
                  <a:pt x="26822" y="165023"/>
                </a:lnTo>
                <a:lnTo>
                  <a:pt x="25781" y="140081"/>
                </a:lnTo>
                <a:lnTo>
                  <a:pt x="26822" y="116014"/>
                </a:lnTo>
                <a:lnTo>
                  <a:pt x="35204" y="74244"/>
                </a:lnTo>
                <a:lnTo>
                  <a:pt x="63792" y="28740"/>
                </a:lnTo>
                <a:lnTo>
                  <a:pt x="77812" y="18910"/>
                </a:lnTo>
                <a:lnTo>
                  <a:pt x="94107" y="11811"/>
                </a:lnTo>
                <a:close/>
              </a:path>
              <a:path w="3280409" h="283210">
                <a:moveTo>
                  <a:pt x="1048385" y="141605"/>
                </a:moveTo>
                <a:lnTo>
                  <a:pt x="1042555" y="91795"/>
                </a:lnTo>
                <a:lnTo>
                  <a:pt x="1025017" y="49784"/>
                </a:lnTo>
                <a:lnTo>
                  <a:pt x="996721" y="18465"/>
                </a:lnTo>
                <a:lnTo>
                  <a:pt x="958342" y="381"/>
                </a:lnTo>
                <a:lnTo>
                  <a:pt x="954278" y="11811"/>
                </a:lnTo>
                <a:lnTo>
                  <a:pt x="970635" y="18910"/>
                </a:lnTo>
                <a:lnTo>
                  <a:pt x="984694" y="28740"/>
                </a:lnTo>
                <a:lnTo>
                  <a:pt x="1013218" y="74244"/>
                </a:lnTo>
                <a:lnTo>
                  <a:pt x="1021549" y="116014"/>
                </a:lnTo>
                <a:lnTo>
                  <a:pt x="1022604" y="140081"/>
                </a:lnTo>
                <a:lnTo>
                  <a:pt x="1021549" y="165023"/>
                </a:lnTo>
                <a:lnTo>
                  <a:pt x="1013167" y="207937"/>
                </a:lnTo>
                <a:lnTo>
                  <a:pt x="984694" y="254177"/>
                </a:lnTo>
                <a:lnTo>
                  <a:pt x="954786" y="271272"/>
                </a:lnTo>
                <a:lnTo>
                  <a:pt x="958342" y="282702"/>
                </a:lnTo>
                <a:lnTo>
                  <a:pt x="996835" y="264629"/>
                </a:lnTo>
                <a:lnTo>
                  <a:pt x="1025144" y="233299"/>
                </a:lnTo>
                <a:lnTo>
                  <a:pt x="1042568" y="191452"/>
                </a:lnTo>
                <a:lnTo>
                  <a:pt x="1046924" y="167551"/>
                </a:lnTo>
                <a:lnTo>
                  <a:pt x="1048385" y="141605"/>
                </a:lnTo>
                <a:close/>
              </a:path>
              <a:path w="3280409" h="283210">
                <a:moveTo>
                  <a:pt x="3280029" y="0"/>
                </a:moveTo>
                <a:lnTo>
                  <a:pt x="3213608" y="0"/>
                </a:lnTo>
                <a:lnTo>
                  <a:pt x="3213608" y="11430"/>
                </a:lnTo>
                <a:lnTo>
                  <a:pt x="3255264" y="11430"/>
                </a:lnTo>
                <a:lnTo>
                  <a:pt x="3255264" y="271780"/>
                </a:lnTo>
                <a:lnTo>
                  <a:pt x="3213608" y="271780"/>
                </a:lnTo>
                <a:lnTo>
                  <a:pt x="3213608" y="283210"/>
                </a:lnTo>
                <a:lnTo>
                  <a:pt x="3280029" y="283210"/>
                </a:lnTo>
                <a:lnTo>
                  <a:pt x="3280029" y="271780"/>
                </a:lnTo>
                <a:lnTo>
                  <a:pt x="3280029" y="11430"/>
                </a:lnTo>
                <a:lnTo>
                  <a:pt x="3280029" y="0"/>
                </a:lnTo>
                <a:close/>
              </a:path>
            </a:pathLst>
          </a:custGeom>
          <a:solidFill>
            <a:srgbClr val="000000"/>
          </a:solidFill>
        </p:spPr>
        <p:txBody>
          <a:bodyPr wrap="square" lIns="0" tIns="0" rIns="0" bIns="0" rtlCol="0"/>
          <a:lstStyle/>
          <a:p>
            <a:endParaRPr/>
          </a:p>
        </p:txBody>
      </p:sp>
      <p:sp>
        <p:nvSpPr>
          <p:cNvPr id="29" name="object 29"/>
          <p:cNvSpPr txBox="1"/>
          <p:nvPr/>
        </p:nvSpPr>
        <p:spPr>
          <a:xfrm>
            <a:off x="-80568" y="1428953"/>
            <a:ext cx="6720205" cy="391795"/>
          </a:xfrm>
          <a:prstGeom prst="rect">
            <a:avLst/>
          </a:prstGeom>
        </p:spPr>
        <p:txBody>
          <a:bodyPr vert="horz" wrap="square" lIns="0" tIns="12700" rIns="0" bIns="0" rtlCol="0">
            <a:spAutoFit/>
          </a:bodyPr>
          <a:lstStyle/>
          <a:p>
            <a:pPr marL="63500">
              <a:lnSpc>
                <a:spcPct val="100000"/>
              </a:lnSpc>
              <a:spcBef>
                <a:spcPts val="100"/>
              </a:spcBef>
              <a:tabLst>
                <a:tab pos="802640" algn="l"/>
                <a:tab pos="2401570" algn="l"/>
                <a:tab pos="5558155" algn="l"/>
                <a:tab pos="5980430" algn="l"/>
              </a:tabLst>
            </a:pPr>
            <a:r>
              <a:rPr sz="2400" dirty="0">
                <a:latin typeface="Cambria Math"/>
                <a:cs typeface="Cambria Math"/>
              </a:rPr>
              <a:t>=</a:t>
            </a:r>
            <a:r>
              <a:rPr sz="2400" spc="135" dirty="0">
                <a:latin typeface="Cambria Math"/>
                <a:cs typeface="Cambria Math"/>
              </a:rPr>
              <a:t> </a:t>
            </a:r>
            <a:r>
              <a:rPr sz="2400" spc="-5" dirty="0">
                <a:latin typeface="Cambria Math"/>
                <a:cs typeface="Cambria Math"/>
              </a:rPr>
              <a:t>𝑙𝑛	</a:t>
            </a:r>
            <a:r>
              <a:rPr sz="3600" spc="44" baseline="-38194" dirty="0">
                <a:latin typeface="Cambria Math"/>
                <a:cs typeface="Cambria Math"/>
              </a:rPr>
              <a:t>Σ</a:t>
            </a:r>
            <a:r>
              <a:rPr sz="2625" spc="44" baseline="-30158" dirty="0">
                <a:latin typeface="Cambria Math"/>
                <a:cs typeface="Cambria Math"/>
              </a:rPr>
              <a:t>1</a:t>
            </a:r>
            <a:r>
              <a:rPr sz="2625" spc="622" baseline="-30158" dirty="0">
                <a:latin typeface="Cambria Math"/>
                <a:cs typeface="Cambria Math"/>
              </a:rPr>
              <a:t> </a:t>
            </a:r>
            <a:r>
              <a:rPr sz="2625" spc="37" baseline="-30158" dirty="0">
                <a:latin typeface="Cambria Math"/>
                <a:cs typeface="Cambria Math"/>
              </a:rPr>
              <a:t>1/2</a:t>
            </a:r>
            <a:r>
              <a:rPr sz="2625" spc="427" baseline="-30158" dirty="0">
                <a:latin typeface="Cambria Math"/>
                <a:cs typeface="Cambria Math"/>
              </a:rPr>
              <a:t> </a:t>
            </a:r>
            <a:r>
              <a:rPr sz="2400" dirty="0">
                <a:latin typeface="Cambria Math"/>
                <a:cs typeface="Cambria Math"/>
              </a:rPr>
              <a:t>−</a:t>
            </a:r>
            <a:r>
              <a:rPr sz="2400" spc="-10" dirty="0">
                <a:latin typeface="Cambria Math"/>
                <a:cs typeface="Cambria Math"/>
              </a:rPr>
              <a:t> </a:t>
            </a:r>
            <a:r>
              <a:rPr sz="3600" baseline="-37037" dirty="0">
                <a:latin typeface="Cambria Math"/>
                <a:cs typeface="Cambria Math"/>
              </a:rPr>
              <a:t>2	</a:t>
            </a:r>
            <a:r>
              <a:rPr sz="2400" dirty="0">
                <a:latin typeface="Cambria Math"/>
                <a:cs typeface="Cambria Math"/>
              </a:rPr>
              <a:t>𝑥</a:t>
            </a:r>
            <a:r>
              <a:rPr sz="2400" spc="80" dirty="0">
                <a:latin typeface="Cambria Math"/>
                <a:cs typeface="Cambria Math"/>
              </a:rPr>
              <a:t> </a:t>
            </a:r>
            <a:r>
              <a:rPr sz="2400" dirty="0">
                <a:latin typeface="Cambria Math"/>
                <a:cs typeface="Cambria Math"/>
              </a:rPr>
              <a:t>−</a:t>
            </a:r>
            <a:r>
              <a:rPr sz="2400" spc="-10" dirty="0">
                <a:latin typeface="Cambria Math"/>
                <a:cs typeface="Cambria Math"/>
              </a:rPr>
              <a:t> </a:t>
            </a:r>
            <a:r>
              <a:rPr sz="2400" dirty="0">
                <a:latin typeface="Cambria Math"/>
                <a:cs typeface="Cambria Math"/>
              </a:rPr>
              <a:t>𝜇	−	𝑥</a:t>
            </a:r>
            <a:r>
              <a:rPr sz="2400" spc="20" dirty="0">
                <a:latin typeface="Cambria Math"/>
                <a:cs typeface="Cambria Math"/>
              </a:rPr>
              <a:t> </a:t>
            </a:r>
            <a:r>
              <a:rPr sz="2400" dirty="0">
                <a:latin typeface="Cambria Math"/>
                <a:cs typeface="Cambria Math"/>
              </a:rPr>
              <a:t>−</a:t>
            </a:r>
            <a:r>
              <a:rPr sz="2400" spc="-35" dirty="0">
                <a:latin typeface="Cambria Math"/>
                <a:cs typeface="Cambria Math"/>
              </a:rPr>
              <a:t> </a:t>
            </a:r>
            <a:r>
              <a:rPr sz="2400" dirty="0">
                <a:latin typeface="Cambria Math"/>
                <a:cs typeface="Cambria Math"/>
              </a:rPr>
              <a:t>𝜇</a:t>
            </a:r>
            <a:endParaRPr sz="2400">
              <a:latin typeface="Cambria Math"/>
              <a:cs typeface="Cambria Math"/>
            </a:endParaRPr>
          </a:p>
        </p:txBody>
      </p:sp>
      <p:sp>
        <p:nvSpPr>
          <p:cNvPr id="30" name="object 30"/>
          <p:cNvSpPr/>
          <p:nvPr/>
        </p:nvSpPr>
        <p:spPr>
          <a:xfrm>
            <a:off x="7056755" y="1519300"/>
            <a:ext cx="1923414" cy="282575"/>
          </a:xfrm>
          <a:custGeom>
            <a:avLst/>
            <a:gdLst/>
            <a:ahLst/>
            <a:cxnLst/>
            <a:rect l="l" t="t" r="r" b="b"/>
            <a:pathLst>
              <a:path w="1923415" h="282575">
                <a:moveTo>
                  <a:pt x="94107" y="11430"/>
                </a:moveTo>
                <a:lnTo>
                  <a:pt x="90043" y="0"/>
                </a:lnTo>
                <a:lnTo>
                  <a:pt x="69583" y="7391"/>
                </a:lnTo>
                <a:lnTo>
                  <a:pt x="51650" y="18084"/>
                </a:lnTo>
                <a:lnTo>
                  <a:pt x="23368" y="49403"/>
                </a:lnTo>
                <a:lnTo>
                  <a:pt x="5867" y="91414"/>
                </a:lnTo>
                <a:lnTo>
                  <a:pt x="0" y="141224"/>
                </a:lnTo>
                <a:lnTo>
                  <a:pt x="1447" y="167170"/>
                </a:lnTo>
                <a:lnTo>
                  <a:pt x="13068" y="212991"/>
                </a:lnTo>
                <a:lnTo>
                  <a:pt x="36131" y="250228"/>
                </a:lnTo>
                <a:lnTo>
                  <a:pt x="69557" y="274942"/>
                </a:lnTo>
                <a:lnTo>
                  <a:pt x="90043" y="282321"/>
                </a:lnTo>
                <a:lnTo>
                  <a:pt x="93726" y="270891"/>
                </a:lnTo>
                <a:lnTo>
                  <a:pt x="77597" y="263728"/>
                </a:lnTo>
                <a:lnTo>
                  <a:pt x="63703" y="253796"/>
                </a:lnTo>
                <a:lnTo>
                  <a:pt x="35204" y="207556"/>
                </a:lnTo>
                <a:lnTo>
                  <a:pt x="26822" y="164642"/>
                </a:lnTo>
                <a:lnTo>
                  <a:pt x="25781" y="139700"/>
                </a:lnTo>
                <a:lnTo>
                  <a:pt x="26822" y="115633"/>
                </a:lnTo>
                <a:lnTo>
                  <a:pt x="35204" y="73863"/>
                </a:lnTo>
                <a:lnTo>
                  <a:pt x="63792" y="28359"/>
                </a:lnTo>
                <a:lnTo>
                  <a:pt x="77812" y="18529"/>
                </a:lnTo>
                <a:lnTo>
                  <a:pt x="94107" y="11430"/>
                </a:lnTo>
                <a:close/>
              </a:path>
              <a:path w="1923415" h="282575">
                <a:moveTo>
                  <a:pt x="518033" y="141224"/>
                </a:moveTo>
                <a:lnTo>
                  <a:pt x="512203" y="91414"/>
                </a:lnTo>
                <a:lnTo>
                  <a:pt x="494665" y="49403"/>
                </a:lnTo>
                <a:lnTo>
                  <a:pt x="466369" y="18084"/>
                </a:lnTo>
                <a:lnTo>
                  <a:pt x="427990" y="0"/>
                </a:lnTo>
                <a:lnTo>
                  <a:pt x="423926" y="11430"/>
                </a:lnTo>
                <a:lnTo>
                  <a:pt x="440283" y="18529"/>
                </a:lnTo>
                <a:lnTo>
                  <a:pt x="454342" y="28359"/>
                </a:lnTo>
                <a:lnTo>
                  <a:pt x="482866" y="73863"/>
                </a:lnTo>
                <a:lnTo>
                  <a:pt x="491197" y="115633"/>
                </a:lnTo>
                <a:lnTo>
                  <a:pt x="492252" y="139700"/>
                </a:lnTo>
                <a:lnTo>
                  <a:pt x="491197" y="164642"/>
                </a:lnTo>
                <a:lnTo>
                  <a:pt x="482815" y="207556"/>
                </a:lnTo>
                <a:lnTo>
                  <a:pt x="454342" y="253796"/>
                </a:lnTo>
                <a:lnTo>
                  <a:pt x="424434" y="270891"/>
                </a:lnTo>
                <a:lnTo>
                  <a:pt x="427990" y="282321"/>
                </a:lnTo>
                <a:lnTo>
                  <a:pt x="466483" y="264248"/>
                </a:lnTo>
                <a:lnTo>
                  <a:pt x="494792" y="232918"/>
                </a:lnTo>
                <a:lnTo>
                  <a:pt x="512216" y="191071"/>
                </a:lnTo>
                <a:lnTo>
                  <a:pt x="516572" y="167170"/>
                </a:lnTo>
                <a:lnTo>
                  <a:pt x="518033" y="141224"/>
                </a:lnTo>
                <a:close/>
              </a:path>
              <a:path w="1923415" h="282575">
                <a:moveTo>
                  <a:pt x="968883" y="11430"/>
                </a:moveTo>
                <a:lnTo>
                  <a:pt x="964819" y="0"/>
                </a:lnTo>
                <a:lnTo>
                  <a:pt x="944359" y="7391"/>
                </a:lnTo>
                <a:lnTo>
                  <a:pt x="926426" y="18084"/>
                </a:lnTo>
                <a:lnTo>
                  <a:pt x="898144" y="49403"/>
                </a:lnTo>
                <a:lnTo>
                  <a:pt x="880643" y="91414"/>
                </a:lnTo>
                <a:lnTo>
                  <a:pt x="874776" y="141224"/>
                </a:lnTo>
                <a:lnTo>
                  <a:pt x="876223" y="167170"/>
                </a:lnTo>
                <a:lnTo>
                  <a:pt x="887844" y="212991"/>
                </a:lnTo>
                <a:lnTo>
                  <a:pt x="910907" y="250228"/>
                </a:lnTo>
                <a:lnTo>
                  <a:pt x="944333" y="274942"/>
                </a:lnTo>
                <a:lnTo>
                  <a:pt x="964819" y="282321"/>
                </a:lnTo>
                <a:lnTo>
                  <a:pt x="968502" y="270891"/>
                </a:lnTo>
                <a:lnTo>
                  <a:pt x="952373" y="263728"/>
                </a:lnTo>
                <a:lnTo>
                  <a:pt x="938479" y="253796"/>
                </a:lnTo>
                <a:lnTo>
                  <a:pt x="909980" y="207556"/>
                </a:lnTo>
                <a:lnTo>
                  <a:pt x="901598" y="164642"/>
                </a:lnTo>
                <a:lnTo>
                  <a:pt x="900557" y="139700"/>
                </a:lnTo>
                <a:lnTo>
                  <a:pt x="901598" y="115633"/>
                </a:lnTo>
                <a:lnTo>
                  <a:pt x="909980" y="73863"/>
                </a:lnTo>
                <a:lnTo>
                  <a:pt x="938568" y="28359"/>
                </a:lnTo>
                <a:lnTo>
                  <a:pt x="952588" y="18529"/>
                </a:lnTo>
                <a:lnTo>
                  <a:pt x="968883" y="11430"/>
                </a:lnTo>
                <a:close/>
              </a:path>
              <a:path w="1923415" h="282575">
                <a:moveTo>
                  <a:pt x="1923161" y="141224"/>
                </a:moveTo>
                <a:lnTo>
                  <a:pt x="1917331" y="91414"/>
                </a:lnTo>
                <a:lnTo>
                  <a:pt x="1899793" y="49403"/>
                </a:lnTo>
                <a:lnTo>
                  <a:pt x="1871497" y="18084"/>
                </a:lnTo>
                <a:lnTo>
                  <a:pt x="1833118" y="0"/>
                </a:lnTo>
                <a:lnTo>
                  <a:pt x="1829054" y="11430"/>
                </a:lnTo>
                <a:lnTo>
                  <a:pt x="1845411" y="18529"/>
                </a:lnTo>
                <a:lnTo>
                  <a:pt x="1859457" y="28359"/>
                </a:lnTo>
                <a:lnTo>
                  <a:pt x="1887994" y="73863"/>
                </a:lnTo>
                <a:lnTo>
                  <a:pt x="1896325" y="115633"/>
                </a:lnTo>
                <a:lnTo>
                  <a:pt x="1897380" y="139700"/>
                </a:lnTo>
                <a:lnTo>
                  <a:pt x="1896325" y="164642"/>
                </a:lnTo>
                <a:lnTo>
                  <a:pt x="1887943" y="207556"/>
                </a:lnTo>
                <a:lnTo>
                  <a:pt x="1859457" y="253796"/>
                </a:lnTo>
                <a:lnTo>
                  <a:pt x="1829562" y="270891"/>
                </a:lnTo>
                <a:lnTo>
                  <a:pt x="1833118" y="282321"/>
                </a:lnTo>
                <a:lnTo>
                  <a:pt x="1871611" y="264248"/>
                </a:lnTo>
                <a:lnTo>
                  <a:pt x="1899920" y="232918"/>
                </a:lnTo>
                <a:lnTo>
                  <a:pt x="1917344" y="191071"/>
                </a:lnTo>
                <a:lnTo>
                  <a:pt x="1921700" y="167170"/>
                </a:lnTo>
                <a:lnTo>
                  <a:pt x="1923161" y="141224"/>
                </a:lnTo>
                <a:close/>
              </a:path>
            </a:pathLst>
          </a:custGeom>
          <a:solidFill>
            <a:srgbClr val="000000"/>
          </a:solidFill>
        </p:spPr>
        <p:txBody>
          <a:bodyPr wrap="square" lIns="0" tIns="0" rIns="0" bIns="0" rtlCol="0"/>
          <a:lstStyle/>
          <a:p>
            <a:endParaRPr/>
          </a:p>
        </p:txBody>
      </p:sp>
      <p:sp>
        <p:nvSpPr>
          <p:cNvPr id="31" name="object 31"/>
          <p:cNvSpPr txBox="1"/>
          <p:nvPr/>
        </p:nvSpPr>
        <p:spPr>
          <a:xfrm>
            <a:off x="2960370" y="1317701"/>
            <a:ext cx="5948045" cy="391795"/>
          </a:xfrm>
          <a:prstGeom prst="rect">
            <a:avLst/>
          </a:prstGeom>
        </p:spPr>
        <p:txBody>
          <a:bodyPr vert="horz" wrap="square" lIns="0" tIns="12700" rIns="0" bIns="0" rtlCol="0">
            <a:spAutoFit/>
          </a:bodyPr>
          <a:lstStyle/>
          <a:p>
            <a:pPr marL="63500">
              <a:lnSpc>
                <a:spcPct val="100000"/>
              </a:lnSpc>
              <a:spcBef>
                <a:spcPts val="100"/>
              </a:spcBef>
              <a:tabLst>
                <a:tab pos="329565" algn="l"/>
                <a:tab pos="611505" algn="l"/>
                <a:tab pos="1049655" algn="l"/>
                <a:tab pos="1479550" algn="l"/>
                <a:tab pos="3648075" algn="l"/>
                <a:tab pos="3914775" algn="l"/>
                <a:tab pos="4196715" algn="l"/>
                <a:tab pos="4642485" algn="l"/>
                <a:tab pos="5071745" algn="l"/>
              </a:tabLst>
            </a:pPr>
            <a:r>
              <a:rPr sz="1750" spc="40" dirty="0">
                <a:latin typeface="Cambria Math"/>
                <a:cs typeface="Cambria Math"/>
              </a:rPr>
              <a:t>1	</a:t>
            </a:r>
            <a:r>
              <a:rPr sz="1750" spc="30" dirty="0">
                <a:latin typeface="Cambria Math"/>
                <a:cs typeface="Cambria Math"/>
              </a:rPr>
              <a:t>𝑇	</a:t>
            </a:r>
            <a:r>
              <a:rPr sz="3600" spc="52" baseline="-20833" dirty="0">
                <a:latin typeface="Cambria Math"/>
                <a:cs typeface="Cambria Math"/>
              </a:rPr>
              <a:t>Σ</a:t>
            </a:r>
            <a:r>
              <a:rPr sz="1750" spc="35" dirty="0">
                <a:latin typeface="Cambria Math"/>
                <a:cs typeface="Cambria Math"/>
              </a:rPr>
              <a:t>1	</a:t>
            </a:r>
            <a:r>
              <a:rPr sz="1750" spc="5" dirty="0">
                <a:latin typeface="Cambria Math"/>
                <a:cs typeface="Cambria Math"/>
              </a:rPr>
              <a:t>−1	</a:t>
            </a:r>
            <a:r>
              <a:rPr sz="3600" baseline="-20833" dirty="0">
                <a:latin typeface="Cambria Math"/>
                <a:cs typeface="Cambria Math"/>
              </a:rPr>
              <a:t>𝑥</a:t>
            </a:r>
            <a:r>
              <a:rPr sz="3600" spc="112" baseline="-20833" dirty="0">
                <a:latin typeface="Cambria Math"/>
                <a:cs typeface="Cambria Math"/>
              </a:rPr>
              <a:t> </a:t>
            </a:r>
            <a:r>
              <a:rPr sz="3600" baseline="-20833" dirty="0">
                <a:latin typeface="Cambria Math"/>
                <a:cs typeface="Cambria Math"/>
              </a:rPr>
              <a:t>− </a:t>
            </a:r>
            <a:r>
              <a:rPr sz="3600" spc="37" baseline="-20833" dirty="0">
                <a:latin typeface="Cambria Math"/>
                <a:cs typeface="Cambria Math"/>
              </a:rPr>
              <a:t>𝜇</a:t>
            </a:r>
            <a:r>
              <a:rPr sz="1750" spc="25" dirty="0">
                <a:latin typeface="Cambria Math"/>
                <a:cs typeface="Cambria Math"/>
              </a:rPr>
              <a:t>1	</a:t>
            </a:r>
            <a:r>
              <a:rPr sz="1750" spc="40" dirty="0">
                <a:latin typeface="Cambria Math"/>
                <a:cs typeface="Cambria Math"/>
              </a:rPr>
              <a:t>2	</a:t>
            </a:r>
            <a:r>
              <a:rPr sz="1750" spc="30" dirty="0">
                <a:latin typeface="Cambria Math"/>
                <a:cs typeface="Cambria Math"/>
              </a:rPr>
              <a:t>𝑇	</a:t>
            </a:r>
            <a:r>
              <a:rPr sz="3600" spc="89" baseline="-20833" dirty="0">
                <a:latin typeface="Cambria Math"/>
                <a:cs typeface="Cambria Math"/>
              </a:rPr>
              <a:t>Σ</a:t>
            </a:r>
            <a:r>
              <a:rPr sz="1750" spc="60" dirty="0">
                <a:latin typeface="Cambria Math"/>
                <a:cs typeface="Cambria Math"/>
              </a:rPr>
              <a:t>2	</a:t>
            </a:r>
            <a:r>
              <a:rPr sz="1750" dirty="0">
                <a:latin typeface="Cambria Math"/>
                <a:cs typeface="Cambria Math"/>
              </a:rPr>
              <a:t>−1	</a:t>
            </a:r>
            <a:r>
              <a:rPr sz="3600" baseline="-20833" dirty="0">
                <a:latin typeface="Cambria Math"/>
                <a:cs typeface="Cambria Math"/>
              </a:rPr>
              <a:t>𝑥</a:t>
            </a:r>
            <a:r>
              <a:rPr sz="3600" spc="37" baseline="-20833" dirty="0">
                <a:latin typeface="Cambria Math"/>
                <a:cs typeface="Cambria Math"/>
              </a:rPr>
              <a:t> </a:t>
            </a:r>
            <a:r>
              <a:rPr sz="3600" baseline="-20833" dirty="0">
                <a:latin typeface="Cambria Math"/>
                <a:cs typeface="Cambria Math"/>
              </a:rPr>
              <a:t>−</a:t>
            </a:r>
            <a:r>
              <a:rPr sz="3600" spc="-52" baseline="-20833" dirty="0">
                <a:latin typeface="Cambria Math"/>
                <a:cs typeface="Cambria Math"/>
              </a:rPr>
              <a:t> </a:t>
            </a:r>
            <a:r>
              <a:rPr sz="3600" spc="75" baseline="-20833" dirty="0">
                <a:latin typeface="Cambria Math"/>
                <a:cs typeface="Cambria Math"/>
              </a:rPr>
              <a:t>𝜇</a:t>
            </a:r>
            <a:r>
              <a:rPr sz="1750" spc="50" dirty="0">
                <a:latin typeface="Cambria Math"/>
                <a:cs typeface="Cambria Math"/>
              </a:rPr>
              <a:t>2</a:t>
            </a:r>
            <a:endParaRPr sz="1750">
              <a:latin typeface="Cambria Math"/>
              <a:cs typeface="Cambria Math"/>
            </a:endParaRPr>
          </a:p>
        </p:txBody>
      </p:sp>
      <p:sp>
        <p:nvSpPr>
          <p:cNvPr id="32" name="object 32"/>
          <p:cNvSpPr txBox="1"/>
          <p:nvPr/>
        </p:nvSpPr>
        <p:spPr>
          <a:xfrm>
            <a:off x="441756" y="427101"/>
            <a:ext cx="49085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𝑧</a:t>
            </a:r>
            <a:r>
              <a:rPr sz="2400" spc="90" dirty="0">
                <a:latin typeface="Cambria Math"/>
                <a:cs typeface="Cambria Math"/>
              </a:rPr>
              <a:t> </a:t>
            </a:r>
            <a:r>
              <a:rPr sz="2400" dirty="0">
                <a:latin typeface="Cambria Math"/>
                <a:cs typeface="Cambria Math"/>
              </a:rPr>
              <a:t>=</a:t>
            </a:r>
            <a:endParaRPr sz="2400">
              <a:latin typeface="Cambria Math"/>
              <a:cs typeface="Cambria Math"/>
            </a:endParaRPr>
          </a:p>
        </p:txBody>
      </p:sp>
      <p:sp>
        <p:nvSpPr>
          <p:cNvPr id="33" name="object 33"/>
          <p:cNvSpPr/>
          <p:nvPr/>
        </p:nvSpPr>
        <p:spPr>
          <a:xfrm>
            <a:off x="1330579" y="287146"/>
            <a:ext cx="1022985" cy="381635"/>
          </a:xfrm>
          <a:custGeom>
            <a:avLst/>
            <a:gdLst/>
            <a:ahLst/>
            <a:cxnLst/>
            <a:rect l="l" t="t" r="r" b="b"/>
            <a:pathLst>
              <a:path w="1022985" h="381634">
                <a:moveTo>
                  <a:pt x="320421" y="11430"/>
                </a:moveTo>
                <a:lnTo>
                  <a:pt x="316484" y="0"/>
                </a:lnTo>
                <a:lnTo>
                  <a:pt x="296024" y="7391"/>
                </a:lnTo>
                <a:lnTo>
                  <a:pt x="278079" y="18084"/>
                </a:lnTo>
                <a:lnTo>
                  <a:pt x="249682" y="49403"/>
                </a:lnTo>
                <a:lnTo>
                  <a:pt x="232244" y="91414"/>
                </a:lnTo>
                <a:lnTo>
                  <a:pt x="226441" y="141224"/>
                </a:lnTo>
                <a:lnTo>
                  <a:pt x="227888" y="167182"/>
                </a:lnTo>
                <a:lnTo>
                  <a:pt x="239509" y="213042"/>
                </a:lnTo>
                <a:lnTo>
                  <a:pt x="262559" y="250228"/>
                </a:lnTo>
                <a:lnTo>
                  <a:pt x="295948" y="274942"/>
                </a:lnTo>
                <a:lnTo>
                  <a:pt x="316484" y="282321"/>
                </a:lnTo>
                <a:lnTo>
                  <a:pt x="320040" y="270891"/>
                </a:lnTo>
                <a:lnTo>
                  <a:pt x="303911" y="263728"/>
                </a:lnTo>
                <a:lnTo>
                  <a:pt x="290017" y="253796"/>
                </a:lnTo>
                <a:lnTo>
                  <a:pt x="261594" y="207556"/>
                </a:lnTo>
                <a:lnTo>
                  <a:pt x="253263" y="164642"/>
                </a:lnTo>
                <a:lnTo>
                  <a:pt x="252222" y="139700"/>
                </a:lnTo>
                <a:lnTo>
                  <a:pt x="253263" y="115633"/>
                </a:lnTo>
                <a:lnTo>
                  <a:pt x="261594" y="73863"/>
                </a:lnTo>
                <a:lnTo>
                  <a:pt x="290156" y="28359"/>
                </a:lnTo>
                <a:lnTo>
                  <a:pt x="304177" y="18529"/>
                </a:lnTo>
                <a:lnTo>
                  <a:pt x="320421" y="11430"/>
                </a:lnTo>
                <a:close/>
              </a:path>
              <a:path w="1022985" h="381634">
                <a:moveTo>
                  <a:pt x="992759" y="141224"/>
                </a:moveTo>
                <a:lnTo>
                  <a:pt x="986942" y="91414"/>
                </a:lnTo>
                <a:lnTo>
                  <a:pt x="969518" y="49403"/>
                </a:lnTo>
                <a:lnTo>
                  <a:pt x="941108" y="18084"/>
                </a:lnTo>
                <a:lnTo>
                  <a:pt x="902716" y="0"/>
                </a:lnTo>
                <a:lnTo>
                  <a:pt x="898652" y="11430"/>
                </a:lnTo>
                <a:lnTo>
                  <a:pt x="915022" y="18529"/>
                </a:lnTo>
                <a:lnTo>
                  <a:pt x="929106" y="28359"/>
                </a:lnTo>
                <a:lnTo>
                  <a:pt x="957643" y="73863"/>
                </a:lnTo>
                <a:lnTo>
                  <a:pt x="965949" y="115633"/>
                </a:lnTo>
                <a:lnTo>
                  <a:pt x="966978" y="139700"/>
                </a:lnTo>
                <a:lnTo>
                  <a:pt x="965923" y="164642"/>
                </a:lnTo>
                <a:lnTo>
                  <a:pt x="957592" y="207556"/>
                </a:lnTo>
                <a:lnTo>
                  <a:pt x="929119" y="253796"/>
                </a:lnTo>
                <a:lnTo>
                  <a:pt x="899160" y="270891"/>
                </a:lnTo>
                <a:lnTo>
                  <a:pt x="902716" y="282321"/>
                </a:lnTo>
                <a:lnTo>
                  <a:pt x="941209" y="264248"/>
                </a:lnTo>
                <a:lnTo>
                  <a:pt x="969518" y="232918"/>
                </a:lnTo>
                <a:lnTo>
                  <a:pt x="986942" y="191122"/>
                </a:lnTo>
                <a:lnTo>
                  <a:pt x="991298" y="167182"/>
                </a:lnTo>
                <a:lnTo>
                  <a:pt x="992759" y="141224"/>
                </a:lnTo>
                <a:close/>
              </a:path>
              <a:path w="1022985" h="381634">
                <a:moveTo>
                  <a:pt x="1022604" y="361315"/>
                </a:moveTo>
                <a:lnTo>
                  <a:pt x="0" y="361315"/>
                </a:lnTo>
                <a:lnTo>
                  <a:pt x="0" y="381127"/>
                </a:lnTo>
                <a:lnTo>
                  <a:pt x="1022604" y="381127"/>
                </a:lnTo>
                <a:lnTo>
                  <a:pt x="1022604" y="361315"/>
                </a:lnTo>
                <a:close/>
              </a:path>
            </a:pathLst>
          </a:custGeom>
          <a:solidFill>
            <a:srgbClr val="000000"/>
          </a:solidFill>
        </p:spPr>
        <p:txBody>
          <a:bodyPr wrap="square" lIns="0" tIns="0" rIns="0" bIns="0" rtlCol="0"/>
          <a:lstStyle/>
          <a:p>
            <a:endParaRPr/>
          </a:p>
        </p:txBody>
      </p:sp>
      <p:sp>
        <p:nvSpPr>
          <p:cNvPr id="34" name="object 34"/>
          <p:cNvSpPr txBox="1"/>
          <p:nvPr/>
        </p:nvSpPr>
        <p:spPr>
          <a:xfrm>
            <a:off x="977696" y="196977"/>
            <a:ext cx="1271905" cy="391160"/>
          </a:xfrm>
          <a:prstGeom prst="rect">
            <a:avLst/>
          </a:prstGeom>
        </p:spPr>
        <p:txBody>
          <a:bodyPr vert="horz" wrap="square" lIns="0" tIns="12700" rIns="0" bIns="0" rtlCol="0">
            <a:spAutoFit/>
          </a:bodyPr>
          <a:lstStyle/>
          <a:p>
            <a:pPr marL="25400">
              <a:lnSpc>
                <a:spcPct val="100000"/>
              </a:lnSpc>
              <a:spcBef>
                <a:spcPts val="100"/>
              </a:spcBef>
              <a:tabLst>
                <a:tab pos="678815" algn="l"/>
              </a:tabLst>
            </a:pPr>
            <a:r>
              <a:rPr sz="3600" spc="-7" baseline="-41666" dirty="0">
                <a:latin typeface="Cambria Math"/>
                <a:cs typeface="Cambria Math"/>
              </a:rPr>
              <a:t>𝑙𝑛</a:t>
            </a:r>
            <a:r>
              <a:rPr sz="3600" spc="-89" baseline="-41666" dirty="0">
                <a:latin typeface="Cambria Math"/>
                <a:cs typeface="Cambria Math"/>
              </a:rPr>
              <a:t> </a:t>
            </a:r>
            <a:r>
              <a:rPr sz="2400" dirty="0">
                <a:latin typeface="Cambria Math"/>
                <a:cs typeface="Cambria Math"/>
              </a:rPr>
              <a:t>𝑃	</a:t>
            </a:r>
            <a:r>
              <a:rPr sz="2400" spc="-25" dirty="0">
                <a:latin typeface="Cambria Math"/>
                <a:cs typeface="Cambria Math"/>
              </a:rPr>
              <a:t>𝑥|𝐶</a:t>
            </a:r>
            <a:r>
              <a:rPr sz="2625" spc="-37" baseline="-15873" dirty="0">
                <a:latin typeface="Cambria Math"/>
                <a:cs typeface="Cambria Math"/>
              </a:rPr>
              <a:t>1</a:t>
            </a:r>
            <a:endParaRPr sz="2625" baseline="-15873">
              <a:latin typeface="Cambria Math"/>
              <a:cs typeface="Cambria Math"/>
            </a:endParaRPr>
          </a:p>
        </p:txBody>
      </p:sp>
      <p:sp>
        <p:nvSpPr>
          <p:cNvPr id="35" name="object 35"/>
          <p:cNvSpPr/>
          <p:nvPr/>
        </p:nvSpPr>
        <p:spPr>
          <a:xfrm>
            <a:off x="1553972" y="721487"/>
            <a:ext cx="774065" cy="282575"/>
          </a:xfrm>
          <a:custGeom>
            <a:avLst/>
            <a:gdLst/>
            <a:ahLst/>
            <a:cxnLst/>
            <a:rect l="l" t="t" r="r" b="b"/>
            <a:pathLst>
              <a:path w="774064" h="282575">
                <a:moveTo>
                  <a:pt x="683895" y="0"/>
                </a:moveTo>
                <a:lnTo>
                  <a:pt x="679830" y="11429"/>
                </a:lnTo>
                <a:lnTo>
                  <a:pt x="696212" y="18522"/>
                </a:lnTo>
                <a:lnTo>
                  <a:pt x="710295" y="28352"/>
                </a:lnTo>
                <a:lnTo>
                  <a:pt x="738834" y="73852"/>
                </a:lnTo>
                <a:lnTo>
                  <a:pt x="747129" y="115623"/>
                </a:lnTo>
                <a:lnTo>
                  <a:pt x="748157" y="139700"/>
                </a:lnTo>
                <a:lnTo>
                  <a:pt x="747111" y="164633"/>
                </a:lnTo>
                <a:lnTo>
                  <a:pt x="738780" y="207547"/>
                </a:lnTo>
                <a:lnTo>
                  <a:pt x="710310" y="253793"/>
                </a:lnTo>
                <a:lnTo>
                  <a:pt x="680339" y="270890"/>
                </a:lnTo>
                <a:lnTo>
                  <a:pt x="683895" y="282321"/>
                </a:lnTo>
                <a:lnTo>
                  <a:pt x="722391" y="264239"/>
                </a:lnTo>
                <a:lnTo>
                  <a:pt x="750697" y="232917"/>
                </a:lnTo>
                <a:lnTo>
                  <a:pt x="768127" y="191119"/>
                </a:lnTo>
                <a:lnTo>
                  <a:pt x="773938" y="141224"/>
                </a:lnTo>
                <a:lnTo>
                  <a:pt x="772485" y="115339"/>
                </a:lnTo>
                <a:lnTo>
                  <a:pt x="760864" y="69429"/>
                </a:lnTo>
                <a:lnTo>
                  <a:pt x="737741" y="32093"/>
                </a:lnTo>
                <a:lnTo>
                  <a:pt x="704351" y="7379"/>
                </a:lnTo>
                <a:lnTo>
                  <a:pt x="683895" y="0"/>
                </a:lnTo>
                <a:close/>
              </a:path>
              <a:path w="774064" h="282575">
                <a:moveTo>
                  <a:pt x="90042" y="0"/>
                </a:moveTo>
                <a:lnTo>
                  <a:pt x="51641" y="18081"/>
                </a:lnTo>
                <a:lnTo>
                  <a:pt x="23240" y="49402"/>
                </a:lnTo>
                <a:lnTo>
                  <a:pt x="5810" y="91408"/>
                </a:lnTo>
                <a:lnTo>
                  <a:pt x="0" y="141224"/>
                </a:lnTo>
                <a:lnTo>
                  <a:pt x="1452" y="167177"/>
                </a:lnTo>
                <a:lnTo>
                  <a:pt x="13073" y="213036"/>
                </a:lnTo>
                <a:lnTo>
                  <a:pt x="36125" y="250227"/>
                </a:lnTo>
                <a:lnTo>
                  <a:pt x="69514" y="274941"/>
                </a:lnTo>
                <a:lnTo>
                  <a:pt x="90042" y="282321"/>
                </a:lnTo>
                <a:lnTo>
                  <a:pt x="93598" y="270890"/>
                </a:lnTo>
                <a:lnTo>
                  <a:pt x="77475" y="263717"/>
                </a:lnTo>
                <a:lnTo>
                  <a:pt x="63579" y="253793"/>
                </a:lnTo>
                <a:lnTo>
                  <a:pt x="35157" y="207547"/>
                </a:lnTo>
                <a:lnTo>
                  <a:pt x="26826" y="164633"/>
                </a:lnTo>
                <a:lnTo>
                  <a:pt x="25781" y="139700"/>
                </a:lnTo>
                <a:lnTo>
                  <a:pt x="26826" y="115623"/>
                </a:lnTo>
                <a:lnTo>
                  <a:pt x="35157" y="73852"/>
                </a:lnTo>
                <a:lnTo>
                  <a:pt x="63722" y="28352"/>
                </a:lnTo>
                <a:lnTo>
                  <a:pt x="93979" y="11429"/>
                </a:lnTo>
                <a:lnTo>
                  <a:pt x="90042" y="0"/>
                </a:lnTo>
                <a:close/>
              </a:path>
            </a:pathLst>
          </a:custGeom>
          <a:solidFill>
            <a:srgbClr val="000000"/>
          </a:solidFill>
        </p:spPr>
        <p:txBody>
          <a:bodyPr wrap="square" lIns="0" tIns="0" rIns="0" bIns="0" rtlCol="0"/>
          <a:lstStyle/>
          <a:p>
            <a:endParaRPr/>
          </a:p>
        </p:txBody>
      </p:sp>
      <p:sp>
        <p:nvSpPr>
          <p:cNvPr id="36" name="object 36"/>
          <p:cNvSpPr txBox="1"/>
          <p:nvPr/>
        </p:nvSpPr>
        <p:spPr>
          <a:xfrm>
            <a:off x="1305305" y="631012"/>
            <a:ext cx="947419" cy="391795"/>
          </a:xfrm>
          <a:prstGeom prst="rect">
            <a:avLst/>
          </a:prstGeom>
        </p:spPr>
        <p:txBody>
          <a:bodyPr vert="horz" wrap="square" lIns="0" tIns="12700" rIns="0" bIns="0" rtlCol="0">
            <a:spAutoFit/>
          </a:bodyPr>
          <a:lstStyle/>
          <a:p>
            <a:pPr marL="25400">
              <a:lnSpc>
                <a:spcPct val="100000"/>
              </a:lnSpc>
              <a:spcBef>
                <a:spcPts val="100"/>
              </a:spcBef>
              <a:tabLst>
                <a:tab pos="347980" algn="l"/>
              </a:tabLst>
            </a:pPr>
            <a:r>
              <a:rPr sz="2400" dirty="0">
                <a:latin typeface="Cambria Math"/>
                <a:cs typeface="Cambria Math"/>
              </a:rPr>
              <a:t>𝑃	</a:t>
            </a:r>
            <a:r>
              <a:rPr sz="2400" spc="-10" dirty="0">
                <a:latin typeface="Cambria Math"/>
                <a:cs typeface="Cambria Math"/>
              </a:rPr>
              <a:t>𝑥|𝐶</a:t>
            </a:r>
            <a:r>
              <a:rPr sz="2625" spc="-15" baseline="-15873" dirty="0">
                <a:latin typeface="Cambria Math"/>
                <a:cs typeface="Cambria Math"/>
              </a:rPr>
              <a:t>2</a:t>
            </a:r>
            <a:endParaRPr sz="2625" baseline="-15873">
              <a:latin typeface="Cambria Math"/>
              <a:cs typeface="Cambria Math"/>
            </a:endParaRPr>
          </a:p>
        </p:txBody>
      </p:sp>
      <p:sp>
        <p:nvSpPr>
          <p:cNvPr id="37" name="object 37"/>
          <p:cNvSpPr txBox="1"/>
          <p:nvPr/>
        </p:nvSpPr>
        <p:spPr>
          <a:xfrm>
            <a:off x="2409570" y="427101"/>
            <a:ext cx="59182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a:t>
            </a:r>
            <a:r>
              <a:rPr sz="2400" spc="-80" dirty="0">
                <a:latin typeface="Cambria Math"/>
                <a:cs typeface="Cambria Math"/>
              </a:rPr>
              <a:t> </a:t>
            </a:r>
            <a:r>
              <a:rPr sz="2400" spc="-5" dirty="0">
                <a:latin typeface="Cambria Math"/>
                <a:cs typeface="Cambria Math"/>
              </a:rPr>
              <a:t>𝑙𝑛</a:t>
            </a:r>
            <a:endParaRPr sz="2400">
              <a:latin typeface="Cambria Math"/>
              <a:cs typeface="Cambria Math"/>
            </a:endParaRPr>
          </a:p>
        </p:txBody>
      </p:sp>
      <p:sp>
        <p:nvSpPr>
          <p:cNvPr id="38" name="object 38"/>
          <p:cNvSpPr/>
          <p:nvPr/>
        </p:nvSpPr>
        <p:spPr>
          <a:xfrm>
            <a:off x="3043554" y="648462"/>
            <a:ext cx="756285" cy="20320"/>
          </a:xfrm>
          <a:custGeom>
            <a:avLst/>
            <a:gdLst/>
            <a:ahLst/>
            <a:cxnLst/>
            <a:rect l="l" t="t" r="r" b="b"/>
            <a:pathLst>
              <a:path w="756285" h="20320">
                <a:moveTo>
                  <a:pt x="755904" y="0"/>
                </a:moveTo>
                <a:lnTo>
                  <a:pt x="0" y="0"/>
                </a:lnTo>
                <a:lnTo>
                  <a:pt x="0" y="19812"/>
                </a:lnTo>
                <a:lnTo>
                  <a:pt x="755904" y="19812"/>
                </a:lnTo>
                <a:lnTo>
                  <a:pt x="755904" y="0"/>
                </a:lnTo>
                <a:close/>
              </a:path>
            </a:pathLst>
          </a:custGeom>
          <a:solidFill>
            <a:srgbClr val="000000"/>
          </a:solidFill>
        </p:spPr>
        <p:txBody>
          <a:bodyPr wrap="square" lIns="0" tIns="0" rIns="0" bIns="0" rtlCol="0"/>
          <a:lstStyle/>
          <a:p>
            <a:endParaRPr/>
          </a:p>
        </p:txBody>
      </p:sp>
      <p:sp>
        <p:nvSpPr>
          <p:cNvPr id="39" name="object 39"/>
          <p:cNvSpPr/>
          <p:nvPr/>
        </p:nvSpPr>
        <p:spPr>
          <a:xfrm>
            <a:off x="3271520" y="287147"/>
            <a:ext cx="498475" cy="282575"/>
          </a:xfrm>
          <a:custGeom>
            <a:avLst/>
            <a:gdLst/>
            <a:ahLst/>
            <a:cxnLst/>
            <a:rect l="l" t="t" r="r" b="b"/>
            <a:pathLst>
              <a:path w="498475" h="282575">
                <a:moveTo>
                  <a:pt x="408050" y="0"/>
                </a:moveTo>
                <a:lnTo>
                  <a:pt x="403987" y="11429"/>
                </a:lnTo>
                <a:lnTo>
                  <a:pt x="420368" y="18522"/>
                </a:lnTo>
                <a:lnTo>
                  <a:pt x="434451" y="28352"/>
                </a:lnTo>
                <a:lnTo>
                  <a:pt x="462990" y="73852"/>
                </a:lnTo>
                <a:lnTo>
                  <a:pt x="471285" y="115623"/>
                </a:lnTo>
                <a:lnTo>
                  <a:pt x="472313" y="139700"/>
                </a:lnTo>
                <a:lnTo>
                  <a:pt x="471267" y="164633"/>
                </a:lnTo>
                <a:lnTo>
                  <a:pt x="462936" y="207547"/>
                </a:lnTo>
                <a:lnTo>
                  <a:pt x="434466" y="253793"/>
                </a:lnTo>
                <a:lnTo>
                  <a:pt x="404494" y="270890"/>
                </a:lnTo>
                <a:lnTo>
                  <a:pt x="408050" y="282320"/>
                </a:lnTo>
                <a:lnTo>
                  <a:pt x="446547" y="264239"/>
                </a:lnTo>
                <a:lnTo>
                  <a:pt x="474852" y="232917"/>
                </a:lnTo>
                <a:lnTo>
                  <a:pt x="492283" y="191119"/>
                </a:lnTo>
                <a:lnTo>
                  <a:pt x="498093" y="141224"/>
                </a:lnTo>
                <a:lnTo>
                  <a:pt x="496641" y="115339"/>
                </a:lnTo>
                <a:lnTo>
                  <a:pt x="485020" y="69429"/>
                </a:lnTo>
                <a:lnTo>
                  <a:pt x="461897" y="32093"/>
                </a:lnTo>
                <a:lnTo>
                  <a:pt x="428507" y="7379"/>
                </a:lnTo>
                <a:lnTo>
                  <a:pt x="408050" y="0"/>
                </a:lnTo>
                <a:close/>
              </a:path>
              <a:path w="498475" h="282575">
                <a:moveTo>
                  <a:pt x="90042" y="0"/>
                </a:moveTo>
                <a:lnTo>
                  <a:pt x="51641" y="18081"/>
                </a:lnTo>
                <a:lnTo>
                  <a:pt x="23240" y="49402"/>
                </a:lnTo>
                <a:lnTo>
                  <a:pt x="5810" y="91408"/>
                </a:lnTo>
                <a:lnTo>
                  <a:pt x="0" y="141224"/>
                </a:lnTo>
                <a:lnTo>
                  <a:pt x="1452" y="167177"/>
                </a:lnTo>
                <a:lnTo>
                  <a:pt x="13073" y="213036"/>
                </a:lnTo>
                <a:lnTo>
                  <a:pt x="36125" y="250227"/>
                </a:lnTo>
                <a:lnTo>
                  <a:pt x="69514" y="274941"/>
                </a:lnTo>
                <a:lnTo>
                  <a:pt x="90042" y="282320"/>
                </a:lnTo>
                <a:lnTo>
                  <a:pt x="93599" y="270890"/>
                </a:lnTo>
                <a:lnTo>
                  <a:pt x="77475" y="263717"/>
                </a:lnTo>
                <a:lnTo>
                  <a:pt x="63579" y="253793"/>
                </a:lnTo>
                <a:lnTo>
                  <a:pt x="35157" y="207547"/>
                </a:lnTo>
                <a:lnTo>
                  <a:pt x="26826" y="164633"/>
                </a:lnTo>
                <a:lnTo>
                  <a:pt x="25780" y="139700"/>
                </a:lnTo>
                <a:lnTo>
                  <a:pt x="26826" y="115623"/>
                </a:lnTo>
                <a:lnTo>
                  <a:pt x="35157" y="73852"/>
                </a:lnTo>
                <a:lnTo>
                  <a:pt x="63722" y="28352"/>
                </a:lnTo>
                <a:lnTo>
                  <a:pt x="93979" y="11429"/>
                </a:lnTo>
                <a:lnTo>
                  <a:pt x="90042" y="0"/>
                </a:lnTo>
                <a:close/>
              </a:path>
            </a:pathLst>
          </a:custGeom>
          <a:solidFill>
            <a:srgbClr val="000000"/>
          </a:solidFill>
        </p:spPr>
        <p:txBody>
          <a:bodyPr wrap="square" lIns="0" tIns="0" rIns="0" bIns="0" rtlCol="0"/>
          <a:lstStyle/>
          <a:p>
            <a:endParaRPr/>
          </a:p>
        </p:txBody>
      </p:sp>
      <p:sp>
        <p:nvSpPr>
          <p:cNvPr id="40" name="object 40"/>
          <p:cNvSpPr/>
          <p:nvPr/>
        </p:nvSpPr>
        <p:spPr>
          <a:xfrm>
            <a:off x="3266947" y="721487"/>
            <a:ext cx="506095" cy="282575"/>
          </a:xfrm>
          <a:custGeom>
            <a:avLst/>
            <a:gdLst/>
            <a:ahLst/>
            <a:cxnLst/>
            <a:rect l="l" t="t" r="r" b="b"/>
            <a:pathLst>
              <a:path w="506095" h="282575">
                <a:moveTo>
                  <a:pt x="415671" y="0"/>
                </a:moveTo>
                <a:lnTo>
                  <a:pt x="411606" y="11429"/>
                </a:lnTo>
                <a:lnTo>
                  <a:pt x="427988" y="18522"/>
                </a:lnTo>
                <a:lnTo>
                  <a:pt x="442071" y="28352"/>
                </a:lnTo>
                <a:lnTo>
                  <a:pt x="470610" y="73852"/>
                </a:lnTo>
                <a:lnTo>
                  <a:pt x="478905" y="115623"/>
                </a:lnTo>
                <a:lnTo>
                  <a:pt x="479932" y="139700"/>
                </a:lnTo>
                <a:lnTo>
                  <a:pt x="478887" y="164633"/>
                </a:lnTo>
                <a:lnTo>
                  <a:pt x="470556" y="207547"/>
                </a:lnTo>
                <a:lnTo>
                  <a:pt x="442087" y="253793"/>
                </a:lnTo>
                <a:lnTo>
                  <a:pt x="412114" y="270890"/>
                </a:lnTo>
                <a:lnTo>
                  <a:pt x="415671" y="282321"/>
                </a:lnTo>
                <a:lnTo>
                  <a:pt x="454167" y="264239"/>
                </a:lnTo>
                <a:lnTo>
                  <a:pt x="482473" y="232917"/>
                </a:lnTo>
                <a:lnTo>
                  <a:pt x="499903" y="191119"/>
                </a:lnTo>
                <a:lnTo>
                  <a:pt x="505713" y="141224"/>
                </a:lnTo>
                <a:lnTo>
                  <a:pt x="504261" y="115339"/>
                </a:lnTo>
                <a:lnTo>
                  <a:pt x="492640" y="69429"/>
                </a:lnTo>
                <a:lnTo>
                  <a:pt x="469517" y="32093"/>
                </a:lnTo>
                <a:lnTo>
                  <a:pt x="436127" y="7379"/>
                </a:lnTo>
                <a:lnTo>
                  <a:pt x="415671" y="0"/>
                </a:lnTo>
                <a:close/>
              </a:path>
              <a:path w="506095" h="282575">
                <a:moveTo>
                  <a:pt x="90042" y="0"/>
                </a:moveTo>
                <a:lnTo>
                  <a:pt x="51641" y="18081"/>
                </a:lnTo>
                <a:lnTo>
                  <a:pt x="23240" y="49402"/>
                </a:lnTo>
                <a:lnTo>
                  <a:pt x="5810" y="91408"/>
                </a:lnTo>
                <a:lnTo>
                  <a:pt x="0" y="141224"/>
                </a:lnTo>
                <a:lnTo>
                  <a:pt x="1452" y="167177"/>
                </a:lnTo>
                <a:lnTo>
                  <a:pt x="13073" y="213036"/>
                </a:lnTo>
                <a:lnTo>
                  <a:pt x="36125" y="250227"/>
                </a:lnTo>
                <a:lnTo>
                  <a:pt x="69514" y="274941"/>
                </a:lnTo>
                <a:lnTo>
                  <a:pt x="90042" y="282321"/>
                </a:lnTo>
                <a:lnTo>
                  <a:pt x="93599" y="270890"/>
                </a:lnTo>
                <a:lnTo>
                  <a:pt x="77475" y="263717"/>
                </a:lnTo>
                <a:lnTo>
                  <a:pt x="63579" y="253793"/>
                </a:lnTo>
                <a:lnTo>
                  <a:pt x="35157" y="207547"/>
                </a:lnTo>
                <a:lnTo>
                  <a:pt x="26826" y="164633"/>
                </a:lnTo>
                <a:lnTo>
                  <a:pt x="25780" y="139700"/>
                </a:lnTo>
                <a:lnTo>
                  <a:pt x="26826" y="115623"/>
                </a:lnTo>
                <a:lnTo>
                  <a:pt x="35157" y="73852"/>
                </a:lnTo>
                <a:lnTo>
                  <a:pt x="63722" y="28352"/>
                </a:lnTo>
                <a:lnTo>
                  <a:pt x="93979" y="11429"/>
                </a:lnTo>
                <a:lnTo>
                  <a:pt x="90042" y="0"/>
                </a:lnTo>
                <a:close/>
              </a:path>
            </a:pathLst>
          </a:custGeom>
          <a:solidFill>
            <a:srgbClr val="000000"/>
          </a:solidFill>
        </p:spPr>
        <p:txBody>
          <a:bodyPr wrap="square" lIns="0" tIns="0" rIns="0" bIns="0" rtlCol="0"/>
          <a:lstStyle/>
          <a:p>
            <a:endParaRPr/>
          </a:p>
        </p:txBody>
      </p:sp>
      <p:sp>
        <p:nvSpPr>
          <p:cNvPr id="41" name="object 41"/>
          <p:cNvSpPr txBox="1"/>
          <p:nvPr/>
        </p:nvSpPr>
        <p:spPr>
          <a:xfrm>
            <a:off x="2998470" y="180594"/>
            <a:ext cx="866140" cy="909955"/>
          </a:xfrm>
          <a:prstGeom prst="rect">
            <a:avLst/>
          </a:prstGeom>
          <a:ln w="38100">
            <a:solidFill>
              <a:srgbClr val="006FC0"/>
            </a:solidFill>
          </a:ln>
        </p:spPr>
        <p:txBody>
          <a:bodyPr vert="horz" wrap="square" lIns="0" tIns="29209" rIns="0" bIns="0" rtlCol="0">
            <a:spAutoFit/>
          </a:bodyPr>
          <a:lstStyle/>
          <a:p>
            <a:pPr marL="48260">
              <a:lnSpc>
                <a:spcPct val="100000"/>
              </a:lnSpc>
              <a:spcBef>
                <a:spcPts val="229"/>
              </a:spcBef>
              <a:tabLst>
                <a:tab pos="372745" algn="l"/>
              </a:tabLst>
            </a:pPr>
            <a:r>
              <a:rPr sz="2400" dirty="0">
                <a:latin typeface="Cambria Math"/>
                <a:cs typeface="Cambria Math"/>
              </a:rPr>
              <a:t>𝑃	</a:t>
            </a:r>
            <a:r>
              <a:rPr sz="2400" spc="-85" dirty="0">
                <a:latin typeface="Cambria Math"/>
                <a:cs typeface="Cambria Math"/>
              </a:rPr>
              <a:t>𝐶</a:t>
            </a:r>
            <a:r>
              <a:rPr sz="2625" spc="-127" baseline="-15873" dirty="0">
                <a:latin typeface="Cambria Math"/>
                <a:cs typeface="Cambria Math"/>
              </a:rPr>
              <a:t>1</a:t>
            </a:r>
            <a:endParaRPr sz="2625" baseline="-15873">
              <a:latin typeface="Cambria Math"/>
              <a:cs typeface="Cambria Math"/>
            </a:endParaRPr>
          </a:p>
          <a:p>
            <a:pPr marL="45085">
              <a:lnSpc>
                <a:spcPct val="100000"/>
              </a:lnSpc>
              <a:spcBef>
                <a:spcPts val="535"/>
              </a:spcBef>
              <a:tabLst>
                <a:tab pos="368300" algn="l"/>
              </a:tabLst>
            </a:pPr>
            <a:r>
              <a:rPr sz="2400" dirty="0">
                <a:latin typeface="Cambria Math"/>
                <a:cs typeface="Cambria Math"/>
              </a:rPr>
              <a:t>𝑃	</a:t>
            </a:r>
            <a:r>
              <a:rPr sz="2400" spc="-55" dirty="0">
                <a:latin typeface="Cambria Math"/>
                <a:cs typeface="Cambria Math"/>
              </a:rPr>
              <a:t>𝐶</a:t>
            </a:r>
            <a:r>
              <a:rPr sz="2625" spc="-82" baseline="-15873" dirty="0">
                <a:latin typeface="Cambria Math"/>
                <a:cs typeface="Cambria Math"/>
              </a:rPr>
              <a:t>2</a:t>
            </a:r>
            <a:endParaRPr sz="2625" baseline="-15873">
              <a:latin typeface="Cambria Math"/>
              <a:cs typeface="Cambria Math"/>
            </a:endParaRPr>
          </a:p>
        </p:txBody>
      </p:sp>
      <p:sp>
        <p:nvSpPr>
          <p:cNvPr id="42" name="object 42"/>
          <p:cNvSpPr/>
          <p:nvPr/>
        </p:nvSpPr>
        <p:spPr>
          <a:xfrm>
            <a:off x="973074" y="188213"/>
            <a:ext cx="1396365" cy="908685"/>
          </a:xfrm>
          <a:custGeom>
            <a:avLst/>
            <a:gdLst/>
            <a:ahLst/>
            <a:cxnLst/>
            <a:rect l="l" t="t" r="r" b="b"/>
            <a:pathLst>
              <a:path w="1396364" h="908685">
                <a:moveTo>
                  <a:pt x="0" y="908304"/>
                </a:moveTo>
                <a:lnTo>
                  <a:pt x="1395984" y="908304"/>
                </a:lnTo>
                <a:lnTo>
                  <a:pt x="1395984" y="0"/>
                </a:lnTo>
                <a:lnTo>
                  <a:pt x="0" y="0"/>
                </a:lnTo>
                <a:lnTo>
                  <a:pt x="0" y="908304"/>
                </a:lnTo>
                <a:close/>
              </a:path>
            </a:pathLst>
          </a:custGeom>
          <a:ln w="38100">
            <a:solidFill>
              <a:srgbClr val="006FC0"/>
            </a:solidFill>
          </a:ln>
        </p:spPr>
        <p:txBody>
          <a:bodyPr wrap="square" lIns="0" tIns="0" rIns="0" bIns="0" rtlCol="0"/>
          <a:lstStyle/>
          <a:p>
            <a:endParaRPr/>
          </a:p>
        </p:txBody>
      </p:sp>
      <p:sp>
        <p:nvSpPr>
          <p:cNvPr id="43" name="object 43"/>
          <p:cNvSpPr txBox="1"/>
          <p:nvPr/>
        </p:nvSpPr>
        <p:spPr>
          <a:xfrm>
            <a:off x="3862451" y="198882"/>
            <a:ext cx="711200" cy="391160"/>
          </a:xfrm>
          <a:prstGeom prst="rect">
            <a:avLst/>
          </a:prstGeom>
        </p:spPr>
        <p:txBody>
          <a:bodyPr vert="horz" wrap="square" lIns="0" tIns="12700" rIns="0" bIns="0" rtlCol="0">
            <a:spAutoFit/>
          </a:bodyPr>
          <a:lstStyle/>
          <a:p>
            <a:pPr marL="38100">
              <a:lnSpc>
                <a:spcPct val="100000"/>
              </a:lnSpc>
              <a:spcBef>
                <a:spcPts val="100"/>
              </a:spcBef>
            </a:pPr>
            <a:r>
              <a:rPr sz="3600" baseline="-41666" dirty="0">
                <a:latin typeface="Cambria Math"/>
                <a:cs typeface="Cambria Math"/>
              </a:rPr>
              <a:t>=</a:t>
            </a:r>
            <a:r>
              <a:rPr sz="3600" spc="135" baseline="-41666" dirty="0">
                <a:latin typeface="Cambria Math"/>
                <a:cs typeface="Cambria Math"/>
              </a:rPr>
              <a:t> </a:t>
            </a:r>
            <a:r>
              <a:rPr sz="2400" spc="-110" dirty="0">
                <a:latin typeface="Cambria Math"/>
                <a:cs typeface="Cambria Math"/>
              </a:rPr>
              <a:t>𝑁</a:t>
            </a:r>
            <a:r>
              <a:rPr sz="2625" spc="-165" baseline="-15873" dirty="0">
                <a:latin typeface="Cambria Math"/>
                <a:cs typeface="Cambria Math"/>
              </a:rPr>
              <a:t>1</a:t>
            </a:r>
            <a:endParaRPr sz="2625" baseline="-15873">
              <a:latin typeface="Cambria Math"/>
              <a:cs typeface="Cambria Math"/>
            </a:endParaRPr>
          </a:p>
        </p:txBody>
      </p:sp>
      <p:sp>
        <p:nvSpPr>
          <p:cNvPr id="44" name="object 44"/>
          <p:cNvSpPr/>
          <p:nvPr/>
        </p:nvSpPr>
        <p:spPr>
          <a:xfrm>
            <a:off x="4212209" y="650240"/>
            <a:ext cx="340360" cy="20320"/>
          </a:xfrm>
          <a:custGeom>
            <a:avLst/>
            <a:gdLst/>
            <a:ahLst/>
            <a:cxnLst/>
            <a:rect l="l" t="t" r="r" b="b"/>
            <a:pathLst>
              <a:path w="340360" h="20320">
                <a:moveTo>
                  <a:pt x="339851" y="0"/>
                </a:moveTo>
                <a:lnTo>
                  <a:pt x="0" y="0"/>
                </a:lnTo>
                <a:lnTo>
                  <a:pt x="0" y="19812"/>
                </a:lnTo>
                <a:lnTo>
                  <a:pt x="339851" y="19812"/>
                </a:lnTo>
                <a:lnTo>
                  <a:pt x="339851" y="0"/>
                </a:lnTo>
                <a:close/>
              </a:path>
            </a:pathLst>
          </a:custGeom>
          <a:solidFill>
            <a:srgbClr val="000000"/>
          </a:solidFill>
        </p:spPr>
        <p:txBody>
          <a:bodyPr wrap="square" lIns="0" tIns="0" rIns="0" bIns="0" rtlCol="0"/>
          <a:lstStyle/>
          <a:p>
            <a:endParaRPr/>
          </a:p>
        </p:txBody>
      </p:sp>
      <p:sp>
        <p:nvSpPr>
          <p:cNvPr id="45" name="object 45"/>
          <p:cNvSpPr txBox="1"/>
          <p:nvPr/>
        </p:nvSpPr>
        <p:spPr>
          <a:xfrm>
            <a:off x="4174871" y="633221"/>
            <a:ext cx="401955" cy="391160"/>
          </a:xfrm>
          <a:prstGeom prst="rect">
            <a:avLst/>
          </a:prstGeom>
        </p:spPr>
        <p:txBody>
          <a:bodyPr vert="horz" wrap="square" lIns="0" tIns="12700" rIns="0" bIns="0" rtlCol="0">
            <a:spAutoFit/>
          </a:bodyPr>
          <a:lstStyle/>
          <a:p>
            <a:pPr marL="38100">
              <a:lnSpc>
                <a:spcPct val="100000"/>
              </a:lnSpc>
              <a:spcBef>
                <a:spcPts val="100"/>
              </a:spcBef>
            </a:pPr>
            <a:r>
              <a:rPr sz="2400" spc="-85" dirty="0">
                <a:latin typeface="Cambria Math"/>
                <a:cs typeface="Cambria Math"/>
              </a:rPr>
              <a:t>𝑁</a:t>
            </a:r>
            <a:r>
              <a:rPr sz="2625" spc="-127" baseline="-15873" dirty="0">
                <a:latin typeface="Cambria Math"/>
                <a:cs typeface="Cambria Math"/>
              </a:rPr>
              <a:t>2</a:t>
            </a:r>
            <a:endParaRPr sz="2625" baseline="-15873">
              <a:latin typeface="Cambria Math"/>
              <a:cs typeface="Cambria Math"/>
            </a:endParaRPr>
          </a:p>
        </p:txBody>
      </p:sp>
      <p:sp>
        <p:nvSpPr>
          <p:cNvPr id="46" name="object 46"/>
          <p:cNvSpPr/>
          <p:nvPr/>
        </p:nvSpPr>
        <p:spPr>
          <a:xfrm>
            <a:off x="1151902" y="2769235"/>
            <a:ext cx="510540" cy="282575"/>
          </a:xfrm>
          <a:custGeom>
            <a:avLst/>
            <a:gdLst/>
            <a:ahLst/>
            <a:cxnLst/>
            <a:rect l="l" t="t" r="r" b="b"/>
            <a:pathLst>
              <a:path w="510539" h="282575">
                <a:moveTo>
                  <a:pt x="420230" y="0"/>
                </a:moveTo>
                <a:lnTo>
                  <a:pt x="416293" y="11429"/>
                </a:lnTo>
                <a:lnTo>
                  <a:pt x="432600" y="18522"/>
                </a:lnTo>
                <a:lnTo>
                  <a:pt x="446646" y="28352"/>
                </a:lnTo>
                <a:lnTo>
                  <a:pt x="475189" y="73852"/>
                </a:lnTo>
                <a:lnTo>
                  <a:pt x="483571" y="115623"/>
                </a:lnTo>
                <a:lnTo>
                  <a:pt x="484619" y="139700"/>
                </a:lnTo>
                <a:lnTo>
                  <a:pt x="483571" y="164635"/>
                </a:lnTo>
                <a:lnTo>
                  <a:pt x="475189" y="207601"/>
                </a:lnTo>
                <a:lnTo>
                  <a:pt x="446693" y="253857"/>
                </a:lnTo>
                <a:lnTo>
                  <a:pt x="416674" y="270890"/>
                </a:lnTo>
                <a:lnTo>
                  <a:pt x="420230" y="282320"/>
                </a:lnTo>
                <a:lnTo>
                  <a:pt x="458790" y="264302"/>
                </a:lnTo>
                <a:lnTo>
                  <a:pt x="487159" y="233044"/>
                </a:lnTo>
                <a:lnTo>
                  <a:pt x="504478" y="191135"/>
                </a:lnTo>
                <a:lnTo>
                  <a:pt x="510273" y="141224"/>
                </a:lnTo>
                <a:lnTo>
                  <a:pt x="508820" y="115341"/>
                </a:lnTo>
                <a:lnTo>
                  <a:pt x="497200" y="69482"/>
                </a:lnTo>
                <a:lnTo>
                  <a:pt x="474147" y="32146"/>
                </a:lnTo>
                <a:lnTo>
                  <a:pt x="440758" y="7381"/>
                </a:lnTo>
                <a:lnTo>
                  <a:pt x="420230" y="0"/>
                </a:lnTo>
                <a:close/>
              </a:path>
              <a:path w="510539" h="282575">
                <a:moveTo>
                  <a:pt x="90043" y="0"/>
                </a:moveTo>
                <a:lnTo>
                  <a:pt x="51628" y="18097"/>
                </a:lnTo>
                <a:lnTo>
                  <a:pt x="23291" y="49529"/>
                </a:lnTo>
                <a:lnTo>
                  <a:pt x="5826" y="91424"/>
                </a:lnTo>
                <a:lnTo>
                  <a:pt x="0" y="141224"/>
                </a:lnTo>
                <a:lnTo>
                  <a:pt x="1452" y="167179"/>
                </a:lnTo>
                <a:lnTo>
                  <a:pt x="13067" y="213090"/>
                </a:lnTo>
                <a:lnTo>
                  <a:pt x="36105" y="250334"/>
                </a:lnTo>
                <a:lnTo>
                  <a:pt x="69514" y="274960"/>
                </a:lnTo>
                <a:lnTo>
                  <a:pt x="90043" y="282320"/>
                </a:lnTo>
                <a:lnTo>
                  <a:pt x="93624" y="270890"/>
                </a:lnTo>
                <a:lnTo>
                  <a:pt x="77534" y="263773"/>
                </a:lnTo>
                <a:lnTo>
                  <a:pt x="63649" y="253857"/>
                </a:lnTo>
                <a:lnTo>
                  <a:pt x="35169" y="207601"/>
                </a:lnTo>
                <a:lnTo>
                  <a:pt x="26801" y="164635"/>
                </a:lnTo>
                <a:lnTo>
                  <a:pt x="25755" y="139700"/>
                </a:lnTo>
                <a:lnTo>
                  <a:pt x="26801" y="115623"/>
                </a:lnTo>
                <a:lnTo>
                  <a:pt x="35169" y="73852"/>
                </a:lnTo>
                <a:lnTo>
                  <a:pt x="63761" y="28352"/>
                </a:lnTo>
                <a:lnTo>
                  <a:pt x="94068" y="11429"/>
                </a:lnTo>
                <a:lnTo>
                  <a:pt x="90043" y="0"/>
                </a:lnTo>
                <a:close/>
              </a:path>
            </a:pathLst>
          </a:custGeom>
          <a:solidFill>
            <a:srgbClr val="000000"/>
          </a:solidFill>
        </p:spPr>
        <p:txBody>
          <a:bodyPr wrap="square" lIns="0" tIns="0" rIns="0" bIns="0" rtlCol="0"/>
          <a:lstStyle/>
          <a:p>
            <a:endParaRPr/>
          </a:p>
        </p:txBody>
      </p:sp>
      <p:sp>
        <p:nvSpPr>
          <p:cNvPr id="47" name="object 47"/>
          <p:cNvSpPr/>
          <p:nvPr/>
        </p:nvSpPr>
        <p:spPr>
          <a:xfrm>
            <a:off x="6478270" y="2769235"/>
            <a:ext cx="509270" cy="282575"/>
          </a:xfrm>
          <a:custGeom>
            <a:avLst/>
            <a:gdLst/>
            <a:ahLst/>
            <a:cxnLst/>
            <a:rect l="l" t="t" r="r" b="b"/>
            <a:pathLst>
              <a:path w="509270" h="282575">
                <a:moveTo>
                  <a:pt x="418719" y="0"/>
                </a:moveTo>
                <a:lnTo>
                  <a:pt x="414781" y="11429"/>
                </a:lnTo>
                <a:lnTo>
                  <a:pt x="431089" y="18522"/>
                </a:lnTo>
                <a:lnTo>
                  <a:pt x="445134" y="28352"/>
                </a:lnTo>
                <a:lnTo>
                  <a:pt x="473678" y="73852"/>
                </a:lnTo>
                <a:lnTo>
                  <a:pt x="482060" y="115623"/>
                </a:lnTo>
                <a:lnTo>
                  <a:pt x="483107" y="139700"/>
                </a:lnTo>
                <a:lnTo>
                  <a:pt x="482060" y="164635"/>
                </a:lnTo>
                <a:lnTo>
                  <a:pt x="473678" y="207601"/>
                </a:lnTo>
                <a:lnTo>
                  <a:pt x="445182" y="253857"/>
                </a:lnTo>
                <a:lnTo>
                  <a:pt x="415162" y="270890"/>
                </a:lnTo>
                <a:lnTo>
                  <a:pt x="418719" y="282320"/>
                </a:lnTo>
                <a:lnTo>
                  <a:pt x="457279" y="264302"/>
                </a:lnTo>
                <a:lnTo>
                  <a:pt x="485648" y="233044"/>
                </a:lnTo>
                <a:lnTo>
                  <a:pt x="502967" y="191135"/>
                </a:lnTo>
                <a:lnTo>
                  <a:pt x="508761" y="141224"/>
                </a:lnTo>
                <a:lnTo>
                  <a:pt x="507309" y="115341"/>
                </a:lnTo>
                <a:lnTo>
                  <a:pt x="495688" y="69482"/>
                </a:lnTo>
                <a:lnTo>
                  <a:pt x="472618" y="32146"/>
                </a:lnTo>
                <a:lnTo>
                  <a:pt x="439193" y="7381"/>
                </a:lnTo>
                <a:lnTo>
                  <a:pt x="418719" y="0"/>
                </a:lnTo>
                <a:close/>
              </a:path>
              <a:path w="509270" h="282575">
                <a:moveTo>
                  <a:pt x="90043" y="0"/>
                </a:moveTo>
                <a:lnTo>
                  <a:pt x="51657" y="18097"/>
                </a:lnTo>
                <a:lnTo>
                  <a:pt x="23367" y="49529"/>
                </a:lnTo>
                <a:lnTo>
                  <a:pt x="5826" y="91424"/>
                </a:lnTo>
                <a:lnTo>
                  <a:pt x="0" y="141224"/>
                </a:lnTo>
                <a:lnTo>
                  <a:pt x="1452" y="167179"/>
                </a:lnTo>
                <a:lnTo>
                  <a:pt x="13073" y="213090"/>
                </a:lnTo>
                <a:lnTo>
                  <a:pt x="36125" y="250334"/>
                </a:lnTo>
                <a:lnTo>
                  <a:pt x="69514" y="274960"/>
                </a:lnTo>
                <a:lnTo>
                  <a:pt x="90043" y="282320"/>
                </a:lnTo>
                <a:lnTo>
                  <a:pt x="93599" y="270890"/>
                </a:lnTo>
                <a:lnTo>
                  <a:pt x="77549" y="263773"/>
                </a:lnTo>
                <a:lnTo>
                  <a:pt x="63690" y="253857"/>
                </a:lnTo>
                <a:lnTo>
                  <a:pt x="35210" y="207601"/>
                </a:lnTo>
                <a:lnTo>
                  <a:pt x="26828" y="164635"/>
                </a:lnTo>
                <a:lnTo>
                  <a:pt x="25780" y="139700"/>
                </a:lnTo>
                <a:lnTo>
                  <a:pt x="26828" y="115623"/>
                </a:lnTo>
                <a:lnTo>
                  <a:pt x="35210" y="73852"/>
                </a:lnTo>
                <a:lnTo>
                  <a:pt x="63801" y="28352"/>
                </a:lnTo>
                <a:lnTo>
                  <a:pt x="94106" y="11429"/>
                </a:lnTo>
                <a:lnTo>
                  <a:pt x="90043" y="0"/>
                </a:lnTo>
                <a:close/>
              </a:path>
            </a:pathLst>
          </a:custGeom>
          <a:solidFill>
            <a:srgbClr val="000000"/>
          </a:solidFill>
        </p:spPr>
        <p:txBody>
          <a:bodyPr wrap="square" lIns="0" tIns="0" rIns="0" bIns="0" rtlCol="0"/>
          <a:lstStyle/>
          <a:p>
            <a:endParaRPr/>
          </a:p>
        </p:txBody>
      </p:sp>
      <p:sp>
        <p:nvSpPr>
          <p:cNvPr id="48" name="object 48"/>
          <p:cNvSpPr/>
          <p:nvPr/>
        </p:nvSpPr>
        <p:spPr>
          <a:xfrm>
            <a:off x="7196073" y="2769235"/>
            <a:ext cx="511809" cy="282575"/>
          </a:xfrm>
          <a:custGeom>
            <a:avLst/>
            <a:gdLst/>
            <a:ahLst/>
            <a:cxnLst/>
            <a:rect l="l" t="t" r="r" b="b"/>
            <a:pathLst>
              <a:path w="511809" h="282575">
                <a:moveTo>
                  <a:pt x="421767" y="0"/>
                </a:moveTo>
                <a:lnTo>
                  <a:pt x="417829" y="11429"/>
                </a:lnTo>
                <a:lnTo>
                  <a:pt x="434137" y="18522"/>
                </a:lnTo>
                <a:lnTo>
                  <a:pt x="448182" y="28352"/>
                </a:lnTo>
                <a:lnTo>
                  <a:pt x="476726" y="73852"/>
                </a:lnTo>
                <a:lnTo>
                  <a:pt x="485108" y="115623"/>
                </a:lnTo>
                <a:lnTo>
                  <a:pt x="486155" y="139700"/>
                </a:lnTo>
                <a:lnTo>
                  <a:pt x="485108" y="164635"/>
                </a:lnTo>
                <a:lnTo>
                  <a:pt x="476726" y="207601"/>
                </a:lnTo>
                <a:lnTo>
                  <a:pt x="448230" y="253857"/>
                </a:lnTo>
                <a:lnTo>
                  <a:pt x="418210" y="270890"/>
                </a:lnTo>
                <a:lnTo>
                  <a:pt x="421767" y="282320"/>
                </a:lnTo>
                <a:lnTo>
                  <a:pt x="460327" y="264302"/>
                </a:lnTo>
                <a:lnTo>
                  <a:pt x="488696" y="233044"/>
                </a:lnTo>
                <a:lnTo>
                  <a:pt x="506015" y="191135"/>
                </a:lnTo>
                <a:lnTo>
                  <a:pt x="511809" y="141224"/>
                </a:lnTo>
                <a:lnTo>
                  <a:pt x="510357" y="115341"/>
                </a:lnTo>
                <a:lnTo>
                  <a:pt x="498736" y="69482"/>
                </a:lnTo>
                <a:lnTo>
                  <a:pt x="475666" y="32146"/>
                </a:lnTo>
                <a:lnTo>
                  <a:pt x="442241" y="7381"/>
                </a:lnTo>
                <a:lnTo>
                  <a:pt x="421767" y="0"/>
                </a:lnTo>
                <a:close/>
              </a:path>
              <a:path w="511809" h="282575">
                <a:moveTo>
                  <a:pt x="90043" y="0"/>
                </a:moveTo>
                <a:lnTo>
                  <a:pt x="51657" y="18097"/>
                </a:lnTo>
                <a:lnTo>
                  <a:pt x="23368" y="49529"/>
                </a:lnTo>
                <a:lnTo>
                  <a:pt x="5826" y="91424"/>
                </a:lnTo>
                <a:lnTo>
                  <a:pt x="0" y="141224"/>
                </a:lnTo>
                <a:lnTo>
                  <a:pt x="1452" y="167179"/>
                </a:lnTo>
                <a:lnTo>
                  <a:pt x="13073" y="213090"/>
                </a:lnTo>
                <a:lnTo>
                  <a:pt x="36125" y="250334"/>
                </a:lnTo>
                <a:lnTo>
                  <a:pt x="69514" y="274960"/>
                </a:lnTo>
                <a:lnTo>
                  <a:pt x="90043" y="282320"/>
                </a:lnTo>
                <a:lnTo>
                  <a:pt x="93599" y="270890"/>
                </a:lnTo>
                <a:lnTo>
                  <a:pt x="77549" y="263773"/>
                </a:lnTo>
                <a:lnTo>
                  <a:pt x="63690" y="253857"/>
                </a:lnTo>
                <a:lnTo>
                  <a:pt x="35210" y="207601"/>
                </a:lnTo>
                <a:lnTo>
                  <a:pt x="26828" y="164635"/>
                </a:lnTo>
                <a:lnTo>
                  <a:pt x="25780" y="139700"/>
                </a:lnTo>
                <a:lnTo>
                  <a:pt x="26828" y="115623"/>
                </a:lnTo>
                <a:lnTo>
                  <a:pt x="35210" y="73852"/>
                </a:lnTo>
                <a:lnTo>
                  <a:pt x="63801" y="28352"/>
                </a:lnTo>
                <a:lnTo>
                  <a:pt x="94106" y="11429"/>
                </a:lnTo>
                <a:lnTo>
                  <a:pt x="90043" y="0"/>
                </a:lnTo>
                <a:close/>
              </a:path>
            </a:pathLst>
          </a:custGeom>
          <a:solidFill>
            <a:srgbClr val="000000"/>
          </a:solidFill>
        </p:spPr>
        <p:txBody>
          <a:bodyPr wrap="square" lIns="0" tIns="0" rIns="0" bIns="0" rtlCol="0"/>
          <a:lstStyle/>
          <a:p>
            <a:endParaRPr/>
          </a:p>
        </p:txBody>
      </p:sp>
      <p:grpSp>
        <p:nvGrpSpPr>
          <p:cNvPr id="49" name="object 49"/>
          <p:cNvGrpSpPr/>
          <p:nvPr/>
        </p:nvGrpSpPr>
        <p:grpSpPr>
          <a:xfrm>
            <a:off x="2127504" y="2769235"/>
            <a:ext cx="3961765" cy="347345"/>
            <a:chOff x="2127504" y="2769235"/>
            <a:chExt cx="3961765" cy="347345"/>
          </a:xfrm>
        </p:grpSpPr>
        <p:sp>
          <p:nvSpPr>
            <p:cNvPr id="50" name="object 50"/>
            <p:cNvSpPr/>
            <p:nvPr/>
          </p:nvSpPr>
          <p:spPr>
            <a:xfrm>
              <a:off x="2887726" y="2769234"/>
              <a:ext cx="2767330" cy="282575"/>
            </a:xfrm>
            <a:custGeom>
              <a:avLst/>
              <a:gdLst/>
              <a:ahLst/>
              <a:cxnLst/>
              <a:rect l="l" t="t" r="r" b="b"/>
              <a:pathLst>
                <a:path w="2767329" h="282575">
                  <a:moveTo>
                    <a:pt x="94107" y="11430"/>
                  </a:moveTo>
                  <a:lnTo>
                    <a:pt x="90043" y="0"/>
                  </a:lnTo>
                  <a:lnTo>
                    <a:pt x="69583" y="7391"/>
                  </a:lnTo>
                  <a:lnTo>
                    <a:pt x="51650" y="18097"/>
                  </a:lnTo>
                  <a:lnTo>
                    <a:pt x="23368" y="49530"/>
                  </a:lnTo>
                  <a:lnTo>
                    <a:pt x="5816" y="91427"/>
                  </a:lnTo>
                  <a:lnTo>
                    <a:pt x="0" y="141224"/>
                  </a:lnTo>
                  <a:lnTo>
                    <a:pt x="1447" y="167182"/>
                  </a:lnTo>
                  <a:lnTo>
                    <a:pt x="13068" y="213093"/>
                  </a:lnTo>
                  <a:lnTo>
                    <a:pt x="36118" y="250342"/>
                  </a:lnTo>
                  <a:lnTo>
                    <a:pt x="69507" y="274967"/>
                  </a:lnTo>
                  <a:lnTo>
                    <a:pt x="90043" y="282321"/>
                  </a:lnTo>
                  <a:lnTo>
                    <a:pt x="93599" y="270891"/>
                  </a:lnTo>
                  <a:lnTo>
                    <a:pt x="77546" y="263779"/>
                  </a:lnTo>
                  <a:lnTo>
                    <a:pt x="63677" y="253860"/>
                  </a:lnTo>
                  <a:lnTo>
                    <a:pt x="35204" y="207606"/>
                  </a:lnTo>
                  <a:lnTo>
                    <a:pt x="26822" y="164642"/>
                  </a:lnTo>
                  <a:lnTo>
                    <a:pt x="25781" y="139700"/>
                  </a:lnTo>
                  <a:lnTo>
                    <a:pt x="26822" y="115633"/>
                  </a:lnTo>
                  <a:lnTo>
                    <a:pt x="35204" y="73863"/>
                  </a:lnTo>
                  <a:lnTo>
                    <a:pt x="63792" y="28359"/>
                  </a:lnTo>
                  <a:lnTo>
                    <a:pt x="77812" y="18529"/>
                  </a:lnTo>
                  <a:lnTo>
                    <a:pt x="94107" y="11430"/>
                  </a:lnTo>
                  <a:close/>
                </a:path>
                <a:path w="2767329" h="282575">
                  <a:moveTo>
                    <a:pt x="510286" y="141224"/>
                  </a:moveTo>
                  <a:lnTo>
                    <a:pt x="504469" y="91427"/>
                  </a:lnTo>
                  <a:lnTo>
                    <a:pt x="487045" y="49530"/>
                  </a:lnTo>
                  <a:lnTo>
                    <a:pt x="458736" y="18097"/>
                  </a:lnTo>
                  <a:lnTo>
                    <a:pt x="420243" y="0"/>
                  </a:lnTo>
                  <a:lnTo>
                    <a:pt x="416306" y="11430"/>
                  </a:lnTo>
                  <a:lnTo>
                    <a:pt x="432612" y="18529"/>
                  </a:lnTo>
                  <a:lnTo>
                    <a:pt x="446659" y="28359"/>
                  </a:lnTo>
                  <a:lnTo>
                    <a:pt x="475195" y="73863"/>
                  </a:lnTo>
                  <a:lnTo>
                    <a:pt x="483577" y="115633"/>
                  </a:lnTo>
                  <a:lnTo>
                    <a:pt x="484632" y="139700"/>
                  </a:lnTo>
                  <a:lnTo>
                    <a:pt x="483577" y="164642"/>
                  </a:lnTo>
                  <a:lnTo>
                    <a:pt x="475195" y="207606"/>
                  </a:lnTo>
                  <a:lnTo>
                    <a:pt x="446697" y="253860"/>
                  </a:lnTo>
                  <a:lnTo>
                    <a:pt x="416687" y="270891"/>
                  </a:lnTo>
                  <a:lnTo>
                    <a:pt x="420243" y="282321"/>
                  </a:lnTo>
                  <a:lnTo>
                    <a:pt x="458800" y="264312"/>
                  </a:lnTo>
                  <a:lnTo>
                    <a:pt x="487172" y="233045"/>
                  </a:lnTo>
                  <a:lnTo>
                    <a:pt x="504482" y="191135"/>
                  </a:lnTo>
                  <a:lnTo>
                    <a:pt x="508825" y="167182"/>
                  </a:lnTo>
                  <a:lnTo>
                    <a:pt x="510286" y="141224"/>
                  </a:lnTo>
                  <a:close/>
                </a:path>
                <a:path w="2767329" h="282575">
                  <a:moveTo>
                    <a:pt x="1633347" y="11430"/>
                  </a:moveTo>
                  <a:lnTo>
                    <a:pt x="1629283" y="0"/>
                  </a:lnTo>
                  <a:lnTo>
                    <a:pt x="1608823" y="7391"/>
                  </a:lnTo>
                  <a:lnTo>
                    <a:pt x="1590890" y="18097"/>
                  </a:lnTo>
                  <a:lnTo>
                    <a:pt x="1562608" y="49530"/>
                  </a:lnTo>
                  <a:lnTo>
                    <a:pt x="1545056" y="91427"/>
                  </a:lnTo>
                  <a:lnTo>
                    <a:pt x="1539240" y="141224"/>
                  </a:lnTo>
                  <a:lnTo>
                    <a:pt x="1540687" y="167182"/>
                  </a:lnTo>
                  <a:lnTo>
                    <a:pt x="1552308" y="213093"/>
                  </a:lnTo>
                  <a:lnTo>
                    <a:pt x="1575358" y="250342"/>
                  </a:lnTo>
                  <a:lnTo>
                    <a:pt x="1608747" y="274967"/>
                  </a:lnTo>
                  <a:lnTo>
                    <a:pt x="1629283" y="282321"/>
                  </a:lnTo>
                  <a:lnTo>
                    <a:pt x="1632839" y="270891"/>
                  </a:lnTo>
                  <a:lnTo>
                    <a:pt x="1616786" y="263779"/>
                  </a:lnTo>
                  <a:lnTo>
                    <a:pt x="1602917" y="253860"/>
                  </a:lnTo>
                  <a:lnTo>
                    <a:pt x="1574444" y="207606"/>
                  </a:lnTo>
                  <a:lnTo>
                    <a:pt x="1566062" y="164642"/>
                  </a:lnTo>
                  <a:lnTo>
                    <a:pt x="1565021" y="139700"/>
                  </a:lnTo>
                  <a:lnTo>
                    <a:pt x="1566062" y="115633"/>
                  </a:lnTo>
                  <a:lnTo>
                    <a:pt x="1574444" y="73863"/>
                  </a:lnTo>
                  <a:lnTo>
                    <a:pt x="1603032" y="28359"/>
                  </a:lnTo>
                  <a:lnTo>
                    <a:pt x="1617052" y="18529"/>
                  </a:lnTo>
                  <a:lnTo>
                    <a:pt x="1633347" y="11430"/>
                  </a:lnTo>
                  <a:close/>
                </a:path>
                <a:path w="2767329" h="282575">
                  <a:moveTo>
                    <a:pt x="2048002" y="141224"/>
                  </a:moveTo>
                  <a:lnTo>
                    <a:pt x="2042185" y="91427"/>
                  </a:lnTo>
                  <a:lnTo>
                    <a:pt x="2024761" y="49530"/>
                  </a:lnTo>
                  <a:lnTo>
                    <a:pt x="1996452" y="18097"/>
                  </a:lnTo>
                  <a:lnTo>
                    <a:pt x="1957959" y="0"/>
                  </a:lnTo>
                  <a:lnTo>
                    <a:pt x="1954022" y="11430"/>
                  </a:lnTo>
                  <a:lnTo>
                    <a:pt x="1970328" y="18529"/>
                  </a:lnTo>
                  <a:lnTo>
                    <a:pt x="1984375" y="28359"/>
                  </a:lnTo>
                  <a:lnTo>
                    <a:pt x="2012911" y="73863"/>
                  </a:lnTo>
                  <a:lnTo>
                    <a:pt x="2021293" y="115633"/>
                  </a:lnTo>
                  <a:lnTo>
                    <a:pt x="2022348" y="139700"/>
                  </a:lnTo>
                  <a:lnTo>
                    <a:pt x="2021293" y="164642"/>
                  </a:lnTo>
                  <a:lnTo>
                    <a:pt x="2012911" y="207606"/>
                  </a:lnTo>
                  <a:lnTo>
                    <a:pt x="1984413" y="253860"/>
                  </a:lnTo>
                  <a:lnTo>
                    <a:pt x="1954403" y="270891"/>
                  </a:lnTo>
                  <a:lnTo>
                    <a:pt x="1957959" y="282321"/>
                  </a:lnTo>
                  <a:lnTo>
                    <a:pt x="1996516" y="264312"/>
                  </a:lnTo>
                  <a:lnTo>
                    <a:pt x="2024888" y="233045"/>
                  </a:lnTo>
                  <a:lnTo>
                    <a:pt x="2042198" y="191135"/>
                  </a:lnTo>
                  <a:lnTo>
                    <a:pt x="2046541" y="167182"/>
                  </a:lnTo>
                  <a:lnTo>
                    <a:pt x="2048002" y="141224"/>
                  </a:lnTo>
                  <a:close/>
                </a:path>
                <a:path w="2767329" h="282575">
                  <a:moveTo>
                    <a:pt x="2351151" y="11430"/>
                  </a:moveTo>
                  <a:lnTo>
                    <a:pt x="2347087" y="0"/>
                  </a:lnTo>
                  <a:lnTo>
                    <a:pt x="2326627" y="7391"/>
                  </a:lnTo>
                  <a:lnTo>
                    <a:pt x="2308695" y="18097"/>
                  </a:lnTo>
                  <a:lnTo>
                    <a:pt x="2280412" y="49530"/>
                  </a:lnTo>
                  <a:lnTo>
                    <a:pt x="2262860" y="91427"/>
                  </a:lnTo>
                  <a:lnTo>
                    <a:pt x="2257044" y="141224"/>
                  </a:lnTo>
                  <a:lnTo>
                    <a:pt x="2258491" y="167182"/>
                  </a:lnTo>
                  <a:lnTo>
                    <a:pt x="2270112" y="213093"/>
                  </a:lnTo>
                  <a:lnTo>
                    <a:pt x="2293162" y="250342"/>
                  </a:lnTo>
                  <a:lnTo>
                    <a:pt x="2326551" y="274967"/>
                  </a:lnTo>
                  <a:lnTo>
                    <a:pt x="2347087" y="282321"/>
                  </a:lnTo>
                  <a:lnTo>
                    <a:pt x="2350643" y="270891"/>
                  </a:lnTo>
                  <a:lnTo>
                    <a:pt x="2334590" y="263779"/>
                  </a:lnTo>
                  <a:lnTo>
                    <a:pt x="2320721" y="253860"/>
                  </a:lnTo>
                  <a:lnTo>
                    <a:pt x="2292248" y="207606"/>
                  </a:lnTo>
                  <a:lnTo>
                    <a:pt x="2283866" y="164642"/>
                  </a:lnTo>
                  <a:lnTo>
                    <a:pt x="2282825" y="139700"/>
                  </a:lnTo>
                  <a:lnTo>
                    <a:pt x="2283866" y="115633"/>
                  </a:lnTo>
                  <a:lnTo>
                    <a:pt x="2292248" y="73863"/>
                  </a:lnTo>
                  <a:lnTo>
                    <a:pt x="2320836" y="28359"/>
                  </a:lnTo>
                  <a:lnTo>
                    <a:pt x="2334857" y="18529"/>
                  </a:lnTo>
                  <a:lnTo>
                    <a:pt x="2351151" y="11430"/>
                  </a:lnTo>
                  <a:close/>
                </a:path>
                <a:path w="2767329" h="282575">
                  <a:moveTo>
                    <a:pt x="2767330" y="141224"/>
                  </a:moveTo>
                  <a:lnTo>
                    <a:pt x="2761513" y="91427"/>
                  </a:lnTo>
                  <a:lnTo>
                    <a:pt x="2744089" y="49530"/>
                  </a:lnTo>
                  <a:lnTo>
                    <a:pt x="2715780" y="18097"/>
                  </a:lnTo>
                  <a:lnTo>
                    <a:pt x="2677287" y="0"/>
                  </a:lnTo>
                  <a:lnTo>
                    <a:pt x="2673350" y="11430"/>
                  </a:lnTo>
                  <a:lnTo>
                    <a:pt x="2689656" y="18529"/>
                  </a:lnTo>
                  <a:lnTo>
                    <a:pt x="2703703" y="28359"/>
                  </a:lnTo>
                  <a:lnTo>
                    <a:pt x="2732240" y="73863"/>
                  </a:lnTo>
                  <a:lnTo>
                    <a:pt x="2740622" y="115633"/>
                  </a:lnTo>
                  <a:lnTo>
                    <a:pt x="2741676" y="139700"/>
                  </a:lnTo>
                  <a:lnTo>
                    <a:pt x="2740622" y="164642"/>
                  </a:lnTo>
                  <a:lnTo>
                    <a:pt x="2732240" y="207606"/>
                  </a:lnTo>
                  <a:lnTo>
                    <a:pt x="2703741" y="253860"/>
                  </a:lnTo>
                  <a:lnTo>
                    <a:pt x="2673731" y="270891"/>
                  </a:lnTo>
                  <a:lnTo>
                    <a:pt x="2677287" y="282321"/>
                  </a:lnTo>
                  <a:lnTo>
                    <a:pt x="2715844" y="264312"/>
                  </a:lnTo>
                  <a:lnTo>
                    <a:pt x="2744216" y="233045"/>
                  </a:lnTo>
                  <a:lnTo>
                    <a:pt x="2761526" y="191135"/>
                  </a:lnTo>
                  <a:lnTo>
                    <a:pt x="2765869" y="167182"/>
                  </a:lnTo>
                  <a:lnTo>
                    <a:pt x="2767330" y="141224"/>
                  </a:lnTo>
                  <a:close/>
                </a:path>
              </a:pathLst>
            </a:custGeom>
            <a:solidFill>
              <a:srgbClr val="000000"/>
            </a:solidFill>
          </p:spPr>
          <p:txBody>
            <a:bodyPr wrap="square" lIns="0" tIns="0" rIns="0" bIns="0" rtlCol="0"/>
            <a:lstStyle/>
            <a:p>
              <a:endParaRPr/>
            </a:p>
          </p:txBody>
        </p:sp>
        <p:sp>
          <p:nvSpPr>
            <p:cNvPr id="51" name="object 51"/>
            <p:cNvSpPr/>
            <p:nvPr/>
          </p:nvSpPr>
          <p:spPr>
            <a:xfrm>
              <a:off x="2127504" y="3078480"/>
              <a:ext cx="3961765" cy="0"/>
            </a:xfrm>
            <a:custGeom>
              <a:avLst/>
              <a:gdLst/>
              <a:ahLst/>
              <a:cxnLst/>
              <a:rect l="l" t="t" r="r" b="b"/>
              <a:pathLst>
                <a:path w="3961765">
                  <a:moveTo>
                    <a:pt x="0" y="0"/>
                  </a:moveTo>
                  <a:lnTo>
                    <a:pt x="3961256" y="0"/>
                  </a:lnTo>
                </a:path>
              </a:pathLst>
            </a:custGeom>
            <a:ln w="76200">
              <a:solidFill>
                <a:srgbClr val="006FC0"/>
              </a:solidFill>
            </a:ln>
          </p:spPr>
          <p:txBody>
            <a:bodyPr wrap="square" lIns="0" tIns="0" rIns="0" bIns="0" rtlCol="0"/>
            <a:lstStyle/>
            <a:p>
              <a:endParaRPr/>
            </a:p>
          </p:txBody>
        </p:sp>
      </p:grpSp>
      <p:sp>
        <p:nvSpPr>
          <p:cNvPr id="52" name="object 52"/>
          <p:cNvSpPr/>
          <p:nvPr/>
        </p:nvSpPr>
        <p:spPr>
          <a:xfrm>
            <a:off x="480948" y="3876421"/>
            <a:ext cx="1048385" cy="282575"/>
          </a:xfrm>
          <a:custGeom>
            <a:avLst/>
            <a:gdLst/>
            <a:ahLst/>
            <a:cxnLst/>
            <a:rect l="l" t="t" r="r" b="b"/>
            <a:pathLst>
              <a:path w="1048385" h="282575">
                <a:moveTo>
                  <a:pt x="958214" y="0"/>
                </a:moveTo>
                <a:lnTo>
                  <a:pt x="954278" y="11429"/>
                </a:lnTo>
                <a:lnTo>
                  <a:pt x="970585" y="18577"/>
                </a:lnTo>
                <a:lnTo>
                  <a:pt x="984631" y="28416"/>
                </a:lnTo>
                <a:lnTo>
                  <a:pt x="1013154" y="73908"/>
                </a:lnTo>
                <a:lnTo>
                  <a:pt x="1021449" y="115679"/>
                </a:lnTo>
                <a:lnTo>
                  <a:pt x="1022476" y="139826"/>
                </a:lnTo>
                <a:lnTo>
                  <a:pt x="1021449" y="164689"/>
                </a:lnTo>
                <a:lnTo>
                  <a:pt x="1013154" y="207603"/>
                </a:lnTo>
                <a:lnTo>
                  <a:pt x="984678" y="253857"/>
                </a:lnTo>
                <a:lnTo>
                  <a:pt x="954659" y="270890"/>
                </a:lnTo>
                <a:lnTo>
                  <a:pt x="958214" y="282320"/>
                </a:lnTo>
                <a:lnTo>
                  <a:pt x="996711" y="264302"/>
                </a:lnTo>
                <a:lnTo>
                  <a:pt x="1025017" y="233044"/>
                </a:lnTo>
                <a:lnTo>
                  <a:pt x="1042447" y="191134"/>
                </a:lnTo>
                <a:lnTo>
                  <a:pt x="1048257" y="141223"/>
                </a:lnTo>
                <a:lnTo>
                  <a:pt x="1046805" y="115341"/>
                </a:lnTo>
                <a:lnTo>
                  <a:pt x="1035184" y="69482"/>
                </a:lnTo>
                <a:lnTo>
                  <a:pt x="1012114" y="32146"/>
                </a:lnTo>
                <a:lnTo>
                  <a:pt x="978689" y="7381"/>
                </a:lnTo>
                <a:lnTo>
                  <a:pt x="958214" y="0"/>
                </a:lnTo>
                <a:close/>
              </a:path>
              <a:path w="1048385" h="282575">
                <a:moveTo>
                  <a:pt x="90043" y="0"/>
                </a:moveTo>
                <a:lnTo>
                  <a:pt x="51619" y="18097"/>
                </a:lnTo>
                <a:lnTo>
                  <a:pt x="23291" y="49529"/>
                </a:lnTo>
                <a:lnTo>
                  <a:pt x="5821" y="91424"/>
                </a:lnTo>
                <a:lnTo>
                  <a:pt x="0" y="141223"/>
                </a:lnTo>
                <a:lnTo>
                  <a:pt x="1450" y="167179"/>
                </a:lnTo>
                <a:lnTo>
                  <a:pt x="13056" y="213090"/>
                </a:lnTo>
                <a:lnTo>
                  <a:pt x="36098" y="250334"/>
                </a:lnTo>
                <a:lnTo>
                  <a:pt x="69508" y="274960"/>
                </a:lnTo>
                <a:lnTo>
                  <a:pt x="90043" y="282320"/>
                </a:lnTo>
                <a:lnTo>
                  <a:pt x="93611" y="270890"/>
                </a:lnTo>
                <a:lnTo>
                  <a:pt x="77521" y="263773"/>
                </a:lnTo>
                <a:lnTo>
                  <a:pt x="63636" y="253857"/>
                </a:lnTo>
                <a:lnTo>
                  <a:pt x="35156" y="207603"/>
                </a:lnTo>
                <a:lnTo>
                  <a:pt x="26788" y="164689"/>
                </a:lnTo>
                <a:lnTo>
                  <a:pt x="25742" y="139826"/>
                </a:lnTo>
                <a:lnTo>
                  <a:pt x="26788" y="115679"/>
                </a:lnTo>
                <a:lnTo>
                  <a:pt x="35156" y="73908"/>
                </a:lnTo>
                <a:lnTo>
                  <a:pt x="63749" y="28416"/>
                </a:lnTo>
                <a:lnTo>
                  <a:pt x="94056" y="11429"/>
                </a:lnTo>
                <a:lnTo>
                  <a:pt x="90043" y="0"/>
                </a:lnTo>
                <a:close/>
              </a:path>
            </a:pathLst>
          </a:custGeom>
          <a:solidFill>
            <a:srgbClr val="000000"/>
          </a:solidFill>
        </p:spPr>
        <p:txBody>
          <a:bodyPr wrap="square" lIns="0" tIns="0" rIns="0" bIns="0" rtlCol="0"/>
          <a:lstStyle/>
          <a:p>
            <a:endParaRPr/>
          </a:p>
        </p:txBody>
      </p:sp>
      <p:sp>
        <p:nvSpPr>
          <p:cNvPr id="53" name="object 53"/>
          <p:cNvSpPr/>
          <p:nvPr/>
        </p:nvSpPr>
        <p:spPr>
          <a:xfrm>
            <a:off x="1739773" y="3876421"/>
            <a:ext cx="516890" cy="282575"/>
          </a:xfrm>
          <a:custGeom>
            <a:avLst/>
            <a:gdLst/>
            <a:ahLst/>
            <a:cxnLst/>
            <a:rect l="l" t="t" r="r" b="b"/>
            <a:pathLst>
              <a:path w="516889" h="282575">
                <a:moveTo>
                  <a:pt x="426338" y="0"/>
                </a:moveTo>
                <a:lnTo>
                  <a:pt x="422401" y="11429"/>
                </a:lnTo>
                <a:lnTo>
                  <a:pt x="438709" y="18577"/>
                </a:lnTo>
                <a:lnTo>
                  <a:pt x="452754" y="28416"/>
                </a:lnTo>
                <a:lnTo>
                  <a:pt x="481278" y="73908"/>
                </a:lnTo>
                <a:lnTo>
                  <a:pt x="489573" y="115679"/>
                </a:lnTo>
                <a:lnTo>
                  <a:pt x="490600" y="139826"/>
                </a:lnTo>
                <a:lnTo>
                  <a:pt x="489573" y="164689"/>
                </a:lnTo>
                <a:lnTo>
                  <a:pt x="481278" y="207603"/>
                </a:lnTo>
                <a:lnTo>
                  <a:pt x="452802" y="253857"/>
                </a:lnTo>
                <a:lnTo>
                  <a:pt x="422782" y="270890"/>
                </a:lnTo>
                <a:lnTo>
                  <a:pt x="426338" y="282320"/>
                </a:lnTo>
                <a:lnTo>
                  <a:pt x="464883" y="264302"/>
                </a:lnTo>
                <a:lnTo>
                  <a:pt x="493140" y="233044"/>
                </a:lnTo>
                <a:lnTo>
                  <a:pt x="510571" y="191134"/>
                </a:lnTo>
                <a:lnTo>
                  <a:pt x="516381" y="141223"/>
                </a:lnTo>
                <a:lnTo>
                  <a:pt x="514929" y="115341"/>
                </a:lnTo>
                <a:lnTo>
                  <a:pt x="503308" y="69482"/>
                </a:lnTo>
                <a:lnTo>
                  <a:pt x="480238" y="32146"/>
                </a:lnTo>
                <a:lnTo>
                  <a:pt x="446813" y="7381"/>
                </a:lnTo>
                <a:lnTo>
                  <a:pt x="426338" y="0"/>
                </a:lnTo>
                <a:close/>
              </a:path>
              <a:path w="516889" h="282575">
                <a:moveTo>
                  <a:pt x="90043" y="0"/>
                </a:moveTo>
                <a:lnTo>
                  <a:pt x="51641" y="18097"/>
                </a:lnTo>
                <a:lnTo>
                  <a:pt x="23240" y="49529"/>
                </a:lnTo>
                <a:lnTo>
                  <a:pt x="5810" y="91424"/>
                </a:lnTo>
                <a:lnTo>
                  <a:pt x="0" y="141223"/>
                </a:lnTo>
                <a:lnTo>
                  <a:pt x="1452" y="167179"/>
                </a:lnTo>
                <a:lnTo>
                  <a:pt x="13073" y="213090"/>
                </a:lnTo>
                <a:lnTo>
                  <a:pt x="36125" y="250334"/>
                </a:lnTo>
                <a:lnTo>
                  <a:pt x="69514" y="274960"/>
                </a:lnTo>
                <a:lnTo>
                  <a:pt x="90043" y="282320"/>
                </a:lnTo>
                <a:lnTo>
                  <a:pt x="93599" y="270890"/>
                </a:lnTo>
                <a:lnTo>
                  <a:pt x="77531" y="263773"/>
                </a:lnTo>
                <a:lnTo>
                  <a:pt x="63642" y="253857"/>
                </a:lnTo>
                <a:lnTo>
                  <a:pt x="35210" y="207603"/>
                </a:lnTo>
                <a:lnTo>
                  <a:pt x="26828" y="164689"/>
                </a:lnTo>
                <a:lnTo>
                  <a:pt x="25781" y="139826"/>
                </a:lnTo>
                <a:lnTo>
                  <a:pt x="26828" y="115679"/>
                </a:lnTo>
                <a:lnTo>
                  <a:pt x="35210" y="73908"/>
                </a:lnTo>
                <a:lnTo>
                  <a:pt x="63753" y="28416"/>
                </a:lnTo>
                <a:lnTo>
                  <a:pt x="94106" y="11429"/>
                </a:lnTo>
                <a:lnTo>
                  <a:pt x="90043" y="0"/>
                </a:lnTo>
                <a:close/>
              </a:path>
            </a:pathLst>
          </a:custGeom>
          <a:solidFill>
            <a:srgbClr val="000000"/>
          </a:solidFill>
        </p:spPr>
        <p:txBody>
          <a:bodyPr wrap="square" lIns="0" tIns="0" rIns="0" bIns="0" rtlCol="0"/>
          <a:lstStyle/>
          <a:p>
            <a:endParaRPr/>
          </a:p>
        </p:txBody>
      </p:sp>
      <p:sp>
        <p:nvSpPr>
          <p:cNvPr id="54" name="object 54"/>
          <p:cNvSpPr/>
          <p:nvPr/>
        </p:nvSpPr>
        <p:spPr>
          <a:xfrm>
            <a:off x="2613025" y="3876421"/>
            <a:ext cx="1050290" cy="282575"/>
          </a:xfrm>
          <a:custGeom>
            <a:avLst/>
            <a:gdLst/>
            <a:ahLst/>
            <a:cxnLst/>
            <a:rect l="l" t="t" r="r" b="b"/>
            <a:pathLst>
              <a:path w="1050289" h="282575">
                <a:moveTo>
                  <a:pt x="959738" y="0"/>
                </a:moveTo>
                <a:lnTo>
                  <a:pt x="955801" y="11429"/>
                </a:lnTo>
                <a:lnTo>
                  <a:pt x="972109" y="18577"/>
                </a:lnTo>
                <a:lnTo>
                  <a:pt x="986154" y="28416"/>
                </a:lnTo>
                <a:lnTo>
                  <a:pt x="1014678" y="73908"/>
                </a:lnTo>
                <a:lnTo>
                  <a:pt x="1022973" y="115679"/>
                </a:lnTo>
                <a:lnTo>
                  <a:pt x="1024001" y="139826"/>
                </a:lnTo>
                <a:lnTo>
                  <a:pt x="1022973" y="164689"/>
                </a:lnTo>
                <a:lnTo>
                  <a:pt x="1014678" y="207603"/>
                </a:lnTo>
                <a:lnTo>
                  <a:pt x="986202" y="253857"/>
                </a:lnTo>
                <a:lnTo>
                  <a:pt x="956183" y="270890"/>
                </a:lnTo>
                <a:lnTo>
                  <a:pt x="959738" y="282320"/>
                </a:lnTo>
                <a:lnTo>
                  <a:pt x="998235" y="264302"/>
                </a:lnTo>
                <a:lnTo>
                  <a:pt x="1026540" y="233044"/>
                </a:lnTo>
                <a:lnTo>
                  <a:pt x="1043971" y="191134"/>
                </a:lnTo>
                <a:lnTo>
                  <a:pt x="1049782" y="141223"/>
                </a:lnTo>
                <a:lnTo>
                  <a:pt x="1048329" y="115341"/>
                </a:lnTo>
                <a:lnTo>
                  <a:pt x="1036708" y="69482"/>
                </a:lnTo>
                <a:lnTo>
                  <a:pt x="1013638" y="32146"/>
                </a:lnTo>
                <a:lnTo>
                  <a:pt x="980213" y="7381"/>
                </a:lnTo>
                <a:lnTo>
                  <a:pt x="959738" y="0"/>
                </a:lnTo>
                <a:close/>
              </a:path>
              <a:path w="1050289" h="282575">
                <a:moveTo>
                  <a:pt x="90043" y="0"/>
                </a:moveTo>
                <a:lnTo>
                  <a:pt x="51641" y="18097"/>
                </a:lnTo>
                <a:lnTo>
                  <a:pt x="23241" y="49529"/>
                </a:lnTo>
                <a:lnTo>
                  <a:pt x="5810" y="91424"/>
                </a:lnTo>
                <a:lnTo>
                  <a:pt x="0" y="141223"/>
                </a:lnTo>
                <a:lnTo>
                  <a:pt x="1452" y="167179"/>
                </a:lnTo>
                <a:lnTo>
                  <a:pt x="13073" y="213090"/>
                </a:lnTo>
                <a:lnTo>
                  <a:pt x="36125" y="250334"/>
                </a:lnTo>
                <a:lnTo>
                  <a:pt x="69514" y="274960"/>
                </a:lnTo>
                <a:lnTo>
                  <a:pt x="90043" y="282320"/>
                </a:lnTo>
                <a:lnTo>
                  <a:pt x="93599" y="270890"/>
                </a:lnTo>
                <a:lnTo>
                  <a:pt x="77531" y="263773"/>
                </a:lnTo>
                <a:lnTo>
                  <a:pt x="63642" y="253857"/>
                </a:lnTo>
                <a:lnTo>
                  <a:pt x="35210" y="207603"/>
                </a:lnTo>
                <a:lnTo>
                  <a:pt x="26828" y="164689"/>
                </a:lnTo>
                <a:lnTo>
                  <a:pt x="25781" y="139826"/>
                </a:lnTo>
                <a:lnTo>
                  <a:pt x="26828" y="115679"/>
                </a:lnTo>
                <a:lnTo>
                  <a:pt x="35210" y="73908"/>
                </a:lnTo>
                <a:lnTo>
                  <a:pt x="63753" y="28416"/>
                </a:lnTo>
                <a:lnTo>
                  <a:pt x="94106" y="11429"/>
                </a:lnTo>
                <a:lnTo>
                  <a:pt x="90043" y="0"/>
                </a:lnTo>
                <a:close/>
              </a:path>
            </a:pathLst>
          </a:custGeom>
          <a:solidFill>
            <a:srgbClr val="000000"/>
          </a:solidFill>
        </p:spPr>
        <p:txBody>
          <a:bodyPr wrap="square" lIns="0" tIns="0" rIns="0" bIns="0" rtlCol="0"/>
          <a:lstStyle/>
          <a:p>
            <a:endParaRPr/>
          </a:p>
        </p:txBody>
      </p:sp>
      <p:sp>
        <p:nvSpPr>
          <p:cNvPr id="55" name="object 55"/>
          <p:cNvSpPr/>
          <p:nvPr/>
        </p:nvSpPr>
        <p:spPr>
          <a:xfrm>
            <a:off x="1152715" y="4390644"/>
            <a:ext cx="518159" cy="282575"/>
          </a:xfrm>
          <a:custGeom>
            <a:avLst/>
            <a:gdLst/>
            <a:ahLst/>
            <a:cxnLst/>
            <a:rect l="l" t="t" r="r" b="b"/>
            <a:pathLst>
              <a:path w="518160" h="282575">
                <a:moveTo>
                  <a:pt x="427926" y="0"/>
                </a:moveTo>
                <a:lnTo>
                  <a:pt x="423862" y="11429"/>
                </a:lnTo>
                <a:lnTo>
                  <a:pt x="440225" y="18522"/>
                </a:lnTo>
                <a:lnTo>
                  <a:pt x="454278" y="28352"/>
                </a:lnTo>
                <a:lnTo>
                  <a:pt x="482812" y="73852"/>
                </a:lnTo>
                <a:lnTo>
                  <a:pt x="491142" y="115623"/>
                </a:lnTo>
                <a:lnTo>
                  <a:pt x="492188" y="139699"/>
                </a:lnTo>
                <a:lnTo>
                  <a:pt x="491140" y="164633"/>
                </a:lnTo>
                <a:lnTo>
                  <a:pt x="482758" y="207547"/>
                </a:lnTo>
                <a:lnTo>
                  <a:pt x="454278" y="253793"/>
                </a:lnTo>
                <a:lnTo>
                  <a:pt x="424370" y="270890"/>
                </a:lnTo>
                <a:lnTo>
                  <a:pt x="427926" y="282320"/>
                </a:lnTo>
                <a:lnTo>
                  <a:pt x="466423" y="264239"/>
                </a:lnTo>
                <a:lnTo>
                  <a:pt x="494728" y="232917"/>
                </a:lnTo>
                <a:lnTo>
                  <a:pt x="512159" y="191071"/>
                </a:lnTo>
                <a:lnTo>
                  <a:pt x="517969" y="141223"/>
                </a:lnTo>
                <a:lnTo>
                  <a:pt x="516514" y="115339"/>
                </a:lnTo>
                <a:lnTo>
                  <a:pt x="504842" y="69429"/>
                </a:lnTo>
                <a:lnTo>
                  <a:pt x="481718" y="32093"/>
                </a:lnTo>
                <a:lnTo>
                  <a:pt x="448381" y="7379"/>
                </a:lnTo>
                <a:lnTo>
                  <a:pt x="427926" y="0"/>
                </a:lnTo>
                <a:close/>
              </a:path>
              <a:path w="518160" h="282575">
                <a:moveTo>
                  <a:pt x="90043" y="0"/>
                </a:moveTo>
                <a:lnTo>
                  <a:pt x="51628" y="18081"/>
                </a:lnTo>
                <a:lnTo>
                  <a:pt x="23291" y="49402"/>
                </a:lnTo>
                <a:lnTo>
                  <a:pt x="5821" y="91408"/>
                </a:lnTo>
                <a:lnTo>
                  <a:pt x="0" y="141223"/>
                </a:lnTo>
                <a:lnTo>
                  <a:pt x="1452" y="167159"/>
                </a:lnTo>
                <a:lnTo>
                  <a:pt x="13062" y="212982"/>
                </a:lnTo>
                <a:lnTo>
                  <a:pt x="36100" y="250227"/>
                </a:lnTo>
                <a:lnTo>
                  <a:pt x="69514" y="274941"/>
                </a:lnTo>
                <a:lnTo>
                  <a:pt x="90043" y="282320"/>
                </a:lnTo>
                <a:lnTo>
                  <a:pt x="93611" y="270890"/>
                </a:lnTo>
                <a:lnTo>
                  <a:pt x="77528" y="263717"/>
                </a:lnTo>
                <a:lnTo>
                  <a:pt x="63647" y="253793"/>
                </a:lnTo>
                <a:lnTo>
                  <a:pt x="35167" y="207547"/>
                </a:lnTo>
                <a:lnTo>
                  <a:pt x="26790" y="164633"/>
                </a:lnTo>
                <a:lnTo>
                  <a:pt x="25742" y="139699"/>
                </a:lnTo>
                <a:lnTo>
                  <a:pt x="26790" y="115623"/>
                </a:lnTo>
                <a:lnTo>
                  <a:pt x="35167" y="73852"/>
                </a:lnTo>
                <a:lnTo>
                  <a:pt x="63755" y="28352"/>
                </a:lnTo>
                <a:lnTo>
                  <a:pt x="94056" y="11429"/>
                </a:lnTo>
                <a:lnTo>
                  <a:pt x="90043" y="0"/>
                </a:lnTo>
                <a:close/>
              </a:path>
            </a:pathLst>
          </a:custGeom>
          <a:solidFill>
            <a:srgbClr val="000000"/>
          </a:solidFill>
        </p:spPr>
        <p:txBody>
          <a:bodyPr wrap="square" lIns="0" tIns="0" rIns="0" bIns="0" rtlCol="0"/>
          <a:lstStyle/>
          <a:p>
            <a:endParaRPr/>
          </a:p>
        </p:txBody>
      </p:sp>
      <p:sp>
        <p:nvSpPr>
          <p:cNvPr id="56" name="object 56"/>
          <p:cNvSpPr/>
          <p:nvPr/>
        </p:nvSpPr>
        <p:spPr>
          <a:xfrm>
            <a:off x="2730119" y="4390644"/>
            <a:ext cx="514984" cy="282575"/>
          </a:xfrm>
          <a:custGeom>
            <a:avLst/>
            <a:gdLst/>
            <a:ahLst/>
            <a:cxnLst/>
            <a:rect l="l" t="t" r="r" b="b"/>
            <a:pathLst>
              <a:path w="514985" h="282575">
                <a:moveTo>
                  <a:pt x="424814" y="0"/>
                </a:moveTo>
                <a:lnTo>
                  <a:pt x="420750" y="11429"/>
                </a:lnTo>
                <a:lnTo>
                  <a:pt x="437114" y="18522"/>
                </a:lnTo>
                <a:lnTo>
                  <a:pt x="451167" y="28352"/>
                </a:lnTo>
                <a:lnTo>
                  <a:pt x="479700" y="73852"/>
                </a:lnTo>
                <a:lnTo>
                  <a:pt x="488031" y="115623"/>
                </a:lnTo>
                <a:lnTo>
                  <a:pt x="489076" y="139699"/>
                </a:lnTo>
                <a:lnTo>
                  <a:pt x="488029" y="164633"/>
                </a:lnTo>
                <a:lnTo>
                  <a:pt x="479647" y="207547"/>
                </a:lnTo>
                <a:lnTo>
                  <a:pt x="451167" y="253793"/>
                </a:lnTo>
                <a:lnTo>
                  <a:pt x="421258" y="270890"/>
                </a:lnTo>
                <a:lnTo>
                  <a:pt x="424814" y="282320"/>
                </a:lnTo>
                <a:lnTo>
                  <a:pt x="463311" y="264239"/>
                </a:lnTo>
                <a:lnTo>
                  <a:pt x="491617" y="232917"/>
                </a:lnTo>
                <a:lnTo>
                  <a:pt x="509047" y="191071"/>
                </a:lnTo>
                <a:lnTo>
                  <a:pt x="514857" y="141223"/>
                </a:lnTo>
                <a:lnTo>
                  <a:pt x="513403" y="115339"/>
                </a:lnTo>
                <a:lnTo>
                  <a:pt x="501731" y="69429"/>
                </a:lnTo>
                <a:lnTo>
                  <a:pt x="478607" y="32093"/>
                </a:lnTo>
                <a:lnTo>
                  <a:pt x="445269" y="7379"/>
                </a:lnTo>
                <a:lnTo>
                  <a:pt x="424814" y="0"/>
                </a:lnTo>
                <a:close/>
              </a:path>
              <a:path w="514985" h="282575">
                <a:moveTo>
                  <a:pt x="89916" y="0"/>
                </a:moveTo>
                <a:lnTo>
                  <a:pt x="51530" y="18081"/>
                </a:lnTo>
                <a:lnTo>
                  <a:pt x="23241" y="49402"/>
                </a:lnTo>
                <a:lnTo>
                  <a:pt x="5810" y="91408"/>
                </a:lnTo>
                <a:lnTo>
                  <a:pt x="0" y="141223"/>
                </a:lnTo>
                <a:lnTo>
                  <a:pt x="1432" y="167159"/>
                </a:lnTo>
                <a:lnTo>
                  <a:pt x="12965" y="212982"/>
                </a:lnTo>
                <a:lnTo>
                  <a:pt x="36016" y="250227"/>
                </a:lnTo>
                <a:lnTo>
                  <a:pt x="69441" y="274941"/>
                </a:lnTo>
                <a:lnTo>
                  <a:pt x="89916" y="282320"/>
                </a:lnTo>
                <a:lnTo>
                  <a:pt x="93599" y="270890"/>
                </a:lnTo>
                <a:lnTo>
                  <a:pt x="77475" y="263717"/>
                </a:lnTo>
                <a:lnTo>
                  <a:pt x="63579" y="253793"/>
                </a:lnTo>
                <a:lnTo>
                  <a:pt x="35083" y="207547"/>
                </a:lnTo>
                <a:lnTo>
                  <a:pt x="26701" y="164633"/>
                </a:lnTo>
                <a:lnTo>
                  <a:pt x="25654" y="139699"/>
                </a:lnTo>
                <a:lnTo>
                  <a:pt x="26701" y="115623"/>
                </a:lnTo>
                <a:lnTo>
                  <a:pt x="35083" y="73852"/>
                </a:lnTo>
                <a:lnTo>
                  <a:pt x="63674" y="28352"/>
                </a:lnTo>
                <a:lnTo>
                  <a:pt x="93980" y="11429"/>
                </a:lnTo>
                <a:lnTo>
                  <a:pt x="89916" y="0"/>
                </a:lnTo>
                <a:close/>
              </a:path>
            </a:pathLst>
          </a:custGeom>
          <a:solidFill>
            <a:srgbClr val="000000"/>
          </a:solidFill>
        </p:spPr>
        <p:txBody>
          <a:bodyPr wrap="square" lIns="0" tIns="0" rIns="0" bIns="0" rtlCol="0"/>
          <a:lstStyle/>
          <a:p>
            <a:endParaRPr/>
          </a:p>
        </p:txBody>
      </p:sp>
      <p:sp>
        <p:nvSpPr>
          <p:cNvPr id="57" name="object 57"/>
          <p:cNvSpPr/>
          <p:nvPr/>
        </p:nvSpPr>
        <p:spPr>
          <a:xfrm>
            <a:off x="3454019" y="4390644"/>
            <a:ext cx="516890" cy="282575"/>
          </a:xfrm>
          <a:custGeom>
            <a:avLst/>
            <a:gdLst/>
            <a:ahLst/>
            <a:cxnLst/>
            <a:rect l="l" t="t" r="r" b="b"/>
            <a:pathLst>
              <a:path w="516889" h="282575">
                <a:moveTo>
                  <a:pt x="426338" y="0"/>
                </a:moveTo>
                <a:lnTo>
                  <a:pt x="422275" y="11429"/>
                </a:lnTo>
                <a:lnTo>
                  <a:pt x="438638" y="18522"/>
                </a:lnTo>
                <a:lnTo>
                  <a:pt x="452691" y="28352"/>
                </a:lnTo>
                <a:lnTo>
                  <a:pt x="481224" y="73852"/>
                </a:lnTo>
                <a:lnTo>
                  <a:pt x="489555" y="115623"/>
                </a:lnTo>
                <a:lnTo>
                  <a:pt x="490600" y="139699"/>
                </a:lnTo>
                <a:lnTo>
                  <a:pt x="489553" y="164633"/>
                </a:lnTo>
                <a:lnTo>
                  <a:pt x="481171" y="207547"/>
                </a:lnTo>
                <a:lnTo>
                  <a:pt x="452691" y="253793"/>
                </a:lnTo>
                <a:lnTo>
                  <a:pt x="422782" y="270890"/>
                </a:lnTo>
                <a:lnTo>
                  <a:pt x="426338" y="282320"/>
                </a:lnTo>
                <a:lnTo>
                  <a:pt x="464835" y="264239"/>
                </a:lnTo>
                <a:lnTo>
                  <a:pt x="493140" y="232917"/>
                </a:lnTo>
                <a:lnTo>
                  <a:pt x="510571" y="191071"/>
                </a:lnTo>
                <a:lnTo>
                  <a:pt x="516381" y="141223"/>
                </a:lnTo>
                <a:lnTo>
                  <a:pt x="514927" y="115339"/>
                </a:lnTo>
                <a:lnTo>
                  <a:pt x="503255" y="69429"/>
                </a:lnTo>
                <a:lnTo>
                  <a:pt x="480131" y="32093"/>
                </a:lnTo>
                <a:lnTo>
                  <a:pt x="446793" y="7379"/>
                </a:lnTo>
                <a:lnTo>
                  <a:pt x="426338" y="0"/>
                </a:lnTo>
                <a:close/>
              </a:path>
              <a:path w="516889" h="282575">
                <a:moveTo>
                  <a:pt x="89915" y="0"/>
                </a:moveTo>
                <a:lnTo>
                  <a:pt x="51530" y="18081"/>
                </a:lnTo>
                <a:lnTo>
                  <a:pt x="23240" y="49402"/>
                </a:lnTo>
                <a:lnTo>
                  <a:pt x="5810" y="91408"/>
                </a:lnTo>
                <a:lnTo>
                  <a:pt x="0" y="141223"/>
                </a:lnTo>
                <a:lnTo>
                  <a:pt x="1432" y="167159"/>
                </a:lnTo>
                <a:lnTo>
                  <a:pt x="12965" y="212982"/>
                </a:lnTo>
                <a:lnTo>
                  <a:pt x="36016" y="250227"/>
                </a:lnTo>
                <a:lnTo>
                  <a:pt x="69441" y="274941"/>
                </a:lnTo>
                <a:lnTo>
                  <a:pt x="89915" y="282320"/>
                </a:lnTo>
                <a:lnTo>
                  <a:pt x="93598" y="270890"/>
                </a:lnTo>
                <a:lnTo>
                  <a:pt x="77475" y="263717"/>
                </a:lnTo>
                <a:lnTo>
                  <a:pt x="63579" y="253793"/>
                </a:lnTo>
                <a:lnTo>
                  <a:pt x="35083" y="207547"/>
                </a:lnTo>
                <a:lnTo>
                  <a:pt x="26701" y="164633"/>
                </a:lnTo>
                <a:lnTo>
                  <a:pt x="25653" y="139699"/>
                </a:lnTo>
                <a:lnTo>
                  <a:pt x="26701" y="115623"/>
                </a:lnTo>
                <a:lnTo>
                  <a:pt x="35083" y="73852"/>
                </a:lnTo>
                <a:lnTo>
                  <a:pt x="63674" y="28352"/>
                </a:lnTo>
                <a:lnTo>
                  <a:pt x="93979" y="11429"/>
                </a:lnTo>
                <a:lnTo>
                  <a:pt x="89915" y="0"/>
                </a:lnTo>
                <a:close/>
              </a:path>
            </a:pathLst>
          </a:custGeom>
          <a:solidFill>
            <a:srgbClr val="000000"/>
          </a:solidFill>
        </p:spPr>
        <p:txBody>
          <a:bodyPr wrap="square" lIns="0" tIns="0" rIns="0" bIns="0" rtlCol="0"/>
          <a:lstStyle/>
          <a:p>
            <a:endParaRPr/>
          </a:p>
        </p:txBody>
      </p:sp>
      <p:sp>
        <p:nvSpPr>
          <p:cNvPr id="58" name="object 58"/>
          <p:cNvSpPr/>
          <p:nvPr/>
        </p:nvSpPr>
        <p:spPr>
          <a:xfrm>
            <a:off x="4860671" y="4390644"/>
            <a:ext cx="516890" cy="282575"/>
          </a:xfrm>
          <a:custGeom>
            <a:avLst/>
            <a:gdLst/>
            <a:ahLst/>
            <a:cxnLst/>
            <a:rect l="l" t="t" r="r" b="b"/>
            <a:pathLst>
              <a:path w="516889" h="282575">
                <a:moveTo>
                  <a:pt x="426338" y="0"/>
                </a:moveTo>
                <a:lnTo>
                  <a:pt x="422275" y="11429"/>
                </a:lnTo>
                <a:lnTo>
                  <a:pt x="438638" y="18522"/>
                </a:lnTo>
                <a:lnTo>
                  <a:pt x="452691" y="28352"/>
                </a:lnTo>
                <a:lnTo>
                  <a:pt x="481224" y="73852"/>
                </a:lnTo>
                <a:lnTo>
                  <a:pt x="489555" y="115623"/>
                </a:lnTo>
                <a:lnTo>
                  <a:pt x="490600" y="139699"/>
                </a:lnTo>
                <a:lnTo>
                  <a:pt x="489553" y="164633"/>
                </a:lnTo>
                <a:lnTo>
                  <a:pt x="481171" y="207547"/>
                </a:lnTo>
                <a:lnTo>
                  <a:pt x="452691" y="253793"/>
                </a:lnTo>
                <a:lnTo>
                  <a:pt x="422782" y="270890"/>
                </a:lnTo>
                <a:lnTo>
                  <a:pt x="426338" y="282320"/>
                </a:lnTo>
                <a:lnTo>
                  <a:pt x="464835" y="264239"/>
                </a:lnTo>
                <a:lnTo>
                  <a:pt x="493140" y="232917"/>
                </a:lnTo>
                <a:lnTo>
                  <a:pt x="510571" y="191071"/>
                </a:lnTo>
                <a:lnTo>
                  <a:pt x="516381" y="141223"/>
                </a:lnTo>
                <a:lnTo>
                  <a:pt x="514927" y="115339"/>
                </a:lnTo>
                <a:lnTo>
                  <a:pt x="503255" y="69429"/>
                </a:lnTo>
                <a:lnTo>
                  <a:pt x="480131" y="32093"/>
                </a:lnTo>
                <a:lnTo>
                  <a:pt x="446793" y="7379"/>
                </a:lnTo>
                <a:lnTo>
                  <a:pt x="426338" y="0"/>
                </a:lnTo>
                <a:close/>
              </a:path>
              <a:path w="516889" h="282575">
                <a:moveTo>
                  <a:pt x="89915" y="0"/>
                </a:moveTo>
                <a:lnTo>
                  <a:pt x="51530" y="18081"/>
                </a:lnTo>
                <a:lnTo>
                  <a:pt x="23240" y="49402"/>
                </a:lnTo>
                <a:lnTo>
                  <a:pt x="5810" y="91408"/>
                </a:lnTo>
                <a:lnTo>
                  <a:pt x="0" y="141223"/>
                </a:lnTo>
                <a:lnTo>
                  <a:pt x="1432" y="167159"/>
                </a:lnTo>
                <a:lnTo>
                  <a:pt x="12965" y="212982"/>
                </a:lnTo>
                <a:lnTo>
                  <a:pt x="36016" y="250227"/>
                </a:lnTo>
                <a:lnTo>
                  <a:pt x="69441" y="274941"/>
                </a:lnTo>
                <a:lnTo>
                  <a:pt x="89915" y="282320"/>
                </a:lnTo>
                <a:lnTo>
                  <a:pt x="93599" y="270890"/>
                </a:lnTo>
                <a:lnTo>
                  <a:pt x="77475" y="263717"/>
                </a:lnTo>
                <a:lnTo>
                  <a:pt x="63579" y="253793"/>
                </a:lnTo>
                <a:lnTo>
                  <a:pt x="35083" y="207547"/>
                </a:lnTo>
                <a:lnTo>
                  <a:pt x="26701" y="164633"/>
                </a:lnTo>
                <a:lnTo>
                  <a:pt x="25653" y="139699"/>
                </a:lnTo>
                <a:lnTo>
                  <a:pt x="26701" y="115623"/>
                </a:lnTo>
                <a:lnTo>
                  <a:pt x="35083" y="73852"/>
                </a:lnTo>
                <a:lnTo>
                  <a:pt x="63674" y="28352"/>
                </a:lnTo>
                <a:lnTo>
                  <a:pt x="93979" y="11429"/>
                </a:lnTo>
                <a:lnTo>
                  <a:pt x="89915" y="0"/>
                </a:lnTo>
                <a:close/>
              </a:path>
            </a:pathLst>
          </a:custGeom>
          <a:solidFill>
            <a:srgbClr val="000000"/>
          </a:solidFill>
        </p:spPr>
        <p:txBody>
          <a:bodyPr wrap="square" lIns="0" tIns="0" rIns="0" bIns="0" rtlCol="0"/>
          <a:lstStyle/>
          <a:p>
            <a:endParaRPr/>
          </a:p>
        </p:txBody>
      </p:sp>
      <p:sp>
        <p:nvSpPr>
          <p:cNvPr id="59" name="object 59"/>
          <p:cNvSpPr/>
          <p:nvPr/>
        </p:nvSpPr>
        <p:spPr>
          <a:xfrm>
            <a:off x="5586095" y="4390644"/>
            <a:ext cx="516890" cy="282575"/>
          </a:xfrm>
          <a:custGeom>
            <a:avLst/>
            <a:gdLst/>
            <a:ahLst/>
            <a:cxnLst/>
            <a:rect l="l" t="t" r="r" b="b"/>
            <a:pathLst>
              <a:path w="516889" h="282575">
                <a:moveTo>
                  <a:pt x="426338" y="0"/>
                </a:moveTo>
                <a:lnTo>
                  <a:pt x="422275" y="11429"/>
                </a:lnTo>
                <a:lnTo>
                  <a:pt x="438638" y="18522"/>
                </a:lnTo>
                <a:lnTo>
                  <a:pt x="452691" y="28352"/>
                </a:lnTo>
                <a:lnTo>
                  <a:pt x="481224" y="73852"/>
                </a:lnTo>
                <a:lnTo>
                  <a:pt x="489555" y="115623"/>
                </a:lnTo>
                <a:lnTo>
                  <a:pt x="490600" y="139699"/>
                </a:lnTo>
                <a:lnTo>
                  <a:pt x="489553" y="164633"/>
                </a:lnTo>
                <a:lnTo>
                  <a:pt x="481171" y="207547"/>
                </a:lnTo>
                <a:lnTo>
                  <a:pt x="452691" y="253793"/>
                </a:lnTo>
                <a:lnTo>
                  <a:pt x="422782" y="270890"/>
                </a:lnTo>
                <a:lnTo>
                  <a:pt x="426338" y="282320"/>
                </a:lnTo>
                <a:lnTo>
                  <a:pt x="464835" y="264239"/>
                </a:lnTo>
                <a:lnTo>
                  <a:pt x="493140" y="232917"/>
                </a:lnTo>
                <a:lnTo>
                  <a:pt x="510571" y="191071"/>
                </a:lnTo>
                <a:lnTo>
                  <a:pt x="516381" y="141223"/>
                </a:lnTo>
                <a:lnTo>
                  <a:pt x="514927" y="115339"/>
                </a:lnTo>
                <a:lnTo>
                  <a:pt x="503255" y="69429"/>
                </a:lnTo>
                <a:lnTo>
                  <a:pt x="480131" y="32093"/>
                </a:lnTo>
                <a:lnTo>
                  <a:pt x="446793" y="7379"/>
                </a:lnTo>
                <a:lnTo>
                  <a:pt x="426338" y="0"/>
                </a:lnTo>
                <a:close/>
              </a:path>
              <a:path w="516889" h="282575">
                <a:moveTo>
                  <a:pt x="89915" y="0"/>
                </a:moveTo>
                <a:lnTo>
                  <a:pt x="51530" y="18081"/>
                </a:lnTo>
                <a:lnTo>
                  <a:pt x="23240" y="49402"/>
                </a:lnTo>
                <a:lnTo>
                  <a:pt x="5810" y="91408"/>
                </a:lnTo>
                <a:lnTo>
                  <a:pt x="0" y="141223"/>
                </a:lnTo>
                <a:lnTo>
                  <a:pt x="1432" y="167159"/>
                </a:lnTo>
                <a:lnTo>
                  <a:pt x="12965" y="212982"/>
                </a:lnTo>
                <a:lnTo>
                  <a:pt x="36016" y="250227"/>
                </a:lnTo>
                <a:lnTo>
                  <a:pt x="69441" y="274941"/>
                </a:lnTo>
                <a:lnTo>
                  <a:pt x="89915" y="282320"/>
                </a:lnTo>
                <a:lnTo>
                  <a:pt x="93599" y="270890"/>
                </a:lnTo>
                <a:lnTo>
                  <a:pt x="77475" y="263717"/>
                </a:lnTo>
                <a:lnTo>
                  <a:pt x="63579" y="253793"/>
                </a:lnTo>
                <a:lnTo>
                  <a:pt x="35083" y="207547"/>
                </a:lnTo>
                <a:lnTo>
                  <a:pt x="26701" y="164633"/>
                </a:lnTo>
                <a:lnTo>
                  <a:pt x="25653" y="139699"/>
                </a:lnTo>
                <a:lnTo>
                  <a:pt x="26701" y="115623"/>
                </a:lnTo>
                <a:lnTo>
                  <a:pt x="35083" y="73852"/>
                </a:lnTo>
                <a:lnTo>
                  <a:pt x="63674" y="28352"/>
                </a:lnTo>
                <a:lnTo>
                  <a:pt x="93979" y="11429"/>
                </a:lnTo>
                <a:lnTo>
                  <a:pt x="89915" y="0"/>
                </a:lnTo>
                <a:close/>
              </a:path>
            </a:pathLst>
          </a:custGeom>
          <a:solidFill>
            <a:srgbClr val="000000"/>
          </a:solidFill>
        </p:spPr>
        <p:txBody>
          <a:bodyPr wrap="square" lIns="0" tIns="0" rIns="0" bIns="0" rtlCol="0"/>
          <a:lstStyle/>
          <a:p>
            <a:endParaRPr/>
          </a:p>
        </p:txBody>
      </p:sp>
      <p:sp>
        <p:nvSpPr>
          <p:cNvPr id="60" name="object 60"/>
          <p:cNvSpPr txBox="1"/>
          <p:nvPr/>
        </p:nvSpPr>
        <p:spPr>
          <a:xfrm>
            <a:off x="391668" y="2039117"/>
            <a:ext cx="8020684" cy="3081020"/>
          </a:xfrm>
          <a:prstGeom prst="rect">
            <a:avLst/>
          </a:prstGeom>
        </p:spPr>
        <p:txBody>
          <a:bodyPr vert="horz" wrap="square" lIns="0" tIns="93980" rIns="0" bIns="0" rtlCol="0">
            <a:spAutoFit/>
          </a:bodyPr>
          <a:lstStyle/>
          <a:p>
            <a:pPr marL="188595">
              <a:lnSpc>
                <a:spcPct val="100000"/>
              </a:lnSpc>
              <a:spcBef>
                <a:spcPts val="740"/>
              </a:spcBef>
              <a:tabLst>
                <a:tab pos="1158240" algn="l"/>
                <a:tab pos="1440180" algn="l"/>
                <a:tab pos="1877695" algn="l"/>
                <a:tab pos="2307590" algn="l"/>
              </a:tabLst>
            </a:pPr>
            <a:r>
              <a:rPr sz="2400" dirty="0">
                <a:latin typeface="Cambria Math"/>
                <a:cs typeface="Cambria Math"/>
              </a:rPr>
              <a:t>𝑥</a:t>
            </a:r>
            <a:r>
              <a:rPr sz="2400" spc="65" dirty="0">
                <a:latin typeface="Cambria Math"/>
                <a:cs typeface="Cambria Math"/>
              </a:rPr>
              <a:t> </a:t>
            </a:r>
            <a:r>
              <a:rPr sz="2400" dirty="0">
                <a:latin typeface="Cambria Math"/>
                <a:cs typeface="Cambria Math"/>
              </a:rPr>
              <a:t>−</a:t>
            </a:r>
            <a:r>
              <a:rPr sz="2400" spc="10" dirty="0">
                <a:latin typeface="Cambria Math"/>
                <a:cs typeface="Cambria Math"/>
              </a:rPr>
              <a:t> </a:t>
            </a:r>
            <a:r>
              <a:rPr sz="2400" spc="25" dirty="0">
                <a:latin typeface="Cambria Math"/>
                <a:cs typeface="Cambria Math"/>
              </a:rPr>
              <a:t>𝜇</a:t>
            </a:r>
            <a:r>
              <a:rPr sz="2625" spc="37" baseline="28571" dirty="0">
                <a:latin typeface="Cambria Math"/>
                <a:cs typeface="Cambria Math"/>
              </a:rPr>
              <a:t>1	</a:t>
            </a:r>
            <a:r>
              <a:rPr sz="2625" spc="44" baseline="28571" dirty="0">
                <a:latin typeface="Cambria Math"/>
                <a:cs typeface="Cambria Math"/>
              </a:rPr>
              <a:t>𝑇	</a:t>
            </a:r>
            <a:r>
              <a:rPr sz="2400" spc="30" dirty="0">
                <a:latin typeface="Cambria Math"/>
                <a:cs typeface="Cambria Math"/>
              </a:rPr>
              <a:t>Σ</a:t>
            </a:r>
            <a:r>
              <a:rPr sz="2625" spc="44" baseline="28571" dirty="0">
                <a:latin typeface="Cambria Math"/>
                <a:cs typeface="Cambria Math"/>
              </a:rPr>
              <a:t>1	</a:t>
            </a:r>
            <a:r>
              <a:rPr sz="2625" baseline="28571" dirty="0">
                <a:latin typeface="Cambria Math"/>
                <a:cs typeface="Cambria Math"/>
              </a:rPr>
              <a:t>−1	</a:t>
            </a:r>
            <a:r>
              <a:rPr sz="2400" dirty="0">
                <a:latin typeface="Cambria Math"/>
                <a:cs typeface="Cambria Math"/>
              </a:rPr>
              <a:t>𝑥</a:t>
            </a:r>
            <a:r>
              <a:rPr sz="2400" spc="45" dirty="0">
                <a:latin typeface="Cambria Math"/>
                <a:cs typeface="Cambria Math"/>
              </a:rPr>
              <a:t> </a:t>
            </a:r>
            <a:r>
              <a:rPr sz="2400" dirty="0">
                <a:latin typeface="Cambria Math"/>
                <a:cs typeface="Cambria Math"/>
              </a:rPr>
              <a:t>−</a:t>
            </a:r>
            <a:r>
              <a:rPr sz="2400" spc="-35" dirty="0">
                <a:latin typeface="Cambria Math"/>
                <a:cs typeface="Cambria Math"/>
              </a:rPr>
              <a:t> </a:t>
            </a:r>
            <a:r>
              <a:rPr sz="2400" spc="25" dirty="0">
                <a:latin typeface="Cambria Math"/>
                <a:cs typeface="Cambria Math"/>
              </a:rPr>
              <a:t>𝜇</a:t>
            </a:r>
            <a:r>
              <a:rPr sz="2625" spc="37" baseline="28571" dirty="0">
                <a:latin typeface="Cambria Math"/>
                <a:cs typeface="Cambria Math"/>
              </a:rPr>
              <a:t>1</a:t>
            </a:r>
            <a:endParaRPr sz="2625" baseline="28571">
              <a:latin typeface="Cambria Math"/>
              <a:cs typeface="Cambria Math"/>
            </a:endParaRPr>
          </a:p>
          <a:p>
            <a:pPr marL="86995">
              <a:lnSpc>
                <a:spcPct val="100000"/>
              </a:lnSpc>
              <a:spcBef>
                <a:spcPts val="645"/>
              </a:spcBef>
              <a:tabLst>
                <a:tab pos="859790" algn="l"/>
                <a:tab pos="1297305" algn="l"/>
                <a:tab pos="2595880" algn="l"/>
                <a:tab pos="3033395" algn="l"/>
                <a:tab pos="4135754" algn="l"/>
                <a:tab pos="4571365" algn="l"/>
                <a:tab pos="4853305" algn="l"/>
                <a:tab pos="5290820" algn="l"/>
                <a:tab pos="6623050" algn="l"/>
                <a:tab pos="6904990" algn="l"/>
                <a:tab pos="7343775" algn="l"/>
              </a:tabLst>
            </a:pPr>
            <a:r>
              <a:rPr sz="3600" baseline="-20833" dirty="0">
                <a:latin typeface="Cambria Math"/>
                <a:cs typeface="Cambria Math"/>
              </a:rPr>
              <a:t>=</a:t>
            </a:r>
            <a:r>
              <a:rPr sz="3600" spc="202" baseline="-20833" dirty="0">
                <a:latin typeface="Cambria Math"/>
                <a:cs typeface="Cambria Math"/>
              </a:rPr>
              <a:t> </a:t>
            </a:r>
            <a:r>
              <a:rPr sz="3600" spc="120" baseline="-20833" dirty="0">
                <a:latin typeface="Cambria Math"/>
                <a:cs typeface="Cambria Math"/>
              </a:rPr>
              <a:t>𝑥</a:t>
            </a:r>
            <a:r>
              <a:rPr sz="1750" spc="80" dirty="0">
                <a:latin typeface="Cambria Math"/>
                <a:cs typeface="Cambria Math"/>
              </a:rPr>
              <a:t>𝑇	</a:t>
            </a:r>
            <a:r>
              <a:rPr sz="3600" spc="52" baseline="-20833" dirty="0">
                <a:latin typeface="Cambria Math"/>
                <a:cs typeface="Cambria Math"/>
              </a:rPr>
              <a:t>Σ</a:t>
            </a:r>
            <a:r>
              <a:rPr sz="1750" spc="35" dirty="0">
                <a:latin typeface="Cambria Math"/>
                <a:cs typeface="Cambria Math"/>
              </a:rPr>
              <a:t>1	−1</a:t>
            </a:r>
            <a:r>
              <a:rPr sz="3600" spc="52" baseline="-20833" dirty="0">
                <a:latin typeface="Cambria Math"/>
                <a:cs typeface="Cambria Math"/>
              </a:rPr>
              <a:t>𝑥</a:t>
            </a:r>
            <a:r>
              <a:rPr sz="3600" spc="112" baseline="-20833" dirty="0">
                <a:latin typeface="Cambria Math"/>
                <a:cs typeface="Cambria Math"/>
              </a:rPr>
              <a:t> </a:t>
            </a:r>
            <a:r>
              <a:rPr sz="3600" baseline="-20833" dirty="0">
                <a:latin typeface="Cambria Math"/>
                <a:cs typeface="Cambria Math"/>
              </a:rPr>
              <a:t>−</a:t>
            </a:r>
            <a:r>
              <a:rPr sz="3600" spc="-15" baseline="-20833" dirty="0">
                <a:latin typeface="Cambria Math"/>
                <a:cs typeface="Cambria Math"/>
              </a:rPr>
              <a:t> </a:t>
            </a:r>
            <a:r>
              <a:rPr sz="3600" spc="120" baseline="-20833" dirty="0">
                <a:latin typeface="Cambria Math"/>
                <a:cs typeface="Cambria Math"/>
              </a:rPr>
              <a:t>𝑥</a:t>
            </a:r>
            <a:r>
              <a:rPr sz="1750" spc="80" dirty="0">
                <a:latin typeface="Cambria Math"/>
                <a:cs typeface="Cambria Math"/>
              </a:rPr>
              <a:t>𝑇	</a:t>
            </a:r>
            <a:r>
              <a:rPr sz="3600" spc="52" baseline="-20833" dirty="0">
                <a:latin typeface="Cambria Math"/>
                <a:cs typeface="Cambria Math"/>
              </a:rPr>
              <a:t>Σ</a:t>
            </a:r>
            <a:r>
              <a:rPr sz="1750" spc="35" dirty="0">
                <a:latin typeface="Cambria Math"/>
                <a:cs typeface="Cambria Math"/>
              </a:rPr>
              <a:t>1	</a:t>
            </a:r>
            <a:r>
              <a:rPr sz="1750" spc="40" dirty="0">
                <a:latin typeface="Cambria Math"/>
                <a:cs typeface="Cambria Math"/>
              </a:rPr>
              <a:t>−1</a:t>
            </a:r>
            <a:r>
              <a:rPr sz="3600" spc="60" baseline="-20833" dirty="0">
                <a:latin typeface="Cambria Math"/>
                <a:cs typeface="Cambria Math"/>
              </a:rPr>
              <a:t>𝜇</a:t>
            </a:r>
            <a:r>
              <a:rPr sz="1750" spc="40" dirty="0">
                <a:latin typeface="Cambria Math"/>
                <a:cs typeface="Cambria Math"/>
              </a:rPr>
              <a:t>1</a:t>
            </a:r>
            <a:r>
              <a:rPr sz="1750" spc="240" dirty="0">
                <a:latin typeface="Cambria Math"/>
                <a:cs typeface="Cambria Math"/>
              </a:rPr>
              <a:t> </a:t>
            </a:r>
            <a:r>
              <a:rPr sz="3600" baseline="-20833" dirty="0">
                <a:latin typeface="Cambria Math"/>
                <a:cs typeface="Cambria Math"/>
              </a:rPr>
              <a:t>−	</a:t>
            </a:r>
            <a:r>
              <a:rPr sz="3600" spc="37" baseline="-20833" dirty="0">
                <a:latin typeface="Cambria Math"/>
                <a:cs typeface="Cambria Math"/>
              </a:rPr>
              <a:t>𝜇</a:t>
            </a:r>
            <a:r>
              <a:rPr sz="1750" spc="25" dirty="0">
                <a:latin typeface="Cambria Math"/>
                <a:cs typeface="Cambria Math"/>
              </a:rPr>
              <a:t>1	</a:t>
            </a:r>
            <a:r>
              <a:rPr sz="1750" spc="30" dirty="0">
                <a:latin typeface="Cambria Math"/>
                <a:cs typeface="Cambria Math"/>
              </a:rPr>
              <a:t>𝑇	</a:t>
            </a:r>
            <a:r>
              <a:rPr sz="3600" spc="52" baseline="-20833" dirty="0">
                <a:latin typeface="Cambria Math"/>
                <a:cs typeface="Cambria Math"/>
              </a:rPr>
              <a:t>Σ</a:t>
            </a:r>
            <a:r>
              <a:rPr sz="1750" spc="35" dirty="0">
                <a:latin typeface="Cambria Math"/>
                <a:cs typeface="Cambria Math"/>
              </a:rPr>
              <a:t>1	−1</a:t>
            </a:r>
            <a:r>
              <a:rPr sz="3600" spc="52" baseline="-20833" dirty="0">
                <a:latin typeface="Cambria Math"/>
                <a:cs typeface="Cambria Math"/>
              </a:rPr>
              <a:t>𝑥</a:t>
            </a:r>
            <a:r>
              <a:rPr sz="3600" spc="112" baseline="-20833" dirty="0">
                <a:latin typeface="Cambria Math"/>
                <a:cs typeface="Cambria Math"/>
              </a:rPr>
              <a:t> </a:t>
            </a:r>
            <a:r>
              <a:rPr sz="3600" baseline="-20833" dirty="0">
                <a:latin typeface="Cambria Math"/>
                <a:cs typeface="Cambria Math"/>
              </a:rPr>
              <a:t>+</a:t>
            </a:r>
            <a:r>
              <a:rPr sz="3600" spc="697" baseline="-20833" dirty="0">
                <a:latin typeface="Cambria Math"/>
                <a:cs typeface="Cambria Math"/>
              </a:rPr>
              <a:t> </a:t>
            </a:r>
            <a:r>
              <a:rPr sz="3600" spc="37" baseline="-20833" dirty="0">
                <a:latin typeface="Cambria Math"/>
                <a:cs typeface="Cambria Math"/>
              </a:rPr>
              <a:t>𝜇</a:t>
            </a:r>
            <a:r>
              <a:rPr sz="1750" spc="25" dirty="0">
                <a:latin typeface="Cambria Math"/>
                <a:cs typeface="Cambria Math"/>
              </a:rPr>
              <a:t>1	</a:t>
            </a:r>
            <a:r>
              <a:rPr sz="1750" spc="30" dirty="0">
                <a:latin typeface="Cambria Math"/>
                <a:cs typeface="Cambria Math"/>
              </a:rPr>
              <a:t>𝑇	</a:t>
            </a:r>
            <a:r>
              <a:rPr sz="3600" spc="52" baseline="-20833" dirty="0">
                <a:latin typeface="Cambria Math"/>
                <a:cs typeface="Cambria Math"/>
              </a:rPr>
              <a:t>Σ</a:t>
            </a:r>
            <a:r>
              <a:rPr sz="1750" spc="35" dirty="0">
                <a:latin typeface="Cambria Math"/>
                <a:cs typeface="Cambria Math"/>
              </a:rPr>
              <a:t>1	−1</a:t>
            </a:r>
            <a:r>
              <a:rPr sz="3600" spc="52" baseline="-20833" dirty="0">
                <a:latin typeface="Cambria Math"/>
                <a:cs typeface="Cambria Math"/>
              </a:rPr>
              <a:t>𝜇</a:t>
            </a:r>
            <a:r>
              <a:rPr sz="1750" spc="35" dirty="0">
                <a:latin typeface="Cambria Math"/>
                <a:cs typeface="Cambria Math"/>
              </a:rPr>
              <a:t>1</a:t>
            </a:r>
            <a:endParaRPr sz="1750">
              <a:latin typeface="Cambria Math"/>
              <a:cs typeface="Cambria Math"/>
            </a:endParaRPr>
          </a:p>
          <a:p>
            <a:pPr marL="76200">
              <a:lnSpc>
                <a:spcPct val="100000"/>
              </a:lnSpc>
              <a:spcBef>
                <a:spcPts val="1550"/>
              </a:spcBef>
              <a:tabLst>
                <a:tab pos="848994" algn="l"/>
                <a:tab pos="1285875" algn="l"/>
                <a:tab pos="2418715" algn="l"/>
                <a:tab pos="2854960" algn="l"/>
                <a:tab pos="3136900" algn="l"/>
                <a:tab pos="3573779" algn="l"/>
                <a:tab pos="4537710" algn="l"/>
                <a:tab pos="4973320" algn="l"/>
                <a:tab pos="5256530" algn="l"/>
                <a:tab pos="5694045" algn="l"/>
              </a:tabLst>
            </a:pPr>
            <a:r>
              <a:rPr sz="3600" baseline="-20833" dirty="0">
                <a:latin typeface="Cambria Math"/>
                <a:cs typeface="Cambria Math"/>
              </a:rPr>
              <a:t>=</a:t>
            </a:r>
            <a:r>
              <a:rPr sz="3600" spc="202" baseline="-20833" dirty="0">
                <a:latin typeface="Cambria Math"/>
                <a:cs typeface="Cambria Math"/>
              </a:rPr>
              <a:t> </a:t>
            </a:r>
            <a:r>
              <a:rPr sz="3600" spc="112" baseline="-20833" dirty="0">
                <a:latin typeface="Cambria Math"/>
                <a:cs typeface="Cambria Math"/>
              </a:rPr>
              <a:t>𝑥</a:t>
            </a:r>
            <a:r>
              <a:rPr sz="1750" spc="75" dirty="0">
                <a:latin typeface="Cambria Math"/>
                <a:cs typeface="Cambria Math"/>
              </a:rPr>
              <a:t>𝑇	</a:t>
            </a:r>
            <a:r>
              <a:rPr sz="3600" spc="44" baseline="-20833" dirty="0">
                <a:latin typeface="Cambria Math"/>
                <a:cs typeface="Cambria Math"/>
              </a:rPr>
              <a:t>Σ</a:t>
            </a:r>
            <a:r>
              <a:rPr sz="1750" spc="30" dirty="0">
                <a:latin typeface="Cambria Math"/>
                <a:cs typeface="Cambria Math"/>
              </a:rPr>
              <a:t>1	</a:t>
            </a:r>
            <a:r>
              <a:rPr sz="1750" spc="35" dirty="0">
                <a:latin typeface="Cambria Math"/>
                <a:cs typeface="Cambria Math"/>
              </a:rPr>
              <a:t>−1</a:t>
            </a:r>
            <a:r>
              <a:rPr sz="3600" spc="52" baseline="-20833" dirty="0">
                <a:latin typeface="Cambria Math"/>
                <a:cs typeface="Cambria Math"/>
              </a:rPr>
              <a:t>𝑥</a:t>
            </a:r>
            <a:r>
              <a:rPr sz="3600" spc="112" baseline="-20833" dirty="0">
                <a:latin typeface="Cambria Math"/>
                <a:cs typeface="Cambria Math"/>
              </a:rPr>
              <a:t> </a:t>
            </a:r>
            <a:r>
              <a:rPr sz="3600" baseline="-20833" dirty="0">
                <a:latin typeface="Cambria Math"/>
                <a:cs typeface="Cambria Math"/>
              </a:rPr>
              <a:t>−</a:t>
            </a:r>
            <a:r>
              <a:rPr sz="3600" spc="-15" baseline="-20833" dirty="0">
                <a:latin typeface="Cambria Math"/>
                <a:cs typeface="Cambria Math"/>
              </a:rPr>
              <a:t> </a:t>
            </a:r>
            <a:r>
              <a:rPr sz="3600" baseline="-20833" dirty="0">
                <a:latin typeface="Cambria Math"/>
                <a:cs typeface="Cambria Math"/>
              </a:rPr>
              <a:t>2	</a:t>
            </a:r>
            <a:r>
              <a:rPr sz="3600" spc="37" baseline="-20833" dirty="0">
                <a:latin typeface="Cambria Math"/>
                <a:cs typeface="Cambria Math"/>
              </a:rPr>
              <a:t>𝜇</a:t>
            </a:r>
            <a:r>
              <a:rPr sz="1750" spc="25" dirty="0">
                <a:latin typeface="Cambria Math"/>
                <a:cs typeface="Cambria Math"/>
              </a:rPr>
              <a:t>1	</a:t>
            </a:r>
            <a:r>
              <a:rPr sz="1750" spc="30" dirty="0">
                <a:latin typeface="Cambria Math"/>
                <a:cs typeface="Cambria Math"/>
              </a:rPr>
              <a:t>𝑇	</a:t>
            </a:r>
            <a:r>
              <a:rPr sz="3600" spc="44" baseline="-20833" dirty="0">
                <a:latin typeface="Cambria Math"/>
                <a:cs typeface="Cambria Math"/>
              </a:rPr>
              <a:t>Σ</a:t>
            </a:r>
            <a:r>
              <a:rPr sz="1750" spc="30" dirty="0">
                <a:latin typeface="Cambria Math"/>
                <a:cs typeface="Cambria Math"/>
              </a:rPr>
              <a:t>1	</a:t>
            </a:r>
            <a:r>
              <a:rPr sz="1750" spc="35" dirty="0">
                <a:latin typeface="Cambria Math"/>
                <a:cs typeface="Cambria Math"/>
              </a:rPr>
              <a:t>−1</a:t>
            </a:r>
            <a:r>
              <a:rPr sz="3600" spc="52" baseline="-20833" dirty="0">
                <a:latin typeface="Cambria Math"/>
                <a:cs typeface="Cambria Math"/>
              </a:rPr>
              <a:t>𝑥</a:t>
            </a:r>
            <a:r>
              <a:rPr sz="3600" spc="120" baseline="-20833" dirty="0">
                <a:latin typeface="Cambria Math"/>
                <a:cs typeface="Cambria Math"/>
              </a:rPr>
              <a:t> </a:t>
            </a:r>
            <a:r>
              <a:rPr sz="3600" baseline="-20833" dirty="0">
                <a:latin typeface="Cambria Math"/>
                <a:cs typeface="Cambria Math"/>
              </a:rPr>
              <a:t>+	</a:t>
            </a:r>
            <a:r>
              <a:rPr sz="3600" spc="37" baseline="-20833" dirty="0">
                <a:latin typeface="Cambria Math"/>
                <a:cs typeface="Cambria Math"/>
              </a:rPr>
              <a:t>𝜇</a:t>
            </a:r>
            <a:r>
              <a:rPr sz="1750" spc="25" dirty="0">
                <a:latin typeface="Cambria Math"/>
                <a:cs typeface="Cambria Math"/>
              </a:rPr>
              <a:t>1	</a:t>
            </a:r>
            <a:r>
              <a:rPr sz="1750" spc="30" dirty="0">
                <a:latin typeface="Cambria Math"/>
                <a:cs typeface="Cambria Math"/>
              </a:rPr>
              <a:t>𝑇	</a:t>
            </a:r>
            <a:r>
              <a:rPr sz="3600" spc="44" baseline="-20833" dirty="0">
                <a:latin typeface="Cambria Math"/>
                <a:cs typeface="Cambria Math"/>
              </a:rPr>
              <a:t>Σ</a:t>
            </a:r>
            <a:r>
              <a:rPr sz="1750" spc="30" dirty="0">
                <a:latin typeface="Cambria Math"/>
                <a:cs typeface="Cambria Math"/>
              </a:rPr>
              <a:t>1	</a:t>
            </a:r>
            <a:r>
              <a:rPr sz="1750" spc="40" dirty="0">
                <a:latin typeface="Cambria Math"/>
                <a:cs typeface="Cambria Math"/>
              </a:rPr>
              <a:t>−1</a:t>
            </a:r>
            <a:r>
              <a:rPr sz="3600" spc="60" baseline="-20833" dirty="0">
                <a:latin typeface="Cambria Math"/>
                <a:cs typeface="Cambria Math"/>
              </a:rPr>
              <a:t>𝜇</a:t>
            </a:r>
            <a:r>
              <a:rPr sz="1750" spc="40" dirty="0">
                <a:latin typeface="Cambria Math"/>
                <a:cs typeface="Cambria Math"/>
              </a:rPr>
              <a:t>1</a:t>
            </a:r>
            <a:endParaRPr sz="1750">
              <a:latin typeface="Cambria Math"/>
              <a:cs typeface="Cambria Math"/>
            </a:endParaRPr>
          </a:p>
          <a:p>
            <a:pPr marL="188595">
              <a:lnSpc>
                <a:spcPct val="100000"/>
              </a:lnSpc>
              <a:spcBef>
                <a:spcPts val="2290"/>
              </a:spcBef>
              <a:tabLst>
                <a:tab pos="1163955" algn="l"/>
                <a:tab pos="1447800" algn="l"/>
                <a:tab pos="1891030" algn="l"/>
                <a:tab pos="2321560" algn="l"/>
              </a:tabLst>
            </a:pPr>
            <a:r>
              <a:rPr sz="2400" dirty="0">
                <a:latin typeface="Cambria Math"/>
                <a:cs typeface="Cambria Math"/>
              </a:rPr>
              <a:t>𝑥</a:t>
            </a:r>
            <a:r>
              <a:rPr sz="2400" spc="75" dirty="0">
                <a:latin typeface="Cambria Math"/>
                <a:cs typeface="Cambria Math"/>
              </a:rPr>
              <a:t> </a:t>
            </a:r>
            <a:r>
              <a:rPr sz="2400" dirty="0">
                <a:latin typeface="Cambria Math"/>
                <a:cs typeface="Cambria Math"/>
              </a:rPr>
              <a:t>−</a:t>
            </a:r>
            <a:r>
              <a:rPr sz="2400" spc="-5" dirty="0">
                <a:latin typeface="Cambria Math"/>
                <a:cs typeface="Cambria Math"/>
              </a:rPr>
              <a:t> </a:t>
            </a:r>
            <a:r>
              <a:rPr sz="2400" spc="50" dirty="0">
                <a:latin typeface="Cambria Math"/>
                <a:cs typeface="Cambria Math"/>
              </a:rPr>
              <a:t>𝜇</a:t>
            </a:r>
            <a:r>
              <a:rPr sz="2625" spc="75" baseline="28571" dirty="0">
                <a:latin typeface="Cambria Math"/>
                <a:cs typeface="Cambria Math"/>
              </a:rPr>
              <a:t>2	</a:t>
            </a:r>
            <a:r>
              <a:rPr sz="2625" spc="44" baseline="28571" dirty="0">
                <a:latin typeface="Cambria Math"/>
                <a:cs typeface="Cambria Math"/>
              </a:rPr>
              <a:t>𝑇	</a:t>
            </a:r>
            <a:r>
              <a:rPr sz="2400" spc="55" dirty="0">
                <a:latin typeface="Cambria Math"/>
                <a:cs typeface="Cambria Math"/>
              </a:rPr>
              <a:t>Σ</a:t>
            </a:r>
            <a:r>
              <a:rPr sz="2625" spc="82" baseline="28571" dirty="0">
                <a:latin typeface="Cambria Math"/>
                <a:cs typeface="Cambria Math"/>
              </a:rPr>
              <a:t>2	</a:t>
            </a:r>
            <a:r>
              <a:rPr sz="2625" baseline="28571" dirty="0">
                <a:latin typeface="Cambria Math"/>
                <a:cs typeface="Cambria Math"/>
              </a:rPr>
              <a:t>−1	</a:t>
            </a:r>
            <a:r>
              <a:rPr sz="2400" dirty="0">
                <a:latin typeface="Cambria Math"/>
                <a:cs typeface="Cambria Math"/>
              </a:rPr>
              <a:t>𝑥</a:t>
            </a:r>
            <a:r>
              <a:rPr sz="2400" spc="45" dirty="0">
                <a:latin typeface="Cambria Math"/>
                <a:cs typeface="Cambria Math"/>
              </a:rPr>
              <a:t> </a:t>
            </a:r>
            <a:r>
              <a:rPr sz="2400" dirty="0">
                <a:latin typeface="Cambria Math"/>
                <a:cs typeface="Cambria Math"/>
              </a:rPr>
              <a:t>−</a:t>
            </a:r>
            <a:r>
              <a:rPr sz="2400" spc="-35" dirty="0">
                <a:latin typeface="Cambria Math"/>
                <a:cs typeface="Cambria Math"/>
              </a:rPr>
              <a:t> </a:t>
            </a:r>
            <a:r>
              <a:rPr sz="2400" spc="50" dirty="0">
                <a:latin typeface="Cambria Math"/>
                <a:cs typeface="Cambria Math"/>
              </a:rPr>
              <a:t>𝜇</a:t>
            </a:r>
            <a:r>
              <a:rPr sz="2625" spc="75" baseline="28571" dirty="0">
                <a:latin typeface="Cambria Math"/>
                <a:cs typeface="Cambria Math"/>
              </a:rPr>
              <a:t>2</a:t>
            </a:r>
            <a:endParaRPr sz="2625" baseline="28571">
              <a:latin typeface="Cambria Math"/>
              <a:cs typeface="Cambria Math"/>
            </a:endParaRPr>
          </a:p>
          <a:p>
            <a:pPr marL="87630">
              <a:lnSpc>
                <a:spcPct val="100000"/>
              </a:lnSpc>
              <a:spcBef>
                <a:spcPts val="290"/>
              </a:spcBef>
              <a:tabLst>
                <a:tab pos="860425" algn="l"/>
                <a:tab pos="1305560" algn="l"/>
                <a:tab pos="2438400" algn="l"/>
                <a:tab pos="2880360" algn="l"/>
                <a:tab pos="3162300" algn="l"/>
                <a:tab pos="3605529" algn="l"/>
                <a:tab pos="4569460" algn="l"/>
                <a:tab pos="5012690" algn="l"/>
                <a:tab pos="5294630" algn="l"/>
                <a:tab pos="5737860" algn="l"/>
              </a:tabLst>
            </a:pPr>
            <a:r>
              <a:rPr sz="3600" baseline="-20833" dirty="0">
                <a:latin typeface="Cambria Math"/>
                <a:cs typeface="Cambria Math"/>
              </a:rPr>
              <a:t>=</a:t>
            </a:r>
            <a:r>
              <a:rPr sz="3600" spc="202" baseline="-20833" dirty="0">
                <a:latin typeface="Cambria Math"/>
                <a:cs typeface="Cambria Math"/>
              </a:rPr>
              <a:t> </a:t>
            </a:r>
            <a:r>
              <a:rPr sz="3600" spc="112" baseline="-20833" dirty="0">
                <a:latin typeface="Cambria Math"/>
                <a:cs typeface="Cambria Math"/>
              </a:rPr>
              <a:t>𝑥</a:t>
            </a:r>
            <a:r>
              <a:rPr sz="1750" spc="75" dirty="0">
                <a:latin typeface="Cambria Math"/>
                <a:cs typeface="Cambria Math"/>
              </a:rPr>
              <a:t>𝑇	</a:t>
            </a:r>
            <a:r>
              <a:rPr sz="3600" spc="82" baseline="-20833" dirty="0">
                <a:latin typeface="Cambria Math"/>
                <a:cs typeface="Cambria Math"/>
              </a:rPr>
              <a:t>Σ</a:t>
            </a:r>
            <a:r>
              <a:rPr sz="1750" spc="55" dirty="0">
                <a:latin typeface="Cambria Math"/>
                <a:cs typeface="Cambria Math"/>
              </a:rPr>
              <a:t>2	</a:t>
            </a:r>
            <a:r>
              <a:rPr sz="1750" spc="35" dirty="0">
                <a:latin typeface="Cambria Math"/>
                <a:cs typeface="Cambria Math"/>
              </a:rPr>
              <a:t>−1</a:t>
            </a:r>
            <a:r>
              <a:rPr sz="3600" spc="52" baseline="-20833" dirty="0">
                <a:latin typeface="Cambria Math"/>
                <a:cs typeface="Cambria Math"/>
              </a:rPr>
              <a:t>𝑥</a:t>
            </a:r>
            <a:r>
              <a:rPr sz="3600" spc="97" baseline="-20833" dirty="0">
                <a:latin typeface="Cambria Math"/>
                <a:cs typeface="Cambria Math"/>
              </a:rPr>
              <a:t> </a:t>
            </a:r>
            <a:r>
              <a:rPr sz="3600" baseline="-20833" dirty="0">
                <a:latin typeface="Cambria Math"/>
                <a:cs typeface="Cambria Math"/>
              </a:rPr>
              <a:t>−</a:t>
            </a:r>
            <a:r>
              <a:rPr sz="3600" spc="7" baseline="-20833" dirty="0">
                <a:latin typeface="Cambria Math"/>
                <a:cs typeface="Cambria Math"/>
              </a:rPr>
              <a:t> </a:t>
            </a:r>
            <a:r>
              <a:rPr sz="3600" baseline="-20833" dirty="0">
                <a:latin typeface="Cambria Math"/>
                <a:cs typeface="Cambria Math"/>
              </a:rPr>
              <a:t>2	</a:t>
            </a:r>
            <a:r>
              <a:rPr sz="3600" spc="67" baseline="-20833" dirty="0">
                <a:latin typeface="Cambria Math"/>
                <a:cs typeface="Cambria Math"/>
              </a:rPr>
              <a:t>𝜇</a:t>
            </a:r>
            <a:r>
              <a:rPr sz="1750" spc="45" dirty="0">
                <a:latin typeface="Cambria Math"/>
                <a:cs typeface="Cambria Math"/>
              </a:rPr>
              <a:t>2	</a:t>
            </a:r>
            <a:r>
              <a:rPr sz="1750" spc="30" dirty="0">
                <a:latin typeface="Cambria Math"/>
                <a:cs typeface="Cambria Math"/>
              </a:rPr>
              <a:t>𝑇	</a:t>
            </a:r>
            <a:r>
              <a:rPr sz="3600" spc="82" baseline="-20833" dirty="0">
                <a:latin typeface="Cambria Math"/>
                <a:cs typeface="Cambria Math"/>
              </a:rPr>
              <a:t>Σ</a:t>
            </a:r>
            <a:r>
              <a:rPr sz="1750" spc="55" dirty="0">
                <a:latin typeface="Cambria Math"/>
                <a:cs typeface="Cambria Math"/>
              </a:rPr>
              <a:t>2	</a:t>
            </a:r>
            <a:r>
              <a:rPr sz="1750" spc="35" dirty="0">
                <a:latin typeface="Cambria Math"/>
                <a:cs typeface="Cambria Math"/>
              </a:rPr>
              <a:t>−1</a:t>
            </a:r>
            <a:r>
              <a:rPr sz="3600" spc="52" baseline="-20833" dirty="0">
                <a:latin typeface="Cambria Math"/>
                <a:cs typeface="Cambria Math"/>
              </a:rPr>
              <a:t>𝑥</a:t>
            </a:r>
            <a:r>
              <a:rPr sz="3600" spc="120" baseline="-20833" dirty="0">
                <a:latin typeface="Cambria Math"/>
                <a:cs typeface="Cambria Math"/>
              </a:rPr>
              <a:t> </a:t>
            </a:r>
            <a:r>
              <a:rPr sz="3600" baseline="-20833" dirty="0">
                <a:latin typeface="Cambria Math"/>
                <a:cs typeface="Cambria Math"/>
              </a:rPr>
              <a:t>+	</a:t>
            </a:r>
            <a:r>
              <a:rPr sz="3600" spc="75" baseline="-20833" dirty="0">
                <a:latin typeface="Cambria Math"/>
                <a:cs typeface="Cambria Math"/>
              </a:rPr>
              <a:t>𝜇</a:t>
            </a:r>
            <a:r>
              <a:rPr sz="1750" spc="50" dirty="0">
                <a:latin typeface="Cambria Math"/>
                <a:cs typeface="Cambria Math"/>
              </a:rPr>
              <a:t>2	</a:t>
            </a:r>
            <a:r>
              <a:rPr sz="1750" spc="30" dirty="0">
                <a:latin typeface="Cambria Math"/>
                <a:cs typeface="Cambria Math"/>
              </a:rPr>
              <a:t>𝑇	</a:t>
            </a:r>
            <a:r>
              <a:rPr sz="3600" spc="82" baseline="-20833" dirty="0">
                <a:latin typeface="Cambria Math"/>
                <a:cs typeface="Cambria Math"/>
              </a:rPr>
              <a:t>Σ</a:t>
            </a:r>
            <a:r>
              <a:rPr sz="1750" spc="55" dirty="0">
                <a:latin typeface="Cambria Math"/>
                <a:cs typeface="Cambria Math"/>
              </a:rPr>
              <a:t>2	</a:t>
            </a:r>
            <a:r>
              <a:rPr sz="1750" spc="50" dirty="0">
                <a:latin typeface="Cambria Math"/>
                <a:cs typeface="Cambria Math"/>
              </a:rPr>
              <a:t>−1</a:t>
            </a:r>
            <a:r>
              <a:rPr sz="3600" spc="75" baseline="-20833" dirty="0">
                <a:latin typeface="Cambria Math"/>
                <a:cs typeface="Cambria Math"/>
              </a:rPr>
              <a:t>𝜇</a:t>
            </a:r>
            <a:r>
              <a:rPr sz="1750" spc="50" dirty="0">
                <a:latin typeface="Cambria Math"/>
                <a:cs typeface="Cambria Math"/>
              </a:rPr>
              <a:t>2</a:t>
            </a:r>
            <a:endParaRPr sz="1750">
              <a:latin typeface="Cambria Math"/>
              <a:cs typeface="Cambria Math"/>
            </a:endParaRPr>
          </a:p>
          <a:p>
            <a:pPr marL="1048385">
              <a:lnSpc>
                <a:spcPct val="100000"/>
              </a:lnSpc>
              <a:spcBef>
                <a:spcPts val="1360"/>
              </a:spcBef>
            </a:pPr>
            <a:r>
              <a:rPr sz="3600" spc="89" baseline="-20833" dirty="0">
                <a:latin typeface="Cambria Math"/>
                <a:cs typeface="Cambria Math"/>
              </a:rPr>
              <a:t>Σ</a:t>
            </a:r>
            <a:r>
              <a:rPr sz="1750" spc="60" dirty="0">
                <a:latin typeface="Cambria Math"/>
                <a:cs typeface="Cambria Math"/>
              </a:rPr>
              <a:t>2</a:t>
            </a:r>
            <a:r>
              <a:rPr sz="1750" spc="365" dirty="0">
                <a:latin typeface="Cambria Math"/>
                <a:cs typeface="Cambria Math"/>
              </a:rPr>
              <a:t> </a:t>
            </a:r>
            <a:r>
              <a:rPr sz="1750" spc="25" dirty="0">
                <a:latin typeface="Cambria Math"/>
                <a:cs typeface="Cambria Math"/>
              </a:rPr>
              <a:t>1/2</a:t>
            </a:r>
            <a:endParaRPr sz="1750">
              <a:latin typeface="Cambria Math"/>
              <a:cs typeface="Cambria Math"/>
            </a:endParaRPr>
          </a:p>
        </p:txBody>
      </p:sp>
      <p:sp>
        <p:nvSpPr>
          <p:cNvPr id="61" name="object 61"/>
          <p:cNvSpPr/>
          <p:nvPr/>
        </p:nvSpPr>
        <p:spPr>
          <a:xfrm>
            <a:off x="5757671" y="1868423"/>
            <a:ext cx="3244850" cy="0"/>
          </a:xfrm>
          <a:custGeom>
            <a:avLst/>
            <a:gdLst/>
            <a:ahLst/>
            <a:cxnLst/>
            <a:rect l="l" t="t" r="r" b="b"/>
            <a:pathLst>
              <a:path w="3244850">
                <a:moveTo>
                  <a:pt x="0" y="0"/>
                </a:moveTo>
                <a:lnTo>
                  <a:pt x="3244596" y="0"/>
                </a:lnTo>
              </a:path>
            </a:pathLst>
          </a:custGeom>
          <a:ln w="76200">
            <a:solidFill>
              <a:srgbClr val="FF0000"/>
            </a:solidFill>
          </a:ln>
        </p:spPr>
        <p:txBody>
          <a:bodyPr wrap="square" lIns="0" tIns="0" rIns="0" bIns="0" rtlCol="0"/>
          <a:lstStyle/>
          <a:p>
            <a:endParaRPr/>
          </a:p>
        </p:txBody>
      </p:sp>
      <p:sp>
        <p:nvSpPr>
          <p:cNvPr id="62" name="object 62"/>
          <p:cNvSpPr/>
          <p:nvPr/>
        </p:nvSpPr>
        <p:spPr>
          <a:xfrm>
            <a:off x="8288146" y="6143396"/>
            <a:ext cx="340360" cy="20320"/>
          </a:xfrm>
          <a:custGeom>
            <a:avLst/>
            <a:gdLst/>
            <a:ahLst/>
            <a:cxnLst/>
            <a:rect l="l" t="t" r="r" b="b"/>
            <a:pathLst>
              <a:path w="340359" h="20320">
                <a:moveTo>
                  <a:pt x="339851" y="0"/>
                </a:moveTo>
                <a:lnTo>
                  <a:pt x="0" y="0"/>
                </a:lnTo>
                <a:lnTo>
                  <a:pt x="0" y="19812"/>
                </a:lnTo>
                <a:lnTo>
                  <a:pt x="339851" y="19812"/>
                </a:lnTo>
                <a:lnTo>
                  <a:pt x="339851" y="0"/>
                </a:lnTo>
                <a:close/>
              </a:path>
            </a:pathLst>
          </a:custGeom>
          <a:solidFill>
            <a:srgbClr val="000000"/>
          </a:solidFill>
        </p:spPr>
        <p:txBody>
          <a:bodyPr wrap="square" lIns="0" tIns="0" rIns="0" bIns="0" rtlCol="0"/>
          <a:lstStyle/>
          <a:p>
            <a:endParaRPr/>
          </a:p>
        </p:txBody>
      </p:sp>
      <p:sp>
        <p:nvSpPr>
          <p:cNvPr id="63" name="object 63"/>
          <p:cNvSpPr txBox="1"/>
          <p:nvPr/>
        </p:nvSpPr>
        <p:spPr>
          <a:xfrm>
            <a:off x="1085697" y="5814771"/>
            <a:ext cx="7593330" cy="707390"/>
          </a:xfrm>
          <a:prstGeom prst="rect">
            <a:avLst/>
          </a:prstGeom>
        </p:spPr>
        <p:txBody>
          <a:bodyPr vert="horz" wrap="square" lIns="0" tIns="12700" rIns="0" bIns="0" rtlCol="0">
            <a:spAutoFit/>
          </a:bodyPr>
          <a:lstStyle/>
          <a:p>
            <a:pPr marL="38100">
              <a:lnSpc>
                <a:spcPts val="2685"/>
              </a:lnSpc>
              <a:spcBef>
                <a:spcPts val="100"/>
              </a:spcBef>
              <a:tabLst>
                <a:tab pos="995044" algn="l"/>
                <a:tab pos="1440180" algn="l"/>
                <a:tab pos="2403475" algn="l"/>
                <a:tab pos="2845435" algn="l"/>
                <a:tab pos="3129280" algn="l"/>
                <a:tab pos="3572510" algn="l"/>
                <a:tab pos="4754880" algn="l"/>
                <a:tab pos="5197475" algn="l"/>
                <a:tab pos="5480685" algn="l"/>
                <a:tab pos="5924550" algn="l"/>
              </a:tabLst>
            </a:pPr>
            <a:r>
              <a:rPr sz="3600" baseline="-20833" dirty="0">
                <a:latin typeface="Cambria Math"/>
                <a:cs typeface="Cambria Math"/>
              </a:rPr>
              <a:t>+</a:t>
            </a:r>
            <a:r>
              <a:rPr sz="3600" spc="-209" baseline="-20833" dirty="0">
                <a:latin typeface="Cambria Math"/>
                <a:cs typeface="Cambria Math"/>
              </a:rPr>
              <a:t> </a:t>
            </a:r>
            <a:r>
              <a:rPr sz="3600" baseline="21990" dirty="0">
                <a:latin typeface="Cambria Math"/>
                <a:cs typeface="Cambria Math"/>
              </a:rPr>
              <a:t>1</a:t>
            </a:r>
            <a:r>
              <a:rPr sz="3600" spc="-195" baseline="21990" dirty="0">
                <a:latin typeface="Cambria Math"/>
                <a:cs typeface="Cambria Math"/>
              </a:rPr>
              <a:t> </a:t>
            </a:r>
            <a:r>
              <a:rPr sz="3600" spc="120" baseline="-20833" dirty="0">
                <a:latin typeface="Cambria Math"/>
                <a:cs typeface="Cambria Math"/>
              </a:rPr>
              <a:t>𝑥</a:t>
            </a:r>
            <a:r>
              <a:rPr sz="1750" spc="80" dirty="0">
                <a:latin typeface="Cambria Math"/>
                <a:cs typeface="Cambria Math"/>
              </a:rPr>
              <a:t>𝑇	</a:t>
            </a:r>
            <a:r>
              <a:rPr sz="3600" spc="89" baseline="-20833" dirty="0">
                <a:latin typeface="Cambria Math"/>
                <a:cs typeface="Cambria Math"/>
              </a:rPr>
              <a:t>Σ</a:t>
            </a:r>
            <a:r>
              <a:rPr sz="1750" spc="60" dirty="0">
                <a:latin typeface="Cambria Math"/>
                <a:cs typeface="Cambria Math"/>
              </a:rPr>
              <a:t>2	</a:t>
            </a:r>
            <a:r>
              <a:rPr sz="1750" spc="35" dirty="0">
                <a:latin typeface="Cambria Math"/>
                <a:cs typeface="Cambria Math"/>
              </a:rPr>
              <a:t>−1</a:t>
            </a:r>
            <a:r>
              <a:rPr sz="3600" spc="52" baseline="-20833" dirty="0">
                <a:latin typeface="Cambria Math"/>
                <a:cs typeface="Cambria Math"/>
              </a:rPr>
              <a:t>𝑥</a:t>
            </a:r>
            <a:r>
              <a:rPr sz="3600" spc="89" baseline="-20833" dirty="0">
                <a:latin typeface="Cambria Math"/>
                <a:cs typeface="Cambria Math"/>
              </a:rPr>
              <a:t> </a:t>
            </a:r>
            <a:r>
              <a:rPr sz="3600" baseline="-20833" dirty="0">
                <a:latin typeface="Cambria Math"/>
                <a:cs typeface="Cambria Math"/>
              </a:rPr>
              <a:t>−	</a:t>
            </a:r>
            <a:r>
              <a:rPr sz="3600" spc="75" baseline="-20833" dirty="0">
                <a:latin typeface="Cambria Math"/>
                <a:cs typeface="Cambria Math"/>
              </a:rPr>
              <a:t>𝜇</a:t>
            </a:r>
            <a:r>
              <a:rPr sz="1750" spc="50" dirty="0">
                <a:latin typeface="Cambria Math"/>
                <a:cs typeface="Cambria Math"/>
              </a:rPr>
              <a:t>2	</a:t>
            </a:r>
            <a:r>
              <a:rPr sz="1750" spc="30" dirty="0">
                <a:latin typeface="Cambria Math"/>
                <a:cs typeface="Cambria Math"/>
              </a:rPr>
              <a:t>𝑇	</a:t>
            </a:r>
            <a:r>
              <a:rPr sz="3600" spc="89" baseline="-20833" dirty="0">
                <a:latin typeface="Cambria Math"/>
                <a:cs typeface="Cambria Math"/>
              </a:rPr>
              <a:t>Σ</a:t>
            </a:r>
            <a:r>
              <a:rPr sz="1750" spc="60" dirty="0">
                <a:latin typeface="Cambria Math"/>
                <a:cs typeface="Cambria Math"/>
              </a:rPr>
              <a:t>2	</a:t>
            </a:r>
            <a:r>
              <a:rPr sz="1750" spc="35" dirty="0">
                <a:latin typeface="Cambria Math"/>
                <a:cs typeface="Cambria Math"/>
              </a:rPr>
              <a:t>−1</a:t>
            </a:r>
            <a:r>
              <a:rPr sz="3600" spc="52" baseline="-20833" dirty="0">
                <a:latin typeface="Cambria Math"/>
                <a:cs typeface="Cambria Math"/>
              </a:rPr>
              <a:t>𝑥</a:t>
            </a:r>
            <a:r>
              <a:rPr sz="3600" spc="112" baseline="-20833" dirty="0">
                <a:latin typeface="Cambria Math"/>
                <a:cs typeface="Cambria Math"/>
              </a:rPr>
              <a:t> </a:t>
            </a:r>
            <a:r>
              <a:rPr sz="3600" baseline="-20833" dirty="0">
                <a:latin typeface="Cambria Math"/>
                <a:cs typeface="Cambria Math"/>
              </a:rPr>
              <a:t>+</a:t>
            </a:r>
            <a:r>
              <a:rPr sz="3600" spc="-15" baseline="-20833" dirty="0">
                <a:latin typeface="Cambria Math"/>
                <a:cs typeface="Cambria Math"/>
              </a:rPr>
              <a:t> </a:t>
            </a:r>
            <a:r>
              <a:rPr sz="3600" baseline="21990" dirty="0">
                <a:latin typeface="Cambria Math"/>
                <a:cs typeface="Cambria Math"/>
              </a:rPr>
              <a:t>1	</a:t>
            </a:r>
            <a:r>
              <a:rPr sz="3600" spc="75" baseline="-20833" dirty="0">
                <a:latin typeface="Cambria Math"/>
                <a:cs typeface="Cambria Math"/>
              </a:rPr>
              <a:t>𝜇</a:t>
            </a:r>
            <a:r>
              <a:rPr sz="1750" spc="50" dirty="0">
                <a:latin typeface="Cambria Math"/>
                <a:cs typeface="Cambria Math"/>
              </a:rPr>
              <a:t>2	</a:t>
            </a:r>
            <a:r>
              <a:rPr sz="1750" spc="30" dirty="0">
                <a:latin typeface="Cambria Math"/>
                <a:cs typeface="Cambria Math"/>
              </a:rPr>
              <a:t>𝑇	</a:t>
            </a:r>
            <a:r>
              <a:rPr sz="3600" spc="89" baseline="-20833" dirty="0">
                <a:latin typeface="Cambria Math"/>
                <a:cs typeface="Cambria Math"/>
              </a:rPr>
              <a:t>Σ</a:t>
            </a:r>
            <a:r>
              <a:rPr sz="1750" spc="60" dirty="0">
                <a:latin typeface="Cambria Math"/>
                <a:cs typeface="Cambria Math"/>
              </a:rPr>
              <a:t>2	</a:t>
            </a:r>
            <a:r>
              <a:rPr sz="1750" spc="50" dirty="0">
                <a:latin typeface="Cambria Math"/>
                <a:cs typeface="Cambria Math"/>
              </a:rPr>
              <a:t>−1</a:t>
            </a:r>
            <a:r>
              <a:rPr sz="3600" spc="75" baseline="-20833" dirty="0">
                <a:latin typeface="Cambria Math"/>
                <a:cs typeface="Cambria Math"/>
              </a:rPr>
              <a:t>𝜇</a:t>
            </a:r>
            <a:r>
              <a:rPr sz="1750" spc="50" dirty="0">
                <a:latin typeface="Cambria Math"/>
                <a:cs typeface="Cambria Math"/>
              </a:rPr>
              <a:t>2  </a:t>
            </a:r>
            <a:r>
              <a:rPr sz="3600" spc="-7" baseline="-19675" dirty="0">
                <a:latin typeface="Cambria Math"/>
                <a:cs typeface="Cambria Math"/>
              </a:rPr>
              <a:t>+𝑙𝑛</a:t>
            </a:r>
            <a:r>
              <a:rPr sz="3600" spc="-127" baseline="-19675" dirty="0">
                <a:latin typeface="Cambria Math"/>
                <a:cs typeface="Cambria Math"/>
              </a:rPr>
              <a:t> </a:t>
            </a:r>
            <a:r>
              <a:rPr sz="3600" spc="-165" baseline="21990" dirty="0">
                <a:latin typeface="Cambria Math"/>
                <a:cs typeface="Cambria Math"/>
              </a:rPr>
              <a:t>𝑁</a:t>
            </a:r>
            <a:r>
              <a:rPr sz="2625" spc="-165" baseline="14285" dirty="0">
                <a:latin typeface="Cambria Math"/>
                <a:cs typeface="Cambria Math"/>
              </a:rPr>
              <a:t>1</a:t>
            </a:r>
            <a:endParaRPr sz="2625" baseline="14285">
              <a:latin typeface="Cambria Math"/>
              <a:cs typeface="Cambria Math"/>
            </a:endParaRPr>
          </a:p>
          <a:p>
            <a:pPr marL="314960">
              <a:lnSpc>
                <a:spcPts val="2685"/>
              </a:lnSpc>
              <a:tabLst>
                <a:tab pos="4409440" algn="l"/>
                <a:tab pos="7203440" algn="l"/>
              </a:tabLst>
            </a:pPr>
            <a:r>
              <a:rPr sz="2400" dirty="0">
                <a:latin typeface="Cambria Math"/>
                <a:cs typeface="Cambria Math"/>
              </a:rPr>
              <a:t>2	2	</a:t>
            </a:r>
            <a:r>
              <a:rPr sz="2400" spc="-85" dirty="0">
                <a:latin typeface="Cambria Math"/>
                <a:cs typeface="Cambria Math"/>
              </a:rPr>
              <a:t>𝑁</a:t>
            </a:r>
            <a:r>
              <a:rPr sz="2625" spc="-127" baseline="-14285" dirty="0">
                <a:latin typeface="Cambria Math"/>
                <a:cs typeface="Cambria Math"/>
              </a:rPr>
              <a:t>2</a:t>
            </a:r>
            <a:endParaRPr sz="2625" baseline="-14285">
              <a:latin typeface="Cambria Math"/>
              <a:cs typeface="Cambria Math"/>
            </a:endParaRPr>
          </a:p>
        </p:txBody>
      </p:sp>
      <p:sp>
        <p:nvSpPr>
          <p:cNvPr id="64" name="object 64"/>
          <p:cNvSpPr/>
          <p:nvPr/>
        </p:nvSpPr>
        <p:spPr>
          <a:xfrm>
            <a:off x="313181" y="4844034"/>
            <a:ext cx="8689975" cy="1704339"/>
          </a:xfrm>
          <a:custGeom>
            <a:avLst/>
            <a:gdLst/>
            <a:ahLst/>
            <a:cxnLst/>
            <a:rect l="l" t="t" r="r" b="b"/>
            <a:pathLst>
              <a:path w="8689975" h="1704340">
                <a:moveTo>
                  <a:pt x="0" y="1703831"/>
                </a:moveTo>
                <a:lnTo>
                  <a:pt x="8689848" y="1703831"/>
                </a:lnTo>
                <a:lnTo>
                  <a:pt x="8689848" y="0"/>
                </a:lnTo>
                <a:lnTo>
                  <a:pt x="0" y="0"/>
                </a:lnTo>
                <a:lnTo>
                  <a:pt x="0" y="1703831"/>
                </a:lnTo>
                <a:close/>
              </a:path>
            </a:pathLst>
          </a:custGeom>
          <a:ln w="38100">
            <a:solidFill>
              <a:srgbClr val="006FC0"/>
            </a:solidFill>
          </a:ln>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1036" y="2629611"/>
            <a:ext cx="4745355" cy="940435"/>
          </a:xfrm>
          <a:prstGeom prst="rect">
            <a:avLst/>
          </a:prstGeom>
        </p:spPr>
        <p:txBody>
          <a:bodyPr vert="horz" wrap="square" lIns="0" tIns="12700" rIns="0" bIns="0" rtlCol="0">
            <a:spAutoFit/>
          </a:bodyPr>
          <a:lstStyle/>
          <a:p>
            <a:pPr marL="12700">
              <a:lnSpc>
                <a:spcPct val="100000"/>
              </a:lnSpc>
              <a:spcBef>
                <a:spcPts val="100"/>
              </a:spcBef>
            </a:pPr>
            <a:r>
              <a:rPr sz="6000" dirty="0">
                <a:solidFill>
                  <a:srgbClr val="FF0000"/>
                </a:solidFill>
              </a:rPr>
              <a:t>End</a:t>
            </a:r>
            <a:r>
              <a:rPr sz="6000" spc="-45" dirty="0">
                <a:solidFill>
                  <a:srgbClr val="FF0000"/>
                </a:solidFill>
              </a:rPr>
              <a:t> </a:t>
            </a:r>
            <a:r>
              <a:rPr sz="6000" spc="-5" dirty="0">
                <a:solidFill>
                  <a:srgbClr val="FF0000"/>
                </a:solidFill>
              </a:rPr>
              <a:t>of</a:t>
            </a:r>
            <a:r>
              <a:rPr sz="6000" spc="-50" dirty="0">
                <a:solidFill>
                  <a:srgbClr val="FF0000"/>
                </a:solidFill>
              </a:rPr>
              <a:t> </a:t>
            </a:r>
            <a:r>
              <a:rPr sz="6000" spc="-30" dirty="0">
                <a:solidFill>
                  <a:srgbClr val="FF0000"/>
                </a:solidFill>
              </a:rPr>
              <a:t>Warning</a:t>
            </a:r>
            <a:endParaRPr sz="6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99020" y="474344"/>
            <a:ext cx="894715" cy="328930"/>
          </a:xfrm>
          <a:custGeom>
            <a:avLst/>
            <a:gdLst/>
            <a:ahLst/>
            <a:cxnLst/>
            <a:rect l="l" t="t" r="r" b="b"/>
            <a:pathLst>
              <a:path w="894715" h="328930">
                <a:moveTo>
                  <a:pt x="789343" y="0"/>
                </a:moveTo>
                <a:lnTo>
                  <a:pt x="784644" y="13334"/>
                </a:lnTo>
                <a:lnTo>
                  <a:pt x="803694" y="21595"/>
                </a:lnTo>
                <a:lnTo>
                  <a:pt x="820077" y="33035"/>
                </a:lnTo>
                <a:lnTo>
                  <a:pt x="844842" y="65404"/>
                </a:lnTo>
                <a:lnTo>
                  <a:pt x="859351" y="109108"/>
                </a:lnTo>
                <a:lnTo>
                  <a:pt x="864146" y="162813"/>
                </a:lnTo>
                <a:lnTo>
                  <a:pt x="862931" y="191789"/>
                </a:lnTo>
                <a:lnTo>
                  <a:pt x="853216" y="241788"/>
                </a:lnTo>
                <a:lnTo>
                  <a:pt x="833693" y="280838"/>
                </a:lnTo>
                <a:lnTo>
                  <a:pt x="803888" y="307179"/>
                </a:lnTo>
                <a:lnTo>
                  <a:pt x="785152" y="315467"/>
                </a:lnTo>
                <a:lnTo>
                  <a:pt x="789343" y="328802"/>
                </a:lnTo>
                <a:lnTo>
                  <a:pt x="834174" y="307768"/>
                </a:lnTo>
                <a:lnTo>
                  <a:pt x="867194" y="271399"/>
                </a:lnTo>
                <a:lnTo>
                  <a:pt x="887482" y="222599"/>
                </a:lnTo>
                <a:lnTo>
                  <a:pt x="894245" y="164464"/>
                </a:lnTo>
                <a:lnTo>
                  <a:pt x="892534" y="134346"/>
                </a:lnTo>
                <a:lnTo>
                  <a:pt x="878921" y="80918"/>
                </a:lnTo>
                <a:lnTo>
                  <a:pt x="852047" y="37415"/>
                </a:lnTo>
                <a:lnTo>
                  <a:pt x="813149" y="8598"/>
                </a:lnTo>
                <a:lnTo>
                  <a:pt x="789343" y="0"/>
                </a:lnTo>
                <a:close/>
              </a:path>
              <a:path w="894715" h="328930">
                <a:moveTo>
                  <a:pt x="104901" y="0"/>
                </a:moveTo>
                <a:lnTo>
                  <a:pt x="60144" y="21066"/>
                </a:lnTo>
                <a:lnTo>
                  <a:pt x="27139" y="57657"/>
                </a:lnTo>
                <a:lnTo>
                  <a:pt x="6783" y="106489"/>
                </a:lnTo>
                <a:lnTo>
                  <a:pt x="0" y="164464"/>
                </a:lnTo>
                <a:lnTo>
                  <a:pt x="1690" y="194710"/>
                </a:lnTo>
                <a:lnTo>
                  <a:pt x="15216" y="248154"/>
                </a:lnTo>
                <a:lnTo>
                  <a:pt x="42060" y="291494"/>
                </a:lnTo>
                <a:lnTo>
                  <a:pt x="80984" y="320208"/>
                </a:lnTo>
                <a:lnTo>
                  <a:pt x="104901" y="328802"/>
                </a:lnTo>
                <a:lnTo>
                  <a:pt x="109067" y="315467"/>
                </a:lnTo>
                <a:lnTo>
                  <a:pt x="90322" y="307179"/>
                </a:lnTo>
                <a:lnTo>
                  <a:pt x="74147" y="295640"/>
                </a:lnTo>
                <a:lnTo>
                  <a:pt x="49504" y="262763"/>
                </a:lnTo>
                <a:lnTo>
                  <a:pt x="34874" y="218122"/>
                </a:lnTo>
                <a:lnTo>
                  <a:pt x="29997" y="162813"/>
                </a:lnTo>
                <a:lnTo>
                  <a:pt x="31216" y="134717"/>
                </a:lnTo>
                <a:lnTo>
                  <a:pt x="40970" y="86000"/>
                </a:lnTo>
                <a:lnTo>
                  <a:pt x="60574" y="47642"/>
                </a:lnTo>
                <a:lnTo>
                  <a:pt x="90611" y="21595"/>
                </a:lnTo>
                <a:lnTo>
                  <a:pt x="109575" y="13334"/>
                </a:lnTo>
                <a:lnTo>
                  <a:pt x="104901"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299618" y="372617"/>
            <a:ext cx="1105535" cy="452120"/>
          </a:xfrm>
          <a:prstGeom prst="rect">
            <a:avLst/>
          </a:prstGeom>
        </p:spPr>
        <p:txBody>
          <a:bodyPr vert="horz" wrap="square" lIns="0" tIns="12065" rIns="0" bIns="0" rtlCol="0">
            <a:spAutoFit/>
          </a:bodyPr>
          <a:lstStyle/>
          <a:p>
            <a:pPr marL="38100">
              <a:lnSpc>
                <a:spcPct val="100000"/>
              </a:lnSpc>
              <a:spcBef>
                <a:spcPts val="95"/>
              </a:spcBef>
              <a:tabLst>
                <a:tab pos="415925" algn="l"/>
              </a:tabLst>
            </a:pPr>
            <a:r>
              <a:rPr sz="2800" spc="-5" dirty="0">
                <a:latin typeface="Cambria Math"/>
                <a:cs typeface="Cambria Math"/>
              </a:rPr>
              <a:t>𝑃	</a:t>
            </a:r>
            <a:r>
              <a:rPr sz="2800" spc="-20" dirty="0">
                <a:latin typeface="Cambria Math"/>
                <a:cs typeface="Cambria Math"/>
              </a:rPr>
              <a:t>𝐶</a:t>
            </a:r>
            <a:r>
              <a:rPr sz="3075" spc="-30" baseline="-16260" dirty="0">
                <a:latin typeface="Cambria Math"/>
                <a:cs typeface="Cambria Math"/>
              </a:rPr>
              <a:t>1</a:t>
            </a:r>
            <a:r>
              <a:rPr sz="2800" spc="-20" dirty="0">
                <a:latin typeface="Cambria Math"/>
                <a:cs typeface="Cambria Math"/>
              </a:rPr>
              <a:t>|𝑥</a:t>
            </a:r>
            <a:endParaRPr sz="2800">
              <a:latin typeface="Cambria Math"/>
              <a:cs typeface="Cambria Math"/>
            </a:endParaRPr>
          </a:p>
        </p:txBody>
      </p:sp>
      <p:sp>
        <p:nvSpPr>
          <p:cNvPr id="4" name="object 4"/>
          <p:cNvSpPr/>
          <p:nvPr/>
        </p:nvSpPr>
        <p:spPr>
          <a:xfrm>
            <a:off x="2244344" y="474344"/>
            <a:ext cx="411480" cy="328930"/>
          </a:xfrm>
          <a:custGeom>
            <a:avLst/>
            <a:gdLst/>
            <a:ahLst/>
            <a:cxnLst/>
            <a:rect l="l" t="t" r="r" b="b"/>
            <a:pathLst>
              <a:path w="411480" h="328930">
                <a:moveTo>
                  <a:pt x="306197" y="0"/>
                </a:moveTo>
                <a:lnTo>
                  <a:pt x="301498" y="13334"/>
                </a:lnTo>
                <a:lnTo>
                  <a:pt x="320548" y="21595"/>
                </a:lnTo>
                <a:lnTo>
                  <a:pt x="336931" y="33035"/>
                </a:lnTo>
                <a:lnTo>
                  <a:pt x="361695" y="65404"/>
                </a:lnTo>
                <a:lnTo>
                  <a:pt x="376158" y="109108"/>
                </a:lnTo>
                <a:lnTo>
                  <a:pt x="381000" y="162813"/>
                </a:lnTo>
                <a:lnTo>
                  <a:pt x="379785" y="191789"/>
                </a:lnTo>
                <a:lnTo>
                  <a:pt x="370070" y="241788"/>
                </a:lnTo>
                <a:lnTo>
                  <a:pt x="350494" y="280838"/>
                </a:lnTo>
                <a:lnTo>
                  <a:pt x="320724" y="307179"/>
                </a:lnTo>
                <a:lnTo>
                  <a:pt x="302006" y="315467"/>
                </a:lnTo>
                <a:lnTo>
                  <a:pt x="306197" y="328802"/>
                </a:lnTo>
                <a:lnTo>
                  <a:pt x="351027" y="307768"/>
                </a:lnTo>
                <a:lnTo>
                  <a:pt x="384048" y="271399"/>
                </a:lnTo>
                <a:lnTo>
                  <a:pt x="404336" y="222599"/>
                </a:lnTo>
                <a:lnTo>
                  <a:pt x="411099" y="164464"/>
                </a:lnTo>
                <a:lnTo>
                  <a:pt x="409388" y="134346"/>
                </a:lnTo>
                <a:lnTo>
                  <a:pt x="395775" y="80918"/>
                </a:lnTo>
                <a:lnTo>
                  <a:pt x="368901" y="37415"/>
                </a:lnTo>
                <a:lnTo>
                  <a:pt x="330003" y="8598"/>
                </a:lnTo>
                <a:lnTo>
                  <a:pt x="306197" y="0"/>
                </a:lnTo>
                <a:close/>
              </a:path>
              <a:path w="411480" h="328930">
                <a:moveTo>
                  <a:pt x="104901" y="0"/>
                </a:moveTo>
                <a:lnTo>
                  <a:pt x="60118" y="21066"/>
                </a:lnTo>
                <a:lnTo>
                  <a:pt x="27050" y="57657"/>
                </a:lnTo>
                <a:lnTo>
                  <a:pt x="6762" y="106489"/>
                </a:lnTo>
                <a:lnTo>
                  <a:pt x="0" y="164464"/>
                </a:lnTo>
                <a:lnTo>
                  <a:pt x="1690" y="194710"/>
                </a:lnTo>
                <a:lnTo>
                  <a:pt x="15216" y="248154"/>
                </a:lnTo>
                <a:lnTo>
                  <a:pt x="42054" y="291494"/>
                </a:lnTo>
                <a:lnTo>
                  <a:pt x="80968" y="320208"/>
                </a:lnTo>
                <a:lnTo>
                  <a:pt x="104901" y="328802"/>
                </a:lnTo>
                <a:lnTo>
                  <a:pt x="108966" y="315467"/>
                </a:lnTo>
                <a:lnTo>
                  <a:pt x="90247" y="307179"/>
                </a:lnTo>
                <a:lnTo>
                  <a:pt x="74088" y="295640"/>
                </a:lnTo>
                <a:lnTo>
                  <a:pt x="49403" y="262763"/>
                </a:lnTo>
                <a:lnTo>
                  <a:pt x="34829" y="218122"/>
                </a:lnTo>
                <a:lnTo>
                  <a:pt x="29972" y="162813"/>
                </a:lnTo>
                <a:lnTo>
                  <a:pt x="31186" y="134717"/>
                </a:lnTo>
                <a:lnTo>
                  <a:pt x="40901" y="86000"/>
                </a:lnTo>
                <a:lnTo>
                  <a:pt x="60521" y="47642"/>
                </a:lnTo>
                <a:lnTo>
                  <a:pt x="90568" y="21595"/>
                </a:lnTo>
                <a:lnTo>
                  <a:pt x="109474" y="13334"/>
                </a:lnTo>
                <a:lnTo>
                  <a:pt x="104901" y="0"/>
                </a:lnTo>
                <a:close/>
              </a:path>
            </a:pathLst>
          </a:custGeom>
          <a:solidFill>
            <a:srgbClr val="000000"/>
          </a:solidFill>
        </p:spPr>
        <p:txBody>
          <a:bodyPr wrap="square" lIns="0" tIns="0" rIns="0" bIns="0" rtlCol="0"/>
          <a:lstStyle/>
          <a:p>
            <a:endParaRPr/>
          </a:p>
        </p:txBody>
      </p:sp>
      <p:sp>
        <p:nvSpPr>
          <p:cNvPr id="5" name="object 5"/>
          <p:cNvSpPr txBox="1"/>
          <p:nvPr/>
        </p:nvSpPr>
        <p:spPr>
          <a:xfrm>
            <a:off x="1620138" y="372617"/>
            <a:ext cx="925830" cy="452120"/>
          </a:xfrm>
          <a:prstGeom prst="rect">
            <a:avLst/>
          </a:prstGeom>
        </p:spPr>
        <p:txBody>
          <a:bodyPr vert="horz" wrap="square" lIns="0" tIns="12065" rIns="0" bIns="0" rtlCol="0">
            <a:spAutoFit/>
          </a:bodyPr>
          <a:lstStyle/>
          <a:p>
            <a:pPr marL="12700">
              <a:lnSpc>
                <a:spcPct val="100000"/>
              </a:lnSpc>
              <a:spcBef>
                <a:spcPts val="95"/>
              </a:spcBef>
              <a:tabLst>
                <a:tab pos="741045" algn="l"/>
              </a:tabLst>
            </a:pPr>
            <a:r>
              <a:rPr sz="2800" spc="-5" dirty="0">
                <a:latin typeface="Cambria Math"/>
                <a:cs typeface="Cambria Math"/>
              </a:rPr>
              <a:t>=</a:t>
            </a:r>
            <a:r>
              <a:rPr sz="2800" spc="160" dirty="0">
                <a:latin typeface="Cambria Math"/>
                <a:cs typeface="Cambria Math"/>
              </a:rPr>
              <a:t> </a:t>
            </a:r>
            <a:r>
              <a:rPr sz="2800" spc="-5" dirty="0">
                <a:latin typeface="Cambria Math"/>
                <a:cs typeface="Cambria Math"/>
              </a:rPr>
              <a:t>𝜎</a:t>
            </a:r>
            <a:r>
              <a:rPr sz="2800" dirty="0">
                <a:latin typeface="Cambria Math"/>
                <a:cs typeface="Cambria Math"/>
              </a:rPr>
              <a:t>	</a:t>
            </a:r>
            <a:r>
              <a:rPr sz="2800" spc="-5" dirty="0">
                <a:latin typeface="Cambria Math"/>
                <a:cs typeface="Cambria Math"/>
              </a:rPr>
              <a:t>𝑧</a:t>
            </a:r>
            <a:endParaRPr sz="2800">
              <a:latin typeface="Cambria Math"/>
              <a:cs typeface="Cambria Math"/>
            </a:endParaRPr>
          </a:p>
        </p:txBody>
      </p:sp>
      <p:sp>
        <p:nvSpPr>
          <p:cNvPr id="6" name="object 6"/>
          <p:cNvSpPr/>
          <p:nvPr/>
        </p:nvSpPr>
        <p:spPr>
          <a:xfrm>
            <a:off x="1074318" y="3765930"/>
            <a:ext cx="1187450" cy="282575"/>
          </a:xfrm>
          <a:custGeom>
            <a:avLst/>
            <a:gdLst/>
            <a:ahLst/>
            <a:cxnLst/>
            <a:rect l="l" t="t" r="r" b="b"/>
            <a:pathLst>
              <a:path w="1187450" h="282575">
                <a:moveTo>
                  <a:pt x="1096873" y="0"/>
                </a:moveTo>
                <a:lnTo>
                  <a:pt x="1092936" y="11430"/>
                </a:lnTo>
                <a:lnTo>
                  <a:pt x="1109244" y="18522"/>
                </a:lnTo>
                <a:lnTo>
                  <a:pt x="1123289" y="28352"/>
                </a:lnTo>
                <a:lnTo>
                  <a:pt x="1151832" y="73852"/>
                </a:lnTo>
                <a:lnTo>
                  <a:pt x="1160214" y="115623"/>
                </a:lnTo>
                <a:lnTo>
                  <a:pt x="1161262" y="139700"/>
                </a:lnTo>
                <a:lnTo>
                  <a:pt x="1160214" y="164633"/>
                </a:lnTo>
                <a:lnTo>
                  <a:pt x="1151832" y="207547"/>
                </a:lnTo>
                <a:lnTo>
                  <a:pt x="1123337" y="253793"/>
                </a:lnTo>
                <a:lnTo>
                  <a:pt x="1093317" y="270891"/>
                </a:lnTo>
                <a:lnTo>
                  <a:pt x="1096873" y="282321"/>
                </a:lnTo>
                <a:lnTo>
                  <a:pt x="1135433" y="264239"/>
                </a:lnTo>
                <a:lnTo>
                  <a:pt x="1163802" y="232918"/>
                </a:lnTo>
                <a:lnTo>
                  <a:pt x="1181122" y="191119"/>
                </a:lnTo>
                <a:lnTo>
                  <a:pt x="1186916" y="141224"/>
                </a:lnTo>
                <a:lnTo>
                  <a:pt x="1185464" y="115339"/>
                </a:lnTo>
                <a:lnTo>
                  <a:pt x="1173843" y="69429"/>
                </a:lnTo>
                <a:lnTo>
                  <a:pt x="1150791" y="32093"/>
                </a:lnTo>
                <a:lnTo>
                  <a:pt x="1117401" y="7379"/>
                </a:lnTo>
                <a:lnTo>
                  <a:pt x="1096873" y="0"/>
                </a:lnTo>
                <a:close/>
              </a:path>
              <a:path w="1187450" h="282575">
                <a:moveTo>
                  <a:pt x="90043" y="0"/>
                </a:moveTo>
                <a:lnTo>
                  <a:pt x="51628" y="18081"/>
                </a:lnTo>
                <a:lnTo>
                  <a:pt x="23291" y="49403"/>
                </a:lnTo>
                <a:lnTo>
                  <a:pt x="5821" y="91408"/>
                </a:lnTo>
                <a:lnTo>
                  <a:pt x="0" y="141224"/>
                </a:lnTo>
                <a:lnTo>
                  <a:pt x="1450" y="167177"/>
                </a:lnTo>
                <a:lnTo>
                  <a:pt x="13056" y="213036"/>
                </a:lnTo>
                <a:lnTo>
                  <a:pt x="36100" y="250227"/>
                </a:lnTo>
                <a:lnTo>
                  <a:pt x="69514" y="274941"/>
                </a:lnTo>
                <a:lnTo>
                  <a:pt x="90043" y="282321"/>
                </a:lnTo>
                <a:lnTo>
                  <a:pt x="93611" y="270891"/>
                </a:lnTo>
                <a:lnTo>
                  <a:pt x="77523" y="263717"/>
                </a:lnTo>
                <a:lnTo>
                  <a:pt x="63642" y="253793"/>
                </a:lnTo>
                <a:lnTo>
                  <a:pt x="35167" y="207547"/>
                </a:lnTo>
                <a:lnTo>
                  <a:pt x="26790" y="164633"/>
                </a:lnTo>
                <a:lnTo>
                  <a:pt x="25742" y="139700"/>
                </a:lnTo>
                <a:lnTo>
                  <a:pt x="26790" y="115623"/>
                </a:lnTo>
                <a:lnTo>
                  <a:pt x="35167" y="73852"/>
                </a:lnTo>
                <a:lnTo>
                  <a:pt x="63755" y="28352"/>
                </a:lnTo>
                <a:lnTo>
                  <a:pt x="94056" y="11430"/>
                </a:lnTo>
                <a:lnTo>
                  <a:pt x="90043" y="0"/>
                </a:lnTo>
                <a:close/>
              </a:path>
            </a:pathLst>
          </a:custGeom>
          <a:solidFill>
            <a:srgbClr val="000000"/>
          </a:solidFill>
        </p:spPr>
        <p:txBody>
          <a:bodyPr wrap="square" lIns="0" tIns="0" rIns="0" bIns="0" rtlCol="0"/>
          <a:lstStyle/>
          <a:p>
            <a:endParaRPr/>
          </a:p>
        </p:txBody>
      </p:sp>
      <p:sp>
        <p:nvSpPr>
          <p:cNvPr id="7" name="object 7"/>
          <p:cNvSpPr/>
          <p:nvPr/>
        </p:nvSpPr>
        <p:spPr>
          <a:xfrm>
            <a:off x="3456940" y="3897121"/>
            <a:ext cx="167640" cy="20320"/>
          </a:xfrm>
          <a:custGeom>
            <a:avLst/>
            <a:gdLst/>
            <a:ahLst/>
            <a:cxnLst/>
            <a:rect l="l" t="t" r="r" b="b"/>
            <a:pathLst>
              <a:path w="167639" h="20320">
                <a:moveTo>
                  <a:pt x="167639" y="0"/>
                </a:moveTo>
                <a:lnTo>
                  <a:pt x="0" y="0"/>
                </a:lnTo>
                <a:lnTo>
                  <a:pt x="0" y="19811"/>
                </a:lnTo>
                <a:lnTo>
                  <a:pt x="167639" y="19811"/>
                </a:lnTo>
                <a:lnTo>
                  <a:pt x="167639" y="0"/>
                </a:lnTo>
                <a:close/>
              </a:path>
            </a:pathLst>
          </a:custGeom>
          <a:solidFill>
            <a:srgbClr val="000000"/>
          </a:solidFill>
        </p:spPr>
        <p:txBody>
          <a:bodyPr wrap="square" lIns="0" tIns="0" rIns="0" bIns="0" rtlCol="0"/>
          <a:lstStyle/>
          <a:p>
            <a:endParaRPr/>
          </a:p>
        </p:txBody>
      </p:sp>
      <p:sp>
        <p:nvSpPr>
          <p:cNvPr id="8" name="object 8"/>
          <p:cNvSpPr/>
          <p:nvPr/>
        </p:nvSpPr>
        <p:spPr>
          <a:xfrm>
            <a:off x="3703192" y="3765930"/>
            <a:ext cx="509270" cy="282575"/>
          </a:xfrm>
          <a:custGeom>
            <a:avLst/>
            <a:gdLst/>
            <a:ahLst/>
            <a:cxnLst/>
            <a:rect l="l" t="t" r="r" b="b"/>
            <a:pathLst>
              <a:path w="509270" h="282575">
                <a:moveTo>
                  <a:pt x="418719" y="0"/>
                </a:moveTo>
                <a:lnTo>
                  <a:pt x="414782" y="11430"/>
                </a:lnTo>
                <a:lnTo>
                  <a:pt x="431089" y="18522"/>
                </a:lnTo>
                <a:lnTo>
                  <a:pt x="445135" y="28352"/>
                </a:lnTo>
                <a:lnTo>
                  <a:pt x="473678" y="73852"/>
                </a:lnTo>
                <a:lnTo>
                  <a:pt x="482060" y="115623"/>
                </a:lnTo>
                <a:lnTo>
                  <a:pt x="483108" y="139700"/>
                </a:lnTo>
                <a:lnTo>
                  <a:pt x="482060" y="164633"/>
                </a:lnTo>
                <a:lnTo>
                  <a:pt x="473678" y="207547"/>
                </a:lnTo>
                <a:lnTo>
                  <a:pt x="445182" y="253793"/>
                </a:lnTo>
                <a:lnTo>
                  <a:pt x="415163" y="270891"/>
                </a:lnTo>
                <a:lnTo>
                  <a:pt x="418719" y="282321"/>
                </a:lnTo>
                <a:lnTo>
                  <a:pt x="457279" y="264239"/>
                </a:lnTo>
                <a:lnTo>
                  <a:pt x="485648" y="232918"/>
                </a:lnTo>
                <a:lnTo>
                  <a:pt x="502967" y="191119"/>
                </a:lnTo>
                <a:lnTo>
                  <a:pt x="508762" y="141224"/>
                </a:lnTo>
                <a:lnTo>
                  <a:pt x="507309" y="115339"/>
                </a:lnTo>
                <a:lnTo>
                  <a:pt x="495688" y="69429"/>
                </a:lnTo>
                <a:lnTo>
                  <a:pt x="472636" y="32093"/>
                </a:lnTo>
                <a:lnTo>
                  <a:pt x="439247" y="7379"/>
                </a:lnTo>
                <a:lnTo>
                  <a:pt x="418719" y="0"/>
                </a:lnTo>
                <a:close/>
              </a:path>
              <a:path w="509270" h="282575">
                <a:moveTo>
                  <a:pt x="90043" y="0"/>
                </a:moveTo>
                <a:lnTo>
                  <a:pt x="51657" y="18081"/>
                </a:lnTo>
                <a:lnTo>
                  <a:pt x="23368" y="49403"/>
                </a:lnTo>
                <a:lnTo>
                  <a:pt x="5826" y="91408"/>
                </a:lnTo>
                <a:lnTo>
                  <a:pt x="0" y="141224"/>
                </a:lnTo>
                <a:lnTo>
                  <a:pt x="1452" y="167177"/>
                </a:lnTo>
                <a:lnTo>
                  <a:pt x="13073" y="213036"/>
                </a:lnTo>
                <a:lnTo>
                  <a:pt x="36125" y="250227"/>
                </a:lnTo>
                <a:lnTo>
                  <a:pt x="69514" y="274941"/>
                </a:lnTo>
                <a:lnTo>
                  <a:pt x="90043" y="282321"/>
                </a:lnTo>
                <a:lnTo>
                  <a:pt x="93599" y="270891"/>
                </a:lnTo>
                <a:lnTo>
                  <a:pt x="77549" y="263717"/>
                </a:lnTo>
                <a:lnTo>
                  <a:pt x="63690" y="253793"/>
                </a:lnTo>
                <a:lnTo>
                  <a:pt x="35210" y="207547"/>
                </a:lnTo>
                <a:lnTo>
                  <a:pt x="26828" y="164633"/>
                </a:lnTo>
                <a:lnTo>
                  <a:pt x="25781" y="139700"/>
                </a:lnTo>
                <a:lnTo>
                  <a:pt x="26828" y="115623"/>
                </a:lnTo>
                <a:lnTo>
                  <a:pt x="35210" y="73852"/>
                </a:lnTo>
                <a:lnTo>
                  <a:pt x="63801" y="28352"/>
                </a:lnTo>
                <a:lnTo>
                  <a:pt x="94107" y="11430"/>
                </a:lnTo>
                <a:lnTo>
                  <a:pt x="90043" y="0"/>
                </a:lnTo>
                <a:close/>
              </a:path>
            </a:pathLst>
          </a:custGeom>
          <a:solidFill>
            <a:srgbClr val="000000"/>
          </a:solidFill>
        </p:spPr>
        <p:txBody>
          <a:bodyPr wrap="square" lIns="0" tIns="0" rIns="0" bIns="0" rtlCol="0"/>
          <a:lstStyle/>
          <a:p>
            <a:endParaRPr/>
          </a:p>
        </p:txBody>
      </p:sp>
      <p:sp>
        <p:nvSpPr>
          <p:cNvPr id="9" name="object 9"/>
          <p:cNvSpPr/>
          <p:nvPr/>
        </p:nvSpPr>
        <p:spPr>
          <a:xfrm>
            <a:off x="5546344" y="3897121"/>
            <a:ext cx="167640" cy="20320"/>
          </a:xfrm>
          <a:custGeom>
            <a:avLst/>
            <a:gdLst/>
            <a:ahLst/>
            <a:cxnLst/>
            <a:rect l="l" t="t" r="r" b="b"/>
            <a:pathLst>
              <a:path w="167639" h="20320">
                <a:moveTo>
                  <a:pt x="167639" y="0"/>
                </a:moveTo>
                <a:lnTo>
                  <a:pt x="0" y="0"/>
                </a:lnTo>
                <a:lnTo>
                  <a:pt x="0" y="19811"/>
                </a:lnTo>
                <a:lnTo>
                  <a:pt x="167639" y="19811"/>
                </a:lnTo>
                <a:lnTo>
                  <a:pt x="167639" y="0"/>
                </a:lnTo>
                <a:close/>
              </a:path>
            </a:pathLst>
          </a:custGeom>
          <a:solidFill>
            <a:srgbClr val="000000"/>
          </a:solidFill>
        </p:spPr>
        <p:txBody>
          <a:bodyPr wrap="square" lIns="0" tIns="0" rIns="0" bIns="0" rtlCol="0"/>
          <a:lstStyle/>
          <a:p>
            <a:endParaRPr/>
          </a:p>
        </p:txBody>
      </p:sp>
      <p:sp>
        <p:nvSpPr>
          <p:cNvPr id="10" name="object 10"/>
          <p:cNvSpPr/>
          <p:nvPr/>
        </p:nvSpPr>
        <p:spPr>
          <a:xfrm>
            <a:off x="5792596" y="3765930"/>
            <a:ext cx="514984" cy="282575"/>
          </a:xfrm>
          <a:custGeom>
            <a:avLst/>
            <a:gdLst/>
            <a:ahLst/>
            <a:cxnLst/>
            <a:rect l="l" t="t" r="r" b="b"/>
            <a:pathLst>
              <a:path w="514985" h="282575">
                <a:moveTo>
                  <a:pt x="424814" y="0"/>
                </a:moveTo>
                <a:lnTo>
                  <a:pt x="420877" y="11430"/>
                </a:lnTo>
                <a:lnTo>
                  <a:pt x="437185" y="18522"/>
                </a:lnTo>
                <a:lnTo>
                  <a:pt x="451230" y="28352"/>
                </a:lnTo>
                <a:lnTo>
                  <a:pt x="479774" y="73852"/>
                </a:lnTo>
                <a:lnTo>
                  <a:pt x="488156" y="115623"/>
                </a:lnTo>
                <a:lnTo>
                  <a:pt x="489203" y="139700"/>
                </a:lnTo>
                <a:lnTo>
                  <a:pt x="488156" y="164633"/>
                </a:lnTo>
                <a:lnTo>
                  <a:pt x="479774" y="207547"/>
                </a:lnTo>
                <a:lnTo>
                  <a:pt x="451278" y="253793"/>
                </a:lnTo>
                <a:lnTo>
                  <a:pt x="421258" y="270891"/>
                </a:lnTo>
                <a:lnTo>
                  <a:pt x="424814" y="282321"/>
                </a:lnTo>
                <a:lnTo>
                  <a:pt x="463375" y="264239"/>
                </a:lnTo>
                <a:lnTo>
                  <a:pt x="491743" y="232918"/>
                </a:lnTo>
                <a:lnTo>
                  <a:pt x="509063" y="191119"/>
                </a:lnTo>
                <a:lnTo>
                  <a:pt x="514857" y="141224"/>
                </a:lnTo>
                <a:lnTo>
                  <a:pt x="513405" y="115339"/>
                </a:lnTo>
                <a:lnTo>
                  <a:pt x="501784" y="69429"/>
                </a:lnTo>
                <a:lnTo>
                  <a:pt x="478732" y="32093"/>
                </a:lnTo>
                <a:lnTo>
                  <a:pt x="445343" y="7379"/>
                </a:lnTo>
                <a:lnTo>
                  <a:pt x="424814" y="0"/>
                </a:lnTo>
                <a:close/>
              </a:path>
              <a:path w="514985" h="282575">
                <a:moveTo>
                  <a:pt x="90042" y="0"/>
                </a:moveTo>
                <a:lnTo>
                  <a:pt x="51657" y="18081"/>
                </a:lnTo>
                <a:lnTo>
                  <a:pt x="23367" y="49403"/>
                </a:lnTo>
                <a:lnTo>
                  <a:pt x="5826" y="91408"/>
                </a:lnTo>
                <a:lnTo>
                  <a:pt x="0" y="141224"/>
                </a:lnTo>
                <a:lnTo>
                  <a:pt x="1452" y="167177"/>
                </a:lnTo>
                <a:lnTo>
                  <a:pt x="13073" y="213036"/>
                </a:lnTo>
                <a:lnTo>
                  <a:pt x="36125" y="250227"/>
                </a:lnTo>
                <a:lnTo>
                  <a:pt x="69514" y="274941"/>
                </a:lnTo>
                <a:lnTo>
                  <a:pt x="90042" y="282321"/>
                </a:lnTo>
                <a:lnTo>
                  <a:pt x="93599" y="270891"/>
                </a:lnTo>
                <a:lnTo>
                  <a:pt x="77549" y="263717"/>
                </a:lnTo>
                <a:lnTo>
                  <a:pt x="63690" y="253793"/>
                </a:lnTo>
                <a:lnTo>
                  <a:pt x="35210" y="207547"/>
                </a:lnTo>
                <a:lnTo>
                  <a:pt x="26828" y="164633"/>
                </a:lnTo>
                <a:lnTo>
                  <a:pt x="25780" y="139700"/>
                </a:lnTo>
                <a:lnTo>
                  <a:pt x="26828" y="115623"/>
                </a:lnTo>
                <a:lnTo>
                  <a:pt x="35210" y="73852"/>
                </a:lnTo>
                <a:lnTo>
                  <a:pt x="63801" y="28352"/>
                </a:lnTo>
                <a:lnTo>
                  <a:pt x="94106" y="11430"/>
                </a:lnTo>
                <a:lnTo>
                  <a:pt x="90042" y="0"/>
                </a:lnTo>
                <a:close/>
              </a:path>
            </a:pathLst>
          </a:custGeom>
          <a:solidFill>
            <a:srgbClr val="000000"/>
          </a:solidFill>
        </p:spPr>
        <p:txBody>
          <a:bodyPr wrap="square" lIns="0" tIns="0" rIns="0" bIns="0" rtlCol="0"/>
          <a:lstStyle/>
          <a:p>
            <a:endParaRPr/>
          </a:p>
        </p:txBody>
      </p:sp>
      <p:sp>
        <p:nvSpPr>
          <p:cNvPr id="11" name="object 11"/>
          <p:cNvSpPr/>
          <p:nvPr/>
        </p:nvSpPr>
        <p:spPr>
          <a:xfrm>
            <a:off x="7975600" y="3897121"/>
            <a:ext cx="340360" cy="20320"/>
          </a:xfrm>
          <a:custGeom>
            <a:avLst/>
            <a:gdLst/>
            <a:ahLst/>
            <a:cxnLst/>
            <a:rect l="l" t="t" r="r" b="b"/>
            <a:pathLst>
              <a:path w="340359" h="20320">
                <a:moveTo>
                  <a:pt x="339851" y="0"/>
                </a:moveTo>
                <a:lnTo>
                  <a:pt x="0" y="0"/>
                </a:lnTo>
                <a:lnTo>
                  <a:pt x="0" y="19811"/>
                </a:lnTo>
                <a:lnTo>
                  <a:pt x="339851" y="19811"/>
                </a:lnTo>
                <a:lnTo>
                  <a:pt x="339851" y="0"/>
                </a:lnTo>
                <a:close/>
              </a:path>
            </a:pathLst>
          </a:custGeom>
          <a:solidFill>
            <a:srgbClr val="000000"/>
          </a:solidFill>
        </p:spPr>
        <p:txBody>
          <a:bodyPr wrap="square" lIns="0" tIns="0" rIns="0" bIns="0" rtlCol="0"/>
          <a:lstStyle/>
          <a:p>
            <a:endParaRPr/>
          </a:p>
        </p:txBody>
      </p:sp>
      <p:sp>
        <p:nvSpPr>
          <p:cNvPr id="12" name="object 12"/>
          <p:cNvSpPr txBox="1"/>
          <p:nvPr/>
        </p:nvSpPr>
        <p:spPr>
          <a:xfrm>
            <a:off x="460857" y="3676650"/>
            <a:ext cx="7876540" cy="391160"/>
          </a:xfrm>
          <a:prstGeom prst="rect">
            <a:avLst/>
          </a:prstGeom>
        </p:spPr>
        <p:txBody>
          <a:bodyPr vert="horz" wrap="square" lIns="0" tIns="12700" rIns="0" bIns="0" rtlCol="0">
            <a:spAutoFit/>
          </a:bodyPr>
          <a:lstStyle/>
          <a:p>
            <a:pPr marL="38100">
              <a:lnSpc>
                <a:spcPct val="100000"/>
              </a:lnSpc>
              <a:spcBef>
                <a:spcPts val="100"/>
              </a:spcBef>
              <a:tabLst>
                <a:tab pos="713105" algn="l"/>
                <a:tab pos="1826895" algn="l"/>
                <a:tab pos="3342640" algn="l"/>
                <a:tab pos="3778250" algn="l"/>
                <a:tab pos="5431790" algn="l"/>
                <a:tab pos="5873750" algn="l"/>
              </a:tabLst>
            </a:pPr>
            <a:r>
              <a:rPr sz="2400" dirty="0">
                <a:latin typeface="Cambria Math"/>
                <a:cs typeface="Cambria Math"/>
              </a:rPr>
              <a:t>𝑧</a:t>
            </a:r>
            <a:r>
              <a:rPr sz="2400" spc="170" dirty="0">
                <a:latin typeface="Cambria Math"/>
                <a:cs typeface="Cambria Math"/>
              </a:rPr>
              <a:t> </a:t>
            </a:r>
            <a:r>
              <a:rPr sz="2400" dirty="0">
                <a:latin typeface="Cambria Math"/>
                <a:cs typeface="Cambria Math"/>
              </a:rPr>
              <a:t>=	</a:t>
            </a:r>
            <a:r>
              <a:rPr sz="2400" spc="25" dirty="0">
                <a:latin typeface="Cambria Math"/>
                <a:cs typeface="Cambria Math"/>
              </a:rPr>
              <a:t>𝜇</a:t>
            </a:r>
            <a:r>
              <a:rPr sz="2625" spc="37" baseline="28571" dirty="0">
                <a:latin typeface="Cambria Math"/>
                <a:cs typeface="Cambria Math"/>
              </a:rPr>
              <a:t>1</a:t>
            </a:r>
            <a:r>
              <a:rPr sz="2625" spc="359" baseline="28571" dirty="0">
                <a:latin typeface="Cambria Math"/>
                <a:cs typeface="Cambria Math"/>
              </a:rPr>
              <a:t> </a:t>
            </a:r>
            <a:r>
              <a:rPr sz="2400" dirty="0">
                <a:latin typeface="Cambria Math"/>
                <a:cs typeface="Cambria Math"/>
              </a:rPr>
              <a:t>−</a:t>
            </a:r>
            <a:r>
              <a:rPr sz="2400" spc="-5" dirty="0">
                <a:latin typeface="Cambria Math"/>
                <a:cs typeface="Cambria Math"/>
              </a:rPr>
              <a:t> </a:t>
            </a:r>
            <a:r>
              <a:rPr sz="2400" spc="50" dirty="0">
                <a:latin typeface="Cambria Math"/>
                <a:cs typeface="Cambria Math"/>
              </a:rPr>
              <a:t>𝜇</a:t>
            </a:r>
            <a:r>
              <a:rPr sz="2625" spc="75" baseline="28571" dirty="0">
                <a:latin typeface="Cambria Math"/>
                <a:cs typeface="Cambria Math"/>
              </a:rPr>
              <a:t>2	</a:t>
            </a:r>
            <a:r>
              <a:rPr sz="2625" spc="104" baseline="28571" dirty="0">
                <a:latin typeface="Cambria Math"/>
                <a:cs typeface="Cambria Math"/>
              </a:rPr>
              <a:t>𝑇</a:t>
            </a:r>
            <a:r>
              <a:rPr sz="2400" spc="70" dirty="0">
                <a:latin typeface="Cambria Math"/>
                <a:cs typeface="Cambria Math"/>
              </a:rPr>
              <a:t>Σ</a:t>
            </a:r>
            <a:r>
              <a:rPr sz="2625" spc="104" baseline="28571" dirty="0">
                <a:latin typeface="Cambria Math"/>
                <a:cs typeface="Cambria Math"/>
              </a:rPr>
              <a:t>−1</a:t>
            </a:r>
            <a:r>
              <a:rPr sz="2400" spc="70" dirty="0">
                <a:latin typeface="Cambria Math"/>
                <a:cs typeface="Cambria Math"/>
              </a:rPr>
              <a:t>𝑥</a:t>
            </a:r>
            <a:r>
              <a:rPr sz="2400" spc="85" dirty="0">
                <a:latin typeface="Cambria Math"/>
                <a:cs typeface="Cambria Math"/>
              </a:rPr>
              <a:t> </a:t>
            </a:r>
            <a:r>
              <a:rPr sz="2400" dirty="0">
                <a:latin typeface="Cambria Math"/>
                <a:cs typeface="Cambria Math"/>
              </a:rPr>
              <a:t>−</a:t>
            </a:r>
            <a:r>
              <a:rPr sz="2400" spc="-10" dirty="0">
                <a:latin typeface="Cambria Math"/>
                <a:cs typeface="Cambria Math"/>
              </a:rPr>
              <a:t> </a:t>
            </a:r>
            <a:r>
              <a:rPr sz="3600" baseline="41666" dirty="0">
                <a:latin typeface="Cambria Math"/>
                <a:cs typeface="Cambria Math"/>
              </a:rPr>
              <a:t>1	</a:t>
            </a:r>
            <a:r>
              <a:rPr sz="2400" spc="25" dirty="0">
                <a:latin typeface="Cambria Math"/>
                <a:cs typeface="Cambria Math"/>
              </a:rPr>
              <a:t>𝜇</a:t>
            </a:r>
            <a:r>
              <a:rPr sz="2625" spc="37" baseline="28571" dirty="0">
                <a:latin typeface="Cambria Math"/>
                <a:cs typeface="Cambria Math"/>
              </a:rPr>
              <a:t>1	</a:t>
            </a:r>
            <a:r>
              <a:rPr sz="2625" spc="104" baseline="28571" dirty="0">
                <a:latin typeface="Cambria Math"/>
                <a:cs typeface="Cambria Math"/>
              </a:rPr>
              <a:t>𝑇</a:t>
            </a:r>
            <a:r>
              <a:rPr sz="2400" spc="70" dirty="0">
                <a:latin typeface="Cambria Math"/>
                <a:cs typeface="Cambria Math"/>
              </a:rPr>
              <a:t>Σ</a:t>
            </a:r>
            <a:r>
              <a:rPr sz="2625" spc="104" baseline="28571" dirty="0">
                <a:latin typeface="Cambria Math"/>
                <a:cs typeface="Cambria Math"/>
              </a:rPr>
              <a:t>−1</a:t>
            </a:r>
            <a:r>
              <a:rPr sz="2400" spc="70" dirty="0">
                <a:latin typeface="Cambria Math"/>
                <a:cs typeface="Cambria Math"/>
              </a:rPr>
              <a:t>𝜇</a:t>
            </a:r>
            <a:r>
              <a:rPr sz="2625" spc="104" baseline="28571" dirty="0">
                <a:latin typeface="Cambria Math"/>
                <a:cs typeface="Cambria Math"/>
              </a:rPr>
              <a:t>1</a:t>
            </a:r>
            <a:r>
              <a:rPr sz="2625" spc="359" baseline="28571" dirty="0">
                <a:latin typeface="Cambria Math"/>
                <a:cs typeface="Cambria Math"/>
              </a:rPr>
              <a:t> </a:t>
            </a:r>
            <a:r>
              <a:rPr sz="2400" dirty="0">
                <a:latin typeface="Cambria Math"/>
                <a:cs typeface="Cambria Math"/>
              </a:rPr>
              <a:t>+</a:t>
            </a:r>
            <a:r>
              <a:rPr sz="2400" spc="-10" dirty="0">
                <a:latin typeface="Cambria Math"/>
                <a:cs typeface="Cambria Math"/>
              </a:rPr>
              <a:t> </a:t>
            </a:r>
            <a:r>
              <a:rPr sz="3600" baseline="41666" dirty="0">
                <a:latin typeface="Cambria Math"/>
                <a:cs typeface="Cambria Math"/>
              </a:rPr>
              <a:t>1	</a:t>
            </a:r>
            <a:r>
              <a:rPr sz="2400" spc="50" dirty="0">
                <a:latin typeface="Cambria Math"/>
                <a:cs typeface="Cambria Math"/>
              </a:rPr>
              <a:t>𝜇</a:t>
            </a:r>
            <a:r>
              <a:rPr sz="2625" spc="75" baseline="28571" dirty="0">
                <a:latin typeface="Cambria Math"/>
                <a:cs typeface="Cambria Math"/>
              </a:rPr>
              <a:t>2	</a:t>
            </a:r>
            <a:r>
              <a:rPr sz="2625" spc="112" baseline="28571" dirty="0">
                <a:latin typeface="Cambria Math"/>
                <a:cs typeface="Cambria Math"/>
              </a:rPr>
              <a:t>𝑇</a:t>
            </a:r>
            <a:r>
              <a:rPr sz="2400" spc="75" dirty="0">
                <a:latin typeface="Cambria Math"/>
                <a:cs typeface="Cambria Math"/>
              </a:rPr>
              <a:t>Σ</a:t>
            </a:r>
            <a:r>
              <a:rPr sz="2625" spc="112" baseline="28571" dirty="0">
                <a:latin typeface="Cambria Math"/>
                <a:cs typeface="Cambria Math"/>
              </a:rPr>
              <a:t>−1</a:t>
            </a:r>
            <a:r>
              <a:rPr sz="2400" spc="75" dirty="0">
                <a:latin typeface="Cambria Math"/>
                <a:cs typeface="Cambria Math"/>
              </a:rPr>
              <a:t>𝜇</a:t>
            </a:r>
            <a:r>
              <a:rPr sz="2625" spc="112" baseline="28571" dirty="0">
                <a:latin typeface="Cambria Math"/>
                <a:cs typeface="Cambria Math"/>
              </a:rPr>
              <a:t>2</a:t>
            </a:r>
            <a:r>
              <a:rPr sz="2625" spc="330" baseline="28571" dirty="0">
                <a:latin typeface="Cambria Math"/>
                <a:cs typeface="Cambria Math"/>
              </a:rPr>
              <a:t> </a:t>
            </a:r>
            <a:r>
              <a:rPr sz="2400" dirty="0">
                <a:latin typeface="Cambria Math"/>
                <a:cs typeface="Cambria Math"/>
              </a:rPr>
              <a:t>+</a:t>
            </a:r>
            <a:r>
              <a:rPr sz="2400" spc="-15" dirty="0">
                <a:latin typeface="Cambria Math"/>
                <a:cs typeface="Cambria Math"/>
              </a:rPr>
              <a:t> </a:t>
            </a:r>
            <a:r>
              <a:rPr sz="2400" spc="-5" dirty="0">
                <a:latin typeface="Cambria Math"/>
                <a:cs typeface="Cambria Math"/>
              </a:rPr>
              <a:t>𝑙𝑛</a:t>
            </a:r>
            <a:r>
              <a:rPr sz="2400" spc="-80" dirty="0">
                <a:latin typeface="Cambria Math"/>
                <a:cs typeface="Cambria Math"/>
              </a:rPr>
              <a:t> </a:t>
            </a:r>
            <a:r>
              <a:rPr sz="3600" spc="-172" baseline="41666" dirty="0">
                <a:latin typeface="Cambria Math"/>
                <a:cs typeface="Cambria Math"/>
              </a:rPr>
              <a:t>𝑁</a:t>
            </a:r>
            <a:r>
              <a:rPr sz="2625" spc="-172" baseline="41269" dirty="0">
                <a:latin typeface="Cambria Math"/>
                <a:cs typeface="Cambria Math"/>
              </a:rPr>
              <a:t>1</a:t>
            </a:r>
            <a:endParaRPr sz="2625" baseline="41269">
              <a:latin typeface="Cambria Math"/>
              <a:cs typeface="Cambria Math"/>
            </a:endParaRPr>
          </a:p>
        </p:txBody>
      </p:sp>
      <p:sp>
        <p:nvSpPr>
          <p:cNvPr id="13" name="object 13"/>
          <p:cNvSpPr txBox="1"/>
          <p:nvPr/>
        </p:nvSpPr>
        <p:spPr>
          <a:xfrm>
            <a:off x="3419602" y="3880866"/>
            <a:ext cx="4935220" cy="391160"/>
          </a:xfrm>
          <a:prstGeom prst="rect">
            <a:avLst/>
          </a:prstGeom>
        </p:spPr>
        <p:txBody>
          <a:bodyPr vert="horz" wrap="square" lIns="0" tIns="12700" rIns="0" bIns="0" rtlCol="0">
            <a:spAutoFit/>
          </a:bodyPr>
          <a:lstStyle/>
          <a:p>
            <a:pPr marL="38100">
              <a:lnSpc>
                <a:spcPct val="100000"/>
              </a:lnSpc>
              <a:spcBef>
                <a:spcPts val="100"/>
              </a:spcBef>
              <a:tabLst>
                <a:tab pos="2127250" algn="l"/>
                <a:tab pos="4556760" algn="l"/>
              </a:tabLst>
            </a:pPr>
            <a:r>
              <a:rPr sz="2400" dirty="0">
                <a:latin typeface="Cambria Math"/>
                <a:cs typeface="Cambria Math"/>
              </a:rPr>
              <a:t>2	2	</a:t>
            </a:r>
            <a:r>
              <a:rPr sz="2400" spc="-80" dirty="0">
                <a:latin typeface="Cambria Math"/>
                <a:cs typeface="Cambria Math"/>
              </a:rPr>
              <a:t>𝑁</a:t>
            </a:r>
            <a:r>
              <a:rPr sz="2625" spc="-120" baseline="-15873" dirty="0">
                <a:latin typeface="Cambria Math"/>
                <a:cs typeface="Cambria Math"/>
              </a:rPr>
              <a:t>2</a:t>
            </a:r>
            <a:endParaRPr sz="2625" baseline="-15873">
              <a:latin typeface="Cambria Math"/>
              <a:cs typeface="Cambria Math"/>
            </a:endParaRPr>
          </a:p>
        </p:txBody>
      </p:sp>
      <p:sp>
        <p:nvSpPr>
          <p:cNvPr id="14" name="object 14"/>
          <p:cNvSpPr/>
          <p:nvPr/>
        </p:nvSpPr>
        <p:spPr>
          <a:xfrm>
            <a:off x="1090422" y="4114038"/>
            <a:ext cx="1730375" cy="0"/>
          </a:xfrm>
          <a:custGeom>
            <a:avLst/>
            <a:gdLst/>
            <a:ahLst/>
            <a:cxnLst/>
            <a:rect l="l" t="t" r="r" b="b"/>
            <a:pathLst>
              <a:path w="1730375">
                <a:moveTo>
                  <a:pt x="0" y="0"/>
                </a:moveTo>
                <a:lnTo>
                  <a:pt x="1729994" y="0"/>
                </a:lnTo>
              </a:path>
            </a:pathLst>
          </a:custGeom>
          <a:ln w="38100">
            <a:solidFill>
              <a:srgbClr val="FF0000"/>
            </a:solidFill>
          </a:ln>
        </p:spPr>
        <p:txBody>
          <a:bodyPr wrap="square" lIns="0" tIns="0" rIns="0" bIns="0" rtlCol="0"/>
          <a:lstStyle/>
          <a:p>
            <a:endParaRPr/>
          </a:p>
        </p:txBody>
      </p:sp>
      <p:sp>
        <p:nvSpPr>
          <p:cNvPr id="15" name="object 15"/>
          <p:cNvSpPr/>
          <p:nvPr/>
        </p:nvSpPr>
        <p:spPr>
          <a:xfrm>
            <a:off x="3094482" y="4214621"/>
            <a:ext cx="5295900" cy="0"/>
          </a:xfrm>
          <a:custGeom>
            <a:avLst/>
            <a:gdLst/>
            <a:ahLst/>
            <a:cxnLst/>
            <a:rect l="l" t="t" r="r" b="b"/>
            <a:pathLst>
              <a:path w="5295900">
                <a:moveTo>
                  <a:pt x="0" y="0"/>
                </a:moveTo>
                <a:lnTo>
                  <a:pt x="5295646" y="0"/>
                </a:lnTo>
              </a:path>
            </a:pathLst>
          </a:custGeom>
          <a:ln w="38100">
            <a:solidFill>
              <a:srgbClr val="FF0000"/>
            </a:solidFill>
          </a:ln>
        </p:spPr>
        <p:txBody>
          <a:bodyPr wrap="square" lIns="0" tIns="0" rIns="0" bIns="0" rtlCol="0"/>
          <a:lstStyle/>
          <a:p>
            <a:endParaRPr/>
          </a:p>
        </p:txBody>
      </p:sp>
      <p:sp>
        <p:nvSpPr>
          <p:cNvPr id="16" name="object 16"/>
          <p:cNvSpPr txBox="1"/>
          <p:nvPr/>
        </p:nvSpPr>
        <p:spPr>
          <a:xfrm>
            <a:off x="1713610" y="4060697"/>
            <a:ext cx="518159" cy="452120"/>
          </a:xfrm>
          <a:prstGeom prst="rect">
            <a:avLst/>
          </a:prstGeom>
        </p:spPr>
        <p:txBody>
          <a:bodyPr vert="horz" wrap="square" lIns="0" tIns="12065" rIns="0" bIns="0" rtlCol="0">
            <a:spAutoFit/>
          </a:bodyPr>
          <a:lstStyle/>
          <a:p>
            <a:pPr marL="38100">
              <a:lnSpc>
                <a:spcPct val="100000"/>
              </a:lnSpc>
              <a:spcBef>
                <a:spcPts val="95"/>
              </a:spcBef>
            </a:pPr>
            <a:r>
              <a:rPr sz="4200" spc="-7" baseline="-19841" dirty="0">
                <a:latin typeface="Cambria Math"/>
                <a:cs typeface="Cambria Math"/>
              </a:rPr>
              <a:t>𝒘</a:t>
            </a:r>
            <a:r>
              <a:rPr sz="2050" spc="-5" dirty="0">
                <a:latin typeface="Cambria Math"/>
                <a:cs typeface="Cambria Math"/>
              </a:rPr>
              <a:t>𝑻</a:t>
            </a:r>
            <a:endParaRPr sz="2050">
              <a:latin typeface="Cambria Math"/>
              <a:cs typeface="Cambria Math"/>
            </a:endParaRPr>
          </a:p>
        </p:txBody>
      </p:sp>
      <p:sp>
        <p:nvSpPr>
          <p:cNvPr id="17" name="object 17"/>
          <p:cNvSpPr txBox="1"/>
          <p:nvPr/>
        </p:nvSpPr>
        <p:spPr>
          <a:xfrm>
            <a:off x="5638291" y="4244416"/>
            <a:ext cx="220345"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b</a:t>
            </a:r>
            <a:endParaRPr sz="2800">
              <a:latin typeface="Cambria Math"/>
              <a:cs typeface="Cambria Math"/>
            </a:endParaRPr>
          </a:p>
        </p:txBody>
      </p:sp>
      <p:sp>
        <p:nvSpPr>
          <p:cNvPr id="18" name="object 18"/>
          <p:cNvSpPr/>
          <p:nvPr/>
        </p:nvSpPr>
        <p:spPr>
          <a:xfrm>
            <a:off x="483527" y="5010658"/>
            <a:ext cx="894715" cy="328930"/>
          </a:xfrm>
          <a:custGeom>
            <a:avLst/>
            <a:gdLst/>
            <a:ahLst/>
            <a:cxnLst/>
            <a:rect l="l" t="t" r="r" b="b"/>
            <a:pathLst>
              <a:path w="894715" h="328929">
                <a:moveTo>
                  <a:pt x="789266" y="0"/>
                </a:moveTo>
                <a:lnTo>
                  <a:pt x="784618" y="13335"/>
                </a:lnTo>
                <a:lnTo>
                  <a:pt x="803639" y="21597"/>
                </a:lnTo>
                <a:lnTo>
                  <a:pt x="820007" y="33051"/>
                </a:lnTo>
                <a:lnTo>
                  <a:pt x="844765" y="65532"/>
                </a:lnTo>
                <a:lnTo>
                  <a:pt x="859339" y="109172"/>
                </a:lnTo>
                <a:lnTo>
                  <a:pt x="864196" y="162814"/>
                </a:lnTo>
                <a:lnTo>
                  <a:pt x="862980" y="191845"/>
                </a:lnTo>
                <a:lnTo>
                  <a:pt x="853213" y="241859"/>
                </a:lnTo>
                <a:lnTo>
                  <a:pt x="833636" y="280912"/>
                </a:lnTo>
                <a:lnTo>
                  <a:pt x="803892" y="307288"/>
                </a:lnTo>
                <a:lnTo>
                  <a:pt x="785139" y="315595"/>
                </a:lnTo>
                <a:lnTo>
                  <a:pt x="789266" y="328930"/>
                </a:lnTo>
                <a:lnTo>
                  <a:pt x="834145" y="307879"/>
                </a:lnTo>
                <a:lnTo>
                  <a:pt x="867117" y="271399"/>
                </a:lnTo>
                <a:lnTo>
                  <a:pt x="887406" y="222662"/>
                </a:lnTo>
                <a:lnTo>
                  <a:pt x="894168" y="164592"/>
                </a:lnTo>
                <a:lnTo>
                  <a:pt x="892478" y="134417"/>
                </a:lnTo>
                <a:lnTo>
                  <a:pt x="878952" y="80974"/>
                </a:lnTo>
                <a:lnTo>
                  <a:pt x="852042" y="37468"/>
                </a:lnTo>
                <a:lnTo>
                  <a:pt x="813129" y="8616"/>
                </a:lnTo>
                <a:lnTo>
                  <a:pt x="789266" y="0"/>
                </a:lnTo>
                <a:close/>
              </a:path>
              <a:path w="894715" h="328929">
                <a:moveTo>
                  <a:pt x="104901" y="0"/>
                </a:moveTo>
                <a:lnTo>
                  <a:pt x="60144" y="21113"/>
                </a:lnTo>
                <a:lnTo>
                  <a:pt x="27139" y="57658"/>
                </a:lnTo>
                <a:lnTo>
                  <a:pt x="6783" y="106553"/>
                </a:lnTo>
                <a:lnTo>
                  <a:pt x="0" y="164592"/>
                </a:lnTo>
                <a:lnTo>
                  <a:pt x="1690" y="194782"/>
                </a:lnTo>
                <a:lnTo>
                  <a:pt x="15216" y="248209"/>
                </a:lnTo>
                <a:lnTo>
                  <a:pt x="42060" y="291568"/>
                </a:lnTo>
                <a:lnTo>
                  <a:pt x="80984" y="320333"/>
                </a:lnTo>
                <a:lnTo>
                  <a:pt x="104901" y="328930"/>
                </a:lnTo>
                <a:lnTo>
                  <a:pt x="109054" y="315595"/>
                </a:lnTo>
                <a:lnTo>
                  <a:pt x="90316" y="307288"/>
                </a:lnTo>
                <a:lnTo>
                  <a:pt x="74145" y="295719"/>
                </a:lnTo>
                <a:lnTo>
                  <a:pt x="49504" y="262890"/>
                </a:lnTo>
                <a:lnTo>
                  <a:pt x="34874" y="218186"/>
                </a:lnTo>
                <a:lnTo>
                  <a:pt x="29997" y="162814"/>
                </a:lnTo>
                <a:lnTo>
                  <a:pt x="31216" y="134737"/>
                </a:lnTo>
                <a:lnTo>
                  <a:pt x="40970" y="86107"/>
                </a:lnTo>
                <a:lnTo>
                  <a:pt x="60574" y="47696"/>
                </a:lnTo>
                <a:lnTo>
                  <a:pt x="90611" y="21597"/>
                </a:lnTo>
                <a:lnTo>
                  <a:pt x="109575" y="13335"/>
                </a:lnTo>
                <a:lnTo>
                  <a:pt x="104901" y="0"/>
                </a:lnTo>
                <a:close/>
              </a:path>
            </a:pathLst>
          </a:custGeom>
          <a:solidFill>
            <a:srgbClr val="000000"/>
          </a:solidFill>
        </p:spPr>
        <p:txBody>
          <a:bodyPr wrap="square" lIns="0" tIns="0" rIns="0" bIns="0" rtlCol="0"/>
          <a:lstStyle/>
          <a:p>
            <a:endParaRPr/>
          </a:p>
        </p:txBody>
      </p:sp>
      <p:sp>
        <p:nvSpPr>
          <p:cNvPr id="19" name="object 19"/>
          <p:cNvSpPr/>
          <p:nvPr/>
        </p:nvSpPr>
        <p:spPr>
          <a:xfrm>
            <a:off x="2120264" y="5010658"/>
            <a:ext cx="1584960" cy="328930"/>
          </a:xfrm>
          <a:custGeom>
            <a:avLst/>
            <a:gdLst/>
            <a:ahLst/>
            <a:cxnLst/>
            <a:rect l="l" t="t" r="r" b="b"/>
            <a:pathLst>
              <a:path w="1584960" h="328929">
                <a:moveTo>
                  <a:pt x="1479677" y="0"/>
                </a:moveTo>
                <a:lnTo>
                  <a:pt x="1474977" y="13335"/>
                </a:lnTo>
                <a:lnTo>
                  <a:pt x="1494027" y="21597"/>
                </a:lnTo>
                <a:lnTo>
                  <a:pt x="1510411" y="33051"/>
                </a:lnTo>
                <a:lnTo>
                  <a:pt x="1535176" y="65532"/>
                </a:lnTo>
                <a:lnTo>
                  <a:pt x="1549749" y="109172"/>
                </a:lnTo>
                <a:lnTo>
                  <a:pt x="1554607" y="162814"/>
                </a:lnTo>
                <a:lnTo>
                  <a:pt x="1553390" y="191845"/>
                </a:lnTo>
                <a:lnTo>
                  <a:pt x="1543623" y="241859"/>
                </a:lnTo>
                <a:lnTo>
                  <a:pt x="1524047" y="280912"/>
                </a:lnTo>
                <a:lnTo>
                  <a:pt x="1494329" y="307288"/>
                </a:lnTo>
                <a:lnTo>
                  <a:pt x="1475613" y="315595"/>
                </a:lnTo>
                <a:lnTo>
                  <a:pt x="1479677" y="328930"/>
                </a:lnTo>
                <a:lnTo>
                  <a:pt x="1524555" y="307879"/>
                </a:lnTo>
                <a:lnTo>
                  <a:pt x="1557527" y="271399"/>
                </a:lnTo>
                <a:lnTo>
                  <a:pt x="1577816" y="222662"/>
                </a:lnTo>
                <a:lnTo>
                  <a:pt x="1584579" y="164592"/>
                </a:lnTo>
                <a:lnTo>
                  <a:pt x="1582888" y="134417"/>
                </a:lnTo>
                <a:lnTo>
                  <a:pt x="1569362" y="80974"/>
                </a:lnTo>
                <a:lnTo>
                  <a:pt x="1542452" y="37468"/>
                </a:lnTo>
                <a:lnTo>
                  <a:pt x="1503539" y="8616"/>
                </a:lnTo>
                <a:lnTo>
                  <a:pt x="1479677" y="0"/>
                </a:lnTo>
                <a:close/>
              </a:path>
              <a:path w="1584960" h="328929">
                <a:moveTo>
                  <a:pt x="104902" y="0"/>
                </a:moveTo>
                <a:lnTo>
                  <a:pt x="60182" y="21113"/>
                </a:lnTo>
                <a:lnTo>
                  <a:pt x="27178" y="57658"/>
                </a:lnTo>
                <a:lnTo>
                  <a:pt x="6826" y="106553"/>
                </a:lnTo>
                <a:lnTo>
                  <a:pt x="0" y="164592"/>
                </a:lnTo>
                <a:lnTo>
                  <a:pt x="1690" y="194782"/>
                </a:lnTo>
                <a:lnTo>
                  <a:pt x="15216" y="248209"/>
                </a:lnTo>
                <a:lnTo>
                  <a:pt x="42072" y="291568"/>
                </a:lnTo>
                <a:lnTo>
                  <a:pt x="81022" y="320333"/>
                </a:lnTo>
                <a:lnTo>
                  <a:pt x="104902" y="328930"/>
                </a:lnTo>
                <a:lnTo>
                  <a:pt x="109093" y="315595"/>
                </a:lnTo>
                <a:lnTo>
                  <a:pt x="90356" y="307288"/>
                </a:lnTo>
                <a:lnTo>
                  <a:pt x="74168" y="295719"/>
                </a:lnTo>
                <a:lnTo>
                  <a:pt x="49530" y="262890"/>
                </a:lnTo>
                <a:lnTo>
                  <a:pt x="34893" y="218186"/>
                </a:lnTo>
                <a:lnTo>
                  <a:pt x="29972" y="162814"/>
                </a:lnTo>
                <a:lnTo>
                  <a:pt x="31206" y="134737"/>
                </a:lnTo>
                <a:lnTo>
                  <a:pt x="41009" y="86107"/>
                </a:lnTo>
                <a:lnTo>
                  <a:pt x="60577" y="47696"/>
                </a:lnTo>
                <a:lnTo>
                  <a:pt x="90624" y="21597"/>
                </a:lnTo>
                <a:lnTo>
                  <a:pt x="109601" y="13335"/>
                </a:lnTo>
                <a:lnTo>
                  <a:pt x="104902" y="0"/>
                </a:lnTo>
                <a:close/>
              </a:path>
            </a:pathLst>
          </a:custGeom>
          <a:solidFill>
            <a:srgbClr val="000000"/>
          </a:solidFill>
        </p:spPr>
        <p:txBody>
          <a:bodyPr wrap="square" lIns="0" tIns="0" rIns="0" bIns="0" rtlCol="0"/>
          <a:lstStyle/>
          <a:p>
            <a:endParaRPr/>
          </a:p>
        </p:txBody>
      </p:sp>
      <p:sp>
        <p:nvSpPr>
          <p:cNvPr id="20" name="object 20"/>
          <p:cNvSpPr txBox="1"/>
          <p:nvPr/>
        </p:nvSpPr>
        <p:spPr>
          <a:xfrm>
            <a:off x="172923" y="4909515"/>
            <a:ext cx="3446779" cy="452120"/>
          </a:xfrm>
          <a:prstGeom prst="rect">
            <a:avLst/>
          </a:prstGeom>
        </p:spPr>
        <p:txBody>
          <a:bodyPr vert="horz" wrap="square" lIns="0" tIns="12065" rIns="0" bIns="0" rtlCol="0">
            <a:spAutoFit/>
          </a:bodyPr>
          <a:lstStyle/>
          <a:p>
            <a:pPr marL="50800">
              <a:lnSpc>
                <a:spcPct val="100000"/>
              </a:lnSpc>
              <a:spcBef>
                <a:spcPts val="95"/>
              </a:spcBef>
              <a:tabLst>
                <a:tab pos="426720" algn="l"/>
                <a:tab pos="1335405" algn="l"/>
                <a:tab pos="2063750" algn="l"/>
              </a:tabLst>
            </a:pPr>
            <a:r>
              <a:rPr sz="2800" spc="-5" dirty="0">
                <a:latin typeface="Cambria Math"/>
                <a:cs typeface="Cambria Math"/>
              </a:rPr>
              <a:t>𝑃	</a:t>
            </a:r>
            <a:r>
              <a:rPr sz="2800" spc="-20" dirty="0">
                <a:latin typeface="Cambria Math"/>
                <a:cs typeface="Cambria Math"/>
              </a:rPr>
              <a:t>𝐶</a:t>
            </a:r>
            <a:r>
              <a:rPr sz="3075" spc="-30" baseline="-16260" dirty="0">
                <a:latin typeface="Cambria Math"/>
                <a:cs typeface="Cambria Math"/>
              </a:rPr>
              <a:t>1</a:t>
            </a:r>
            <a:r>
              <a:rPr sz="2800" spc="-20" dirty="0">
                <a:latin typeface="Cambria Math"/>
                <a:cs typeface="Cambria Math"/>
              </a:rPr>
              <a:t>|𝑥	</a:t>
            </a:r>
            <a:r>
              <a:rPr sz="2800" spc="-5" dirty="0">
                <a:latin typeface="Cambria Math"/>
                <a:cs typeface="Cambria Math"/>
              </a:rPr>
              <a:t>=</a:t>
            </a:r>
            <a:r>
              <a:rPr sz="2800" spc="160" dirty="0">
                <a:latin typeface="Cambria Math"/>
                <a:cs typeface="Cambria Math"/>
              </a:rPr>
              <a:t> </a:t>
            </a:r>
            <a:r>
              <a:rPr sz="2800" spc="-5" dirty="0">
                <a:latin typeface="Cambria Math"/>
                <a:cs typeface="Cambria Math"/>
              </a:rPr>
              <a:t>𝜎	𝑤</a:t>
            </a:r>
            <a:r>
              <a:rPr sz="2800" spc="55" dirty="0">
                <a:latin typeface="Cambria Math"/>
                <a:cs typeface="Cambria Math"/>
              </a:rPr>
              <a:t> </a:t>
            </a:r>
            <a:r>
              <a:rPr sz="2800" spc="95" dirty="0">
                <a:latin typeface="Cambria Math"/>
                <a:cs typeface="Cambria Math"/>
              </a:rPr>
              <a:t>∙</a:t>
            </a:r>
            <a:r>
              <a:rPr sz="2800" spc="-5" dirty="0">
                <a:latin typeface="Cambria Math"/>
                <a:cs typeface="Cambria Math"/>
              </a:rPr>
              <a:t> 𝑥</a:t>
            </a:r>
            <a:r>
              <a:rPr sz="2800" spc="70" dirty="0">
                <a:latin typeface="Cambria Math"/>
                <a:cs typeface="Cambria Math"/>
              </a:rPr>
              <a:t> </a:t>
            </a:r>
            <a:r>
              <a:rPr sz="2800" spc="-5" dirty="0">
                <a:latin typeface="Cambria Math"/>
                <a:cs typeface="Cambria Math"/>
              </a:rPr>
              <a:t>+</a:t>
            </a:r>
            <a:r>
              <a:rPr sz="2800" spc="-25" dirty="0">
                <a:latin typeface="Cambria Math"/>
                <a:cs typeface="Cambria Math"/>
              </a:rPr>
              <a:t> </a:t>
            </a:r>
            <a:r>
              <a:rPr sz="2800" spc="-5" dirty="0">
                <a:latin typeface="Cambria Math"/>
                <a:cs typeface="Cambria Math"/>
              </a:rPr>
              <a:t>𝑏</a:t>
            </a:r>
            <a:endParaRPr sz="2800">
              <a:latin typeface="Cambria Math"/>
              <a:cs typeface="Cambria Math"/>
            </a:endParaRPr>
          </a:p>
        </p:txBody>
      </p:sp>
      <p:grpSp>
        <p:nvGrpSpPr>
          <p:cNvPr id="21" name="object 21"/>
          <p:cNvGrpSpPr/>
          <p:nvPr/>
        </p:nvGrpSpPr>
        <p:grpSpPr>
          <a:xfrm>
            <a:off x="903732" y="1104646"/>
            <a:ext cx="1236345" cy="854075"/>
            <a:chOff x="903732" y="1104646"/>
            <a:chExt cx="1236345" cy="854075"/>
          </a:xfrm>
        </p:grpSpPr>
        <p:sp>
          <p:nvSpPr>
            <p:cNvPr id="22" name="object 22"/>
            <p:cNvSpPr/>
            <p:nvPr/>
          </p:nvSpPr>
          <p:spPr>
            <a:xfrm>
              <a:off x="922782" y="1133094"/>
              <a:ext cx="1115060" cy="807085"/>
            </a:xfrm>
            <a:custGeom>
              <a:avLst/>
              <a:gdLst/>
              <a:ahLst/>
              <a:cxnLst/>
              <a:rect l="l" t="t" r="r" b="b"/>
              <a:pathLst>
                <a:path w="1115060" h="807085">
                  <a:moveTo>
                    <a:pt x="0" y="0"/>
                  </a:moveTo>
                  <a:lnTo>
                    <a:pt x="1115060" y="806576"/>
                  </a:lnTo>
                </a:path>
              </a:pathLst>
            </a:custGeom>
            <a:ln w="38100">
              <a:solidFill>
                <a:srgbClr val="FF0000"/>
              </a:solidFill>
            </a:ln>
          </p:spPr>
          <p:txBody>
            <a:bodyPr wrap="square" lIns="0" tIns="0" rIns="0" bIns="0" rtlCol="0"/>
            <a:lstStyle/>
            <a:p>
              <a:endParaRPr/>
            </a:p>
          </p:txBody>
        </p:sp>
        <p:sp>
          <p:nvSpPr>
            <p:cNvPr id="23" name="object 23"/>
            <p:cNvSpPr/>
            <p:nvPr/>
          </p:nvSpPr>
          <p:spPr>
            <a:xfrm>
              <a:off x="1255788" y="1104645"/>
              <a:ext cx="883919" cy="379095"/>
            </a:xfrm>
            <a:custGeom>
              <a:avLst/>
              <a:gdLst/>
              <a:ahLst/>
              <a:cxnLst/>
              <a:rect l="l" t="t" r="r" b="b"/>
              <a:pathLst>
                <a:path w="883919" h="379094">
                  <a:moveTo>
                    <a:pt x="59677" y="0"/>
                  </a:moveTo>
                  <a:lnTo>
                    <a:pt x="36817" y="0"/>
                  </a:lnTo>
                  <a:lnTo>
                    <a:pt x="36817" y="276987"/>
                  </a:lnTo>
                  <a:lnTo>
                    <a:pt x="59677" y="276987"/>
                  </a:lnTo>
                  <a:lnTo>
                    <a:pt x="59677" y="0"/>
                  </a:lnTo>
                  <a:close/>
                </a:path>
                <a:path w="883919" h="379094">
                  <a:moveTo>
                    <a:pt x="474205" y="0"/>
                  </a:moveTo>
                  <a:lnTo>
                    <a:pt x="451345" y="0"/>
                  </a:lnTo>
                  <a:lnTo>
                    <a:pt x="451345" y="276987"/>
                  </a:lnTo>
                  <a:lnTo>
                    <a:pt x="474205" y="276987"/>
                  </a:lnTo>
                  <a:lnTo>
                    <a:pt x="474205" y="0"/>
                  </a:lnTo>
                  <a:close/>
                </a:path>
                <a:path w="883919" h="379094">
                  <a:moveTo>
                    <a:pt x="883907" y="359283"/>
                  </a:moveTo>
                  <a:lnTo>
                    <a:pt x="0" y="359283"/>
                  </a:lnTo>
                  <a:lnTo>
                    <a:pt x="0" y="379095"/>
                  </a:lnTo>
                  <a:lnTo>
                    <a:pt x="883907" y="379095"/>
                  </a:lnTo>
                  <a:lnTo>
                    <a:pt x="883907" y="359283"/>
                  </a:lnTo>
                  <a:close/>
                </a:path>
              </a:pathLst>
            </a:custGeom>
            <a:solidFill>
              <a:srgbClr val="000000"/>
            </a:solidFill>
          </p:spPr>
          <p:txBody>
            <a:bodyPr wrap="square" lIns="0" tIns="0" rIns="0" bIns="0" rtlCol="0"/>
            <a:lstStyle/>
            <a:p>
              <a:endParaRPr/>
            </a:p>
          </p:txBody>
        </p:sp>
      </p:grpSp>
      <p:sp>
        <p:nvSpPr>
          <p:cNvPr id="24" name="object 24"/>
          <p:cNvSpPr txBox="1"/>
          <p:nvPr/>
        </p:nvSpPr>
        <p:spPr>
          <a:xfrm>
            <a:off x="1328166" y="901446"/>
            <a:ext cx="836930" cy="391160"/>
          </a:xfrm>
          <a:prstGeom prst="rect">
            <a:avLst/>
          </a:prstGeom>
        </p:spPr>
        <p:txBody>
          <a:bodyPr vert="horz" wrap="square" lIns="0" tIns="12700" rIns="0" bIns="0" rtlCol="0">
            <a:spAutoFit/>
          </a:bodyPr>
          <a:lstStyle/>
          <a:p>
            <a:pPr marL="25400">
              <a:lnSpc>
                <a:spcPct val="100000"/>
              </a:lnSpc>
              <a:spcBef>
                <a:spcPts val="100"/>
              </a:spcBef>
            </a:pPr>
            <a:r>
              <a:rPr sz="3600" spc="82" baseline="-20833" dirty="0">
                <a:latin typeface="Cambria Math"/>
                <a:cs typeface="Cambria Math"/>
              </a:rPr>
              <a:t>Σ</a:t>
            </a:r>
            <a:r>
              <a:rPr sz="1750" spc="55" dirty="0">
                <a:latin typeface="Cambria Math"/>
                <a:cs typeface="Cambria Math"/>
              </a:rPr>
              <a:t>2</a:t>
            </a:r>
            <a:r>
              <a:rPr sz="1750" spc="350" dirty="0">
                <a:latin typeface="Cambria Math"/>
                <a:cs typeface="Cambria Math"/>
              </a:rPr>
              <a:t> </a:t>
            </a:r>
            <a:r>
              <a:rPr sz="1750" spc="25" dirty="0">
                <a:latin typeface="Cambria Math"/>
                <a:cs typeface="Cambria Math"/>
              </a:rPr>
              <a:t>1/2</a:t>
            </a:r>
            <a:endParaRPr sz="1750">
              <a:latin typeface="Cambria Math"/>
              <a:cs typeface="Cambria Math"/>
            </a:endParaRPr>
          </a:p>
        </p:txBody>
      </p:sp>
      <p:sp>
        <p:nvSpPr>
          <p:cNvPr id="25" name="object 25"/>
          <p:cNvSpPr/>
          <p:nvPr/>
        </p:nvSpPr>
        <p:spPr>
          <a:xfrm>
            <a:off x="1295654" y="1543557"/>
            <a:ext cx="431800" cy="277495"/>
          </a:xfrm>
          <a:custGeom>
            <a:avLst/>
            <a:gdLst/>
            <a:ahLst/>
            <a:cxnLst/>
            <a:rect l="l" t="t" r="r" b="b"/>
            <a:pathLst>
              <a:path w="431800" h="277494">
                <a:moveTo>
                  <a:pt x="22860" y="0"/>
                </a:moveTo>
                <a:lnTo>
                  <a:pt x="0" y="0"/>
                </a:lnTo>
                <a:lnTo>
                  <a:pt x="0" y="276987"/>
                </a:lnTo>
                <a:lnTo>
                  <a:pt x="22860" y="276987"/>
                </a:lnTo>
                <a:lnTo>
                  <a:pt x="22860" y="0"/>
                </a:lnTo>
                <a:close/>
              </a:path>
              <a:path w="431800" h="277494">
                <a:moveTo>
                  <a:pt x="431292" y="0"/>
                </a:moveTo>
                <a:lnTo>
                  <a:pt x="408432" y="0"/>
                </a:lnTo>
                <a:lnTo>
                  <a:pt x="408432" y="276987"/>
                </a:lnTo>
                <a:lnTo>
                  <a:pt x="431292" y="276987"/>
                </a:lnTo>
                <a:lnTo>
                  <a:pt x="431292" y="0"/>
                </a:lnTo>
                <a:close/>
              </a:path>
            </a:pathLst>
          </a:custGeom>
          <a:solidFill>
            <a:srgbClr val="000000"/>
          </a:solidFill>
        </p:spPr>
        <p:txBody>
          <a:bodyPr wrap="square" lIns="0" tIns="0" rIns="0" bIns="0" rtlCol="0"/>
          <a:lstStyle/>
          <a:p>
            <a:endParaRPr/>
          </a:p>
        </p:txBody>
      </p:sp>
      <p:sp>
        <p:nvSpPr>
          <p:cNvPr id="26" name="object 26"/>
          <p:cNvSpPr txBox="1"/>
          <p:nvPr/>
        </p:nvSpPr>
        <p:spPr>
          <a:xfrm>
            <a:off x="354075" y="1242821"/>
            <a:ext cx="1808480" cy="391160"/>
          </a:xfrm>
          <a:prstGeom prst="rect">
            <a:avLst/>
          </a:prstGeom>
        </p:spPr>
        <p:txBody>
          <a:bodyPr vert="horz" wrap="square" lIns="0" tIns="12700" rIns="0" bIns="0" rtlCol="0">
            <a:spAutoFit/>
          </a:bodyPr>
          <a:lstStyle/>
          <a:p>
            <a:pPr marL="25400">
              <a:lnSpc>
                <a:spcPct val="100000"/>
              </a:lnSpc>
              <a:spcBef>
                <a:spcPts val="100"/>
              </a:spcBef>
              <a:tabLst>
                <a:tab pos="1002030" algn="l"/>
              </a:tabLst>
            </a:pPr>
            <a:r>
              <a:rPr sz="2400" dirty="0">
                <a:latin typeface="Cambria Math"/>
                <a:cs typeface="Cambria Math"/>
              </a:rPr>
              <a:t>𝑧</a:t>
            </a:r>
            <a:r>
              <a:rPr sz="2400" spc="180" dirty="0">
                <a:latin typeface="Cambria Math"/>
                <a:cs typeface="Cambria Math"/>
              </a:rPr>
              <a:t> </a:t>
            </a:r>
            <a:r>
              <a:rPr sz="2400" dirty="0">
                <a:latin typeface="Cambria Math"/>
                <a:cs typeface="Cambria Math"/>
              </a:rPr>
              <a:t>=</a:t>
            </a:r>
            <a:r>
              <a:rPr sz="2400" spc="125" dirty="0">
                <a:latin typeface="Cambria Math"/>
                <a:cs typeface="Cambria Math"/>
              </a:rPr>
              <a:t> </a:t>
            </a:r>
            <a:r>
              <a:rPr sz="2400" spc="-5" dirty="0">
                <a:latin typeface="Cambria Math"/>
                <a:cs typeface="Cambria Math"/>
              </a:rPr>
              <a:t>𝑙𝑛	</a:t>
            </a:r>
            <a:r>
              <a:rPr sz="3600" spc="44" baseline="-38194" dirty="0">
                <a:latin typeface="Cambria Math"/>
                <a:cs typeface="Cambria Math"/>
              </a:rPr>
              <a:t>Σ</a:t>
            </a:r>
            <a:r>
              <a:rPr sz="2625" spc="44" baseline="-28571" dirty="0">
                <a:latin typeface="Cambria Math"/>
                <a:cs typeface="Cambria Math"/>
              </a:rPr>
              <a:t>1</a:t>
            </a:r>
            <a:r>
              <a:rPr sz="2625" spc="532" baseline="-28571" dirty="0">
                <a:latin typeface="Cambria Math"/>
                <a:cs typeface="Cambria Math"/>
              </a:rPr>
              <a:t> </a:t>
            </a:r>
            <a:r>
              <a:rPr sz="2625" spc="37" baseline="-28571" dirty="0">
                <a:latin typeface="Cambria Math"/>
                <a:cs typeface="Cambria Math"/>
              </a:rPr>
              <a:t>1/2</a:t>
            </a:r>
            <a:endParaRPr sz="2625" baseline="-28571">
              <a:latin typeface="Cambria Math"/>
              <a:cs typeface="Cambria Math"/>
            </a:endParaRPr>
          </a:p>
        </p:txBody>
      </p:sp>
      <p:sp>
        <p:nvSpPr>
          <p:cNvPr id="27" name="object 27"/>
          <p:cNvSpPr/>
          <p:nvPr/>
        </p:nvSpPr>
        <p:spPr>
          <a:xfrm>
            <a:off x="2625471" y="1385950"/>
            <a:ext cx="5548630" cy="282575"/>
          </a:xfrm>
          <a:custGeom>
            <a:avLst/>
            <a:gdLst/>
            <a:ahLst/>
            <a:cxnLst/>
            <a:rect l="l" t="t" r="r" b="b"/>
            <a:pathLst>
              <a:path w="5548630" h="282575">
                <a:moveTo>
                  <a:pt x="167627" y="131191"/>
                </a:moveTo>
                <a:lnTo>
                  <a:pt x="0" y="131191"/>
                </a:lnTo>
                <a:lnTo>
                  <a:pt x="0" y="151003"/>
                </a:lnTo>
                <a:lnTo>
                  <a:pt x="167627" y="151003"/>
                </a:lnTo>
                <a:lnTo>
                  <a:pt x="167627" y="131191"/>
                </a:lnTo>
                <a:close/>
              </a:path>
              <a:path w="5548630" h="282575">
                <a:moveTo>
                  <a:pt x="674116" y="11430"/>
                </a:moveTo>
                <a:lnTo>
                  <a:pt x="670052" y="0"/>
                </a:lnTo>
                <a:lnTo>
                  <a:pt x="649592" y="7391"/>
                </a:lnTo>
                <a:lnTo>
                  <a:pt x="631659" y="18097"/>
                </a:lnTo>
                <a:lnTo>
                  <a:pt x="603377" y="49530"/>
                </a:lnTo>
                <a:lnTo>
                  <a:pt x="585825" y="91427"/>
                </a:lnTo>
                <a:lnTo>
                  <a:pt x="580009" y="141224"/>
                </a:lnTo>
                <a:lnTo>
                  <a:pt x="581456" y="167182"/>
                </a:lnTo>
                <a:lnTo>
                  <a:pt x="593077" y="213093"/>
                </a:lnTo>
                <a:lnTo>
                  <a:pt x="616127" y="250291"/>
                </a:lnTo>
                <a:lnTo>
                  <a:pt x="649516" y="274955"/>
                </a:lnTo>
                <a:lnTo>
                  <a:pt x="670052" y="282321"/>
                </a:lnTo>
                <a:lnTo>
                  <a:pt x="673595" y="270891"/>
                </a:lnTo>
                <a:lnTo>
                  <a:pt x="657555" y="263779"/>
                </a:lnTo>
                <a:lnTo>
                  <a:pt x="643686" y="253860"/>
                </a:lnTo>
                <a:lnTo>
                  <a:pt x="615213" y="207606"/>
                </a:lnTo>
                <a:lnTo>
                  <a:pt x="606831" y="164642"/>
                </a:lnTo>
                <a:lnTo>
                  <a:pt x="605790" y="139700"/>
                </a:lnTo>
                <a:lnTo>
                  <a:pt x="606831" y="115633"/>
                </a:lnTo>
                <a:lnTo>
                  <a:pt x="615213" y="73863"/>
                </a:lnTo>
                <a:lnTo>
                  <a:pt x="643801" y="28359"/>
                </a:lnTo>
                <a:lnTo>
                  <a:pt x="657821" y="18529"/>
                </a:lnTo>
                <a:lnTo>
                  <a:pt x="674116" y="11430"/>
                </a:lnTo>
                <a:close/>
              </a:path>
              <a:path w="5548630" h="282575">
                <a:moveTo>
                  <a:pt x="1090422" y="141224"/>
                </a:moveTo>
                <a:lnTo>
                  <a:pt x="1084541" y="91427"/>
                </a:lnTo>
                <a:lnTo>
                  <a:pt x="1067054" y="49530"/>
                </a:lnTo>
                <a:lnTo>
                  <a:pt x="1038758" y="18097"/>
                </a:lnTo>
                <a:lnTo>
                  <a:pt x="1000379" y="0"/>
                </a:lnTo>
                <a:lnTo>
                  <a:pt x="996315" y="11430"/>
                </a:lnTo>
                <a:lnTo>
                  <a:pt x="1012621" y="18529"/>
                </a:lnTo>
                <a:lnTo>
                  <a:pt x="1026680" y="28359"/>
                </a:lnTo>
                <a:lnTo>
                  <a:pt x="1055255" y="73863"/>
                </a:lnTo>
                <a:lnTo>
                  <a:pt x="1063586" y="115633"/>
                </a:lnTo>
                <a:lnTo>
                  <a:pt x="1064641" y="139700"/>
                </a:lnTo>
                <a:lnTo>
                  <a:pt x="1063586" y="164642"/>
                </a:lnTo>
                <a:lnTo>
                  <a:pt x="1055204" y="207606"/>
                </a:lnTo>
                <a:lnTo>
                  <a:pt x="1026706" y="253860"/>
                </a:lnTo>
                <a:lnTo>
                  <a:pt x="996696" y="270891"/>
                </a:lnTo>
                <a:lnTo>
                  <a:pt x="1000379" y="282321"/>
                </a:lnTo>
                <a:lnTo>
                  <a:pt x="1038821" y="264261"/>
                </a:lnTo>
                <a:lnTo>
                  <a:pt x="1067181" y="233045"/>
                </a:lnTo>
                <a:lnTo>
                  <a:pt x="1084605" y="191135"/>
                </a:lnTo>
                <a:lnTo>
                  <a:pt x="1088961" y="167182"/>
                </a:lnTo>
                <a:lnTo>
                  <a:pt x="1090422" y="141224"/>
                </a:lnTo>
                <a:close/>
              </a:path>
              <a:path w="5548630" h="282575">
                <a:moveTo>
                  <a:pt x="2074672" y="11430"/>
                </a:moveTo>
                <a:lnTo>
                  <a:pt x="2070608" y="0"/>
                </a:lnTo>
                <a:lnTo>
                  <a:pt x="2050148" y="7391"/>
                </a:lnTo>
                <a:lnTo>
                  <a:pt x="2032215" y="18097"/>
                </a:lnTo>
                <a:lnTo>
                  <a:pt x="2003933" y="49530"/>
                </a:lnTo>
                <a:lnTo>
                  <a:pt x="1986381" y="91427"/>
                </a:lnTo>
                <a:lnTo>
                  <a:pt x="1980565" y="141224"/>
                </a:lnTo>
                <a:lnTo>
                  <a:pt x="1982012" y="167182"/>
                </a:lnTo>
                <a:lnTo>
                  <a:pt x="1993633" y="213093"/>
                </a:lnTo>
                <a:lnTo>
                  <a:pt x="2016683" y="250291"/>
                </a:lnTo>
                <a:lnTo>
                  <a:pt x="2050072" y="274955"/>
                </a:lnTo>
                <a:lnTo>
                  <a:pt x="2070608" y="282321"/>
                </a:lnTo>
                <a:lnTo>
                  <a:pt x="2074164" y="270891"/>
                </a:lnTo>
                <a:lnTo>
                  <a:pt x="2058111" y="263779"/>
                </a:lnTo>
                <a:lnTo>
                  <a:pt x="2044255" y="253860"/>
                </a:lnTo>
                <a:lnTo>
                  <a:pt x="2015769" y="207606"/>
                </a:lnTo>
                <a:lnTo>
                  <a:pt x="2007387" y="164642"/>
                </a:lnTo>
                <a:lnTo>
                  <a:pt x="2006346" y="139700"/>
                </a:lnTo>
                <a:lnTo>
                  <a:pt x="2007387" y="115633"/>
                </a:lnTo>
                <a:lnTo>
                  <a:pt x="2015769" y="73863"/>
                </a:lnTo>
                <a:lnTo>
                  <a:pt x="2044357" y="28359"/>
                </a:lnTo>
                <a:lnTo>
                  <a:pt x="2058377" y="18529"/>
                </a:lnTo>
                <a:lnTo>
                  <a:pt x="2074672" y="11430"/>
                </a:lnTo>
                <a:close/>
              </a:path>
              <a:path w="5548630" h="282575">
                <a:moveTo>
                  <a:pt x="2489454" y="141224"/>
                </a:moveTo>
                <a:lnTo>
                  <a:pt x="2483574" y="91427"/>
                </a:lnTo>
                <a:lnTo>
                  <a:pt x="2466086" y="49530"/>
                </a:lnTo>
                <a:lnTo>
                  <a:pt x="2437790" y="18097"/>
                </a:lnTo>
                <a:lnTo>
                  <a:pt x="2399411" y="0"/>
                </a:lnTo>
                <a:lnTo>
                  <a:pt x="2395347" y="11430"/>
                </a:lnTo>
                <a:lnTo>
                  <a:pt x="2411653" y="18529"/>
                </a:lnTo>
                <a:lnTo>
                  <a:pt x="2425712" y="28359"/>
                </a:lnTo>
                <a:lnTo>
                  <a:pt x="2454287" y="73863"/>
                </a:lnTo>
                <a:lnTo>
                  <a:pt x="2462619" y="115633"/>
                </a:lnTo>
                <a:lnTo>
                  <a:pt x="2463673" y="139700"/>
                </a:lnTo>
                <a:lnTo>
                  <a:pt x="2462619" y="164642"/>
                </a:lnTo>
                <a:lnTo>
                  <a:pt x="2454237" y="207606"/>
                </a:lnTo>
                <a:lnTo>
                  <a:pt x="2425738" y="253860"/>
                </a:lnTo>
                <a:lnTo>
                  <a:pt x="2395728" y="270891"/>
                </a:lnTo>
                <a:lnTo>
                  <a:pt x="2399411" y="282321"/>
                </a:lnTo>
                <a:lnTo>
                  <a:pt x="2437854" y="264261"/>
                </a:lnTo>
                <a:lnTo>
                  <a:pt x="2466213" y="233045"/>
                </a:lnTo>
                <a:lnTo>
                  <a:pt x="2483637" y="191135"/>
                </a:lnTo>
                <a:lnTo>
                  <a:pt x="2487993" y="167182"/>
                </a:lnTo>
                <a:lnTo>
                  <a:pt x="2489454" y="141224"/>
                </a:lnTo>
                <a:close/>
              </a:path>
              <a:path w="5548630" h="282575">
                <a:moveTo>
                  <a:pt x="2792476" y="11430"/>
                </a:moveTo>
                <a:lnTo>
                  <a:pt x="2788412" y="0"/>
                </a:lnTo>
                <a:lnTo>
                  <a:pt x="2767952" y="7391"/>
                </a:lnTo>
                <a:lnTo>
                  <a:pt x="2750020" y="18097"/>
                </a:lnTo>
                <a:lnTo>
                  <a:pt x="2721737" y="49530"/>
                </a:lnTo>
                <a:lnTo>
                  <a:pt x="2704185" y="91427"/>
                </a:lnTo>
                <a:lnTo>
                  <a:pt x="2698369" y="141224"/>
                </a:lnTo>
                <a:lnTo>
                  <a:pt x="2699816" y="167182"/>
                </a:lnTo>
                <a:lnTo>
                  <a:pt x="2711437" y="213093"/>
                </a:lnTo>
                <a:lnTo>
                  <a:pt x="2734487" y="250291"/>
                </a:lnTo>
                <a:lnTo>
                  <a:pt x="2767876" y="274955"/>
                </a:lnTo>
                <a:lnTo>
                  <a:pt x="2788412" y="282321"/>
                </a:lnTo>
                <a:lnTo>
                  <a:pt x="2791968" y="270891"/>
                </a:lnTo>
                <a:lnTo>
                  <a:pt x="2775915" y="263779"/>
                </a:lnTo>
                <a:lnTo>
                  <a:pt x="2762059" y="253860"/>
                </a:lnTo>
                <a:lnTo>
                  <a:pt x="2733573" y="207606"/>
                </a:lnTo>
                <a:lnTo>
                  <a:pt x="2725191" y="164642"/>
                </a:lnTo>
                <a:lnTo>
                  <a:pt x="2724150" y="139700"/>
                </a:lnTo>
                <a:lnTo>
                  <a:pt x="2725191" y="115633"/>
                </a:lnTo>
                <a:lnTo>
                  <a:pt x="2733573" y="73863"/>
                </a:lnTo>
                <a:lnTo>
                  <a:pt x="2762161" y="28359"/>
                </a:lnTo>
                <a:lnTo>
                  <a:pt x="2776182" y="18529"/>
                </a:lnTo>
                <a:lnTo>
                  <a:pt x="2792476" y="11430"/>
                </a:lnTo>
                <a:close/>
              </a:path>
              <a:path w="5548630" h="282575">
                <a:moveTo>
                  <a:pt x="3208782" y="141224"/>
                </a:moveTo>
                <a:lnTo>
                  <a:pt x="3202902" y="91427"/>
                </a:lnTo>
                <a:lnTo>
                  <a:pt x="3185414" y="49530"/>
                </a:lnTo>
                <a:lnTo>
                  <a:pt x="3157118" y="18097"/>
                </a:lnTo>
                <a:lnTo>
                  <a:pt x="3118739" y="0"/>
                </a:lnTo>
                <a:lnTo>
                  <a:pt x="3114675" y="11430"/>
                </a:lnTo>
                <a:lnTo>
                  <a:pt x="3130981" y="18529"/>
                </a:lnTo>
                <a:lnTo>
                  <a:pt x="3145040" y="28359"/>
                </a:lnTo>
                <a:lnTo>
                  <a:pt x="3173615" y="73863"/>
                </a:lnTo>
                <a:lnTo>
                  <a:pt x="3181947" y="115633"/>
                </a:lnTo>
                <a:lnTo>
                  <a:pt x="3183001" y="139700"/>
                </a:lnTo>
                <a:lnTo>
                  <a:pt x="3181947" y="164642"/>
                </a:lnTo>
                <a:lnTo>
                  <a:pt x="3173565" y="207606"/>
                </a:lnTo>
                <a:lnTo>
                  <a:pt x="3145066" y="253860"/>
                </a:lnTo>
                <a:lnTo>
                  <a:pt x="3115056" y="270891"/>
                </a:lnTo>
                <a:lnTo>
                  <a:pt x="3118739" y="282321"/>
                </a:lnTo>
                <a:lnTo>
                  <a:pt x="3157182" y="264261"/>
                </a:lnTo>
                <a:lnTo>
                  <a:pt x="3185541" y="233045"/>
                </a:lnTo>
                <a:lnTo>
                  <a:pt x="3202965" y="191135"/>
                </a:lnTo>
                <a:lnTo>
                  <a:pt x="3207321" y="167182"/>
                </a:lnTo>
                <a:lnTo>
                  <a:pt x="3208782" y="141224"/>
                </a:lnTo>
                <a:close/>
              </a:path>
              <a:path w="5548630" h="282575">
                <a:moveTo>
                  <a:pt x="4241292" y="131191"/>
                </a:moveTo>
                <a:lnTo>
                  <a:pt x="4073652" y="131191"/>
                </a:lnTo>
                <a:lnTo>
                  <a:pt x="4073652" y="151003"/>
                </a:lnTo>
                <a:lnTo>
                  <a:pt x="4241292" y="151003"/>
                </a:lnTo>
                <a:lnTo>
                  <a:pt x="4241292" y="131191"/>
                </a:lnTo>
                <a:close/>
              </a:path>
              <a:path w="5548630" h="282575">
                <a:moveTo>
                  <a:pt x="4412488" y="11430"/>
                </a:moveTo>
                <a:lnTo>
                  <a:pt x="4408424" y="0"/>
                </a:lnTo>
                <a:lnTo>
                  <a:pt x="4387964" y="7391"/>
                </a:lnTo>
                <a:lnTo>
                  <a:pt x="4370032" y="18097"/>
                </a:lnTo>
                <a:lnTo>
                  <a:pt x="4341749" y="49530"/>
                </a:lnTo>
                <a:lnTo>
                  <a:pt x="4324197" y="91427"/>
                </a:lnTo>
                <a:lnTo>
                  <a:pt x="4318381" y="141224"/>
                </a:lnTo>
                <a:lnTo>
                  <a:pt x="4319829" y="167182"/>
                </a:lnTo>
                <a:lnTo>
                  <a:pt x="4331449" y="213093"/>
                </a:lnTo>
                <a:lnTo>
                  <a:pt x="4354500" y="250291"/>
                </a:lnTo>
                <a:lnTo>
                  <a:pt x="4387888" y="274955"/>
                </a:lnTo>
                <a:lnTo>
                  <a:pt x="4408424" y="282321"/>
                </a:lnTo>
                <a:lnTo>
                  <a:pt x="4411980" y="270891"/>
                </a:lnTo>
                <a:lnTo>
                  <a:pt x="4395927" y="263779"/>
                </a:lnTo>
                <a:lnTo>
                  <a:pt x="4382071" y="253860"/>
                </a:lnTo>
                <a:lnTo>
                  <a:pt x="4353585" y="207606"/>
                </a:lnTo>
                <a:lnTo>
                  <a:pt x="4345203" y="164642"/>
                </a:lnTo>
                <a:lnTo>
                  <a:pt x="4344162" y="139700"/>
                </a:lnTo>
                <a:lnTo>
                  <a:pt x="4345203" y="115633"/>
                </a:lnTo>
                <a:lnTo>
                  <a:pt x="4353585" y="73863"/>
                </a:lnTo>
                <a:lnTo>
                  <a:pt x="4382173" y="28359"/>
                </a:lnTo>
                <a:lnTo>
                  <a:pt x="4396194" y="18529"/>
                </a:lnTo>
                <a:lnTo>
                  <a:pt x="4412488" y="11430"/>
                </a:lnTo>
                <a:close/>
              </a:path>
              <a:path w="5548630" h="282575">
                <a:moveTo>
                  <a:pt x="4827270" y="141224"/>
                </a:moveTo>
                <a:lnTo>
                  <a:pt x="4821390" y="91427"/>
                </a:lnTo>
                <a:lnTo>
                  <a:pt x="4803902" y="49530"/>
                </a:lnTo>
                <a:lnTo>
                  <a:pt x="4775606" y="18097"/>
                </a:lnTo>
                <a:lnTo>
                  <a:pt x="4737227" y="0"/>
                </a:lnTo>
                <a:lnTo>
                  <a:pt x="4733163" y="11430"/>
                </a:lnTo>
                <a:lnTo>
                  <a:pt x="4749470" y="18529"/>
                </a:lnTo>
                <a:lnTo>
                  <a:pt x="4763528" y="28359"/>
                </a:lnTo>
                <a:lnTo>
                  <a:pt x="4792103" y="73863"/>
                </a:lnTo>
                <a:lnTo>
                  <a:pt x="4800435" y="115633"/>
                </a:lnTo>
                <a:lnTo>
                  <a:pt x="4801489" y="139700"/>
                </a:lnTo>
                <a:lnTo>
                  <a:pt x="4800435" y="164642"/>
                </a:lnTo>
                <a:lnTo>
                  <a:pt x="4792053" y="207606"/>
                </a:lnTo>
                <a:lnTo>
                  <a:pt x="4763554" y="253860"/>
                </a:lnTo>
                <a:lnTo>
                  <a:pt x="4733544" y="270891"/>
                </a:lnTo>
                <a:lnTo>
                  <a:pt x="4737227" y="282321"/>
                </a:lnTo>
                <a:lnTo>
                  <a:pt x="4775670" y="264261"/>
                </a:lnTo>
                <a:lnTo>
                  <a:pt x="4804029" y="233045"/>
                </a:lnTo>
                <a:lnTo>
                  <a:pt x="4821453" y="191135"/>
                </a:lnTo>
                <a:lnTo>
                  <a:pt x="4825809" y="167182"/>
                </a:lnTo>
                <a:lnTo>
                  <a:pt x="4827270" y="141224"/>
                </a:lnTo>
                <a:close/>
              </a:path>
              <a:path w="5548630" h="282575">
                <a:moveTo>
                  <a:pt x="5131816" y="11430"/>
                </a:moveTo>
                <a:lnTo>
                  <a:pt x="5127752" y="0"/>
                </a:lnTo>
                <a:lnTo>
                  <a:pt x="5107292" y="7391"/>
                </a:lnTo>
                <a:lnTo>
                  <a:pt x="5089360" y="18097"/>
                </a:lnTo>
                <a:lnTo>
                  <a:pt x="5061077" y="49530"/>
                </a:lnTo>
                <a:lnTo>
                  <a:pt x="5043525" y="91427"/>
                </a:lnTo>
                <a:lnTo>
                  <a:pt x="5037709" y="141224"/>
                </a:lnTo>
                <a:lnTo>
                  <a:pt x="5039157" y="167182"/>
                </a:lnTo>
                <a:lnTo>
                  <a:pt x="5050777" y="213093"/>
                </a:lnTo>
                <a:lnTo>
                  <a:pt x="5073828" y="250291"/>
                </a:lnTo>
                <a:lnTo>
                  <a:pt x="5107216" y="274955"/>
                </a:lnTo>
                <a:lnTo>
                  <a:pt x="5127752" y="282321"/>
                </a:lnTo>
                <a:lnTo>
                  <a:pt x="5131308" y="270891"/>
                </a:lnTo>
                <a:lnTo>
                  <a:pt x="5115255" y="263779"/>
                </a:lnTo>
                <a:lnTo>
                  <a:pt x="5101399" y="253860"/>
                </a:lnTo>
                <a:lnTo>
                  <a:pt x="5072913" y="207606"/>
                </a:lnTo>
                <a:lnTo>
                  <a:pt x="5064531" y="164642"/>
                </a:lnTo>
                <a:lnTo>
                  <a:pt x="5063490" y="139700"/>
                </a:lnTo>
                <a:lnTo>
                  <a:pt x="5064531" y="115633"/>
                </a:lnTo>
                <a:lnTo>
                  <a:pt x="5072913" y="73863"/>
                </a:lnTo>
                <a:lnTo>
                  <a:pt x="5101501" y="28359"/>
                </a:lnTo>
                <a:lnTo>
                  <a:pt x="5115522" y="18529"/>
                </a:lnTo>
                <a:lnTo>
                  <a:pt x="5131816" y="11430"/>
                </a:lnTo>
                <a:close/>
              </a:path>
              <a:path w="5548630" h="282575">
                <a:moveTo>
                  <a:pt x="5548122" y="141224"/>
                </a:moveTo>
                <a:lnTo>
                  <a:pt x="5542242" y="91427"/>
                </a:lnTo>
                <a:lnTo>
                  <a:pt x="5524754" y="49530"/>
                </a:lnTo>
                <a:lnTo>
                  <a:pt x="5496458" y="18097"/>
                </a:lnTo>
                <a:lnTo>
                  <a:pt x="5458079" y="0"/>
                </a:lnTo>
                <a:lnTo>
                  <a:pt x="5454015" y="11430"/>
                </a:lnTo>
                <a:lnTo>
                  <a:pt x="5470322" y="18529"/>
                </a:lnTo>
                <a:lnTo>
                  <a:pt x="5484380" y="28359"/>
                </a:lnTo>
                <a:lnTo>
                  <a:pt x="5512955" y="73863"/>
                </a:lnTo>
                <a:lnTo>
                  <a:pt x="5521287" y="115633"/>
                </a:lnTo>
                <a:lnTo>
                  <a:pt x="5522341" y="139700"/>
                </a:lnTo>
                <a:lnTo>
                  <a:pt x="5521287" y="164642"/>
                </a:lnTo>
                <a:lnTo>
                  <a:pt x="5512905" y="207606"/>
                </a:lnTo>
                <a:lnTo>
                  <a:pt x="5484406" y="253860"/>
                </a:lnTo>
                <a:lnTo>
                  <a:pt x="5454396" y="270891"/>
                </a:lnTo>
                <a:lnTo>
                  <a:pt x="5458079" y="282321"/>
                </a:lnTo>
                <a:lnTo>
                  <a:pt x="5496522" y="264261"/>
                </a:lnTo>
                <a:lnTo>
                  <a:pt x="5524881" y="233045"/>
                </a:lnTo>
                <a:lnTo>
                  <a:pt x="5542305" y="191135"/>
                </a:lnTo>
                <a:lnTo>
                  <a:pt x="5546661" y="167182"/>
                </a:lnTo>
                <a:lnTo>
                  <a:pt x="5548122" y="141224"/>
                </a:lnTo>
                <a:close/>
              </a:path>
            </a:pathLst>
          </a:custGeom>
          <a:solidFill>
            <a:srgbClr val="000000"/>
          </a:solidFill>
        </p:spPr>
        <p:txBody>
          <a:bodyPr wrap="square" lIns="0" tIns="0" rIns="0" bIns="0" rtlCol="0"/>
          <a:lstStyle/>
          <a:p>
            <a:endParaRPr/>
          </a:p>
        </p:txBody>
      </p:sp>
      <p:sp>
        <p:nvSpPr>
          <p:cNvPr id="28" name="object 28"/>
          <p:cNvSpPr txBox="1"/>
          <p:nvPr/>
        </p:nvSpPr>
        <p:spPr>
          <a:xfrm>
            <a:off x="2308860" y="1184909"/>
            <a:ext cx="6545580" cy="502920"/>
          </a:xfrm>
          <a:prstGeom prst="rect">
            <a:avLst/>
          </a:prstGeom>
        </p:spPr>
        <p:txBody>
          <a:bodyPr vert="horz" wrap="square" lIns="0" tIns="123825" rIns="0" bIns="0" rtlCol="0">
            <a:spAutoFit/>
          </a:bodyPr>
          <a:lstStyle/>
          <a:p>
            <a:pPr marR="173355" algn="r">
              <a:lnSpc>
                <a:spcPts val="1000"/>
              </a:lnSpc>
              <a:spcBef>
                <a:spcPts val="975"/>
              </a:spcBef>
              <a:tabLst>
                <a:tab pos="958215" algn="l"/>
                <a:tab pos="3077210" algn="l"/>
                <a:tab pos="3817620" algn="l"/>
                <a:tab pos="4697730" algn="l"/>
                <a:tab pos="5416550" algn="l"/>
                <a:tab pos="6157595" algn="l"/>
              </a:tabLst>
            </a:pPr>
            <a:r>
              <a:rPr sz="2400" dirty="0">
                <a:latin typeface="Cambria Math"/>
                <a:cs typeface="Cambria Math"/>
              </a:rPr>
              <a:t>−</a:t>
            </a:r>
            <a:r>
              <a:rPr sz="2400" spc="-130" dirty="0">
                <a:latin typeface="Cambria Math"/>
                <a:cs typeface="Cambria Math"/>
              </a:rPr>
              <a:t> </a:t>
            </a:r>
            <a:r>
              <a:rPr sz="3600" baseline="41666" dirty="0">
                <a:latin typeface="Cambria Math"/>
                <a:cs typeface="Cambria Math"/>
              </a:rPr>
              <a:t>1	</a:t>
            </a:r>
            <a:r>
              <a:rPr sz="2400" dirty="0">
                <a:latin typeface="Cambria Math"/>
                <a:cs typeface="Cambria Math"/>
              </a:rPr>
              <a:t>Σ	Σ	𝑥</a:t>
            </a:r>
            <a:r>
              <a:rPr sz="2400" spc="75" dirty="0">
                <a:latin typeface="Cambria Math"/>
                <a:cs typeface="Cambria Math"/>
              </a:rPr>
              <a:t> </a:t>
            </a:r>
            <a:r>
              <a:rPr sz="2400" dirty="0">
                <a:latin typeface="Cambria Math"/>
                <a:cs typeface="Cambria Math"/>
              </a:rPr>
              <a:t>−</a:t>
            </a:r>
            <a:r>
              <a:rPr sz="2400" spc="5" dirty="0">
                <a:latin typeface="Cambria Math"/>
                <a:cs typeface="Cambria Math"/>
              </a:rPr>
              <a:t> </a:t>
            </a:r>
            <a:r>
              <a:rPr sz="3600" baseline="41666" dirty="0">
                <a:latin typeface="Cambria Math"/>
                <a:cs typeface="Cambria Math"/>
              </a:rPr>
              <a:t>1	</a:t>
            </a:r>
            <a:r>
              <a:rPr sz="2400" dirty="0">
                <a:latin typeface="Cambria Math"/>
                <a:cs typeface="Cambria Math"/>
              </a:rPr>
              <a:t>𝜇	Σ	𝜇</a:t>
            </a:r>
            <a:endParaRPr sz="2400">
              <a:latin typeface="Cambria Math"/>
              <a:cs typeface="Cambria Math"/>
            </a:endParaRPr>
          </a:p>
          <a:p>
            <a:pPr marR="43180" algn="r">
              <a:lnSpc>
                <a:spcPts val="1000"/>
              </a:lnSpc>
              <a:tabLst>
                <a:tab pos="850265" algn="l"/>
                <a:tab pos="1116965" algn="l"/>
                <a:tab pos="2080260" algn="l"/>
                <a:tab pos="2516505" algn="l"/>
                <a:tab pos="2969260" algn="l"/>
                <a:tab pos="3235960" algn="l"/>
                <a:tab pos="4074160" algn="l"/>
                <a:tab pos="4587875" algn="l"/>
                <a:tab pos="4854575" algn="l"/>
                <a:tab pos="5308600" algn="l"/>
                <a:tab pos="5575300" algn="l"/>
                <a:tab pos="6048375" algn="l"/>
              </a:tabLst>
            </a:pPr>
            <a:r>
              <a:rPr sz="3600" baseline="-57870" dirty="0">
                <a:latin typeface="Cambria Math"/>
                <a:cs typeface="Cambria Math"/>
              </a:rPr>
              <a:t>2</a:t>
            </a:r>
            <a:r>
              <a:rPr sz="3600" spc="-217" baseline="-57870" dirty="0">
                <a:latin typeface="Cambria Math"/>
                <a:cs typeface="Cambria Math"/>
              </a:rPr>
              <a:t> </a:t>
            </a:r>
            <a:r>
              <a:rPr sz="3600" spc="112" baseline="-20833" dirty="0">
                <a:latin typeface="Cambria Math"/>
                <a:cs typeface="Cambria Math"/>
              </a:rPr>
              <a:t>𝑥</a:t>
            </a:r>
            <a:r>
              <a:rPr sz="1750" spc="75" dirty="0">
                <a:latin typeface="Cambria Math"/>
                <a:cs typeface="Cambria Math"/>
              </a:rPr>
              <a:t>𝑇	</a:t>
            </a:r>
            <a:r>
              <a:rPr sz="1750" spc="40" dirty="0">
                <a:latin typeface="Cambria Math"/>
                <a:cs typeface="Cambria Math"/>
              </a:rPr>
              <a:t>1	</a:t>
            </a:r>
            <a:r>
              <a:rPr sz="1750" spc="35" dirty="0">
                <a:latin typeface="Cambria Math"/>
                <a:cs typeface="Cambria Math"/>
              </a:rPr>
              <a:t>−1</a:t>
            </a:r>
            <a:r>
              <a:rPr sz="3600" spc="52" baseline="-20833" dirty="0">
                <a:latin typeface="Cambria Math"/>
                <a:cs typeface="Cambria Math"/>
              </a:rPr>
              <a:t>𝑥</a:t>
            </a:r>
            <a:r>
              <a:rPr sz="3600" spc="112" baseline="-20833" dirty="0">
                <a:latin typeface="Cambria Math"/>
                <a:cs typeface="Cambria Math"/>
              </a:rPr>
              <a:t> </a:t>
            </a:r>
            <a:r>
              <a:rPr sz="3600" baseline="-20833" dirty="0">
                <a:latin typeface="Cambria Math"/>
                <a:cs typeface="Cambria Math"/>
              </a:rPr>
              <a:t>+	</a:t>
            </a:r>
            <a:r>
              <a:rPr sz="3600" spc="37" baseline="-20833" dirty="0">
                <a:latin typeface="Cambria Math"/>
                <a:cs typeface="Cambria Math"/>
              </a:rPr>
              <a:t>𝜇</a:t>
            </a:r>
            <a:r>
              <a:rPr sz="1750" spc="25" dirty="0">
                <a:latin typeface="Cambria Math"/>
                <a:cs typeface="Cambria Math"/>
              </a:rPr>
              <a:t>1	</a:t>
            </a:r>
            <a:r>
              <a:rPr sz="1750" spc="30" dirty="0">
                <a:latin typeface="Cambria Math"/>
                <a:cs typeface="Cambria Math"/>
              </a:rPr>
              <a:t>𝑇	</a:t>
            </a:r>
            <a:r>
              <a:rPr sz="1750" spc="40" dirty="0">
                <a:latin typeface="Cambria Math"/>
                <a:cs typeface="Cambria Math"/>
              </a:rPr>
              <a:t>1	</a:t>
            </a:r>
            <a:r>
              <a:rPr sz="1750" spc="5" dirty="0">
                <a:latin typeface="Cambria Math"/>
                <a:cs typeface="Cambria Math"/>
              </a:rPr>
              <a:t>−1	</a:t>
            </a:r>
            <a:r>
              <a:rPr sz="3600" baseline="-57870" dirty="0">
                <a:latin typeface="Cambria Math"/>
                <a:cs typeface="Cambria Math"/>
              </a:rPr>
              <a:t>2	</a:t>
            </a:r>
            <a:r>
              <a:rPr sz="1750" spc="40" dirty="0">
                <a:latin typeface="Cambria Math"/>
                <a:cs typeface="Cambria Math"/>
              </a:rPr>
              <a:t>1	</a:t>
            </a:r>
            <a:r>
              <a:rPr sz="1750" spc="30" dirty="0">
                <a:latin typeface="Cambria Math"/>
                <a:cs typeface="Cambria Math"/>
              </a:rPr>
              <a:t>𝑇	</a:t>
            </a:r>
            <a:r>
              <a:rPr sz="1750" spc="40" dirty="0">
                <a:latin typeface="Cambria Math"/>
                <a:cs typeface="Cambria Math"/>
              </a:rPr>
              <a:t>1	</a:t>
            </a:r>
            <a:r>
              <a:rPr sz="1750" dirty="0">
                <a:latin typeface="Cambria Math"/>
                <a:cs typeface="Cambria Math"/>
              </a:rPr>
              <a:t>−1	</a:t>
            </a:r>
            <a:r>
              <a:rPr sz="1750" spc="40" dirty="0">
                <a:latin typeface="Cambria Math"/>
                <a:cs typeface="Cambria Math"/>
              </a:rPr>
              <a:t>1</a:t>
            </a:r>
            <a:endParaRPr sz="1750">
              <a:latin typeface="Cambria Math"/>
              <a:cs typeface="Cambria Math"/>
            </a:endParaRPr>
          </a:p>
        </p:txBody>
      </p:sp>
      <p:sp>
        <p:nvSpPr>
          <p:cNvPr id="29" name="object 29"/>
          <p:cNvSpPr/>
          <p:nvPr/>
        </p:nvSpPr>
        <p:spPr>
          <a:xfrm>
            <a:off x="1314323" y="2188590"/>
            <a:ext cx="7227570" cy="282575"/>
          </a:xfrm>
          <a:custGeom>
            <a:avLst/>
            <a:gdLst/>
            <a:ahLst/>
            <a:cxnLst/>
            <a:rect l="l" t="t" r="r" b="b"/>
            <a:pathLst>
              <a:path w="7227570" h="282575">
                <a:moveTo>
                  <a:pt x="167640" y="131191"/>
                </a:moveTo>
                <a:lnTo>
                  <a:pt x="0" y="131191"/>
                </a:lnTo>
                <a:lnTo>
                  <a:pt x="0" y="151003"/>
                </a:lnTo>
                <a:lnTo>
                  <a:pt x="167640" y="151003"/>
                </a:lnTo>
                <a:lnTo>
                  <a:pt x="167640" y="131191"/>
                </a:lnTo>
                <a:close/>
              </a:path>
              <a:path w="7227570" h="282575">
                <a:moveTo>
                  <a:pt x="674116" y="11430"/>
                </a:moveTo>
                <a:lnTo>
                  <a:pt x="670052" y="0"/>
                </a:lnTo>
                <a:lnTo>
                  <a:pt x="649592" y="7391"/>
                </a:lnTo>
                <a:lnTo>
                  <a:pt x="631659" y="18084"/>
                </a:lnTo>
                <a:lnTo>
                  <a:pt x="603377" y="49403"/>
                </a:lnTo>
                <a:lnTo>
                  <a:pt x="585825" y="91414"/>
                </a:lnTo>
                <a:lnTo>
                  <a:pt x="580009" y="141224"/>
                </a:lnTo>
                <a:lnTo>
                  <a:pt x="581456" y="167182"/>
                </a:lnTo>
                <a:lnTo>
                  <a:pt x="593077" y="213042"/>
                </a:lnTo>
                <a:lnTo>
                  <a:pt x="616127" y="250228"/>
                </a:lnTo>
                <a:lnTo>
                  <a:pt x="649516" y="274942"/>
                </a:lnTo>
                <a:lnTo>
                  <a:pt x="670052" y="282321"/>
                </a:lnTo>
                <a:lnTo>
                  <a:pt x="673608" y="270891"/>
                </a:lnTo>
                <a:lnTo>
                  <a:pt x="657555" y="263728"/>
                </a:lnTo>
                <a:lnTo>
                  <a:pt x="643686" y="253796"/>
                </a:lnTo>
                <a:lnTo>
                  <a:pt x="615213" y="207556"/>
                </a:lnTo>
                <a:lnTo>
                  <a:pt x="606831" y="164642"/>
                </a:lnTo>
                <a:lnTo>
                  <a:pt x="605790" y="139700"/>
                </a:lnTo>
                <a:lnTo>
                  <a:pt x="606831" y="115633"/>
                </a:lnTo>
                <a:lnTo>
                  <a:pt x="615213" y="73863"/>
                </a:lnTo>
                <a:lnTo>
                  <a:pt x="643801" y="28359"/>
                </a:lnTo>
                <a:lnTo>
                  <a:pt x="657821" y="18529"/>
                </a:lnTo>
                <a:lnTo>
                  <a:pt x="674116" y="11430"/>
                </a:lnTo>
                <a:close/>
              </a:path>
              <a:path w="7227570" h="282575">
                <a:moveTo>
                  <a:pt x="1098042" y="141224"/>
                </a:moveTo>
                <a:lnTo>
                  <a:pt x="1092161" y="91414"/>
                </a:lnTo>
                <a:lnTo>
                  <a:pt x="1074674" y="49403"/>
                </a:lnTo>
                <a:lnTo>
                  <a:pt x="1046378" y="18084"/>
                </a:lnTo>
                <a:lnTo>
                  <a:pt x="1007999" y="0"/>
                </a:lnTo>
                <a:lnTo>
                  <a:pt x="1003935" y="11430"/>
                </a:lnTo>
                <a:lnTo>
                  <a:pt x="1020292" y="18529"/>
                </a:lnTo>
                <a:lnTo>
                  <a:pt x="1034338" y="28359"/>
                </a:lnTo>
                <a:lnTo>
                  <a:pt x="1062875" y="73863"/>
                </a:lnTo>
                <a:lnTo>
                  <a:pt x="1071206" y="115633"/>
                </a:lnTo>
                <a:lnTo>
                  <a:pt x="1072261" y="139700"/>
                </a:lnTo>
                <a:lnTo>
                  <a:pt x="1071206" y="164642"/>
                </a:lnTo>
                <a:lnTo>
                  <a:pt x="1062824" y="207556"/>
                </a:lnTo>
                <a:lnTo>
                  <a:pt x="1034326" y="253796"/>
                </a:lnTo>
                <a:lnTo>
                  <a:pt x="1004316" y="270891"/>
                </a:lnTo>
                <a:lnTo>
                  <a:pt x="1007999" y="282321"/>
                </a:lnTo>
                <a:lnTo>
                  <a:pt x="1046441" y="264248"/>
                </a:lnTo>
                <a:lnTo>
                  <a:pt x="1074801" y="232918"/>
                </a:lnTo>
                <a:lnTo>
                  <a:pt x="1092225" y="191122"/>
                </a:lnTo>
                <a:lnTo>
                  <a:pt x="1096581" y="167182"/>
                </a:lnTo>
                <a:lnTo>
                  <a:pt x="1098042" y="141224"/>
                </a:lnTo>
                <a:close/>
              </a:path>
              <a:path w="7227570" h="282575">
                <a:moveTo>
                  <a:pt x="2082292" y="11430"/>
                </a:moveTo>
                <a:lnTo>
                  <a:pt x="2078228" y="0"/>
                </a:lnTo>
                <a:lnTo>
                  <a:pt x="2057768" y="7391"/>
                </a:lnTo>
                <a:lnTo>
                  <a:pt x="2039835" y="18084"/>
                </a:lnTo>
                <a:lnTo>
                  <a:pt x="2011553" y="49403"/>
                </a:lnTo>
                <a:lnTo>
                  <a:pt x="1994001" y="91414"/>
                </a:lnTo>
                <a:lnTo>
                  <a:pt x="1988185" y="141224"/>
                </a:lnTo>
                <a:lnTo>
                  <a:pt x="1989632" y="167182"/>
                </a:lnTo>
                <a:lnTo>
                  <a:pt x="2001253" y="213042"/>
                </a:lnTo>
                <a:lnTo>
                  <a:pt x="2024303" y="250228"/>
                </a:lnTo>
                <a:lnTo>
                  <a:pt x="2057692" y="274942"/>
                </a:lnTo>
                <a:lnTo>
                  <a:pt x="2078228" y="282321"/>
                </a:lnTo>
                <a:lnTo>
                  <a:pt x="2081784" y="270891"/>
                </a:lnTo>
                <a:lnTo>
                  <a:pt x="2065731" y="263728"/>
                </a:lnTo>
                <a:lnTo>
                  <a:pt x="2051862" y="253796"/>
                </a:lnTo>
                <a:lnTo>
                  <a:pt x="2023389" y="207556"/>
                </a:lnTo>
                <a:lnTo>
                  <a:pt x="2015007" y="164642"/>
                </a:lnTo>
                <a:lnTo>
                  <a:pt x="2013966" y="139700"/>
                </a:lnTo>
                <a:lnTo>
                  <a:pt x="2015007" y="115633"/>
                </a:lnTo>
                <a:lnTo>
                  <a:pt x="2023389" y="73863"/>
                </a:lnTo>
                <a:lnTo>
                  <a:pt x="2051977" y="28359"/>
                </a:lnTo>
                <a:lnTo>
                  <a:pt x="2065997" y="18529"/>
                </a:lnTo>
                <a:lnTo>
                  <a:pt x="2082292" y="11430"/>
                </a:lnTo>
                <a:close/>
              </a:path>
              <a:path w="7227570" h="282575">
                <a:moveTo>
                  <a:pt x="2503170" y="141224"/>
                </a:moveTo>
                <a:lnTo>
                  <a:pt x="2497290" y="91414"/>
                </a:lnTo>
                <a:lnTo>
                  <a:pt x="2479802" y="49403"/>
                </a:lnTo>
                <a:lnTo>
                  <a:pt x="2451506" y="18084"/>
                </a:lnTo>
                <a:lnTo>
                  <a:pt x="2413127" y="0"/>
                </a:lnTo>
                <a:lnTo>
                  <a:pt x="2409063" y="11430"/>
                </a:lnTo>
                <a:lnTo>
                  <a:pt x="2425420" y="18529"/>
                </a:lnTo>
                <a:lnTo>
                  <a:pt x="2439479" y="28359"/>
                </a:lnTo>
                <a:lnTo>
                  <a:pt x="2468003" y="73863"/>
                </a:lnTo>
                <a:lnTo>
                  <a:pt x="2476335" y="115633"/>
                </a:lnTo>
                <a:lnTo>
                  <a:pt x="2477389" y="139700"/>
                </a:lnTo>
                <a:lnTo>
                  <a:pt x="2476335" y="164642"/>
                </a:lnTo>
                <a:lnTo>
                  <a:pt x="2467953" y="207556"/>
                </a:lnTo>
                <a:lnTo>
                  <a:pt x="2439454" y="253796"/>
                </a:lnTo>
                <a:lnTo>
                  <a:pt x="2409444" y="270891"/>
                </a:lnTo>
                <a:lnTo>
                  <a:pt x="2413127" y="282321"/>
                </a:lnTo>
                <a:lnTo>
                  <a:pt x="2451570" y="264248"/>
                </a:lnTo>
                <a:lnTo>
                  <a:pt x="2479929" y="232918"/>
                </a:lnTo>
                <a:lnTo>
                  <a:pt x="2497353" y="191122"/>
                </a:lnTo>
                <a:lnTo>
                  <a:pt x="2501709" y="167182"/>
                </a:lnTo>
                <a:lnTo>
                  <a:pt x="2503170" y="141224"/>
                </a:lnTo>
                <a:close/>
              </a:path>
              <a:path w="7227570" h="282575">
                <a:moveTo>
                  <a:pt x="2807716" y="11430"/>
                </a:moveTo>
                <a:lnTo>
                  <a:pt x="2803652" y="0"/>
                </a:lnTo>
                <a:lnTo>
                  <a:pt x="2783192" y="7391"/>
                </a:lnTo>
                <a:lnTo>
                  <a:pt x="2765260" y="18084"/>
                </a:lnTo>
                <a:lnTo>
                  <a:pt x="2736977" y="49403"/>
                </a:lnTo>
                <a:lnTo>
                  <a:pt x="2719425" y="91414"/>
                </a:lnTo>
                <a:lnTo>
                  <a:pt x="2713609" y="141224"/>
                </a:lnTo>
                <a:lnTo>
                  <a:pt x="2715056" y="167182"/>
                </a:lnTo>
                <a:lnTo>
                  <a:pt x="2726677" y="213042"/>
                </a:lnTo>
                <a:lnTo>
                  <a:pt x="2749727" y="250228"/>
                </a:lnTo>
                <a:lnTo>
                  <a:pt x="2783116" y="274942"/>
                </a:lnTo>
                <a:lnTo>
                  <a:pt x="2803652" y="282321"/>
                </a:lnTo>
                <a:lnTo>
                  <a:pt x="2807208" y="270891"/>
                </a:lnTo>
                <a:lnTo>
                  <a:pt x="2791155" y="263728"/>
                </a:lnTo>
                <a:lnTo>
                  <a:pt x="2777286" y="253796"/>
                </a:lnTo>
                <a:lnTo>
                  <a:pt x="2748813" y="207556"/>
                </a:lnTo>
                <a:lnTo>
                  <a:pt x="2740431" y="164642"/>
                </a:lnTo>
                <a:lnTo>
                  <a:pt x="2739390" y="139700"/>
                </a:lnTo>
                <a:lnTo>
                  <a:pt x="2740431" y="115633"/>
                </a:lnTo>
                <a:lnTo>
                  <a:pt x="2748813" y="73863"/>
                </a:lnTo>
                <a:lnTo>
                  <a:pt x="2777401" y="28359"/>
                </a:lnTo>
                <a:lnTo>
                  <a:pt x="2791422" y="18529"/>
                </a:lnTo>
                <a:lnTo>
                  <a:pt x="2807716" y="11430"/>
                </a:lnTo>
                <a:close/>
              </a:path>
              <a:path w="7227570" h="282575">
                <a:moveTo>
                  <a:pt x="3230118" y="141224"/>
                </a:moveTo>
                <a:lnTo>
                  <a:pt x="3224238" y="91414"/>
                </a:lnTo>
                <a:lnTo>
                  <a:pt x="3206750" y="49403"/>
                </a:lnTo>
                <a:lnTo>
                  <a:pt x="3178454" y="18084"/>
                </a:lnTo>
                <a:lnTo>
                  <a:pt x="3140075" y="0"/>
                </a:lnTo>
                <a:lnTo>
                  <a:pt x="3136011" y="11430"/>
                </a:lnTo>
                <a:lnTo>
                  <a:pt x="3152368" y="18529"/>
                </a:lnTo>
                <a:lnTo>
                  <a:pt x="3166427" y="28359"/>
                </a:lnTo>
                <a:lnTo>
                  <a:pt x="3194951" y="73863"/>
                </a:lnTo>
                <a:lnTo>
                  <a:pt x="3203283" y="115633"/>
                </a:lnTo>
                <a:lnTo>
                  <a:pt x="3204337" y="139700"/>
                </a:lnTo>
                <a:lnTo>
                  <a:pt x="3203283" y="164642"/>
                </a:lnTo>
                <a:lnTo>
                  <a:pt x="3194901" y="207556"/>
                </a:lnTo>
                <a:lnTo>
                  <a:pt x="3166402" y="253796"/>
                </a:lnTo>
                <a:lnTo>
                  <a:pt x="3136392" y="270891"/>
                </a:lnTo>
                <a:lnTo>
                  <a:pt x="3140075" y="282321"/>
                </a:lnTo>
                <a:lnTo>
                  <a:pt x="3178518" y="264248"/>
                </a:lnTo>
                <a:lnTo>
                  <a:pt x="3206877" y="232918"/>
                </a:lnTo>
                <a:lnTo>
                  <a:pt x="3224301" y="191122"/>
                </a:lnTo>
                <a:lnTo>
                  <a:pt x="3228657" y="167182"/>
                </a:lnTo>
                <a:lnTo>
                  <a:pt x="3230118" y="141224"/>
                </a:lnTo>
                <a:close/>
              </a:path>
              <a:path w="7227570" h="282575">
                <a:moveTo>
                  <a:pt x="4261104" y="131191"/>
                </a:moveTo>
                <a:lnTo>
                  <a:pt x="4093464" y="131191"/>
                </a:lnTo>
                <a:lnTo>
                  <a:pt x="4093464" y="151003"/>
                </a:lnTo>
                <a:lnTo>
                  <a:pt x="4261104" y="151003"/>
                </a:lnTo>
                <a:lnTo>
                  <a:pt x="4261104" y="131191"/>
                </a:lnTo>
                <a:close/>
              </a:path>
              <a:path w="7227570" h="282575">
                <a:moveTo>
                  <a:pt x="4433824" y="11430"/>
                </a:moveTo>
                <a:lnTo>
                  <a:pt x="4429760" y="0"/>
                </a:lnTo>
                <a:lnTo>
                  <a:pt x="4409300" y="7391"/>
                </a:lnTo>
                <a:lnTo>
                  <a:pt x="4391368" y="18084"/>
                </a:lnTo>
                <a:lnTo>
                  <a:pt x="4363085" y="49403"/>
                </a:lnTo>
                <a:lnTo>
                  <a:pt x="4345533" y="91414"/>
                </a:lnTo>
                <a:lnTo>
                  <a:pt x="4339717" y="141224"/>
                </a:lnTo>
                <a:lnTo>
                  <a:pt x="4341165" y="167182"/>
                </a:lnTo>
                <a:lnTo>
                  <a:pt x="4352785" y="213042"/>
                </a:lnTo>
                <a:lnTo>
                  <a:pt x="4375836" y="250228"/>
                </a:lnTo>
                <a:lnTo>
                  <a:pt x="4409224" y="274942"/>
                </a:lnTo>
                <a:lnTo>
                  <a:pt x="4429760" y="282321"/>
                </a:lnTo>
                <a:lnTo>
                  <a:pt x="4433316" y="270891"/>
                </a:lnTo>
                <a:lnTo>
                  <a:pt x="4417263" y="263728"/>
                </a:lnTo>
                <a:lnTo>
                  <a:pt x="4403407" y="253796"/>
                </a:lnTo>
                <a:lnTo>
                  <a:pt x="4374921" y="207556"/>
                </a:lnTo>
                <a:lnTo>
                  <a:pt x="4366539" y="164642"/>
                </a:lnTo>
                <a:lnTo>
                  <a:pt x="4365498" y="139700"/>
                </a:lnTo>
                <a:lnTo>
                  <a:pt x="4366539" y="115633"/>
                </a:lnTo>
                <a:lnTo>
                  <a:pt x="4374921" y="73863"/>
                </a:lnTo>
                <a:lnTo>
                  <a:pt x="4403509" y="28359"/>
                </a:lnTo>
                <a:lnTo>
                  <a:pt x="4417530" y="18529"/>
                </a:lnTo>
                <a:lnTo>
                  <a:pt x="4433824" y="11430"/>
                </a:lnTo>
                <a:close/>
              </a:path>
              <a:path w="7227570" h="282575">
                <a:moveTo>
                  <a:pt x="4854702" y="141224"/>
                </a:moveTo>
                <a:lnTo>
                  <a:pt x="4848822" y="91414"/>
                </a:lnTo>
                <a:lnTo>
                  <a:pt x="4831334" y="49403"/>
                </a:lnTo>
                <a:lnTo>
                  <a:pt x="4803038" y="18084"/>
                </a:lnTo>
                <a:lnTo>
                  <a:pt x="4764659" y="0"/>
                </a:lnTo>
                <a:lnTo>
                  <a:pt x="4760595" y="11430"/>
                </a:lnTo>
                <a:lnTo>
                  <a:pt x="4776952" y="18529"/>
                </a:lnTo>
                <a:lnTo>
                  <a:pt x="4791011" y="28359"/>
                </a:lnTo>
                <a:lnTo>
                  <a:pt x="4819535" y="73863"/>
                </a:lnTo>
                <a:lnTo>
                  <a:pt x="4827867" y="115633"/>
                </a:lnTo>
                <a:lnTo>
                  <a:pt x="4828921" y="139700"/>
                </a:lnTo>
                <a:lnTo>
                  <a:pt x="4827867" y="164642"/>
                </a:lnTo>
                <a:lnTo>
                  <a:pt x="4819485" y="207556"/>
                </a:lnTo>
                <a:lnTo>
                  <a:pt x="4790986" y="253796"/>
                </a:lnTo>
                <a:lnTo>
                  <a:pt x="4760976" y="270891"/>
                </a:lnTo>
                <a:lnTo>
                  <a:pt x="4764659" y="282321"/>
                </a:lnTo>
                <a:lnTo>
                  <a:pt x="4803102" y="264248"/>
                </a:lnTo>
                <a:lnTo>
                  <a:pt x="4831461" y="232918"/>
                </a:lnTo>
                <a:lnTo>
                  <a:pt x="4848885" y="191122"/>
                </a:lnTo>
                <a:lnTo>
                  <a:pt x="4853241" y="167182"/>
                </a:lnTo>
                <a:lnTo>
                  <a:pt x="4854702" y="141224"/>
                </a:lnTo>
                <a:close/>
              </a:path>
              <a:path w="7227570" h="282575">
                <a:moveTo>
                  <a:pt x="5159248" y="11430"/>
                </a:moveTo>
                <a:lnTo>
                  <a:pt x="5155184" y="0"/>
                </a:lnTo>
                <a:lnTo>
                  <a:pt x="5134724" y="7391"/>
                </a:lnTo>
                <a:lnTo>
                  <a:pt x="5116792" y="18084"/>
                </a:lnTo>
                <a:lnTo>
                  <a:pt x="5088509" y="49403"/>
                </a:lnTo>
                <a:lnTo>
                  <a:pt x="5070957" y="91414"/>
                </a:lnTo>
                <a:lnTo>
                  <a:pt x="5065141" y="141224"/>
                </a:lnTo>
                <a:lnTo>
                  <a:pt x="5066589" y="167182"/>
                </a:lnTo>
                <a:lnTo>
                  <a:pt x="5078209" y="213042"/>
                </a:lnTo>
                <a:lnTo>
                  <a:pt x="5101260" y="250228"/>
                </a:lnTo>
                <a:lnTo>
                  <a:pt x="5134648" y="274942"/>
                </a:lnTo>
                <a:lnTo>
                  <a:pt x="5155184" y="282321"/>
                </a:lnTo>
                <a:lnTo>
                  <a:pt x="5158740" y="270891"/>
                </a:lnTo>
                <a:lnTo>
                  <a:pt x="5142687" y="263728"/>
                </a:lnTo>
                <a:lnTo>
                  <a:pt x="5128831" y="253796"/>
                </a:lnTo>
                <a:lnTo>
                  <a:pt x="5100345" y="207556"/>
                </a:lnTo>
                <a:lnTo>
                  <a:pt x="5091963" y="164642"/>
                </a:lnTo>
                <a:lnTo>
                  <a:pt x="5090922" y="139700"/>
                </a:lnTo>
                <a:lnTo>
                  <a:pt x="5091963" y="115633"/>
                </a:lnTo>
                <a:lnTo>
                  <a:pt x="5100345" y="73863"/>
                </a:lnTo>
                <a:lnTo>
                  <a:pt x="5128933" y="28359"/>
                </a:lnTo>
                <a:lnTo>
                  <a:pt x="5142954" y="18529"/>
                </a:lnTo>
                <a:lnTo>
                  <a:pt x="5159248" y="11430"/>
                </a:lnTo>
                <a:close/>
              </a:path>
              <a:path w="7227570" h="282575">
                <a:moveTo>
                  <a:pt x="5581650" y="141224"/>
                </a:moveTo>
                <a:lnTo>
                  <a:pt x="5575770" y="91414"/>
                </a:lnTo>
                <a:lnTo>
                  <a:pt x="5558282" y="49403"/>
                </a:lnTo>
                <a:lnTo>
                  <a:pt x="5529986" y="18084"/>
                </a:lnTo>
                <a:lnTo>
                  <a:pt x="5491607" y="0"/>
                </a:lnTo>
                <a:lnTo>
                  <a:pt x="5487543" y="11430"/>
                </a:lnTo>
                <a:lnTo>
                  <a:pt x="5503900" y="18529"/>
                </a:lnTo>
                <a:lnTo>
                  <a:pt x="5517947" y="28359"/>
                </a:lnTo>
                <a:lnTo>
                  <a:pt x="5546483" y="73863"/>
                </a:lnTo>
                <a:lnTo>
                  <a:pt x="5554815" y="115633"/>
                </a:lnTo>
                <a:lnTo>
                  <a:pt x="5555869" y="139700"/>
                </a:lnTo>
                <a:lnTo>
                  <a:pt x="5554815" y="164642"/>
                </a:lnTo>
                <a:lnTo>
                  <a:pt x="5546433" y="207556"/>
                </a:lnTo>
                <a:lnTo>
                  <a:pt x="5517934" y="253796"/>
                </a:lnTo>
                <a:lnTo>
                  <a:pt x="5487924" y="270891"/>
                </a:lnTo>
                <a:lnTo>
                  <a:pt x="5491607" y="282321"/>
                </a:lnTo>
                <a:lnTo>
                  <a:pt x="5530050" y="264248"/>
                </a:lnTo>
                <a:lnTo>
                  <a:pt x="5558409" y="232918"/>
                </a:lnTo>
                <a:lnTo>
                  <a:pt x="5575833" y="191122"/>
                </a:lnTo>
                <a:lnTo>
                  <a:pt x="5580189" y="167182"/>
                </a:lnTo>
                <a:lnTo>
                  <a:pt x="5581650" y="141224"/>
                </a:lnTo>
                <a:close/>
              </a:path>
              <a:path w="7227570" h="282575">
                <a:moveTo>
                  <a:pt x="7227189" y="128143"/>
                </a:moveTo>
                <a:lnTo>
                  <a:pt x="6887337" y="128143"/>
                </a:lnTo>
                <a:lnTo>
                  <a:pt x="6887337" y="147955"/>
                </a:lnTo>
                <a:lnTo>
                  <a:pt x="7227189" y="147955"/>
                </a:lnTo>
                <a:lnTo>
                  <a:pt x="7227189" y="128143"/>
                </a:lnTo>
                <a:close/>
              </a:path>
            </a:pathLst>
          </a:custGeom>
          <a:solidFill>
            <a:srgbClr val="000000"/>
          </a:solidFill>
        </p:spPr>
        <p:txBody>
          <a:bodyPr wrap="square" lIns="0" tIns="0" rIns="0" bIns="0" rtlCol="0"/>
          <a:lstStyle/>
          <a:p>
            <a:endParaRPr/>
          </a:p>
        </p:txBody>
      </p:sp>
      <p:sp>
        <p:nvSpPr>
          <p:cNvPr id="30" name="object 30"/>
          <p:cNvSpPr txBox="1"/>
          <p:nvPr/>
        </p:nvSpPr>
        <p:spPr>
          <a:xfrm>
            <a:off x="224739" y="1987677"/>
            <a:ext cx="8380095" cy="1378585"/>
          </a:xfrm>
          <a:prstGeom prst="rect">
            <a:avLst/>
          </a:prstGeom>
        </p:spPr>
        <p:txBody>
          <a:bodyPr vert="horz" wrap="square" lIns="0" tIns="65405" rIns="0" bIns="0" rtlCol="0">
            <a:spAutoFit/>
          </a:bodyPr>
          <a:lstStyle/>
          <a:p>
            <a:pPr marL="1089660" marR="68580" indent="-277495">
              <a:lnSpc>
                <a:spcPts val="2480"/>
              </a:lnSpc>
              <a:spcBef>
                <a:spcPts val="515"/>
              </a:spcBef>
              <a:tabLst>
                <a:tab pos="1769110" algn="l"/>
                <a:tab pos="2214245" algn="l"/>
                <a:tab pos="3177540" algn="l"/>
                <a:tab pos="3619500" algn="l"/>
                <a:tab pos="3903345" algn="l"/>
                <a:tab pos="4346575" algn="l"/>
                <a:tab pos="5183505" algn="l"/>
                <a:tab pos="5529580" algn="l"/>
                <a:tab pos="5971540" algn="l"/>
                <a:tab pos="6255385" algn="l"/>
                <a:tab pos="6698615" algn="l"/>
                <a:tab pos="7978140" algn="l"/>
              </a:tabLst>
            </a:pPr>
            <a:r>
              <a:rPr sz="3600" baseline="-20833" dirty="0">
                <a:latin typeface="Cambria Math"/>
                <a:cs typeface="Cambria Math"/>
              </a:rPr>
              <a:t>+</a:t>
            </a:r>
            <a:r>
              <a:rPr sz="3600" spc="-209" baseline="-20833" dirty="0">
                <a:latin typeface="Cambria Math"/>
                <a:cs typeface="Cambria Math"/>
              </a:rPr>
              <a:t> </a:t>
            </a:r>
            <a:r>
              <a:rPr sz="3600" baseline="21990" dirty="0">
                <a:latin typeface="Cambria Math"/>
                <a:cs typeface="Cambria Math"/>
              </a:rPr>
              <a:t>1</a:t>
            </a:r>
            <a:r>
              <a:rPr sz="3600" spc="-187" baseline="21990" dirty="0">
                <a:latin typeface="Cambria Math"/>
                <a:cs typeface="Cambria Math"/>
              </a:rPr>
              <a:t> </a:t>
            </a:r>
            <a:r>
              <a:rPr sz="3600" spc="112" baseline="-20833" dirty="0">
                <a:latin typeface="Cambria Math"/>
                <a:cs typeface="Cambria Math"/>
              </a:rPr>
              <a:t>𝑥</a:t>
            </a:r>
            <a:r>
              <a:rPr sz="1750" spc="75" dirty="0">
                <a:latin typeface="Cambria Math"/>
                <a:cs typeface="Cambria Math"/>
              </a:rPr>
              <a:t>𝑇	</a:t>
            </a:r>
            <a:r>
              <a:rPr sz="3600" spc="82" baseline="-20833" dirty="0">
                <a:latin typeface="Cambria Math"/>
                <a:cs typeface="Cambria Math"/>
              </a:rPr>
              <a:t>Σ</a:t>
            </a:r>
            <a:r>
              <a:rPr sz="1750" spc="55" dirty="0">
                <a:latin typeface="Cambria Math"/>
                <a:cs typeface="Cambria Math"/>
              </a:rPr>
              <a:t>2	</a:t>
            </a:r>
            <a:r>
              <a:rPr sz="1750" spc="35" dirty="0">
                <a:latin typeface="Cambria Math"/>
                <a:cs typeface="Cambria Math"/>
              </a:rPr>
              <a:t>−1</a:t>
            </a:r>
            <a:r>
              <a:rPr sz="3600" spc="52" baseline="-20833" dirty="0">
                <a:latin typeface="Cambria Math"/>
                <a:cs typeface="Cambria Math"/>
              </a:rPr>
              <a:t>𝑥</a:t>
            </a:r>
            <a:r>
              <a:rPr sz="3600" spc="97" baseline="-20833" dirty="0">
                <a:latin typeface="Cambria Math"/>
                <a:cs typeface="Cambria Math"/>
              </a:rPr>
              <a:t> </a:t>
            </a:r>
            <a:r>
              <a:rPr sz="3600" baseline="-20833" dirty="0">
                <a:latin typeface="Cambria Math"/>
                <a:cs typeface="Cambria Math"/>
              </a:rPr>
              <a:t>−	</a:t>
            </a:r>
            <a:r>
              <a:rPr sz="3600" spc="75" baseline="-20833" dirty="0">
                <a:latin typeface="Cambria Math"/>
                <a:cs typeface="Cambria Math"/>
              </a:rPr>
              <a:t>𝜇</a:t>
            </a:r>
            <a:r>
              <a:rPr sz="1750" spc="50" dirty="0">
                <a:latin typeface="Cambria Math"/>
                <a:cs typeface="Cambria Math"/>
              </a:rPr>
              <a:t>2	</a:t>
            </a:r>
            <a:r>
              <a:rPr sz="1750" spc="30" dirty="0">
                <a:latin typeface="Cambria Math"/>
                <a:cs typeface="Cambria Math"/>
              </a:rPr>
              <a:t>𝑇	</a:t>
            </a:r>
            <a:r>
              <a:rPr sz="3600" spc="82" baseline="-20833" dirty="0">
                <a:latin typeface="Cambria Math"/>
                <a:cs typeface="Cambria Math"/>
              </a:rPr>
              <a:t>Σ</a:t>
            </a:r>
            <a:r>
              <a:rPr sz="1750" spc="55" dirty="0">
                <a:latin typeface="Cambria Math"/>
                <a:cs typeface="Cambria Math"/>
              </a:rPr>
              <a:t>2	</a:t>
            </a:r>
            <a:r>
              <a:rPr sz="1750" spc="35" dirty="0">
                <a:latin typeface="Cambria Math"/>
                <a:cs typeface="Cambria Math"/>
              </a:rPr>
              <a:t>−1</a:t>
            </a:r>
            <a:r>
              <a:rPr sz="3600" spc="52" baseline="-20833" dirty="0">
                <a:latin typeface="Cambria Math"/>
                <a:cs typeface="Cambria Math"/>
              </a:rPr>
              <a:t>𝑥</a:t>
            </a:r>
            <a:r>
              <a:rPr sz="3600" spc="120" baseline="-20833" dirty="0">
                <a:latin typeface="Cambria Math"/>
                <a:cs typeface="Cambria Math"/>
              </a:rPr>
              <a:t> </a:t>
            </a:r>
            <a:r>
              <a:rPr sz="3600" baseline="-20833" dirty="0">
                <a:latin typeface="Cambria Math"/>
                <a:cs typeface="Cambria Math"/>
              </a:rPr>
              <a:t>+</a:t>
            </a:r>
            <a:r>
              <a:rPr sz="3600" spc="-7" baseline="-20833" dirty="0">
                <a:latin typeface="Cambria Math"/>
                <a:cs typeface="Cambria Math"/>
              </a:rPr>
              <a:t> </a:t>
            </a:r>
            <a:r>
              <a:rPr sz="3600" baseline="21990" dirty="0">
                <a:latin typeface="Cambria Math"/>
                <a:cs typeface="Cambria Math"/>
              </a:rPr>
              <a:t>1	</a:t>
            </a:r>
            <a:r>
              <a:rPr sz="3600" spc="75" baseline="-20833" dirty="0">
                <a:latin typeface="Cambria Math"/>
                <a:cs typeface="Cambria Math"/>
              </a:rPr>
              <a:t>𝜇</a:t>
            </a:r>
            <a:r>
              <a:rPr sz="1750" spc="50" dirty="0">
                <a:latin typeface="Cambria Math"/>
                <a:cs typeface="Cambria Math"/>
              </a:rPr>
              <a:t>2	</a:t>
            </a:r>
            <a:r>
              <a:rPr sz="1750" spc="30" dirty="0">
                <a:latin typeface="Cambria Math"/>
                <a:cs typeface="Cambria Math"/>
              </a:rPr>
              <a:t>𝑇	</a:t>
            </a:r>
            <a:r>
              <a:rPr sz="3600" spc="82" baseline="-20833" dirty="0">
                <a:latin typeface="Cambria Math"/>
                <a:cs typeface="Cambria Math"/>
              </a:rPr>
              <a:t>Σ</a:t>
            </a:r>
            <a:r>
              <a:rPr sz="1750" spc="55" dirty="0">
                <a:latin typeface="Cambria Math"/>
                <a:cs typeface="Cambria Math"/>
              </a:rPr>
              <a:t>2	</a:t>
            </a:r>
            <a:r>
              <a:rPr sz="1750" spc="50" dirty="0">
                <a:latin typeface="Cambria Math"/>
                <a:cs typeface="Cambria Math"/>
              </a:rPr>
              <a:t>−1</a:t>
            </a:r>
            <a:r>
              <a:rPr sz="3600" spc="75" baseline="-20833" dirty="0">
                <a:latin typeface="Cambria Math"/>
                <a:cs typeface="Cambria Math"/>
              </a:rPr>
              <a:t>𝜇</a:t>
            </a:r>
            <a:r>
              <a:rPr sz="1750" spc="50" dirty="0">
                <a:latin typeface="Cambria Math"/>
                <a:cs typeface="Cambria Math"/>
              </a:rPr>
              <a:t>2</a:t>
            </a:r>
            <a:r>
              <a:rPr sz="1750" spc="55" dirty="0">
                <a:latin typeface="Cambria Math"/>
                <a:cs typeface="Cambria Math"/>
              </a:rPr>
              <a:t> </a:t>
            </a:r>
            <a:r>
              <a:rPr sz="3600" spc="-7" baseline="-19675" dirty="0">
                <a:latin typeface="Cambria Math"/>
                <a:cs typeface="Cambria Math"/>
              </a:rPr>
              <a:t>+𝑙𝑛</a:t>
            </a:r>
            <a:r>
              <a:rPr sz="3600" spc="-127" baseline="-19675" dirty="0">
                <a:latin typeface="Cambria Math"/>
                <a:cs typeface="Cambria Math"/>
              </a:rPr>
              <a:t> </a:t>
            </a:r>
            <a:r>
              <a:rPr sz="3600" spc="-165" baseline="21990" dirty="0">
                <a:latin typeface="Cambria Math"/>
                <a:cs typeface="Cambria Math"/>
              </a:rPr>
              <a:t>𝑁</a:t>
            </a:r>
            <a:r>
              <a:rPr sz="2625" spc="-165" baseline="14285" dirty="0">
                <a:latin typeface="Cambria Math"/>
                <a:cs typeface="Cambria Math"/>
              </a:rPr>
              <a:t>1 </a:t>
            </a:r>
            <a:r>
              <a:rPr sz="2625" spc="-562" baseline="14285" dirty="0">
                <a:latin typeface="Cambria Math"/>
                <a:cs typeface="Cambria Math"/>
              </a:rPr>
              <a:t> </a:t>
            </a:r>
            <a:r>
              <a:rPr sz="2400" dirty="0">
                <a:latin typeface="Cambria Math"/>
                <a:cs typeface="Cambria Math"/>
              </a:rPr>
              <a:t>2							2					</a:t>
            </a:r>
            <a:r>
              <a:rPr sz="2400" spc="-210" dirty="0">
                <a:latin typeface="Cambria Math"/>
                <a:cs typeface="Cambria Math"/>
              </a:rPr>
              <a:t>𝑁</a:t>
            </a:r>
            <a:r>
              <a:rPr sz="2625" spc="60" baseline="-14285" dirty="0">
                <a:latin typeface="Cambria Math"/>
                <a:cs typeface="Cambria Math"/>
              </a:rPr>
              <a:t>2</a:t>
            </a:r>
            <a:endParaRPr sz="2625" baseline="-14285">
              <a:latin typeface="Cambria Math"/>
              <a:cs typeface="Cambria Math"/>
            </a:endParaRPr>
          </a:p>
          <a:p>
            <a:pPr marL="50800">
              <a:lnSpc>
                <a:spcPct val="100000"/>
              </a:lnSpc>
              <a:spcBef>
                <a:spcPts val="1914"/>
              </a:spcBef>
            </a:pPr>
            <a:r>
              <a:rPr sz="2800" spc="-10" dirty="0">
                <a:latin typeface="Cambria Math"/>
                <a:cs typeface="Cambria Math"/>
              </a:rPr>
              <a:t>Σ</a:t>
            </a:r>
            <a:r>
              <a:rPr sz="3075" spc="-15" baseline="-16260" dirty="0">
                <a:latin typeface="Cambria Math"/>
                <a:cs typeface="Cambria Math"/>
              </a:rPr>
              <a:t>1</a:t>
            </a:r>
            <a:r>
              <a:rPr sz="3075" spc="637" baseline="-16260" dirty="0">
                <a:latin typeface="Cambria Math"/>
                <a:cs typeface="Cambria Math"/>
              </a:rPr>
              <a:t> </a:t>
            </a:r>
            <a:r>
              <a:rPr sz="2800" spc="-5" dirty="0">
                <a:latin typeface="Cambria Math"/>
                <a:cs typeface="Cambria Math"/>
              </a:rPr>
              <a:t>=</a:t>
            </a:r>
            <a:r>
              <a:rPr sz="2800" spc="145" dirty="0">
                <a:latin typeface="Cambria Math"/>
                <a:cs typeface="Cambria Math"/>
              </a:rPr>
              <a:t> </a:t>
            </a:r>
            <a:r>
              <a:rPr sz="2800" spc="20" dirty="0">
                <a:latin typeface="Cambria Math"/>
                <a:cs typeface="Cambria Math"/>
              </a:rPr>
              <a:t>Σ</a:t>
            </a:r>
            <a:r>
              <a:rPr sz="3075" spc="30" baseline="-16260" dirty="0">
                <a:latin typeface="Cambria Math"/>
                <a:cs typeface="Cambria Math"/>
              </a:rPr>
              <a:t>2</a:t>
            </a:r>
            <a:r>
              <a:rPr sz="3075" spc="637" baseline="-16260" dirty="0">
                <a:latin typeface="Cambria Math"/>
                <a:cs typeface="Cambria Math"/>
              </a:rPr>
              <a:t> </a:t>
            </a:r>
            <a:r>
              <a:rPr sz="2800" spc="-5" dirty="0">
                <a:latin typeface="Cambria Math"/>
                <a:cs typeface="Cambria Math"/>
              </a:rPr>
              <a:t>=</a:t>
            </a:r>
            <a:r>
              <a:rPr sz="2800" spc="140" dirty="0">
                <a:latin typeface="Cambria Math"/>
                <a:cs typeface="Cambria Math"/>
              </a:rPr>
              <a:t> </a:t>
            </a:r>
            <a:r>
              <a:rPr sz="2800" spc="-5" dirty="0">
                <a:latin typeface="Cambria Math"/>
                <a:cs typeface="Cambria Math"/>
              </a:rPr>
              <a:t>Σ</a:t>
            </a:r>
            <a:endParaRPr sz="2800">
              <a:latin typeface="Cambria Math"/>
              <a:cs typeface="Cambria Math"/>
            </a:endParaRPr>
          </a:p>
        </p:txBody>
      </p:sp>
      <p:grpSp>
        <p:nvGrpSpPr>
          <p:cNvPr id="31" name="object 31"/>
          <p:cNvGrpSpPr/>
          <p:nvPr/>
        </p:nvGrpSpPr>
        <p:grpSpPr>
          <a:xfrm>
            <a:off x="207263" y="998219"/>
            <a:ext cx="8728075" cy="1742439"/>
            <a:chOff x="207263" y="998219"/>
            <a:chExt cx="8728075" cy="1742439"/>
          </a:xfrm>
        </p:grpSpPr>
        <p:sp>
          <p:nvSpPr>
            <p:cNvPr id="32" name="object 32"/>
            <p:cNvSpPr/>
            <p:nvPr/>
          </p:nvSpPr>
          <p:spPr>
            <a:xfrm>
              <a:off x="226313" y="1017269"/>
              <a:ext cx="8689975" cy="1704339"/>
            </a:xfrm>
            <a:custGeom>
              <a:avLst/>
              <a:gdLst/>
              <a:ahLst/>
              <a:cxnLst/>
              <a:rect l="l" t="t" r="r" b="b"/>
              <a:pathLst>
                <a:path w="8689975" h="1704339">
                  <a:moveTo>
                    <a:pt x="0" y="1703831"/>
                  </a:moveTo>
                  <a:lnTo>
                    <a:pt x="8689848" y="1703831"/>
                  </a:lnTo>
                  <a:lnTo>
                    <a:pt x="8689848" y="0"/>
                  </a:lnTo>
                  <a:lnTo>
                    <a:pt x="0" y="0"/>
                  </a:lnTo>
                  <a:lnTo>
                    <a:pt x="0" y="1703831"/>
                  </a:lnTo>
                  <a:close/>
                </a:path>
              </a:pathLst>
            </a:custGeom>
            <a:ln w="38100">
              <a:solidFill>
                <a:srgbClr val="006FC0"/>
              </a:solidFill>
            </a:ln>
          </p:spPr>
          <p:txBody>
            <a:bodyPr wrap="square" lIns="0" tIns="0" rIns="0" bIns="0" rtlCol="0"/>
            <a:lstStyle/>
            <a:p>
              <a:endParaRPr/>
            </a:p>
          </p:txBody>
        </p:sp>
        <p:sp>
          <p:nvSpPr>
            <p:cNvPr id="33" name="object 33"/>
            <p:cNvSpPr/>
            <p:nvPr/>
          </p:nvSpPr>
          <p:spPr>
            <a:xfrm>
              <a:off x="1192530" y="1483613"/>
              <a:ext cx="3085465" cy="821055"/>
            </a:xfrm>
            <a:custGeom>
              <a:avLst/>
              <a:gdLst/>
              <a:ahLst/>
              <a:cxnLst/>
              <a:rect l="l" t="t" r="r" b="b"/>
              <a:pathLst>
                <a:path w="3085465" h="821055">
                  <a:moveTo>
                    <a:pt x="0" y="816863"/>
                  </a:moveTo>
                  <a:lnTo>
                    <a:pt x="1742439" y="820674"/>
                  </a:lnTo>
                </a:path>
                <a:path w="3085465" h="821055">
                  <a:moveTo>
                    <a:pt x="1100327" y="0"/>
                  </a:moveTo>
                  <a:lnTo>
                    <a:pt x="3085337" y="0"/>
                  </a:lnTo>
                </a:path>
              </a:pathLst>
            </a:custGeom>
            <a:ln w="38100">
              <a:solidFill>
                <a:srgbClr val="FF0000"/>
              </a:solidFill>
            </a:ln>
          </p:spPr>
          <p:txBody>
            <a:bodyPr wrap="square" lIns="0" tIns="0" rIns="0" bIns="0" rtlCol="0"/>
            <a:lstStyle/>
            <a:p>
              <a:endParaRPr/>
            </a:p>
          </p:txBody>
        </p:sp>
      </p:grpSp>
      <p:sp>
        <p:nvSpPr>
          <p:cNvPr id="34" name="object 34"/>
          <p:cNvSpPr txBox="1"/>
          <p:nvPr/>
        </p:nvSpPr>
        <p:spPr>
          <a:xfrm>
            <a:off x="192023" y="5516371"/>
            <a:ext cx="8548370" cy="1054100"/>
          </a:xfrm>
          <a:prstGeom prst="rect">
            <a:avLst/>
          </a:prstGeom>
        </p:spPr>
        <p:txBody>
          <a:bodyPr vert="horz" wrap="square" lIns="0" tIns="100330" rIns="0" bIns="0" rtlCol="0">
            <a:spAutoFit/>
          </a:bodyPr>
          <a:lstStyle/>
          <a:p>
            <a:pPr marL="38100">
              <a:lnSpc>
                <a:spcPct val="100000"/>
              </a:lnSpc>
              <a:spcBef>
                <a:spcPts val="790"/>
              </a:spcBef>
            </a:pPr>
            <a:r>
              <a:rPr sz="2800" spc="-5" dirty="0">
                <a:latin typeface="Calibri"/>
                <a:cs typeface="Calibri"/>
              </a:rPr>
              <a:t>In </a:t>
            </a:r>
            <a:r>
              <a:rPr sz="2800" spc="-20" dirty="0">
                <a:latin typeface="Calibri"/>
                <a:cs typeface="Calibri"/>
              </a:rPr>
              <a:t>generative</a:t>
            </a:r>
            <a:r>
              <a:rPr sz="2800" dirty="0">
                <a:latin typeface="Calibri"/>
                <a:cs typeface="Calibri"/>
              </a:rPr>
              <a:t> </a:t>
            </a:r>
            <a:r>
              <a:rPr sz="2800" spc="-5" dirty="0">
                <a:latin typeface="Calibri"/>
                <a:cs typeface="Calibri"/>
              </a:rPr>
              <a:t>model,</a:t>
            </a:r>
            <a:r>
              <a:rPr sz="2800" dirty="0">
                <a:latin typeface="Calibri"/>
                <a:cs typeface="Calibri"/>
              </a:rPr>
              <a:t> </a:t>
            </a:r>
            <a:r>
              <a:rPr sz="2800" spc="-15" dirty="0">
                <a:latin typeface="Calibri"/>
                <a:cs typeface="Calibri"/>
              </a:rPr>
              <a:t>we</a:t>
            </a:r>
            <a:r>
              <a:rPr sz="2800" dirty="0">
                <a:latin typeface="Calibri"/>
                <a:cs typeface="Calibri"/>
              </a:rPr>
              <a:t> </a:t>
            </a:r>
            <a:r>
              <a:rPr sz="2800" spc="-15" dirty="0">
                <a:latin typeface="Calibri"/>
                <a:cs typeface="Calibri"/>
              </a:rPr>
              <a:t>estimate</a:t>
            </a:r>
            <a:r>
              <a:rPr sz="2800" spc="10" dirty="0">
                <a:latin typeface="Calibri"/>
                <a:cs typeface="Calibri"/>
              </a:rPr>
              <a:t> </a:t>
            </a:r>
            <a:r>
              <a:rPr sz="2800" spc="-45" dirty="0">
                <a:latin typeface="Cambria Math"/>
                <a:cs typeface="Cambria Math"/>
              </a:rPr>
              <a:t>𝑁</a:t>
            </a:r>
            <a:r>
              <a:rPr sz="3075" spc="-67" baseline="-16260" dirty="0">
                <a:latin typeface="Cambria Math"/>
                <a:cs typeface="Cambria Math"/>
              </a:rPr>
              <a:t>1</a:t>
            </a:r>
            <a:r>
              <a:rPr sz="2800" spc="-45" dirty="0">
                <a:latin typeface="Cambria Math"/>
                <a:cs typeface="Cambria Math"/>
              </a:rPr>
              <a:t>,</a:t>
            </a:r>
            <a:r>
              <a:rPr sz="2800" spc="20" dirty="0">
                <a:latin typeface="Cambria Math"/>
                <a:cs typeface="Cambria Math"/>
              </a:rPr>
              <a:t> </a:t>
            </a:r>
            <a:r>
              <a:rPr sz="2800" spc="-25" dirty="0">
                <a:latin typeface="Cambria Math"/>
                <a:cs typeface="Cambria Math"/>
              </a:rPr>
              <a:t>𝑁</a:t>
            </a:r>
            <a:r>
              <a:rPr sz="3075" spc="-37" baseline="-16260" dirty="0">
                <a:latin typeface="Cambria Math"/>
                <a:cs typeface="Cambria Math"/>
              </a:rPr>
              <a:t>2</a:t>
            </a:r>
            <a:r>
              <a:rPr sz="2800" spc="-25" dirty="0">
                <a:latin typeface="Calibri"/>
                <a:cs typeface="Calibri"/>
              </a:rPr>
              <a:t>,</a:t>
            </a:r>
            <a:r>
              <a:rPr sz="2800" dirty="0">
                <a:latin typeface="Calibri"/>
                <a:cs typeface="Calibri"/>
              </a:rPr>
              <a:t> </a:t>
            </a:r>
            <a:r>
              <a:rPr sz="2800" spc="55" dirty="0">
                <a:latin typeface="Cambria Math"/>
                <a:cs typeface="Cambria Math"/>
              </a:rPr>
              <a:t>𝜇</a:t>
            </a:r>
            <a:r>
              <a:rPr sz="3075" spc="82" baseline="27100" dirty="0">
                <a:latin typeface="Cambria Math"/>
                <a:cs typeface="Cambria Math"/>
              </a:rPr>
              <a:t>1</a:t>
            </a:r>
            <a:r>
              <a:rPr sz="2800" spc="55" dirty="0">
                <a:latin typeface="Calibri"/>
                <a:cs typeface="Calibri"/>
              </a:rPr>
              <a:t>,</a:t>
            </a:r>
            <a:r>
              <a:rPr sz="2800" spc="15" dirty="0">
                <a:latin typeface="Calibri"/>
                <a:cs typeface="Calibri"/>
              </a:rPr>
              <a:t> </a:t>
            </a:r>
            <a:r>
              <a:rPr sz="2800" spc="80" dirty="0">
                <a:latin typeface="Cambria Math"/>
                <a:cs typeface="Cambria Math"/>
              </a:rPr>
              <a:t>𝜇</a:t>
            </a:r>
            <a:r>
              <a:rPr sz="3075" spc="120" baseline="27100" dirty="0">
                <a:latin typeface="Cambria Math"/>
                <a:cs typeface="Cambria Math"/>
              </a:rPr>
              <a:t>2</a:t>
            </a:r>
            <a:r>
              <a:rPr sz="2800" spc="80" dirty="0">
                <a:latin typeface="Calibri"/>
                <a:cs typeface="Calibri"/>
              </a:rPr>
              <a:t>,</a:t>
            </a:r>
            <a:r>
              <a:rPr sz="2800" dirty="0">
                <a:latin typeface="Calibri"/>
                <a:cs typeface="Calibri"/>
              </a:rPr>
              <a:t> </a:t>
            </a:r>
            <a:r>
              <a:rPr sz="2800" spc="-5" dirty="0">
                <a:latin typeface="Cambria Math"/>
                <a:cs typeface="Cambria Math"/>
              </a:rPr>
              <a:t>Σ</a:t>
            </a:r>
            <a:endParaRPr sz="2800">
              <a:latin typeface="Cambria Math"/>
              <a:cs typeface="Cambria Math"/>
            </a:endParaRPr>
          </a:p>
          <a:p>
            <a:pPr marL="5273040">
              <a:lnSpc>
                <a:spcPct val="100000"/>
              </a:lnSpc>
              <a:spcBef>
                <a:spcPts val="685"/>
              </a:spcBef>
            </a:pPr>
            <a:r>
              <a:rPr sz="2800" spc="-10" dirty="0">
                <a:latin typeface="Calibri"/>
                <a:cs typeface="Calibri"/>
              </a:rPr>
              <a:t>Then </a:t>
            </a:r>
            <a:r>
              <a:rPr sz="2800" spc="-15" dirty="0">
                <a:latin typeface="Calibri"/>
                <a:cs typeface="Calibri"/>
              </a:rPr>
              <a:t>we</a:t>
            </a:r>
            <a:r>
              <a:rPr sz="2800" spc="-10" dirty="0">
                <a:latin typeface="Calibri"/>
                <a:cs typeface="Calibri"/>
              </a:rPr>
              <a:t> </a:t>
            </a:r>
            <a:r>
              <a:rPr sz="2800" spc="-25" dirty="0">
                <a:latin typeface="Calibri"/>
                <a:cs typeface="Calibri"/>
              </a:rPr>
              <a:t>have</a:t>
            </a:r>
            <a:r>
              <a:rPr sz="2800" spc="10" dirty="0">
                <a:latin typeface="Calibri"/>
                <a:cs typeface="Calibri"/>
              </a:rPr>
              <a:t> </a:t>
            </a:r>
            <a:r>
              <a:rPr sz="2800" b="1" i="1" spc="-5" dirty="0">
                <a:latin typeface="Calibri"/>
                <a:cs typeface="Calibri"/>
              </a:rPr>
              <a:t>w </a:t>
            </a:r>
            <a:r>
              <a:rPr sz="2800" spc="-5" dirty="0">
                <a:latin typeface="Calibri"/>
                <a:cs typeface="Calibri"/>
              </a:rPr>
              <a:t>and b</a:t>
            </a:r>
            <a:endParaRPr sz="2800">
              <a:latin typeface="Calibri"/>
              <a:cs typeface="Calibri"/>
            </a:endParaRPr>
          </a:p>
        </p:txBody>
      </p:sp>
      <p:pic>
        <p:nvPicPr>
          <p:cNvPr id="35" name="object 35"/>
          <p:cNvPicPr/>
          <p:nvPr/>
        </p:nvPicPr>
        <p:blipFill>
          <a:blip r:embed="rId3" cstate="print"/>
          <a:stretch>
            <a:fillRect/>
          </a:stretch>
        </p:blipFill>
        <p:spPr>
          <a:xfrm>
            <a:off x="3893820" y="4920996"/>
            <a:ext cx="5021580" cy="522731"/>
          </a:xfrm>
          <a:prstGeom prst="rect">
            <a:avLst/>
          </a:prstGeom>
        </p:spPr>
      </p:pic>
      <p:sp>
        <p:nvSpPr>
          <p:cNvPr id="36" name="object 36"/>
          <p:cNvSpPr txBox="1"/>
          <p:nvPr/>
        </p:nvSpPr>
        <p:spPr>
          <a:xfrm>
            <a:off x="3893820" y="4920996"/>
            <a:ext cx="5021580" cy="523240"/>
          </a:xfrm>
          <a:prstGeom prst="rect">
            <a:avLst/>
          </a:prstGeom>
          <a:ln w="6096">
            <a:solidFill>
              <a:srgbClr val="EC7C30"/>
            </a:solidFill>
          </a:ln>
        </p:spPr>
        <p:txBody>
          <a:bodyPr vert="horz" wrap="square" lIns="0" tIns="22860" rIns="0" bIns="0" rtlCol="0">
            <a:spAutoFit/>
          </a:bodyPr>
          <a:lstStyle/>
          <a:p>
            <a:pPr marL="90805">
              <a:lnSpc>
                <a:spcPct val="100000"/>
              </a:lnSpc>
              <a:spcBef>
                <a:spcPts val="180"/>
              </a:spcBef>
            </a:pPr>
            <a:r>
              <a:rPr sz="2800" spc="-10" dirty="0">
                <a:latin typeface="Calibri"/>
                <a:cs typeface="Calibri"/>
              </a:rPr>
              <a:t>How</a:t>
            </a:r>
            <a:r>
              <a:rPr sz="2800" spc="10" dirty="0">
                <a:latin typeface="Calibri"/>
                <a:cs typeface="Calibri"/>
              </a:rPr>
              <a:t> </a:t>
            </a:r>
            <a:r>
              <a:rPr sz="2800" spc="-5" dirty="0">
                <a:latin typeface="Calibri"/>
                <a:cs typeface="Calibri"/>
              </a:rPr>
              <a:t>about</a:t>
            </a:r>
            <a:r>
              <a:rPr sz="2800" spc="15" dirty="0">
                <a:latin typeface="Calibri"/>
                <a:cs typeface="Calibri"/>
              </a:rPr>
              <a:t> </a:t>
            </a:r>
            <a:r>
              <a:rPr sz="2800" spc="-10" dirty="0">
                <a:latin typeface="Calibri"/>
                <a:cs typeface="Calibri"/>
              </a:rPr>
              <a:t>directly</a:t>
            </a:r>
            <a:r>
              <a:rPr sz="2800" dirty="0">
                <a:latin typeface="Calibri"/>
                <a:cs typeface="Calibri"/>
              </a:rPr>
              <a:t> </a:t>
            </a:r>
            <a:r>
              <a:rPr sz="2800" spc="-10" dirty="0">
                <a:latin typeface="Calibri"/>
                <a:cs typeface="Calibri"/>
              </a:rPr>
              <a:t>find</a:t>
            </a:r>
            <a:r>
              <a:rPr sz="2800" spc="-5" dirty="0">
                <a:latin typeface="Calibri"/>
                <a:cs typeface="Calibri"/>
              </a:rPr>
              <a:t> </a:t>
            </a:r>
            <a:r>
              <a:rPr sz="2800" b="1" i="1" spc="-5" dirty="0">
                <a:latin typeface="Calibri"/>
                <a:cs typeface="Calibri"/>
              </a:rPr>
              <a:t>w</a:t>
            </a:r>
            <a:r>
              <a:rPr sz="2800" b="1" i="1" spc="5" dirty="0">
                <a:latin typeface="Calibri"/>
                <a:cs typeface="Calibri"/>
              </a:rPr>
              <a:t> </a:t>
            </a:r>
            <a:r>
              <a:rPr sz="2800" spc="-5" dirty="0">
                <a:latin typeface="Calibri"/>
                <a:cs typeface="Calibri"/>
              </a:rPr>
              <a:t>and</a:t>
            </a:r>
            <a:r>
              <a:rPr sz="2800" spc="15" dirty="0">
                <a:latin typeface="Calibri"/>
                <a:cs typeface="Calibri"/>
              </a:rPr>
              <a:t> </a:t>
            </a:r>
            <a:r>
              <a:rPr sz="2800" spc="-10" dirty="0">
                <a:latin typeface="Calibri"/>
                <a:cs typeface="Calibri"/>
              </a:rPr>
              <a:t>b?</a:t>
            </a:r>
            <a:endParaRPr sz="280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2275840" cy="697230"/>
          </a:xfrm>
          <a:prstGeom prst="rect">
            <a:avLst/>
          </a:prstGeom>
        </p:spPr>
        <p:txBody>
          <a:bodyPr vert="horz" wrap="square" lIns="0" tIns="13335" rIns="0" bIns="0" rtlCol="0">
            <a:spAutoFit/>
          </a:bodyPr>
          <a:lstStyle/>
          <a:p>
            <a:pPr marL="12700">
              <a:lnSpc>
                <a:spcPct val="100000"/>
              </a:lnSpc>
              <a:spcBef>
                <a:spcPts val="105"/>
              </a:spcBef>
            </a:pPr>
            <a:r>
              <a:rPr spc="-40" dirty="0"/>
              <a:t>Reference</a:t>
            </a:r>
          </a:p>
        </p:txBody>
      </p:sp>
      <p:sp>
        <p:nvSpPr>
          <p:cNvPr id="3" name="object 3"/>
          <p:cNvSpPr txBox="1"/>
          <p:nvPr/>
        </p:nvSpPr>
        <p:spPr>
          <a:xfrm>
            <a:off x="707542" y="1706841"/>
            <a:ext cx="7719695" cy="4060190"/>
          </a:xfrm>
          <a:prstGeom prst="rect">
            <a:avLst/>
          </a:prstGeom>
        </p:spPr>
        <p:txBody>
          <a:bodyPr vert="horz" wrap="square" lIns="0" tIns="98425" rIns="0" bIns="0" rtlCol="0">
            <a:spAutoFit/>
          </a:bodyPr>
          <a:lstStyle/>
          <a:p>
            <a:pPr marL="241300" indent="-228600">
              <a:lnSpc>
                <a:spcPct val="100000"/>
              </a:lnSpc>
              <a:spcBef>
                <a:spcPts val="775"/>
              </a:spcBef>
              <a:buFont typeface="Arial MT"/>
              <a:buChar char="•"/>
              <a:tabLst>
                <a:tab pos="241300" algn="l"/>
              </a:tabLst>
            </a:pPr>
            <a:r>
              <a:rPr sz="2800" spc="-5" dirty="0">
                <a:latin typeface="Calibri"/>
                <a:cs typeface="Calibri"/>
              </a:rPr>
              <a:t>Bishop:</a:t>
            </a:r>
            <a:r>
              <a:rPr sz="2800" spc="15" dirty="0">
                <a:latin typeface="Calibri"/>
                <a:cs typeface="Calibri"/>
              </a:rPr>
              <a:t> </a:t>
            </a:r>
            <a:r>
              <a:rPr sz="2800" spc="-10" dirty="0">
                <a:latin typeface="Calibri"/>
                <a:cs typeface="Calibri"/>
              </a:rPr>
              <a:t>Chapter</a:t>
            </a:r>
            <a:r>
              <a:rPr sz="2800" spc="-5" dirty="0">
                <a:latin typeface="Calibri"/>
                <a:cs typeface="Calibri"/>
              </a:rPr>
              <a:t> 4.1</a:t>
            </a:r>
            <a:r>
              <a:rPr sz="2800" spc="10" dirty="0">
                <a:latin typeface="Calibri"/>
                <a:cs typeface="Calibri"/>
              </a:rPr>
              <a:t> </a:t>
            </a:r>
            <a:r>
              <a:rPr sz="2800" spc="-5" dirty="0">
                <a:latin typeface="Calibri"/>
                <a:cs typeface="Calibri"/>
              </a:rPr>
              <a:t>–</a:t>
            </a:r>
            <a:r>
              <a:rPr sz="2800" dirty="0">
                <a:latin typeface="Calibri"/>
                <a:cs typeface="Calibri"/>
              </a:rPr>
              <a:t> </a:t>
            </a:r>
            <a:r>
              <a:rPr sz="2800" spc="-5" dirty="0">
                <a:latin typeface="Calibri"/>
                <a:cs typeface="Calibri"/>
              </a:rPr>
              <a:t>4.2</a:t>
            </a:r>
            <a:endParaRPr sz="2800">
              <a:latin typeface="Calibri"/>
              <a:cs typeface="Calibri"/>
            </a:endParaRPr>
          </a:p>
          <a:p>
            <a:pPr marL="241300" indent="-228600">
              <a:lnSpc>
                <a:spcPct val="100000"/>
              </a:lnSpc>
              <a:spcBef>
                <a:spcPts val="675"/>
              </a:spcBef>
              <a:buFont typeface="Arial MT"/>
              <a:buChar char="•"/>
              <a:tabLst>
                <a:tab pos="241300" algn="l"/>
              </a:tabLst>
            </a:pPr>
            <a:r>
              <a:rPr sz="2800" spc="-20" dirty="0">
                <a:latin typeface="Calibri"/>
                <a:cs typeface="Calibri"/>
              </a:rPr>
              <a:t>Data:</a:t>
            </a:r>
            <a:r>
              <a:rPr sz="2800" spc="-35" dirty="0">
                <a:latin typeface="Calibri"/>
                <a:cs typeface="Calibri"/>
              </a:rPr>
              <a:t> </a:t>
            </a:r>
            <a:r>
              <a:rPr sz="2800" spc="-15" dirty="0">
                <a:latin typeface="Calibri"/>
                <a:cs typeface="Calibri"/>
              </a:rPr>
              <a:t>http</a:t>
            </a:r>
            <a:r>
              <a:rPr sz="2800" spc="-15" dirty="0">
                <a:latin typeface="Calibri"/>
                <a:cs typeface="Calibri"/>
                <a:hlinkClick r:id="rId2"/>
              </a:rPr>
              <a:t>s://w</a:t>
            </a:r>
            <a:r>
              <a:rPr sz="2800" spc="-15" dirty="0">
                <a:latin typeface="Calibri"/>
                <a:cs typeface="Calibri"/>
              </a:rPr>
              <a:t>ww.k</a:t>
            </a:r>
            <a:r>
              <a:rPr sz="2800" spc="-15" dirty="0">
                <a:latin typeface="Calibri"/>
                <a:cs typeface="Calibri"/>
                <a:hlinkClick r:id="rId2"/>
              </a:rPr>
              <a:t>aggle.com/abcsds/pokemon</a:t>
            </a:r>
            <a:endParaRPr sz="2800">
              <a:latin typeface="Calibri"/>
              <a:cs typeface="Calibri"/>
            </a:endParaRPr>
          </a:p>
          <a:p>
            <a:pPr marL="241300" indent="-228600">
              <a:lnSpc>
                <a:spcPct val="100000"/>
              </a:lnSpc>
              <a:spcBef>
                <a:spcPts val="660"/>
              </a:spcBef>
              <a:buFont typeface="Arial MT"/>
              <a:buChar char="•"/>
              <a:tabLst>
                <a:tab pos="241300" algn="l"/>
              </a:tabLst>
            </a:pPr>
            <a:r>
              <a:rPr sz="2800" spc="-10" dirty="0">
                <a:latin typeface="Calibri"/>
                <a:cs typeface="Calibri"/>
              </a:rPr>
              <a:t>Useful</a:t>
            </a:r>
            <a:r>
              <a:rPr sz="2800" spc="-25" dirty="0">
                <a:latin typeface="Calibri"/>
                <a:cs typeface="Calibri"/>
              </a:rPr>
              <a:t> </a:t>
            </a:r>
            <a:r>
              <a:rPr sz="2800" spc="-15" dirty="0">
                <a:latin typeface="Calibri"/>
                <a:cs typeface="Calibri"/>
              </a:rPr>
              <a:t>posts:</a:t>
            </a:r>
            <a:endParaRPr sz="2800">
              <a:latin typeface="Calibri"/>
              <a:cs typeface="Calibri"/>
            </a:endParaRPr>
          </a:p>
          <a:p>
            <a:pPr marL="697865" marR="5080" lvl="1" indent="-228600">
              <a:lnSpc>
                <a:spcPct val="90000"/>
              </a:lnSpc>
              <a:spcBef>
                <a:spcPts val="535"/>
              </a:spcBef>
              <a:buFont typeface="Arial MT"/>
              <a:buChar char="•"/>
              <a:tabLst>
                <a:tab pos="698500" algn="l"/>
              </a:tabLst>
            </a:pPr>
            <a:r>
              <a:rPr sz="2400" spc="-10" dirty="0">
                <a:latin typeface="Calibri"/>
                <a:cs typeface="Calibri"/>
              </a:rPr>
              <a:t>http</a:t>
            </a:r>
            <a:r>
              <a:rPr sz="2400" spc="-10" dirty="0">
                <a:latin typeface="Calibri"/>
                <a:cs typeface="Calibri"/>
                <a:hlinkClick r:id="rId3"/>
              </a:rPr>
              <a:t>s://ww</a:t>
            </a:r>
            <a:r>
              <a:rPr sz="2400" spc="-10" dirty="0">
                <a:latin typeface="Calibri"/>
                <a:cs typeface="Calibri"/>
              </a:rPr>
              <a:t>w.k</a:t>
            </a:r>
            <a:r>
              <a:rPr sz="2400" spc="-10" dirty="0">
                <a:latin typeface="Calibri"/>
                <a:cs typeface="Calibri"/>
                <a:hlinkClick r:id="rId3"/>
              </a:rPr>
              <a:t>aggle.com/nishantbhadauria/d/abcsds/po </a:t>
            </a:r>
            <a:r>
              <a:rPr sz="2400" spc="-530" dirty="0">
                <a:latin typeface="Calibri"/>
                <a:cs typeface="Calibri"/>
              </a:rPr>
              <a:t> </a:t>
            </a:r>
            <a:r>
              <a:rPr sz="2400" spc="-10" dirty="0">
                <a:latin typeface="Calibri"/>
                <a:cs typeface="Calibri"/>
              </a:rPr>
              <a:t>kemon/pokemon-speed-attack-hp-defense-analysis-by- </a:t>
            </a:r>
            <a:r>
              <a:rPr sz="2400" spc="-5" dirty="0">
                <a:latin typeface="Calibri"/>
                <a:cs typeface="Calibri"/>
              </a:rPr>
              <a:t> </a:t>
            </a:r>
            <a:r>
              <a:rPr sz="2400" dirty="0">
                <a:latin typeface="Calibri"/>
                <a:cs typeface="Calibri"/>
              </a:rPr>
              <a:t>type</a:t>
            </a:r>
            <a:endParaRPr sz="2400">
              <a:latin typeface="Calibri"/>
              <a:cs typeface="Calibri"/>
            </a:endParaRPr>
          </a:p>
          <a:p>
            <a:pPr marL="697865" marR="24130" lvl="1" indent="-228600">
              <a:lnSpc>
                <a:spcPts val="2590"/>
              </a:lnSpc>
              <a:spcBef>
                <a:spcPts val="530"/>
              </a:spcBef>
              <a:buFont typeface="Arial MT"/>
              <a:buChar char="•"/>
              <a:tabLst>
                <a:tab pos="698500" algn="l"/>
              </a:tabLst>
            </a:pPr>
            <a:r>
              <a:rPr sz="2400" spc="-15" dirty="0">
                <a:latin typeface="Calibri"/>
                <a:cs typeface="Calibri"/>
              </a:rPr>
              <a:t>http</a:t>
            </a:r>
            <a:r>
              <a:rPr sz="2400" spc="-15" dirty="0">
                <a:latin typeface="Calibri"/>
                <a:cs typeface="Calibri"/>
                <a:hlinkClick r:id="rId4"/>
              </a:rPr>
              <a:t>s://w</a:t>
            </a:r>
            <a:r>
              <a:rPr sz="2400" spc="-15" dirty="0">
                <a:latin typeface="Calibri"/>
                <a:cs typeface="Calibri"/>
              </a:rPr>
              <a:t>ww.k</a:t>
            </a:r>
            <a:r>
              <a:rPr sz="2400" spc="-15" dirty="0">
                <a:latin typeface="Calibri"/>
                <a:cs typeface="Calibri"/>
                <a:hlinkClick r:id="rId4"/>
              </a:rPr>
              <a:t>aggle.com/nikos90/d/abcsds/pokemon/m </a:t>
            </a:r>
            <a:r>
              <a:rPr sz="2400" spc="-530" dirty="0">
                <a:latin typeface="Calibri"/>
                <a:cs typeface="Calibri"/>
              </a:rPr>
              <a:t> </a:t>
            </a:r>
            <a:r>
              <a:rPr sz="2400" spc="-10" dirty="0">
                <a:latin typeface="Calibri"/>
                <a:cs typeface="Calibri"/>
              </a:rPr>
              <a:t>astering-pokebars/discussion</a:t>
            </a:r>
            <a:endParaRPr sz="2400">
              <a:latin typeface="Calibri"/>
              <a:cs typeface="Calibri"/>
            </a:endParaRPr>
          </a:p>
          <a:p>
            <a:pPr marL="697865" lvl="1" indent="-228600">
              <a:lnSpc>
                <a:spcPts val="2735"/>
              </a:lnSpc>
              <a:spcBef>
                <a:spcPts val="185"/>
              </a:spcBef>
              <a:buFont typeface="Arial MT"/>
              <a:buChar char="•"/>
              <a:tabLst>
                <a:tab pos="698500" algn="l"/>
              </a:tabLst>
            </a:pPr>
            <a:r>
              <a:rPr sz="2400" spc="-15" dirty="0">
                <a:latin typeface="Calibri"/>
                <a:cs typeface="Calibri"/>
              </a:rPr>
              <a:t>http</a:t>
            </a:r>
            <a:r>
              <a:rPr sz="2400" spc="-15" dirty="0">
                <a:latin typeface="Calibri"/>
                <a:cs typeface="Calibri"/>
                <a:hlinkClick r:id="rId5"/>
              </a:rPr>
              <a:t>s://w</a:t>
            </a:r>
            <a:r>
              <a:rPr sz="2400" spc="-15" dirty="0">
                <a:latin typeface="Calibri"/>
                <a:cs typeface="Calibri"/>
              </a:rPr>
              <a:t>ww.k</a:t>
            </a:r>
            <a:r>
              <a:rPr sz="2400" spc="-15" dirty="0">
                <a:latin typeface="Calibri"/>
                <a:cs typeface="Calibri"/>
                <a:hlinkClick r:id="rId5"/>
              </a:rPr>
              <a:t>aggle.com/ndrewgele/d/abcsds/pokemon</a:t>
            </a:r>
            <a:endParaRPr sz="2400">
              <a:latin typeface="Calibri"/>
              <a:cs typeface="Calibri"/>
            </a:endParaRPr>
          </a:p>
          <a:p>
            <a:pPr marL="697865">
              <a:lnSpc>
                <a:spcPts val="2735"/>
              </a:lnSpc>
            </a:pPr>
            <a:r>
              <a:rPr sz="2400" spc="-5" dirty="0">
                <a:latin typeface="Calibri"/>
                <a:cs typeface="Calibri"/>
              </a:rPr>
              <a:t>/visualizing-pok-mon-stats-with-seaborn/discussion</a:t>
            </a:r>
            <a:endParaRPr sz="240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3935095" cy="697230"/>
          </a:xfrm>
          <a:prstGeom prst="rect">
            <a:avLst/>
          </a:prstGeom>
        </p:spPr>
        <p:txBody>
          <a:bodyPr vert="horz" wrap="square" lIns="0" tIns="13335" rIns="0" bIns="0" rtlCol="0">
            <a:spAutoFit/>
          </a:bodyPr>
          <a:lstStyle/>
          <a:p>
            <a:pPr marL="12700">
              <a:lnSpc>
                <a:spcPct val="100000"/>
              </a:lnSpc>
              <a:spcBef>
                <a:spcPts val="105"/>
              </a:spcBef>
            </a:pPr>
            <a:r>
              <a:rPr spc="-10" dirty="0"/>
              <a:t>Acknowledgment</a:t>
            </a:r>
          </a:p>
        </p:txBody>
      </p:sp>
      <p:sp>
        <p:nvSpPr>
          <p:cNvPr id="3" name="object 3"/>
          <p:cNvSpPr txBox="1"/>
          <p:nvPr/>
        </p:nvSpPr>
        <p:spPr>
          <a:xfrm>
            <a:off x="707542" y="1711415"/>
            <a:ext cx="7165975" cy="1942464"/>
          </a:xfrm>
          <a:prstGeom prst="rect">
            <a:avLst/>
          </a:prstGeom>
        </p:spPr>
        <p:txBody>
          <a:bodyPr vert="horz" wrap="square" lIns="0" tIns="97155" rIns="0" bIns="0" rtlCol="0">
            <a:spAutoFit/>
          </a:bodyPr>
          <a:lstStyle/>
          <a:p>
            <a:pPr marL="241300" indent="-228600">
              <a:lnSpc>
                <a:spcPct val="100000"/>
              </a:lnSpc>
              <a:spcBef>
                <a:spcPts val="765"/>
              </a:spcBef>
              <a:buFont typeface="Arial MT"/>
              <a:buChar char="•"/>
              <a:tabLst>
                <a:tab pos="241300" algn="l"/>
              </a:tabLst>
            </a:pPr>
            <a:r>
              <a:rPr sz="2800" spc="-10" dirty="0">
                <a:latin typeface="PMingLiU-ExtB"/>
                <a:cs typeface="PMingLiU-ExtB"/>
              </a:rPr>
              <a:t>感</a:t>
            </a:r>
            <a:r>
              <a:rPr sz="2800" spc="-5" dirty="0">
                <a:latin typeface="PMingLiU-ExtB"/>
                <a:cs typeface="PMingLiU-ExtB"/>
              </a:rPr>
              <a:t>謝</a:t>
            </a:r>
            <a:r>
              <a:rPr sz="2800" spc="-105" dirty="0">
                <a:latin typeface="PMingLiU-ExtB"/>
                <a:cs typeface="PMingLiU-ExtB"/>
              </a:rPr>
              <a:t> </a:t>
            </a:r>
            <a:r>
              <a:rPr sz="2800" spc="-5" dirty="0">
                <a:latin typeface="PMingLiU-ExtB"/>
                <a:cs typeface="PMingLiU-ExtB"/>
              </a:rPr>
              <a:t>江貫榮</a:t>
            </a:r>
            <a:r>
              <a:rPr sz="2800" spc="-100" dirty="0">
                <a:latin typeface="PMingLiU-ExtB"/>
                <a:cs typeface="PMingLiU-ExtB"/>
              </a:rPr>
              <a:t> </a:t>
            </a:r>
            <a:r>
              <a:rPr sz="2800" spc="-10" dirty="0">
                <a:latin typeface="PMingLiU-ExtB"/>
                <a:cs typeface="PMingLiU-ExtB"/>
              </a:rPr>
              <a:t>同學發現課程網頁上的日期錯誤</a:t>
            </a:r>
            <a:endParaRPr sz="2800">
              <a:latin typeface="PMingLiU-ExtB"/>
              <a:cs typeface="PMingLiU-ExtB"/>
            </a:endParaRPr>
          </a:p>
          <a:p>
            <a:pPr marL="241300" marR="954405" indent="-228600">
              <a:lnSpc>
                <a:spcPts val="3010"/>
              </a:lnSpc>
              <a:spcBef>
                <a:spcPts val="1055"/>
              </a:spcBef>
              <a:buFont typeface="Arial MT"/>
              <a:buChar char="•"/>
              <a:tabLst>
                <a:tab pos="241300" algn="l"/>
              </a:tabLst>
            </a:pPr>
            <a:r>
              <a:rPr sz="2800" spc="-5" dirty="0">
                <a:latin typeface="PMingLiU-ExtB"/>
                <a:cs typeface="PMingLiU-ExtB"/>
              </a:rPr>
              <a:t>感</a:t>
            </a:r>
            <a:r>
              <a:rPr sz="2800" spc="640" dirty="0">
                <a:latin typeface="PMingLiU-ExtB"/>
                <a:cs typeface="PMingLiU-ExtB"/>
              </a:rPr>
              <a:t>謝</a:t>
            </a:r>
            <a:r>
              <a:rPr sz="2800" spc="-5" dirty="0">
                <a:latin typeface="PMingLiU-ExtB"/>
                <a:cs typeface="PMingLiU-ExtB"/>
              </a:rPr>
              <a:t>范廷</a:t>
            </a:r>
            <a:r>
              <a:rPr sz="2800" spc="640" dirty="0">
                <a:latin typeface="PMingLiU-ExtB"/>
                <a:cs typeface="PMingLiU-ExtB"/>
              </a:rPr>
              <a:t>瀚</a:t>
            </a:r>
            <a:r>
              <a:rPr sz="2800" spc="-5" dirty="0">
                <a:latin typeface="PMingLiU-ExtB"/>
                <a:cs typeface="PMingLiU-ExtB"/>
              </a:rPr>
              <a:t>同學提供寶可夢的</a:t>
            </a:r>
            <a:r>
              <a:rPr sz="2800" spc="-120" dirty="0">
                <a:latin typeface="PMingLiU-ExtB"/>
                <a:cs typeface="PMingLiU-ExtB"/>
              </a:rPr>
              <a:t> </a:t>
            </a:r>
            <a:r>
              <a:rPr sz="2800" spc="-10" dirty="0">
                <a:latin typeface="Calibri"/>
                <a:cs typeface="Calibri"/>
              </a:rPr>
              <a:t>domain </a:t>
            </a:r>
            <a:r>
              <a:rPr sz="2800" spc="-620" dirty="0">
                <a:latin typeface="Calibri"/>
                <a:cs typeface="Calibri"/>
              </a:rPr>
              <a:t> </a:t>
            </a:r>
            <a:r>
              <a:rPr sz="2800" spc="-10" dirty="0">
                <a:latin typeface="Calibri"/>
                <a:cs typeface="Calibri"/>
              </a:rPr>
              <a:t>knowledge</a:t>
            </a:r>
            <a:endParaRPr sz="2800">
              <a:latin typeface="Calibri"/>
              <a:cs typeface="Calibri"/>
            </a:endParaRPr>
          </a:p>
          <a:p>
            <a:pPr marL="241300" indent="-228600">
              <a:lnSpc>
                <a:spcPct val="100000"/>
              </a:lnSpc>
              <a:spcBef>
                <a:spcPts val="630"/>
              </a:spcBef>
              <a:buFont typeface="Arial MT"/>
              <a:buChar char="•"/>
              <a:tabLst>
                <a:tab pos="241300" algn="l"/>
              </a:tabLst>
            </a:pPr>
            <a:r>
              <a:rPr sz="2800" spc="-10" dirty="0">
                <a:latin typeface="PMingLiU-ExtB"/>
                <a:cs typeface="PMingLiU-ExtB"/>
              </a:rPr>
              <a:t>感</a:t>
            </a:r>
            <a:r>
              <a:rPr sz="2800" spc="-5" dirty="0">
                <a:latin typeface="PMingLiU-ExtB"/>
                <a:cs typeface="PMingLiU-ExtB"/>
              </a:rPr>
              <a:t>謝</a:t>
            </a:r>
            <a:r>
              <a:rPr sz="2800" spc="-100" dirty="0">
                <a:latin typeface="PMingLiU-ExtB"/>
                <a:cs typeface="PMingLiU-ExtB"/>
              </a:rPr>
              <a:t> </a:t>
            </a:r>
            <a:r>
              <a:rPr sz="2800" spc="-10" dirty="0">
                <a:latin typeface="Calibri"/>
                <a:cs typeface="Calibri"/>
              </a:rPr>
              <a:t>Victor</a:t>
            </a:r>
            <a:r>
              <a:rPr sz="2800" spc="-15" dirty="0">
                <a:latin typeface="Calibri"/>
                <a:cs typeface="Calibri"/>
              </a:rPr>
              <a:t> </a:t>
            </a:r>
            <a:r>
              <a:rPr sz="2800" spc="-5" dirty="0">
                <a:latin typeface="Calibri"/>
                <a:cs typeface="Calibri"/>
              </a:rPr>
              <a:t>Chen</a:t>
            </a:r>
            <a:r>
              <a:rPr sz="2800" spc="10" dirty="0">
                <a:latin typeface="Calibri"/>
                <a:cs typeface="Calibri"/>
              </a:rPr>
              <a:t> </a:t>
            </a:r>
            <a:r>
              <a:rPr sz="2800" spc="-5" dirty="0">
                <a:latin typeface="PMingLiU-ExtB"/>
                <a:cs typeface="PMingLiU-ExtB"/>
              </a:rPr>
              <a:t>發現投影片上的打字錯誤</a:t>
            </a:r>
            <a:endParaRPr sz="2800">
              <a:latin typeface="PMingLiU-ExtB"/>
              <a:cs typeface="PMingLiU-ExtB"/>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Example</a:t>
            </a:r>
            <a:r>
              <a:rPr spc="-95" dirty="0"/>
              <a:t> </a:t>
            </a:r>
            <a:r>
              <a:rPr spc="-10" dirty="0"/>
              <a:t>Application</a:t>
            </a:r>
          </a:p>
        </p:txBody>
      </p:sp>
      <p:sp>
        <p:nvSpPr>
          <p:cNvPr id="3" name="object 3"/>
          <p:cNvSpPr txBox="1"/>
          <p:nvPr/>
        </p:nvSpPr>
        <p:spPr>
          <a:xfrm>
            <a:off x="707542" y="1811782"/>
            <a:ext cx="7719059" cy="330835"/>
          </a:xfrm>
          <a:prstGeom prst="rect">
            <a:avLst/>
          </a:prstGeom>
        </p:spPr>
        <p:txBody>
          <a:bodyPr vert="horz" wrap="square" lIns="0" tIns="13335" rIns="0" bIns="0" rtlCol="0">
            <a:spAutoFit/>
          </a:bodyPr>
          <a:lstStyle/>
          <a:p>
            <a:pPr marL="241300" indent="-228600">
              <a:lnSpc>
                <a:spcPct val="100000"/>
              </a:lnSpc>
              <a:spcBef>
                <a:spcPts val="105"/>
              </a:spcBef>
              <a:buFont typeface="Arial MT"/>
              <a:buChar char="•"/>
              <a:tabLst>
                <a:tab pos="240665" algn="l"/>
                <a:tab pos="241300" algn="l"/>
              </a:tabLst>
            </a:pPr>
            <a:r>
              <a:rPr sz="2000" b="1" spc="-35" dirty="0">
                <a:solidFill>
                  <a:srgbClr val="46484D"/>
                </a:solidFill>
                <a:latin typeface="Calibri"/>
                <a:cs typeface="Calibri"/>
              </a:rPr>
              <a:t>Total</a:t>
            </a:r>
            <a:r>
              <a:rPr sz="2000" spc="-35" dirty="0">
                <a:solidFill>
                  <a:srgbClr val="46484D"/>
                </a:solidFill>
                <a:latin typeface="Calibri"/>
                <a:cs typeface="Calibri"/>
              </a:rPr>
              <a:t>:</a:t>
            </a:r>
            <a:r>
              <a:rPr sz="2000" spc="-30" dirty="0">
                <a:solidFill>
                  <a:srgbClr val="46484D"/>
                </a:solidFill>
                <a:latin typeface="Calibri"/>
                <a:cs typeface="Calibri"/>
              </a:rPr>
              <a:t> </a:t>
            </a:r>
            <a:r>
              <a:rPr sz="2000" spc="-5" dirty="0">
                <a:solidFill>
                  <a:srgbClr val="46484D"/>
                </a:solidFill>
                <a:latin typeface="Calibri"/>
                <a:cs typeface="Calibri"/>
              </a:rPr>
              <a:t>sum</a:t>
            </a:r>
            <a:r>
              <a:rPr sz="2000" spc="5" dirty="0">
                <a:solidFill>
                  <a:srgbClr val="46484D"/>
                </a:solidFill>
                <a:latin typeface="Calibri"/>
                <a:cs typeface="Calibri"/>
              </a:rPr>
              <a:t> </a:t>
            </a:r>
            <a:r>
              <a:rPr sz="2000" spc="-5" dirty="0">
                <a:solidFill>
                  <a:srgbClr val="46484D"/>
                </a:solidFill>
                <a:latin typeface="Calibri"/>
                <a:cs typeface="Calibri"/>
              </a:rPr>
              <a:t>of</a:t>
            </a:r>
            <a:r>
              <a:rPr sz="2000" spc="-15" dirty="0">
                <a:solidFill>
                  <a:srgbClr val="46484D"/>
                </a:solidFill>
                <a:latin typeface="Calibri"/>
                <a:cs typeface="Calibri"/>
              </a:rPr>
              <a:t> </a:t>
            </a:r>
            <a:r>
              <a:rPr sz="2000" dirty="0">
                <a:solidFill>
                  <a:srgbClr val="46484D"/>
                </a:solidFill>
                <a:latin typeface="Calibri"/>
                <a:cs typeface="Calibri"/>
              </a:rPr>
              <a:t>all</a:t>
            </a:r>
            <a:r>
              <a:rPr sz="2000" spc="5" dirty="0">
                <a:solidFill>
                  <a:srgbClr val="46484D"/>
                </a:solidFill>
                <a:latin typeface="Calibri"/>
                <a:cs typeface="Calibri"/>
              </a:rPr>
              <a:t> </a:t>
            </a:r>
            <a:r>
              <a:rPr sz="2000" spc="-15" dirty="0">
                <a:solidFill>
                  <a:srgbClr val="46484D"/>
                </a:solidFill>
                <a:latin typeface="Calibri"/>
                <a:cs typeface="Calibri"/>
              </a:rPr>
              <a:t>stats</a:t>
            </a:r>
            <a:r>
              <a:rPr sz="2000" spc="20" dirty="0">
                <a:solidFill>
                  <a:srgbClr val="46484D"/>
                </a:solidFill>
                <a:latin typeface="Calibri"/>
                <a:cs typeface="Calibri"/>
              </a:rPr>
              <a:t> </a:t>
            </a:r>
            <a:r>
              <a:rPr sz="2000" spc="-5" dirty="0">
                <a:solidFill>
                  <a:srgbClr val="46484D"/>
                </a:solidFill>
                <a:latin typeface="Calibri"/>
                <a:cs typeface="Calibri"/>
              </a:rPr>
              <a:t>that</a:t>
            </a:r>
            <a:r>
              <a:rPr sz="2000" spc="5" dirty="0">
                <a:solidFill>
                  <a:srgbClr val="46484D"/>
                </a:solidFill>
                <a:latin typeface="Calibri"/>
                <a:cs typeface="Calibri"/>
              </a:rPr>
              <a:t> </a:t>
            </a:r>
            <a:r>
              <a:rPr sz="2000" spc="-5" dirty="0">
                <a:solidFill>
                  <a:srgbClr val="46484D"/>
                </a:solidFill>
                <a:latin typeface="Calibri"/>
                <a:cs typeface="Calibri"/>
              </a:rPr>
              <a:t>come</a:t>
            </a:r>
            <a:r>
              <a:rPr sz="2000" spc="-10" dirty="0">
                <a:solidFill>
                  <a:srgbClr val="46484D"/>
                </a:solidFill>
                <a:latin typeface="Calibri"/>
                <a:cs typeface="Calibri"/>
              </a:rPr>
              <a:t> after</a:t>
            </a:r>
            <a:r>
              <a:rPr sz="2000" spc="15" dirty="0">
                <a:solidFill>
                  <a:srgbClr val="46484D"/>
                </a:solidFill>
                <a:latin typeface="Calibri"/>
                <a:cs typeface="Calibri"/>
              </a:rPr>
              <a:t> </a:t>
            </a:r>
            <a:r>
              <a:rPr sz="2000" dirty="0">
                <a:solidFill>
                  <a:srgbClr val="46484D"/>
                </a:solidFill>
                <a:latin typeface="Calibri"/>
                <a:cs typeface="Calibri"/>
              </a:rPr>
              <a:t>this,</a:t>
            </a:r>
            <a:r>
              <a:rPr sz="2000" spc="5" dirty="0">
                <a:solidFill>
                  <a:srgbClr val="46484D"/>
                </a:solidFill>
                <a:latin typeface="Calibri"/>
                <a:cs typeface="Calibri"/>
              </a:rPr>
              <a:t> </a:t>
            </a:r>
            <a:r>
              <a:rPr sz="2000" dirty="0">
                <a:solidFill>
                  <a:srgbClr val="46484D"/>
                </a:solidFill>
                <a:latin typeface="Calibri"/>
                <a:cs typeface="Calibri"/>
              </a:rPr>
              <a:t>a </a:t>
            </a:r>
            <a:r>
              <a:rPr sz="2000" spc="-5" dirty="0">
                <a:solidFill>
                  <a:srgbClr val="46484D"/>
                </a:solidFill>
                <a:latin typeface="Calibri"/>
                <a:cs typeface="Calibri"/>
              </a:rPr>
              <a:t>general</a:t>
            </a:r>
            <a:r>
              <a:rPr sz="2000" spc="-10" dirty="0">
                <a:solidFill>
                  <a:srgbClr val="46484D"/>
                </a:solidFill>
                <a:latin typeface="Calibri"/>
                <a:cs typeface="Calibri"/>
              </a:rPr>
              <a:t> </a:t>
            </a:r>
            <a:r>
              <a:rPr sz="2000" dirty="0">
                <a:solidFill>
                  <a:srgbClr val="46484D"/>
                </a:solidFill>
                <a:latin typeface="Calibri"/>
                <a:cs typeface="Calibri"/>
              </a:rPr>
              <a:t>guide</a:t>
            </a:r>
            <a:r>
              <a:rPr sz="2000" spc="-10" dirty="0">
                <a:solidFill>
                  <a:srgbClr val="46484D"/>
                </a:solidFill>
                <a:latin typeface="Calibri"/>
                <a:cs typeface="Calibri"/>
              </a:rPr>
              <a:t> </a:t>
            </a:r>
            <a:r>
              <a:rPr sz="2000" spc="-15" dirty="0">
                <a:solidFill>
                  <a:srgbClr val="46484D"/>
                </a:solidFill>
                <a:latin typeface="Calibri"/>
                <a:cs typeface="Calibri"/>
              </a:rPr>
              <a:t>to</a:t>
            </a:r>
            <a:r>
              <a:rPr sz="2000" spc="-5" dirty="0">
                <a:solidFill>
                  <a:srgbClr val="46484D"/>
                </a:solidFill>
                <a:latin typeface="Calibri"/>
                <a:cs typeface="Calibri"/>
              </a:rPr>
              <a:t> how</a:t>
            </a:r>
            <a:r>
              <a:rPr sz="2000" spc="-15" dirty="0">
                <a:solidFill>
                  <a:srgbClr val="46484D"/>
                </a:solidFill>
                <a:latin typeface="Calibri"/>
                <a:cs typeface="Calibri"/>
              </a:rPr>
              <a:t> strong</a:t>
            </a:r>
            <a:endParaRPr sz="2000">
              <a:latin typeface="Calibri"/>
              <a:cs typeface="Calibri"/>
            </a:endParaRPr>
          </a:p>
        </p:txBody>
      </p:sp>
      <p:sp>
        <p:nvSpPr>
          <p:cNvPr id="4" name="object 4"/>
          <p:cNvSpPr txBox="1"/>
          <p:nvPr/>
        </p:nvSpPr>
        <p:spPr>
          <a:xfrm>
            <a:off x="936142" y="2085797"/>
            <a:ext cx="1391920"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46484D"/>
                </a:solidFill>
                <a:latin typeface="Calibri"/>
                <a:cs typeface="Calibri"/>
              </a:rPr>
              <a:t>a</a:t>
            </a:r>
            <a:r>
              <a:rPr sz="2000" spc="-40" dirty="0">
                <a:solidFill>
                  <a:srgbClr val="46484D"/>
                </a:solidFill>
                <a:latin typeface="Calibri"/>
                <a:cs typeface="Calibri"/>
              </a:rPr>
              <a:t> </a:t>
            </a:r>
            <a:r>
              <a:rPr sz="2000" spc="-10" dirty="0">
                <a:solidFill>
                  <a:srgbClr val="46484D"/>
                </a:solidFill>
                <a:latin typeface="Calibri"/>
                <a:cs typeface="Calibri"/>
              </a:rPr>
              <a:t>pokemon</a:t>
            </a:r>
            <a:r>
              <a:rPr sz="2000" spc="-60" dirty="0">
                <a:solidFill>
                  <a:srgbClr val="46484D"/>
                </a:solidFill>
                <a:latin typeface="Calibri"/>
                <a:cs typeface="Calibri"/>
              </a:rPr>
              <a:t> </a:t>
            </a:r>
            <a:r>
              <a:rPr sz="2000" spc="-5" dirty="0">
                <a:solidFill>
                  <a:srgbClr val="46484D"/>
                </a:solidFill>
                <a:latin typeface="Calibri"/>
                <a:cs typeface="Calibri"/>
              </a:rPr>
              <a:t>is</a:t>
            </a:r>
            <a:endParaRPr sz="2000">
              <a:latin typeface="Calibri"/>
              <a:cs typeface="Calibri"/>
            </a:endParaRPr>
          </a:p>
        </p:txBody>
      </p:sp>
      <p:sp>
        <p:nvSpPr>
          <p:cNvPr id="5" name="object 5"/>
          <p:cNvSpPr txBox="1"/>
          <p:nvPr/>
        </p:nvSpPr>
        <p:spPr>
          <a:xfrm>
            <a:off x="707542" y="2487295"/>
            <a:ext cx="7238365" cy="330835"/>
          </a:xfrm>
          <a:prstGeom prst="rect">
            <a:avLst/>
          </a:prstGeom>
        </p:spPr>
        <p:txBody>
          <a:bodyPr vert="horz" wrap="square" lIns="0" tIns="13335" rIns="0" bIns="0" rtlCol="0">
            <a:spAutoFit/>
          </a:bodyPr>
          <a:lstStyle/>
          <a:p>
            <a:pPr marL="241300" indent="-228600">
              <a:lnSpc>
                <a:spcPct val="100000"/>
              </a:lnSpc>
              <a:spcBef>
                <a:spcPts val="105"/>
              </a:spcBef>
              <a:buFont typeface="Arial MT"/>
              <a:buChar char="•"/>
              <a:tabLst>
                <a:tab pos="240665" algn="l"/>
                <a:tab pos="241300" algn="l"/>
              </a:tabLst>
            </a:pPr>
            <a:r>
              <a:rPr sz="2000" b="1" dirty="0">
                <a:solidFill>
                  <a:srgbClr val="46484D"/>
                </a:solidFill>
                <a:latin typeface="Calibri"/>
                <a:cs typeface="Calibri"/>
              </a:rPr>
              <a:t>HP</a:t>
            </a:r>
            <a:r>
              <a:rPr sz="2000" dirty="0">
                <a:solidFill>
                  <a:srgbClr val="46484D"/>
                </a:solidFill>
                <a:latin typeface="Calibri"/>
                <a:cs typeface="Calibri"/>
              </a:rPr>
              <a:t>:</a:t>
            </a:r>
            <a:r>
              <a:rPr sz="2000" spc="-5" dirty="0">
                <a:solidFill>
                  <a:srgbClr val="46484D"/>
                </a:solidFill>
                <a:latin typeface="Calibri"/>
                <a:cs typeface="Calibri"/>
              </a:rPr>
              <a:t> hit</a:t>
            </a:r>
            <a:r>
              <a:rPr sz="2000" dirty="0">
                <a:solidFill>
                  <a:srgbClr val="46484D"/>
                </a:solidFill>
                <a:latin typeface="Calibri"/>
                <a:cs typeface="Calibri"/>
              </a:rPr>
              <a:t> </a:t>
            </a:r>
            <a:r>
              <a:rPr sz="2000" spc="-5" dirty="0">
                <a:solidFill>
                  <a:srgbClr val="46484D"/>
                </a:solidFill>
                <a:latin typeface="Calibri"/>
                <a:cs typeface="Calibri"/>
              </a:rPr>
              <a:t>points,</a:t>
            </a:r>
            <a:r>
              <a:rPr sz="2000" spc="-10" dirty="0">
                <a:solidFill>
                  <a:srgbClr val="46484D"/>
                </a:solidFill>
                <a:latin typeface="Calibri"/>
                <a:cs typeface="Calibri"/>
              </a:rPr>
              <a:t> </a:t>
            </a:r>
            <a:r>
              <a:rPr sz="2000" spc="-5" dirty="0">
                <a:solidFill>
                  <a:srgbClr val="46484D"/>
                </a:solidFill>
                <a:latin typeface="Calibri"/>
                <a:cs typeface="Calibri"/>
              </a:rPr>
              <a:t>or</a:t>
            </a:r>
            <a:r>
              <a:rPr sz="2000" spc="-10" dirty="0">
                <a:solidFill>
                  <a:srgbClr val="46484D"/>
                </a:solidFill>
                <a:latin typeface="Calibri"/>
                <a:cs typeface="Calibri"/>
              </a:rPr>
              <a:t> </a:t>
            </a:r>
            <a:r>
              <a:rPr sz="2000" spc="-5" dirty="0">
                <a:solidFill>
                  <a:srgbClr val="46484D"/>
                </a:solidFill>
                <a:latin typeface="Calibri"/>
                <a:cs typeface="Calibri"/>
              </a:rPr>
              <a:t>health, defines</a:t>
            </a:r>
            <a:r>
              <a:rPr sz="2000" dirty="0">
                <a:solidFill>
                  <a:srgbClr val="46484D"/>
                </a:solidFill>
                <a:latin typeface="Calibri"/>
                <a:cs typeface="Calibri"/>
              </a:rPr>
              <a:t> </a:t>
            </a:r>
            <a:r>
              <a:rPr sz="2000" spc="-5" dirty="0">
                <a:solidFill>
                  <a:srgbClr val="46484D"/>
                </a:solidFill>
                <a:latin typeface="Calibri"/>
                <a:cs typeface="Calibri"/>
              </a:rPr>
              <a:t>how</a:t>
            </a:r>
            <a:r>
              <a:rPr sz="2000" spc="-15" dirty="0">
                <a:solidFill>
                  <a:srgbClr val="46484D"/>
                </a:solidFill>
                <a:latin typeface="Calibri"/>
                <a:cs typeface="Calibri"/>
              </a:rPr>
              <a:t> </a:t>
            </a:r>
            <a:r>
              <a:rPr sz="2000" dirty="0">
                <a:solidFill>
                  <a:srgbClr val="46484D"/>
                </a:solidFill>
                <a:latin typeface="Calibri"/>
                <a:cs typeface="Calibri"/>
              </a:rPr>
              <a:t>much</a:t>
            </a:r>
            <a:r>
              <a:rPr sz="2000" spc="-20" dirty="0">
                <a:solidFill>
                  <a:srgbClr val="46484D"/>
                </a:solidFill>
                <a:latin typeface="Calibri"/>
                <a:cs typeface="Calibri"/>
              </a:rPr>
              <a:t> </a:t>
            </a:r>
            <a:r>
              <a:rPr sz="2000" spc="-5" dirty="0">
                <a:solidFill>
                  <a:srgbClr val="46484D"/>
                </a:solidFill>
                <a:latin typeface="Calibri"/>
                <a:cs typeface="Calibri"/>
              </a:rPr>
              <a:t>damage</a:t>
            </a:r>
            <a:r>
              <a:rPr sz="2000" spc="-10" dirty="0">
                <a:solidFill>
                  <a:srgbClr val="46484D"/>
                </a:solidFill>
                <a:latin typeface="Calibri"/>
                <a:cs typeface="Calibri"/>
              </a:rPr>
              <a:t> </a:t>
            </a:r>
            <a:r>
              <a:rPr sz="2000" dirty="0">
                <a:solidFill>
                  <a:srgbClr val="46484D"/>
                </a:solidFill>
                <a:latin typeface="Calibri"/>
                <a:cs typeface="Calibri"/>
              </a:rPr>
              <a:t>a</a:t>
            </a:r>
            <a:r>
              <a:rPr sz="2000" spc="30" dirty="0">
                <a:solidFill>
                  <a:srgbClr val="46484D"/>
                </a:solidFill>
                <a:latin typeface="Calibri"/>
                <a:cs typeface="Calibri"/>
              </a:rPr>
              <a:t> </a:t>
            </a:r>
            <a:r>
              <a:rPr sz="2000" spc="-10" dirty="0">
                <a:solidFill>
                  <a:srgbClr val="46484D"/>
                </a:solidFill>
                <a:latin typeface="Calibri"/>
                <a:cs typeface="Calibri"/>
              </a:rPr>
              <a:t>pokemon</a:t>
            </a:r>
            <a:r>
              <a:rPr sz="2000" spc="-15" dirty="0">
                <a:solidFill>
                  <a:srgbClr val="46484D"/>
                </a:solidFill>
                <a:latin typeface="Calibri"/>
                <a:cs typeface="Calibri"/>
              </a:rPr>
              <a:t> </a:t>
            </a:r>
            <a:r>
              <a:rPr sz="2000" spc="-5" dirty="0">
                <a:solidFill>
                  <a:srgbClr val="46484D"/>
                </a:solidFill>
                <a:latin typeface="Calibri"/>
                <a:cs typeface="Calibri"/>
              </a:rPr>
              <a:t>can</a:t>
            </a:r>
            <a:endParaRPr sz="2000">
              <a:latin typeface="Calibri"/>
              <a:cs typeface="Calibri"/>
            </a:endParaRPr>
          </a:p>
        </p:txBody>
      </p:sp>
      <p:sp>
        <p:nvSpPr>
          <p:cNvPr id="6" name="object 6"/>
          <p:cNvSpPr txBox="1"/>
          <p:nvPr/>
        </p:nvSpPr>
        <p:spPr>
          <a:xfrm>
            <a:off x="936142" y="2761614"/>
            <a:ext cx="2624455"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46484D"/>
                </a:solidFill>
                <a:latin typeface="Calibri"/>
                <a:cs typeface="Calibri"/>
              </a:rPr>
              <a:t>withstand</a:t>
            </a:r>
            <a:r>
              <a:rPr sz="2000" spc="-25" dirty="0">
                <a:solidFill>
                  <a:srgbClr val="46484D"/>
                </a:solidFill>
                <a:latin typeface="Calibri"/>
                <a:cs typeface="Calibri"/>
              </a:rPr>
              <a:t> </a:t>
            </a:r>
            <a:r>
              <a:rPr sz="2000" spc="-15" dirty="0">
                <a:solidFill>
                  <a:srgbClr val="46484D"/>
                </a:solidFill>
                <a:latin typeface="Calibri"/>
                <a:cs typeface="Calibri"/>
              </a:rPr>
              <a:t>before</a:t>
            </a:r>
            <a:r>
              <a:rPr sz="2000" spc="-45" dirty="0">
                <a:solidFill>
                  <a:srgbClr val="46484D"/>
                </a:solidFill>
                <a:latin typeface="Calibri"/>
                <a:cs typeface="Calibri"/>
              </a:rPr>
              <a:t> </a:t>
            </a:r>
            <a:r>
              <a:rPr sz="2000" spc="-10" dirty="0">
                <a:solidFill>
                  <a:srgbClr val="46484D"/>
                </a:solidFill>
                <a:latin typeface="Calibri"/>
                <a:cs typeface="Calibri"/>
              </a:rPr>
              <a:t>fainting</a:t>
            </a:r>
            <a:endParaRPr sz="2000">
              <a:latin typeface="Calibri"/>
              <a:cs typeface="Calibri"/>
            </a:endParaRPr>
          </a:p>
        </p:txBody>
      </p:sp>
      <p:sp>
        <p:nvSpPr>
          <p:cNvPr id="7" name="object 7"/>
          <p:cNvSpPr txBox="1"/>
          <p:nvPr/>
        </p:nvSpPr>
        <p:spPr>
          <a:xfrm>
            <a:off x="707542" y="3163951"/>
            <a:ext cx="6901180" cy="330835"/>
          </a:xfrm>
          <a:prstGeom prst="rect">
            <a:avLst/>
          </a:prstGeom>
        </p:spPr>
        <p:txBody>
          <a:bodyPr vert="horz" wrap="square" lIns="0" tIns="13335" rIns="0" bIns="0" rtlCol="0">
            <a:spAutoFit/>
          </a:bodyPr>
          <a:lstStyle/>
          <a:p>
            <a:pPr marL="241300" indent="-228600">
              <a:lnSpc>
                <a:spcPct val="100000"/>
              </a:lnSpc>
              <a:spcBef>
                <a:spcPts val="105"/>
              </a:spcBef>
              <a:buFont typeface="Arial MT"/>
              <a:buChar char="•"/>
              <a:tabLst>
                <a:tab pos="240665" algn="l"/>
                <a:tab pos="241300" algn="l"/>
              </a:tabLst>
            </a:pPr>
            <a:r>
              <a:rPr sz="2000" b="1" spc="-20" dirty="0">
                <a:solidFill>
                  <a:srgbClr val="46484D"/>
                </a:solidFill>
                <a:latin typeface="Calibri"/>
                <a:cs typeface="Calibri"/>
              </a:rPr>
              <a:t>Attack</a:t>
            </a:r>
            <a:r>
              <a:rPr sz="2000" spc="-20" dirty="0">
                <a:solidFill>
                  <a:srgbClr val="46484D"/>
                </a:solidFill>
                <a:latin typeface="Calibri"/>
                <a:cs typeface="Calibri"/>
              </a:rPr>
              <a:t>: </a:t>
            </a:r>
            <a:r>
              <a:rPr sz="2000" dirty="0">
                <a:solidFill>
                  <a:srgbClr val="46484D"/>
                </a:solidFill>
                <a:latin typeface="Calibri"/>
                <a:cs typeface="Calibri"/>
              </a:rPr>
              <a:t>the</a:t>
            </a:r>
            <a:r>
              <a:rPr sz="2000" spc="5" dirty="0">
                <a:solidFill>
                  <a:srgbClr val="46484D"/>
                </a:solidFill>
                <a:latin typeface="Calibri"/>
                <a:cs typeface="Calibri"/>
              </a:rPr>
              <a:t> </a:t>
            </a:r>
            <a:r>
              <a:rPr sz="2000" dirty="0">
                <a:solidFill>
                  <a:srgbClr val="46484D"/>
                </a:solidFill>
                <a:latin typeface="Calibri"/>
                <a:cs typeface="Calibri"/>
              </a:rPr>
              <a:t>base </a:t>
            </a:r>
            <a:r>
              <a:rPr sz="2000" spc="-5" dirty="0">
                <a:solidFill>
                  <a:srgbClr val="46484D"/>
                </a:solidFill>
                <a:latin typeface="Calibri"/>
                <a:cs typeface="Calibri"/>
              </a:rPr>
              <a:t>modifier</a:t>
            </a:r>
            <a:r>
              <a:rPr sz="2000" spc="15" dirty="0">
                <a:solidFill>
                  <a:srgbClr val="46484D"/>
                </a:solidFill>
                <a:latin typeface="Calibri"/>
                <a:cs typeface="Calibri"/>
              </a:rPr>
              <a:t> </a:t>
            </a:r>
            <a:r>
              <a:rPr sz="2000" spc="-15" dirty="0">
                <a:solidFill>
                  <a:srgbClr val="46484D"/>
                </a:solidFill>
                <a:latin typeface="Calibri"/>
                <a:cs typeface="Calibri"/>
              </a:rPr>
              <a:t>for </a:t>
            </a:r>
            <a:r>
              <a:rPr sz="2000" spc="-5" dirty="0">
                <a:solidFill>
                  <a:srgbClr val="46484D"/>
                </a:solidFill>
                <a:latin typeface="Calibri"/>
                <a:cs typeface="Calibri"/>
              </a:rPr>
              <a:t>normal </a:t>
            </a:r>
            <a:r>
              <a:rPr sz="2000" spc="-15" dirty="0">
                <a:solidFill>
                  <a:srgbClr val="46484D"/>
                </a:solidFill>
                <a:latin typeface="Calibri"/>
                <a:cs typeface="Calibri"/>
              </a:rPr>
              <a:t>attacks</a:t>
            </a:r>
            <a:r>
              <a:rPr sz="2000" spc="10" dirty="0">
                <a:solidFill>
                  <a:srgbClr val="46484D"/>
                </a:solidFill>
                <a:latin typeface="Calibri"/>
                <a:cs typeface="Calibri"/>
              </a:rPr>
              <a:t> </a:t>
            </a:r>
            <a:r>
              <a:rPr sz="2000" spc="5" dirty="0">
                <a:solidFill>
                  <a:srgbClr val="46484D"/>
                </a:solidFill>
                <a:latin typeface="Calibri"/>
                <a:cs typeface="Calibri"/>
              </a:rPr>
              <a:t>(eg.</a:t>
            </a:r>
            <a:r>
              <a:rPr sz="2000" spc="-10" dirty="0">
                <a:solidFill>
                  <a:srgbClr val="46484D"/>
                </a:solidFill>
                <a:latin typeface="Calibri"/>
                <a:cs typeface="Calibri"/>
              </a:rPr>
              <a:t> Scratch,</a:t>
            </a:r>
            <a:r>
              <a:rPr sz="2000" spc="5" dirty="0">
                <a:solidFill>
                  <a:srgbClr val="46484D"/>
                </a:solidFill>
                <a:latin typeface="Calibri"/>
                <a:cs typeface="Calibri"/>
              </a:rPr>
              <a:t> </a:t>
            </a:r>
            <a:r>
              <a:rPr sz="2000" dirty="0">
                <a:solidFill>
                  <a:srgbClr val="46484D"/>
                </a:solidFill>
                <a:latin typeface="Calibri"/>
                <a:cs typeface="Calibri"/>
              </a:rPr>
              <a:t>Punch)</a:t>
            </a:r>
            <a:endParaRPr sz="2000">
              <a:latin typeface="Calibri"/>
              <a:cs typeface="Calibri"/>
            </a:endParaRPr>
          </a:p>
        </p:txBody>
      </p:sp>
      <p:sp>
        <p:nvSpPr>
          <p:cNvPr id="8" name="object 8"/>
          <p:cNvSpPr txBox="1"/>
          <p:nvPr/>
        </p:nvSpPr>
        <p:spPr>
          <a:xfrm>
            <a:off x="707542" y="3565016"/>
            <a:ext cx="6473825" cy="330835"/>
          </a:xfrm>
          <a:prstGeom prst="rect">
            <a:avLst/>
          </a:prstGeom>
        </p:spPr>
        <p:txBody>
          <a:bodyPr vert="horz" wrap="square" lIns="0" tIns="13335" rIns="0" bIns="0" rtlCol="0">
            <a:spAutoFit/>
          </a:bodyPr>
          <a:lstStyle/>
          <a:p>
            <a:pPr marL="241300" indent="-228600">
              <a:lnSpc>
                <a:spcPct val="100000"/>
              </a:lnSpc>
              <a:spcBef>
                <a:spcPts val="105"/>
              </a:spcBef>
              <a:buFont typeface="Arial MT"/>
              <a:buChar char="•"/>
              <a:tabLst>
                <a:tab pos="240665" algn="l"/>
                <a:tab pos="241300" algn="l"/>
              </a:tabLst>
            </a:pPr>
            <a:r>
              <a:rPr sz="2000" b="1" spc="-5" dirty="0">
                <a:solidFill>
                  <a:srgbClr val="46484D"/>
                </a:solidFill>
                <a:latin typeface="Calibri"/>
                <a:cs typeface="Calibri"/>
              </a:rPr>
              <a:t>Defense</a:t>
            </a:r>
            <a:r>
              <a:rPr sz="2000" spc="-5" dirty="0">
                <a:solidFill>
                  <a:srgbClr val="46484D"/>
                </a:solidFill>
                <a:latin typeface="Calibri"/>
                <a:cs typeface="Calibri"/>
              </a:rPr>
              <a:t>:</a:t>
            </a:r>
            <a:r>
              <a:rPr sz="2000" spc="5" dirty="0">
                <a:solidFill>
                  <a:srgbClr val="46484D"/>
                </a:solidFill>
                <a:latin typeface="Calibri"/>
                <a:cs typeface="Calibri"/>
              </a:rPr>
              <a:t> </a:t>
            </a:r>
            <a:r>
              <a:rPr sz="2000" dirty="0">
                <a:solidFill>
                  <a:srgbClr val="46484D"/>
                </a:solidFill>
                <a:latin typeface="Calibri"/>
                <a:cs typeface="Calibri"/>
              </a:rPr>
              <a:t>the</a:t>
            </a:r>
            <a:r>
              <a:rPr sz="2000" spc="-10" dirty="0">
                <a:solidFill>
                  <a:srgbClr val="46484D"/>
                </a:solidFill>
                <a:latin typeface="Calibri"/>
                <a:cs typeface="Calibri"/>
              </a:rPr>
              <a:t> </a:t>
            </a:r>
            <a:r>
              <a:rPr sz="2000" spc="-5" dirty="0">
                <a:solidFill>
                  <a:srgbClr val="46484D"/>
                </a:solidFill>
                <a:latin typeface="Calibri"/>
                <a:cs typeface="Calibri"/>
              </a:rPr>
              <a:t>base</a:t>
            </a:r>
            <a:r>
              <a:rPr sz="2000" spc="15" dirty="0">
                <a:solidFill>
                  <a:srgbClr val="46484D"/>
                </a:solidFill>
                <a:latin typeface="Calibri"/>
                <a:cs typeface="Calibri"/>
              </a:rPr>
              <a:t> </a:t>
            </a:r>
            <a:r>
              <a:rPr sz="2000" spc="-5" dirty="0">
                <a:solidFill>
                  <a:srgbClr val="46484D"/>
                </a:solidFill>
                <a:latin typeface="Calibri"/>
                <a:cs typeface="Calibri"/>
              </a:rPr>
              <a:t>damage</a:t>
            </a:r>
            <a:r>
              <a:rPr sz="2000" spc="-20" dirty="0">
                <a:solidFill>
                  <a:srgbClr val="46484D"/>
                </a:solidFill>
                <a:latin typeface="Calibri"/>
                <a:cs typeface="Calibri"/>
              </a:rPr>
              <a:t> </a:t>
            </a:r>
            <a:r>
              <a:rPr sz="2000" spc="-10" dirty="0">
                <a:solidFill>
                  <a:srgbClr val="46484D"/>
                </a:solidFill>
                <a:latin typeface="Calibri"/>
                <a:cs typeface="Calibri"/>
              </a:rPr>
              <a:t>resistance</a:t>
            </a:r>
            <a:r>
              <a:rPr sz="2000" spc="30" dirty="0">
                <a:solidFill>
                  <a:srgbClr val="46484D"/>
                </a:solidFill>
                <a:latin typeface="Calibri"/>
                <a:cs typeface="Calibri"/>
              </a:rPr>
              <a:t> </a:t>
            </a:r>
            <a:r>
              <a:rPr sz="2000" spc="-10" dirty="0">
                <a:solidFill>
                  <a:srgbClr val="46484D"/>
                </a:solidFill>
                <a:latin typeface="Calibri"/>
                <a:cs typeface="Calibri"/>
              </a:rPr>
              <a:t>against</a:t>
            </a:r>
            <a:r>
              <a:rPr sz="2000" dirty="0">
                <a:solidFill>
                  <a:srgbClr val="46484D"/>
                </a:solidFill>
                <a:latin typeface="Calibri"/>
                <a:cs typeface="Calibri"/>
              </a:rPr>
              <a:t> </a:t>
            </a:r>
            <a:r>
              <a:rPr sz="2000" spc="-5" dirty="0">
                <a:solidFill>
                  <a:srgbClr val="46484D"/>
                </a:solidFill>
                <a:latin typeface="Calibri"/>
                <a:cs typeface="Calibri"/>
              </a:rPr>
              <a:t>normal</a:t>
            </a:r>
            <a:r>
              <a:rPr sz="2000" spc="5" dirty="0">
                <a:solidFill>
                  <a:srgbClr val="46484D"/>
                </a:solidFill>
                <a:latin typeface="Calibri"/>
                <a:cs typeface="Calibri"/>
              </a:rPr>
              <a:t> </a:t>
            </a:r>
            <a:r>
              <a:rPr sz="2000" spc="-15" dirty="0">
                <a:solidFill>
                  <a:srgbClr val="46484D"/>
                </a:solidFill>
                <a:latin typeface="Calibri"/>
                <a:cs typeface="Calibri"/>
              </a:rPr>
              <a:t>attacks</a:t>
            </a:r>
            <a:endParaRPr sz="2000">
              <a:latin typeface="Calibri"/>
              <a:cs typeface="Calibri"/>
            </a:endParaRPr>
          </a:p>
        </p:txBody>
      </p:sp>
      <p:sp>
        <p:nvSpPr>
          <p:cNvPr id="9" name="object 9"/>
          <p:cNvSpPr txBox="1"/>
          <p:nvPr/>
        </p:nvSpPr>
        <p:spPr>
          <a:xfrm>
            <a:off x="707542" y="3965828"/>
            <a:ext cx="7203440" cy="330835"/>
          </a:xfrm>
          <a:prstGeom prst="rect">
            <a:avLst/>
          </a:prstGeom>
        </p:spPr>
        <p:txBody>
          <a:bodyPr vert="horz" wrap="square" lIns="0" tIns="12700" rIns="0" bIns="0" rtlCol="0">
            <a:spAutoFit/>
          </a:bodyPr>
          <a:lstStyle/>
          <a:p>
            <a:pPr marL="241300" indent="-228600">
              <a:lnSpc>
                <a:spcPct val="100000"/>
              </a:lnSpc>
              <a:spcBef>
                <a:spcPts val="100"/>
              </a:spcBef>
              <a:buFont typeface="Arial MT"/>
              <a:buChar char="•"/>
              <a:tabLst>
                <a:tab pos="240665" algn="l"/>
                <a:tab pos="241300" algn="l"/>
              </a:tabLst>
            </a:pPr>
            <a:r>
              <a:rPr sz="2000" b="1" dirty="0">
                <a:solidFill>
                  <a:srgbClr val="46484D"/>
                </a:solidFill>
                <a:latin typeface="Calibri"/>
                <a:cs typeface="Calibri"/>
              </a:rPr>
              <a:t>SP</a:t>
            </a:r>
            <a:r>
              <a:rPr sz="2000" b="1" spc="-10" dirty="0">
                <a:solidFill>
                  <a:srgbClr val="46484D"/>
                </a:solidFill>
                <a:latin typeface="Calibri"/>
                <a:cs typeface="Calibri"/>
              </a:rPr>
              <a:t> </a:t>
            </a:r>
            <a:r>
              <a:rPr sz="2000" b="1" spc="-20" dirty="0">
                <a:solidFill>
                  <a:srgbClr val="46484D"/>
                </a:solidFill>
                <a:latin typeface="Calibri"/>
                <a:cs typeface="Calibri"/>
              </a:rPr>
              <a:t>Atk</a:t>
            </a:r>
            <a:r>
              <a:rPr sz="2000" spc="-20" dirty="0">
                <a:solidFill>
                  <a:srgbClr val="46484D"/>
                </a:solidFill>
                <a:latin typeface="Calibri"/>
                <a:cs typeface="Calibri"/>
              </a:rPr>
              <a:t>:</a:t>
            </a:r>
            <a:r>
              <a:rPr sz="2000" spc="5" dirty="0">
                <a:solidFill>
                  <a:srgbClr val="46484D"/>
                </a:solidFill>
                <a:latin typeface="Calibri"/>
                <a:cs typeface="Calibri"/>
              </a:rPr>
              <a:t> </a:t>
            </a:r>
            <a:r>
              <a:rPr sz="2000" spc="-5" dirty="0">
                <a:solidFill>
                  <a:srgbClr val="46484D"/>
                </a:solidFill>
                <a:latin typeface="Calibri"/>
                <a:cs typeface="Calibri"/>
              </a:rPr>
              <a:t>special</a:t>
            </a:r>
            <a:r>
              <a:rPr sz="2000" spc="5" dirty="0">
                <a:solidFill>
                  <a:srgbClr val="46484D"/>
                </a:solidFill>
                <a:latin typeface="Calibri"/>
                <a:cs typeface="Calibri"/>
              </a:rPr>
              <a:t> </a:t>
            </a:r>
            <a:r>
              <a:rPr sz="2000" spc="-10" dirty="0">
                <a:solidFill>
                  <a:srgbClr val="46484D"/>
                </a:solidFill>
                <a:latin typeface="Calibri"/>
                <a:cs typeface="Calibri"/>
              </a:rPr>
              <a:t>attack,</a:t>
            </a:r>
            <a:r>
              <a:rPr sz="2000" spc="10" dirty="0">
                <a:solidFill>
                  <a:srgbClr val="46484D"/>
                </a:solidFill>
                <a:latin typeface="Calibri"/>
                <a:cs typeface="Calibri"/>
              </a:rPr>
              <a:t> </a:t>
            </a:r>
            <a:r>
              <a:rPr sz="2000" dirty="0">
                <a:solidFill>
                  <a:srgbClr val="46484D"/>
                </a:solidFill>
                <a:latin typeface="Calibri"/>
                <a:cs typeface="Calibri"/>
              </a:rPr>
              <a:t>the</a:t>
            </a:r>
            <a:r>
              <a:rPr sz="2000" spc="5" dirty="0">
                <a:solidFill>
                  <a:srgbClr val="46484D"/>
                </a:solidFill>
                <a:latin typeface="Calibri"/>
                <a:cs typeface="Calibri"/>
              </a:rPr>
              <a:t> </a:t>
            </a:r>
            <a:r>
              <a:rPr sz="2000" spc="-5" dirty="0">
                <a:solidFill>
                  <a:srgbClr val="46484D"/>
                </a:solidFill>
                <a:latin typeface="Calibri"/>
                <a:cs typeface="Calibri"/>
              </a:rPr>
              <a:t>base </a:t>
            </a:r>
            <a:r>
              <a:rPr sz="2000" dirty="0">
                <a:solidFill>
                  <a:srgbClr val="46484D"/>
                </a:solidFill>
                <a:latin typeface="Calibri"/>
                <a:cs typeface="Calibri"/>
              </a:rPr>
              <a:t>modifier</a:t>
            </a:r>
            <a:r>
              <a:rPr sz="2000" spc="5" dirty="0">
                <a:solidFill>
                  <a:srgbClr val="46484D"/>
                </a:solidFill>
                <a:latin typeface="Calibri"/>
                <a:cs typeface="Calibri"/>
              </a:rPr>
              <a:t> </a:t>
            </a:r>
            <a:r>
              <a:rPr sz="2000" spc="-15" dirty="0">
                <a:solidFill>
                  <a:srgbClr val="46484D"/>
                </a:solidFill>
                <a:latin typeface="Calibri"/>
                <a:cs typeface="Calibri"/>
              </a:rPr>
              <a:t>for </a:t>
            </a:r>
            <a:r>
              <a:rPr sz="2000" spc="-5" dirty="0">
                <a:solidFill>
                  <a:srgbClr val="46484D"/>
                </a:solidFill>
                <a:latin typeface="Calibri"/>
                <a:cs typeface="Calibri"/>
              </a:rPr>
              <a:t>special</a:t>
            </a:r>
            <a:r>
              <a:rPr sz="2000" spc="10" dirty="0">
                <a:solidFill>
                  <a:srgbClr val="46484D"/>
                </a:solidFill>
                <a:latin typeface="Calibri"/>
                <a:cs typeface="Calibri"/>
              </a:rPr>
              <a:t> </a:t>
            </a:r>
            <a:r>
              <a:rPr sz="2000" spc="-15" dirty="0">
                <a:solidFill>
                  <a:srgbClr val="46484D"/>
                </a:solidFill>
                <a:latin typeface="Calibri"/>
                <a:cs typeface="Calibri"/>
              </a:rPr>
              <a:t>attacks</a:t>
            </a:r>
            <a:r>
              <a:rPr sz="2000" spc="25" dirty="0">
                <a:solidFill>
                  <a:srgbClr val="46484D"/>
                </a:solidFill>
                <a:latin typeface="Calibri"/>
                <a:cs typeface="Calibri"/>
              </a:rPr>
              <a:t> </a:t>
            </a:r>
            <a:r>
              <a:rPr sz="2000" dirty="0">
                <a:solidFill>
                  <a:srgbClr val="46484D"/>
                </a:solidFill>
                <a:latin typeface="Calibri"/>
                <a:cs typeface="Calibri"/>
              </a:rPr>
              <a:t>(e.g.</a:t>
            </a:r>
            <a:r>
              <a:rPr sz="2000" spc="-20" dirty="0">
                <a:solidFill>
                  <a:srgbClr val="46484D"/>
                </a:solidFill>
                <a:latin typeface="Calibri"/>
                <a:cs typeface="Calibri"/>
              </a:rPr>
              <a:t> </a:t>
            </a:r>
            <a:r>
              <a:rPr sz="2000" spc="-10" dirty="0">
                <a:solidFill>
                  <a:srgbClr val="46484D"/>
                </a:solidFill>
                <a:latin typeface="Calibri"/>
                <a:cs typeface="Calibri"/>
              </a:rPr>
              <a:t>fire</a:t>
            </a:r>
            <a:endParaRPr sz="2000">
              <a:latin typeface="Calibri"/>
              <a:cs typeface="Calibri"/>
            </a:endParaRPr>
          </a:p>
        </p:txBody>
      </p:sp>
      <p:sp>
        <p:nvSpPr>
          <p:cNvPr id="10" name="object 10"/>
          <p:cNvSpPr txBox="1"/>
          <p:nvPr/>
        </p:nvSpPr>
        <p:spPr>
          <a:xfrm>
            <a:off x="936142" y="4240148"/>
            <a:ext cx="2081530" cy="330835"/>
          </a:xfrm>
          <a:prstGeom prst="rect">
            <a:avLst/>
          </a:prstGeom>
        </p:spPr>
        <p:txBody>
          <a:bodyPr vert="horz" wrap="square" lIns="0" tIns="12700" rIns="0" bIns="0" rtlCol="0">
            <a:spAutoFit/>
          </a:bodyPr>
          <a:lstStyle/>
          <a:p>
            <a:pPr marL="12700">
              <a:lnSpc>
                <a:spcPct val="100000"/>
              </a:lnSpc>
              <a:spcBef>
                <a:spcPts val="100"/>
              </a:spcBef>
            </a:pPr>
            <a:r>
              <a:rPr sz="2000" spc="-10" dirty="0">
                <a:solidFill>
                  <a:srgbClr val="46484D"/>
                </a:solidFill>
                <a:latin typeface="Calibri"/>
                <a:cs typeface="Calibri"/>
              </a:rPr>
              <a:t>blast,</a:t>
            </a:r>
            <a:r>
              <a:rPr sz="2000" spc="-25" dirty="0">
                <a:solidFill>
                  <a:srgbClr val="46484D"/>
                </a:solidFill>
                <a:latin typeface="Calibri"/>
                <a:cs typeface="Calibri"/>
              </a:rPr>
              <a:t> </a:t>
            </a:r>
            <a:r>
              <a:rPr sz="2000" dirty="0">
                <a:solidFill>
                  <a:srgbClr val="46484D"/>
                </a:solidFill>
                <a:latin typeface="Calibri"/>
                <a:cs typeface="Calibri"/>
              </a:rPr>
              <a:t>bubble</a:t>
            </a:r>
            <a:r>
              <a:rPr sz="2000" spc="-40" dirty="0">
                <a:solidFill>
                  <a:srgbClr val="46484D"/>
                </a:solidFill>
                <a:latin typeface="Calibri"/>
                <a:cs typeface="Calibri"/>
              </a:rPr>
              <a:t> </a:t>
            </a:r>
            <a:r>
              <a:rPr sz="2000" spc="-5" dirty="0">
                <a:solidFill>
                  <a:srgbClr val="46484D"/>
                </a:solidFill>
                <a:latin typeface="Calibri"/>
                <a:cs typeface="Calibri"/>
              </a:rPr>
              <a:t>beam)</a:t>
            </a:r>
            <a:endParaRPr sz="2000">
              <a:latin typeface="Calibri"/>
              <a:cs typeface="Calibri"/>
            </a:endParaRPr>
          </a:p>
        </p:txBody>
      </p:sp>
      <p:sp>
        <p:nvSpPr>
          <p:cNvPr id="11" name="object 11"/>
          <p:cNvSpPr txBox="1"/>
          <p:nvPr/>
        </p:nvSpPr>
        <p:spPr>
          <a:xfrm>
            <a:off x="707542" y="4642180"/>
            <a:ext cx="6265545" cy="331470"/>
          </a:xfrm>
          <a:prstGeom prst="rect">
            <a:avLst/>
          </a:prstGeom>
        </p:spPr>
        <p:txBody>
          <a:bodyPr vert="horz" wrap="square" lIns="0" tIns="13335" rIns="0" bIns="0" rtlCol="0">
            <a:spAutoFit/>
          </a:bodyPr>
          <a:lstStyle/>
          <a:p>
            <a:pPr marL="241300" indent="-228600">
              <a:lnSpc>
                <a:spcPct val="100000"/>
              </a:lnSpc>
              <a:spcBef>
                <a:spcPts val="105"/>
              </a:spcBef>
              <a:buFont typeface="Arial MT"/>
              <a:buChar char="•"/>
              <a:tabLst>
                <a:tab pos="240665" algn="l"/>
                <a:tab pos="241300" algn="l"/>
              </a:tabLst>
            </a:pPr>
            <a:r>
              <a:rPr sz="2000" b="1" dirty="0">
                <a:solidFill>
                  <a:srgbClr val="46484D"/>
                </a:solidFill>
                <a:latin typeface="Calibri"/>
                <a:cs typeface="Calibri"/>
              </a:rPr>
              <a:t>SP</a:t>
            </a:r>
            <a:r>
              <a:rPr sz="2000" b="1" spc="-10" dirty="0">
                <a:solidFill>
                  <a:srgbClr val="46484D"/>
                </a:solidFill>
                <a:latin typeface="Calibri"/>
                <a:cs typeface="Calibri"/>
              </a:rPr>
              <a:t> </a:t>
            </a:r>
            <a:r>
              <a:rPr sz="2000" b="1" spc="-5" dirty="0">
                <a:solidFill>
                  <a:srgbClr val="46484D"/>
                </a:solidFill>
                <a:latin typeface="Calibri"/>
                <a:cs typeface="Calibri"/>
              </a:rPr>
              <a:t>Def</a:t>
            </a:r>
            <a:r>
              <a:rPr sz="2000" spc="-5" dirty="0">
                <a:solidFill>
                  <a:srgbClr val="46484D"/>
                </a:solidFill>
                <a:latin typeface="Calibri"/>
                <a:cs typeface="Calibri"/>
              </a:rPr>
              <a:t>:</a:t>
            </a:r>
            <a:r>
              <a:rPr sz="2000" spc="5" dirty="0">
                <a:solidFill>
                  <a:srgbClr val="46484D"/>
                </a:solidFill>
                <a:latin typeface="Calibri"/>
                <a:cs typeface="Calibri"/>
              </a:rPr>
              <a:t> </a:t>
            </a:r>
            <a:r>
              <a:rPr sz="2000" dirty="0">
                <a:solidFill>
                  <a:srgbClr val="46484D"/>
                </a:solidFill>
                <a:latin typeface="Calibri"/>
                <a:cs typeface="Calibri"/>
              </a:rPr>
              <a:t>the</a:t>
            </a:r>
            <a:r>
              <a:rPr sz="2000" spc="5" dirty="0">
                <a:solidFill>
                  <a:srgbClr val="46484D"/>
                </a:solidFill>
                <a:latin typeface="Calibri"/>
                <a:cs typeface="Calibri"/>
              </a:rPr>
              <a:t> </a:t>
            </a:r>
            <a:r>
              <a:rPr sz="2000" spc="-5" dirty="0">
                <a:solidFill>
                  <a:srgbClr val="46484D"/>
                </a:solidFill>
                <a:latin typeface="Calibri"/>
                <a:cs typeface="Calibri"/>
              </a:rPr>
              <a:t>base damage </a:t>
            </a:r>
            <a:r>
              <a:rPr sz="2000" spc="-10" dirty="0">
                <a:solidFill>
                  <a:srgbClr val="46484D"/>
                </a:solidFill>
                <a:latin typeface="Calibri"/>
                <a:cs typeface="Calibri"/>
              </a:rPr>
              <a:t>resistance</a:t>
            </a:r>
            <a:r>
              <a:rPr sz="2000" spc="25" dirty="0">
                <a:solidFill>
                  <a:srgbClr val="46484D"/>
                </a:solidFill>
                <a:latin typeface="Calibri"/>
                <a:cs typeface="Calibri"/>
              </a:rPr>
              <a:t> </a:t>
            </a:r>
            <a:r>
              <a:rPr sz="2000" spc="-10" dirty="0">
                <a:solidFill>
                  <a:srgbClr val="46484D"/>
                </a:solidFill>
                <a:latin typeface="Calibri"/>
                <a:cs typeface="Calibri"/>
              </a:rPr>
              <a:t>against</a:t>
            </a:r>
            <a:r>
              <a:rPr sz="2000" spc="5" dirty="0">
                <a:solidFill>
                  <a:srgbClr val="46484D"/>
                </a:solidFill>
                <a:latin typeface="Calibri"/>
                <a:cs typeface="Calibri"/>
              </a:rPr>
              <a:t> </a:t>
            </a:r>
            <a:r>
              <a:rPr sz="2000" spc="-5" dirty="0">
                <a:solidFill>
                  <a:srgbClr val="46484D"/>
                </a:solidFill>
                <a:latin typeface="Calibri"/>
                <a:cs typeface="Calibri"/>
              </a:rPr>
              <a:t>special</a:t>
            </a:r>
            <a:r>
              <a:rPr sz="2000" spc="5" dirty="0">
                <a:solidFill>
                  <a:srgbClr val="46484D"/>
                </a:solidFill>
                <a:latin typeface="Calibri"/>
                <a:cs typeface="Calibri"/>
              </a:rPr>
              <a:t> </a:t>
            </a:r>
            <a:r>
              <a:rPr sz="2000" spc="-15" dirty="0">
                <a:solidFill>
                  <a:srgbClr val="46484D"/>
                </a:solidFill>
                <a:latin typeface="Calibri"/>
                <a:cs typeface="Calibri"/>
              </a:rPr>
              <a:t>attacks</a:t>
            </a:r>
            <a:endParaRPr sz="2000">
              <a:latin typeface="Calibri"/>
              <a:cs typeface="Calibri"/>
            </a:endParaRPr>
          </a:p>
        </p:txBody>
      </p:sp>
      <p:sp>
        <p:nvSpPr>
          <p:cNvPr id="12" name="object 12"/>
          <p:cNvSpPr txBox="1"/>
          <p:nvPr/>
        </p:nvSpPr>
        <p:spPr>
          <a:xfrm>
            <a:off x="707542" y="5043678"/>
            <a:ext cx="6381115" cy="330835"/>
          </a:xfrm>
          <a:prstGeom prst="rect">
            <a:avLst/>
          </a:prstGeom>
        </p:spPr>
        <p:txBody>
          <a:bodyPr vert="horz" wrap="square" lIns="0" tIns="12700" rIns="0" bIns="0" rtlCol="0">
            <a:spAutoFit/>
          </a:bodyPr>
          <a:lstStyle/>
          <a:p>
            <a:pPr marL="241300" indent="-228600">
              <a:lnSpc>
                <a:spcPct val="100000"/>
              </a:lnSpc>
              <a:spcBef>
                <a:spcPts val="100"/>
              </a:spcBef>
              <a:buFont typeface="Arial MT"/>
              <a:buChar char="•"/>
              <a:tabLst>
                <a:tab pos="240665" algn="l"/>
                <a:tab pos="241300" algn="l"/>
              </a:tabLst>
            </a:pPr>
            <a:r>
              <a:rPr sz="2000" b="1" dirty="0">
                <a:solidFill>
                  <a:srgbClr val="46484D"/>
                </a:solidFill>
                <a:latin typeface="Calibri"/>
                <a:cs typeface="Calibri"/>
              </a:rPr>
              <a:t>Speed</a:t>
            </a:r>
            <a:r>
              <a:rPr sz="2000" dirty="0">
                <a:solidFill>
                  <a:srgbClr val="46484D"/>
                </a:solidFill>
                <a:latin typeface="Calibri"/>
                <a:cs typeface="Calibri"/>
              </a:rPr>
              <a:t>: </a:t>
            </a:r>
            <a:r>
              <a:rPr sz="2000" spc="-5" dirty="0">
                <a:solidFill>
                  <a:srgbClr val="46484D"/>
                </a:solidFill>
                <a:latin typeface="Calibri"/>
                <a:cs typeface="Calibri"/>
              </a:rPr>
              <a:t>determines</a:t>
            </a:r>
            <a:r>
              <a:rPr sz="2000" spc="25" dirty="0">
                <a:solidFill>
                  <a:srgbClr val="46484D"/>
                </a:solidFill>
                <a:latin typeface="Calibri"/>
                <a:cs typeface="Calibri"/>
              </a:rPr>
              <a:t> </a:t>
            </a:r>
            <a:r>
              <a:rPr sz="2000" dirty="0">
                <a:solidFill>
                  <a:srgbClr val="46484D"/>
                </a:solidFill>
                <a:latin typeface="Calibri"/>
                <a:cs typeface="Calibri"/>
              </a:rPr>
              <a:t>which</a:t>
            </a:r>
            <a:r>
              <a:rPr sz="2000" spc="-10" dirty="0">
                <a:solidFill>
                  <a:srgbClr val="46484D"/>
                </a:solidFill>
                <a:latin typeface="Calibri"/>
                <a:cs typeface="Calibri"/>
              </a:rPr>
              <a:t> pokemon</a:t>
            </a:r>
            <a:r>
              <a:rPr sz="2000" spc="-20" dirty="0">
                <a:solidFill>
                  <a:srgbClr val="46484D"/>
                </a:solidFill>
                <a:latin typeface="Calibri"/>
                <a:cs typeface="Calibri"/>
              </a:rPr>
              <a:t> </a:t>
            </a:r>
            <a:r>
              <a:rPr sz="2000" spc="-15" dirty="0">
                <a:solidFill>
                  <a:srgbClr val="46484D"/>
                </a:solidFill>
                <a:latin typeface="Calibri"/>
                <a:cs typeface="Calibri"/>
              </a:rPr>
              <a:t>attacks</a:t>
            </a:r>
            <a:r>
              <a:rPr sz="2000" spc="10" dirty="0">
                <a:solidFill>
                  <a:srgbClr val="46484D"/>
                </a:solidFill>
                <a:latin typeface="Calibri"/>
                <a:cs typeface="Calibri"/>
              </a:rPr>
              <a:t> </a:t>
            </a:r>
            <a:r>
              <a:rPr sz="2000" spc="-20" dirty="0">
                <a:solidFill>
                  <a:srgbClr val="46484D"/>
                </a:solidFill>
                <a:latin typeface="Calibri"/>
                <a:cs typeface="Calibri"/>
              </a:rPr>
              <a:t>first</a:t>
            </a:r>
            <a:r>
              <a:rPr sz="2000" spc="30" dirty="0">
                <a:solidFill>
                  <a:srgbClr val="46484D"/>
                </a:solidFill>
                <a:latin typeface="Calibri"/>
                <a:cs typeface="Calibri"/>
              </a:rPr>
              <a:t> </a:t>
            </a:r>
            <a:r>
              <a:rPr sz="2000" dirty="0">
                <a:solidFill>
                  <a:srgbClr val="46484D"/>
                </a:solidFill>
                <a:latin typeface="Calibri"/>
                <a:cs typeface="Calibri"/>
              </a:rPr>
              <a:t>each</a:t>
            </a:r>
            <a:r>
              <a:rPr sz="2000" spc="-5" dirty="0">
                <a:solidFill>
                  <a:srgbClr val="46484D"/>
                </a:solidFill>
                <a:latin typeface="Calibri"/>
                <a:cs typeface="Calibri"/>
              </a:rPr>
              <a:t> </a:t>
            </a:r>
            <a:r>
              <a:rPr sz="2000" spc="-10" dirty="0">
                <a:solidFill>
                  <a:srgbClr val="46484D"/>
                </a:solidFill>
                <a:latin typeface="Calibri"/>
                <a:cs typeface="Calibri"/>
              </a:rPr>
              <a:t>round</a:t>
            </a:r>
            <a:endParaRPr sz="2000">
              <a:latin typeface="Calibri"/>
              <a:cs typeface="Calibri"/>
            </a:endParaRPr>
          </a:p>
        </p:txBody>
      </p:sp>
      <p:pic>
        <p:nvPicPr>
          <p:cNvPr id="13" name="object 13"/>
          <p:cNvPicPr/>
          <p:nvPr/>
        </p:nvPicPr>
        <p:blipFill>
          <a:blip r:embed="rId3" cstate="print"/>
          <a:stretch>
            <a:fillRect/>
          </a:stretch>
        </p:blipFill>
        <p:spPr>
          <a:xfrm>
            <a:off x="1679448" y="5798820"/>
            <a:ext cx="6106667" cy="832104"/>
          </a:xfrm>
          <a:prstGeom prst="rect">
            <a:avLst/>
          </a:prstGeom>
        </p:spPr>
      </p:pic>
      <p:sp>
        <p:nvSpPr>
          <p:cNvPr id="14" name="object 14"/>
          <p:cNvSpPr txBox="1"/>
          <p:nvPr/>
        </p:nvSpPr>
        <p:spPr>
          <a:xfrm>
            <a:off x="1679448" y="5798820"/>
            <a:ext cx="6106795" cy="832485"/>
          </a:xfrm>
          <a:prstGeom prst="rect">
            <a:avLst/>
          </a:prstGeom>
          <a:ln w="6096">
            <a:solidFill>
              <a:srgbClr val="EC7C30"/>
            </a:solidFill>
          </a:ln>
        </p:spPr>
        <p:txBody>
          <a:bodyPr vert="horz" wrap="square" lIns="0" tIns="27305" rIns="0" bIns="0" rtlCol="0">
            <a:spAutoFit/>
          </a:bodyPr>
          <a:lstStyle/>
          <a:p>
            <a:pPr marL="90805">
              <a:lnSpc>
                <a:spcPct val="100000"/>
              </a:lnSpc>
              <a:spcBef>
                <a:spcPts val="215"/>
              </a:spcBef>
            </a:pPr>
            <a:r>
              <a:rPr sz="2400" spc="-5" dirty="0">
                <a:latin typeface="Calibri"/>
                <a:cs typeface="Calibri"/>
              </a:rPr>
              <a:t>Can</a:t>
            </a:r>
            <a:r>
              <a:rPr sz="2400" spc="-15" dirty="0">
                <a:latin typeface="Calibri"/>
                <a:cs typeface="Calibri"/>
              </a:rPr>
              <a:t> we</a:t>
            </a:r>
            <a:r>
              <a:rPr sz="2400" dirty="0">
                <a:latin typeface="Calibri"/>
                <a:cs typeface="Calibri"/>
              </a:rPr>
              <a:t> </a:t>
            </a:r>
            <a:r>
              <a:rPr sz="2400" spc="-10" dirty="0">
                <a:latin typeface="Calibri"/>
                <a:cs typeface="Calibri"/>
              </a:rPr>
              <a:t>predict </a:t>
            </a:r>
            <a:r>
              <a:rPr sz="2400" dirty="0">
                <a:latin typeface="Calibri"/>
                <a:cs typeface="Calibri"/>
              </a:rPr>
              <a:t>the </a:t>
            </a:r>
            <a:r>
              <a:rPr sz="2400" spc="-5" dirty="0">
                <a:latin typeface="Calibri"/>
                <a:cs typeface="Calibri"/>
              </a:rPr>
              <a:t>“type”</a:t>
            </a:r>
            <a:r>
              <a:rPr sz="2400" spc="-30" dirty="0">
                <a:latin typeface="Calibri"/>
                <a:cs typeface="Calibri"/>
              </a:rPr>
              <a:t> </a:t>
            </a:r>
            <a:r>
              <a:rPr sz="2400" spc="-5" dirty="0">
                <a:latin typeface="Calibri"/>
                <a:cs typeface="Calibri"/>
              </a:rPr>
              <a:t>of</a:t>
            </a:r>
            <a:r>
              <a:rPr sz="2400" dirty="0">
                <a:latin typeface="Calibri"/>
                <a:cs typeface="Calibri"/>
              </a:rPr>
              <a:t> </a:t>
            </a:r>
            <a:r>
              <a:rPr sz="2400" spc="-15" dirty="0">
                <a:latin typeface="Calibri"/>
                <a:cs typeface="Calibri"/>
              </a:rPr>
              <a:t>pokemon</a:t>
            </a:r>
            <a:r>
              <a:rPr sz="2400" spc="-25" dirty="0">
                <a:latin typeface="Calibri"/>
                <a:cs typeface="Calibri"/>
              </a:rPr>
              <a:t> </a:t>
            </a:r>
            <a:r>
              <a:rPr sz="2400" spc="-5" dirty="0">
                <a:latin typeface="Calibri"/>
                <a:cs typeface="Calibri"/>
              </a:rPr>
              <a:t>based</a:t>
            </a:r>
            <a:endParaRPr sz="2400">
              <a:latin typeface="Calibri"/>
              <a:cs typeface="Calibri"/>
            </a:endParaRPr>
          </a:p>
          <a:p>
            <a:pPr marL="90805">
              <a:lnSpc>
                <a:spcPct val="100000"/>
              </a:lnSpc>
              <a:spcBef>
                <a:spcPts val="5"/>
              </a:spcBef>
            </a:pPr>
            <a:r>
              <a:rPr sz="2400" spc="-5" dirty="0">
                <a:latin typeface="Calibri"/>
                <a:cs typeface="Calibri"/>
              </a:rPr>
              <a:t>on</a:t>
            </a:r>
            <a:r>
              <a:rPr sz="2400" spc="-35" dirty="0">
                <a:latin typeface="Calibri"/>
                <a:cs typeface="Calibri"/>
              </a:rPr>
              <a:t> </a:t>
            </a:r>
            <a:r>
              <a:rPr sz="2400" dirty="0">
                <a:latin typeface="Calibri"/>
                <a:cs typeface="Calibri"/>
              </a:rPr>
              <a:t>the</a:t>
            </a:r>
            <a:r>
              <a:rPr sz="2400" spc="-20" dirty="0">
                <a:latin typeface="Calibri"/>
                <a:cs typeface="Calibri"/>
              </a:rPr>
              <a:t> </a:t>
            </a:r>
            <a:r>
              <a:rPr sz="2400" spc="-10" dirty="0">
                <a:latin typeface="Calibri"/>
                <a:cs typeface="Calibri"/>
              </a:rPr>
              <a:t>information?</a:t>
            </a:r>
            <a:endParaRPr sz="2400">
              <a:latin typeface="Calibri"/>
              <a:cs typeface="Calibri"/>
            </a:endParaRPr>
          </a:p>
        </p:txBody>
      </p:sp>
      <p:pic>
        <p:nvPicPr>
          <p:cNvPr id="15" name="object 15"/>
          <p:cNvPicPr/>
          <p:nvPr/>
        </p:nvPicPr>
        <p:blipFill>
          <a:blip r:embed="rId4" cstate="print"/>
          <a:stretch>
            <a:fillRect/>
          </a:stretch>
        </p:blipFill>
        <p:spPr>
          <a:xfrm>
            <a:off x="6947916" y="0"/>
            <a:ext cx="1921764" cy="1921764"/>
          </a:xfrm>
          <a:prstGeom prst="rect">
            <a:avLst/>
          </a:prstGeom>
        </p:spPr>
      </p:pic>
      <p:sp>
        <p:nvSpPr>
          <p:cNvPr id="16" name="object 16"/>
          <p:cNvSpPr txBox="1"/>
          <p:nvPr/>
        </p:nvSpPr>
        <p:spPr>
          <a:xfrm>
            <a:off x="2580132" y="2081783"/>
            <a:ext cx="706120" cy="398145"/>
          </a:xfrm>
          <a:prstGeom prst="rect">
            <a:avLst/>
          </a:prstGeom>
          <a:solidFill>
            <a:srgbClr val="FFC000"/>
          </a:solidFill>
          <a:ln w="12192">
            <a:solidFill>
              <a:srgbClr val="BB8B00"/>
            </a:solidFill>
          </a:ln>
        </p:spPr>
        <p:txBody>
          <a:bodyPr vert="horz" wrap="square" lIns="0" tIns="0" rIns="0" bIns="0" rtlCol="0">
            <a:spAutoFit/>
          </a:bodyPr>
          <a:lstStyle/>
          <a:p>
            <a:pPr marL="121285">
              <a:lnSpc>
                <a:spcPts val="2850"/>
              </a:lnSpc>
            </a:pPr>
            <a:r>
              <a:rPr sz="2400" spc="-5" dirty="0">
                <a:solidFill>
                  <a:srgbClr val="FFFFFF"/>
                </a:solidFill>
                <a:latin typeface="Calibri"/>
                <a:cs typeface="Calibri"/>
              </a:rPr>
              <a:t>320</a:t>
            </a:r>
            <a:endParaRPr sz="2400">
              <a:latin typeface="Calibri"/>
              <a:cs typeface="Calibri"/>
            </a:endParaRPr>
          </a:p>
        </p:txBody>
      </p:sp>
      <p:sp>
        <p:nvSpPr>
          <p:cNvPr id="17" name="object 17"/>
          <p:cNvSpPr txBox="1"/>
          <p:nvPr/>
        </p:nvSpPr>
        <p:spPr>
          <a:xfrm>
            <a:off x="3674364" y="2801111"/>
            <a:ext cx="706120" cy="398145"/>
          </a:xfrm>
          <a:prstGeom prst="rect">
            <a:avLst/>
          </a:prstGeom>
          <a:solidFill>
            <a:srgbClr val="FFC000"/>
          </a:solidFill>
          <a:ln w="12192">
            <a:solidFill>
              <a:srgbClr val="BB8B00"/>
            </a:solidFill>
          </a:ln>
        </p:spPr>
        <p:txBody>
          <a:bodyPr vert="horz" wrap="square" lIns="0" tIns="0" rIns="0" bIns="0" rtlCol="0">
            <a:spAutoFit/>
          </a:bodyPr>
          <a:lstStyle/>
          <a:p>
            <a:pPr marL="198120">
              <a:lnSpc>
                <a:spcPts val="2860"/>
              </a:lnSpc>
            </a:pPr>
            <a:r>
              <a:rPr sz="2400" spc="-5" dirty="0">
                <a:solidFill>
                  <a:srgbClr val="FFFFFF"/>
                </a:solidFill>
                <a:latin typeface="Calibri"/>
                <a:cs typeface="Calibri"/>
              </a:rPr>
              <a:t>35</a:t>
            </a:r>
            <a:endParaRPr sz="2400">
              <a:latin typeface="Calibri"/>
              <a:cs typeface="Calibri"/>
            </a:endParaRPr>
          </a:p>
        </p:txBody>
      </p:sp>
      <p:sp>
        <p:nvSpPr>
          <p:cNvPr id="18" name="object 18"/>
          <p:cNvSpPr txBox="1"/>
          <p:nvPr/>
        </p:nvSpPr>
        <p:spPr>
          <a:xfrm>
            <a:off x="7633716" y="3112007"/>
            <a:ext cx="706120" cy="398145"/>
          </a:xfrm>
          <a:prstGeom prst="rect">
            <a:avLst/>
          </a:prstGeom>
          <a:solidFill>
            <a:srgbClr val="FFC000"/>
          </a:solidFill>
          <a:ln w="12192">
            <a:solidFill>
              <a:srgbClr val="BB8B00"/>
            </a:solidFill>
          </a:ln>
        </p:spPr>
        <p:txBody>
          <a:bodyPr vert="horz" wrap="square" lIns="0" tIns="0" rIns="0" bIns="0" rtlCol="0">
            <a:spAutoFit/>
          </a:bodyPr>
          <a:lstStyle/>
          <a:p>
            <a:pPr marL="198755">
              <a:lnSpc>
                <a:spcPts val="2855"/>
              </a:lnSpc>
            </a:pPr>
            <a:r>
              <a:rPr sz="2400" spc="-10" dirty="0">
                <a:solidFill>
                  <a:srgbClr val="FFFFFF"/>
                </a:solidFill>
                <a:latin typeface="Calibri"/>
                <a:cs typeface="Calibri"/>
              </a:rPr>
              <a:t>55</a:t>
            </a:r>
            <a:endParaRPr sz="2400">
              <a:latin typeface="Calibri"/>
              <a:cs typeface="Calibri"/>
            </a:endParaRPr>
          </a:p>
        </p:txBody>
      </p:sp>
      <p:sp>
        <p:nvSpPr>
          <p:cNvPr id="19" name="object 19"/>
          <p:cNvSpPr txBox="1"/>
          <p:nvPr/>
        </p:nvSpPr>
        <p:spPr>
          <a:xfrm>
            <a:off x="7202423" y="3553967"/>
            <a:ext cx="706120" cy="398145"/>
          </a:xfrm>
          <a:prstGeom prst="rect">
            <a:avLst/>
          </a:prstGeom>
          <a:solidFill>
            <a:srgbClr val="FFC000"/>
          </a:solidFill>
          <a:ln w="12192">
            <a:solidFill>
              <a:srgbClr val="BB8B00"/>
            </a:solidFill>
          </a:ln>
        </p:spPr>
        <p:txBody>
          <a:bodyPr vert="horz" wrap="square" lIns="0" tIns="0" rIns="0" bIns="0" rtlCol="0">
            <a:spAutoFit/>
          </a:bodyPr>
          <a:lstStyle/>
          <a:p>
            <a:pPr marL="200025">
              <a:lnSpc>
                <a:spcPts val="2860"/>
              </a:lnSpc>
            </a:pPr>
            <a:r>
              <a:rPr sz="2400" spc="-5" dirty="0">
                <a:solidFill>
                  <a:srgbClr val="FFFFFF"/>
                </a:solidFill>
                <a:latin typeface="Calibri"/>
                <a:cs typeface="Calibri"/>
              </a:rPr>
              <a:t>40</a:t>
            </a:r>
            <a:endParaRPr sz="2400">
              <a:latin typeface="Calibri"/>
              <a:cs typeface="Calibri"/>
            </a:endParaRPr>
          </a:p>
        </p:txBody>
      </p:sp>
      <p:sp>
        <p:nvSpPr>
          <p:cNvPr id="20" name="object 20"/>
          <p:cNvSpPr txBox="1"/>
          <p:nvPr/>
        </p:nvSpPr>
        <p:spPr>
          <a:xfrm>
            <a:off x="3008376" y="4279391"/>
            <a:ext cx="706120" cy="398145"/>
          </a:xfrm>
          <a:prstGeom prst="rect">
            <a:avLst/>
          </a:prstGeom>
          <a:solidFill>
            <a:srgbClr val="FFC000"/>
          </a:solidFill>
          <a:ln w="12192">
            <a:solidFill>
              <a:srgbClr val="BB8B00"/>
            </a:solidFill>
          </a:ln>
        </p:spPr>
        <p:txBody>
          <a:bodyPr vert="horz" wrap="square" lIns="0" tIns="0" rIns="0" bIns="0" rtlCol="0">
            <a:spAutoFit/>
          </a:bodyPr>
          <a:lstStyle/>
          <a:p>
            <a:pPr marL="199390">
              <a:lnSpc>
                <a:spcPts val="2860"/>
              </a:lnSpc>
            </a:pPr>
            <a:r>
              <a:rPr sz="2400" spc="-5" dirty="0">
                <a:solidFill>
                  <a:srgbClr val="FFFFFF"/>
                </a:solidFill>
                <a:latin typeface="Calibri"/>
                <a:cs typeface="Calibri"/>
              </a:rPr>
              <a:t>50</a:t>
            </a:r>
            <a:endParaRPr sz="2400">
              <a:latin typeface="Calibri"/>
              <a:cs typeface="Calibri"/>
            </a:endParaRPr>
          </a:p>
        </p:txBody>
      </p:sp>
      <p:sp>
        <p:nvSpPr>
          <p:cNvPr id="21" name="object 21"/>
          <p:cNvSpPr txBox="1"/>
          <p:nvPr/>
        </p:nvSpPr>
        <p:spPr>
          <a:xfrm>
            <a:off x="7014971" y="4614671"/>
            <a:ext cx="706120" cy="396240"/>
          </a:xfrm>
          <a:prstGeom prst="rect">
            <a:avLst/>
          </a:prstGeom>
          <a:solidFill>
            <a:srgbClr val="FFC000"/>
          </a:solidFill>
          <a:ln w="12192">
            <a:solidFill>
              <a:srgbClr val="BB8B00"/>
            </a:solidFill>
          </a:ln>
        </p:spPr>
        <p:txBody>
          <a:bodyPr vert="horz" wrap="square" lIns="0" tIns="0" rIns="0" bIns="0" rtlCol="0">
            <a:spAutoFit/>
          </a:bodyPr>
          <a:lstStyle/>
          <a:p>
            <a:pPr marL="199390">
              <a:lnSpc>
                <a:spcPts val="2850"/>
              </a:lnSpc>
            </a:pPr>
            <a:r>
              <a:rPr sz="2400" spc="-10" dirty="0">
                <a:solidFill>
                  <a:srgbClr val="FFFFFF"/>
                </a:solidFill>
                <a:latin typeface="Calibri"/>
                <a:cs typeface="Calibri"/>
              </a:rPr>
              <a:t>50</a:t>
            </a:r>
            <a:endParaRPr sz="2400">
              <a:latin typeface="Calibri"/>
              <a:cs typeface="Calibri"/>
            </a:endParaRPr>
          </a:p>
        </p:txBody>
      </p:sp>
      <p:sp>
        <p:nvSpPr>
          <p:cNvPr id="22" name="object 22"/>
          <p:cNvSpPr txBox="1"/>
          <p:nvPr/>
        </p:nvSpPr>
        <p:spPr>
          <a:xfrm>
            <a:off x="7185659" y="5100828"/>
            <a:ext cx="706120" cy="396240"/>
          </a:xfrm>
          <a:prstGeom prst="rect">
            <a:avLst/>
          </a:prstGeom>
          <a:solidFill>
            <a:srgbClr val="FFC000"/>
          </a:solidFill>
          <a:ln w="12192">
            <a:solidFill>
              <a:srgbClr val="BB8B00"/>
            </a:solidFill>
          </a:ln>
        </p:spPr>
        <p:txBody>
          <a:bodyPr vert="horz" wrap="square" lIns="0" tIns="0" rIns="0" bIns="0" rtlCol="0">
            <a:spAutoFit/>
          </a:bodyPr>
          <a:lstStyle/>
          <a:p>
            <a:pPr marL="198755">
              <a:lnSpc>
                <a:spcPts val="2855"/>
              </a:lnSpc>
            </a:pPr>
            <a:r>
              <a:rPr sz="2400" spc="-5" dirty="0">
                <a:solidFill>
                  <a:srgbClr val="FFFFFF"/>
                </a:solidFill>
                <a:latin typeface="Calibri"/>
                <a:cs typeface="Calibri"/>
              </a:rPr>
              <a:t>90</a:t>
            </a:r>
            <a:endParaRPr sz="2400">
              <a:latin typeface="Calibri"/>
              <a:cs typeface="Calibri"/>
            </a:endParaRPr>
          </a:p>
        </p:txBody>
      </p:sp>
      <p:sp>
        <p:nvSpPr>
          <p:cNvPr id="23" name="object 23"/>
          <p:cNvSpPr txBox="1"/>
          <p:nvPr/>
        </p:nvSpPr>
        <p:spPr>
          <a:xfrm>
            <a:off x="4106036" y="110743"/>
            <a:ext cx="3002915" cy="574040"/>
          </a:xfrm>
          <a:prstGeom prst="rect">
            <a:avLst/>
          </a:prstGeom>
        </p:spPr>
        <p:txBody>
          <a:bodyPr vert="horz" wrap="square" lIns="0" tIns="12700" rIns="0" bIns="0" rtlCol="0">
            <a:spAutoFit/>
          </a:bodyPr>
          <a:lstStyle/>
          <a:p>
            <a:pPr marL="12700" marR="5080">
              <a:lnSpc>
                <a:spcPct val="100000"/>
              </a:lnSpc>
              <a:spcBef>
                <a:spcPts val="100"/>
              </a:spcBef>
            </a:pPr>
            <a:r>
              <a:rPr sz="1800" spc="-15" dirty="0">
                <a:solidFill>
                  <a:srgbClr val="46484D"/>
                </a:solidFill>
                <a:latin typeface="Calibri"/>
                <a:cs typeface="Calibri"/>
              </a:rPr>
              <a:t>pokemon</a:t>
            </a:r>
            <a:r>
              <a:rPr sz="1800" spc="15" dirty="0">
                <a:solidFill>
                  <a:srgbClr val="46484D"/>
                </a:solidFill>
                <a:latin typeface="Calibri"/>
                <a:cs typeface="Calibri"/>
              </a:rPr>
              <a:t> </a:t>
            </a:r>
            <a:r>
              <a:rPr sz="1800" spc="-10" dirty="0">
                <a:solidFill>
                  <a:srgbClr val="46484D"/>
                </a:solidFill>
                <a:latin typeface="Calibri"/>
                <a:cs typeface="Calibri"/>
              </a:rPr>
              <a:t>games</a:t>
            </a:r>
            <a:r>
              <a:rPr sz="1800" spc="-15" dirty="0">
                <a:solidFill>
                  <a:srgbClr val="46484D"/>
                </a:solidFill>
                <a:latin typeface="Calibri"/>
                <a:cs typeface="Calibri"/>
              </a:rPr>
              <a:t> (</a:t>
            </a:r>
            <a:r>
              <a:rPr sz="1800" i="1" spc="-15" dirty="0">
                <a:solidFill>
                  <a:srgbClr val="46484D"/>
                </a:solidFill>
                <a:latin typeface="Calibri"/>
                <a:cs typeface="Calibri"/>
              </a:rPr>
              <a:t>NOT</a:t>
            </a:r>
            <a:r>
              <a:rPr sz="1800" i="1" spc="10" dirty="0">
                <a:solidFill>
                  <a:srgbClr val="46484D"/>
                </a:solidFill>
                <a:latin typeface="Calibri"/>
                <a:cs typeface="Calibri"/>
              </a:rPr>
              <a:t> </a:t>
            </a:r>
            <a:r>
              <a:rPr sz="1800" spc="-15" dirty="0">
                <a:solidFill>
                  <a:srgbClr val="46484D"/>
                </a:solidFill>
                <a:latin typeface="Calibri"/>
                <a:cs typeface="Calibri"/>
              </a:rPr>
              <a:t>pokemon </a:t>
            </a:r>
            <a:r>
              <a:rPr sz="1800" spc="-395" dirty="0">
                <a:solidFill>
                  <a:srgbClr val="46484D"/>
                </a:solidFill>
                <a:latin typeface="Calibri"/>
                <a:cs typeface="Calibri"/>
              </a:rPr>
              <a:t> </a:t>
            </a:r>
            <a:r>
              <a:rPr sz="1800" spc="-15" dirty="0">
                <a:solidFill>
                  <a:srgbClr val="46484D"/>
                </a:solidFill>
                <a:latin typeface="Calibri"/>
                <a:cs typeface="Calibri"/>
              </a:rPr>
              <a:t>cards</a:t>
            </a:r>
            <a:r>
              <a:rPr sz="1800" spc="-5" dirty="0">
                <a:solidFill>
                  <a:srgbClr val="46484D"/>
                </a:solidFill>
                <a:latin typeface="Calibri"/>
                <a:cs typeface="Calibri"/>
              </a:rPr>
              <a:t> or</a:t>
            </a:r>
            <a:r>
              <a:rPr sz="1800" spc="10" dirty="0">
                <a:solidFill>
                  <a:srgbClr val="46484D"/>
                </a:solidFill>
                <a:latin typeface="Calibri"/>
                <a:cs typeface="Calibri"/>
              </a:rPr>
              <a:t> </a:t>
            </a:r>
            <a:r>
              <a:rPr sz="1800" spc="-20" dirty="0">
                <a:solidFill>
                  <a:srgbClr val="46484D"/>
                </a:solidFill>
                <a:latin typeface="Calibri"/>
                <a:cs typeface="Calibri"/>
              </a:rPr>
              <a:t>Pokemon</a:t>
            </a:r>
            <a:r>
              <a:rPr sz="1800" spc="5" dirty="0">
                <a:solidFill>
                  <a:srgbClr val="46484D"/>
                </a:solidFill>
                <a:latin typeface="Calibri"/>
                <a:cs typeface="Calibri"/>
              </a:rPr>
              <a:t> </a:t>
            </a:r>
            <a:r>
              <a:rPr sz="1800" dirty="0">
                <a:solidFill>
                  <a:srgbClr val="46484D"/>
                </a:solidFill>
                <a:latin typeface="Calibri"/>
                <a:cs typeface="Calibri"/>
              </a:rPr>
              <a:t>Go)</a:t>
            </a:r>
            <a:endParaRPr sz="18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4567555" cy="697230"/>
          </a:xfrm>
          <a:prstGeom prst="rect">
            <a:avLst/>
          </a:prstGeom>
        </p:spPr>
        <p:txBody>
          <a:bodyPr vert="horz" wrap="square" lIns="0" tIns="13335" rIns="0" bIns="0" rtlCol="0">
            <a:spAutoFit/>
          </a:bodyPr>
          <a:lstStyle/>
          <a:p>
            <a:pPr marL="12700">
              <a:lnSpc>
                <a:spcPct val="100000"/>
              </a:lnSpc>
              <a:spcBef>
                <a:spcPts val="105"/>
              </a:spcBef>
            </a:pPr>
            <a:r>
              <a:rPr spc="-10" dirty="0"/>
              <a:t>Example</a:t>
            </a:r>
            <a:r>
              <a:rPr spc="-95" dirty="0"/>
              <a:t> </a:t>
            </a:r>
            <a:r>
              <a:rPr spc="-10" dirty="0"/>
              <a:t>Application</a:t>
            </a:r>
          </a:p>
        </p:txBody>
      </p:sp>
      <p:pic>
        <p:nvPicPr>
          <p:cNvPr id="3" name="object 3"/>
          <p:cNvPicPr/>
          <p:nvPr/>
        </p:nvPicPr>
        <p:blipFill>
          <a:blip r:embed="rId2" cstate="print"/>
          <a:stretch>
            <a:fillRect/>
          </a:stretch>
        </p:blipFill>
        <p:spPr>
          <a:xfrm>
            <a:off x="51612" y="1715925"/>
            <a:ext cx="9014968" cy="459407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5398135" cy="697230"/>
          </a:xfrm>
          <a:prstGeom prst="rect">
            <a:avLst/>
          </a:prstGeom>
        </p:spPr>
        <p:txBody>
          <a:bodyPr vert="horz" wrap="square" lIns="0" tIns="13335" rIns="0" bIns="0" rtlCol="0">
            <a:spAutoFit/>
          </a:bodyPr>
          <a:lstStyle/>
          <a:p>
            <a:pPr marL="12700">
              <a:lnSpc>
                <a:spcPct val="100000"/>
              </a:lnSpc>
              <a:spcBef>
                <a:spcPts val="105"/>
              </a:spcBef>
            </a:pPr>
            <a:r>
              <a:rPr spc="-10" dirty="0"/>
              <a:t>How</a:t>
            </a:r>
            <a:r>
              <a:rPr spc="-5" dirty="0"/>
              <a:t> </a:t>
            </a:r>
            <a:r>
              <a:rPr spc="-20" dirty="0"/>
              <a:t>to</a:t>
            </a:r>
            <a:r>
              <a:rPr spc="-25" dirty="0"/>
              <a:t> </a:t>
            </a:r>
            <a:r>
              <a:rPr dirty="0"/>
              <a:t>do</a:t>
            </a:r>
            <a:r>
              <a:rPr spc="-15" dirty="0"/>
              <a:t> </a:t>
            </a:r>
            <a:r>
              <a:rPr spc="-10" dirty="0"/>
              <a:t>Classification</a:t>
            </a:r>
          </a:p>
        </p:txBody>
      </p:sp>
      <p:sp>
        <p:nvSpPr>
          <p:cNvPr id="3" name="object 3"/>
          <p:cNvSpPr txBox="1"/>
          <p:nvPr/>
        </p:nvSpPr>
        <p:spPr>
          <a:xfrm>
            <a:off x="707542" y="1793189"/>
            <a:ext cx="4563745" cy="45212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35" dirty="0">
                <a:latin typeface="Calibri"/>
                <a:cs typeface="Calibri"/>
              </a:rPr>
              <a:t>Training</a:t>
            </a:r>
            <a:r>
              <a:rPr sz="2800" dirty="0">
                <a:latin typeface="Calibri"/>
                <a:cs typeface="Calibri"/>
              </a:rPr>
              <a:t> </a:t>
            </a:r>
            <a:r>
              <a:rPr sz="2800" spc="-20" dirty="0">
                <a:latin typeface="Calibri"/>
                <a:cs typeface="Calibri"/>
              </a:rPr>
              <a:t>data</a:t>
            </a:r>
            <a:r>
              <a:rPr sz="2800" spc="-15" dirty="0">
                <a:latin typeface="Calibri"/>
                <a:cs typeface="Calibri"/>
              </a:rPr>
              <a:t> </a:t>
            </a:r>
            <a:r>
              <a:rPr sz="2800" spc="-25" dirty="0">
                <a:latin typeface="Calibri"/>
                <a:cs typeface="Calibri"/>
              </a:rPr>
              <a:t>for</a:t>
            </a:r>
            <a:r>
              <a:rPr sz="2800" spc="-20" dirty="0">
                <a:latin typeface="Calibri"/>
                <a:cs typeface="Calibri"/>
              </a:rPr>
              <a:t> </a:t>
            </a:r>
            <a:r>
              <a:rPr sz="2800" spc="-10" dirty="0">
                <a:latin typeface="Calibri"/>
                <a:cs typeface="Calibri"/>
              </a:rPr>
              <a:t>Classification</a:t>
            </a:r>
            <a:endParaRPr sz="2800">
              <a:latin typeface="Calibri"/>
              <a:cs typeface="Calibri"/>
            </a:endParaRPr>
          </a:p>
        </p:txBody>
      </p:sp>
      <p:sp>
        <p:nvSpPr>
          <p:cNvPr id="4" name="object 4"/>
          <p:cNvSpPr/>
          <p:nvPr/>
        </p:nvSpPr>
        <p:spPr>
          <a:xfrm>
            <a:off x="1625854" y="2661539"/>
            <a:ext cx="944880" cy="282575"/>
          </a:xfrm>
          <a:custGeom>
            <a:avLst/>
            <a:gdLst/>
            <a:ahLst/>
            <a:cxnLst/>
            <a:rect l="l" t="t" r="r" b="b"/>
            <a:pathLst>
              <a:path w="944880" h="282575">
                <a:moveTo>
                  <a:pt x="854582" y="0"/>
                </a:moveTo>
                <a:lnTo>
                  <a:pt x="850519" y="11430"/>
                </a:lnTo>
                <a:lnTo>
                  <a:pt x="866882" y="18522"/>
                </a:lnTo>
                <a:lnTo>
                  <a:pt x="880935" y="28352"/>
                </a:lnTo>
                <a:lnTo>
                  <a:pt x="909468" y="73852"/>
                </a:lnTo>
                <a:lnTo>
                  <a:pt x="917799" y="115623"/>
                </a:lnTo>
                <a:lnTo>
                  <a:pt x="918844" y="139700"/>
                </a:lnTo>
                <a:lnTo>
                  <a:pt x="917797" y="164635"/>
                </a:lnTo>
                <a:lnTo>
                  <a:pt x="909415" y="207601"/>
                </a:lnTo>
                <a:lnTo>
                  <a:pt x="880935" y="253857"/>
                </a:lnTo>
                <a:lnTo>
                  <a:pt x="851026" y="270890"/>
                </a:lnTo>
                <a:lnTo>
                  <a:pt x="854582" y="282321"/>
                </a:lnTo>
                <a:lnTo>
                  <a:pt x="893079" y="264255"/>
                </a:lnTo>
                <a:lnTo>
                  <a:pt x="921384" y="233045"/>
                </a:lnTo>
                <a:lnTo>
                  <a:pt x="938815" y="191135"/>
                </a:lnTo>
                <a:lnTo>
                  <a:pt x="944626" y="141224"/>
                </a:lnTo>
                <a:lnTo>
                  <a:pt x="943171" y="115341"/>
                </a:lnTo>
                <a:lnTo>
                  <a:pt x="931499" y="69482"/>
                </a:lnTo>
                <a:lnTo>
                  <a:pt x="908375" y="32146"/>
                </a:lnTo>
                <a:lnTo>
                  <a:pt x="875037" y="7381"/>
                </a:lnTo>
                <a:lnTo>
                  <a:pt x="854582" y="0"/>
                </a:lnTo>
                <a:close/>
              </a:path>
              <a:path w="944880" h="282575">
                <a:moveTo>
                  <a:pt x="90043" y="0"/>
                </a:moveTo>
                <a:lnTo>
                  <a:pt x="51546" y="18097"/>
                </a:lnTo>
                <a:lnTo>
                  <a:pt x="23240" y="49530"/>
                </a:lnTo>
                <a:lnTo>
                  <a:pt x="5810" y="91424"/>
                </a:lnTo>
                <a:lnTo>
                  <a:pt x="0" y="141224"/>
                </a:lnTo>
                <a:lnTo>
                  <a:pt x="1450" y="167179"/>
                </a:lnTo>
                <a:lnTo>
                  <a:pt x="13019" y="213090"/>
                </a:lnTo>
                <a:lnTo>
                  <a:pt x="36018" y="250281"/>
                </a:lnTo>
                <a:lnTo>
                  <a:pt x="69494" y="274943"/>
                </a:lnTo>
                <a:lnTo>
                  <a:pt x="90043" y="282321"/>
                </a:lnTo>
                <a:lnTo>
                  <a:pt x="93598" y="270890"/>
                </a:lnTo>
                <a:lnTo>
                  <a:pt x="77475" y="263773"/>
                </a:lnTo>
                <a:lnTo>
                  <a:pt x="63579" y="253857"/>
                </a:lnTo>
                <a:lnTo>
                  <a:pt x="35083" y="207601"/>
                </a:lnTo>
                <a:lnTo>
                  <a:pt x="26701" y="164635"/>
                </a:lnTo>
                <a:lnTo>
                  <a:pt x="25653" y="139700"/>
                </a:lnTo>
                <a:lnTo>
                  <a:pt x="26701" y="115623"/>
                </a:lnTo>
                <a:lnTo>
                  <a:pt x="35083" y="73852"/>
                </a:lnTo>
                <a:lnTo>
                  <a:pt x="63674" y="28352"/>
                </a:lnTo>
                <a:lnTo>
                  <a:pt x="93979" y="11430"/>
                </a:lnTo>
                <a:lnTo>
                  <a:pt x="90043" y="0"/>
                </a:lnTo>
                <a:close/>
              </a:path>
            </a:pathLst>
          </a:custGeom>
          <a:solidFill>
            <a:srgbClr val="000000"/>
          </a:solidFill>
        </p:spPr>
        <p:txBody>
          <a:bodyPr wrap="square" lIns="0" tIns="0" rIns="0" bIns="0" rtlCol="0"/>
          <a:lstStyle/>
          <a:p>
            <a:endParaRPr/>
          </a:p>
        </p:txBody>
      </p:sp>
      <p:sp>
        <p:nvSpPr>
          <p:cNvPr id="5" name="object 5"/>
          <p:cNvSpPr txBox="1"/>
          <p:nvPr/>
        </p:nvSpPr>
        <p:spPr>
          <a:xfrm>
            <a:off x="1687702" y="2572003"/>
            <a:ext cx="1004316" cy="391160"/>
          </a:xfrm>
          <a:prstGeom prst="rect">
            <a:avLst/>
          </a:prstGeom>
        </p:spPr>
        <p:txBody>
          <a:bodyPr vert="horz" wrap="square" lIns="0" tIns="12700" rIns="0" bIns="0" rtlCol="0">
            <a:spAutoFit/>
          </a:bodyPr>
          <a:lstStyle/>
          <a:p>
            <a:pPr marL="38100">
              <a:lnSpc>
                <a:spcPct val="100000"/>
              </a:lnSpc>
              <a:spcBef>
                <a:spcPts val="100"/>
              </a:spcBef>
            </a:pPr>
            <a:r>
              <a:rPr sz="2400" spc="75" dirty="0">
                <a:latin typeface="Cambria Math"/>
                <a:cs typeface="Cambria Math"/>
              </a:rPr>
              <a:t>𝑥</a:t>
            </a:r>
            <a:r>
              <a:rPr sz="2625" spc="195" baseline="28571" dirty="0">
                <a:latin typeface="Cambria Math"/>
                <a:cs typeface="Cambria Math"/>
              </a:rPr>
              <a:t>1</a:t>
            </a:r>
            <a:r>
              <a:rPr sz="2400" dirty="0">
                <a:latin typeface="Cambria Math"/>
                <a:cs typeface="Cambria Math"/>
              </a:rPr>
              <a:t>,</a:t>
            </a:r>
            <a:r>
              <a:rPr sz="2400" spc="-135" dirty="0">
                <a:latin typeface="Cambria Math"/>
                <a:cs typeface="Cambria Math"/>
              </a:rPr>
              <a:t> </a:t>
            </a:r>
            <a:r>
              <a:rPr sz="2400" spc="-1019" dirty="0">
                <a:latin typeface="Cambria Math"/>
                <a:cs typeface="Cambria Math"/>
              </a:rPr>
              <a:t>𝑦</a:t>
            </a:r>
            <a:r>
              <a:rPr lang="zh-TW" altLang="en-US" sz="2400" spc="-1325" dirty="0">
                <a:latin typeface="Cambria Math"/>
                <a:cs typeface="Cambria Math"/>
              </a:rPr>
              <a:t>  </a:t>
            </a:r>
            <a:r>
              <a:rPr sz="2625" spc="60" baseline="28571" dirty="0">
                <a:latin typeface="Cambria Math"/>
                <a:cs typeface="Cambria Math"/>
              </a:rPr>
              <a:t>1</a:t>
            </a:r>
            <a:endParaRPr sz="2625" baseline="28571" dirty="0">
              <a:latin typeface="Cambria Math"/>
              <a:cs typeface="Cambria Math"/>
            </a:endParaRPr>
          </a:p>
        </p:txBody>
      </p:sp>
      <p:sp>
        <p:nvSpPr>
          <p:cNvPr id="6" name="object 6"/>
          <p:cNvSpPr/>
          <p:nvPr/>
        </p:nvSpPr>
        <p:spPr>
          <a:xfrm>
            <a:off x="3341623" y="2692273"/>
            <a:ext cx="958850" cy="282575"/>
          </a:xfrm>
          <a:custGeom>
            <a:avLst/>
            <a:gdLst/>
            <a:ahLst/>
            <a:cxnLst/>
            <a:rect l="l" t="t" r="r" b="b"/>
            <a:pathLst>
              <a:path w="958850" h="282575">
                <a:moveTo>
                  <a:pt x="868299" y="0"/>
                </a:moveTo>
                <a:lnTo>
                  <a:pt x="864235" y="11556"/>
                </a:lnTo>
                <a:lnTo>
                  <a:pt x="880616" y="18631"/>
                </a:lnTo>
                <a:lnTo>
                  <a:pt x="894699" y="28432"/>
                </a:lnTo>
                <a:lnTo>
                  <a:pt x="923238" y="73925"/>
                </a:lnTo>
                <a:lnTo>
                  <a:pt x="931533" y="115732"/>
                </a:lnTo>
                <a:lnTo>
                  <a:pt x="932561" y="139826"/>
                </a:lnTo>
                <a:lnTo>
                  <a:pt x="931515" y="164707"/>
                </a:lnTo>
                <a:lnTo>
                  <a:pt x="923184" y="207656"/>
                </a:lnTo>
                <a:lnTo>
                  <a:pt x="894714" y="253857"/>
                </a:lnTo>
                <a:lnTo>
                  <a:pt x="864742" y="270890"/>
                </a:lnTo>
                <a:lnTo>
                  <a:pt x="868299" y="282321"/>
                </a:lnTo>
                <a:lnTo>
                  <a:pt x="906795" y="264302"/>
                </a:lnTo>
                <a:lnTo>
                  <a:pt x="935101" y="233044"/>
                </a:lnTo>
                <a:lnTo>
                  <a:pt x="952531" y="191135"/>
                </a:lnTo>
                <a:lnTo>
                  <a:pt x="958341" y="141224"/>
                </a:lnTo>
                <a:lnTo>
                  <a:pt x="956889" y="115359"/>
                </a:lnTo>
                <a:lnTo>
                  <a:pt x="945268" y="69536"/>
                </a:lnTo>
                <a:lnTo>
                  <a:pt x="922145" y="32146"/>
                </a:lnTo>
                <a:lnTo>
                  <a:pt x="888755" y="7381"/>
                </a:lnTo>
                <a:lnTo>
                  <a:pt x="868299" y="0"/>
                </a:lnTo>
                <a:close/>
              </a:path>
              <a:path w="958850" h="282575">
                <a:moveTo>
                  <a:pt x="90042" y="0"/>
                </a:moveTo>
                <a:lnTo>
                  <a:pt x="51641" y="18097"/>
                </a:lnTo>
                <a:lnTo>
                  <a:pt x="23240" y="49529"/>
                </a:lnTo>
                <a:lnTo>
                  <a:pt x="5810" y="91471"/>
                </a:lnTo>
                <a:lnTo>
                  <a:pt x="0" y="141224"/>
                </a:lnTo>
                <a:lnTo>
                  <a:pt x="1452" y="167179"/>
                </a:lnTo>
                <a:lnTo>
                  <a:pt x="13073" y="213090"/>
                </a:lnTo>
                <a:lnTo>
                  <a:pt x="36125" y="250334"/>
                </a:lnTo>
                <a:lnTo>
                  <a:pt x="69514" y="274960"/>
                </a:lnTo>
                <a:lnTo>
                  <a:pt x="90042" y="282321"/>
                </a:lnTo>
                <a:lnTo>
                  <a:pt x="93599" y="270890"/>
                </a:lnTo>
                <a:lnTo>
                  <a:pt x="77529" y="263773"/>
                </a:lnTo>
                <a:lnTo>
                  <a:pt x="63626" y="253857"/>
                </a:lnTo>
                <a:lnTo>
                  <a:pt x="35157" y="207656"/>
                </a:lnTo>
                <a:lnTo>
                  <a:pt x="26826" y="164707"/>
                </a:lnTo>
                <a:lnTo>
                  <a:pt x="25780" y="139826"/>
                </a:lnTo>
                <a:lnTo>
                  <a:pt x="26826" y="115732"/>
                </a:lnTo>
                <a:lnTo>
                  <a:pt x="35157" y="73925"/>
                </a:lnTo>
                <a:lnTo>
                  <a:pt x="63738" y="28432"/>
                </a:lnTo>
                <a:lnTo>
                  <a:pt x="94106" y="11556"/>
                </a:lnTo>
                <a:lnTo>
                  <a:pt x="90042" y="0"/>
                </a:lnTo>
                <a:close/>
              </a:path>
            </a:pathLst>
          </a:custGeom>
          <a:solidFill>
            <a:srgbClr val="000000"/>
          </a:solidFill>
        </p:spPr>
        <p:txBody>
          <a:bodyPr wrap="square" lIns="0" tIns="0" rIns="0" bIns="0" rtlCol="0"/>
          <a:lstStyle/>
          <a:p>
            <a:endParaRPr/>
          </a:p>
        </p:txBody>
      </p:sp>
      <p:sp>
        <p:nvSpPr>
          <p:cNvPr id="7" name="object 7"/>
          <p:cNvSpPr txBox="1"/>
          <p:nvPr/>
        </p:nvSpPr>
        <p:spPr>
          <a:xfrm>
            <a:off x="3403727" y="2602738"/>
            <a:ext cx="977506" cy="391160"/>
          </a:xfrm>
          <a:prstGeom prst="rect">
            <a:avLst/>
          </a:prstGeom>
        </p:spPr>
        <p:txBody>
          <a:bodyPr vert="horz" wrap="square" lIns="0" tIns="12700" rIns="0" bIns="0" rtlCol="0">
            <a:spAutoFit/>
          </a:bodyPr>
          <a:lstStyle/>
          <a:p>
            <a:pPr marL="38100">
              <a:lnSpc>
                <a:spcPct val="100000"/>
              </a:lnSpc>
              <a:spcBef>
                <a:spcPts val="100"/>
              </a:spcBef>
            </a:pPr>
            <a:r>
              <a:rPr sz="2400" spc="125" dirty="0">
                <a:latin typeface="Cambria Math"/>
                <a:cs typeface="Cambria Math"/>
              </a:rPr>
              <a:t>𝑥</a:t>
            </a:r>
            <a:r>
              <a:rPr sz="2625" spc="209" baseline="28571" dirty="0">
                <a:latin typeface="Cambria Math"/>
                <a:cs typeface="Cambria Math"/>
              </a:rPr>
              <a:t>2</a:t>
            </a:r>
            <a:r>
              <a:rPr sz="2400" dirty="0">
                <a:latin typeface="Cambria Math"/>
                <a:cs typeface="Cambria Math"/>
              </a:rPr>
              <a:t>,</a:t>
            </a:r>
            <a:r>
              <a:rPr sz="2400" spc="-135" dirty="0">
                <a:latin typeface="Cambria Math"/>
                <a:cs typeface="Cambria Math"/>
              </a:rPr>
              <a:t> </a:t>
            </a:r>
            <a:r>
              <a:rPr sz="2400" spc="-1019" dirty="0">
                <a:latin typeface="Cambria Math"/>
                <a:cs typeface="Cambria Math"/>
              </a:rPr>
              <a:t>𝑦</a:t>
            </a:r>
            <a:r>
              <a:rPr sz="2625" spc="60" baseline="28571" dirty="0">
                <a:latin typeface="Cambria Math"/>
                <a:cs typeface="Cambria Math"/>
              </a:rPr>
              <a:t>2</a:t>
            </a:r>
            <a:endParaRPr sz="2625" baseline="28571" dirty="0">
              <a:latin typeface="Cambria Math"/>
              <a:cs typeface="Cambria Math"/>
            </a:endParaRPr>
          </a:p>
        </p:txBody>
      </p:sp>
      <p:sp>
        <p:nvSpPr>
          <p:cNvPr id="8" name="object 8"/>
          <p:cNvSpPr/>
          <p:nvPr/>
        </p:nvSpPr>
        <p:spPr>
          <a:xfrm>
            <a:off x="6640830" y="2692273"/>
            <a:ext cx="1047115" cy="282575"/>
          </a:xfrm>
          <a:custGeom>
            <a:avLst/>
            <a:gdLst/>
            <a:ahLst/>
            <a:cxnLst/>
            <a:rect l="l" t="t" r="r" b="b"/>
            <a:pathLst>
              <a:path w="1047115" h="282575">
                <a:moveTo>
                  <a:pt x="956691" y="0"/>
                </a:moveTo>
                <a:lnTo>
                  <a:pt x="952753" y="11556"/>
                </a:lnTo>
                <a:lnTo>
                  <a:pt x="969061" y="18631"/>
                </a:lnTo>
                <a:lnTo>
                  <a:pt x="983106" y="28432"/>
                </a:lnTo>
                <a:lnTo>
                  <a:pt x="1011650" y="73925"/>
                </a:lnTo>
                <a:lnTo>
                  <a:pt x="1020032" y="115732"/>
                </a:lnTo>
                <a:lnTo>
                  <a:pt x="1021079" y="139826"/>
                </a:lnTo>
                <a:lnTo>
                  <a:pt x="1020032" y="164707"/>
                </a:lnTo>
                <a:lnTo>
                  <a:pt x="1011650" y="207656"/>
                </a:lnTo>
                <a:lnTo>
                  <a:pt x="983154" y="253857"/>
                </a:lnTo>
                <a:lnTo>
                  <a:pt x="953135" y="270890"/>
                </a:lnTo>
                <a:lnTo>
                  <a:pt x="956691" y="282321"/>
                </a:lnTo>
                <a:lnTo>
                  <a:pt x="995235" y="264302"/>
                </a:lnTo>
                <a:lnTo>
                  <a:pt x="1023493" y="233044"/>
                </a:lnTo>
                <a:lnTo>
                  <a:pt x="1040923" y="191135"/>
                </a:lnTo>
                <a:lnTo>
                  <a:pt x="1046734" y="141224"/>
                </a:lnTo>
                <a:lnTo>
                  <a:pt x="1045281" y="115359"/>
                </a:lnTo>
                <a:lnTo>
                  <a:pt x="1033660" y="69536"/>
                </a:lnTo>
                <a:lnTo>
                  <a:pt x="1010590" y="32146"/>
                </a:lnTo>
                <a:lnTo>
                  <a:pt x="977165" y="7381"/>
                </a:lnTo>
                <a:lnTo>
                  <a:pt x="956691" y="0"/>
                </a:lnTo>
                <a:close/>
              </a:path>
              <a:path w="1047115" h="282575">
                <a:moveTo>
                  <a:pt x="90043" y="0"/>
                </a:moveTo>
                <a:lnTo>
                  <a:pt x="51641" y="18097"/>
                </a:lnTo>
                <a:lnTo>
                  <a:pt x="23241" y="49529"/>
                </a:lnTo>
                <a:lnTo>
                  <a:pt x="5810" y="91471"/>
                </a:lnTo>
                <a:lnTo>
                  <a:pt x="0" y="141224"/>
                </a:lnTo>
                <a:lnTo>
                  <a:pt x="1452" y="167179"/>
                </a:lnTo>
                <a:lnTo>
                  <a:pt x="13073" y="213090"/>
                </a:lnTo>
                <a:lnTo>
                  <a:pt x="36125" y="250334"/>
                </a:lnTo>
                <a:lnTo>
                  <a:pt x="69514" y="274960"/>
                </a:lnTo>
                <a:lnTo>
                  <a:pt x="90043" y="282321"/>
                </a:lnTo>
                <a:lnTo>
                  <a:pt x="93599" y="270890"/>
                </a:lnTo>
                <a:lnTo>
                  <a:pt x="77531" y="263773"/>
                </a:lnTo>
                <a:lnTo>
                  <a:pt x="63642" y="253857"/>
                </a:lnTo>
                <a:lnTo>
                  <a:pt x="35210" y="207656"/>
                </a:lnTo>
                <a:lnTo>
                  <a:pt x="26828" y="164707"/>
                </a:lnTo>
                <a:lnTo>
                  <a:pt x="25780" y="139826"/>
                </a:lnTo>
                <a:lnTo>
                  <a:pt x="26828" y="115732"/>
                </a:lnTo>
                <a:lnTo>
                  <a:pt x="35210" y="73925"/>
                </a:lnTo>
                <a:lnTo>
                  <a:pt x="63753" y="28432"/>
                </a:lnTo>
                <a:lnTo>
                  <a:pt x="94106" y="11556"/>
                </a:lnTo>
                <a:lnTo>
                  <a:pt x="90043" y="0"/>
                </a:lnTo>
                <a:close/>
              </a:path>
            </a:pathLst>
          </a:custGeom>
          <a:solidFill>
            <a:srgbClr val="000000"/>
          </a:solidFill>
        </p:spPr>
        <p:txBody>
          <a:bodyPr wrap="square" lIns="0" tIns="0" rIns="0" bIns="0" rtlCol="0"/>
          <a:lstStyle/>
          <a:p>
            <a:endParaRPr/>
          </a:p>
        </p:txBody>
      </p:sp>
      <p:sp>
        <p:nvSpPr>
          <p:cNvPr id="9" name="object 9"/>
          <p:cNvSpPr txBox="1"/>
          <p:nvPr/>
        </p:nvSpPr>
        <p:spPr>
          <a:xfrm>
            <a:off x="6703441" y="2602738"/>
            <a:ext cx="1107946" cy="391160"/>
          </a:xfrm>
          <a:prstGeom prst="rect">
            <a:avLst/>
          </a:prstGeom>
        </p:spPr>
        <p:txBody>
          <a:bodyPr vert="horz" wrap="square" lIns="0" tIns="12700" rIns="0" bIns="0" rtlCol="0">
            <a:spAutoFit/>
          </a:bodyPr>
          <a:lstStyle/>
          <a:p>
            <a:pPr marL="38100">
              <a:lnSpc>
                <a:spcPct val="100000"/>
              </a:lnSpc>
              <a:spcBef>
                <a:spcPts val="100"/>
              </a:spcBef>
            </a:pPr>
            <a:r>
              <a:rPr sz="2400" spc="125" dirty="0">
                <a:latin typeface="Cambria Math"/>
                <a:cs typeface="Cambria Math"/>
              </a:rPr>
              <a:t>𝑥</a:t>
            </a:r>
            <a:r>
              <a:rPr sz="2625" spc="284" baseline="28571" dirty="0">
                <a:latin typeface="Cambria Math"/>
                <a:cs typeface="Cambria Math"/>
              </a:rPr>
              <a:t>𝑁</a:t>
            </a:r>
            <a:r>
              <a:rPr sz="2400" dirty="0">
                <a:latin typeface="Cambria Math"/>
                <a:cs typeface="Cambria Math"/>
              </a:rPr>
              <a:t>,</a:t>
            </a:r>
            <a:r>
              <a:rPr sz="2400" spc="-130" dirty="0">
                <a:latin typeface="Cambria Math"/>
                <a:cs typeface="Cambria Math"/>
              </a:rPr>
              <a:t> </a:t>
            </a:r>
            <a:r>
              <a:rPr sz="2400" spc="-1019" dirty="0">
                <a:latin typeface="Cambria Math"/>
                <a:cs typeface="Cambria Math"/>
              </a:rPr>
              <a:t>𝑦</a:t>
            </a:r>
            <a:r>
              <a:rPr sz="2625" spc="82" baseline="28571" dirty="0">
                <a:latin typeface="Cambria Math"/>
                <a:cs typeface="Cambria Math"/>
              </a:rPr>
              <a:t>𝑁</a:t>
            </a:r>
            <a:endParaRPr sz="2625" baseline="28571" dirty="0">
              <a:latin typeface="Cambria Math"/>
              <a:cs typeface="Cambria Math"/>
            </a:endParaRPr>
          </a:p>
        </p:txBody>
      </p:sp>
      <p:sp>
        <p:nvSpPr>
          <p:cNvPr id="10" name="object 10"/>
          <p:cNvSpPr txBox="1"/>
          <p:nvPr/>
        </p:nvSpPr>
        <p:spPr>
          <a:xfrm>
            <a:off x="5164328" y="2505836"/>
            <a:ext cx="619125"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a:t>
            </a:r>
            <a:r>
              <a:rPr sz="2800" spc="-155" dirty="0">
                <a:latin typeface="Cambria Math"/>
                <a:cs typeface="Cambria Math"/>
              </a:rPr>
              <a:t> </a:t>
            </a:r>
            <a:r>
              <a:rPr sz="2800" spc="-5" dirty="0">
                <a:latin typeface="Cambria Math"/>
                <a:cs typeface="Cambria Math"/>
              </a:rPr>
              <a:t>…</a:t>
            </a:r>
            <a:endParaRPr sz="2800">
              <a:latin typeface="Cambria Math"/>
              <a:cs typeface="Cambria Math"/>
            </a:endParaRPr>
          </a:p>
        </p:txBody>
      </p:sp>
      <p:pic>
        <p:nvPicPr>
          <p:cNvPr id="11" name="object 11"/>
          <p:cNvPicPr/>
          <p:nvPr/>
        </p:nvPicPr>
        <p:blipFill>
          <a:blip r:embed="rId3" cstate="print"/>
          <a:stretch>
            <a:fillRect/>
          </a:stretch>
        </p:blipFill>
        <p:spPr>
          <a:xfrm>
            <a:off x="947927" y="3000755"/>
            <a:ext cx="1004316" cy="1005840"/>
          </a:xfrm>
          <a:prstGeom prst="rect">
            <a:avLst/>
          </a:prstGeom>
        </p:spPr>
      </p:pic>
      <p:pic>
        <p:nvPicPr>
          <p:cNvPr id="12" name="object 12"/>
          <p:cNvPicPr/>
          <p:nvPr/>
        </p:nvPicPr>
        <p:blipFill>
          <a:blip r:embed="rId4" cstate="print"/>
          <a:stretch>
            <a:fillRect/>
          </a:stretch>
        </p:blipFill>
        <p:spPr>
          <a:xfrm>
            <a:off x="2086355" y="3169920"/>
            <a:ext cx="658368" cy="618743"/>
          </a:xfrm>
          <a:prstGeom prst="rect">
            <a:avLst/>
          </a:prstGeom>
        </p:spPr>
      </p:pic>
      <p:pic>
        <p:nvPicPr>
          <p:cNvPr id="13" name="object 13"/>
          <p:cNvPicPr/>
          <p:nvPr/>
        </p:nvPicPr>
        <p:blipFill>
          <a:blip r:embed="rId5" cstate="print"/>
          <a:stretch>
            <a:fillRect/>
          </a:stretch>
        </p:blipFill>
        <p:spPr>
          <a:xfrm>
            <a:off x="3039306" y="3090672"/>
            <a:ext cx="977506" cy="1004315"/>
          </a:xfrm>
          <a:prstGeom prst="rect">
            <a:avLst/>
          </a:prstGeom>
        </p:spPr>
      </p:pic>
      <p:pic>
        <p:nvPicPr>
          <p:cNvPr id="14" name="object 14"/>
          <p:cNvPicPr/>
          <p:nvPr/>
        </p:nvPicPr>
        <p:blipFill>
          <a:blip r:embed="rId6" cstate="print"/>
          <a:stretch>
            <a:fillRect/>
          </a:stretch>
        </p:blipFill>
        <p:spPr>
          <a:xfrm>
            <a:off x="4091940" y="3131820"/>
            <a:ext cx="637032" cy="656843"/>
          </a:xfrm>
          <a:prstGeom prst="rect">
            <a:avLst/>
          </a:prstGeom>
        </p:spPr>
      </p:pic>
      <p:pic>
        <p:nvPicPr>
          <p:cNvPr id="15" name="object 15"/>
          <p:cNvPicPr/>
          <p:nvPr/>
        </p:nvPicPr>
        <p:blipFill>
          <a:blip r:embed="rId7" cstate="print"/>
          <a:stretch>
            <a:fillRect/>
          </a:stretch>
        </p:blipFill>
        <p:spPr>
          <a:xfrm>
            <a:off x="6068567" y="3090672"/>
            <a:ext cx="1107947" cy="1030223"/>
          </a:xfrm>
          <a:prstGeom prst="rect">
            <a:avLst/>
          </a:prstGeom>
        </p:spPr>
      </p:pic>
      <p:pic>
        <p:nvPicPr>
          <p:cNvPr id="16" name="object 16"/>
          <p:cNvPicPr/>
          <p:nvPr/>
        </p:nvPicPr>
        <p:blipFill>
          <a:blip r:embed="rId8" cstate="print"/>
          <a:stretch>
            <a:fillRect/>
          </a:stretch>
        </p:blipFill>
        <p:spPr>
          <a:xfrm>
            <a:off x="7528559" y="3300984"/>
            <a:ext cx="609600" cy="609600"/>
          </a:xfrm>
          <a:prstGeom prst="rect">
            <a:avLst/>
          </a:prstGeom>
        </p:spPr>
      </p:pic>
      <p:sp>
        <p:nvSpPr>
          <p:cNvPr id="17" name="object 17"/>
          <p:cNvSpPr txBox="1"/>
          <p:nvPr/>
        </p:nvSpPr>
        <p:spPr>
          <a:xfrm>
            <a:off x="811174" y="4246318"/>
            <a:ext cx="7534275" cy="2248535"/>
          </a:xfrm>
          <a:prstGeom prst="rect">
            <a:avLst/>
          </a:prstGeom>
        </p:spPr>
        <p:txBody>
          <a:bodyPr vert="horz" wrap="square" lIns="0" tIns="90805" rIns="0" bIns="0" rtlCol="0">
            <a:spAutoFit/>
          </a:bodyPr>
          <a:lstStyle/>
          <a:p>
            <a:pPr marL="12700">
              <a:lnSpc>
                <a:spcPct val="100000"/>
              </a:lnSpc>
              <a:spcBef>
                <a:spcPts val="715"/>
              </a:spcBef>
            </a:pPr>
            <a:r>
              <a:rPr sz="2800" spc="-10" dirty="0">
                <a:latin typeface="Calibri"/>
                <a:cs typeface="Calibri"/>
              </a:rPr>
              <a:t>Classification</a:t>
            </a:r>
            <a:r>
              <a:rPr sz="2800" spc="10" dirty="0">
                <a:latin typeface="Calibri"/>
                <a:cs typeface="Calibri"/>
              </a:rPr>
              <a:t> </a:t>
            </a:r>
            <a:r>
              <a:rPr sz="2800" spc="-5" dirty="0">
                <a:latin typeface="Calibri"/>
                <a:cs typeface="Calibri"/>
              </a:rPr>
              <a:t>as</a:t>
            </a:r>
            <a:r>
              <a:rPr sz="2800" spc="-10" dirty="0">
                <a:latin typeface="Calibri"/>
                <a:cs typeface="Calibri"/>
              </a:rPr>
              <a:t> </a:t>
            </a:r>
            <a:r>
              <a:rPr sz="2800" spc="-15" dirty="0">
                <a:latin typeface="Calibri"/>
                <a:cs typeface="Calibri"/>
              </a:rPr>
              <a:t>Regression?</a:t>
            </a:r>
            <a:endParaRPr sz="2800">
              <a:latin typeface="Calibri"/>
              <a:cs typeface="Calibri"/>
            </a:endParaRPr>
          </a:p>
          <a:p>
            <a:pPr marL="538480">
              <a:lnSpc>
                <a:spcPct val="100000"/>
              </a:lnSpc>
              <a:spcBef>
                <a:spcPts val="525"/>
              </a:spcBef>
            </a:pPr>
            <a:r>
              <a:rPr sz="2400" dirty="0">
                <a:latin typeface="Calibri"/>
                <a:cs typeface="Calibri"/>
              </a:rPr>
              <a:t>Binary</a:t>
            </a:r>
            <a:r>
              <a:rPr sz="2400" spc="-35" dirty="0">
                <a:latin typeface="Calibri"/>
                <a:cs typeface="Calibri"/>
              </a:rPr>
              <a:t> </a:t>
            </a:r>
            <a:r>
              <a:rPr sz="2400" spc="-5" dirty="0">
                <a:latin typeface="Calibri"/>
                <a:cs typeface="Calibri"/>
              </a:rPr>
              <a:t>classification</a:t>
            </a:r>
            <a:r>
              <a:rPr sz="2400" spc="-35" dirty="0">
                <a:latin typeface="Calibri"/>
                <a:cs typeface="Calibri"/>
              </a:rPr>
              <a:t> </a:t>
            </a:r>
            <a:r>
              <a:rPr sz="2400" dirty="0">
                <a:latin typeface="Calibri"/>
                <a:cs typeface="Calibri"/>
              </a:rPr>
              <a:t>as</a:t>
            </a:r>
            <a:r>
              <a:rPr sz="2400" spc="-15" dirty="0">
                <a:latin typeface="Calibri"/>
                <a:cs typeface="Calibri"/>
              </a:rPr>
              <a:t> example</a:t>
            </a:r>
            <a:endParaRPr sz="2400">
              <a:latin typeface="Calibri"/>
              <a:cs typeface="Calibri"/>
            </a:endParaRPr>
          </a:p>
          <a:p>
            <a:pPr marL="538480" marR="5080">
              <a:lnSpc>
                <a:spcPct val="100000"/>
              </a:lnSpc>
              <a:spcBef>
                <a:spcPts val="755"/>
              </a:spcBef>
            </a:pPr>
            <a:r>
              <a:rPr sz="2400" spc="-25" dirty="0">
                <a:latin typeface="Calibri"/>
                <a:cs typeface="Calibri"/>
              </a:rPr>
              <a:t>Training:</a:t>
            </a:r>
            <a:r>
              <a:rPr sz="2400" spc="-15" dirty="0">
                <a:latin typeface="Calibri"/>
                <a:cs typeface="Calibri"/>
              </a:rPr>
              <a:t> </a:t>
            </a:r>
            <a:r>
              <a:rPr sz="2400" spc="-5" dirty="0">
                <a:latin typeface="Calibri"/>
                <a:cs typeface="Calibri"/>
              </a:rPr>
              <a:t>Class</a:t>
            </a:r>
            <a:r>
              <a:rPr sz="2400" spc="-25" dirty="0">
                <a:latin typeface="Calibri"/>
                <a:cs typeface="Calibri"/>
              </a:rPr>
              <a:t> </a:t>
            </a:r>
            <a:r>
              <a:rPr sz="2400" dirty="0">
                <a:latin typeface="Calibri"/>
                <a:cs typeface="Calibri"/>
              </a:rPr>
              <a:t>1</a:t>
            </a:r>
            <a:r>
              <a:rPr sz="2400" spc="-15" dirty="0">
                <a:latin typeface="Calibri"/>
                <a:cs typeface="Calibri"/>
              </a:rPr>
              <a:t> </a:t>
            </a:r>
            <a:r>
              <a:rPr sz="2400" dirty="0">
                <a:latin typeface="Calibri"/>
                <a:cs typeface="Calibri"/>
              </a:rPr>
              <a:t>means</a:t>
            </a:r>
            <a:r>
              <a:rPr sz="2400" spc="-25" dirty="0">
                <a:latin typeface="Calibri"/>
                <a:cs typeface="Calibri"/>
              </a:rPr>
              <a:t> </a:t>
            </a:r>
            <a:r>
              <a:rPr sz="2400" dirty="0">
                <a:latin typeface="Calibri"/>
                <a:cs typeface="Calibri"/>
              </a:rPr>
              <a:t>the</a:t>
            </a:r>
            <a:r>
              <a:rPr sz="2400" spc="-5" dirty="0">
                <a:latin typeface="Calibri"/>
                <a:cs typeface="Calibri"/>
              </a:rPr>
              <a:t> </a:t>
            </a:r>
            <a:r>
              <a:rPr sz="2400" spc="-15" dirty="0">
                <a:latin typeface="Calibri"/>
                <a:cs typeface="Calibri"/>
              </a:rPr>
              <a:t>target</a:t>
            </a:r>
            <a:r>
              <a:rPr sz="2400" spc="-40" dirty="0">
                <a:latin typeface="Calibri"/>
                <a:cs typeface="Calibri"/>
              </a:rPr>
              <a:t> </a:t>
            </a:r>
            <a:r>
              <a:rPr sz="2400" dirty="0">
                <a:latin typeface="Calibri"/>
                <a:cs typeface="Calibri"/>
              </a:rPr>
              <a:t>is</a:t>
            </a:r>
            <a:r>
              <a:rPr sz="2400" spc="-5" dirty="0">
                <a:latin typeface="Calibri"/>
                <a:cs typeface="Calibri"/>
              </a:rPr>
              <a:t> 1;</a:t>
            </a:r>
            <a:r>
              <a:rPr sz="2400" spc="-15" dirty="0">
                <a:latin typeface="Calibri"/>
                <a:cs typeface="Calibri"/>
              </a:rPr>
              <a:t> </a:t>
            </a:r>
            <a:r>
              <a:rPr sz="2400" spc="-5" dirty="0">
                <a:latin typeface="Calibri"/>
                <a:cs typeface="Calibri"/>
              </a:rPr>
              <a:t>Class</a:t>
            </a:r>
            <a:r>
              <a:rPr sz="2400" spc="-25" dirty="0">
                <a:latin typeface="Calibri"/>
                <a:cs typeface="Calibri"/>
              </a:rPr>
              <a:t> </a:t>
            </a:r>
            <a:r>
              <a:rPr sz="2400" dirty="0">
                <a:latin typeface="Calibri"/>
                <a:cs typeface="Calibri"/>
              </a:rPr>
              <a:t>2</a:t>
            </a:r>
            <a:r>
              <a:rPr sz="2400" spc="-10" dirty="0">
                <a:latin typeface="Calibri"/>
                <a:cs typeface="Calibri"/>
              </a:rPr>
              <a:t> </a:t>
            </a:r>
            <a:r>
              <a:rPr sz="2400" dirty="0">
                <a:latin typeface="Calibri"/>
                <a:cs typeface="Calibri"/>
              </a:rPr>
              <a:t>means</a:t>
            </a:r>
            <a:r>
              <a:rPr sz="2400" spc="-25" dirty="0">
                <a:latin typeface="Calibri"/>
                <a:cs typeface="Calibri"/>
              </a:rPr>
              <a:t> </a:t>
            </a:r>
            <a:r>
              <a:rPr sz="2400" dirty="0">
                <a:latin typeface="Calibri"/>
                <a:cs typeface="Calibri"/>
              </a:rPr>
              <a:t>the </a:t>
            </a:r>
            <a:r>
              <a:rPr sz="2400" spc="-530" dirty="0">
                <a:latin typeface="Calibri"/>
                <a:cs typeface="Calibri"/>
              </a:rPr>
              <a:t> </a:t>
            </a:r>
            <a:r>
              <a:rPr sz="2400" spc="-20" dirty="0">
                <a:latin typeface="Calibri"/>
                <a:cs typeface="Calibri"/>
              </a:rPr>
              <a:t>target</a:t>
            </a:r>
            <a:r>
              <a:rPr sz="2400" spc="-25" dirty="0">
                <a:latin typeface="Calibri"/>
                <a:cs typeface="Calibri"/>
              </a:rPr>
              <a:t> </a:t>
            </a:r>
            <a:r>
              <a:rPr sz="2400" dirty="0">
                <a:latin typeface="Calibri"/>
                <a:cs typeface="Calibri"/>
              </a:rPr>
              <a:t>is</a:t>
            </a:r>
            <a:r>
              <a:rPr sz="2400" spc="-25" dirty="0">
                <a:latin typeface="Calibri"/>
                <a:cs typeface="Calibri"/>
              </a:rPr>
              <a:t> </a:t>
            </a:r>
            <a:r>
              <a:rPr sz="2400" spc="-5" dirty="0">
                <a:latin typeface="Calibri"/>
                <a:cs typeface="Calibri"/>
              </a:rPr>
              <a:t>-1</a:t>
            </a:r>
            <a:endParaRPr sz="2400">
              <a:latin typeface="Calibri"/>
              <a:cs typeface="Calibri"/>
            </a:endParaRPr>
          </a:p>
          <a:p>
            <a:pPr marL="522605">
              <a:lnSpc>
                <a:spcPct val="100000"/>
              </a:lnSpc>
              <a:spcBef>
                <a:spcPts val="725"/>
              </a:spcBef>
            </a:pPr>
            <a:r>
              <a:rPr sz="2400" spc="-35" dirty="0">
                <a:latin typeface="Calibri"/>
                <a:cs typeface="Calibri"/>
              </a:rPr>
              <a:t>Testing:</a:t>
            </a:r>
            <a:r>
              <a:rPr sz="2400" spc="-20" dirty="0">
                <a:latin typeface="Calibri"/>
                <a:cs typeface="Calibri"/>
              </a:rPr>
              <a:t> </a:t>
            </a:r>
            <a:r>
              <a:rPr sz="2400" dirty="0">
                <a:latin typeface="Calibri"/>
                <a:cs typeface="Calibri"/>
              </a:rPr>
              <a:t>closer</a:t>
            </a:r>
            <a:r>
              <a:rPr sz="2400" spc="-5" dirty="0">
                <a:latin typeface="Calibri"/>
                <a:cs typeface="Calibri"/>
              </a:rPr>
              <a:t> </a:t>
            </a:r>
            <a:r>
              <a:rPr sz="2400" spc="-15" dirty="0">
                <a:latin typeface="Calibri"/>
                <a:cs typeface="Calibri"/>
              </a:rPr>
              <a:t>to</a:t>
            </a:r>
            <a:r>
              <a:rPr sz="2400" spc="-30" dirty="0">
                <a:latin typeface="Calibri"/>
                <a:cs typeface="Calibri"/>
              </a:rPr>
              <a:t> </a:t>
            </a:r>
            <a:r>
              <a:rPr sz="2400" dirty="0">
                <a:latin typeface="Calibri"/>
                <a:cs typeface="Calibri"/>
              </a:rPr>
              <a:t>1</a:t>
            </a:r>
            <a:r>
              <a:rPr sz="2400" spc="-15" dirty="0">
                <a:latin typeface="Calibri"/>
                <a:cs typeface="Calibri"/>
              </a:rPr>
              <a:t> </a:t>
            </a:r>
            <a:r>
              <a:rPr sz="2400" dirty="0">
                <a:latin typeface="Cambria Math"/>
                <a:cs typeface="Cambria Math"/>
              </a:rPr>
              <a:t>→</a:t>
            </a:r>
            <a:r>
              <a:rPr sz="2400" spc="10" dirty="0">
                <a:latin typeface="Cambria Math"/>
                <a:cs typeface="Cambria Math"/>
              </a:rPr>
              <a:t> </a:t>
            </a:r>
            <a:r>
              <a:rPr sz="2400" dirty="0">
                <a:latin typeface="Calibri"/>
                <a:cs typeface="Calibri"/>
              </a:rPr>
              <a:t>class</a:t>
            </a:r>
            <a:r>
              <a:rPr sz="2400" spc="-20" dirty="0">
                <a:latin typeface="Calibri"/>
                <a:cs typeface="Calibri"/>
              </a:rPr>
              <a:t> </a:t>
            </a:r>
            <a:r>
              <a:rPr sz="2400" dirty="0">
                <a:latin typeface="Calibri"/>
                <a:cs typeface="Calibri"/>
              </a:rPr>
              <a:t>1;</a:t>
            </a:r>
            <a:r>
              <a:rPr sz="2400" spc="-20" dirty="0">
                <a:latin typeface="Calibri"/>
                <a:cs typeface="Calibri"/>
              </a:rPr>
              <a:t> </a:t>
            </a:r>
            <a:r>
              <a:rPr sz="2400" dirty="0">
                <a:latin typeface="Calibri"/>
                <a:cs typeface="Calibri"/>
              </a:rPr>
              <a:t>closer</a:t>
            </a:r>
            <a:r>
              <a:rPr sz="2400" spc="-15" dirty="0">
                <a:latin typeface="Calibri"/>
                <a:cs typeface="Calibri"/>
              </a:rPr>
              <a:t> to</a:t>
            </a:r>
            <a:r>
              <a:rPr sz="2400" spc="-10" dirty="0">
                <a:latin typeface="Calibri"/>
                <a:cs typeface="Calibri"/>
              </a:rPr>
              <a:t> </a:t>
            </a:r>
            <a:r>
              <a:rPr sz="2400" spc="-5" dirty="0">
                <a:latin typeface="Calibri"/>
                <a:cs typeface="Calibri"/>
              </a:rPr>
              <a:t>-1</a:t>
            </a:r>
            <a:r>
              <a:rPr sz="2400" spc="-10" dirty="0">
                <a:latin typeface="Calibri"/>
                <a:cs typeface="Calibri"/>
              </a:rPr>
              <a:t> </a:t>
            </a:r>
            <a:r>
              <a:rPr sz="2400" dirty="0">
                <a:latin typeface="Cambria Math"/>
                <a:cs typeface="Cambria Math"/>
              </a:rPr>
              <a:t>→</a:t>
            </a:r>
            <a:r>
              <a:rPr sz="2400" spc="15" dirty="0">
                <a:latin typeface="Cambria Math"/>
                <a:cs typeface="Cambria Math"/>
              </a:rPr>
              <a:t> </a:t>
            </a:r>
            <a:r>
              <a:rPr sz="2400" dirty="0">
                <a:latin typeface="Calibri"/>
                <a:cs typeface="Calibri"/>
              </a:rPr>
              <a:t>class</a:t>
            </a:r>
            <a:r>
              <a:rPr sz="2400" spc="-25" dirty="0">
                <a:latin typeface="Calibri"/>
                <a:cs typeface="Calibri"/>
              </a:rPr>
              <a:t> </a:t>
            </a:r>
            <a:r>
              <a:rPr sz="2400" dirty="0">
                <a:latin typeface="Calibri"/>
                <a:cs typeface="Calibri"/>
              </a:rPr>
              <a:t>2</a:t>
            </a:r>
            <a:endParaRPr sz="24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5908954"/>
            <a:ext cx="7651750" cy="721360"/>
          </a:xfrm>
          <a:prstGeom prst="rect">
            <a:avLst/>
          </a:prstGeom>
        </p:spPr>
        <p:txBody>
          <a:bodyPr vert="horz" wrap="square" lIns="0" tIns="12700" rIns="0" bIns="0" rtlCol="0">
            <a:spAutoFit/>
          </a:bodyPr>
          <a:lstStyle/>
          <a:p>
            <a:pPr marL="241300" indent="-228600">
              <a:lnSpc>
                <a:spcPts val="2735"/>
              </a:lnSpc>
              <a:spcBef>
                <a:spcPts val="100"/>
              </a:spcBef>
              <a:buFont typeface="Arial MT"/>
              <a:buChar char="•"/>
              <a:tabLst>
                <a:tab pos="241300" algn="l"/>
              </a:tabLst>
            </a:pPr>
            <a:r>
              <a:rPr sz="2400" dirty="0">
                <a:latin typeface="Calibri"/>
                <a:cs typeface="Calibri"/>
              </a:rPr>
              <a:t>Multiple</a:t>
            </a:r>
            <a:r>
              <a:rPr sz="2400" spc="-25" dirty="0">
                <a:latin typeface="Calibri"/>
                <a:cs typeface="Calibri"/>
              </a:rPr>
              <a:t> </a:t>
            </a:r>
            <a:r>
              <a:rPr sz="2400" dirty="0">
                <a:latin typeface="Calibri"/>
                <a:cs typeface="Calibri"/>
              </a:rPr>
              <a:t>class:</a:t>
            </a:r>
            <a:r>
              <a:rPr sz="2400" spc="-25" dirty="0">
                <a:latin typeface="Calibri"/>
                <a:cs typeface="Calibri"/>
              </a:rPr>
              <a:t> </a:t>
            </a:r>
            <a:r>
              <a:rPr sz="2400" spc="-5" dirty="0">
                <a:latin typeface="Calibri"/>
                <a:cs typeface="Calibri"/>
              </a:rPr>
              <a:t>Class</a:t>
            </a:r>
            <a:r>
              <a:rPr sz="2400" spc="-20" dirty="0">
                <a:latin typeface="Calibri"/>
                <a:cs typeface="Calibri"/>
              </a:rPr>
              <a:t> </a:t>
            </a:r>
            <a:r>
              <a:rPr sz="2400" dirty="0">
                <a:latin typeface="Calibri"/>
                <a:cs typeface="Calibri"/>
              </a:rPr>
              <a:t>1</a:t>
            </a:r>
            <a:r>
              <a:rPr sz="2400" spc="-10" dirty="0">
                <a:latin typeface="Calibri"/>
                <a:cs typeface="Calibri"/>
              </a:rPr>
              <a:t> </a:t>
            </a:r>
            <a:r>
              <a:rPr sz="2400" dirty="0">
                <a:latin typeface="Calibri"/>
                <a:cs typeface="Calibri"/>
              </a:rPr>
              <a:t>means</a:t>
            </a:r>
            <a:r>
              <a:rPr sz="2400" spc="-5" dirty="0">
                <a:latin typeface="Calibri"/>
                <a:cs typeface="Calibri"/>
              </a:rPr>
              <a:t> </a:t>
            </a:r>
            <a:r>
              <a:rPr sz="2400" dirty="0">
                <a:latin typeface="Calibri"/>
                <a:cs typeface="Calibri"/>
              </a:rPr>
              <a:t>the</a:t>
            </a:r>
            <a:r>
              <a:rPr sz="2400" spc="-15" dirty="0">
                <a:latin typeface="Calibri"/>
                <a:cs typeface="Calibri"/>
              </a:rPr>
              <a:t> </a:t>
            </a:r>
            <a:r>
              <a:rPr sz="2400" spc="-20" dirty="0">
                <a:latin typeface="Calibri"/>
                <a:cs typeface="Calibri"/>
              </a:rPr>
              <a:t>target </a:t>
            </a:r>
            <a:r>
              <a:rPr sz="2400" dirty="0">
                <a:latin typeface="Calibri"/>
                <a:cs typeface="Calibri"/>
              </a:rPr>
              <a:t>is </a:t>
            </a:r>
            <a:r>
              <a:rPr sz="2400" spc="-10" dirty="0">
                <a:latin typeface="Calibri"/>
                <a:cs typeface="Calibri"/>
              </a:rPr>
              <a:t>1;</a:t>
            </a:r>
            <a:r>
              <a:rPr sz="2400" spc="-20" dirty="0">
                <a:latin typeface="Calibri"/>
                <a:cs typeface="Calibri"/>
              </a:rPr>
              <a:t> </a:t>
            </a:r>
            <a:r>
              <a:rPr sz="2400" spc="-5" dirty="0">
                <a:latin typeface="Calibri"/>
                <a:cs typeface="Calibri"/>
              </a:rPr>
              <a:t>Class</a:t>
            </a:r>
            <a:r>
              <a:rPr sz="2400" spc="-25" dirty="0">
                <a:latin typeface="Calibri"/>
                <a:cs typeface="Calibri"/>
              </a:rPr>
              <a:t> </a:t>
            </a:r>
            <a:r>
              <a:rPr sz="2400" dirty="0">
                <a:latin typeface="Calibri"/>
                <a:cs typeface="Calibri"/>
              </a:rPr>
              <a:t>2</a:t>
            </a:r>
            <a:r>
              <a:rPr sz="2400" spc="-10" dirty="0">
                <a:latin typeface="Calibri"/>
                <a:cs typeface="Calibri"/>
              </a:rPr>
              <a:t> </a:t>
            </a:r>
            <a:r>
              <a:rPr sz="2400" dirty="0">
                <a:latin typeface="Calibri"/>
                <a:cs typeface="Calibri"/>
              </a:rPr>
              <a:t>means</a:t>
            </a:r>
            <a:endParaRPr sz="2400">
              <a:latin typeface="Calibri"/>
              <a:cs typeface="Calibri"/>
            </a:endParaRPr>
          </a:p>
          <a:p>
            <a:pPr marL="241300">
              <a:lnSpc>
                <a:spcPts val="2735"/>
              </a:lnSpc>
            </a:pPr>
            <a:r>
              <a:rPr sz="2400" dirty="0">
                <a:latin typeface="Calibri"/>
                <a:cs typeface="Calibri"/>
              </a:rPr>
              <a:t>the</a:t>
            </a:r>
            <a:r>
              <a:rPr sz="2400" spc="-5" dirty="0">
                <a:latin typeface="Calibri"/>
                <a:cs typeface="Calibri"/>
              </a:rPr>
              <a:t> </a:t>
            </a:r>
            <a:r>
              <a:rPr sz="2400" spc="-15" dirty="0">
                <a:latin typeface="Calibri"/>
                <a:cs typeface="Calibri"/>
              </a:rPr>
              <a:t>target</a:t>
            </a:r>
            <a:r>
              <a:rPr sz="2400" spc="-40" dirty="0">
                <a:latin typeface="Calibri"/>
                <a:cs typeface="Calibri"/>
              </a:rPr>
              <a:t> </a:t>
            </a:r>
            <a:r>
              <a:rPr sz="2400" dirty="0">
                <a:latin typeface="Calibri"/>
                <a:cs typeface="Calibri"/>
              </a:rPr>
              <a:t>is</a:t>
            </a:r>
            <a:r>
              <a:rPr sz="2400" spc="-5" dirty="0">
                <a:latin typeface="Calibri"/>
                <a:cs typeface="Calibri"/>
              </a:rPr>
              <a:t> 2;</a:t>
            </a:r>
            <a:r>
              <a:rPr sz="2400" spc="-15" dirty="0">
                <a:latin typeface="Calibri"/>
                <a:cs typeface="Calibri"/>
              </a:rPr>
              <a:t> </a:t>
            </a:r>
            <a:r>
              <a:rPr sz="2400" spc="-5" dirty="0">
                <a:latin typeface="Calibri"/>
                <a:cs typeface="Calibri"/>
              </a:rPr>
              <a:t>Class</a:t>
            </a:r>
            <a:r>
              <a:rPr sz="2400" spc="-25" dirty="0">
                <a:latin typeface="Calibri"/>
                <a:cs typeface="Calibri"/>
              </a:rPr>
              <a:t> </a:t>
            </a:r>
            <a:r>
              <a:rPr sz="2400" dirty="0">
                <a:latin typeface="Calibri"/>
                <a:cs typeface="Calibri"/>
              </a:rPr>
              <a:t>3</a:t>
            </a:r>
            <a:r>
              <a:rPr sz="2400" spc="-15" dirty="0">
                <a:latin typeface="Calibri"/>
                <a:cs typeface="Calibri"/>
              </a:rPr>
              <a:t> </a:t>
            </a:r>
            <a:r>
              <a:rPr sz="2400" dirty="0">
                <a:latin typeface="Calibri"/>
                <a:cs typeface="Calibri"/>
              </a:rPr>
              <a:t>means</a:t>
            </a:r>
            <a:r>
              <a:rPr sz="2400" spc="-25" dirty="0">
                <a:latin typeface="Calibri"/>
                <a:cs typeface="Calibri"/>
              </a:rPr>
              <a:t> </a:t>
            </a:r>
            <a:r>
              <a:rPr sz="2400" dirty="0">
                <a:latin typeface="Calibri"/>
                <a:cs typeface="Calibri"/>
              </a:rPr>
              <a:t>the</a:t>
            </a:r>
            <a:r>
              <a:rPr sz="2400" spc="-5" dirty="0">
                <a:latin typeface="Calibri"/>
                <a:cs typeface="Calibri"/>
              </a:rPr>
              <a:t> </a:t>
            </a:r>
            <a:r>
              <a:rPr sz="2400" spc="-15" dirty="0">
                <a:latin typeface="Calibri"/>
                <a:cs typeface="Calibri"/>
              </a:rPr>
              <a:t>target</a:t>
            </a:r>
            <a:r>
              <a:rPr sz="2400" spc="-40" dirty="0">
                <a:latin typeface="Calibri"/>
                <a:cs typeface="Calibri"/>
              </a:rPr>
              <a:t> </a:t>
            </a:r>
            <a:r>
              <a:rPr sz="2400" dirty="0">
                <a:latin typeface="Calibri"/>
                <a:cs typeface="Calibri"/>
              </a:rPr>
              <a:t>is</a:t>
            </a:r>
            <a:r>
              <a:rPr sz="2400" spc="-5" dirty="0">
                <a:latin typeface="Calibri"/>
                <a:cs typeface="Calibri"/>
              </a:rPr>
              <a:t> </a:t>
            </a:r>
            <a:r>
              <a:rPr sz="2400" dirty="0">
                <a:latin typeface="Calibri"/>
                <a:cs typeface="Calibri"/>
              </a:rPr>
              <a:t>3</a:t>
            </a:r>
            <a:r>
              <a:rPr sz="2400" spc="-15" dirty="0">
                <a:latin typeface="Calibri"/>
                <a:cs typeface="Calibri"/>
              </a:rPr>
              <a:t> </a:t>
            </a:r>
            <a:r>
              <a:rPr sz="2400" spc="-5" dirty="0">
                <a:latin typeface="Calibri"/>
                <a:cs typeface="Calibri"/>
              </a:rPr>
              <a:t>…… </a:t>
            </a:r>
            <a:r>
              <a:rPr sz="2400" spc="-10" dirty="0">
                <a:latin typeface="Calibri"/>
                <a:cs typeface="Calibri"/>
              </a:rPr>
              <a:t>problematic</a:t>
            </a:r>
            <a:endParaRPr sz="2400">
              <a:latin typeface="Calibri"/>
              <a:cs typeface="Calibri"/>
            </a:endParaRPr>
          </a:p>
        </p:txBody>
      </p:sp>
      <p:pic>
        <p:nvPicPr>
          <p:cNvPr id="3" name="object 3"/>
          <p:cNvPicPr/>
          <p:nvPr/>
        </p:nvPicPr>
        <p:blipFill>
          <a:blip r:embed="rId3" cstate="print"/>
          <a:stretch>
            <a:fillRect/>
          </a:stretch>
        </p:blipFill>
        <p:spPr>
          <a:xfrm>
            <a:off x="510540" y="5173979"/>
            <a:ext cx="6512052" cy="460247"/>
          </a:xfrm>
          <a:prstGeom prst="rect">
            <a:avLst/>
          </a:prstGeom>
        </p:spPr>
      </p:pic>
      <p:sp>
        <p:nvSpPr>
          <p:cNvPr id="4" name="object 4"/>
          <p:cNvSpPr txBox="1"/>
          <p:nvPr/>
        </p:nvSpPr>
        <p:spPr>
          <a:xfrm>
            <a:off x="510540" y="5173979"/>
            <a:ext cx="6512559" cy="460375"/>
          </a:xfrm>
          <a:prstGeom prst="rect">
            <a:avLst/>
          </a:prstGeom>
          <a:ln w="6096">
            <a:solidFill>
              <a:srgbClr val="EC7C30"/>
            </a:solidFill>
          </a:ln>
        </p:spPr>
        <p:txBody>
          <a:bodyPr vert="horz" wrap="square" lIns="0" tIns="26034" rIns="0" bIns="0" rtlCol="0">
            <a:spAutoFit/>
          </a:bodyPr>
          <a:lstStyle/>
          <a:p>
            <a:pPr marL="215900">
              <a:lnSpc>
                <a:spcPct val="100000"/>
              </a:lnSpc>
              <a:spcBef>
                <a:spcPts val="204"/>
              </a:spcBef>
            </a:pPr>
            <a:r>
              <a:rPr sz="2400" spc="-15" dirty="0">
                <a:latin typeface="Calibri"/>
                <a:cs typeface="Calibri"/>
              </a:rPr>
              <a:t>Penalize to</a:t>
            </a:r>
            <a:r>
              <a:rPr sz="2400" spc="-10" dirty="0">
                <a:latin typeface="Calibri"/>
                <a:cs typeface="Calibri"/>
              </a:rPr>
              <a:t> </a:t>
            </a:r>
            <a:r>
              <a:rPr sz="2400" dirty="0">
                <a:latin typeface="Calibri"/>
                <a:cs typeface="Calibri"/>
              </a:rPr>
              <a:t>the </a:t>
            </a:r>
            <a:r>
              <a:rPr sz="2400" spc="-10" dirty="0">
                <a:latin typeface="Calibri"/>
                <a:cs typeface="Calibri"/>
              </a:rPr>
              <a:t>examples</a:t>
            </a:r>
            <a:r>
              <a:rPr sz="2400" spc="-25" dirty="0">
                <a:latin typeface="Calibri"/>
                <a:cs typeface="Calibri"/>
              </a:rPr>
              <a:t> </a:t>
            </a:r>
            <a:r>
              <a:rPr sz="2400" spc="-10" dirty="0">
                <a:latin typeface="Calibri"/>
                <a:cs typeface="Calibri"/>
              </a:rPr>
              <a:t>that</a:t>
            </a:r>
            <a:r>
              <a:rPr sz="2400" spc="-15" dirty="0">
                <a:latin typeface="Calibri"/>
                <a:cs typeface="Calibri"/>
              </a:rPr>
              <a:t> are</a:t>
            </a:r>
            <a:r>
              <a:rPr sz="2400" dirty="0">
                <a:latin typeface="Calibri"/>
                <a:cs typeface="Calibri"/>
              </a:rPr>
              <a:t> </a:t>
            </a:r>
            <a:r>
              <a:rPr sz="2400" spc="-10" dirty="0">
                <a:latin typeface="Calibri"/>
                <a:cs typeface="Calibri"/>
              </a:rPr>
              <a:t>“too</a:t>
            </a:r>
            <a:r>
              <a:rPr sz="2400" spc="-30" dirty="0">
                <a:latin typeface="Calibri"/>
                <a:cs typeface="Calibri"/>
              </a:rPr>
              <a:t> </a:t>
            </a:r>
            <a:r>
              <a:rPr sz="2400" dirty="0">
                <a:latin typeface="Calibri"/>
                <a:cs typeface="Calibri"/>
              </a:rPr>
              <a:t>correct”</a:t>
            </a:r>
            <a:r>
              <a:rPr sz="2400" spc="-25" dirty="0">
                <a:latin typeface="Calibri"/>
                <a:cs typeface="Calibri"/>
              </a:rPr>
              <a:t> </a:t>
            </a:r>
            <a:r>
              <a:rPr sz="2400" dirty="0">
                <a:latin typeface="Calibri"/>
                <a:cs typeface="Calibri"/>
              </a:rPr>
              <a:t>…</a:t>
            </a:r>
            <a:endParaRPr sz="2400">
              <a:latin typeface="Calibri"/>
              <a:cs typeface="Calibri"/>
            </a:endParaRPr>
          </a:p>
        </p:txBody>
      </p:sp>
      <p:pic>
        <p:nvPicPr>
          <p:cNvPr id="5" name="object 5"/>
          <p:cNvPicPr/>
          <p:nvPr/>
        </p:nvPicPr>
        <p:blipFill>
          <a:blip r:embed="rId4" cstate="print"/>
          <a:stretch>
            <a:fillRect/>
          </a:stretch>
        </p:blipFill>
        <p:spPr>
          <a:xfrm>
            <a:off x="682054" y="829971"/>
            <a:ext cx="3711283" cy="3728578"/>
          </a:xfrm>
          <a:prstGeom prst="rect">
            <a:avLst/>
          </a:prstGeom>
        </p:spPr>
      </p:pic>
      <p:grpSp>
        <p:nvGrpSpPr>
          <p:cNvPr id="6" name="object 6"/>
          <p:cNvGrpSpPr/>
          <p:nvPr/>
        </p:nvGrpSpPr>
        <p:grpSpPr>
          <a:xfrm>
            <a:off x="4945340" y="769619"/>
            <a:ext cx="3651250" cy="3723004"/>
            <a:chOff x="4945340" y="769619"/>
            <a:chExt cx="3651250" cy="3723004"/>
          </a:xfrm>
        </p:grpSpPr>
        <p:pic>
          <p:nvPicPr>
            <p:cNvPr id="7" name="object 7"/>
            <p:cNvPicPr/>
            <p:nvPr/>
          </p:nvPicPr>
          <p:blipFill>
            <a:blip r:embed="rId5" cstate="print"/>
            <a:stretch>
              <a:fillRect/>
            </a:stretch>
          </p:blipFill>
          <p:spPr>
            <a:xfrm>
              <a:off x="4945340" y="867685"/>
              <a:ext cx="3606740" cy="3624799"/>
            </a:xfrm>
            <a:prstGeom prst="rect">
              <a:avLst/>
            </a:prstGeom>
          </p:spPr>
        </p:pic>
        <p:sp>
          <p:nvSpPr>
            <p:cNvPr id="8" name="object 8"/>
            <p:cNvSpPr/>
            <p:nvPr/>
          </p:nvSpPr>
          <p:spPr>
            <a:xfrm>
              <a:off x="5201411" y="807719"/>
              <a:ext cx="2032000" cy="2113915"/>
            </a:xfrm>
            <a:custGeom>
              <a:avLst/>
              <a:gdLst/>
              <a:ahLst/>
              <a:cxnLst/>
              <a:rect l="l" t="t" r="r" b="b"/>
              <a:pathLst>
                <a:path w="2032000" h="2113915">
                  <a:moveTo>
                    <a:pt x="0" y="2113788"/>
                  </a:moveTo>
                  <a:lnTo>
                    <a:pt x="2031745" y="0"/>
                  </a:lnTo>
                </a:path>
              </a:pathLst>
            </a:custGeom>
            <a:ln w="76200">
              <a:solidFill>
                <a:srgbClr val="92D050"/>
              </a:solidFill>
            </a:ln>
          </p:spPr>
          <p:txBody>
            <a:bodyPr wrap="square" lIns="0" tIns="0" rIns="0" bIns="0" rtlCol="0"/>
            <a:lstStyle/>
            <a:p>
              <a:endParaRPr/>
            </a:p>
          </p:txBody>
        </p:sp>
        <p:sp>
          <p:nvSpPr>
            <p:cNvPr id="9" name="object 9"/>
            <p:cNvSpPr/>
            <p:nvPr/>
          </p:nvSpPr>
          <p:spPr>
            <a:xfrm>
              <a:off x="5201411" y="1028699"/>
              <a:ext cx="3356610" cy="1448435"/>
            </a:xfrm>
            <a:custGeom>
              <a:avLst/>
              <a:gdLst/>
              <a:ahLst/>
              <a:cxnLst/>
              <a:rect l="l" t="t" r="r" b="b"/>
              <a:pathLst>
                <a:path w="3356609" h="1448435">
                  <a:moveTo>
                    <a:pt x="0" y="1448308"/>
                  </a:moveTo>
                  <a:lnTo>
                    <a:pt x="3356610" y="0"/>
                  </a:lnTo>
                </a:path>
              </a:pathLst>
            </a:custGeom>
            <a:ln w="76200">
              <a:solidFill>
                <a:srgbClr val="6F2F9F"/>
              </a:solidFill>
            </a:ln>
          </p:spPr>
          <p:txBody>
            <a:bodyPr wrap="square" lIns="0" tIns="0" rIns="0" bIns="0" rtlCol="0"/>
            <a:lstStyle/>
            <a:p>
              <a:endParaRPr/>
            </a:p>
          </p:txBody>
        </p:sp>
      </p:grpSp>
      <p:sp>
        <p:nvSpPr>
          <p:cNvPr id="10" name="object 10"/>
          <p:cNvSpPr txBox="1"/>
          <p:nvPr/>
        </p:nvSpPr>
        <p:spPr>
          <a:xfrm>
            <a:off x="7132446" y="5284723"/>
            <a:ext cx="136525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(Bishop,</a:t>
            </a:r>
            <a:r>
              <a:rPr sz="1800" spc="-55" dirty="0">
                <a:latin typeface="Calibri"/>
                <a:cs typeface="Calibri"/>
              </a:rPr>
              <a:t> </a:t>
            </a:r>
            <a:r>
              <a:rPr sz="1800" spc="-5" dirty="0">
                <a:latin typeface="Calibri"/>
                <a:cs typeface="Calibri"/>
              </a:rPr>
              <a:t>P186)</a:t>
            </a:r>
            <a:endParaRPr sz="1800">
              <a:latin typeface="Calibri"/>
              <a:cs typeface="Calibri"/>
            </a:endParaRPr>
          </a:p>
        </p:txBody>
      </p:sp>
      <p:sp>
        <p:nvSpPr>
          <p:cNvPr id="11" name="object 11"/>
          <p:cNvSpPr txBox="1"/>
          <p:nvPr/>
        </p:nvSpPr>
        <p:spPr>
          <a:xfrm>
            <a:off x="1184249" y="3003041"/>
            <a:ext cx="86360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Class</a:t>
            </a:r>
            <a:r>
              <a:rPr sz="2400" spc="-95" dirty="0">
                <a:latin typeface="Calibri"/>
                <a:cs typeface="Calibri"/>
              </a:rPr>
              <a:t> </a:t>
            </a:r>
            <a:r>
              <a:rPr sz="2400" dirty="0">
                <a:latin typeface="Calibri"/>
                <a:cs typeface="Calibri"/>
              </a:rPr>
              <a:t>1</a:t>
            </a:r>
            <a:endParaRPr sz="2400">
              <a:latin typeface="Calibri"/>
              <a:cs typeface="Calibri"/>
            </a:endParaRPr>
          </a:p>
        </p:txBody>
      </p:sp>
      <p:sp>
        <p:nvSpPr>
          <p:cNvPr id="12" name="object 12"/>
          <p:cNvSpPr/>
          <p:nvPr/>
        </p:nvSpPr>
        <p:spPr>
          <a:xfrm>
            <a:off x="848867" y="807719"/>
            <a:ext cx="2201545" cy="2290445"/>
          </a:xfrm>
          <a:custGeom>
            <a:avLst/>
            <a:gdLst/>
            <a:ahLst/>
            <a:cxnLst/>
            <a:rect l="l" t="t" r="r" b="b"/>
            <a:pathLst>
              <a:path w="2201545" h="2290445">
                <a:moveTo>
                  <a:pt x="0" y="2290191"/>
                </a:moveTo>
                <a:lnTo>
                  <a:pt x="2201418" y="0"/>
                </a:lnTo>
              </a:path>
            </a:pathLst>
          </a:custGeom>
          <a:ln w="76199">
            <a:solidFill>
              <a:srgbClr val="92D050"/>
            </a:solidFill>
          </a:ln>
        </p:spPr>
        <p:txBody>
          <a:bodyPr wrap="square" lIns="0" tIns="0" rIns="0" bIns="0" rtlCol="0"/>
          <a:lstStyle/>
          <a:p>
            <a:endParaRPr/>
          </a:p>
        </p:txBody>
      </p:sp>
      <p:sp>
        <p:nvSpPr>
          <p:cNvPr id="13" name="object 13"/>
          <p:cNvSpPr txBox="1"/>
          <p:nvPr/>
        </p:nvSpPr>
        <p:spPr>
          <a:xfrm>
            <a:off x="2513329" y="4497704"/>
            <a:ext cx="311785" cy="391160"/>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libri"/>
                <a:cs typeface="Calibri"/>
              </a:rPr>
              <a:t>x</a:t>
            </a:r>
            <a:r>
              <a:rPr sz="2400" spc="-7" baseline="-20833" dirty="0">
                <a:latin typeface="Calibri"/>
                <a:cs typeface="Calibri"/>
              </a:rPr>
              <a:t>1</a:t>
            </a:r>
            <a:endParaRPr sz="2400" baseline="-20833">
              <a:latin typeface="Calibri"/>
              <a:cs typeface="Calibri"/>
            </a:endParaRPr>
          </a:p>
        </p:txBody>
      </p:sp>
      <p:sp>
        <p:nvSpPr>
          <p:cNvPr id="14" name="object 14"/>
          <p:cNvSpPr txBox="1"/>
          <p:nvPr/>
        </p:nvSpPr>
        <p:spPr>
          <a:xfrm>
            <a:off x="6725666" y="4436491"/>
            <a:ext cx="312420" cy="391160"/>
          </a:xfrm>
          <a:prstGeom prst="rect">
            <a:avLst/>
          </a:prstGeom>
        </p:spPr>
        <p:txBody>
          <a:bodyPr vert="horz" wrap="square" lIns="0" tIns="12700" rIns="0" bIns="0" rtlCol="0">
            <a:spAutoFit/>
          </a:bodyPr>
          <a:lstStyle/>
          <a:p>
            <a:pPr marL="38100">
              <a:lnSpc>
                <a:spcPct val="100000"/>
              </a:lnSpc>
              <a:spcBef>
                <a:spcPts val="100"/>
              </a:spcBef>
            </a:pPr>
            <a:r>
              <a:rPr sz="2400" dirty="0">
                <a:latin typeface="Calibri"/>
                <a:cs typeface="Calibri"/>
              </a:rPr>
              <a:t>x</a:t>
            </a:r>
            <a:r>
              <a:rPr sz="2400" baseline="-20833" dirty="0">
                <a:latin typeface="Calibri"/>
                <a:cs typeface="Calibri"/>
              </a:rPr>
              <a:t>1</a:t>
            </a:r>
            <a:endParaRPr sz="2400" baseline="-20833">
              <a:latin typeface="Calibri"/>
              <a:cs typeface="Calibri"/>
            </a:endParaRPr>
          </a:p>
        </p:txBody>
      </p:sp>
      <p:sp>
        <p:nvSpPr>
          <p:cNvPr id="15" name="object 15"/>
          <p:cNvSpPr txBox="1"/>
          <p:nvPr/>
        </p:nvSpPr>
        <p:spPr>
          <a:xfrm>
            <a:off x="4661280" y="2490978"/>
            <a:ext cx="311785" cy="391160"/>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libri"/>
                <a:cs typeface="Calibri"/>
              </a:rPr>
              <a:t>x</a:t>
            </a:r>
            <a:r>
              <a:rPr sz="2400" spc="-7" baseline="-20833" dirty="0">
                <a:latin typeface="Calibri"/>
                <a:cs typeface="Calibri"/>
              </a:rPr>
              <a:t>2</a:t>
            </a:r>
            <a:endParaRPr sz="2400" baseline="-20833">
              <a:latin typeface="Calibri"/>
              <a:cs typeface="Calibri"/>
            </a:endParaRPr>
          </a:p>
        </p:txBody>
      </p:sp>
      <p:sp>
        <p:nvSpPr>
          <p:cNvPr id="16" name="object 16"/>
          <p:cNvSpPr txBox="1"/>
          <p:nvPr/>
        </p:nvSpPr>
        <p:spPr>
          <a:xfrm>
            <a:off x="408431" y="2500376"/>
            <a:ext cx="311785" cy="391160"/>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libri"/>
                <a:cs typeface="Calibri"/>
              </a:rPr>
              <a:t>x</a:t>
            </a:r>
            <a:r>
              <a:rPr sz="2400" spc="-7" baseline="-20833" dirty="0">
                <a:latin typeface="Calibri"/>
                <a:cs typeface="Calibri"/>
              </a:rPr>
              <a:t>2</a:t>
            </a:r>
            <a:endParaRPr sz="2400" baseline="-20833">
              <a:latin typeface="Calibri"/>
              <a:cs typeface="Calibri"/>
            </a:endParaRPr>
          </a:p>
        </p:txBody>
      </p:sp>
      <p:sp>
        <p:nvSpPr>
          <p:cNvPr id="17" name="object 17"/>
          <p:cNvSpPr txBox="1"/>
          <p:nvPr/>
        </p:nvSpPr>
        <p:spPr>
          <a:xfrm>
            <a:off x="1114755" y="898652"/>
            <a:ext cx="86360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Class</a:t>
            </a:r>
            <a:r>
              <a:rPr sz="2400" spc="-95" dirty="0">
                <a:latin typeface="Calibri"/>
                <a:cs typeface="Calibri"/>
              </a:rPr>
              <a:t> </a:t>
            </a:r>
            <a:r>
              <a:rPr sz="2400" dirty="0">
                <a:latin typeface="Calibri"/>
                <a:cs typeface="Calibri"/>
              </a:rPr>
              <a:t>2</a:t>
            </a:r>
            <a:endParaRPr sz="2400">
              <a:latin typeface="Calibri"/>
              <a:cs typeface="Calibri"/>
            </a:endParaRPr>
          </a:p>
        </p:txBody>
      </p:sp>
      <p:sp>
        <p:nvSpPr>
          <p:cNvPr id="18" name="object 18"/>
          <p:cNvSpPr txBox="1"/>
          <p:nvPr/>
        </p:nvSpPr>
        <p:spPr>
          <a:xfrm>
            <a:off x="5402707" y="2922854"/>
            <a:ext cx="864235"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Class</a:t>
            </a:r>
            <a:r>
              <a:rPr sz="2400" spc="-95" dirty="0">
                <a:latin typeface="Calibri"/>
                <a:cs typeface="Calibri"/>
              </a:rPr>
              <a:t> </a:t>
            </a:r>
            <a:r>
              <a:rPr sz="2400" dirty="0">
                <a:latin typeface="Calibri"/>
                <a:cs typeface="Calibri"/>
              </a:rPr>
              <a:t>1</a:t>
            </a:r>
            <a:endParaRPr sz="2400">
              <a:latin typeface="Calibri"/>
              <a:cs typeface="Calibri"/>
            </a:endParaRPr>
          </a:p>
        </p:txBody>
      </p:sp>
      <p:sp>
        <p:nvSpPr>
          <p:cNvPr id="19" name="object 19"/>
          <p:cNvSpPr txBox="1"/>
          <p:nvPr/>
        </p:nvSpPr>
        <p:spPr>
          <a:xfrm>
            <a:off x="5300853" y="999235"/>
            <a:ext cx="86360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Class</a:t>
            </a:r>
            <a:r>
              <a:rPr sz="2400" spc="-95" dirty="0">
                <a:latin typeface="Calibri"/>
                <a:cs typeface="Calibri"/>
              </a:rPr>
              <a:t> </a:t>
            </a:r>
            <a:r>
              <a:rPr sz="2400" dirty="0">
                <a:latin typeface="Calibri"/>
                <a:cs typeface="Calibri"/>
              </a:rPr>
              <a:t>2</a:t>
            </a:r>
            <a:endParaRPr sz="2400">
              <a:latin typeface="Calibri"/>
              <a:cs typeface="Calibri"/>
            </a:endParaRPr>
          </a:p>
        </p:txBody>
      </p:sp>
      <p:grpSp>
        <p:nvGrpSpPr>
          <p:cNvPr id="20" name="object 20"/>
          <p:cNvGrpSpPr/>
          <p:nvPr/>
        </p:nvGrpSpPr>
        <p:grpSpPr>
          <a:xfrm>
            <a:off x="2051050" y="2061717"/>
            <a:ext cx="490220" cy="474980"/>
            <a:chOff x="2051050" y="2061717"/>
            <a:chExt cx="490220" cy="474980"/>
          </a:xfrm>
        </p:grpSpPr>
        <p:sp>
          <p:nvSpPr>
            <p:cNvPr id="21" name="object 21"/>
            <p:cNvSpPr/>
            <p:nvPr/>
          </p:nvSpPr>
          <p:spPr>
            <a:xfrm>
              <a:off x="2057400" y="2068067"/>
              <a:ext cx="477520" cy="462280"/>
            </a:xfrm>
            <a:custGeom>
              <a:avLst/>
              <a:gdLst/>
              <a:ahLst/>
              <a:cxnLst/>
              <a:rect l="l" t="t" r="r" b="b"/>
              <a:pathLst>
                <a:path w="477519" h="462280">
                  <a:moveTo>
                    <a:pt x="477012" y="0"/>
                  </a:moveTo>
                  <a:lnTo>
                    <a:pt x="0" y="0"/>
                  </a:lnTo>
                  <a:lnTo>
                    <a:pt x="0" y="461772"/>
                  </a:lnTo>
                  <a:lnTo>
                    <a:pt x="477012" y="461772"/>
                  </a:lnTo>
                  <a:lnTo>
                    <a:pt x="477012" y="0"/>
                  </a:lnTo>
                  <a:close/>
                </a:path>
              </a:pathLst>
            </a:custGeom>
            <a:solidFill>
              <a:srgbClr val="4471C4"/>
            </a:solidFill>
          </p:spPr>
          <p:txBody>
            <a:bodyPr wrap="square" lIns="0" tIns="0" rIns="0" bIns="0" rtlCol="0"/>
            <a:lstStyle/>
            <a:p>
              <a:endParaRPr/>
            </a:p>
          </p:txBody>
        </p:sp>
        <p:sp>
          <p:nvSpPr>
            <p:cNvPr id="22" name="object 22"/>
            <p:cNvSpPr/>
            <p:nvPr/>
          </p:nvSpPr>
          <p:spPr>
            <a:xfrm>
              <a:off x="2057400" y="2068067"/>
              <a:ext cx="477520" cy="462280"/>
            </a:xfrm>
            <a:custGeom>
              <a:avLst/>
              <a:gdLst/>
              <a:ahLst/>
              <a:cxnLst/>
              <a:rect l="l" t="t" r="r" b="b"/>
              <a:pathLst>
                <a:path w="477519" h="462280">
                  <a:moveTo>
                    <a:pt x="0" y="461772"/>
                  </a:moveTo>
                  <a:lnTo>
                    <a:pt x="477012" y="461772"/>
                  </a:lnTo>
                  <a:lnTo>
                    <a:pt x="477012" y="0"/>
                  </a:lnTo>
                  <a:lnTo>
                    <a:pt x="0" y="0"/>
                  </a:lnTo>
                  <a:lnTo>
                    <a:pt x="0" y="461772"/>
                  </a:lnTo>
                  <a:close/>
                </a:path>
              </a:pathLst>
            </a:custGeom>
            <a:ln w="12192">
              <a:solidFill>
                <a:srgbClr val="2E528F"/>
              </a:solidFill>
            </a:ln>
          </p:spPr>
          <p:txBody>
            <a:bodyPr wrap="square" lIns="0" tIns="0" rIns="0" bIns="0" rtlCol="0"/>
            <a:lstStyle/>
            <a:p>
              <a:endParaRPr/>
            </a:p>
          </p:txBody>
        </p:sp>
      </p:grpSp>
      <p:sp>
        <p:nvSpPr>
          <p:cNvPr id="23" name="object 23"/>
          <p:cNvSpPr txBox="1"/>
          <p:nvPr/>
        </p:nvSpPr>
        <p:spPr>
          <a:xfrm>
            <a:off x="2057400" y="2068067"/>
            <a:ext cx="477520" cy="462280"/>
          </a:xfrm>
          <a:prstGeom prst="rect">
            <a:avLst/>
          </a:prstGeom>
        </p:spPr>
        <p:txBody>
          <a:bodyPr vert="horz" wrap="square" lIns="0" tIns="0" rIns="0" bIns="0" rtlCol="0">
            <a:spAutoFit/>
          </a:bodyPr>
          <a:lstStyle/>
          <a:p>
            <a:pPr marL="148590">
              <a:lnSpc>
                <a:spcPts val="3320"/>
              </a:lnSpc>
            </a:pPr>
            <a:r>
              <a:rPr sz="2800" spc="-5" dirty="0">
                <a:solidFill>
                  <a:srgbClr val="FFFFFF"/>
                </a:solidFill>
                <a:latin typeface="Calibri"/>
                <a:cs typeface="Calibri"/>
              </a:rPr>
              <a:t>1</a:t>
            </a:r>
            <a:endParaRPr sz="2800">
              <a:latin typeface="Calibri"/>
              <a:cs typeface="Calibri"/>
            </a:endParaRPr>
          </a:p>
        </p:txBody>
      </p:sp>
      <p:grpSp>
        <p:nvGrpSpPr>
          <p:cNvPr id="24" name="object 24"/>
          <p:cNvGrpSpPr/>
          <p:nvPr/>
        </p:nvGrpSpPr>
        <p:grpSpPr>
          <a:xfrm>
            <a:off x="6217665" y="2112010"/>
            <a:ext cx="490220" cy="474980"/>
            <a:chOff x="6217665" y="2112010"/>
            <a:chExt cx="490220" cy="474980"/>
          </a:xfrm>
        </p:grpSpPr>
        <p:sp>
          <p:nvSpPr>
            <p:cNvPr id="25" name="object 25"/>
            <p:cNvSpPr/>
            <p:nvPr/>
          </p:nvSpPr>
          <p:spPr>
            <a:xfrm>
              <a:off x="6224015" y="2118360"/>
              <a:ext cx="477520" cy="462280"/>
            </a:xfrm>
            <a:custGeom>
              <a:avLst/>
              <a:gdLst/>
              <a:ahLst/>
              <a:cxnLst/>
              <a:rect l="l" t="t" r="r" b="b"/>
              <a:pathLst>
                <a:path w="477520" h="462280">
                  <a:moveTo>
                    <a:pt x="477012" y="0"/>
                  </a:moveTo>
                  <a:lnTo>
                    <a:pt x="0" y="0"/>
                  </a:lnTo>
                  <a:lnTo>
                    <a:pt x="0" y="461772"/>
                  </a:lnTo>
                  <a:lnTo>
                    <a:pt x="477012" y="461772"/>
                  </a:lnTo>
                  <a:lnTo>
                    <a:pt x="477012" y="0"/>
                  </a:lnTo>
                  <a:close/>
                </a:path>
              </a:pathLst>
            </a:custGeom>
            <a:solidFill>
              <a:srgbClr val="4471C4"/>
            </a:solidFill>
          </p:spPr>
          <p:txBody>
            <a:bodyPr wrap="square" lIns="0" tIns="0" rIns="0" bIns="0" rtlCol="0"/>
            <a:lstStyle/>
            <a:p>
              <a:endParaRPr/>
            </a:p>
          </p:txBody>
        </p:sp>
        <p:sp>
          <p:nvSpPr>
            <p:cNvPr id="26" name="object 26"/>
            <p:cNvSpPr/>
            <p:nvPr/>
          </p:nvSpPr>
          <p:spPr>
            <a:xfrm>
              <a:off x="6224015" y="2118360"/>
              <a:ext cx="477520" cy="462280"/>
            </a:xfrm>
            <a:custGeom>
              <a:avLst/>
              <a:gdLst/>
              <a:ahLst/>
              <a:cxnLst/>
              <a:rect l="l" t="t" r="r" b="b"/>
              <a:pathLst>
                <a:path w="477520" h="462280">
                  <a:moveTo>
                    <a:pt x="0" y="461772"/>
                  </a:moveTo>
                  <a:lnTo>
                    <a:pt x="477012" y="461772"/>
                  </a:lnTo>
                  <a:lnTo>
                    <a:pt x="477012" y="0"/>
                  </a:lnTo>
                  <a:lnTo>
                    <a:pt x="0" y="0"/>
                  </a:lnTo>
                  <a:lnTo>
                    <a:pt x="0" y="461772"/>
                  </a:lnTo>
                  <a:close/>
                </a:path>
              </a:pathLst>
            </a:custGeom>
            <a:ln w="12192">
              <a:solidFill>
                <a:srgbClr val="2E528F"/>
              </a:solidFill>
            </a:ln>
          </p:spPr>
          <p:txBody>
            <a:bodyPr wrap="square" lIns="0" tIns="0" rIns="0" bIns="0" rtlCol="0"/>
            <a:lstStyle/>
            <a:p>
              <a:endParaRPr/>
            </a:p>
          </p:txBody>
        </p:sp>
      </p:grpSp>
      <p:sp>
        <p:nvSpPr>
          <p:cNvPr id="27" name="object 27"/>
          <p:cNvSpPr txBox="1"/>
          <p:nvPr/>
        </p:nvSpPr>
        <p:spPr>
          <a:xfrm>
            <a:off x="6224015" y="2118360"/>
            <a:ext cx="477520" cy="462280"/>
          </a:xfrm>
          <a:prstGeom prst="rect">
            <a:avLst/>
          </a:prstGeom>
        </p:spPr>
        <p:txBody>
          <a:bodyPr vert="horz" wrap="square" lIns="0" tIns="0" rIns="0" bIns="0" rtlCol="0">
            <a:spAutoFit/>
          </a:bodyPr>
          <a:lstStyle/>
          <a:p>
            <a:pPr marL="149860">
              <a:lnSpc>
                <a:spcPts val="3320"/>
              </a:lnSpc>
            </a:pPr>
            <a:r>
              <a:rPr sz="2800" spc="-5" dirty="0">
                <a:solidFill>
                  <a:srgbClr val="FFFFFF"/>
                </a:solidFill>
                <a:latin typeface="Calibri"/>
                <a:cs typeface="Calibri"/>
              </a:rPr>
              <a:t>1</a:t>
            </a:r>
            <a:endParaRPr sz="2800">
              <a:latin typeface="Calibri"/>
              <a:cs typeface="Calibri"/>
            </a:endParaRPr>
          </a:p>
        </p:txBody>
      </p:sp>
      <p:grpSp>
        <p:nvGrpSpPr>
          <p:cNvPr id="28" name="object 28"/>
          <p:cNvGrpSpPr/>
          <p:nvPr/>
        </p:nvGrpSpPr>
        <p:grpSpPr>
          <a:xfrm>
            <a:off x="1301496" y="1385316"/>
            <a:ext cx="489584" cy="474345"/>
            <a:chOff x="1301496" y="1385316"/>
            <a:chExt cx="489584" cy="474345"/>
          </a:xfrm>
        </p:grpSpPr>
        <p:sp>
          <p:nvSpPr>
            <p:cNvPr id="29" name="object 29"/>
            <p:cNvSpPr/>
            <p:nvPr/>
          </p:nvSpPr>
          <p:spPr>
            <a:xfrm>
              <a:off x="1307592" y="1391412"/>
              <a:ext cx="477520" cy="462280"/>
            </a:xfrm>
            <a:custGeom>
              <a:avLst/>
              <a:gdLst/>
              <a:ahLst/>
              <a:cxnLst/>
              <a:rect l="l" t="t" r="r" b="b"/>
              <a:pathLst>
                <a:path w="477519" h="462280">
                  <a:moveTo>
                    <a:pt x="477011" y="0"/>
                  </a:moveTo>
                  <a:lnTo>
                    <a:pt x="0" y="0"/>
                  </a:lnTo>
                  <a:lnTo>
                    <a:pt x="0" y="461772"/>
                  </a:lnTo>
                  <a:lnTo>
                    <a:pt x="477011" y="461772"/>
                  </a:lnTo>
                  <a:lnTo>
                    <a:pt x="477011" y="0"/>
                  </a:lnTo>
                  <a:close/>
                </a:path>
              </a:pathLst>
            </a:custGeom>
            <a:solidFill>
              <a:srgbClr val="EC7C30"/>
            </a:solidFill>
          </p:spPr>
          <p:txBody>
            <a:bodyPr wrap="square" lIns="0" tIns="0" rIns="0" bIns="0" rtlCol="0"/>
            <a:lstStyle/>
            <a:p>
              <a:endParaRPr/>
            </a:p>
          </p:txBody>
        </p:sp>
        <p:sp>
          <p:nvSpPr>
            <p:cNvPr id="30" name="object 30"/>
            <p:cNvSpPr/>
            <p:nvPr/>
          </p:nvSpPr>
          <p:spPr>
            <a:xfrm>
              <a:off x="1307592" y="1391412"/>
              <a:ext cx="477520" cy="462280"/>
            </a:xfrm>
            <a:custGeom>
              <a:avLst/>
              <a:gdLst/>
              <a:ahLst/>
              <a:cxnLst/>
              <a:rect l="l" t="t" r="r" b="b"/>
              <a:pathLst>
                <a:path w="477519" h="462280">
                  <a:moveTo>
                    <a:pt x="0" y="461772"/>
                  </a:moveTo>
                  <a:lnTo>
                    <a:pt x="477011" y="461772"/>
                  </a:lnTo>
                  <a:lnTo>
                    <a:pt x="477011" y="0"/>
                  </a:lnTo>
                  <a:lnTo>
                    <a:pt x="0" y="0"/>
                  </a:lnTo>
                  <a:lnTo>
                    <a:pt x="0" y="461772"/>
                  </a:lnTo>
                  <a:close/>
                </a:path>
              </a:pathLst>
            </a:custGeom>
            <a:ln w="12192">
              <a:solidFill>
                <a:srgbClr val="AD5A20"/>
              </a:solidFill>
            </a:ln>
          </p:spPr>
          <p:txBody>
            <a:bodyPr wrap="square" lIns="0" tIns="0" rIns="0" bIns="0" rtlCol="0"/>
            <a:lstStyle/>
            <a:p>
              <a:endParaRPr/>
            </a:p>
          </p:txBody>
        </p:sp>
      </p:grpSp>
      <p:sp>
        <p:nvSpPr>
          <p:cNvPr id="31" name="object 31"/>
          <p:cNvSpPr txBox="1"/>
          <p:nvPr/>
        </p:nvSpPr>
        <p:spPr>
          <a:xfrm>
            <a:off x="1307591" y="1391411"/>
            <a:ext cx="477520" cy="462280"/>
          </a:xfrm>
          <a:prstGeom prst="rect">
            <a:avLst/>
          </a:prstGeom>
        </p:spPr>
        <p:txBody>
          <a:bodyPr vert="horz" wrap="square" lIns="0" tIns="0" rIns="0" bIns="0" rtlCol="0">
            <a:spAutoFit/>
          </a:bodyPr>
          <a:lstStyle/>
          <a:p>
            <a:pPr marL="93980">
              <a:lnSpc>
                <a:spcPts val="3320"/>
              </a:lnSpc>
            </a:pPr>
            <a:r>
              <a:rPr sz="2800" spc="-5" dirty="0">
                <a:solidFill>
                  <a:srgbClr val="FFFFFF"/>
                </a:solidFill>
                <a:latin typeface="Calibri"/>
                <a:cs typeface="Calibri"/>
              </a:rPr>
              <a:t>-1</a:t>
            </a:r>
            <a:endParaRPr sz="2800">
              <a:latin typeface="Calibri"/>
              <a:cs typeface="Calibri"/>
            </a:endParaRPr>
          </a:p>
        </p:txBody>
      </p:sp>
      <p:grpSp>
        <p:nvGrpSpPr>
          <p:cNvPr id="32" name="object 32"/>
          <p:cNvGrpSpPr/>
          <p:nvPr/>
        </p:nvGrpSpPr>
        <p:grpSpPr>
          <a:xfrm>
            <a:off x="5487670" y="1490217"/>
            <a:ext cx="488315" cy="474980"/>
            <a:chOff x="5487670" y="1490217"/>
            <a:chExt cx="488315" cy="474980"/>
          </a:xfrm>
        </p:grpSpPr>
        <p:sp>
          <p:nvSpPr>
            <p:cNvPr id="33" name="object 33"/>
            <p:cNvSpPr/>
            <p:nvPr/>
          </p:nvSpPr>
          <p:spPr>
            <a:xfrm>
              <a:off x="5494020" y="1496567"/>
              <a:ext cx="475615" cy="462280"/>
            </a:xfrm>
            <a:custGeom>
              <a:avLst/>
              <a:gdLst/>
              <a:ahLst/>
              <a:cxnLst/>
              <a:rect l="l" t="t" r="r" b="b"/>
              <a:pathLst>
                <a:path w="475614" h="462280">
                  <a:moveTo>
                    <a:pt x="475488" y="0"/>
                  </a:moveTo>
                  <a:lnTo>
                    <a:pt x="0" y="0"/>
                  </a:lnTo>
                  <a:lnTo>
                    <a:pt x="0" y="461772"/>
                  </a:lnTo>
                  <a:lnTo>
                    <a:pt x="475488" y="461772"/>
                  </a:lnTo>
                  <a:lnTo>
                    <a:pt x="475488" y="0"/>
                  </a:lnTo>
                  <a:close/>
                </a:path>
              </a:pathLst>
            </a:custGeom>
            <a:solidFill>
              <a:srgbClr val="EC7C30"/>
            </a:solidFill>
          </p:spPr>
          <p:txBody>
            <a:bodyPr wrap="square" lIns="0" tIns="0" rIns="0" bIns="0" rtlCol="0"/>
            <a:lstStyle/>
            <a:p>
              <a:endParaRPr/>
            </a:p>
          </p:txBody>
        </p:sp>
        <p:sp>
          <p:nvSpPr>
            <p:cNvPr id="34" name="object 34"/>
            <p:cNvSpPr/>
            <p:nvPr/>
          </p:nvSpPr>
          <p:spPr>
            <a:xfrm>
              <a:off x="5494020" y="1496567"/>
              <a:ext cx="475615" cy="462280"/>
            </a:xfrm>
            <a:custGeom>
              <a:avLst/>
              <a:gdLst/>
              <a:ahLst/>
              <a:cxnLst/>
              <a:rect l="l" t="t" r="r" b="b"/>
              <a:pathLst>
                <a:path w="475614" h="462280">
                  <a:moveTo>
                    <a:pt x="0" y="461772"/>
                  </a:moveTo>
                  <a:lnTo>
                    <a:pt x="475488" y="461772"/>
                  </a:lnTo>
                  <a:lnTo>
                    <a:pt x="475488" y="0"/>
                  </a:lnTo>
                  <a:lnTo>
                    <a:pt x="0" y="0"/>
                  </a:lnTo>
                  <a:lnTo>
                    <a:pt x="0" y="461772"/>
                  </a:lnTo>
                  <a:close/>
                </a:path>
              </a:pathLst>
            </a:custGeom>
            <a:ln w="12192">
              <a:solidFill>
                <a:srgbClr val="AD5A20"/>
              </a:solidFill>
            </a:ln>
          </p:spPr>
          <p:txBody>
            <a:bodyPr wrap="square" lIns="0" tIns="0" rIns="0" bIns="0" rtlCol="0"/>
            <a:lstStyle/>
            <a:p>
              <a:endParaRPr/>
            </a:p>
          </p:txBody>
        </p:sp>
      </p:grpSp>
      <p:sp>
        <p:nvSpPr>
          <p:cNvPr id="35" name="object 35"/>
          <p:cNvSpPr txBox="1"/>
          <p:nvPr/>
        </p:nvSpPr>
        <p:spPr>
          <a:xfrm>
            <a:off x="5494020" y="1496567"/>
            <a:ext cx="475615" cy="462280"/>
          </a:xfrm>
          <a:prstGeom prst="rect">
            <a:avLst/>
          </a:prstGeom>
        </p:spPr>
        <p:txBody>
          <a:bodyPr vert="horz" wrap="square" lIns="0" tIns="0" rIns="0" bIns="0" rtlCol="0">
            <a:spAutoFit/>
          </a:bodyPr>
          <a:lstStyle/>
          <a:p>
            <a:pPr marL="93980">
              <a:lnSpc>
                <a:spcPts val="3320"/>
              </a:lnSpc>
            </a:pPr>
            <a:r>
              <a:rPr sz="2800" spc="-5" dirty="0">
                <a:solidFill>
                  <a:srgbClr val="FFFFFF"/>
                </a:solidFill>
                <a:latin typeface="Calibri"/>
                <a:cs typeface="Calibri"/>
              </a:rPr>
              <a:t>-1</a:t>
            </a:r>
            <a:endParaRPr sz="2800">
              <a:latin typeface="Calibri"/>
              <a:cs typeface="Calibri"/>
            </a:endParaRPr>
          </a:p>
        </p:txBody>
      </p:sp>
      <p:sp>
        <p:nvSpPr>
          <p:cNvPr id="36" name="object 36"/>
          <p:cNvSpPr txBox="1"/>
          <p:nvPr/>
        </p:nvSpPr>
        <p:spPr>
          <a:xfrm>
            <a:off x="1400555" y="3754882"/>
            <a:ext cx="2352675" cy="391160"/>
          </a:xfrm>
          <a:prstGeom prst="rect">
            <a:avLst/>
          </a:prstGeom>
        </p:spPr>
        <p:txBody>
          <a:bodyPr vert="horz" wrap="square" lIns="0" tIns="12700" rIns="0" bIns="0" rtlCol="0">
            <a:spAutoFit/>
          </a:bodyPr>
          <a:lstStyle/>
          <a:p>
            <a:pPr marL="38100">
              <a:lnSpc>
                <a:spcPct val="100000"/>
              </a:lnSpc>
              <a:spcBef>
                <a:spcPts val="100"/>
              </a:spcBef>
            </a:pPr>
            <a:r>
              <a:rPr sz="2400" dirty="0">
                <a:latin typeface="Calibri"/>
                <a:cs typeface="Calibri"/>
              </a:rPr>
              <a:t>y</a:t>
            </a:r>
            <a:r>
              <a:rPr sz="2400" spc="-25" dirty="0">
                <a:latin typeface="Calibri"/>
                <a:cs typeface="Calibri"/>
              </a:rPr>
              <a:t> </a:t>
            </a:r>
            <a:r>
              <a:rPr sz="2400" dirty="0">
                <a:latin typeface="Calibri"/>
                <a:cs typeface="Calibri"/>
              </a:rPr>
              <a:t>=</a:t>
            </a:r>
            <a:r>
              <a:rPr sz="2400" spc="-15" dirty="0">
                <a:latin typeface="Calibri"/>
                <a:cs typeface="Calibri"/>
              </a:rPr>
              <a:t> </a:t>
            </a:r>
            <a:r>
              <a:rPr sz="2400" dirty="0">
                <a:latin typeface="Calibri"/>
                <a:cs typeface="Calibri"/>
              </a:rPr>
              <a:t>b</a:t>
            </a:r>
            <a:r>
              <a:rPr sz="2400" spc="-20" dirty="0">
                <a:latin typeface="Calibri"/>
                <a:cs typeface="Calibri"/>
              </a:rPr>
              <a:t> </a:t>
            </a:r>
            <a:r>
              <a:rPr sz="2400" dirty="0">
                <a:latin typeface="Calibri"/>
                <a:cs typeface="Calibri"/>
              </a:rPr>
              <a:t>+</a:t>
            </a:r>
            <a:r>
              <a:rPr sz="2400" spc="-15" dirty="0">
                <a:latin typeface="Calibri"/>
                <a:cs typeface="Calibri"/>
              </a:rPr>
              <a:t> </a:t>
            </a:r>
            <a:r>
              <a:rPr sz="2400" spc="-5" dirty="0">
                <a:latin typeface="Calibri"/>
                <a:cs typeface="Calibri"/>
              </a:rPr>
              <a:t>w</a:t>
            </a:r>
            <a:r>
              <a:rPr sz="2400" spc="-7" baseline="-20833" dirty="0">
                <a:latin typeface="Calibri"/>
                <a:cs typeface="Calibri"/>
              </a:rPr>
              <a:t>1</a:t>
            </a:r>
            <a:r>
              <a:rPr sz="2400" spc="-5" dirty="0">
                <a:latin typeface="Calibri"/>
                <a:cs typeface="Calibri"/>
              </a:rPr>
              <a:t>x</a:t>
            </a:r>
            <a:r>
              <a:rPr sz="2400" spc="-7" baseline="-20833" dirty="0">
                <a:latin typeface="Calibri"/>
                <a:cs typeface="Calibri"/>
              </a:rPr>
              <a:t>1</a:t>
            </a:r>
            <a:r>
              <a:rPr sz="2400" spc="240" baseline="-20833" dirty="0">
                <a:latin typeface="Calibri"/>
                <a:cs typeface="Calibri"/>
              </a:rPr>
              <a:t> </a:t>
            </a:r>
            <a:r>
              <a:rPr sz="2400" dirty="0">
                <a:latin typeface="Calibri"/>
                <a:cs typeface="Calibri"/>
              </a:rPr>
              <a:t>+</a:t>
            </a:r>
            <a:r>
              <a:rPr sz="2400" spc="-20" dirty="0">
                <a:latin typeface="Calibri"/>
                <a:cs typeface="Calibri"/>
              </a:rPr>
              <a:t> </a:t>
            </a:r>
            <a:r>
              <a:rPr sz="2400" spc="-5" dirty="0">
                <a:latin typeface="Calibri"/>
                <a:cs typeface="Calibri"/>
              </a:rPr>
              <a:t>w</a:t>
            </a:r>
            <a:r>
              <a:rPr sz="2400" spc="-7" baseline="-20833" dirty="0">
                <a:latin typeface="Calibri"/>
                <a:cs typeface="Calibri"/>
              </a:rPr>
              <a:t>2</a:t>
            </a:r>
            <a:r>
              <a:rPr sz="2400" spc="-5" dirty="0">
                <a:latin typeface="Calibri"/>
                <a:cs typeface="Calibri"/>
              </a:rPr>
              <a:t>x</a:t>
            </a:r>
            <a:r>
              <a:rPr sz="2400" spc="-7" baseline="-20833" dirty="0">
                <a:latin typeface="Calibri"/>
                <a:cs typeface="Calibri"/>
              </a:rPr>
              <a:t>2</a:t>
            </a:r>
            <a:endParaRPr sz="2400" baseline="-20833">
              <a:latin typeface="Calibri"/>
              <a:cs typeface="Calibri"/>
            </a:endParaRPr>
          </a:p>
        </p:txBody>
      </p:sp>
      <p:sp>
        <p:nvSpPr>
          <p:cNvPr id="37" name="object 37"/>
          <p:cNvSpPr txBox="1"/>
          <p:nvPr/>
        </p:nvSpPr>
        <p:spPr>
          <a:xfrm>
            <a:off x="2121661" y="325882"/>
            <a:ext cx="2347595" cy="391160"/>
          </a:xfrm>
          <a:prstGeom prst="rect">
            <a:avLst/>
          </a:prstGeom>
        </p:spPr>
        <p:txBody>
          <a:bodyPr vert="horz" wrap="square" lIns="0" tIns="12700" rIns="0" bIns="0" rtlCol="0">
            <a:spAutoFit/>
          </a:bodyPr>
          <a:lstStyle/>
          <a:p>
            <a:pPr marL="38100">
              <a:lnSpc>
                <a:spcPct val="100000"/>
              </a:lnSpc>
              <a:spcBef>
                <a:spcPts val="100"/>
              </a:spcBef>
            </a:pPr>
            <a:r>
              <a:rPr sz="2400" dirty="0">
                <a:solidFill>
                  <a:srgbClr val="00AF50"/>
                </a:solidFill>
                <a:latin typeface="Calibri"/>
                <a:cs typeface="Calibri"/>
              </a:rPr>
              <a:t>b</a:t>
            </a:r>
            <a:r>
              <a:rPr sz="2400" spc="-20" dirty="0">
                <a:solidFill>
                  <a:srgbClr val="00AF50"/>
                </a:solidFill>
                <a:latin typeface="Calibri"/>
                <a:cs typeface="Calibri"/>
              </a:rPr>
              <a:t> </a:t>
            </a:r>
            <a:r>
              <a:rPr sz="2400" dirty="0">
                <a:solidFill>
                  <a:srgbClr val="00AF50"/>
                </a:solidFill>
                <a:latin typeface="Calibri"/>
                <a:cs typeface="Calibri"/>
              </a:rPr>
              <a:t>+</a:t>
            </a:r>
            <a:r>
              <a:rPr sz="2400" spc="-15" dirty="0">
                <a:solidFill>
                  <a:srgbClr val="00AF50"/>
                </a:solidFill>
                <a:latin typeface="Calibri"/>
                <a:cs typeface="Calibri"/>
              </a:rPr>
              <a:t> </a:t>
            </a:r>
            <a:r>
              <a:rPr sz="2400" spc="-5" dirty="0">
                <a:solidFill>
                  <a:srgbClr val="00AF50"/>
                </a:solidFill>
                <a:latin typeface="Calibri"/>
                <a:cs typeface="Calibri"/>
              </a:rPr>
              <a:t>w</a:t>
            </a:r>
            <a:r>
              <a:rPr sz="2400" spc="-7" baseline="-20833" dirty="0">
                <a:solidFill>
                  <a:srgbClr val="00AF50"/>
                </a:solidFill>
                <a:latin typeface="Calibri"/>
                <a:cs typeface="Calibri"/>
              </a:rPr>
              <a:t>1</a:t>
            </a:r>
            <a:r>
              <a:rPr sz="2400" spc="-5" dirty="0">
                <a:solidFill>
                  <a:srgbClr val="00AF50"/>
                </a:solidFill>
                <a:latin typeface="Calibri"/>
                <a:cs typeface="Calibri"/>
              </a:rPr>
              <a:t>x</a:t>
            </a:r>
            <a:r>
              <a:rPr sz="2400" spc="-7" baseline="-20833" dirty="0">
                <a:solidFill>
                  <a:srgbClr val="00AF50"/>
                </a:solidFill>
                <a:latin typeface="Calibri"/>
                <a:cs typeface="Calibri"/>
              </a:rPr>
              <a:t>1</a:t>
            </a:r>
            <a:r>
              <a:rPr sz="2400" spc="232" baseline="-20833" dirty="0">
                <a:solidFill>
                  <a:srgbClr val="00AF50"/>
                </a:solidFill>
                <a:latin typeface="Calibri"/>
                <a:cs typeface="Calibri"/>
              </a:rPr>
              <a:t> </a:t>
            </a:r>
            <a:r>
              <a:rPr sz="2400" dirty="0">
                <a:solidFill>
                  <a:srgbClr val="00AF50"/>
                </a:solidFill>
                <a:latin typeface="Calibri"/>
                <a:cs typeface="Calibri"/>
              </a:rPr>
              <a:t>+</a:t>
            </a:r>
            <a:r>
              <a:rPr sz="2400" spc="-10" dirty="0">
                <a:solidFill>
                  <a:srgbClr val="00AF50"/>
                </a:solidFill>
                <a:latin typeface="Calibri"/>
                <a:cs typeface="Calibri"/>
              </a:rPr>
              <a:t> </a:t>
            </a:r>
            <a:r>
              <a:rPr sz="2400" spc="-5" dirty="0">
                <a:solidFill>
                  <a:srgbClr val="00AF50"/>
                </a:solidFill>
                <a:latin typeface="Calibri"/>
                <a:cs typeface="Calibri"/>
              </a:rPr>
              <a:t>w</a:t>
            </a:r>
            <a:r>
              <a:rPr sz="2400" spc="-7" baseline="-20833" dirty="0">
                <a:solidFill>
                  <a:srgbClr val="00AF50"/>
                </a:solidFill>
                <a:latin typeface="Calibri"/>
                <a:cs typeface="Calibri"/>
              </a:rPr>
              <a:t>2</a:t>
            </a:r>
            <a:r>
              <a:rPr sz="2400" spc="-5" dirty="0">
                <a:solidFill>
                  <a:srgbClr val="00AF50"/>
                </a:solidFill>
                <a:latin typeface="Calibri"/>
                <a:cs typeface="Calibri"/>
              </a:rPr>
              <a:t>x</a:t>
            </a:r>
            <a:r>
              <a:rPr sz="2400" spc="-7" baseline="-20833" dirty="0">
                <a:solidFill>
                  <a:srgbClr val="00AF50"/>
                </a:solidFill>
                <a:latin typeface="Calibri"/>
                <a:cs typeface="Calibri"/>
              </a:rPr>
              <a:t>2 </a:t>
            </a:r>
            <a:r>
              <a:rPr sz="2400" dirty="0">
                <a:solidFill>
                  <a:srgbClr val="00AF50"/>
                </a:solidFill>
                <a:latin typeface="Calibri"/>
                <a:cs typeface="Calibri"/>
              </a:rPr>
              <a:t>=</a:t>
            </a:r>
            <a:r>
              <a:rPr sz="2400" spc="-20" dirty="0">
                <a:solidFill>
                  <a:srgbClr val="00AF50"/>
                </a:solidFill>
                <a:latin typeface="Calibri"/>
                <a:cs typeface="Calibri"/>
              </a:rPr>
              <a:t> </a:t>
            </a:r>
            <a:r>
              <a:rPr sz="2400" dirty="0">
                <a:solidFill>
                  <a:srgbClr val="00AF50"/>
                </a:solidFill>
                <a:latin typeface="Calibri"/>
                <a:cs typeface="Calibri"/>
              </a:rPr>
              <a:t>0</a:t>
            </a:r>
            <a:endParaRPr sz="2400">
              <a:latin typeface="Calibri"/>
              <a:cs typeface="Calibri"/>
            </a:endParaRPr>
          </a:p>
        </p:txBody>
      </p:sp>
      <p:sp>
        <p:nvSpPr>
          <p:cNvPr id="38" name="object 38"/>
          <p:cNvSpPr txBox="1"/>
          <p:nvPr/>
        </p:nvSpPr>
        <p:spPr>
          <a:xfrm>
            <a:off x="7632192" y="2884932"/>
            <a:ext cx="817244" cy="462280"/>
          </a:xfrm>
          <a:prstGeom prst="rect">
            <a:avLst/>
          </a:prstGeom>
          <a:solidFill>
            <a:srgbClr val="4471C4"/>
          </a:solidFill>
          <a:ln w="12192">
            <a:solidFill>
              <a:srgbClr val="2E528F"/>
            </a:solidFill>
          </a:ln>
        </p:spPr>
        <p:txBody>
          <a:bodyPr vert="horz" wrap="square" lIns="0" tIns="0" rIns="0" bIns="0" rtlCol="0">
            <a:spAutoFit/>
          </a:bodyPr>
          <a:lstStyle/>
          <a:p>
            <a:pPr marL="142240">
              <a:lnSpc>
                <a:spcPts val="3320"/>
              </a:lnSpc>
            </a:pPr>
            <a:r>
              <a:rPr sz="2800" spc="-10" dirty="0">
                <a:solidFill>
                  <a:srgbClr val="FFFFFF"/>
                </a:solidFill>
                <a:latin typeface="Calibri"/>
                <a:cs typeface="Calibri"/>
              </a:rPr>
              <a:t>&gt;&gt;1</a:t>
            </a:r>
            <a:endParaRPr sz="2800">
              <a:latin typeface="Calibri"/>
              <a:cs typeface="Calibri"/>
            </a:endParaRPr>
          </a:p>
        </p:txBody>
      </p:sp>
      <p:sp>
        <p:nvSpPr>
          <p:cNvPr id="39" name="object 39"/>
          <p:cNvSpPr txBox="1"/>
          <p:nvPr/>
        </p:nvSpPr>
        <p:spPr>
          <a:xfrm>
            <a:off x="7678673" y="3716223"/>
            <a:ext cx="654050"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Calibri"/>
                <a:cs typeface="Calibri"/>
              </a:rPr>
              <a:t>er</a:t>
            </a:r>
            <a:r>
              <a:rPr sz="2400" spc="-30" dirty="0">
                <a:solidFill>
                  <a:srgbClr val="FF0000"/>
                </a:solidFill>
                <a:latin typeface="Calibri"/>
                <a:cs typeface="Calibri"/>
              </a:rPr>
              <a:t>r</a:t>
            </a:r>
            <a:r>
              <a:rPr sz="2400" spc="-5" dirty="0">
                <a:solidFill>
                  <a:srgbClr val="FF0000"/>
                </a:solidFill>
                <a:latin typeface="Calibri"/>
                <a:cs typeface="Calibri"/>
              </a:rPr>
              <a:t>or</a:t>
            </a:r>
            <a:endParaRPr sz="2400">
              <a:latin typeface="Calibri"/>
              <a:cs typeface="Calibri"/>
            </a:endParaRPr>
          </a:p>
        </p:txBody>
      </p:sp>
      <p:sp>
        <p:nvSpPr>
          <p:cNvPr id="40" name="object 40"/>
          <p:cNvSpPr txBox="1"/>
          <p:nvPr/>
        </p:nvSpPr>
        <p:spPr>
          <a:xfrm>
            <a:off x="6631685" y="325882"/>
            <a:ext cx="2160905" cy="391160"/>
          </a:xfrm>
          <a:prstGeom prst="rect">
            <a:avLst/>
          </a:prstGeom>
        </p:spPr>
        <p:txBody>
          <a:bodyPr vert="horz" wrap="square" lIns="0" tIns="12700" rIns="0" bIns="0" rtlCol="0">
            <a:spAutoFit/>
          </a:bodyPr>
          <a:lstStyle/>
          <a:p>
            <a:pPr marL="12700">
              <a:lnSpc>
                <a:spcPct val="100000"/>
              </a:lnSpc>
              <a:spcBef>
                <a:spcPts val="100"/>
              </a:spcBef>
            </a:pPr>
            <a:r>
              <a:rPr sz="2400" spc="-15" dirty="0">
                <a:solidFill>
                  <a:srgbClr val="FF0000"/>
                </a:solidFill>
                <a:latin typeface="Calibri"/>
                <a:cs typeface="Calibri"/>
              </a:rPr>
              <a:t>to</a:t>
            </a:r>
            <a:r>
              <a:rPr sz="2400" spc="-50" dirty="0">
                <a:solidFill>
                  <a:srgbClr val="FF0000"/>
                </a:solidFill>
                <a:latin typeface="Calibri"/>
                <a:cs typeface="Calibri"/>
              </a:rPr>
              <a:t> </a:t>
            </a:r>
            <a:r>
              <a:rPr sz="2400" spc="-5" dirty="0">
                <a:solidFill>
                  <a:srgbClr val="FF0000"/>
                </a:solidFill>
                <a:latin typeface="Calibri"/>
                <a:cs typeface="Calibri"/>
              </a:rPr>
              <a:t>decrease</a:t>
            </a:r>
            <a:r>
              <a:rPr sz="2400" spc="-55" dirty="0">
                <a:solidFill>
                  <a:srgbClr val="FF0000"/>
                </a:solidFill>
                <a:latin typeface="Calibri"/>
                <a:cs typeface="Calibri"/>
              </a:rPr>
              <a:t> </a:t>
            </a:r>
            <a:r>
              <a:rPr sz="2400" spc="-10" dirty="0">
                <a:solidFill>
                  <a:srgbClr val="FF0000"/>
                </a:solidFill>
                <a:latin typeface="Calibri"/>
                <a:cs typeface="Calibri"/>
              </a:rPr>
              <a:t>error</a:t>
            </a:r>
            <a:endParaRPr sz="2400">
              <a:latin typeface="Calibri"/>
              <a:cs typeface="Calibri"/>
            </a:endParaRPr>
          </a:p>
        </p:txBody>
      </p:sp>
      <p:sp>
        <p:nvSpPr>
          <p:cNvPr id="41" name="object 41"/>
          <p:cNvSpPr/>
          <p:nvPr/>
        </p:nvSpPr>
        <p:spPr>
          <a:xfrm>
            <a:off x="7170801" y="998219"/>
            <a:ext cx="551180" cy="337820"/>
          </a:xfrm>
          <a:custGeom>
            <a:avLst/>
            <a:gdLst/>
            <a:ahLst/>
            <a:cxnLst/>
            <a:rect l="l" t="t" r="r" b="b"/>
            <a:pathLst>
              <a:path w="551179" h="337819">
                <a:moveTo>
                  <a:pt x="475454" y="226275"/>
                </a:moveTo>
                <a:lnTo>
                  <a:pt x="437642" y="230758"/>
                </a:lnTo>
                <a:lnTo>
                  <a:pt x="507873" y="337565"/>
                </a:lnTo>
                <a:lnTo>
                  <a:pt x="541119" y="245237"/>
                </a:lnTo>
                <a:lnTo>
                  <a:pt x="477774" y="245237"/>
                </a:lnTo>
                <a:lnTo>
                  <a:pt x="475645" y="227145"/>
                </a:lnTo>
                <a:lnTo>
                  <a:pt x="475454" y="226275"/>
                </a:lnTo>
                <a:close/>
              </a:path>
              <a:path w="551179" h="337819">
                <a:moveTo>
                  <a:pt x="513377" y="221779"/>
                </a:moveTo>
                <a:lnTo>
                  <a:pt x="475553" y="226263"/>
                </a:lnTo>
                <a:lnTo>
                  <a:pt x="475742" y="227583"/>
                </a:lnTo>
                <a:lnTo>
                  <a:pt x="477774" y="245237"/>
                </a:lnTo>
                <a:lnTo>
                  <a:pt x="515620" y="240664"/>
                </a:lnTo>
                <a:lnTo>
                  <a:pt x="513377" y="221779"/>
                </a:lnTo>
                <a:close/>
              </a:path>
              <a:path w="551179" h="337819">
                <a:moveTo>
                  <a:pt x="551179" y="217296"/>
                </a:moveTo>
                <a:lnTo>
                  <a:pt x="513377" y="221779"/>
                </a:lnTo>
                <a:lnTo>
                  <a:pt x="515620" y="240664"/>
                </a:lnTo>
                <a:lnTo>
                  <a:pt x="477774" y="245237"/>
                </a:lnTo>
                <a:lnTo>
                  <a:pt x="541119" y="245237"/>
                </a:lnTo>
                <a:lnTo>
                  <a:pt x="551179" y="217296"/>
                </a:lnTo>
                <a:close/>
              </a:path>
              <a:path w="551179" h="337819">
                <a:moveTo>
                  <a:pt x="475645" y="227145"/>
                </a:moveTo>
                <a:lnTo>
                  <a:pt x="475697" y="227583"/>
                </a:lnTo>
                <a:lnTo>
                  <a:pt x="475645" y="227145"/>
                </a:lnTo>
                <a:close/>
              </a:path>
              <a:path w="551179" h="337819">
                <a:moveTo>
                  <a:pt x="475553" y="226263"/>
                </a:moveTo>
                <a:lnTo>
                  <a:pt x="475645" y="227145"/>
                </a:lnTo>
                <a:lnTo>
                  <a:pt x="475742" y="227583"/>
                </a:lnTo>
                <a:lnTo>
                  <a:pt x="475553" y="226263"/>
                </a:lnTo>
                <a:close/>
              </a:path>
              <a:path w="551179" h="337819">
                <a:moveTo>
                  <a:pt x="475542" y="226265"/>
                </a:moveTo>
                <a:lnTo>
                  <a:pt x="475645" y="227145"/>
                </a:lnTo>
                <a:lnTo>
                  <a:pt x="475542" y="226265"/>
                </a:lnTo>
                <a:close/>
              </a:path>
              <a:path w="551179" h="337819">
                <a:moveTo>
                  <a:pt x="510820" y="209676"/>
                </a:moveTo>
                <a:lnTo>
                  <a:pt x="471804" y="209676"/>
                </a:lnTo>
                <a:lnTo>
                  <a:pt x="472058" y="210692"/>
                </a:lnTo>
                <a:lnTo>
                  <a:pt x="475454" y="226275"/>
                </a:lnTo>
                <a:lnTo>
                  <a:pt x="475488" y="225805"/>
                </a:lnTo>
                <a:lnTo>
                  <a:pt x="479415" y="225805"/>
                </a:lnTo>
                <a:lnTo>
                  <a:pt x="513377" y="221779"/>
                </a:lnTo>
                <a:lnTo>
                  <a:pt x="513206" y="220344"/>
                </a:lnTo>
                <a:lnTo>
                  <a:pt x="510820" y="209676"/>
                </a:lnTo>
                <a:close/>
              </a:path>
              <a:path w="551179" h="337819">
                <a:moveTo>
                  <a:pt x="479415" y="225805"/>
                </a:moveTo>
                <a:lnTo>
                  <a:pt x="475488" y="225805"/>
                </a:lnTo>
                <a:lnTo>
                  <a:pt x="475553" y="226263"/>
                </a:lnTo>
                <a:lnTo>
                  <a:pt x="479415" y="225805"/>
                </a:lnTo>
                <a:close/>
              </a:path>
              <a:path w="551179" h="337819">
                <a:moveTo>
                  <a:pt x="471894" y="210083"/>
                </a:moveTo>
                <a:lnTo>
                  <a:pt x="472028" y="210692"/>
                </a:lnTo>
                <a:lnTo>
                  <a:pt x="471894" y="210083"/>
                </a:lnTo>
                <a:close/>
              </a:path>
              <a:path w="551179" h="337819">
                <a:moveTo>
                  <a:pt x="506790" y="193293"/>
                </a:moveTo>
                <a:lnTo>
                  <a:pt x="467359" y="193293"/>
                </a:lnTo>
                <a:lnTo>
                  <a:pt x="471894" y="210083"/>
                </a:lnTo>
                <a:lnTo>
                  <a:pt x="471804" y="209676"/>
                </a:lnTo>
                <a:lnTo>
                  <a:pt x="510820" y="209676"/>
                </a:lnTo>
                <a:lnTo>
                  <a:pt x="508889" y="201040"/>
                </a:lnTo>
                <a:lnTo>
                  <a:pt x="506790" y="193293"/>
                </a:lnTo>
                <a:close/>
              </a:path>
              <a:path w="551179" h="337819">
                <a:moveTo>
                  <a:pt x="502187" y="177545"/>
                </a:moveTo>
                <a:lnTo>
                  <a:pt x="462025" y="177545"/>
                </a:lnTo>
                <a:lnTo>
                  <a:pt x="462533" y="178815"/>
                </a:lnTo>
                <a:lnTo>
                  <a:pt x="467614" y="194309"/>
                </a:lnTo>
                <a:lnTo>
                  <a:pt x="467359" y="193293"/>
                </a:lnTo>
                <a:lnTo>
                  <a:pt x="506790" y="193293"/>
                </a:lnTo>
                <a:lnTo>
                  <a:pt x="503935" y="182752"/>
                </a:lnTo>
                <a:lnTo>
                  <a:pt x="502187" y="177545"/>
                </a:lnTo>
                <a:close/>
              </a:path>
              <a:path w="551179" h="337819">
                <a:moveTo>
                  <a:pt x="462078" y="177703"/>
                </a:moveTo>
                <a:lnTo>
                  <a:pt x="462449" y="178815"/>
                </a:lnTo>
                <a:lnTo>
                  <a:pt x="462078" y="177703"/>
                </a:lnTo>
                <a:close/>
              </a:path>
              <a:path w="551179" h="337819">
                <a:moveTo>
                  <a:pt x="497032" y="162687"/>
                </a:moveTo>
                <a:lnTo>
                  <a:pt x="455929" y="162687"/>
                </a:lnTo>
                <a:lnTo>
                  <a:pt x="462078" y="177703"/>
                </a:lnTo>
                <a:lnTo>
                  <a:pt x="462025" y="177545"/>
                </a:lnTo>
                <a:lnTo>
                  <a:pt x="502187" y="177545"/>
                </a:lnTo>
                <a:lnTo>
                  <a:pt x="497967" y="164972"/>
                </a:lnTo>
                <a:lnTo>
                  <a:pt x="497032" y="162687"/>
                </a:lnTo>
                <a:close/>
              </a:path>
              <a:path w="551179" h="337819">
                <a:moveTo>
                  <a:pt x="448691" y="148589"/>
                </a:moveTo>
                <a:lnTo>
                  <a:pt x="456438" y="163956"/>
                </a:lnTo>
                <a:lnTo>
                  <a:pt x="455929" y="162687"/>
                </a:lnTo>
                <a:lnTo>
                  <a:pt x="497032" y="162687"/>
                </a:lnTo>
                <a:lnTo>
                  <a:pt x="491841" y="149987"/>
                </a:lnTo>
                <a:lnTo>
                  <a:pt x="449579" y="149987"/>
                </a:lnTo>
                <a:lnTo>
                  <a:pt x="448691" y="148589"/>
                </a:lnTo>
                <a:close/>
              </a:path>
              <a:path w="551179" h="337819">
                <a:moveTo>
                  <a:pt x="484867" y="135508"/>
                </a:moveTo>
                <a:lnTo>
                  <a:pt x="440563" y="135508"/>
                </a:lnTo>
                <a:lnTo>
                  <a:pt x="441578" y="137032"/>
                </a:lnTo>
                <a:lnTo>
                  <a:pt x="449579" y="149987"/>
                </a:lnTo>
                <a:lnTo>
                  <a:pt x="491841" y="149987"/>
                </a:lnTo>
                <a:lnTo>
                  <a:pt x="490854" y="147574"/>
                </a:lnTo>
                <a:lnTo>
                  <a:pt x="484867" y="135508"/>
                </a:lnTo>
                <a:close/>
              </a:path>
              <a:path w="551179" h="337819">
                <a:moveTo>
                  <a:pt x="441184" y="136507"/>
                </a:moveTo>
                <a:lnTo>
                  <a:pt x="441512" y="137032"/>
                </a:lnTo>
                <a:lnTo>
                  <a:pt x="441184" y="136507"/>
                </a:lnTo>
                <a:close/>
              </a:path>
              <a:path w="551179" h="337819">
                <a:moveTo>
                  <a:pt x="440563" y="135508"/>
                </a:moveTo>
                <a:lnTo>
                  <a:pt x="441184" y="136507"/>
                </a:lnTo>
                <a:lnTo>
                  <a:pt x="441578" y="137032"/>
                </a:lnTo>
                <a:lnTo>
                  <a:pt x="440563" y="135508"/>
                </a:lnTo>
                <a:close/>
              </a:path>
              <a:path w="551179" h="337819">
                <a:moveTo>
                  <a:pt x="477876" y="123316"/>
                </a:moveTo>
                <a:lnTo>
                  <a:pt x="431292" y="123316"/>
                </a:lnTo>
                <a:lnTo>
                  <a:pt x="432434" y="124713"/>
                </a:lnTo>
                <a:lnTo>
                  <a:pt x="441184" y="136507"/>
                </a:lnTo>
                <a:lnTo>
                  <a:pt x="440563" y="135508"/>
                </a:lnTo>
                <a:lnTo>
                  <a:pt x="484867" y="135508"/>
                </a:lnTo>
                <a:lnTo>
                  <a:pt x="482473" y="130682"/>
                </a:lnTo>
                <a:lnTo>
                  <a:pt x="477876" y="123316"/>
                </a:lnTo>
                <a:close/>
              </a:path>
              <a:path w="551179" h="337819">
                <a:moveTo>
                  <a:pt x="431941" y="124182"/>
                </a:moveTo>
                <a:lnTo>
                  <a:pt x="432339" y="124713"/>
                </a:lnTo>
                <a:lnTo>
                  <a:pt x="431941" y="124182"/>
                </a:lnTo>
                <a:close/>
              </a:path>
              <a:path w="551179" h="337819">
                <a:moveTo>
                  <a:pt x="431292" y="123316"/>
                </a:moveTo>
                <a:lnTo>
                  <a:pt x="431941" y="124182"/>
                </a:lnTo>
                <a:lnTo>
                  <a:pt x="432434" y="124713"/>
                </a:lnTo>
                <a:lnTo>
                  <a:pt x="431292" y="123316"/>
                </a:lnTo>
                <a:close/>
              </a:path>
              <a:path w="551179" h="337819">
                <a:moveTo>
                  <a:pt x="470544" y="112140"/>
                </a:moveTo>
                <a:lnTo>
                  <a:pt x="420750" y="112140"/>
                </a:lnTo>
                <a:lnTo>
                  <a:pt x="422148" y="113537"/>
                </a:lnTo>
                <a:lnTo>
                  <a:pt x="431941" y="124182"/>
                </a:lnTo>
                <a:lnTo>
                  <a:pt x="431292" y="123316"/>
                </a:lnTo>
                <a:lnTo>
                  <a:pt x="477876" y="123316"/>
                </a:lnTo>
                <a:lnTo>
                  <a:pt x="472567" y="114807"/>
                </a:lnTo>
                <a:lnTo>
                  <a:pt x="470544" y="112140"/>
                </a:lnTo>
                <a:close/>
              </a:path>
              <a:path w="551179" h="337819">
                <a:moveTo>
                  <a:pt x="421616" y="113072"/>
                </a:moveTo>
                <a:lnTo>
                  <a:pt x="422049" y="113537"/>
                </a:lnTo>
                <a:lnTo>
                  <a:pt x="421616" y="113072"/>
                </a:lnTo>
                <a:close/>
              </a:path>
              <a:path w="551179" h="337819">
                <a:moveTo>
                  <a:pt x="420750" y="112140"/>
                </a:moveTo>
                <a:lnTo>
                  <a:pt x="421616" y="113072"/>
                </a:lnTo>
                <a:lnTo>
                  <a:pt x="422148" y="113537"/>
                </a:lnTo>
                <a:lnTo>
                  <a:pt x="420750" y="112140"/>
                </a:lnTo>
                <a:close/>
              </a:path>
              <a:path w="551179" h="337819">
                <a:moveTo>
                  <a:pt x="462743" y="101853"/>
                </a:moveTo>
                <a:lnTo>
                  <a:pt x="408813" y="101853"/>
                </a:lnTo>
                <a:lnTo>
                  <a:pt x="410337" y="103124"/>
                </a:lnTo>
                <a:lnTo>
                  <a:pt x="421616" y="113072"/>
                </a:lnTo>
                <a:lnTo>
                  <a:pt x="420750" y="112140"/>
                </a:lnTo>
                <a:lnTo>
                  <a:pt x="470544" y="112140"/>
                </a:lnTo>
                <a:lnTo>
                  <a:pt x="462743" y="101853"/>
                </a:lnTo>
                <a:close/>
              </a:path>
              <a:path w="551179" h="337819">
                <a:moveTo>
                  <a:pt x="409924" y="102827"/>
                </a:moveTo>
                <a:lnTo>
                  <a:pt x="410262" y="103124"/>
                </a:lnTo>
                <a:lnTo>
                  <a:pt x="409924" y="102827"/>
                </a:lnTo>
                <a:close/>
              </a:path>
              <a:path w="551179" h="337819">
                <a:moveTo>
                  <a:pt x="408813" y="101853"/>
                </a:moveTo>
                <a:lnTo>
                  <a:pt x="409924" y="102827"/>
                </a:lnTo>
                <a:lnTo>
                  <a:pt x="410337" y="103124"/>
                </a:lnTo>
                <a:lnTo>
                  <a:pt x="408813" y="101853"/>
                </a:lnTo>
                <a:close/>
              </a:path>
              <a:path w="551179" h="337819">
                <a:moveTo>
                  <a:pt x="454474" y="92455"/>
                </a:moveTo>
                <a:lnTo>
                  <a:pt x="395477" y="92455"/>
                </a:lnTo>
                <a:lnTo>
                  <a:pt x="397128" y="93599"/>
                </a:lnTo>
                <a:lnTo>
                  <a:pt x="409924" y="102827"/>
                </a:lnTo>
                <a:lnTo>
                  <a:pt x="408813" y="101853"/>
                </a:lnTo>
                <a:lnTo>
                  <a:pt x="462743" y="101853"/>
                </a:lnTo>
                <a:lnTo>
                  <a:pt x="461009" y="99567"/>
                </a:lnTo>
                <a:lnTo>
                  <a:pt x="454474" y="92455"/>
                </a:lnTo>
                <a:close/>
              </a:path>
              <a:path w="551179" h="337819">
                <a:moveTo>
                  <a:pt x="396872" y="93457"/>
                </a:moveTo>
                <a:lnTo>
                  <a:pt x="397070" y="93599"/>
                </a:lnTo>
                <a:lnTo>
                  <a:pt x="396872" y="93457"/>
                </a:lnTo>
                <a:close/>
              </a:path>
              <a:path w="551179" h="337819">
                <a:moveTo>
                  <a:pt x="395477" y="92455"/>
                </a:moveTo>
                <a:lnTo>
                  <a:pt x="396872" y="93457"/>
                </a:lnTo>
                <a:lnTo>
                  <a:pt x="397128" y="93599"/>
                </a:lnTo>
                <a:lnTo>
                  <a:pt x="395477" y="92455"/>
                </a:lnTo>
                <a:close/>
              </a:path>
              <a:path w="551179" h="337819">
                <a:moveTo>
                  <a:pt x="380365" y="84327"/>
                </a:moveTo>
                <a:lnTo>
                  <a:pt x="396872" y="93457"/>
                </a:lnTo>
                <a:lnTo>
                  <a:pt x="395477" y="92455"/>
                </a:lnTo>
                <a:lnTo>
                  <a:pt x="454474" y="92455"/>
                </a:lnTo>
                <a:lnTo>
                  <a:pt x="448055" y="85470"/>
                </a:lnTo>
                <a:lnTo>
                  <a:pt x="447473" y="84962"/>
                </a:lnTo>
                <a:lnTo>
                  <a:pt x="381889" y="84962"/>
                </a:lnTo>
                <a:lnTo>
                  <a:pt x="380365" y="84327"/>
                </a:lnTo>
                <a:close/>
              </a:path>
              <a:path w="551179" h="337819">
                <a:moveTo>
                  <a:pt x="364024" y="76954"/>
                </a:moveTo>
                <a:lnTo>
                  <a:pt x="381889" y="84962"/>
                </a:lnTo>
                <a:lnTo>
                  <a:pt x="447473" y="84962"/>
                </a:lnTo>
                <a:lnTo>
                  <a:pt x="438587" y="77215"/>
                </a:lnTo>
                <a:lnTo>
                  <a:pt x="364744" y="77215"/>
                </a:lnTo>
                <a:lnTo>
                  <a:pt x="364024" y="76954"/>
                </a:lnTo>
                <a:close/>
              </a:path>
              <a:path w="551179" h="337819">
                <a:moveTo>
                  <a:pt x="363474" y="76707"/>
                </a:moveTo>
                <a:lnTo>
                  <a:pt x="364024" y="76954"/>
                </a:lnTo>
                <a:lnTo>
                  <a:pt x="364744" y="77215"/>
                </a:lnTo>
                <a:lnTo>
                  <a:pt x="363474" y="76707"/>
                </a:lnTo>
                <a:close/>
              </a:path>
              <a:path w="551179" h="337819">
                <a:moveTo>
                  <a:pt x="438004" y="76707"/>
                </a:moveTo>
                <a:lnTo>
                  <a:pt x="363474" y="76707"/>
                </a:lnTo>
                <a:lnTo>
                  <a:pt x="364744" y="77215"/>
                </a:lnTo>
                <a:lnTo>
                  <a:pt x="438587" y="77215"/>
                </a:lnTo>
                <a:lnTo>
                  <a:pt x="438004" y="76707"/>
                </a:lnTo>
                <a:close/>
              </a:path>
              <a:path w="551179" h="337819">
                <a:moveTo>
                  <a:pt x="429580" y="69976"/>
                </a:moveTo>
                <a:lnTo>
                  <a:pt x="344804" y="69976"/>
                </a:lnTo>
                <a:lnTo>
                  <a:pt x="345948" y="70357"/>
                </a:lnTo>
                <a:lnTo>
                  <a:pt x="364024" y="76954"/>
                </a:lnTo>
                <a:lnTo>
                  <a:pt x="363474" y="76707"/>
                </a:lnTo>
                <a:lnTo>
                  <a:pt x="438004" y="76707"/>
                </a:lnTo>
                <a:lnTo>
                  <a:pt x="433197" y="72516"/>
                </a:lnTo>
                <a:lnTo>
                  <a:pt x="429580" y="69976"/>
                </a:lnTo>
                <a:close/>
              </a:path>
              <a:path w="551179" h="337819">
                <a:moveTo>
                  <a:pt x="345508" y="70232"/>
                </a:moveTo>
                <a:lnTo>
                  <a:pt x="345854" y="70357"/>
                </a:lnTo>
                <a:lnTo>
                  <a:pt x="345508" y="70232"/>
                </a:lnTo>
                <a:close/>
              </a:path>
              <a:path w="551179" h="337819">
                <a:moveTo>
                  <a:pt x="344804" y="69976"/>
                </a:moveTo>
                <a:lnTo>
                  <a:pt x="345508" y="70232"/>
                </a:lnTo>
                <a:lnTo>
                  <a:pt x="345948" y="70357"/>
                </a:lnTo>
                <a:lnTo>
                  <a:pt x="344804" y="69976"/>
                </a:lnTo>
                <a:close/>
              </a:path>
              <a:path w="551179" h="337819">
                <a:moveTo>
                  <a:pt x="324612" y="64262"/>
                </a:moveTo>
                <a:lnTo>
                  <a:pt x="345508" y="70232"/>
                </a:lnTo>
                <a:lnTo>
                  <a:pt x="344804" y="69976"/>
                </a:lnTo>
                <a:lnTo>
                  <a:pt x="429580" y="69976"/>
                </a:lnTo>
                <a:lnTo>
                  <a:pt x="421623" y="64388"/>
                </a:lnTo>
                <a:lnTo>
                  <a:pt x="325500" y="64388"/>
                </a:lnTo>
                <a:lnTo>
                  <a:pt x="324612" y="64262"/>
                </a:lnTo>
                <a:close/>
              </a:path>
              <a:path w="551179" h="337819">
                <a:moveTo>
                  <a:pt x="302768" y="59054"/>
                </a:moveTo>
                <a:lnTo>
                  <a:pt x="325500" y="64388"/>
                </a:lnTo>
                <a:lnTo>
                  <a:pt x="421623" y="64388"/>
                </a:lnTo>
                <a:lnTo>
                  <a:pt x="416559" y="60832"/>
                </a:lnTo>
                <a:lnTo>
                  <a:pt x="413624" y="59181"/>
                </a:lnTo>
                <a:lnTo>
                  <a:pt x="303656" y="59181"/>
                </a:lnTo>
                <a:lnTo>
                  <a:pt x="302768" y="59054"/>
                </a:lnTo>
                <a:close/>
              </a:path>
              <a:path w="551179" h="337819">
                <a:moveTo>
                  <a:pt x="405722" y="54737"/>
                </a:moveTo>
                <a:lnTo>
                  <a:pt x="279653" y="54737"/>
                </a:lnTo>
                <a:lnTo>
                  <a:pt x="303656" y="59181"/>
                </a:lnTo>
                <a:lnTo>
                  <a:pt x="413624" y="59181"/>
                </a:lnTo>
                <a:lnTo>
                  <a:pt x="405722" y="54737"/>
                </a:lnTo>
                <a:close/>
              </a:path>
              <a:path w="551179" h="337819">
                <a:moveTo>
                  <a:pt x="382422" y="43433"/>
                </a:moveTo>
                <a:lnTo>
                  <a:pt x="175768" y="43433"/>
                </a:lnTo>
                <a:lnTo>
                  <a:pt x="203580" y="45465"/>
                </a:lnTo>
                <a:lnTo>
                  <a:pt x="203200" y="45465"/>
                </a:lnTo>
                <a:lnTo>
                  <a:pt x="230250" y="48005"/>
                </a:lnTo>
                <a:lnTo>
                  <a:pt x="229743" y="48005"/>
                </a:lnTo>
                <a:lnTo>
                  <a:pt x="255904" y="51053"/>
                </a:lnTo>
                <a:lnTo>
                  <a:pt x="255270" y="51053"/>
                </a:lnTo>
                <a:lnTo>
                  <a:pt x="280289" y="54863"/>
                </a:lnTo>
                <a:lnTo>
                  <a:pt x="279653" y="54737"/>
                </a:lnTo>
                <a:lnTo>
                  <a:pt x="405722" y="54737"/>
                </a:lnTo>
                <a:lnTo>
                  <a:pt x="398272" y="50545"/>
                </a:lnTo>
                <a:lnTo>
                  <a:pt x="382422" y="43433"/>
                </a:lnTo>
                <a:close/>
              </a:path>
              <a:path w="551179" h="337819">
                <a:moveTo>
                  <a:pt x="762" y="0"/>
                </a:moveTo>
                <a:lnTo>
                  <a:pt x="0" y="38100"/>
                </a:lnTo>
                <a:lnTo>
                  <a:pt x="60198" y="39115"/>
                </a:lnTo>
                <a:lnTo>
                  <a:pt x="59944" y="39115"/>
                </a:lnTo>
                <a:lnTo>
                  <a:pt x="119252" y="40766"/>
                </a:lnTo>
                <a:lnTo>
                  <a:pt x="118999" y="40766"/>
                </a:lnTo>
                <a:lnTo>
                  <a:pt x="148081" y="41909"/>
                </a:lnTo>
                <a:lnTo>
                  <a:pt x="147700" y="41909"/>
                </a:lnTo>
                <a:lnTo>
                  <a:pt x="176022" y="43560"/>
                </a:lnTo>
                <a:lnTo>
                  <a:pt x="175768" y="43433"/>
                </a:lnTo>
                <a:lnTo>
                  <a:pt x="382422" y="43433"/>
                </a:lnTo>
                <a:lnTo>
                  <a:pt x="334772" y="27431"/>
                </a:lnTo>
                <a:lnTo>
                  <a:pt x="286384" y="17271"/>
                </a:lnTo>
                <a:lnTo>
                  <a:pt x="234060" y="10159"/>
                </a:lnTo>
                <a:lnTo>
                  <a:pt x="178434" y="5460"/>
                </a:lnTo>
                <a:lnTo>
                  <a:pt x="120396" y="2666"/>
                </a:lnTo>
                <a:lnTo>
                  <a:pt x="60959" y="1015"/>
                </a:lnTo>
                <a:lnTo>
                  <a:pt x="762" y="0"/>
                </a:lnTo>
                <a:close/>
              </a:path>
            </a:pathLst>
          </a:custGeom>
          <a:solidFill>
            <a:srgbClr val="FF0000"/>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3916045" cy="697230"/>
          </a:xfrm>
          <a:prstGeom prst="rect">
            <a:avLst/>
          </a:prstGeom>
        </p:spPr>
        <p:txBody>
          <a:bodyPr vert="horz" wrap="square" lIns="0" tIns="13335" rIns="0" bIns="0" rtlCol="0">
            <a:spAutoFit/>
          </a:bodyPr>
          <a:lstStyle/>
          <a:p>
            <a:pPr marL="12700">
              <a:lnSpc>
                <a:spcPct val="100000"/>
              </a:lnSpc>
              <a:spcBef>
                <a:spcPts val="105"/>
              </a:spcBef>
            </a:pPr>
            <a:r>
              <a:rPr spc="-5" dirty="0"/>
              <a:t>Ideal</a:t>
            </a:r>
            <a:r>
              <a:rPr spc="-60" dirty="0"/>
              <a:t> </a:t>
            </a:r>
            <a:r>
              <a:rPr spc="-15" dirty="0"/>
              <a:t>Alternatives</a:t>
            </a:r>
          </a:p>
        </p:txBody>
      </p:sp>
      <p:sp>
        <p:nvSpPr>
          <p:cNvPr id="3" name="object 3"/>
          <p:cNvSpPr txBox="1"/>
          <p:nvPr/>
        </p:nvSpPr>
        <p:spPr>
          <a:xfrm>
            <a:off x="707542" y="3326713"/>
            <a:ext cx="2249170" cy="45212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5" dirty="0">
                <a:latin typeface="Calibri"/>
                <a:cs typeface="Calibri"/>
              </a:rPr>
              <a:t>Loss</a:t>
            </a:r>
            <a:r>
              <a:rPr sz="2800" spc="-75" dirty="0">
                <a:latin typeface="Calibri"/>
                <a:cs typeface="Calibri"/>
              </a:rPr>
              <a:t> </a:t>
            </a:r>
            <a:r>
              <a:rPr sz="2800" spc="-5" dirty="0">
                <a:latin typeface="Calibri"/>
                <a:cs typeface="Calibri"/>
              </a:rPr>
              <a:t>function:</a:t>
            </a:r>
            <a:endParaRPr sz="2800">
              <a:latin typeface="Calibri"/>
              <a:cs typeface="Calibri"/>
            </a:endParaRPr>
          </a:p>
        </p:txBody>
      </p:sp>
      <p:sp>
        <p:nvSpPr>
          <p:cNvPr id="4" name="object 4"/>
          <p:cNvSpPr txBox="1"/>
          <p:nvPr/>
        </p:nvSpPr>
        <p:spPr>
          <a:xfrm>
            <a:off x="707542" y="5372811"/>
            <a:ext cx="4538345" cy="898525"/>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10" dirty="0">
                <a:latin typeface="Calibri"/>
                <a:cs typeface="Calibri"/>
              </a:rPr>
              <a:t>Find</a:t>
            </a:r>
            <a:r>
              <a:rPr sz="2800" dirty="0">
                <a:latin typeface="Calibri"/>
                <a:cs typeface="Calibri"/>
              </a:rPr>
              <a:t> </a:t>
            </a:r>
            <a:r>
              <a:rPr sz="2800" spc="-5" dirty="0">
                <a:latin typeface="Calibri"/>
                <a:cs typeface="Calibri"/>
              </a:rPr>
              <a:t>the </a:t>
            </a:r>
            <a:r>
              <a:rPr sz="2800" spc="-20" dirty="0">
                <a:latin typeface="Calibri"/>
                <a:cs typeface="Calibri"/>
              </a:rPr>
              <a:t>best</a:t>
            </a:r>
            <a:r>
              <a:rPr sz="2800" spc="5" dirty="0">
                <a:latin typeface="Calibri"/>
                <a:cs typeface="Calibri"/>
              </a:rPr>
              <a:t> </a:t>
            </a:r>
            <a:r>
              <a:rPr sz="2800" spc="-5" dirty="0">
                <a:latin typeface="Calibri"/>
                <a:cs typeface="Calibri"/>
              </a:rPr>
              <a:t>function:</a:t>
            </a:r>
            <a:endParaRPr sz="2800">
              <a:latin typeface="Calibri"/>
              <a:cs typeface="Calibri"/>
            </a:endParaRPr>
          </a:p>
          <a:p>
            <a:pPr marL="697865" lvl="1" indent="-228600">
              <a:lnSpc>
                <a:spcPct val="100000"/>
              </a:lnSpc>
              <a:spcBef>
                <a:spcPts val="155"/>
              </a:spcBef>
              <a:buFont typeface="Arial MT"/>
              <a:buChar char="•"/>
              <a:tabLst>
                <a:tab pos="698500" algn="l"/>
              </a:tabLst>
            </a:pPr>
            <a:r>
              <a:rPr sz="2800" spc="-10" dirty="0">
                <a:latin typeface="Calibri"/>
                <a:cs typeface="Calibri"/>
              </a:rPr>
              <a:t>Example:</a:t>
            </a:r>
            <a:r>
              <a:rPr sz="2800" spc="-30" dirty="0">
                <a:latin typeface="Calibri"/>
                <a:cs typeface="Calibri"/>
              </a:rPr>
              <a:t> </a:t>
            </a:r>
            <a:r>
              <a:rPr sz="2800" spc="-20" dirty="0">
                <a:latin typeface="Calibri"/>
                <a:cs typeface="Calibri"/>
              </a:rPr>
              <a:t>Perceptron,</a:t>
            </a:r>
            <a:r>
              <a:rPr sz="2800" spc="-5" dirty="0">
                <a:latin typeface="Calibri"/>
                <a:cs typeface="Calibri"/>
              </a:rPr>
              <a:t> </a:t>
            </a:r>
            <a:r>
              <a:rPr sz="2800" spc="-15" dirty="0">
                <a:latin typeface="Calibri"/>
                <a:cs typeface="Calibri"/>
              </a:rPr>
              <a:t>SVM</a:t>
            </a:r>
            <a:endParaRPr sz="2800">
              <a:latin typeface="Calibri"/>
              <a:cs typeface="Calibri"/>
            </a:endParaRPr>
          </a:p>
        </p:txBody>
      </p:sp>
      <p:pic>
        <p:nvPicPr>
          <p:cNvPr id="5" name="object 5"/>
          <p:cNvPicPr/>
          <p:nvPr/>
        </p:nvPicPr>
        <p:blipFill>
          <a:blip r:embed="rId3" cstate="print"/>
          <a:stretch>
            <a:fillRect/>
          </a:stretch>
        </p:blipFill>
        <p:spPr>
          <a:xfrm>
            <a:off x="5373623" y="5835396"/>
            <a:ext cx="1894331" cy="522731"/>
          </a:xfrm>
          <a:prstGeom prst="rect">
            <a:avLst/>
          </a:prstGeom>
        </p:spPr>
      </p:pic>
      <p:sp>
        <p:nvSpPr>
          <p:cNvPr id="6" name="object 6"/>
          <p:cNvSpPr txBox="1"/>
          <p:nvPr/>
        </p:nvSpPr>
        <p:spPr>
          <a:xfrm>
            <a:off x="5373623" y="5835396"/>
            <a:ext cx="1894839" cy="523240"/>
          </a:xfrm>
          <a:prstGeom prst="rect">
            <a:avLst/>
          </a:prstGeom>
          <a:ln w="6096">
            <a:solidFill>
              <a:srgbClr val="EC7C30"/>
            </a:solidFill>
          </a:ln>
        </p:spPr>
        <p:txBody>
          <a:bodyPr vert="horz" wrap="square" lIns="0" tIns="22860" rIns="0" bIns="0" rtlCol="0">
            <a:spAutoFit/>
          </a:bodyPr>
          <a:lstStyle/>
          <a:p>
            <a:pPr marL="218440">
              <a:lnSpc>
                <a:spcPct val="100000"/>
              </a:lnSpc>
              <a:spcBef>
                <a:spcPts val="180"/>
              </a:spcBef>
            </a:pPr>
            <a:r>
              <a:rPr sz="2800" spc="-5" dirty="0">
                <a:latin typeface="Calibri"/>
                <a:cs typeface="Calibri"/>
              </a:rPr>
              <a:t>Not</a:t>
            </a:r>
            <a:r>
              <a:rPr sz="2800" spc="-30" dirty="0">
                <a:latin typeface="Calibri"/>
                <a:cs typeface="Calibri"/>
              </a:rPr>
              <a:t> </a:t>
            </a:r>
            <a:r>
              <a:rPr sz="2800" spc="-65" dirty="0">
                <a:latin typeface="Calibri"/>
                <a:cs typeface="Calibri"/>
              </a:rPr>
              <a:t>Today</a:t>
            </a:r>
            <a:endParaRPr sz="2800">
              <a:latin typeface="Calibri"/>
              <a:cs typeface="Calibri"/>
            </a:endParaRPr>
          </a:p>
        </p:txBody>
      </p:sp>
      <p:grpSp>
        <p:nvGrpSpPr>
          <p:cNvPr id="7" name="object 7"/>
          <p:cNvGrpSpPr/>
          <p:nvPr/>
        </p:nvGrpSpPr>
        <p:grpSpPr>
          <a:xfrm>
            <a:off x="3808348" y="2189860"/>
            <a:ext cx="4604385" cy="1242695"/>
            <a:chOff x="3808348" y="2189860"/>
            <a:chExt cx="4604385" cy="1242695"/>
          </a:xfrm>
        </p:grpSpPr>
        <p:pic>
          <p:nvPicPr>
            <p:cNvPr id="8" name="object 8"/>
            <p:cNvPicPr/>
            <p:nvPr/>
          </p:nvPicPr>
          <p:blipFill>
            <a:blip r:embed="rId4" cstate="print"/>
            <a:stretch>
              <a:fillRect/>
            </a:stretch>
          </p:blipFill>
          <p:spPr>
            <a:xfrm>
              <a:off x="3811523" y="2193035"/>
              <a:ext cx="4597908" cy="1235964"/>
            </a:xfrm>
            <a:prstGeom prst="rect">
              <a:avLst/>
            </a:prstGeom>
          </p:spPr>
        </p:pic>
        <p:sp>
          <p:nvSpPr>
            <p:cNvPr id="9" name="object 9"/>
            <p:cNvSpPr/>
            <p:nvPr/>
          </p:nvSpPr>
          <p:spPr>
            <a:xfrm>
              <a:off x="3811523" y="2193035"/>
              <a:ext cx="4598035" cy="1236345"/>
            </a:xfrm>
            <a:custGeom>
              <a:avLst/>
              <a:gdLst/>
              <a:ahLst/>
              <a:cxnLst/>
              <a:rect l="l" t="t" r="r" b="b"/>
              <a:pathLst>
                <a:path w="4598034" h="1236345">
                  <a:moveTo>
                    <a:pt x="0" y="1235964"/>
                  </a:moveTo>
                  <a:lnTo>
                    <a:pt x="4597908" y="1235964"/>
                  </a:lnTo>
                  <a:lnTo>
                    <a:pt x="4597908" y="0"/>
                  </a:lnTo>
                  <a:lnTo>
                    <a:pt x="0" y="0"/>
                  </a:lnTo>
                  <a:lnTo>
                    <a:pt x="0" y="1235964"/>
                  </a:lnTo>
                  <a:close/>
                </a:path>
              </a:pathLst>
            </a:custGeom>
            <a:ln w="6096">
              <a:solidFill>
                <a:srgbClr val="5B9BD4"/>
              </a:solidFill>
            </a:ln>
          </p:spPr>
          <p:txBody>
            <a:bodyPr wrap="square" lIns="0" tIns="0" rIns="0" bIns="0" rtlCol="0"/>
            <a:lstStyle/>
            <a:p>
              <a:endParaRPr/>
            </a:p>
          </p:txBody>
        </p:sp>
      </p:grpSp>
      <p:sp>
        <p:nvSpPr>
          <p:cNvPr id="10" name="object 10"/>
          <p:cNvSpPr txBox="1"/>
          <p:nvPr/>
        </p:nvSpPr>
        <p:spPr>
          <a:xfrm>
            <a:off x="707542" y="1793189"/>
            <a:ext cx="2842895" cy="118110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5" dirty="0">
                <a:latin typeface="Calibri"/>
                <a:cs typeface="Calibri"/>
              </a:rPr>
              <a:t>Function</a:t>
            </a:r>
            <a:r>
              <a:rPr sz="2800" spc="-30" dirty="0">
                <a:latin typeface="Calibri"/>
                <a:cs typeface="Calibri"/>
              </a:rPr>
              <a:t> </a:t>
            </a:r>
            <a:r>
              <a:rPr sz="2800" spc="-10" dirty="0">
                <a:latin typeface="Calibri"/>
                <a:cs typeface="Calibri"/>
              </a:rPr>
              <a:t>(Model):</a:t>
            </a:r>
            <a:endParaRPr sz="2800">
              <a:latin typeface="Calibri"/>
              <a:cs typeface="Calibri"/>
            </a:endParaRPr>
          </a:p>
          <a:p>
            <a:pPr marR="591820" algn="r">
              <a:lnSpc>
                <a:spcPct val="100000"/>
              </a:lnSpc>
              <a:spcBef>
                <a:spcPts val="2380"/>
              </a:spcBef>
            </a:pPr>
            <a:r>
              <a:rPr sz="2800" spc="-5" dirty="0">
                <a:latin typeface="Cambria Math"/>
                <a:cs typeface="Cambria Math"/>
              </a:rPr>
              <a:t>𝑥</a:t>
            </a:r>
            <a:endParaRPr sz="2800">
              <a:latin typeface="Cambria Math"/>
              <a:cs typeface="Cambria Math"/>
            </a:endParaRPr>
          </a:p>
        </p:txBody>
      </p:sp>
      <p:sp>
        <p:nvSpPr>
          <p:cNvPr id="11" name="object 11"/>
          <p:cNvSpPr/>
          <p:nvPr/>
        </p:nvSpPr>
        <p:spPr>
          <a:xfrm>
            <a:off x="5950584" y="1748282"/>
            <a:ext cx="432434" cy="328930"/>
          </a:xfrm>
          <a:custGeom>
            <a:avLst/>
            <a:gdLst/>
            <a:ahLst/>
            <a:cxnLst/>
            <a:rect l="l" t="t" r="r" b="b"/>
            <a:pathLst>
              <a:path w="432435" h="328930">
                <a:moveTo>
                  <a:pt x="327532" y="0"/>
                </a:moveTo>
                <a:lnTo>
                  <a:pt x="322834" y="13334"/>
                </a:lnTo>
                <a:lnTo>
                  <a:pt x="341884" y="21595"/>
                </a:lnTo>
                <a:lnTo>
                  <a:pt x="358266" y="33035"/>
                </a:lnTo>
                <a:lnTo>
                  <a:pt x="383031" y="65404"/>
                </a:lnTo>
                <a:lnTo>
                  <a:pt x="397605" y="109108"/>
                </a:lnTo>
                <a:lnTo>
                  <a:pt x="402463" y="162813"/>
                </a:lnTo>
                <a:lnTo>
                  <a:pt x="401246" y="191789"/>
                </a:lnTo>
                <a:lnTo>
                  <a:pt x="391479" y="241788"/>
                </a:lnTo>
                <a:lnTo>
                  <a:pt x="371901" y="280838"/>
                </a:lnTo>
                <a:lnTo>
                  <a:pt x="342132" y="307179"/>
                </a:lnTo>
                <a:lnTo>
                  <a:pt x="323341" y="315467"/>
                </a:lnTo>
                <a:lnTo>
                  <a:pt x="327532" y="328802"/>
                </a:lnTo>
                <a:lnTo>
                  <a:pt x="372411" y="307768"/>
                </a:lnTo>
                <a:lnTo>
                  <a:pt x="405384" y="271398"/>
                </a:lnTo>
                <a:lnTo>
                  <a:pt x="425672" y="222599"/>
                </a:lnTo>
                <a:lnTo>
                  <a:pt x="432435" y="164464"/>
                </a:lnTo>
                <a:lnTo>
                  <a:pt x="430742" y="134344"/>
                </a:lnTo>
                <a:lnTo>
                  <a:pt x="417165" y="80865"/>
                </a:lnTo>
                <a:lnTo>
                  <a:pt x="390255" y="37361"/>
                </a:lnTo>
                <a:lnTo>
                  <a:pt x="351393" y="8596"/>
                </a:lnTo>
                <a:lnTo>
                  <a:pt x="327532" y="0"/>
                </a:lnTo>
                <a:close/>
              </a:path>
              <a:path w="432435" h="328930">
                <a:moveTo>
                  <a:pt x="104901" y="0"/>
                </a:moveTo>
                <a:lnTo>
                  <a:pt x="60134" y="21050"/>
                </a:lnTo>
                <a:lnTo>
                  <a:pt x="27177" y="57530"/>
                </a:lnTo>
                <a:lnTo>
                  <a:pt x="6778" y="106473"/>
                </a:lnTo>
                <a:lnTo>
                  <a:pt x="0" y="164464"/>
                </a:lnTo>
                <a:lnTo>
                  <a:pt x="1690" y="194710"/>
                </a:lnTo>
                <a:lnTo>
                  <a:pt x="15216" y="248154"/>
                </a:lnTo>
                <a:lnTo>
                  <a:pt x="42054" y="291494"/>
                </a:lnTo>
                <a:lnTo>
                  <a:pt x="80968" y="320208"/>
                </a:lnTo>
                <a:lnTo>
                  <a:pt x="104901" y="328802"/>
                </a:lnTo>
                <a:lnTo>
                  <a:pt x="109092" y="315467"/>
                </a:lnTo>
                <a:lnTo>
                  <a:pt x="90356" y="307179"/>
                </a:lnTo>
                <a:lnTo>
                  <a:pt x="74167" y="295640"/>
                </a:lnTo>
                <a:lnTo>
                  <a:pt x="49529" y="262763"/>
                </a:lnTo>
                <a:lnTo>
                  <a:pt x="34893" y="218122"/>
                </a:lnTo>
                <a:lnTo>
                  <a:pt x="29972" y="162813"/>
                </a:lnTo>
                <a:lnTo>
                  <a:pt x="31206" y="134717"/>
                </a:lnTo>
                <a:lnTo>
                  <a:pt x="41009" y="86000"/>
                </a:lnTo>
                <a:lnTo>
                  <a:pt x="60577" y="47642"/>
                </a:lnTo>
                <a:lnTo>
                  <a:pt x="90624" y="21595"/>
                </a:lnTo>
                <a:lnTo>
                  <a:pt x="109600" y="13334"/>
                </a:lnTo>
                <a:lnTo>
                  <a:pt x="104901" y="0"/>
                </a:lnTo>
                <a:close/>
              </a:path>
            </a:pathLst>
          </a:custGeom>
          <a:solidFill>
            <a:srgbClr val="000000"/>
          </a:solidFill>
        </p:spPr>
        <p:txBody>
          <a:bodyPr wrap="square" lIns="0" tIns="0" rIns="0" bIns="0" rtlCol="0"/>
          <a:lstStyle/>
          <a:p>
            <a:endParaRPr/>
          </a:p>
        </p:txBody>
      </p:sp>
      <p:sp>
        <p:nvSpPr>
          <p:cNvPr id="12" name="object 12"/>
          <p:cNvSpPr txBox="1"/>
          <p:nvPr/>
        </p:nvSpPr>
        <p:spPr>
          <a:xfrm>
            <a:off x="5702046" y="1646681"/>
            <a:ext cx="568325" cy="452120"/>
          </a:xfrm>
          <a:prstGeom prst="rect">
            <a:avLst/>
          </a:prstGeom>
        </p:spPr>
        <p:txBody>
          <a:bodyPr vert="horz" wrap="square" lIns="0" tIns="12065" rIns="0" bIns="0" rtlCol="0">
            <a:spAutoFit/>
          </a:bodyPr>
          <a:lstStyle/>
          <a:p>
            <a:pPr marL="12700">
              <a:lnSpc>
                <a:spcPct val="100000"/>
              </a:lnSpc>
              <a:spcBef>
                <a:spcPts val="95"/>
              </a:spcBef>
              <a:tabLst>
                <a:tab pos="365760" algn="l"/>
              </a:tabLst>
            </a:pPr>
            <a:r>
              <a:rPr sz="2800" spc="-5" dirty="0">
                <a:latin typeface="Cambria Math"/>
                <a:cs typeface="Cambria Math"/>
              </a:rPr>
              <a:t>𝑓	𝑥</a:t>
            </a:r>
            <a:endParaRPr sz="2800">
              <a:latin typeface="Cambria Math"/>
              <a:cs typeface="Cambria Math"/>
            </a:endParaRPr>
          </a:p>
        </p:txBody>
      </p:sp>
      <p:sp>
        <p:nvSpPr>
          <p:cNvPr id="13" name="object 13"/>
          <p:cNvSpPr/>
          <p:nvPr/>
        </p:nvSpPr>
        <p:spPr>
          <a:xfrm>
            <a:off x="4330827" y="2407792"/>
            <a:ext cx="432434" cy="328930"/>
          </a:xfrm>
          <a:custGeom>
            <a:avLst/>
            <a:gdLst/>
            <a:ahLst/>
            <a:cxnLst/>
            <a:rect l="l" t="t" r="r" b="b"/>
            <a:pathLst>
              <a:path w="432435" h="328930">
                <a:moveTo>
                  <a:pt x="327533" y="0"/>
                </a:moveTo>
                <a:lnTo>
                  <a:pt x="322834" y="13462"/>
                </a:lnTo>
                <a:lnTo>
                  <a:pt x="341884" y="21705"/>
                </a:lnTo>
                <a:lnTo>
                  <a:pt x="358267" y="33115"/>
                </a:lnTo>
                <a:lnTo>
                  <a:pt x="383032" y="65532"/>
                </a:lnTo>
                <a:lnTo>
                  <a:pt x="397605" y="109220"/>
                </a:lnTo>
                <a:lnTo>
                  <a:pt x="402463" y="162814"/>
                </a:lnTo>
                <a:lnTo>
                  <a:pt x="401246" y="191845"/>
                </a:lnTo>
                <a:lnTo>
                  <a:pt x="391479" y="241859"/>
                </a:lnTo>
                <a:lnTo>
                  <a:pt x="371901" y="280965"/>
                </a:lnTo>
                <a:lnTo>
                  <a:pt x="342132" y="307306"/>
                </a:lnTo>
                <a:lnTo>
                  <a:pt x="323342" y="315595"/>
                </a:lnTo>
                <a:lnTo>
                  <a:pt x="327533" y="328930"/>
                </a:lnTo>
                <a:lnTo>
                  <a:pt x="372411" y="307895"/>
                </a:lnTo>
                <a:lnTo>
                  <a:pt x="405384" y="271526"/>
                </a:lnTo>
                <a:lnTo>
                  <a:pt x="425672" y="222678"/>
                </a:lnTo>
                <a:lnTo>
                  <a:pt x="432435" y="164592"/>
                </a:lnTo>
                <a:lnTo>
                  <a:pt x="430744" y="134417"/>
                </a:lnTo>
                <a:lnTo>
                  <a:pt x="417218" y="80974"/>
                </a:lnTo>
                <a:lnTo>
                  <a:pt x="390308" y="37468"/>
                </a:lnTo>
                <a:lnTo>
                  <a:pt x="351395" y="8616"/>
                </a:lnTo>
                <a:lnTo>
                  <a:pt x="327533" y="0"/>
                </a:lnTo>
                <a:close/>
              </a:path>
              <a:path w="432435" h="328930">
                <a:moveTo>
                  <a:pt x="104901" y="0"/>
                </a:moveTo>
                <a:lnTo>
                  <a:pt x="60134" y="21113"/>
                </a:lnTo>
                <a:lnTo>
                  <a:pt x="27177" y="57658"/>
                </a:lnTo>
                <a:lnTo>
                  <a:pt x="6778" y="106552"/>
                </a:lnTo>
                <a:lnTo>
                  <a:pt x="0" y="164592"/>
                </a:lnTo>
                <a:lnTo>
                  <a:pt x="1690" y="194784"/>
                </a:lnTo>
                <a:lnTo>
                  <a:pt x="15216" y="248263"/>
                </a:lnTo>
                <a:lnTo>
                  <a:pt x="42072" y="291621"/>
                </a:lnTo>
                <a:lnTo>
                  <a:pt x="81022" y="320335"/>
                </a:lnTo>
                <a:lnTo>
                  <a:pt x="104901" y="328930"/>
                </a:lnTo>
                <a:lnTo>
                  <a:pt x="109093" y="315595"/>
                </a:lnTo>
                <a:lnTo>
                  <a:pt x="90356" y="307306"/>
                </a:lnTo>
                <a:lnTo>
                  <a:pt x="74168" y="295767"/>
                </a:lnTo>
                <a:lnTo>
                  <a:pt x="49530" y="262890"/>
                </a:lnTo>
                <a:lnTo>
                  <a:pt x="34893" y="218186"/>
                </a:lnTo>
                <a:lnTo>
                  <a:pt x="29972" y="162814"/>
                </a:lnTo>
                <a:lnTo>
                  <a:pt x="31206" y="134790"/>
                </a:lnTo>
                <a:lnTo>
                  <a:pt x="41009" y="86125"/>
                </a:lnTo>
                <a:lnTo>
                  <a:pt x="60577" y="47716"/>
                </a:lnTo>
                <a:lnTo>
                  <a:pt x="90624" y="21705"/>
                </a:lnTo>
                <a:lnTo>
                  <a:pt x="109600" y="13462"/>
                </a:lnTo>
                <a:lnTo>
                  <a:pt x="104901" y="0"/>
                </a:lnTo>
                <a:close/>
              </a:path>
            </a:pathLst>
          </a:custGeom>
          <a:solidFill>
            <a:srgbClr val="000000"/>
          </a:solidFill>
        </p:spPr>
        <p:txBody>
          <a:bodyPr wrap="square" lIns="0" tIns="0" rIns="0" bIns="0" rtlCol="0"/>
          <a:lstStyle/>
          <a:p>
            <a:endParaRPr/>
          </a:p>
        </p:txBody>
      </p:sp>
      <p:sp>
        <p:nvSpPr>
          <p:cNvPr id="14" name="object 14"/>
          <p:cNvSpPr txBox="1"/>
          <p:nvPr/>
        </p:nvSpPr>
        <p:spPr>
          <a:xfrm>
            <a:off x="4077970" y="2140483"/>
            <a:ext cx="1392555" cy="1210310"/>
          </a:xfrm>
          <a:prstGeom prst="rect">
            <a:avLst/>
          </a:prstGeom>
        </p:spPr>
        <p:txBody>
          <a:bodyPr vert="horz" wrap="square" lIns="0" tIns="177800" rIns="0" bIns="0" rtlCol="0">
            <a:spAutoFit/>
          </a:bodyPr>
          <a:lstStyle/>
          <a:p>
            <a:pPr>
              <a:lnSpc>
                <a:spcPct val="100000"/>
              </a:lnSpc>
              <a:spcBef>
                <a:spcPts val="1400"/>
              </a:spcBef>
              <a:tabLst>
                <a:tab pos="370205" algn="l"/>
                <a:tab pos="816610" algn="l"/>
              </a:tabLst>
            </a:pPr>
            <a:r>
              <a:rPr sz="2800" spc="-5" dirty="0">
                <a:latin typeface="Cambria Math"/>
                <a:cs typeface="Cambria Math"/>
              </a:rPr>
              <a:t>𝑔	𝑥	&gt;</a:t>
            </a:r>
            <a:r>
              <a:rPr sz="2800" spc="80" dirty="0">
                <a:latin typeface="Cambria Math"/>
                <a:cs typeface="Cambria Math"/>
              </a:rPr>
              <a:t> </a:t>
            </a:r>
            <a:r>
              <a:rPr sz="2800" spc="-5" dirty="0">
                <a:latin typeface="Cambria Math"/>
                <a:cs typeface="Cambria Math"/>
              </a:rPr>
              <a:t>0</a:t>
            </a:r>
            <a:endParaRPr sz="2800">
              <a:latin typeface="Cambria Math"/>
              <a:cs typeface="Cambria Math"/>
            </a:endParaRPr>
          </a:p>
          <a:p>
            <a:pPr marL="304800">
              <a:lnSpc>
                <a:spcPct val="100000"/>
              </a:lnSpc>
              <a:spcBef>
                <a:spcPts val="1305"/>
              </a:spcBef>
            </a:pPr>
            <a:r>
              <a:rPr sz="2800" spc="-5" dirty="0">
                <a:latin typeface="Cambria Math"/>
                <a:cs typeface="Cambria Math"/>
              </a:rPr>
              <a:t>𝑒𝑙𝑠𝑒</a:t>
            </a:r>
            <a:endParaRPr sz="2800">
              <a:latin typeface="Cambria Math"/>
              <a:cs typeface="Cambria Math"/>
            </a:endParaRPr>
          </a:p>
        </p:txBody>
      </p:sp>
      <p:sp>
        <p:nvSpPr>
          <p:cNvPr id="15" name="object 15"/>
          <p:cNvSpPr txBox="1"/>
          <p:nvPr/>
        </p:nvSpPr>
        <p:spPr>
          <a:xfrm>
            <a:off x="5882894" y="2229177"/>
            <a:ext cx="2339975" cy="1085850"/>
          </a:xfrm>
          <a:prstGeom prst="rect">
            <a:avLst/>
          </a:prstGeom>
        </p:spPr>
        <p:txBody>
          <a:bodyPr vert="horz" wrap="square" lIns="0" tIns="12700" rIns="0" bIns="0" rtlCol="0">
            <a:spAutoFit/>
          </a:bodyPr>
          <a:lstStyle/>
          <a:p>
            <a:pPr marR="5080" indent="10160">
              <a:lnSpc>
                <a:spcPct val="124200"/>
              </a:lnSpc>
              <a:spcBef>
                <a:spcPts val="100"/>
              </a:spcBef>
            </a:pPr>
            <a:r>
              <a:rPr sz="2800" spc="-10" dirty="0">
                <a:latin typeface="Calibri"/>
                <a:cs typeface="Calibri"/>
              </a:rPr>
              <a:t>Output</a:t>
            </a:r>
            <a:r>
              <a:rPr sz="2800" spc="20" dirty="0">
                <a:latin typeface="Calibri"/>
                <a:cs typeface="Calibri"/>
              </a:rPr>
              <a:t> </a:t>
            </a:r>
            <a:r>
              <a:rPr sz="2800" spc="-5" dirty="0">
                <a:latin typeface="Calibri"/>
                <a:cs typeface="Calibri"/>
              </a:rPr>
              <a:t>= class</a:t>
            </a:r>
            <a:r>
              <a:rPr sz="2800" spc="-10" dirty="0">
                <a:latin typeface="Calibri"/>
                <a:cs typeface="Calibri"/>
              </a:rPr>
              <a:t> </a:t>
            </a:r>
            <a:r>
              <a:rPr sz="2800" spc="-5" dirty="0">
                <a:latin typeface="Calibri"/>
                <a:cs typeface="Calibri"/>
              </a:rPr>
              <a:t>1 </a:t>
            </a:r>
            <a:r>
              <a:rPr sz="2800" spc="-620" dirty="0">
                <a:latin typeface="Calibri"/>
                <a:cs typeface="Calibri"/>
              </a:rPr>
              <a:t> </a:t>
            </a:r>
            <a:r>
              <a:rPr sz="2800" spc="-10" dirty="0">
                <a:latin typeface="Calibri"/>
                <a:cs typeface="Calibri"/>
              </a:rPr>
              <a:t>Output</a:t>
            </a:r>
            <a:r>
              <a:rPr sz="2800" spc="5" dirty="0">
                <a:latin typeface="Calibri"/>
                <a:cs typeface="Calibri"/>
              </a:rPr>
              <a:t> </a:t>
            </a:r>
            <a:r>
              <a:rPr sz="2800" spc="-5" dirty="0">
                <a:latin typeface="Calibri"/>
                <a:cs typeface="Calibri"/>
              </a:rPr>
              <a:t>= class</a:t>
            </a:r>
            <a:r>
              <a:rPr sz="2800" spc="-10" dirty="0">
                <a:latin typeface="Calibri"/>
                <a:cs typeface="Calibri"/>
              </a:rPr>
              <a:t> </a:t>
            </a:r>
            <a:r>
              <a:rPr sz="2800" spc="-5" dirty="0">
                <a:latin typeface="Calibri"/>
                <a:cs typeface="Calibri"/>
              </a:rPr>
              <a:t>2</a:t>
            </a:r>
            <a:endParaRPr sz="2800">
              <a:latin typeface="Calibri"/>
              <a:cs typeface="Calibri"/>
            </a:endParaRPr>
          </a:p>
        </p:txBody>
      </p:sp>
      <p:sp>
        <p:nvSpPr>
          <p:cNvPr id="16" name="object 16"/>
          <p:cNvSpPr/>
          <p:nvPr/>
        </p:nvSpPr>
        <p:spPr>
          <a:xfrm>
            <a:off x="1359916" y="4376546"/>
            <a:ext cx="438784" cy="328930"/>
          </a:xfrm>
          <a:custGeom>
            <a:avLst/>
            <a:gdLst/>
            <a:ahLst/>
            <a:cxnLst/>
            <a:rect l="l" t="t" r="r" b="b"/>
            <a:pathLst>
              <a:path w="438785" h="328929">
                <a:moveTo>
                  <a:pt x="333628" y="0"/>
                </a:moveTo>
                <a:lnTo>
                  <a:pt x="328929" y="13334"/>
                </a:lnTo>
                <a:lnTo>
                  <a:pt x="347960" y="21651"/>
                </a:lnTo>
                <a:lnTo>
                  <a:pt x="364299" y="33099"/>
                </a:lnTo>
                <a:lnTo>
                  <a:pt x="389001" y="65531"/>
                </a:lnTo>
                <a:lnTo>
                  <a:pt x="403574" y="109219"/>
                </a:lnTo>
                <a:lnTo>
                  <a:pt x="408432" y="162813"/>
                </a:lnTo>
                <a:lnTo>
                  <a:pt x="407217" y="191845"/>
                </a:lnTo>
                <a:lnTo>
                  <a:pt x="397502" y="241859"/>
                </a:lnTo>
                <a:lnTo>
                  <a:pt x="377926" y="280965"/>
                </a:lnTo>
                <a:lnTo>
                  <a:pt x="348156" y="307306"/>
                </a:lnTo>
                <a:lnTo>
                  <a:pt x="329438" y="315594"/>
                </a:lnTo>
                <a:lnTo>
                  <a:pt x="333628" y="328929"/>
                </a:lnTo>
                <a:lnTo>
                  <a:pt x="378459" y="307895"/>
                </a:lnTo>
                <a:lnTo>
                  <a:pt x="411479" y="271525"/>
                </a:lnTo>
                <a:lnTo>
                  <a:pt x="431657" y="222678"/>
                </a:lnTo>
                <a:lnTo>
                  <a:pt x="438403" y="164591"/>
                </a:lnTo>
                <a:lnTo>
                  <a:pt x="436713" y="134417"/>
                </a:lnTo>
                <a:lnTo>
                  <a:pt x="423187" y="80974"/>
                </a:lnTo>
                <a:lnTo>
                  <a:pt x="396279" y="37468"/>
                </a:lnTo>
                <a:lnTo>
                  <a:pt x="357417" y="8616"/>
                </a:lnTo>
                <a:lnTo>
                  <a:pt x="333628" y="0"/>
                </a:lnTo>
                <a:close/>
              </a:path>
              <a:path w="438785" h="328929">
                <a:moveTo>
                  <a:pt x="104775" y="0"/>
                </a:moveTo>
                <a:lnTo>
                  <a:pt x="60102" y="21113"/>
                </a:lnTo>
                <a:lnTo>
                  <a:pt x="27050" y="57657"/>
                </a:lnTo>
                <a:lnTo>
                  <a:pt x="6762" y="106552"/>
                </a:lnTo>
                <a:lnTo>
                  <a:pt x="0" y="164591"/>
                </a:lnTo>
                <a:lnTo>
                  <a:pt x="1688" y="194784"/>
                </a:lnTo>
                <a:lnTo>
                  <a:pt x="15162" y="248263"/>
                </a:lnTo>
                <a:lnTo>
                  <a:pt x="41945" y="291621"/>
                </a:lnTo>
                <a:lnTo>
                  <a:pt x="80895" y="320335"/>
                </a:lnTo>
                <a:lnTo>
                  <a:pt x="104775" y="328929"/>
                </a:lnTo>
                <a:lnTo>
                  <a:pt x="108965" y="315594"/>
                </a:lnTo>
                <a:lnTo>
                  <a:pt x="90247" y="307306"/>
                </a:lnTo>
                <a:lnTo>
                  <a:pt x="74088" y="295767"/>
                </a:lnTo>
                <a:lnTo>
                  <a:pt x="49403" y="262889"/>
                </a:lnTo>
                <a:lnTo>
                  <a:pt x="34829" y="218185"/>
                </a:lnTo>
                <a:lnTo>
                  <a:pt x="29971" y="162813"/>
                </a:lnTo>
                <a:lnTo>
                  <a:pt x="31186" y="134790"/>
                </a:lnTo>
                <a:lnTo>
                  <a:pt x="40901" y="86125"/>
                </a:lnTo>
                <a:lnTo>
                  <a:pt x="60503" y="47714"/>
                </a:lnTo>
                <a:lnTo>
                  <a:pt x="90515" y="21651"/>
                </a:lnTo>
                <a:lnTo>
                  <a:pt x="109474" y="13334"/>
                </a:lnTo>
                <a:lnTo>
                  <a:pt x="104775" y="0"/>
                </a:lnTo>
                <a:close/>
              </a:path>
            </a:pathLst>
          </a:custGeom>
          <a:solidFill>
            <a:srgbClr val="000000"/>
          </a:solidFill>
        </p:spPr>
        <p:txBody>
          <a:bodyPr wrap="square" lIns="0" tIns="0" rIns="0" bIns="0" rtlCol="0"/>
          <a:lstStyle/>
          <a:p>
            <a:endParaRPr/>
          </a:p>
        </p:txBody>
      </p:sp>
      <p:sp>
        <p:nvSpPr>
          <p:cNvPr id="17" name="object 17"/>
          <p:cNvSpPr/>
          <p:nvPr/>
        </p:nvSpPr>
        <p:spPr>
          <a:xfrm>
            <a:off x="3057652" y="4376546"/>
            <a:ext cx="1996439" cy="328930"/>
          </a:xfrm>
          <a:custGeom>
            <a:avLst/>
            <a:gdLst/>
            <a:ahLst/>
            <a:cxnLst/>
            <a:rect l="l" t="t" r="r" b="b"/>
            <a:pathLst>
              <a:path w="1996439" h="328929">
                <a:moveTo>
                  <a:pt x="109474" y="13335"/>
                </a:moveTo>
                <a:lnTo>
                  <a:pt x="104775" y="0"/>
                </a:lnTo>
                <a:lnTo>
                  <a:pt x="80975" y="8623"/>
                </a:lnTo>
                <a:lnTo>
                  <a:pt x="60096" y="21120"/>
                </a:lnTo>
                <a:lnTo>
                  <a:pt x="27051" y="57658"/>
                </a:lnTo>
                <a:lnTo>
                  <a:pt x="6756" y="106553"/>
                </a:lnTo>
                <a:lnTo>
                  <a:pt x="0" y="164592"/>
                </a:lnTo>
                <a:lnTo>
                  <a:pt x="1676" y="194792"/>
                </a:lnTo>
                <a:lnTo>
                  <a:pt x="15151" y="248272"/>
                </a:lnTo>
                <a:lnTo>
                  <a:pt x="41935" y="291630"/>
                </a:lnTo>
                <a:lnTo>
                  <a:pt x="80886" y="320344"/>
                </a:lnTo>
                <a:lnTo>
                  <a:pt x="104775" y="328930"/>
                </a:lnTo>
                <a:lnTo>
                  <a:pt x="108966" y="315595"/>
                </a:lnTo>
                <a:lnTo>
                  <a:pt x="90246" y="307314"/>
                </a:lnTo>
                <a:lnTo>
                  <a:pt x="74079" y="295770"/>
                </a:lnTo>
                <a:lnTo>
                  <a:pt x="49403" y="262890"/>
                </a:lnTo>
                <a:lnTo>
                  <a:pt x="34823" y="218186"/>
                </a:lnTo>
                <a:lnTo>
                  <a:pt x="29972" y="162814"/>
                </a:lnTo>
                <a:lnTo>
                  <a:pt x="31178" y="134797"/>
                </a:lnTo>
                <a:lnTo>
                  <a:pt x="40894" y="86131"/>
                </a:lnTo>
                <a:lnTo>
                  <a:pt x="60502" y="47726"/>
                </a:lnTo>
                <a:lnTo>
                  <a:pt x="90512" y="21653"/>
                </a:lnTo>
                <a:lnTo>
                  <a:pt x="109474" y="13335"/>
                </a:lnTo>
                <a:close/>
              </a:path>
              <a:path w="1996439" h="328929">
                <a:moveTo>
                  <a:pt x="463042" y="13335"/>
                </a:moveTo>
                <a:lnTo>
                  <a:pt x="458343" y="0"/>
                </a:lnTo>
                <a:lnTo>
                  <a:pt x="434543" y="8623"/>
                </a:lnTo>
                <a:lnTo>
                  <a:pt x="413664" y="21120"/>
                </a:lnTo>
                <a:lnTo>
                  <a:pt x="380619" y="57658"/>
                </a:lnTo>
                <a:lnTo>
                  <a:pt x="360324" y="106553"/>
                </a:lnTo>
                <a:lnTo>
                  <a:pt x="353568" y="164592"/>
                </a:lnTo>
                <a:lnTo>
                  <a:pt x="355244" y="194792"/>
                </a:lnTo>
                <a:lnTo>
                  <a:pt x="368719" y="248272"/>
                </a:lnTo>
                <a:lnTo>
                  <a:pt x="395503" y="291630"/>
                </a:lnTo>
                <a:lnTo>
                  <a:pt x="434454" y="320344"/>
                </a:lnTo>
                <a:lnTo>
                  <a:pt x="458343" y="328930"/>
                </a:lnTo>
                <a:lnTo>
                  <a:pt x="462534" y="315595"/>
                </a:lnTo>
                <a:lnTo>
                  <a:pt x="443814" y="307314"/>
                </a:lnTo>
                <a:lnTo>
                  <a:pt x="427647" y="295770"/>
                </a:lnTo>
                <a:lnTo>
                  <a:pt x="402971" y="262890"/>
                </a:lnTo>
                <a:lnTo>
                  <a:pt x="388391" y="218186"/>
                </a:lnTo>
                <a:lnTo>
                  <a:pt x="383540" y="162814"/>
                </a:lnTo>
                <a:lnTo>
                  <a:pt x="384746" y="134797"/>
                </a:lnTo>
                <a:lnTo>
                  <a:pt x="394462" y="86131"/>
                </a:lnTo>
                <a:lnTo>
                  <a:pt x="414070" y="47726"/>
                </a:lnTo>
                <a:lnTo>
                  <a:pt x="444080" y="21653"/>
                </a:lnTo>
                <a:lnTo>
                  <a:pt x="463042" y="13335"/>
                </a:lnTo>
                <a:close/>
              </a:path>
              <a:path w="1996439" h="328929">
                <a:moveTo>
                  <a:pt x="982472" y="164592"/>
                </a:moveTo>
                <a:lnTo>
                  <a:pt x="975702" y="106553"/>
                </a:lnTo>
                <a:lnTo>
                  <a:pt x="955421" y="57658"/>
                </a:lnTo>
                <a:lnTo>
                  <a:pt x="922362" y="21120"/>
                </a:lnTo>
                <a:lnTo>
                  <a:pt x="877697" y="0"/>
                </a:lnTo>
                <a:lnTo>
                  <a:pt x="872998" y="13335"/>
                </a:lnTo>
                <a:lnTo>
                  <a:pt x="892022" y="21653"/>
                </a:lnTo>
                <a:lnTo>
                  <a:pt x="908354" y="33108"/>
                </a:lnTo>
                <a:lnTo>
                  <a:pt x="933069" y="65532"/>
                </a:lnTo>
                <a:lnTo>
                  <a:pt x="947635" y="109220"/>
                </a:lnTo>
                <a:lnTo>
                  <a:pt x="952500" y="162814"/>
                </a:lnTo>
                <a:lnTo>
                  <a:pt x="951280" y="191846"/>
                </a:lnTo>
                <a:lnTo>
                  <a:pt x="941565" y="241871"/>
                </a:lnTo>
                <a:lnTo>
                  <a:pt x="921981" y="280974"/>
                </a:lnTo>
                <a:lnTo>
                  <a:pt x="892213" y="307314"/>
                </a:lnTo>
                <a:lnTo>
                  <a:pt x="873506" y="315595"/>
                </a:lnTo>
                <a:lnTo>
                  <a:pt x="877697" y="328930"/>
                </a:lnTo>
                <a:lnTo>
                  <a:pt x="922528" y="307898"/>
                </a:lnTo>
                <a:lnTo>
                  <a:pt x="955548" y="271526"/>
                </a:lnTo>
                <a:lnTo>
                  <a:pt x="975715" y="222681"/>
                </a:lnTo>
                <a:lnTo>
                  <a:pt x="980782" y="194792"/>
                </a:lnTo>
                <a:lnTo>
                  <a:pt x="982472" y="164592"/>
                </a:lnTo>
                <a:close/>
              </a:path>
              <a:path w="1996439" h="328929">
                <a:moveTo>
                  <a:pt x="1995932" y="164592"/>
                </a:moveTo>
                <a:lnTo>
                  <a:pt x="1989162" y="106553"/>
                </a:lnTo>
                <a:lnTo>
                  <a:pt x="1968881" y="57658"/>
                </a:lnTo>
                <a:lnTo>
                  <a:pt x="1935822" y="21120"/>
                </a:lnTo>
                <a:lnTo>
                  <a:pt x="1891157" y="0"/>
                </a:lnTo>
                <a:lnTo>
                  <a:pt x="1886458" y="13335"/>
                </a:lnTo>
                <a:lnTo>
                  <a:pt x="1905482" y="21653"/>
                </a:lnTo>
                <a:lnTo>
                  <a:pt x="1921827" y="33108"/>
                </a:lnTo>
                <a:lnTo>
                  <a:pt x="1946529" y="65532"/>
                </a:lnTo>
                <a:lnTo>
                  <a:pt x="1961095" y="109220"/>
                </a:lnTo>
                <a:lnTo>
                  <a:pt x="1965960" y="162814"/>
                </a:lnTo>
                <a:lnTo>
                  <a:pt x="1964740" y="191846"/>
                </a:lnTo>
                <a:lnTo>
                  <a:pt x="1955025" y="241871"/>
                </a:lnTo>
                <a:lnTo>
                  <a:pt x="1935441" y="280974"/>
                </a:lnTo>
                <a:lnTo>
                  <a:pt x="1905673" y="307314"/>
                </a:lnTo>
                <a:lnTo>
                  <a:pt x="1886966" y="315595"/>
                </a:lnTo>
                <a:lnTo>
                  <a:pt x="1891157" y="328930"/>
                </a:lnTo>
                <a:lnTo>
                  <a:pt x="1935988" y="307898"/>
                </a:lnTo>
                <a:lnTo>
                  <a:pt x="1969008" y="271526"/>
                </a:lnTo>
                <a:lnTo>
                  <a:pt x="1989175" y="222681"/>
                </a:lnTo>
                <a:lnTo>
                  <a:pt x="1994242" y="194792"/>
                </a:lnTo>
                <a:lnTo>
                  <a:pt x="1995932" y="164592"/>
                </a:lnTo>
                <a:close/>
              </a:path>
            </a:pathLst>
          </a:custGeom>
          <a:solidFill>
            <a:srgbClr val="000000"/>
          </a:solidFill>
        </p:spPr>
        <p:txBody>
          <a:bodyPr wrap="square" lIns="0" tIns="0" rIns="0" bIns="0" rtlCol="0"/>
          <a:lstStyle/>
          <a:p>
            <a:endParaRPr/>
          </a:p>
        </p:txBody>
      </p:sp>
      <p:sp>
        <p:nvSpPr>
          <p:cNvPr id="18" name="object 18"/>
          <p:cNvSpPr txBox="1"/>
          <p:nvPr/>
        </p:nvSpPr>
        <p:spPr>
          <a:xfrm>
            <a:off x="1081532" y="4107898"/>
            <a:ext cx="3888740" cy="1053465"/>
          </a:xfrm>
          <a:prstGeom prst="rect">
            <a:avLst/>
          </a:prstGeom>
        </p:spPr>
        <p:txBody>
          <a:bodyPr vert="horz" wrap="square" lIns="0" tIns="179705" rIns="0" bIns="0" rtlCol="0">
            <a:spAutoFit/>
          </a:bodyPr>
          <a:lstStyle/>
          <a:p>
            <a:pPr marL="50800">
              <a:lnSpc>
                <a:spcPct val="100000"/>
              </a:lnSpc>
              <a:spcBef>
                <a:spcPts val="1415"/>
              </a:spcBef>
              <a:tabLst>
                <a:tab pos="394970" algn="l"/>
                <a:tab pos="845819" algn="l"/>
                <a:tab pos="2092960" algn="l"/>
                <a:tab pos="2446655" algn="l"/>
                <a:tab pos="3089275" algn="l"/>
              </a:tabLst>
            </a:pPr>
            <a:r>
              <a:rPr sz="2800" spc="-5" dirty="0">
                <a:latin typeface="Cambria Math"/>
                <a:cs typeface="Cambria Math"/>
              </a:rPr>
              <a:t>𝐿	𝑓	=</a:t>
            </a:r>
            <a:r>
              <a:rPr sz="2800" spc="160" dirty="0">
                <a:latin typeface="Cambria Math"/>
                <a:cs typeface="Cambria Math"/>
              </a:rPr>
              <a:t> </a:t>
            </a:r>
            <a:r>
              <a:rPr sz="2800" spc="905" dirty="0">
                <a:latin typeface="Cambria Math"/>
                <a:cs typeface="Cambria Math"/>
              </a:rPr>
              <a:t>෍</a:t>
            </a:r>
            <a:r>
              <a:rPr sz="2800" spc="-150" dirty="0">
                <a:latin typeface="Cambria Math"/>
                <a:cs typeface="Cambria Math"/>
              </a:rPr>
              <a:t> </a:t>
            </a:r>
            <a:r>
              <a:rPr sz="2800" spc="-5" dirty="0">
                <a:latin typeface="Cambria Math"/>
                <a:cs typeface="Cambria Math"/>
              </a:rPr>
              <a:t>𝛿	𝑓	</a:t>
            </a:r>
            <a:r>
              <a:rPr sz="2800" spc="150" dirty="0">
                <a:latin typeface="Cambria Math"/>
                <a:cs typeface="Cambria Math"/>
              </a:rPr>
              <a:t>𝑥</a:t>
            </a:r>
            <a:r>
              <a:rPr sz="3075" spc="225" baseline="27100" dirty="0">
                <a:latin typeface="Cambria Math"/>
                <a:cs typeface="Cambria Math"/>
              </a:rPr>
              <a:t>𝑛	</a:t>
            </a:r>
            <a:r>
              <a:rPr sz="2800" spc="-5" dirty="0">
                <a:latin typeface="Cambria Math"/>
                <a:cs typeface="Cambria Math"/>
              </a:rPr>
              <a:t>≠</a:t>
            </a:r>
            <a:r>
              <a:rPr sz="2800" spc="90" dirty="0">
                <a:latin typeface="Cambria Math"/>
                <a:cs typeface="Cambria Math"/>
              </a:rPr>
              <a:t> </a:t>
            </a:r>
            <a:r>
              <a:rPr sz="2800" spc="-840" dirty="0">
                <a:latin typeface="Cambria Math"/>
                <a:cs typeface="Cambria Math"/>
              </a:rPr>
              <a:t>𝑦ො</a:t>
            </a:r>
            <a:r>
              <a:rPr sz="3075" spc="-1260" baseline="27100" dirty="0">
                <a:latin typeface="Cambria Math"/>
                <a:cs typeface="Cambria Math"/>
              </a:rPr>
              <a:t>𝑛</a:t>
            </a:r>
            <a:endParaRPr sz="3075" baseline="27100">
              <a:latin typeface="Cambria Math"/>
              <a:cs typeface="Cambria Math"/>
            </a:endParaRPr>
          </a:p>
          <a:p>
            <a:pPr marR="992505" algn="ctr">
              <a:lnSpc>
                <a:spcPct val="100000"/>
              </a:lnSpc>
              <a:spcBef>
                <a:spcPts val="955"/>
              </a:spcBef>
            </a:pPr>
            <a:r>
              <a:rPr sz="2050" spc="145" dirty="0">
                <a:latin typeface="Cambria Math"/>
                <a:cs typeface="Cambria Math"/>
              </a:rPr>
              <a:t>𝑛</a:t>
            </a:r>
            <a:endParaRPr sz="2050">
              <a:latin typeface="Cambria Math"/>
              <a:cs typeface="Cambria Math"/>
            </a:endParaRPr>
          </a:p>
        </p:txBody>
      </p:sp>
      <p:grpSp>
        <p:nvGrpSpPr>
          <p:cNvPr id="19" name="object 19"/>
          <p:cNvGrpSpPr/>
          <p:nvPr/>
        </p:nvGrpSpPr>
        <p:grpSpPr>
          <a:xfrm>
            <a:off x="3102864" y="2549651"/>
            <a:ext cx="715010" cy="483234"/>
            <a:chOff x="3102864" y="2549651"/>
            <a:chExt cx="715010" cy="483234"/>
          </a:xfrm>
        </p:grpSpPr>
        <p:sp>
          <p:nvSpPr>
            <p:cNvPr id="20" name="object 20"/>
            <p:cNvSpPr/>
            <p:nvPr/>
          </p:nvSpPr>
          <p:spPr>
            <a:xfrm>
              <a:off x="3108960" y="2555747"/>
              <a:ext cx="702945" cy="471170"/>
            </a:xfrm>
            <a:custGeom>
              <a:avLst/>
              <a:gdLst/>
              <a:ahLst/>
              <a:cxnLst/>
              <a:rect l="l" t="t" r="r" b="b"/>
              <a:pathLst>
                <a:path w="702945" h="471169">
                  <a:moveTo>
                    <a:pt x="467105" y="0"/>
                  </a:moveTo>
                  <a:lnTo>
                    <a:pt x="467105" y="117728"/>
                  </a:lnTo>
                  <a:lnTo>
                    <a:pt x="0" y="117728"/>
                  </a:lnTo>
                  <a:lnTo>
                    <a:pt x="0" y="353187"/>
                  </a:lnTo>
                  <a:lnTo>
                    <a:pt x="467105" y="353187"/>
                  </a:lnTo>
                  <a:lnTo>
                    <a:pt x="467105" y="470915"/>
                  </a:lnTo>
                  <a:lnTo>
                    <a:pt x="702563" y="235457"/>
                  </a:lnTo>
                  <a:lnTo>
                    <a:pt x="467105" y="0"/>
                  </a:lnTo>
                  <a:close/>
                </a:path>
              </a:pathLst>
            </a:custGeom>
            <a:solidFill>
              <a:srgbClr val="000000"/>
            </a:solidFill>
          </p:spPr>
          <p:txBody>
            <a:bodyPr wrap="square" lIns="0" tIns="0" rIns="0" bIns="0" rtlCol="0"/>
            <a:lstStyle/>
            <a:p>
              <a:endParaRPr/>
            </a:p>
          </p:txBody>
        </p:sp>
        <p:sp>
          <p:nvSpPr>
            <p:cNvPr id="21" name="object 21"/>
            <p:cNvSpPr/>
            <p:nvPr/>
          </p:nvSpPr>
          <p:spPr>
            <a:xfrm>
              <a:off x="3108960" y="2555747"/>
              <a:ext cx="702945" cy="471170"/>
            </a:xfrm>
            <a:custGeom>
              <a:avLst/>
              <a:gdLst/>
              <a:ahLst/>
              <a:cxnLst/>
              <a:rect l="l" t="t" r="r" b="b"/>
              <a:pathLst>
                <a:path w="702945" h="471169">
                  <a:moveTo>
                    <a:pt x="0" y="117728"/>
                  </a:moveTo>
                  <a:lnTo>
                    <a:pt x="467105" y="117728"/>
                  </a:lnTo>
                  <a:lnTo>
                    <a:pt x="467105" y="0"/>
                  </a:lnTo>
                  <a:lnTo>
                    <a:pt x="702563" y="235457"/>
                  </a:lnTo>
                  <a:lnTo>
                    <a:pt x="467105" y="470915"/>
                  </a:lnTo>
                  <a:lnTo>
                    <a:pt x="467105" y="353187"/>
                  </a:lnTo>
                  <a:lnTo>
                    <a:pt x="0" y="353187"/>
                  </a:lnTo>
                  <a:lnTo>
                    <a:pt x="0" y="117728"/>
                  </a:lnTo>
                  <a:close/>
                </a:path>
              </a:pathLst>
            </a:custGeom>
            <a:ln w="12192">
              <a:solidFill>
                <a:srgbClr val="000000"/>
              </a:solidFill>
            </a:ln>
          </p:spPr>
          <p:txBody>
            <a:bodyPr wrap="square" lIns="0" tIns="0" rIns="0" bIns="0" rtlCol="0"/>
            <a:lstStyle/>
            <a:p>
              <a:endParaRPr/>
            </a:p>
          </p:txBody>
        </p:sp>
      </p:grpSp>
      <p:pic>
        <p:nvPicPr>
          <p:cNvPr id="22" name="object 22"/>
          <p:cNvPicPr/>
          <p:nvPr/>
        </p:nvPicPr>
        <p:blipFill>
          <a:blip r:embed="rId5" cstate="print"/>
          <a:stretch>
            <a:fillRect/>
          </a:stretch>
        </p:blipFill>
        <p:spPr>
          <a:xfrm>
            <a:off x="5373623" y="3982211"/>
            <a:ext cx="3131820" cy="1199388"/>
          </a:xfrm>
          <a:prstGeom prst="rect">
            <a:avLst/>
          </a:prstGeom>
        </p:spPr>
      </p:pic>
      <p:sp>
        <p:nvSpPr>
          <p:cNvPr id="23" name="object 23"/>
          <p:cNvSpPr txBox="1"/>
          <p:nvPr/>
        </p:nvSpPr>
        <p:spPr>
          <a:xfrm>
            <a:off x="5373623" y="3982211"/>
            <a:ext cx="3131820" cy="1199515"/>
          </a:xfrm>
          <a:prstGeom prst="rect">
            <a:avLst/>
          </a:prstGeom>
          <a:ln w="6096">
            <a:solidFill>
              <a:srgbClr val="6FAC46"/>
            </a:solidFill>
          </a:ln>
        </p:spPr>
        <p:txBody>
          <a:bodyPr vert="horz" wrap="square" lIns="0" tIns="26034" rIns="0" bIns="0" rtlCol="0">
            <a:spAutoFit/>
          </a:bodyPr>
          <a:lstStyle/>
          <a:p>
            <a:pPr marL="91440" marR="180340">
              <a:lnSpc>
                <a:spcPct val="100000"/>
              </a:lnSpc>
              <a:spcBef>
                <a:spcPts val="204"/>
              </a:spcBef>
            </a:pPr>
            <a:r>
              <a:rPr sz="2400" spc="-5" dirty="0">
                <a:latin typeface="Calibri"/>
                <a:cs typeface="Calibri"/>
              </a:rPr>
              <a:t>The number of </a:t>
            </a:r>
            <a:r>
              <a:rPr sz="2400" dirty="0">
                <a:latin typeface="Calibri"/>
                <a:cs typeface="Calibri"/>
              </a:rPr>
              <a:t>times f </a:t>
            </a:r>
            <a:r>
              <a:rPr sz="2400" spc="5" dirty="0">
                <a:latin typeface="Calibri"/>
                <a:cs typeface="Calibri"/>
              </a:rPr>
              <a:t> </a:t>
            </a:r>
            <a:r>
              <a:rPr sz="2400" spc="-10" dirty="0">
                <a:latin typeface="Calibri"/>
                <a:cs typeface="Calibri"/>
              </a:rPr>
              <a:t>get</a:t>
            </a:r>
            <a:r>
              <a:rPr sz="2400" spc="-45" dirty="0">
                <a:latin typeface="Calibri"/>
                <a:cs typeface="Calibri"/>
              </a:rPr>
              <a:t> </a:t>
            </a:r>
            <a:r>
              <a:rPr sz="2400" spc="-10" dirty="0">
                <a:latin typeface="Calibri"/>
                <a:cs typeface="Calibri"/>
              </a:rPr>
              <a:t>incorrect</a:t>
            </a:r>
            <a:r>
              <a:rPr sz="2400" spc="-40" dirty="0">
                <a:latin typeface="Calibri"/>
                <a:cs typeface="Calibri"/>
              </a:rPr>
              <a:t> </a:t>
            </a:r>
            <a:r>
              <a:rPr sz="2400" spc="-5" dirty="0">
                <a:latin typeface="Calibri"/>
                <a:cs typeface="Calibri"/>
              </a:rPr>
              <a:t>results</a:t>
            </a:r>
            <a:r>
              <a:rPr sz="2400" spc="-25" dirty="0">
                <a:latin typeface="Calibri"/>
                <a:cs typeface="Calibri"/>
              </a:rPr>
              <a:t> </a:t>
            </a:r>
            <a:r>
              <a:rPr sz="2400" spc="-5" dirty="0">
                <a:latin typeface="Calibri"/>
                <a:cs typeface="Calibri"/>
              </a:rPr>
              <a:t>on </a:t>
            </a:r>
            <a:r>
              <a:rPr sz="2400" spc="-525" dirty="0">
                <a:latin typeface="Calibri"/>
                <a:cs typeface="Calibri"/>
              </a:rPr>
              <a:t> </a:t>
            </a:r>
            <a:r>
              <a:rPr sz="2400" spc="-10" dirty="0">
                <a:latin typeface="Calibri"/>
                <a:cs typeface="Calibri"/>
              </a:rPr>
              <a:t>training</a:t>
            </a:r>
            <a:r>
              <a:rPr sz="2400" spc="-30" dirty="0">
                <a:latin typeface="Calibri"/>
                <a:cs typeface="Calibri"/>
              </a:rPr>
              <a:t> </a:t>
            </a:r>
            <a:r>
              <a:rPr sz="2400" spc="-10" dirty="0">
                <a:latin typeface="Calibri"/>
                <a:cs typeface="Calibri"/>
              </a:rPr>
              <a:t>data.</a:t>
            </a:r>
            <a:endParaRPr sz="24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2363470" cy="697230"/>
          </a:xfrm>
          <a:prstGeom prst="rect">
            <a:avLst/>
          </a:prstGeom>
        </p:spPr>
        <p:txBody>
          <a:bodyPr vert="horz" wrap="square" lIns="0" tIns="13335" rIns="0" bIns="0" rtlCol="0">
            <a:spAutoFit/>
          </a:bodyPr>
          <a:lstStyle/>
          <a:p>
            <a:pPr marL="12700">
              <a:lnSpc>
                <a:spcPct val="100000"/>
              </a:lnSpc>
              <a:spcBef>
                <a:spcPts val="105"/>
              </a:spcBef>
            </a:pPr>
            <a:r>
              <a:rPr spc="-95" dirty="0"/>
              <a:t>Two</a:t>
            </a:r>
            <a:r>
              <a:rPr spc="-60" dirty="0"/>
              <a:t> </a:t>
            </a:r>
            <a:r>
              <a:rPr spc="-45" dirty="0"/>
              <a:t>Boxes</a:t>
            </a:r>
          </a:p>
        </p:txBody>
      </p:sp>
      <p:grpSp>
        <p:nvGrpSpPr>
          <p:cNvPr id="3" name="object 3"/>
          <p:cNvGrpSpPr/>
          <p:nvPr/>
        </p:nvGrpSpPr>
        <p:grpSpPr>
          <a:xfrm>
            <a:off x="1911095" y="1687067"/>
            <a:ext cx="2204085" cy="1910080"/>
            <a:chOff x="1911095" y="1687067"/>
            <a:chExt cx="2204085" cy="1910080"/>
          </a:xfrm>
        </p:grpSpPr>
        <p:pic>
          <p:nvPicPr>
            <p:cNvPr id="4" name="object 4"/>
            <p:cNvPicPr/>
            <p:nvPr/>
          </p:nvPicPr>
          <p:blipFill>
            <a:blip r:embed="rId3" cstate="print"/>
            <a:stretch>
              <a:fillRect/>
            </a:stretch>
          </p:blipFill>
          <p:spPr>
            <a:xfrm>
              <a:off x="1914143" y="1690115"/>
              <a:ext cx="2197608" cy="1903476"/>
            </a:xfrm>
            <a:prstGeom prst="rect">
              <a:avLst/>
            </a:prstGeom>
          </p:spPr>
        </p:pic>
        <p:sp>
          <p:nvSpPr>
            <p:cNvPr id="5" name="object 5"/>
            <p:cNvSpPr/>
            <p:nvPr/>
          </p:nvSpPr>
          <p:spPr>
            <a:xfrm>
              <a:off x="1914143" y="1690115"/>
              <a:ext cx="2197735" cy="1903730"/>
            </a:xfrm>
            <a:custGeom>
              <a:avLst/>
              <a:gdLst/>
              <a:ahLst/>
              <a:cxnLst/>
              <a:rect l="l" t="t" r="r" b="b"/>
              <a:pathLst>
                <a:path w="2197735" h="1903729">
                  <a:moveTo>
                    <a:pt x="0" y="1903476"/>
                  </a:moveTo>
                  <a:lnTo>
                    <a:pt x="2197608" y="1903476"/>
                  </a:lnTo>
                  <a:lnTo>
                    <a:pt x="2197608" y="0"/>
                  </a:lnTo>
                  <a:lnTo>
                    <a:pt x="0" y="0"/>
                  </a:lnTo>
                  <a:lnTo>
                    <a:pt x="0" y="1903476"/>
                  </a:lnTo>
                  <a:close/>
                </a:path>
              </a:pathLst>
            </a:custGeom>
            <a:ln w="6096">
              <a:solidFill>
                <a:srgbClr val="4471C4"/>
              </a:solidFill>
            </a:ln>
          </p:spPr>
          <p:txBody>
            <a:bodyPr wrap="square" lIns="0" tIns="0" rIns="0" bIns="0" rtlCol="0"/>
            <a:lstStyle/>
            <a:p>
              <a:endParaRPr/>
            </a:p>
          </p:txBody>
        </p:sp>
        <p:sp>
          <p:nvSpPr>
            <p:cNvPr id="6" name="object 6"/>
            <p:cNvSpPr/>
            <p:nvPr/>
          </p:nvSpPr>
          <p:spPr>
            <a:xfrm>
              <a:off x="2154935" y="1944623"/>
              <a:ext cx="352425" cy="353695"/>
            </a:xfrm>
            <a:custGeom>
              <a:avLst/>
              <a:gdLst/>
              <a:ahLst/>
              <a:cxnLst/>
              <a:rect l="l" t="t" r="r" b="b"/>
              <a:pathLst>
                <a:path w="352425" h="353694">
                  <a:moveTo>
                    <a:pt x="176021" y="0"/>
                  </a:moveTo>
                  <a:lnTo>
                    <a:pt x="129248" y="6312"/>
                  </a:lnTo>
                  <a:lnTo>
                    <a:pt x="87206" y="24129"/>
                  </a:lnTo>
                  <a:lnTo>
                    <a:pt x="51577" y="51768"/>
                  </a:lnTo>
                  <a:lnTo>
                    <a:pt x="24045" y="87545"/>
                  </a:lnTo>
                  <a:lnTo>
                    <a:pt x="6291" y="129778"/>
                  </a:lnTo>
                  <a:lnTo>
                    <a:pt x="0" y="176784"/>
                  </a:lnTo>
                  <a:lnTo>
                    <a:pt x="6291" y="223789"/>
                  </a:lnTo>
                  <a:lnTo>
                    <a:pt x="24045" y="266022"/>
                  </a:lnTo>
                  <a:lnTo>
                    <a:pt x="51577" y="301799"/>
                  </a:lnTo>
                  <a:lnTo>
                    <a:pt x="87206" y="329438"/>
                  </a:lnTo>
                  <a:lnTo>
                    <a:pt x="129248" y="347255"/>
                  </a:lnTo>
                  <a:lnTo>
                    <a:pt x="176021" y="353567"/>
                  </a:lnTo>
                  <a:lnTo>
                    <a:pt x="222795" y="347255"/>
                  </a:lnTo>
                  <a:lnTo>
                    <a:pt x="264837" y="329438"/>
                  </a:lnTo>
                  <a:lnTo>
                    <a:pt x="300466" y="301799"/>
                  </a:lnTo>
                  <a:lnTo>
                    <a:pt x="327998" y="266022"/>
                  </a:lnTo>
                  <a:lnTo>
                    <a:pt x="345752" y="223789"/>
                  </a:lnTo>
                  <a:lnTo>
                    <a:pt x="352044" y="176784"/>
                  </a:lnTo>
                  <a:lnTo>
                    <a:pt x="345752" y="129778"/>
                  </a:lnTo>
                  <a:lnTo>
                    <a:pt x="327998" y="87545"/>
                  </a:lnTo>
                  <a:lnTo>
                    <a:pt x="300466" y="51768"/>
                  </a:lnTo>
                  <a:lnTo>
                    <a:pt x="264837" y="24129"/>
                  </a:lnTo>
                  <a:lnTo>
                    <a:pt x="222795" y="6312"/>
                  </a:lnTo>
                  <a:lnTo>
                    <a:pt x="176021" y="0"/>
                  </a:lnTo>
                  <a:close/>
                </a:path>
              </a:pathLst>
            </a:custGeom>
            <a:solidFill>
              <a:srgbClr val="4471C4"/>
            </a:solidFill>
          </p:spPr>
          <p:txBody>
            <a:bodyPr wrap="square" lIns="0" tIns="0" rIns="0" bIns="0" rtlCol="0"/>
            <a:lstStyle/>
            <a:p>
              <a:endParaRPr/>
            </a:p>
          </p:txBody>
        </p:sp>
        <p:sp>
          <p:nvSpPr>
            <p:cNvPr id="7" name="object 7"/>
            <p:cNvSpPr/>
            <p:nvPr/>
          </p:nvSpPr>
          <p:spPr>
            <a:xfrm>
              <a:off x="2154935" y="1944623"/>
              <a:ext cx="352425" cy="353695"/>
            </a:xfrm>
            <a:custGeom>
              <a:avLst/>
              <a:gdLst/>
              <a:ahLst/>
              <a:cxnLst/>
              <a:rect l="l" t="t" r="r" b="b"/>
              <a:pathLst>
                <a:path w="352425" h="353694">
                  <a:moveTo>
                    <a:pt x="0" y="176784"/>
                  </a:moveTo>
                  <a:lnTo>
                    <a:pt x="6291" y="129778"/>
                  </a:lnTo>
                  <a:lnTo>
                    <a:pt x="24045" y="87545"/>
                  </a:lnTo>
                  <a:lnTo>
                    <a:pt x="51577" y="51768"/>
                  </a:lnTo>
                  <a:lnTo>
                    <a:pt x="87206" y="24129"/>
                  </a:lnTo>
                  <a:lnTo>
                    <a:pt x="129248" y="6312"/>
                  </a:lnTo>
                  <a:lnTo>
                    <a:pt x="176021" y="0"/>
                  </a:lnTo>
                  <a:lnTo>
                    <a:pt x="222795" y="6312"/>
                  </a:lnTo>
                  <a:lnTo>
                    <a:pt x="264837" y="24129"/>
                  </a:lnTo>
                  <a:lnTo>
                    <a:pt x="300466" y="51768"/>
                  </a:lnTo>
                  <a:lnTo>
                    <a:pt x="327998" y="87545"/>
                  </a:lnTo>
                  <a:lnTo>
                    <a:pt x="345752" y="129778"/>
                  </a:lnTo>
                  <a:lnTo>
                    <a:pt x="352044" y="176784"/>
                  </a:lnTo>
                  <a:lnTo>
                    <a:pt x="345752" y="223789"/>
                  </a:lnTo>
                  <a:lnTo>
                    <a:pt x="327998" y="266022"/>
                  </a:lnTo>
                  <a:lnTo>
                    <a:pt x="300466" y="301799"/>
                  </a:lnTo>
                  <a:lnTo>
                    <a:pt x="264837" y="329438"/>
                  </a:lnTo>
                  <a:lnTo>
                    <a:pt x="222795" y="347255"/>
                  </a:lnTo>
                  <a:lnTo>
                    <a:pt x="176021" y="353567"/>
                  </a:lnTo>
                  <a:lnTo>
                    <a:pt x="129248" y="347255"/>
                  </a:lnTo>
                  <a:lnTo>
                    <a:pt x="87206" y="329438"/>
                  </a:lnTo>
                  <a:lnTo>
                    <a:pt x="51577" y="301799"/>
                  </a:lnTo>
                  <a:lnTo>
                    <a:pt x="24045" y="266022"/>
                  </a:lnTo>
                  <a:lnTo>
                    <a:pt x="6291" y="223789"/>
                  </a:lnTo>
                  <a:lnTo>
                    <a:pt x="0" y="176784"/>
                  </a:lnTo>
                  <a:close/>
                </a:path>
              </a:pathLst>
            </a:custGeom>
            <a:ln w="12192">
              <a:solidFill>
                <a:srgbClr val="2E528F"/>
              </a:solidFill>
            </a:ln>
          </p:spPr>
          <p:txBody>
            <a:bodyPr wrap="square" lIns="0" tIns="0" rIns="0" bIns="0" rtlCol="0"/>
            <a:lstStyle/>
            <a:p>
              <a:endParaRPr/>
            </a:p>
          </p:txBody>
        </p:sp>
        <p:sp>
          <p:nvSpPr>
            <p:cNvPr id="8" name="object 8"/>
            <p:cNvSpPr/>
            <p:nvPr/>
          </p:nvSpPr>
          <p:spPr>
            <a:xfrm>
              <a:off x="2779775" y="2173223"/>
              <a:ext cx="353695" cy="353695"/>
            </a:xfrm>
            <a:custGeom>
              <a:avLst/>
              <a:gdLst/>
              <a:ahLst/>
              <a:cxnLst/>
              <a:rect l="l" t="t" r="r" b="b"/>
              <a:pathLst>
                <a:path w="353694" h="353694">
                  <a:moveTo>
                    <a:pt x="176784" y="0"/>
                  </a:moveTo>
                  <a:lnTo>
                    <a:pt x="129778" y="6312"/>
                  </a:lnTo>
                  <a:lnTo>
                    <a:pt x="87545" y="24129"/>
                  </a:lnTo>
                  <a:lnTo>
                    <a:pt x="51768" y="51768"/>
                  </a:lnTo>
                  <a:lnTo>
                    <a:pt x="24130" y="87545"/>
                  </a:lnTo>
                  <a:lnTo>
                    <a:pt x="6312" y="129778"/>
                  </a:lnTo>
                  <a:lnTo>
                    <a:pt x="0" y="176784"/>
                  </a:lnTo>
                  <a:lnTo>
                    <a:pt x="6312" y="223789"/>
                  </a:lnTo>
                  <a:lnTo>
                    <a:pt x="24130" y="266022"/>
                  </a:lnTo>
                  <a:lnTo>
                    <a:pt x="51768" y="301799"/>
                  </a:lnTo>
                  <a:lnTo>
                    <a:pt x="87545" y="329438"/>
                  </a:lnTo>
                  <a:lnTo>
                    <a:pt x="129778" y="347255"/>
                  </a:lnTo>
                  <a:lnTo>
                    <a:pt x="176784" y="353567"/>
                  </a:lnTo>
                  <a:lnTo>
                    <a:pt x="223789" y="347255"/>
                  </a:lnTo>
                  <a:lnTo>
                    <a:pt x="266022" y="329438"/>
                  </a:lnTo>
                  <a:lnTo>
                    <a:pt x="301799" y="301799"/>
                  </a:lnTo>
                  <a:lnTo>
                    <a:pt x="329438" y="266022"/>
                  </a:lnTo>
                  <a:lnTo>
                    <a:pt x="347255" y="223789"/>
                  </a:lnTo>
                  <a:lnTo>
                    <a:pt x="353568" y="176784"/>
                  </a:lnTo>
                  <a:lnTo>
                    <a:pt x="347255" y="129778"/>
                  </a:lnTo>
                  <a:lnTo>
                    <a:pt x="329438" y="87545"/>
                  </a:lnTo>
                  <a:lnTo>
                    <a:pt x="301799" y="51768"/>
                  </a:lnTo>
                  <a:lnTo>
                    <a:pt x="266022" y="24129"/>
                  </a:lnTo>
                  <a:lnTo>
                    <a:pt x="223789" y="6312"/>
                  </a:lnTo>
                  <a:lnTo>
                    <a:pt x="176784" y="0"/>
                  </a:lnTo>
                  <a:close/>
                </a:path>
              </a:pathLst>
            </a:custGeom>
            <a:solidFill>
              <a:srgbClr val="4471C4"/>
            </a:solidFill>
          </p:spPr>
          <p:txBody>
            <a:bodyPr wrap="square" lIns="0" tIns="0" rIns="0" bIns="0" rtlCol="0"/>
            <a:lstStyle/>
            <a:p>
              <a:endParaRPr/>
            </a:p>
          </p:txBody>
        </p:sp>
        <p:sp>
          <p:nvSpPr>
            <p:cNvPr id="9" name="object 9"/>
            <p:cNvSpPr/>
            <p:nvPr/>
          </p:nvSpPr>
          <p:spPr>
            <a:xfrm>
              <a:off x="2779775" y="2173223"/>
              <a:ext cx="353695" cy="353695"/>
            </a:xfrm>
            <a:custGeom>
              <a:avLst/>
              <a:gdLst/>
              <a:ahLst/>
              <a:cxnLst/>
              <a:rect l="l" t="t" r="r" b="b"/>
              <a:pathLst>
                <a:path w="353694" h="353694">
                  <a:moveTo>
                    <a:pt x="0" y="176784"/>
                  </a:moveTo>
                  <a:lnTo>
                    <a:pt x="6312" y="129778"/>
                  </a:lnTo>
                  <a:lnTo>
                    <a:pt x="24130" y="87545"/>
                  </a:lnTo>
                  <a:lnTo>
                    <a:pt x="51768" y="51768"/>
                  </a:lnTo>
                  <a:lnTo>
                    <a:pt x="87545" y="24129"/>
                  </a:lnTo>
                  <a:lnTo>
                    <a:pt x="129778" y="6312"/>
                  </a:lnTo>
                  <a:lnTo>
                    <a:pt x="176784" y="0"/>
                  </a:lnTo>
                  <a:lnTo>
                    <a:pt x="223789" y="6312"/>
                  </a:lnTo>
                  <a:lnTo>
                    <a:pt x="266022" y="24129"/>
                  </a:lnTo>
                  <a:lnTo>
                    <a:pt x="301799" y="51768"/>
                  </a:lnTo>
                  <a:lnTo>
                    <a:pt x="329438" y="87545"/>
                  </a:lnTo>
                  <a:lnTo>
                    <a:pt x="347255" y="129778"/>
                  </a:lnTo>
                  <a:lnTo>
                    <a:pt x="353568" y="176784"/>
                  </a:lnTo>
                  <a:lnTo>
                    <a:pt x="347255" y="223789"/>
                  </a:lnTo>
                  <a:lnTo>
                    <a:pt x="329438" y="266022"/>
                  </a:lnTo>
                  <a:lnTo>
                    <a:pt x="301799" y="301799"/>
                  </a:lnTo>
                  <a:lnTo>
                    <a:pt x="266022" y="329438"/>
                  </a:lnTo>
                  <a:lnTo>
                    <a:pt x="223789" y="347255"/>
                  </a:lnTo>
                  <a:lnTo>
                    <a:pt x="176784" y="353567"/>
                  </a:lnTo>
                  <a:lnTo>
                    <a:pt x="129778" y="347255"/>
                  </a:lnTo>
                  <a:lnTo>
                    <a:pt x="87545" y="329438"/>
                  </a:lnTo>
                  <a:lnTo>
                    <a:pt x="51768" y="301799"/>
                  </a:lnTo>
                  <a:lnTo>
                    <a:pt x="24130" y="266022"/>
                  </a:lnTo>
                  <a:lnTo>
                    <a:pt x="6312" y="223789"/>
                  </a:lnTo>
                  <a:lnTo>
                    <a:pt x="0" y="176784"/>
                  </a:lnTo>
                  <a:close/>
                </a:path>
              </a:pathLst>
            </a:custGeom>
            <a:ln w="12192">
              <a:solidFill>
                <a:srgbClr val="2E528F"/>
              </a:solidFill>
            </a:ln>
          </p:spPr>
          <p:txBody>
            <a:bodyPr wrap="square" lIns="0" tIns="0" rIns="0" bIns="0" rtlCol="0"/>
            <a:lstStyle/>
            <a:p>
              <a:endParaRPr/>
            </a:p>
          </p:txBody>
        </p:sp>
        <p:sp>
          <p:nvSpPr>
            <p:cNvPr id="10" name="object 10"/>
            <p:cNvSpPr/>
            <p:nvPr/>
          </p:nvSpPr>
          <p:spPr>
            <a:xfrm>
              <a:off x="2395727" y="2924555"/>
              <a:ext cx="352425" cy="352425"/>
            </a:xfrm>
            <a:custGeom>
              <a:avLst/>
              <a:gdLst/>
              <a:ahLst/>
              <a:cxnLst/>
              <a:rect l="l" t="t" r="r" b="b"/>
              <a:pathLst>
                <a:path w="352425" h="352425">
                  <a:moveTo>
                    <a:pt x="176022" y="0"/>
                  </a:moveTo>
                  <a:lnTo>
                    <a:pt x="129248" y="6291"/>
                  </a:lnTo>
                  <a:lnTo>
                    <a:pt x="87206" y="24045"/>
                  </a:lnTo>
                  <a:lnTo>
                    <a:pt x="51577" y="51577"/>
                  </a:lnTo>
                  <a:lnTo>
                    <a:pt x="24045" y="87206"/>
                  </a:lnTo>
                  <a:lnTo>
                    <a:pt x="6291" y="129248"/>
                  </a:lnTo>
                  <a:lnTo>
                    <a:pt x="0" y="176022"/>
                  </a:lnTo>
                  <a:lnTo>
                    <a:pt x="6291" y="222795"/>
                  </a:lnTo>
                  <a:lnTo>
                    <a:pt x="24045" y="264837"/>
                  </a:lnTo>
                  <a:lnTo>
                    <a:pt x="51577" y="300466"/>
                  </a:lnTo>
                  <a:lnTo>
                    <a:pt x="87206" y="327998"/>
                  </a:lnTo>
                  <a:lnTo>
                    <a:pt x="129248" y="345752"/>
                  </a:lnTo>
                  <a:lnTo>
                    <a:pt x="176022" y="352044"/>
                  </a:lnTo>
                  <a:lnTo>
                    <a:pt x="222795" y="345752"/>
                  </a:lnTo>
                  <a:lnTo>
                    <a:pt x="264837" y="327998"/>
                  </a:lnTo>
                  <a:lnTo>
                    <a:pt x="300466" y="300466"/>
                  </a:lnTo>
                  <a:lnTo>
                    <a:pt x="327998" y="264837"/>
                  </a:lnTo>
                  <a:lnTo>
                    <a:pt x="345752" y="222795"/>
                  </a:lnTo>
                  <a:lnTo>
                    <a:pt x="352044" y="176022"/>
                  </a:lnTo>
                  <a:lnTo>
                    <a:pt x="345752" y="129248"/>
                  </a:lnTo>
                  <a:lnTo>
                    <a:pt x="327998" y="87206"/>
                  </a:lnTo>
                  <a:lnTo>
                    <a:pt x="300466" y="51577"/>
                  </a:lnTo>
                  <a:lnTo>
                    <a:pt x="264837" y="24045"/>
                  </a:lnTo>
                  <a:lnTo>
                    <a:pt x="222795" y="6291"/>
                  </a:lnTo>
                  <a:lnTo>
                    <a:pt x="176022" y="0"/>
                  </a:lnTo>
                  <a:close/>
                </a:path>
              </a:pathLst>
            </a:custGeom>
            <a:solidFill>
              <a:srgbClr val="4471C4"/>
            </a:solidFill>
          </p:spPr>
          <p:txBody>
            <a:bodyPr wrap="square" lIns="0" tIns="0" rIns="0" bIns="0" rtlCol="0"/>
            <a:lstStyle/>
            <a:p>
              <a:endParaRPr/>
            </a:p>
          </p:txBody>
        </p:sp>
        <p:sp>
          <p:nvSpPr>
            <p:cNvPr id="11" name="object 11"/>
            <p:cNvSpPr/>
            <p:nvPr/>
          </p:nvSpPr>
          <p:spPr>
            <a:xfrm>
              <a:off x="2395727" y="2924555"/>
              <a:ext cx="352425" cy="352425"/>
            </a:xfrm>
            <a:custGeom>
              <a:avLst/>
              <a:gdLst/>
              <a:ahLst/>
              <a:cxnLst/>
              <a:rect l="l" t="t" r="r" b="b"/>
              <a:pathLst>
                <a:path w="352425" h="352425">
                  <a:moveTo>
                    <a:pt x="0" y="176022"/>
                  </a:moveTo>
                  <a:lnTo>
                    <a:pt x="6291" y="129248"/>
                  </a:lnTo>
                  <a:lnTo>
                    <a:pt x="24045" y="87206"/>
                  </a:lnTo>
                  <a:lnTo>
                    <a:pt x="51577" y="51577"/>
                  </a:lnTo>
                  <a:lnTo>
                    <a:pt x="87206" y="24045"/>
                  </a:lnTo>
                  <a:lnTo>
                    <a:pt x="129248" y="6291"/>
                  </a:lnTo>
                  <a:lnTo>
                    <a:pt x="176022" y="0"/>
                  </a:lnTo>
                  <a:lnTo>
                    <a:pt x="222795" y="6291"/>
                  </a:lnTo>
                  <a:lnTo>
                    <a:pt x="264837" y="24045"/>
                  </a:lnTo>
                  <a:lnTo>
                    <a:pt x="300466" y="51577"/>
                  </a:lnTo>
                  <a:lnTo>
                    <a:pt x="327998" y="87206"/>
                  </a:lnTo>
                  <a:lnTo>
                    <a:pt x="345752" y="129248"/>
                  </a:lnTo>
                  <a:lnTo>
                    <a:pt x="352044" y="176022"/>
                  </a:lnTo>
                  <a:lnTo>
                    <a:pt x="345752" y="222795"/>
                  </a:lnTo>
                  <a:lnTo>
                    <a:pt x="327998" y="264837"/>
                  </a:lnTo>
                  <a:lnTo>
                    <a:pt x="300466" y="300466"/>
                  </a:lnTo>
                  <a:lnTo>
                    <a:pt x="264837" y="327998"/>
                  </a:lnTo>
                  <a:lnTo>
                    <a:pt x="222795" y="345752"/>
                  </a:lnTo>
                  <a:lnTo>
                    <a:pt x="176022" y="352044"/>
                  </a:lnTo>
                  <a:lnTo>
                    <a:pt x="129248" y="345752"/>
                  </a:lnTo>
                  <a:lnTo>
                    <a:pt x="87206" y="327998"/>
                  </a:lnTo>
                  <a:lnTo>
                    <a:pt x="51577" y="300466"/>
                  </a:lnTo>
                  <a:lnTo>
                    <a:pt x="24045" y="264837"/>
                  </a:lnTo>
                  <a:lnTo>
                    <a:pt x="6291" y="222795"/>
                  </a:lnTo>
                  <a:lnTo>
                    <a:pt x="0" y="176022"/>
                  </a:lnTo>
                  <a:close/>
                </a:path>
              </a:pathLst>
            </a:custGeom>
            <a:ln w="12192">
              <a:solidFill>
                <a:srgbClr val="2E528F"/>
              </a:solidFill>
            </a:ln>
          </p:spPr>
          <p:txBody>
            <a:bodyPr wrap="square" lIns="0" tIns="0" rIns="0" bIns="0" rtlCol="0"/>
            <a:lstStyle/>
            <a:p>
              <a:endParaRPr/>
            </a:p>
          </p:txBody>
        </p:sp>
        <p:sp>
          <p:nvSpPr>
            <p:cNvPr id="12" name="object 12"/>
            <p:cNvSpPr/>
            <p:nvPr/>
          </p:nvSpPr>
          <p:spPr>
            <a:xfrm>
              <a:off x="3598163" y="2378963"/>
              <a:ext cx="353695" cy="352425"/>
            </a:xfrm>
            <a:custGeom>
              <a:avLst/>
              <a:gdLst/>
              <a:ahLst/>
              <a:cxnLst/>
              <a:rect l="l" t="t" r="r" b="b"/>
              <a:pathLst>
                <a:path w="353695" h="352425">
                  <a:moveTo>
                    <a:pt x="176784" y="0"/>
                  </a:moveTo>
                  <a:lnTo>
                    <a:pt x="129778" y="6291"/>
                  </a:lnTo>
                  <a:lnTo>
                    <a:pt x="87545" y="24045"/>
                  </a:lnTo>
                  <a:lnTo>
                    <a:pt x="51768" y="51577"/>
                  </a:lnTo>
                  <a:lnTo>
                    <a:pt x="24129" y="87206"/>
                  </a:lnTo>
                  <a:lnTo>
                    <a:pt x="6312" y="129248"/>
                  </a:lnTo>
                  <a:lnTo>
                    <a:pt x="0" y="176022"/>
                  </a:lnTo>
                  <a:lnTo>
                    <a:pt x="6312" y="222795"/>
                  </a:lnTo>
                  <a:lnTo>
                    <a:pt x="24129" y="264837"/>
                  </a:lnTo>
                  <a:lnTo>
                    <a:pt x="51768" y="300466"/>
                  </a:lnTo>
                  <a:lnTo>
                    <a:pt x="87545" y="327998"/>
                  </a:lnTo>
                  <a:lnTo>
                    <a:pt x="129778" y="345752"/>
                  </a:lnTo>
                  <a:lnTo>
                    <a:pt x="176784" y="352044"/>
                  </a:lnTo>
                  <a:lnTo>
                    <a:pt x="223789" y="345752"/>
                  </a:lnTo>
                  <a:lnTo>
                    <a:pt x="266022" y="327998"/>
                  </a:lnTo>
                  <a:lnTo>
                    <a:pt x="301799" y="300466"/>
                  </a:lnTo>
                  <a:lnTo>
                    <a:pt x="329438" y="264837"/>
                  </a:lnTo>
                  <a:lnTo>
                    <a:pt x="347255" y="222795"/>
                  </a:lnTo>
                  <a:lnTo>
                    <a:pt x="353568" y="176022"/>
                  </a:lnTo>
                  <a:lnTo>
                    <a:pt x="347255" y="129248"/>
                  </a:lnTo>
                  <a:lnTo>
                    <a:pt x="329438" y="87206"/>
                  </a:lnTo>
                  <a:lnTo>
                    <a:pt x="301799" y="51577"/>
                  </a:lnTo>
                  <a:lnTo>
                    <a:pt x="266022" y="24045"/>
                  </a:lnTo>
                  <a:lnTo>
                    <a:pt x="223789" y="6291"/>
                  </a:lnTo>
                  <a:lnTo>
                    <a:pt x="176784" y="0"/>
                  </a:lnTo>
                  <a:close/>
                </a:path>
              </a:pathLst>
            </a:custGeom>
            <a:solidFill>
              <a:srgbClr val="4471C4"/>
            </a:solidFill>
          </p:spPr>
          <p:txBody>
            <a:bodyPr wrap="square" lIns="0" tIns="0" rIns="0" bIns="0" rtlCol="0"/>
            <a:lstStyle/>
            <a:p>
              <a:endParaRPr/>
            </a:p>
          </p:txBody>
        </p:sp>
        <p:sp>
          <p:nvSpPr>
            <p:cNvPr id="13" name="object 13"/>
            <p:cNvSpPr/>
            <p:nvPr/>
          </p:nvSpPr>
          <p:spPr>
            <a:xfrm>
              <a:off x="3598163" y="2378963"/>
              <a:ext cx="353695" cy="352425"/>
            </a:xfrm>
            <a:custGeom>
              <a:avLst/>
              <a:gdLst/>
              <a:ahLst/>
              <a:cxnLst/>
              <a:rect l="l" t="t" r="r" b="b"/>
              <a:pathLst>
                <a:path w="353695" h="352425">
                  <a:moveTo>
                    <a:pt x="0" y="176022"/>
                  </a:moveTo>
                  <a:lnTo>
                    <a:pt x="6312" y="129248"/>
                  </a:lnTo>
                  <a:lnTo>
                    <a:pt x="24129" y="87206"/>
                  </a:lnTo>
                  <a:lnTo>
                    <a:pt x="51768" y="51577"/>
                  </a:lnTo>
                  <a:lnTo>
                    <a:pt x="87545" y="24045"/>
                  </a:lnTo>
                  <a:lnTo>
                    <a:pt x="129778" y="6291"/>
                  </a:lnTo>
                  <a:lnTo>
                    <a:pt x="176784" y="0"/>
                  </a:lnTo>
                  <a:lnTo>
                    <a:pt x="223789" y="6291"/>
                  </a:lnTo>
                  <a:lnTo>
                    <a:pt x="266022" y="24045"/>
                  </a:lnTo>
                  <a:lnTo>
                    <a:pt x="301799" y="51577"/>
                  </a:lnTo>
                  <a:lnTo>
                    <a:pt x="329438" y="87206"/>
                  </a:lnTo>
                  <a:lnTo>
                    <a:pt x="347255" y="129248"/>
                  </a:lnTo>
                  <a:lnTo>
                    <a:pt x="353568" y="176022"/>
                  </a:lnTo>
                  <a:lnTo>
                    <a:pt x="347255" y="222795"/>
                  </a:lnTo>
                  <a:lnTo>
                    <a:pt x="329438" y="264837"/>
                  </a:lnTo>
                  <a:lnTo>
                    <a:pt x="301799" y="300466"/>
                  </a:lnTo>
                  <a:lnTo>
                    <a:pt x="266022" y="327998"/>
                  </a:lnTo>
                  <a:lnTo>
                    <a:pt x="223789" y="345752"/>
                  </a:lnTo>
                  <a:lnTo>
                    <a:pt x="176784" y="352044"/>
                  </a:lnTo>
                  <a:lnTo>
                    <a:pt x="129778" y="345752"/>
                  </a:lnTo>
                  <a:lnTo>
                    <a:pt x="87545" y="327998"/>
                  </a:lnTo>
                  <a:lnTo>
                    <a:pt x="51768" y="300466"/>
                  </a:lnTo>
                  <a:lnTo>
                    <a:pt x="24129" y="264837"/>
                  </a:lnTo>
                  <a:lnTo>
                    <a:pt x="6312" y="222795"/>
                  </a:lnTo>
                  <a:lnTo>
                    <a:pt x="0" y="176022"/>
                  </a:lnTo>
                  <a:close/>
                </a:path>
              </a:pathLst>
            </a:custGeom>
            <a:ln w="12192">
              <a:solidFill>
                <a:srgbClr val="2E528F"/>
              </a:solidFill>
            </a:ln>
          </p:spPr>
          <p:txBody>
            <a:bodyPr wrap="square" lIns="0" tIns="0" rIns="0" bIns="0" rtlCol="0"/>
            <a:lstStyle/>
            <a:p>
              <a:endParaRPr/>
            </a:p>
          </p:txBody>
        </p:sp>
        <p:sp>
          <p:nvSpPr>
            <p:cNvPr id="14" name="object 14"/>
            <p:cNvSpPr/>
            <p:nvPr/>
          </p:nvSpPr>
          <p:spPr>
            <a:xfrm>
              <a:off x="3253739" y="2976371"/>
              <a:ext cx="352425" cy="353695"/>
            </a:xfrm>
            <a:custGeom>
              <a:avLst/>
              <a:gdLst/>
              <a:ahLst/>
              <a:cxnLst/>
              <a:rect l="l" t="t" r="r" b="b"/>
              <a:pathLst>
                <a:path w="352425" h="353695">
                  <a:moveTo>
                    <a:pt x="176022" y="0"/>
                  </a:moveTo>
                  <a:lnTo>
                    <a:pt x="129248" y="6312"/>
                  </a:lnTo>
                  <a:lnTo>
                    <a:pt x="87206" y="24129"/>
                  </a:lnTo>
                  <a:lnTo>
                    <a:pt x="51577" y="51768"/>
                  </a:lnTo>
                  <a:lnTo>
                    <a:pt x="24045" y="87545"/>
                  </a:lnTo>
                  <a:lnTo>
                    <a:pt x="6291" y="129778"/>
                  </a:lnTo>
                  <a:lnTo>
                    <a:pt x="0" y="176783"/>
                  </a:lnTo>
                  <a:lnTo>
                    <a:pt x="6291" y="223789"/>
                  </a:lnTo>
                  <a:lnTo>
                    <a:pt x="24045" y="266022"/>
                  </a:lnTo>
                  <a:lnTo>
                    <a:pt x="51577" y="301799"/>
                  </a:lnTo>
                  <a:lnTo>
                    <a:pt x="87206" y="329438"/>
                  </a:lnTo>
                  <a:lnTo>
                    <a:pt x="129248" y="347255"/>
                  </a:lnTo>
                  <a:lnTo>
                    <a:pt x="176022" y="353567"/>
                  </a:lnTo>
                  <a:lnTo>
                    <a:pt x="222795" y="347255"/>
                  </a:lnTo>
                  <a:lnTo>
                    <a:pt x="264837" y="329438"/>
                  </a:lnTo>
                  <a:lnTo>
                    <a:pt x="300466" y="301799"/>
                  </a:lnTo>
                  <a:lnTo>
                    <a:pt x="327998" y="266022"/>
                  </a:lnTo>
                  <a:lnTo>
                    <a:pt x="345752" y="223789"/>
                  </a:lnTo>
                  <a:lnTo>
                    <a:pt x="352044" y="176783"/>
                  </a:lnTo>
                  <a:lnTo>
                    <a:pt x="345752" y="129778"/>
                  </a:lnTo>
                  <a:lnTo>
                    <a:pt x="327998" y="87545"/>
                  </a:lnTo>
                  <a:lnTo>
                    <a:pt x="300466" y="51768"/>
                  </a:lnTo>
                  <a:lnTo>
                    <a:pt x="264837" y="24129"/>
                  </a:lnTo>
                  <a:lnTo>
                    <a:pt x="222795" y="6312"/>
                  </a:lnTo>
                  <a:lnTo>
                    <a:pt x="176022" y="0"/>
                  </a:lnTo>
                  <a:close/>
                </a:path>
              </a:pathLst>
            </a:custGeom>
            <a:solidFill>
              <a:srgbClr val="6FAC46"/>
            </a:solidFill>
          </p:spPr>
          <p:txBody>
            <a:bodyPr wrap="square" lIns="0" tIns="0" rIns="0" bIns="0" rtlCol="0"/>
            <a:lstStyle/>
            <a:p>
              <a:endParaRPr/>
            </a:p>
          </p:txBody>
        </p:sp>
        <p:sp>
          <p:nvSpPr>
            <p:cNvPr id="15" name="object 15"/>
            <p:cNvSpPr/>
            <p:nvPr/>
          </p:nvSpPr>
          <p:spPr>
            <a:xfrm>
              <a:off x="3253739" y="2976371"/>
              <a:ext cx="352425" cy="353695"/>
            </a:xfrm>
            <a:custGeom>
              <a:avLst/>
              <a:gdLst/>
              <a:ahLst/>
              <a:cxnLst/>
              <a:rect l="l" t="t" r="r" b="b"/>
              <a:pathLst>
                <a:path w="352425" h="353695">
                  <a:moveTo>
                    <a:pt x="0" y="176783"/>
                  </a:moveTo>
                  <a:lnTo>
                    <a:pt x="6291" y="129778"/>
                  </a:lnTo>
                  <a:lnTo>
                    <a:pt x="24045" y="87545"/>
                  </a:lnTo>
                  <a:lnTo>
                    <a:pt x="51577" y="51768"/>
                  </a:lnTo>
                  <a:lnTo>
                    <a:pt x="87206" y="24129"/>
                  </a:lnTo>
                  <a:lnTo>
                    <a:pt x="129248" y="6312"/>
                  </a:lnTo>
                  <a:lnTo>
                    <a:pt x="176022" y="0"/>
                  </a:lnTo>
                  <a:lnTo>
                    <a:pt x="222795" y="6312"/>
                  </a:lnTo>
                  <a:lnTo>
                    <a:pt x="264837" y="24129"/>
                  </a:lnTo>
                  <a:lnTo>
                    <a:pt x="300466" y="51768"/>
                  </a:lnTo>
                  <a:lnTo>
                    <a:pt x="327998" y="87545"/>
                  </a:lnTo>
                  <a:lnTo>
                    <a:pt x="345752" y="129778"/>
                  </a:lnTo>
                  <a:lnTo>
                    <a:pt x="352044" y="176783"/>
                  </a:lnTo>
                  <a:lnTo>
                    <a:pt x="345752" y="223789"/>
                  </a:lnTo>
                  <a:lnTo>
                    <a:pt x="327998" y="266022"/>
                  </a:lnTo>
                  <a:lnTo>
                    <a:pt x="300466" y="301799"/>
                  </a:lnTo>
                  <a:lnTo>
                    <a:pt x="264837" y="329438"/>
                  </a:lnTo>
                  <a:lnTo>
                    <a:pt x="222795" y="347255"/>
                  </a:lnTo>
                  <a:lnTo>
                    <a:pt x="176022" y="353567"/>
                  </a:lnTo>
                  <a:lnTo>
                    <a:pt x="129248" y="347255"/>
                  </a:lnTo>
                  <a:lnTo>
                    <a:pt x="87206" y="329438"/>
                  </a:lnTo>
                  <a:lnTo>
                    <a:pt x="51577" y="301799"/>
                  </a:lnTo>
                  <a:lnTo>
                    <a:pt x="24045" y="266022"/>
                  </a:lnTo>
                  <a:lnTo>
                    <a:pt x="6291" y="223789"/>
                  </a:lnTo>
                  <a:lnTo>
                    <a:pt x="0" y="176783"/>
                  </a:lnTo>
                  <a:close/>
                </a:path>
              </a:pathLst>
            </a:custGeom>
            <a:ln w="12192">
              <a:solidFill>
                <a:srgbClr val="507D31"/>
              </a:solidFill>
            </a:ln>
          </p:spPr>
          <p:txBody>
            <a:bodyPr wrap="square" lIns="0" tIns="0" rIns="0" bIns="0" rtlCol="0"/>
            <a:lstStyle/>
            <a:p>
              <a:endParaRPr/>
            </a:p>
          </p:txBody>
        </p:sp>
      </p:grpSp>
      <p:grpSp>
        <p:nvGrpSpPr>
          <p:cNvPr id="16" name="object 16"/>
          <p:cNvGrpSpPr/>
          <p:nvPr/>
        </p:nvGrpSpPr>
        <p:grpSpPr>
          <a:xfrm>
            <a:off x="6035040" y="1671827"/>
            <a:ext cx="2204085" cy="1908175"/>
            <a:chOff x="6035040" y="1671827"/>
            <a:chExt cx="2204085" cy="1908175"/>
          </a:xfrm>
        </p:grpSpPr>
        <p:pic>
          <p:nvPicPr>
            <p:cNvPr id="17" name="object 17"/>
            <p:cNvPicPr/>
            <p:nvPr/>
          </p:nvPicPr>
          <p:blipFill>
            <a:blip r:embed="rId4" cstate="print"/>
            <a:stretch>
              <a:fillRect/>
            </a:stretch>
          </p:blipFill>
          <p:spPr>
            <a:xfrm>
              <a:off x="6038088" y="1674875"/>
              <a:ext cx="2197608" cy="1901952"/>
            </a:xfrm>
            <a:prstGeom prst="rect">
              <a:avLst/>
            </a:prstGeom>
          </p:spPr>
        </p:pic>
        <p:sp>
          <p:nvSpPr>
            <p:cNvPr id="18" name="object 18"/>
            <p:cNvSpPr/>
            <p:nvPr/>
          </p:nvSpPr>
          <p:spPr>
            <a:xfrm>
              <a:off x="6038088" y="1674875"/>
              <a:ext cx="2197735" cy="1902460"/>
            </a:xfrm>
            <a:custGeom>
              <a:avLst/>
              <a:gdLst/>
              <a:ahLst/>
              <a:cxnLst/>
              <a:rect l="l" t="t" r="r" b="b"/>
              <a:pathLst>
                <a:path w="2197734" h="1902460">
                  <a:moveTo>
                    <a:pt x="0" y="1901952"/>
                  </a:moveTo>
                  <a:lnTo>
                    <a:pt x="2197608" y="1901952"/>
                  </a:lnTo>
                  <a:lnTo>
                    <a:pt x="2197608" y="0"/>
                  </a:lnTo>
                  <a:lnTo>
                    <a:pt x="0" y="0"/>
                  </a:lnTo>
                  <a:lnTo>
                    <a:pt x="0" y="1901952"/>
                  </a:lnTo>
                  <a:close/>
                </a:path>
              </a:pathLst>
            </a:custGeom>
            <a:ln w="6096">
              <a:solidFill>
                <a:srgbClr val="6FAC46"/>
              </a:solidFill>
            </a:ln>
          </p:spPr>
          <p:txBody>
            <a:bodyPr wrap="square" lIns="0" tIns="0" rIns="0" bIns="0" rtlCol="0"/>
            <a:lstStyle/>
            <a:p>
              <a:endParaRPr/>
            </a:p>
          </p:txBody>
        </p:sp>
        <p:sp>
          <p:nvSpPr>
            <p:cNvPr id="19" name="object 19"/>
            <p:cNvSpPr/>
            <p:nvPr/>
          </p:nvSpPr>
          <p:spPr>
            <a:xfrm>
              <a:off x="7658100" y="3055619"/>
              <a:ext cx="353695" cy="352425"/>
            </a:xfrm>
            <a:custGeom>
              <a:avLst/>
              <a:gdLst/>
              <a:ahLst/>
              <a:cxnLst/>
              <a:rect l="l" t="t" r="r" b="b"/>
              <a:pathLst>
                <a:path w="353695" h="352425">
                  <a:moveTo>
                    <a:pt x="176783" y="0"/>
                  </a:moveTo>
                  <a:lnTo>
                    <a:pt x="129778" y="6291"/>
                  </a:lnTo>
                  <a:lnTo>
                    <a:pt x="87545" y="24045"/>
                  </a:lnTo>
                  <a:lnTo>
                    <a:pt x="51768" y="51577"/>
                  </a:lnTo>
                  <a:lnTo>
                    <a:pt x="24129" y="87206"/>
                  </a:lnTo>
                  <a:lnTo>
                    <a:pt x="6312" y="129248"/>
                  </a:lnTo>
                  <a:lnTo>
                    <a:pt x="0" y="176021"/>
                  </a:lnTo>
                  <a:lnTo>
                    <a:pt x="6312" y="222795"/>
                  </a:lnTo>
                  <a:lnTo>
                    <a:pt x="24129" y="264837"/>
                  </a:lnTo>
                  <a:lnTo>
                    <a:pt x="51768" y="300466"/>
                  </a:lnTo>
                  <a:lnTo>
                    <a:pt x="87545" y="327998"/>
                  </a:lnTo>
                  <a:lnTo>
                    <a:pt x="129778" y="345752"/>
                  </a:lnTo>
                  <a:lnTo>
                    <a:pt x="176783" y="352043"/>
                  </a:lnTo>
                  <a:lnTo>
                    <a:pt x="223789" y="345752"/>
                  </a:lnTo>
                  <a:lnTo>
                    <a:pt x="266022" y="327998"/>
                  </a:lnTo>
                  <a:lnTo>
                    <a:pt x="301799" y="300466"/>
                  </a:lnTo>
                  <a:lnTo>
                    <a:pt x="329438" y="264837"/>
                  </a:lnTo>
                  <a:lnTo>
                    <a:pt x="347255" y="222795"/>
                  </a:lnTo>
                  <a:lnTo>
                    <a:pt x="353568" y="176021"/>
                  </a:lnTo>
                  <a:lnTo>
                    <a:pt x="347255" y="129248"/>
                  </a:lnTo>
                  <a:lnTo>
                    <a:pt x="329438" y="87206"/>
                  </a:lnTo>
                  <a:lnTo>
                    <a:pt x="301799" y="51577"/>
                  </a:lnTo>
                  <a:lnTo>
                    <a:pt x="266022" y="24045"/>
                  </a:lnTo>
                  <a:lnTo>
                    <a:pt x="223789" y="6291"/>
                  </a:lnTo>
                  <a:lnTo>
                    <a:pt x="176783" y="0"/>
                  </a:lnTo>
                  <a:close/>
                </a:path>
              </a:pathLst>
            </a:custGeom>
            <a:solidFill>
              <a:srgbClr val="6FAC46"/>
            </a:solidFill>
          </p:spPr>
          <p:txBody>
            <a:bodyPr wrap="square" lIns="0" tIns="0" rIns="0" bIns="0" rtlCol="0"/>
            <a:lstStyle/>
            <a:p>
              <a:endParaRPr/>
            </a:p>
          </p:txBody>
        </p:sp>
        <p:sp>
          <p:nvSpPr>
            <p:cNvPr id="20" name="object 20"/>
            <p:cNvSpPr/>
            <p:nvPr/>
          </p:nvSpPr>
          <p:spPr>
            <a:xfrm>
              <a:off x="7658100" y="3055619"/>
              <a:ext cx="353695" cy="352425"/>
            </a:xfrm>
            <a:custGeom>
              <a:avLst/>
              <a:gdLst/>
              <a:ahLst/>
              <a:cxnLst/>
              <a:rect l="l" t="t" r="r" b="b"/>
              <a:pathLst>
                <a:path w="353695" h="352425">
                  <a:moveTo>
                    <a:pt x="0" y="176021"/>
                  </a:moveTo>
                  <a:lnTo>
                    <a:pt x="6312" y="129248"/>
                  </a:lnTo>
                  <a:lnTo>
                    <a:pt x="24129" y="87206"/>
                  </a:lnTo>
                  <a:lnTo>
                    <a:pt x="51768" y="51577"/>
                  </a:lnTo>
                  <a:lnTo>
                    <a:pt x="87545" y="24045"/>
                  </a:lnTo>
                  <a:lnTo>
                    <a:pt x="129778" y="6291"/>
                  </a:lnTo>
                  <a:lnTo>
                    <a:pt x="176783" y="0"/>
                  </a:lnTo>
                  <a:lnTo>
                    <a:pt x="223789" y="6291"/>
                  </a:lnTo>
                  <a:lnTo>
                    <a:pt x="266022" y="24045"/>
                  </a:lnTo>
                  <a:lnTo>
                    <a:pt x="301799" y="51577"/>
                  </a:lnTo>
                  <a:lnTo>
                    <a:pt x="329438" y="87206"/>
                  </a:lnTo>
                  <a:lnTo>
                    <a:pt x="347255" y="129248"/>
                  </a:lnTo>
                  <a:lnTo>
                    <a:pt x="353568" y="176021"/>
                  </a:lnTo>
                  <a:lnTo>
                    <a:pt x="347255" y="222795"/>
                  </a:lnTo>
                  <a:lnTo>
                    <a:pt x="329438" y="264837"/>
                  </a:lnTo>
                  <a:lnTo>
                    <a:pt x="301799" y="300466"/>
                  </a:lnTo>
                  <a:lnTo>
                    <a:pt x="266022" y="327998"/>
                  </a:lnTo>
                  <a:lnTo>
                    <a:pt x="223789" y="345752"/>
                  </a:lnTo>
                  <a:lnTo>
                    <a:pt x="176783" y="352043"/>
                  </a:lnTo>
                  <a:lnTo>
                    <a:pt x="129778" y="345752"/>
                  </a:lnTo>
                  <a:lnTo>
                    <a:pt x="87545" y="327998"/>
                  </a:lnTo>
                  <a:lnTo>
                    <a:pt x="51768" y="300466"/>
                  </a:lnTo>
                  <a:lnTo>
                    <a:pt x="24129" y="264837"/>
                  </a:lnTo>
                  <a:lnTo>
                    <a:pt x="6312" y="222795"/>
                  </a:lnTo>
                  <a:lnTo>
                    <a:pt x="0" y="176021"/>
                  </a:lnTo>
                  <a:close/>
                </a:path>
              </a:pathLst>
            </a:custGeom>
            <a:ln w="12192">
              <a:solidFill>
                <a:srgbClr val="507D31"/>
              </a:solidFill>
            </a:ln>
          </p:spPr>
          <p:txBody>
            <a:bodyPr wrap="square" lIns="0" tIns="0" rIns="0" bIns="0" rtlCol="0"/>
            <a:lstStyle/>
            <a:p>
              <a:endParaRPr/>
            </a:p>
          </p:txBody>
        </p:sp>
        <p:sp>
          <p:nvSpPr>
            <p:cNvPr id="21" name="object 21"/>
            <p:cNvSpPr/>
            <p:nvPr/>
          </p:nvSpPr>
          <p:spPr>
            <a:xfrm>
              <a:off x="6455664" y="2878836"/>
              <a:ext cx="352425" cy="352425"/>
            </a:xfrm>
            <a:custGeom>
              <a:avLst/>
              <a:gdLst/>
              <a:ahLst/>
              <a:cxnLst/>
              <a:rect l="l" t="t" r="r" b="b"/>
              <a:pathLst>
                <a:path w="352425" h="352425">
                  <a:moveTo>
                    <a:pt x="176021" y="0"/>
                  </a:moveTo>
                  <a:lnTo>
                    <a:pt x="129248" y="6291"/>
                  </a:lnTo>
                  <a:lnTo>
                    <a:pt x="87206" y="24045"/>
                  </a:lnTo>
                  <a:lnTo>
                    <a:pt x="51577" y="51577"/>
                  </a:lnTo>
                  <a:lnTo>
                    <a:pt x="24045" y="87206"/>
                  </a:lnTo>
                  <a:lnTo>
                    <a:pt x="6291" y="129248"/>
                  </a:lnTo>
                  <a:lnTo>
                    <a:pt x="0" y="176022"/>
                  </a:lnTo>
                  <a:lnTo>
                    <a:pt x="6291" y="222795"/>
                  </a:lnTo>
                  <a:lnTo>
                    <a:pt x="24045" y="264837"/>
                  </a:lnTo>
                  <a:lnTo>
                    <a:pt x="51577" y="300466"/>
                  </a:lnTo>
                  <a:lnTo>
                    <a:pt x="87206" y="327998"/>
                  </a:lnTo>
                  <a:lnTo>
                    <a:pt x="129248" y="345752"/>
                  </a:lnTo>
                  <a:lnTo>
                    <a:pt x="176021" y="352043"/>
                  </a:lnTo>
                  <a:lnTo>
                    <a:pt x="222795" y="345752"/>
                  </a:lnTo>
                  <a:lnTo>
                    <a:pt x="264837" y="327998"/>
                  </a:lnTo>
                  <a:lnTo>
                    <a:pt x="300466" y="300466"/>
                  </a:lnTo>
                  <a:lnTo>
                    <a:pt x="327998" y="264837"/>
                  </a:lnTo>
                  <a:lnTo>
                    <a:pt x="345752" y="222795"/>
                  </a:lnTo>
                  <a:lnTo>
                    <a:pt x="352043" y="176022"/>
                  </a:lnTo>
                  <a:lnTo>
                    <a:pt x="345752" y="129248"/>
                  </a:lnTo>
                  <a:lnTo>
                    <a:pt x="327998" y="87206"/>
                  </a:lnTo>
                  <a:lnTo>
                    <a:pt x="300466" y="51577"/>
                  </a:lnTo>
                  <a:lnTo>
                    <a:pt x="264837" y="24045"/>
                  </a:lnTo>
                  <a:lnTo>
                    <a:pt x="222795" y="6291"/>
                  </a:lnTo>
                  <a:lnTo>
                    <a:pt x="176021" y="0"/>
                  </a:lnTo>
                  <a:close/>
                </a:path>
              </a:pathLst>
            </a:custGeom>
            <a:solidFill>
              <a:srgbClr val="6FAC46"/>
            </a:solidFill>
          </p:spPr>
          <p:txBody>
            <a:bodyPr wrap="square" lIns="0" tIns="0" rIns="0" bIns="0" rtlCol="0"/>
            <a:lstStyle/>
            <a:p>
              <a:endParaRPr/>
            </a:p>
          </p:txBody>
        </p:sp>
        <p:sp>
          <p:nvSpPr>
            <p:cNvPr id="22" name="object 22"/>
            <p:cNvSpPr/>
            <p:nvPr/>
          </p:nvSpPr>
          <p:spPr>
            <a:xfrm>
              <a:off x="6455664" y="2878836"/>
              <a:ext cx="352425" cy="352425"/>
            </a:xfrm>
            <a:custGeom>
              <a:avLst/>
              <a:gdLst/>
              <a:ahLst/>
              <a:cxnLst/>
              <a:rect l="l" t="t" r="r" b="b"/>
              <a:pathLst>
                <a:path w="352425" h="352425">
                  <a:moveTo>
                    <a:pt x="0" y="176022"/>
                  </a:moveTo>
                  <a:lnTo>
                    <a:pt x="6291" y="129248"/>
                  </a:lnTo>
                  <a:lnTo>
                    <a:pt x="24045" y="87206"/>
                  </a:lnTo>
                  <a:lnTo>
                    <a:pt x="51577" y="51577"/>
                  </a:lnTo>
                  <a:lnTo>
                    <a:pt x="87206" y="24045"/>
                  </a:lnTo>
                  <a:lnTo>
                    <a:pt x="129248" y="6291"/>
                  </a:lnTo>
                  <a:lnTo>
                    <a:pt x="176021" y="0"/>
                  </a:lnTo>
                  <a:lnTo>
                    <a:pt x="222795" y="6291"/>
                  </a:lnTo>
                  <a:lnTo>
                    <a:pt x="264837" y="24045"/>
                  </a:lnTo>
                  <a:lnTo>
                    <a:pt x="300466" y="51577"/>
                  </a:lnTo>
                  <a:lnTo>
                    <a:pt x="327998" y="87206"/>
                  </a:lnTo>
                  <a:lnTo>
                    <a:pt x="345752" y="129248"/>
                  </a:lnTo>
                  <a:lnTo>
                    <a:pt x="352043" y="176022"/>
                  </a:lnTo>
                  <a:lnTo>
                    <a:pt x="345752" y="222795"/>
                  </a:lnTo>
                  <a:lnTo>
                    <a:pt x="327998" y="264837"/>
                  </a:lnTo>
                  <a:lnTo>
                    <a:pt x="300466" y="300466"/>
                  </a:lnTo>
                  <a:lnTo>
                    <a:pt x="264837" y="327998"/>
                  </a:lnTo>
                  <a:lnTo>
                    <a:pt x="222795" y="345752"/>
                  </a:lnTo>
                  <a:lnTo>
                    <a:pt x="176021" y="352043"/>
                  </a:lnTo>
                  <a:lnTo>
                    <a:pt x="129248" y="345752"/>
                  </a:lnTo>
                  <a:lnTo>
                    <a:pt x="87206" y="327998"/>
                  </a:lnTo>
                  <a:lnTo>
                    <a:pt x="51577" y="300466"/>
                  </a:lnTo>
                  <a:lnTo>
                    <a:pt x="24045" y="264837"/>
                  </a:lnTo>
                  <a:lnTo>
                    <a:pt x="6291" y="222795"/>
                  </a:lnTo>
                  <a:lnTo>
                    <a:pt x="0" y="176022"/>
                  </a:lnTo>
                  <a:close/>
                </a:path>
              </a:pathLst>
            </a:custGeom>
            <a:ln w="12192">
              <a:solidFill>
                <a:srgbClr val="507D31"/>
              </a:solidFill>
            </a:ln>
          </p:spPr>
          <p:txBody>
            <a:bodyPr wrap="square" lIns="0" tIns="0" rIns="0" bIns="0" rtlCol="0"/>
            <a:lstStyle/>
            <a:p>
              <a:endParaRPr/>
            </a:p>
          </p:txBody>
        </p:sp>
        <p:sp>
          <p:nvSpPr>
            <p:cNvPr id="23" name="object 23"/>
            <p:cNvSpPr/>
            <p:nvPr/>
          </p:nvSpPr>
          <p:spPr>
            <a:xfrm>
              <a:off x="7658100" y="1987295"/>
              <a:ext cx="353695" cy="352425"/>
            </a:xfrm>
            <a:custGeom>
              <a:avLst/>
              <a:gdLst/>
              <a:ahLst/>
              <a:cxnLst/>
              <a:rect l="l" t="t" r="r" b="b"/>
              <a:pathLst>
                <a:path w="353695" h="352425">
                  <a:moveTo>
                    <a:pt x="176783" y="0"/>
                  </a:moveTo>
                  <a:lnTo>
                    <a:pt x="129778" y="6291"/>
                  </a:lnTo>
                  <a:lnTo>
                    <a:pt x="87545" y="24045"/>
                  </a:lnTo>
                  <a:lnTo>
                    <a:pt x="51768" y="51577"/>
                  </a:lnTo>
                  <a:lnTo>
                    <a:pt x="24129" y="87206"/>
                  </a:lnTo>
                  <a:lnTo>
                    <a:pt x="6312" y="129248"/>
                  </a:lnTo>
                  <a:lnTo>
                    <a:pt x="0" y="176021"/>
                  </a:lnTo>
                  <a:lnTo>
                    <a:pt x="6312" y="222795"/>
                  </a:lnTo>
                  <a:lnTo>
                    <a:pt x="24129" y="264837"/>
                  </a:lnTo>
                  <a:lnTo>
                    <a:pt x="51768" y="300466"/>
                  </a:lnTo>
                  <a:lnTo>
                    <a:pt x="87545" y="327998"/>
                  </a:lnTo>
                  <a:lnTo>
                    <a:pt x="129778" y="345752"/>
                  </a:lnTo>
                  <a:lnTo>
                    <a:pt x="176783" y="352043"/>
                  </a:lnTo>
                  <a:lnTo>
                    <a:pt x="223789" y="345752"/>
                  </a:lnTo>
                  <a:lnTo>
                    <a:pt x="266022" y="327998"/>
                  </a:lnTo>
                  <a:lnTo>
                    <a:pt x="301799" y="300466"/>
                  </a:lnTo>
                  <a:lnTo>
                    <a:pt x="329438" y="264837"/>
                  </a:lnTo>
                  <a:lnTo>
                    <a:pt x="347255" y="222795"/>
                  </a:lnTo>
                  <a:lnTo>
                    <a:pt x="353568" y="176021"/>
                  </a:lnTo>
                  <a:lnTo>
                    <a:pt x="347255" y="129248"/>
                  </a:lnTo>
                  <a:lnTo>
                    <a:pt x="329438" y="87206"/>
                  </a:lnTo>
                  <a:lnTo>
                    <a:pt x="301799" y="51577"/>
                  </a:lnTo>
                  <a:lnTo>
                    <a:pt x="266022" y="24045"/>
                  </a:lnTo>
                  <a:lnTo>
                    <a:pt x="223789" y="6291"/>
                  </a:lnTo>
                  <a:lnTo>
                    <a:pt x="176783" y="0"/>
                  </a:lnTo>
                  <a:close/>
                </a:path>
              </a:pathLst>
            </a:custGeom>
            <a:solidFill>
              <a:srgbClr val="6FAC46"/>
            </a:solidFill>
          </p:spPr>
          <p:txBody>
            <a:bodyPr wrap="square" lIns="0" tIns="0" rIns="0" bIns="0" rtlCol="0"/>
            <a:lstStyle/>
            <a:p>
              <a:endParaRPr/>
            </a:p>
          </p:txBody>
        </p:sp>
        <p:sp>
          <p:nvSpPr>
            <p:cNvPr id="24" name="object 24"/>
            <p:cNvSpPr/>
            <p:nvPr/>
          </p:nvSpPr>
          <p:spPr>
            <a:xfrm>
              <a:off x="7658100" y="1987295"/>
              <a:ext cx="353695" cy="352425"/>
            </a:xfrm>
            <a:custGeom>
              <a:avLst/>
              <a:gdLst/>
              <a:ahLst/>
              <a:cxnLst/>
              <a:rect l="l" t="t" r="r" b="b"/>
              <a:pathLst>
                <a:path w="353695" h="352425">
                  <a:moveTo>
                    <a:pt x="0" y="176021"/>
                  </a:moveTo>
                  <a:lnTo>
                    <a:pt x="6312" y="129248"/>
                  </a:lnTo>
                  <a:lnTo>
                    <a:pt x="24129" y="87206"/>
                  </a:lnTo>
                  <a:lnTo>
                    <a:pt x="51768" y="51577"/>
                  </a:lnTo>
                  <a:lnTo>
                    <a:pt x="87545" y="24045"/>
                  </a:lnTo>
                  <a:lnTo>
                    <a:pt x="129778" y="6291"/>
                  </a:lnTo>
                  <a:lnTo>
                    <a:pt x="176783" y="0"/>
                  </a:lnTo>
                  <a:lnTo>
                    <a:pt x="223789" y="6291"/>
                  </a:lnTo>
                  <a:lnTo>
                    <a:pt x="266022" y="24045"/>
                  </a:lnTo>
                  <a:lnTo>
                    <a:pt x="301799" y="51577"/>
                  </a:lnTo>
                  <a:lnTo>
                    <a:pt x="329438" y="87206"/>
                  </a:lnTo>
                  <a:lnTo>
                    <a:pt x="347255" y="129248"/>
                  </a:lnTo>
                  <a:lnTo>
                    <a:pt x="353568" y="176021"/>
                  </a:lnTo>
                  <a:lnTo>
                    <a:pt x="347255" y="222795"/>
                  </a:lnTo>
                  <a:lnTo>
                    <a:pt x="329438" y="264837"/>
                  </a:lnTo>
                  <a:lnTo>
                    <a:pt x="301799" y="300466"/>
                  </a:lnTo>
                  <a:lnTo>
                    <a:pt x="266022" y="327998"/>
                  </a:lnTo>
                  <a:lnTo>
                    <a:pt x="223789" y="345752"/>
                  </a:lnTo>
                  <a:lnTo>
                    <a:pt x="176783" y="352043"/>
                  </a:lnTo>
                  <a:lnTo>
                    <a:pt x="129778" y="345752"/>
                  </a:lnTo>
                  <a:lnTo>
                    <a:pt x="87545" y="327998"/>
                  </a:lnTo>
                  <a:lnTo>
                    <a:pt x="51768" y="300466"/>
                  </a:lnTo>
                  <a:lnTo>
                    <a:pt x="24129" y="264837"/>
                  </a:lnTo>
                  <a:lnTo>
                    <a:pt x="6312" y="222795"/>
                  </a:lnTo>
                  <a:lnTo>
                    <a:pt x="0" y="176021"/>
                  </a:lnTo>
                  <a:close/>
                </a:path>
              </a:pathLst>
            </a:custGeom>
            <a:ln w="12192">
              <a:solidFill>
                <a:srgbClr val="507D31"/>
              </a:solidFill>
            </a:ln>
          </p:spPr>
          <p:txBody>
            <a:bodyPr wrap="square" lIns="0" tIns="0" rIns="0" bIns="0" rtlCol="0"/>
            <a:lstStyle/>
            <a:p>
              <a:endParaRPr/>
            </a:p>
          </p:txBody>
        </p:sp>
        <p:sp>
          <p:nvSpPr>
            <p:cNvPr id="25" name="object 25"/>
            <p:cNvSpPr/>
            <p:nvPr/>
          </p:nvSpPr>
          <p:spPr>
            <a:xfrm>
              <a:off x="6342888" y="2203704"/>
              <a:ext cx="352425" cy="352425"/>
            </a:xfrm>
            <a:custGeom>
              <a:avLst/>
              <a:gdLst/>
              <a:ahLst/>
              <a:cxnLst/>
              <a:rect l="l" t="t" r="r" b="b"/>
              <a:pathLst>
                <a:path w="352425" h="352425">
                  <a:moveTo>
                    <a:pt x="176021" y="0"/>
                  </a:moveTo>
                  <a:lnTo>
                    <a:pt x="129248" y="6291"/>
                  </a:lnTo>
                  <a:lnTo>
                    <a:pt x="87206" y="24045"/>
                  </a:lnTo>
                  <a:lnTo>
                    <a:pt x="51577" y="51577"/>
                  </a:lnTo>
                  <a:lnTo>
                    <a:pt x="24045" y="87206"/>
                  </a:lnTo>
                  <a:lnTo>
                    <a:pt x="6291" y="129248"/>
                  </a:lnTo>
                  <a:lnTo>
                    <a:pt x="0" y="176022"/>
                  </a:lnTo>
                  <a:lnTo>
                    <a:pt x="6291" y="222795"/>
                  </a:lnTo>
                  <a:lnTo>
                    <a:pt x="24045" y="264837"/>
                  </a:lnTo>
                  <a:lnTo>
                    <a:pt x="51577" y="300466"/>
                  </a:lnTo>
                  <a:lnTo>
                    <a:pt x="87206" y="327998"/>
                  </a:lnTo>
                  <a:lnTo>
                    <a:pt x="129248" y="345752"/>
                  </a:lnTo>
                  <a:lnTo>
                    <a:pt x="176021" y="352044"/>
                  </a:lnTo>
                  <a:lnTo>
                    <a:pt x="222795" y="345752"/>
                  </a:lnTo>
                  <a:lnTo>
                    <a:pt x="264837" y="327998"/>
                  </a:lnTo>
                  <a:lnTo>
                    <a:pt x="300466" y="300466"/>
                  </a:lnTo>
                  <a:lnTo>
                    <a:pt x="327998" y="264837"/>
                  </a:lnTo>
                  <a:lnTo>
                    <a:pt x="345752" y="222795"/>
                  </a:lnTo>
                  <a:lnTo>
                    <a:pt x="352043" y="176022"/>
                  </a:lnTo>
                  <a:lnTo>
                    <a:pt x="345752" y="129248"/>
                  </a:lnTo>
                  <a:lnTo>
                    <a:pt x="327998" y="87206"/>
                  </a:lnTo>
                  <a:lnTo>
                    <a:pt x="300466" y="51577"/>
                  </a:lnTo>
                  <a:lnTo>
                    <a:pt x="264837" y="24045"/>
                  </a:lnTo>
                  <a:lnTo>
                    <a:pt x="222795" y="6291"/>
                  </a:lnTo>
                  <a:lnTo>
                    <a:pt x="176021" y="0"/>
                  </a:lnTo>
                  <a:close/>
                </a:path>
              </a:pathLst>
            </a:custGeom>
            <a:solidFill>
              <a:srgbClr val="4471C4"/>
            </a:solidFill>
          </p:spPr>
          <p:txBody>
            <a:bodyPr wrap="square" lIns="0" tIns="0" rIns="0" bIns="0" rtlCol="0"/>
            <a:lstStyle/>
            <a:p>
              <a:endParaRPr/>
            </a:p>
          </p:txBody>
        </p:sp>
        <p:sp>
          <p:nvSpPr>
            <p:cNvPr id="26" name="object 26"/>
            <p:cNvSpPr/>
            <p:nvPr/>
          </p:nvSpPr>
          <p:spPr>
            <a:xfrm>
              <a:off x="6342888" y="2203704"/>
              <a:ext cx="352425" cy="352425"/>
            </a:xfrm>
            <a:custGeom>
              <a:avLst/>
              <a:gdLst/>
              <a:ahLst/>
              <a:cxnLst/>
              <a:rect l="l" t="t" r="r" b="b"/>
              <a:pathLst>
                <a:path w="352425" h="352425">
                  <a:moveTo>
                    <a:pt x="0" y="176022"/>
                  </a:moveTo>
                  <a:lnTo>
                    <a:pt x="6291" y="129248"/>
                  </a:lnTo>
                  <a:lnTo>
                    <a:pt x="24045" y="87206"/>
                  </a:lnTo>
                  <a:lnTo>
                    <a:pt x="51577" y="51577"/>
                  </a:lnTo>
                  <a:lnTo>
                    <a:pt x="87206" y="24045"/>
                  </a:lnTo>
                  <a:lnTo>
                    <a:pt x="129248" y="6291"/>
                  </a:lnTo>
                  <a:lnTo>
                    <a:pt x="176021" y="0"/>
                  </a:lnTo>
                  <a:lnTo>
                    <a:pt x="222795" y="6291"/>
                  </a:lnTo>
                  <a:lnTo>
                    <a:pt x="264837" y="24045"/>
                  </a:lnTo>
                  <a:lnTo>
                    <a:pt x="300466" y="51577"/>
                  </a:lnTo>
                  <a:lnTo>
                    <a:pt x="327998" y="87206"/>
                  </a:lnTo>
                  <a:lnTo>
                    <a:pt x="345752" y="129248"/>
                  </a:lnTo>
                  <a:lnTo>
                    <a:pt x="352043" y="176022"/>
                  </a:lnTo>
                  <a:lnTo>
                    <a:pt x="345752" y="222795"/>
                  </a:lnTo>
                  <a:lnTo>
                    <a:pt x="327998" y="264837"/>
                  </a:lnTo>
                  <a:lnTo>
                    <a:pt x="300466" y="300466"/>
                  </a:lnTo>
                  <a:lnTo>
                    <a:pt x="264837" y="327998"/>
                  </a:lnTo>
                  <a:lnTo>
                    <a:pt x="222795" y="345752"/>
                  </a:lnTo>
                  <a:lnTo>
                    <a:pt x="176021" y="352044"/>
                  </a:lnTo>
                  <a:lnTo>
                    <a:pt x="129248" y="345752"/>
                  </a:lnTo>
                  <a:lnTo>
                    <a:pt x="87206" y="327998"/>
                  </a:lnTo>
                  <a:lnTo>
                    <a:pt x="51577" y="300466"/>
                  </a:lnTo>
                  <a:lnTo>
                    <a:pt x="24045" y="264837"/>
                  </a:lnTo>
                  <a:lnTo>
                    <a:pt x="6291" y="222795"/>
                  </a:lnTo>
                  <a:lnTo>
                    <a:pt x="0" y="176022"/>
                  </a:lnTo>
                  <a:close/>
                </a:path>
              </a:pathLst>
            </a:custGeom>
            <a:ln w="12192">
              <a:solidFill>
                <a:srgbClr val="2E528F"/>
              </a:solidFill>
            </a:ln>
          </p:spPr>
          <p:txBody>
            <a:bodyPr wrap="square" lIns="0" tIns="0" rIns="0" bIns="0" rtlCol="0"/>
            <a:lstStyle/>
            <a:p>
              <a:endParaRPr/>
            </a:p>
          </p:txBody>
        </p:sp>
        <p:sp>
          <p:nvSpPr>
            <p:cNvPr id="27" name="object 27"/>
            <p:cNvSpPr/>
            <p:nvPr/>
          </p:nvSpPr>
          <p:spPr>
            <a:xfrm>
              <a:off x="7136892" y="2378963"/>
              <a:ext cx="352425" cy="353695"/>
            </a:xfrm>
            <a:custGeom>
              <a:avLst/>
              <a:gdLst/>
              <a:ahLst/>
              <a:cxnLst/>
              <a:rect l="l" t="t" r="r" b="b"/>
              <a:pathLst>
                <a:path w="352425" h="353694">
                  <a:moveTo>
                    <a:pt x="176022" y="0"/>
                  </a:moveTo>
                  <a:lnTo>
                    <a:pt x="129248" y="6312"/>
                  </a:lnTo>
                  <a:lnTo>
                    <a:pt x="87206" y="24129"/>
                  </a:lnTo>
                  <a:lnTo>
                    <a:pt x="51577" y="51768"/>
                  </a:lnTo>
                  <a:lnTo>
                    <a:pt x="24045" y="87545"/>
                  </a:lnTo>
                  <a:lnTo>
                    <a:pt x="6291" y="129778"/>
                  </a:lnTo>
                  <a:lnTo>
                    <a:pt x="0" y="176784"/>
                  </a:lnTo>
                  <a:lnTo>
                    <a:pt x="6291" y="223789"/>
                  </a:lnTo>
                  <a:lnTo>
                    <a:pt x="24045" y="266022"/>
                  </a:lnTo>
                  <a:lnTo>
                    <a:pt x="51577" y="301799"/>
                  </a:lnTo>
                  <a:lnTo>
                    <a:pt x="87206" y="329438"/>
                  </a:lnTo>
                  <a:lnTo>
                    <a:pt x="129248" y="347255"/>
                  </a:lnTo>
                  <a:lnTo>
                    <a:pt x="176022" y="353568"/>
                  </a:lnTo>
                  <a:lnTo>
                    <a:pt x="222795" y="347255"/>
                  </a:lnTo>
                  <a:lnTo>
                    <a:pt x="264837" y="329438"/>
                  </a:lnTo>
                  <a:lnTo>
                    <a:pt x="300466" y="301799"/>
                  </a:lnTo>
                  <a:lnTo>
                    <a:pt x="327998" y="266022"/>
                  </a:lnTo>
                  <a:lnTo>
                    <a:pt x="345752" y="223789"/>
                  </a:lnTo>
                  <a:lnTo>
                    <a:pt x="352043" y="176784"/>
                  </a:lnTo>
                  <a:lnTo>
                    <a:pt x="345752" y="129778"/>
                  </a:lnTo>
                  <a:lnTo>
                    <a:pt x="327998" y="87545"/>
                  </a:lnTo>
                  <a:lnTo>
                    <a:pt x="300466" y="51768"/>
                  </a:lnTo>
                  <a:lnTo>
                    <a:pt x="264837" y="24129"/>
                  </a:lnTo>
                  <a:lnTo>
                    <a:pt x="222795" y="6312"/>
                  </a:lnTo>
                  <a:lnTo>
                    <a:pt x="176022" y="0"/>
                  </a:lnTo>
                  <a:close/>
                </a:path>
              </a:pathLst>
            </a:custGeom>
            <a:solidFill>
              <a:srgbClr val="4471C4"/>
            </a:solidFill>
          </p:spPr>
          <p:txBody>
            <a:bodyPr wrap="square" lIns="0" tIns="0" rIns="0" bIns="0" rtlCol="0"/>
            <a:lstStyle/>
            <a:p>
              <a:endParaRPr/>
            </a:p>
          </p:txBody>
        </p:sp>
        <p:sp>
          <p:nvSpPr>
            <p:cNvPr id="28" name="object 28"/>
            <p:cNvSpPr/>
            <p:nvPr/>
          </p:nvSpPr>
          <p:spPr>
            <a:xfrm>
              <a:off x="7136892" y="2378963"/>
              <a:ext cx="352425" cy="353695"/>
            </a:xfrm>
            <a:custGeom>
              <a:avLst/>
              <a:gdLst/>
              <a:ahLst/>
              <a:cxnLst/>
              <a:rect l="l" t="t" r="r" b="b"/>
              <a:pathLst>
                <a:path w="352425" h="353694">
                  <a:moveTo>
                    <a:pt x="0" y="176784"/>
                  </a:moveTo>
                  <a:lnTo>
                    <a:pt x="6291" y="129778"/>
                  </a:lnTo>
                  <a:lnTo>
                    <a:pt x="24045" y="87545"/>
                  </a:lnTo>
                  <a:lnTo>
                    <a:pt x="51577" y="51768"/>
                  </a:lnTo>
                  <a:lnTo>
                    <a:pt x="87206" y="24129"/>
                  </a:lnTo>
                  <a:lnTo>
                    <a:pt x="129248" y="6312"/>
                  </a:lnTo>
                  <a:lnTo>
                    <a:pt x="176022" y="0"/>
                  </a:lnTo>
                  <a:lnTo>
                    <a:pt x="222795" y="6312"/>
                  </a:lnTo>
                  <a:lnTo>
                    <a:pt x="264837" y="24129"/>
                  </a:lnTo>
                  <a:lnTo>
                    <a:pt x="300466" y="51768"/>
                  </a:lnTo>
                  <a:lnTo>
                    <a:pt x="327998" y="87545"/>
                  </a:lnTo>
                  <a:lnTo>
                    <a:pt x="345752" y="129778"/>
                  </a:lnTo>
                  <a:lnTo>
                    <a:pt x="352043" y="176784"/>
                  </a:lnTo>
                  <a:lnTo>
                    <a:pt x="345752" y="223789"/>
                  </a:lnTo>
                  <a:lnTo>
                    <a:pt x="327998" y="266022"/>
                  </a:lnTo>
                  <a:lnTo>
                    <a:pt x="300466" y="301799"/>
                  </a:lnTo>
                  <a:lnTo>
                    <a:pt x="264837" y="329438"/>
                  </a:lnTo>
                  <a:lnTo>
                    <a:pt x="222795" y="347255"/>
                  </a:lnTo>
                  <a:lnTo>
                    <a:pt x="176022" y="353568"/>
                  </a:lnTo>
                  <a:lnTo>
                    <a:pt x="129248" y="347255"/>
                  </a:lnTo>
                  <a:lnTo>
                    <a:pt x="87206" y="329438"/>
                  </a:lnTo>
                  <a:lnTo>
                    <a:pt x="51577" y="301799"/>
                  </a:lnTo>
                  <a:lnTo>
                    <a:pt x="24045" y="266022"/>
                  </a:lnTo>
                  <a:lnTo>
                    <a:pt x="6291" y="223789"/>
                  </a:lnTo>
                  <a:lnTo>
                    <a:pt x="0" y="176784"/>
                  </a:lnTo>
                  <a:close/>
                </a:path>
              </a:pathLst>
            </a:custGeom>
            <a:ln w="12192">
              <a:solidFill>
                <a:srgbClr val="2E528F"/>
              </a:solidFill>
            </a:ln>
          </p:spPr>
          <p:txBody>
            <a:bodyPr wrap="square" lIns="0" tIns="0" rIns="0" bIns="0" rtlCol="0"/>
            <a:lstStyle/>
            <a:p>
              <a:endParaRPr/>
            </a:p>
          </p:txBody>
        </p:sp>
      </p:grpSp>
      <p:sp>
        <p:nvSpPr>
          <p:cNvPr id="29" name="object 29"/>
          <p:cNvSpPr txBox="1"/>
          <p:nvPr/>
        </p:nvSpPr>
        <p:spPr>
          <a:xfrm>
            <a:off x="998931" y="2222119"/>
            <a:ext cx="69977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Calibri"/>
                <a:cs typeface="Calibri"/>
              </a:rPr>
              <a:t>Box</a:t>
            </a:r>
            <a:r>
              <a:rPr sz="2400" spc="-95" dirty="0">
                <a:latin typeface="Calibri"/>
                <a:cs typeface="Calibri"/>
              </a:rPr>
              <a:t> </a:t>
            </a:r>
            <a:r>
              <a:rPr sz="2400" dirty="0">
                <a:latin typeface="Calibri"/>
                <a:cs typeface="Calibri"/>
              </a:rPr>
              <a:t>1</a:t>
            </a:r>
            <a:endParaRPr sz="2400">
              <a:latin typeface="Calibri"/>
              <a:cs typeface="Calibri"/>
            </a:endParaRPr>
          </a:p>
        </p:txBody>
      </p:sp>
      <p:sp>
        <p:nvSpPr>
          <p:cNvPr id="30" name="object 30"/>
          <p:cNvSpPr txBox="1"/>
          <p:nvPr/>
        </p:nvSpPr>
        <p:spPr>
          <a:xfrm>
            <a:off x="5200015" y="2176983"/>
            <a:ext cx="699770" cy="391795"/>
          </a:xfrm>
          <a:prstGeom prst="rect">
            <a:avLst/>
          </a:prstGeom>
        </p:spPr>
        <p:txBody>
          <a:bodyPr vert="horz" wrap="square" lIns="0" tIns="12700" rIns="0" bIns="0" rtlCol="0">
            <a:spAutoFit/>
          </a:bodyPr>
          <a:lstStyle/>
          <a:p>
            <a:pPr marL="12700">
              <a:lnSpc>
                <a:spcPct val="100000"/>
              </a:lnSpc>
              <a:spcBef>
                <a:spcPts val="100"/>
              </a:spcBef>
            </a:pPr>
            <a:r>
              <a:rPr sz="2400" spc="-20" dirty="0">
                <a:latin typeface="Calibri"/>
                <a:cs typeface="Calibri"/>
              </a:rPr>
              <a:t>Box</a:t>
            </a:r>
            <a:r>
              <a:rPr sz="2400" spc="-95" dirty="0">
                <a:latin typeface="Calibri"/>
                <a:cs typeface="Calibri"/>
              </a:rPr>
              <a:t> </a:t>
            </a:r>
            <a:r>
              <a:rPr sz="2400" dirty="0">
                <a:latin typeface="Calibri"/>
                <a:cs typeface="Calibri"/>
              </a:rPr>
              <a:t>2</a:t>
            </a:r>
            <a:endParaRPr sz="2400">
              <a:latin typeface="Calibri"/>
              <a:cs typeface="Calibri"/>
            </a:endParaRPr>
          </a:p>
        </p:txBody>
      </p:sp>
      <p:sp>
        <p:nvSpPr>
          <p:cNvPr id="31" name="object 31"/>
          <p:cNvSpPr txBox="1"/>
          <p:nvPr/>
        </p:nvSpPr>
        <p:spPr>
          <a:xfrm>
            <a:off x="410260" y="2871978"/>
            <a:ext cx="1402080" cy="391160"/>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libri"/>
                <a:cs typeface="Calibri"/>
              </a:rPr>
              <a:t>P(B</a:t>
            </a:r>
            <a:r>
              <a:rPr sz="2400" spc="-7" baseline="-20833" dirty="0">
                <a:latin typeface="Calibri"/>
                <a:cs typeface="Calibri"/>
              </a:rPr>
              <a:t>1</a:t>
            </a:r>
            <a:r>
              <a:rPr sz="2400" spc="-5" dirty="0">
                <a:latin typeface="Calibri"/>
                <a:cs typeface="Calibri"/>
              </a:rPr>
              <a:t>)</a:t>
            </a:r>
            <a:r>
              <a:rPr sz="2400" spc="-50" dirty="0">
                <a:latin typeface="Calibri"/>
                <a:cs typeface="Calibri"/>
              </a:rPr>
              <a:t> </a:t>
            </a:r>
            <a:r>
              <a:rPr sz="2400" dirty="0">
                <a:latin typeface="Calibri"/>
                <a:cs typeface="Calibri"/>
              </a:rPr>
              <a:t>=</a:t>
            </a:r>
            <a:r>
              <a:rPr sz="2400" spc="-35" dirty="0">
                <a:latin typeface="Calibri"/>
                <a:cs typeface="Calibri"/>
              </a:rPr>
              <a:t> </a:t>
            </a:r>
            <a:r>
              <a:rPr sz="2400" dirty="0">
                <a:latin typeface="Calibri"/>
                <a:cs typeface="Calibri"/>
              </a:rPr>
              <a:t>2/3</a:t>
            </a:r>
            <a:endParaRPr sz="2400">
              <a:latin typeface="Calibri"/>
              <a:cs typeface="Calibri"/>
            </a:endParaRPr>
          </a:p>
        </p:txBody>
      </p:sp>
      <p:sp>
        <p:nvSpPr>
          <p:cNvPr id="32" name="object 32"/>
          <p:cNvSpPr txBox="1"/>
          <p:nvPr/>
        </p:nvSpPr>
        <p:spPr>
          <a:xfrm>
            <a:off x="4554601" y="2867914"/>
            <a:ext cx="1402080" cy="391160"/>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libri"/>
                <a:cs typeface="Calibri"/>
              </a:rPr>
              <a:t>P(B</a:t>
            </a:r>
            <a:r>
              <a:rPr sz="2400" spc="-7" baseline="-20833" dirty="0">
                <a:latin typeface="Calibri"/>
                <a:cs typeface="Calibri"/>
              </a:rPr>
              <a:t>2</a:t>
            </a:r>
            <a:r>
              <a:rPr sz="2400" spc="-5" dirty="0">
                <a:latin typeface="Calibri"/>
                <a:cs typeface="Calibri"/>
              </a:rPr>
              <a:t>)</a:t>
            </a:r>
            <a:r>
              <a:rPr sz="2400" spc="-50" dirty="0">
                <a:latin typeface="Calibri"/>
                <a:cs typeface="Calibri"/>
              </a:rPr>
              <a:t> </a:t>
            </a:r>
            <a:r>
              <a:rPr sz="2400" dirty="0">
                <a:latin typeface="Calibri"/>
                <a:cs typeface="Calibri"/>
              </a:rPr>
              <a:t>=</a:t>
            </a:r>
            <a:r>
              <a:rPr sz="2400" spc="-35" dirty="0">
                <a:latin typeface="Calibri"/>
                <a:cs typeface="Calibri"/>
              </a:rPr>
              <a:t> </a:t>
            </a:r>
            <a:r>
              <a:rPr sz="2400" dirty="0">
                <a:latin typeface="Calibri"/>
                <a:cs typeface="Calibri"/>
              </a:rPr>
              <a:t>1/3</a:t>
            </a:r>
            <a:endParaRPr sz="2400">
              <a:latin typeface="Calibri"/>
              <a:cs typeface="Calibri"/>
            </a:endParaRPr>
          </a:p>
        </p:txBody>
      </p:sp>
      <p:sp>
        <p:nvSpPr>
          <p:cNvPr id="33" name="object 33"/>
          <p:cNvSpPr txBox="1"/>
          <p:nvPr/>
        </p:nvSpPr>
        <p:spPr>
          <a:xfrm>
            <a:off x="1193596" y="3605402"/>
            <a:ext cx="3048000" cy="1447800"/>
          </a:xfrm>
          <a:prstGeom prst="rect">
            <a:avLst/>
          </a:prstGeom>
        </p:spPr>
        <p:txBody>
          <a:bodyPr vert="horz" wrap="square" lIns="0" tIns="12700" rIns="0" bIns="0" rtlCol="0">
            <a:spAutoFit/>
          </a:bodyPr>
          <a:lstStyle/>
          <a:p>
            <a:pPr marL="784225" marR="30480" indent="-15240">
              <a:lnSpc>
                <a:spcPct val="112000"/>
              </a:lnSpc>
              <a:spcBef>
                <a:spcPts val="100"/>
              </a:spcBef>
            </a:pPr>
            <a:r>
              <a:rPr sz="2400" spc="-5" dirty="0">
                <a:latin typeface="Calibri"/>
                <a:cs typeface="Calibri"/>
              </a:rPr>
              <a:t>P(Blue|B</a:t>
            </a:r>
            <a:r>
              <a:rPr sz="2400" spc="-7" baseline="-20833" dirty="0">
                <a:latin typeface="Calibri"/>
                <a:cs typeface="Calibri"/>
              </a:rPr>
              <a:t>1</a:t>
            </a:r>
            <a:r>
              <a:rPr sz="2400" spc="-5" dirty="0">
                <a:latin typeface="Calibri"/>
                <a:cs typeface="Calibri"/>
              </a:rPr>
              <a:t>) </a:t>
            </a:r>
            <a:r>
              <a:rPr sz="2400" dirty="0">
                <a:latin typeface="Calibri"/>
                <a:cs typeface="Calibri"/>
              </a:rPr>
              <a:t>= 4/5 </a:t>
            </a:r>
            <a:r>
              <a:rPr sz="2400" spc="5" dirty="0">
                <a:latin typeface="Calibri"/>
                <a:cs typeface="Calibri"/>
              </a:rPr>
              <a:t> </a:t>
            </a:r>
            <a:r>
              <a:rPr sz="2400" spc="-5" dirty="0">
                <a:latin typeface="Calibri"/>
                <a:cs typeface="Calibri"/>
              </a:rPr>
              <a:t>P(Green|B</a:t>
            </a:r>
            <a:r>
              <a:rPr sz="2400" spc="-7" baseline="-20833" dirty="0">
                <a:latin typeface="Calibri"/>
                <a:cs typeface="Calibri"/>
              </a:rPr>
              <a:t>1</a:t>
            </a:r>
            <a:r>
              <a:rPr sz="2400" spc="-5" dirty="0">
                <a:latin typeface="Calibri"/>
                <a:cs typeface="Calibri"/>
              </a:rPr>
              <a:t>)</a:t>
            </a:r>
            <a:r>
              <a:rPr sz="2400" spc="-60" dirty="0">
                <a:latin typeface="Calibri"/>
                <a:cs typeface="Calibri"/>
              </a:rPr>
              <a:t> </a:t>
            </a:r>
            <a:r>
              <a:rPr sz="2400" dirty="0">
                <a:latin typeface="Calibri"/>
                <a:cs typeface="Calibri"/>
              </a:rPr>
              <a:t>=</a:t>
            </a:r>
            <a:r>
              <a:rPr sz="2400" spc="-50" dirty="0">
                <a:latin typeface="Calibri"/>
                <a:cs typeface="Calibri"/>
              </a:rPr>
              <a:t> </a:t>
            </a:r>
            <a:r>
              <a:rPr sz="2400" dirty="0">
                <a:latin typeface="Calibri"/>
                <a:cs typeface="Calibri"/>
              </a:rPr>
              <a:t>1/5</a:t>
            </a:r>
            <a:endParaRPr sz="2400">
              <a:latin typeface="Calibri"/>
              <a:cs typeface="Calibri"/>
            </a:endParaRPr>
          </a:p>
          <a:p>
            <a:pPr marL="38100">
              <a:lnSpc>
                <a:spcPct val="100000"/>
              </a:lnSpc>
              <a:spcBef>
                <a:spcPts val="1870"/>
              </a:spcBef>
            </a:pPr>
            <a:r>
              <a:rPr sz="2400" spc="-15" dirty="0">
                <a:latin typeface="Calibri"/>
                <a:cs typeface="Calibri"/>
              </a:rPr>
              <a:t>from</a:t>
            </a:r>
            <a:r>
              <a:rPr sz="2400" spc="-35" dirty="0">
                <a:latin typeface="Calibri"/>
                <a:cs typeface="Calibri"/>
              </a:rPr>
              <a:t> </a:t>
            </a:r>
            <a:r>
              <a:rPr sz="2400" spc="-5" dirty="0">
                <a:latin typeface="Calibri"/>
                <a:cs typeface="Calibri"/>
              </a:rPr>
              <a:t>one</a:t>
            </a:r>
            <a:r>
              <a:rPr sz="2400" spc="-10"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the</a:t>
            </a:r>
            <a:r>
              <a:rPr sz="2400" spc="-15" dirty="0">
                <a:latin typeface="Calibri"/>
                <a:cs typeface="Calibri"/>
              </a:rPr>
              <a:t> </a:t>
            </a:r>
            <a:r>
              <a:rPr sz="2400" spc="-25" dirty="0">
                <a:latin typeface="Calibri"/>
                <a:cs typeface="Calibri"/>
              </a:rPr>
              <a:t>boxes</a:t>
            </a:r>
            <a:endParaRPr sz="2400">
              <a:latin typeface="Calibri"/>
              <a:cs typeface="Calibri"/>
            </a:endParaRPr>
          </a:p>
        </p:txBody>
      </p:sp>
      <p:sp>
        <p:nvSpPr>
          <p:cNvPr id="34" name="object 34"/>
          <p:cNvSpPr txBox="1"/>
          <p:nvPr/>
        </p:nvSpPr>
        <p:spPr>
          <a:xfrm>
            <a:off x="6072251" y="3601973"/>
            <a:ext cx="2306320" cy="805815"/>
          </a:xfrm>
          <a:prstGeom prst="rect">
            <a:avLst/>
          </a:prstGeom>
        </p:spPr>
        <p:txBody>
          <a:bodyPr vert="horz" wrap="square" lIns="0" tIns="12700" rIns="0" bIns="0" rtlCol="0">
            <a:spAutoFit/>
          </a:bodyPr>
          <a:lstStyle/>
          <a:p>
            <a:pPr marL="42545" marR="30480" indent="-5080">
              <a:lnSpc>
                <a:spcPct val="106700"/>
              </a:lnSpc>
              <a:spcBef>
                <a:spcPts val="100"/>
              </a:spcBef>
            </a:pPr>
            <a:r>
              <a:rPr sz="2400" spc="-5" dirty="0">
                <a:latin typeface="Calibri"/>
                <a:cs typeface="Calibri"/>
              </a:rPr>
              <a:t>P(Blue|B</a:t>
            </a:r>
            <a:r>
              <a:rPr sz="2400" spc="-7" baseline="-20833" dirty="0">
                <a:latin typeface="Calibri"/>
                <a:cs typeface="Calibri"/>
              </a:rPr>
              <a:t>1</a:t>
            </a:r>
            <a:r>
              <a:rPr sz="2400" spc="-5" dirty="0">
                <a:latin typeface="Calibri"/>
                <a:cs typeface="Calibri"/>
              </a:rPr>
              <a:t>) </a:t>
            </a:r>
            <a:r>
              <a:rPr sz="2400" dirty="0">
                <a:latin typeface="Calibri"/>
                <a:cs typeface="Calibri"/>
              </a:rPr>
              <a:t>= 2/5 </a:t>
            </a:r>
            <a:r>
              <a:rPr sz="2400" spc="5" dirty="0">
                <a:latin typeface="Calibri"/>
                <a:cs typeface="Calibri"/>
              </a:rPr>
              <a:t> </a:t>
            </a:r>
            <a:r>
              <a:rPr sz="2400" spc="-5" dirty="0">
                <a:latin typeface="Calibri"/>
                <a:cs typeface="Calibri"/>
              </a:rPr>
              <a:t>P(Green|B</a:t>
            </a:r>
            <a:r>
              <a:rPr sz="2400" spc="-7" baseline="-20833" dirty="0">
                <a:latin typeface="Calibri"/>
                <a:cs typeface="Calibri"/>
              </a:rPr>
              <a:t>1</a:t>
            </a:r>
            <a:r>
              <a:rPr sz="2400" spc="-5" dirty="0">
                <a:latin typeface="Calibri"/>
                <a:cs typeface="Calibri"/>
              </a:rPr>
              <a:t>)</a:t>
            </a:r>
            <a:r>
              <a:rPr sz="2400" spc="-60" dirty="0">
                <a:latin typeface="Calibri"/>
                <a:cs typeface="Calibri"/>
              </a:rPr>
              <a:t> </a:t>
            </a:r>
            <a:r>
              <a:rPr sz="2400" dirty="0">
                <a:latin typeface="Calibri"/>
                <a:cs typeface="Calibri"/>
              </a:rPr>
              <a:t>=</a:t>
            </a:r>
            <a:r>
              <a:rPr sz="2400" spc="-45" dirty="0">
                <a:latin typeface="Calibri"/>
                <a:cs typeface="Calibri"/>
              </a:rPr>
              <a:t> </a:t>
            </a:r>
            <a:r>
              <a:rPr sz="2400" dirty="0">
                <a:latin typeface="Calibri"/>
                <a:cs typeface="Calibri"/>
              </a:rPr>
              <a:t>3/5</a:t>
            </a:r>
            <a:endParaRPr sz="2400">
              <a:latin typeface="Calibri"/>
              <a:cs typeface="Calibri"/>
            </a:endParaRPr>
          </a:p>
        </p:txBody>
      </p:sp>
      <p:sp>
        <p:nvSpPr>
          <p:cNvPr id="35" name="object 35"/>
          <p:cNvSpPr txBox="1"/>
          <p:nvPr/>
        </p:nvSpPr>
        <p:spPr>
          <a:xfrm>
            <a:off x="1014475" y="5272227"/>
            <a:ext cx="3322954" cy="391795"/>
          </a:xfrm>
          <a:prstGeom prst="rect">
            <a:avLst/>
          </a:prstGeom>
        </p:spPr>
        <p:txBody>
          <a:bodyPr vert="horz" wrap="square" lIns="0" tIns="12700" rIns="0" bIns="0" rtlCol="0">
            <a:spAutoFit/>
          </a:bodyPr>
          <a:lstStyle/>
          <a:p>
            <a:pPr marL="12700">
              <a:lnSpc>
                <a:spcPct val="100000"/>
              </a:lnSpc>
              <a:spcBef>
                <a:spcPts val="100"/>
              </a:spcBef>
            </a:pPr>
            <a:r>
              <a:rPr sz="2400" spc="-10" dirty="0">
                <a:latin typeface="Calibri"/>
                <a:cs typeface="Calibri"/>
              </a:rPr>
              <a:t>Where </a:t>
            </a:r>
            <a:r>
              <a:rPr sz="2400" spc="-5" dirty="0">
                <a:latin typeface="Calibri"/>
                <a:cs typeface="Calibri"/>
              </a:rPr>
              <a:t>does</a:t>
            </a:r>
            <a:r>
              <a:rPr sz="2400" spc="-10" dirty="0">
                <a:latin typeface="Calibri"/>
                <a:cs typeface="Calibri"/>
              </a:rPr>
              <a:t> </a:t>
            </a:r>
            <a:r>
              <a:rPr sz="2400" dirty="0">
                <a:latin typeface="Calibri"/>
                <a:cs typeface="Calibri"/>
              </a:rPr>
              <a:t>it</a:t>
            </a:r>
            <a:r>
              <a:rPr sz="2400" spc="-25" dirty="0">
                <a:latin typeface="Calibri"/>
                <a:cs typeface="Calibri"/>
              </a:rPr>
              <a:t> </a:t>
            </a:r>
            <a:r>
              <a:rPr sz="2400" spc="-10" dirty="0">
                <a:latin typeface="Calibri"/>
                <a:cs typeface="Calibri"/>
              </a:rPr>
              <a:t>come</a:t>
            </a:r>
            <a:r>
              <a:rPr sz="2400" spc="-25" dirty="0">
                <a:latin typeface="Calibri"/>
                <a:cs typeface="Calibri"/>
              </a:rPr>
              <a:t> </a:t>
            </a:r>
            <a:r>
              <a:rPr sz="2400" spc="-15" dirty="0">
                <a:latin typeface="Calibri"/>
                <a:cs typeface="Calibri"/>
              </a:rPr>
              <a:t>from?</a:t>
            </a:r>
            <a:endParaRPr sz="2400">
              <a:latin typeface="Calibri"/>
              <a:cs typeface="Calibri"/>
            </a:endParaRPr>
          </a:p>
        </p:txBody>
      </p:sp>
      <p:sp>
        <p:nvSpPr>
          <p:cNvPr id="36" name="object 36"/>
          <p:cNvSpPr txBox="1"/>
          <p:nvPr/>
        </p:nvSpPr>
        <p:spPr>
          <a:xfrm>
            <a:off x="2219960" y="6060135"/>
            <a:ext cx="12827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alibri"/>
                <a:cs typeface="Calibri"/>
              </a:rPr>
              <a:t>1</a:t>
            </a:r>
            <a:endParaRPr sz="1600">
              <a:latin typeface="Calibri"/>
              <a:cs typeface="Calibri"/>
            </a:endParaRPr>
          </a:p>
        </p:txBody>
      </p:sp>
      <p:sp>
        <p:nvSpPr>
          <p:cNvPr id="37" name="object 37"/>
          <p:cNvSpPr txBox="1"/>
          <p:nvPr/>
        </p:nvSpPr>
        <p:spPr>
          <a:xfrm>
            <a:off x="1803907" y="5883046"/>
            <a:ext cx="1781810" cy="391795"/>
          </a:xfrm>
          <a:prstGeom prst="rect">
            <a:avLst/>
          </a:prstGeom>
        </p:spPr>
        <p:txBody>
          <a:bodyPr vert="horz" wrap="square" lIns="0" tIns="12700" rIns="0" bIns="0" rtlCol="0">
            <a:spAutoFit/>
          </a:bodyPr>
          <a:lstStyle/>
          <a:p>
            <a:pPr marL="12700">
              <a:lnSpc>
                <a:spcPct val="100000"/>
              </a:lnSpc>
              <a:spcBef>
                <a:spcPts val="100"/>
              </a:spcBef>
              <a:tabLst>
                <a:tab pos="597535" algn="l"/>
              </a:tabLst>
            </a:pPr>
            <a:r>
              <a:rPr sz="2400" dirty="0">
                <a:latin typeface="Calibri"/>
                <a:cs typeface="Calibri"/>
              </a:rPr>
              <a:t>P(B	|</a:t>
            </a:r>
            <a:r>
              <a:rPr sz="2400" spc="-45" dirty="0">
                <a:latin typeface="Calibri"/>
                <a:cs typeface="Calibri"/>
              </a:rPr>
              <a:t> </a:t>
            </a:r>
            <a:r>
              <a:rPr sz="2400" dirty="0">
                <a:latin typeface="Calibri"/>
                <a:cs typeface="Calibri"/>
              </a:rPr>
              <a:t>Blue)</a:t>
            </a:r>
            <a:r>
              <a:rPr sz="2400" spc="140" dirty="0">
                <a:latin typeface="Calibri"/>
                <a:cs typeface="Calibri"/>
              </a:rPr>
              <a:t> </a:t>
            </a:r>
            <a:r>
              <a:rPr sz="3600" baseline="-4629" dirty="0">
                <a:latin typeface="Cambria Math"/>
                <a:cs typeface="Cambria Math"/>
              </a:rPr>
              <a:t>=</a:t>
            </a:r>
            <a:endParaRPr sz="3600" baseline="-4629">
              <a:latin typeface="Cambria Math"/>
              <a:cs typeface="Cambria Math"/>
            </a:endParaRPr>
          </a:p>
        </p:txBody>
      </p:sp>
      <p:sp>
        <p:nvSpPr>
          <p:cNvPr id="38" name="object 38"/>
          <p:cNvSpPr/>
          <p:nvPr/>
        </p:nvSpPr>
        <p:spPr>
          <a:xfrm>
            <a:off x="3655059" y="6130925"/>
            <a:ext cx="4745990" cy="20320"/>
          </a:xfrm>
          <a:custGeom>
            <a:avLst/>
            <a:gdLst/>
            <a:ahLst/>
            <a:cxnLst/>
            <a:rect l="l" t="t" r="r" b="b"/>
            <a:pathLst>
              <a:path w="4745990" h="20320">
                <a:moveTo>
                  <a:pt x="4745736" y="0"/>
                </a:moveTo>
                <a:lnTo>
                  <a:pt x="0" y="0"/>
                </a:lnTo>
                <a:lnTo>
                  <a:pt x="0" y="19812"/>
                </a:lnTo>
                <a:lnTo>
                  <a:pt x="4745736" y="19812"/>
                </a:lnTo>
                <a:lnTo>
                  <a:pt x="4745736" y="0"/>
                </a:lnTo>
                <a:close/>
              </a:path>
            </a:pathLst>
          </a:custGeom>
          <a:solidFill>
            <a:srgbClr val="000000"/>
          </a:solidFill>
        </p:spPr>
        <p:txBody>
          <a:bodyPr wrap="square" lIns="0" tIns="0" rIns="0" bIns="0" rtlCol="0"/>
          <a:lstStyle/>
          <a:p>
            <a:endParaRPr/>
          </a:p>
        </p:txBody>
      </p:sp>
      <p:sp>
        <p:nvSpPr>
          <p:cNvPr id="39" name="object 39"/>
          <p:cNvSpPr/>
          <p:nvPr/>
        </p:nvSpPr>
        <p:spPr>
          <a:xfrm>
            <a:off x="5158613" y="5769559"/>
            <a:ext cx="1165860" cy="282575"/>
          </a:xfrm>
          <a:custGeom>
            <a:avLst/>
            <a:gdLst/>
            <a:ahLst/>
            <a:cxnLst/>
            <a:rect l="l" t="t" r="r" b="b"/>
            <a:pathLst>
              <a:path w="1165860" h="282575">
                <a:moveTo>
                  <a:pt x="1075563" y="0"/>
                </a:moveTo>
                <a:lnTo>
                  <a:pt x="1071626" y="11455"/>
                </a:lnTo>
                <a:lnTo>
                  <a:pt x="1087933" y="18551"/>
                </a:lnTo>
                <a:lnTo>
                  <a:pt x="1101978" y="28371"/>
                </a:lnTo>
                <a:lnTo>
                  <a:pt x="1130522" y="73880"/>
                </a:lnTo>
                <a:lnTo>
                  <a:pt x="1138904" y="115661"/>
                </a:lnTo>
                <a:lnTo>
                  <a:pt x="1139952" y="139750"/>
                </a:lnTo>
                <a:lnTo>
                  <a:pt x="1138904" y="164649"/>
                </a:lnTo>
                <a:lnTo>
                  <a:pt x="1130522" y="207587"/>
                </a:lnTo>
                <a:lnTo>
                  <a:pt x="1102026" y="253828"/>
                </a:lnTo>
                <a:lnTo>
                  <a:pt x="1072007" y="270865"/>
                </a:lnTo>
                <a:lnTo>
                  <a:pt x="1075563" y="282333"/>
                </a:lnTo>
                <a:lnTo>
                  <a:pt x="1114123" y="264264"/>
                </a:lnTo>
                <a:lnTo>
                  <a:pt x="1142491" y="232994"/>
                </a:lnTo>
                <a:lnTo>
                  <a:pt x="1159811" y="191111"/>
                </a:lnTo>
                <a:lnTo>
                  <a:pt x="1165606" y="141236"/>
                </a:lnTo>
                <a:lnTo>
                  <a:pt x="1164153" y="115357"/>
                </a:lnTo>
                <a:lnTo>
                  <a:pt x="1152532" y="69484"/>
                </a:lnTo>
                <a:lnTo>
                  <a:pt x="1129480" y="32134"/>
                </a:lnTo>
                <a:lnTo>
                  <a:pt x="1096091" y="7391"/>
                </a:lnTo>
                <a:lnTo>
                  <a:pt x="1075563" y="0"/>
                </a:lnTo>
                <a:close/>
              </a:path>
              <a:path w="1165860" h="282575">
                <a:moveTo>
                  <a:pt x="90042" y="0"/>
                </a:moveTo>
                <a:lnTo>
                  <a:pt x="51657" y="18102"/>
                </a:lnTo>
                <a:lnTo>
                  <a:pt x="23367" y="49491"/>
                </a:lnTo>
                <a:lnTo>
                  <a:pt x="5826" y="91440"/>
                </a:lnTo>
                <a:lnTo>
                  <a:pt x="0" y="141236"/>
                </a:lnTo>
                <a:lnTo>
                  <a:pt x="1452" y="167173"/>
                </a:lnTo>
                <a:lnTo>
                  <a:pt x="13073" y="213051"/>
                </a:lnTo>
                <a:lnTo>
                  <a:pt x="36125" y="250279"/>
                </a:lnTo>
                <a:lnTo>
                  <a:pt x="69514" y="274949"/>
                </a:lnTo>
                <a:lnTo>
                  <a:pt x="90042" y="282333"/>
                </a:lnTo>
                <a:lnTo>
                  <a:pt x="93599" y="270865"/>
                </a:lnTo>
                <a:lnTo>
                  <a:pt x="77549" y="263743"/>
                </a:lnTo>
                <a:lnTo>
                  <a:pt x="63690" y="253828"/>
                </a:lnTo>
                <a:lnTo>
                  <a:pt x="35210" y="207587"/>
                </a:lnTo>
                <a:lnTo>
                  <a:pt x="26828" y="164649"/>
                </a:lnTo>
                <a:lnTo>
                  <a:pt x="25781" y="139750"/>
                </a:lnTo>
                <a:lnTo>
                  <a:pt x="26828" y="115661"/>
                </a:lnTo>
                <a:lnTo>
                  <a:pt x="35210" y="73880"/>
                </a:lnTo>
                <a:lnTo>
                  <a:pt x="63801" y="28371"/>
                </a:lnTo>
                <a:lnTo>
                  <a:pt x="94107" y="11455"/>
                </a:lnTo>
                <a:lnTo>
                  <a:pt x="90042" y="0"/>
                </a:lnTo>
                <a:close/>
              </a:path>
            </a:pathLst>
          </a:custGeom>
          <a:solidFill>
            <a:srgbClr val="000000"/>
          </a:solidFill>
        </p:spPr>
        <p:txBody>
          <a:bodyPr wrap="square" lIns="0" tIns="0" rIns="0" bIns="0" rtlCol="0"/>
          <a:lstStyle/>
          <a:p>
            <a:endParaRPr/>
          </a:p>
        </p:txBody>
      </p:sp>
      <p:sp>
        <p:nvSpPr>
          <p:cNvPr id="40" name="object 40"/>
          <p:cNvSpPr/>
          <p:nvPr/>
        </p:nvSpPr>
        <p:spPr>
          <a:xfrm>
            <a:off x="6572884" y="5769559"/>
            <a:ext cx="521334" cy="282575"/>
          </a:xfrm>
          <a:custGeom>
            <a:avLst/>
            <a:gdLst/>
            <a:ahLst/>
            <a:cxnLst/>
            <a:rect l="l" t="t" r="r" b="b"/>
            <a:pathLst>
              <a:path w="521334" h="282575">
                <a:moveTo>
                  <a:pt x="430911" y="0"/>
                </a:moveTo>
                <a:lnTo>
                  <a:pt x="426974" y="11455"/>
                </a:lnTo>
                <a:lnTo>
                  <a:pt x="443281" y="18551"/>
                </a:lnTo>
                <a:lnTo>
                  <a:pt x="457326" y="28371"/>
                </a:lnTo>
                <a:lnTo>
                  <a:pt x="485870" y="73880"/>
                </a:lnTo>
                <a:lnTo>
                  <a:pt x="494252" y="115661"/>
                </a:lnTo>
                <a:lnTo>
                  <a:pt x="495300" y="139750"/>
                </a:lnTo>
                <a:lnTo>
                  <a:pt x="494252" y="164649"/>
                </a:lnTo>
                <a:lnTo>
                  <a:pt x="485870" y="207587"/>
                </a:lnTo>
                <a:lnTo>
                  <a:pt x="457374" y="253828"/>
                </a:lnTo>
                <a:lnTo>
                  <a:pt x="427355" y="270865"/>
                </a:lnTo>
                <a:lnTo>
                  <a:pt x="430911" y="282333"/>
                </a:lnTo>
                <a:lnTo>
                  <a:pt x="469471" y="264264"/>
                </a:lnTo>
                <a:lnTo>
                  <a:pt x="497840" y="232994"/>
                </a:lnTo>
                <a:lnTo>
                  <a:pt x="515159" y="191111"/>
                </a:lnTo>
                <a:lnTo>
                  <a:pt x="520954" y="141236"/>
                </a:lnTo>
                <a:lnTo>
                  <a:pt x="519501" y="115357"/>
                </a:lnTo>
                <a:lnTo>
                  <a:pt x="507880" y="69484"/>
                </a:lnTo>
                <a:lnTo>
                  <a:pt x="484828" y="32134"/>
                </a:lnTo>
                <a:lnTo>
                  <a:pt x="451439" y="7391"/>
                </a:lnTo>
                <a:lnTo>
                  <a:pt x="430911" y="0"/>
                </a:lnTo>
                <a:close/>
              </a:path>
              <a:path w="521334" h="282575">
                <a:moveTo>
                  <a:pt x="90043" y="0"/>
                </a:moveTo>
                <a:lnTo>
                  <a:pt x="51657" y="18102"/>
                </a:lnTo>
                <a:lnTo>
                  <a:pt x="23368" y="49491"/>
                </a:lnTo>
                <a:lnTo>
                  <a:pt x="5826" y="91440"/>
                </a:lnTo>
                <a:lnTo>
                  <a:pt x="0" y="141236"/>
                </a:lnTo>
                <a:lnTo>
                  <a:pt x="1452" y="167173"/>
                </a:lnTo>
                <a:lnTo>
                  <a:pt x="13073" y="213051"/>
                </a:lnTo>
                <a:lnTo>
                  <a:pt x="36125" y="250279"/>
                </a:lnTo>
                <a:lnTo>
                  <a:pt x="69514" y="274949"/>
                </a:lnTo>
                <a:lnTo>
                  <a:pt x="90043" y="282333"/>
                </a:lnTo>
                <a:lnTo>
                  <a:pt x="93599" y="270865"/>
                </a:lnTo>
                <a:lnTo>
                  <a:pt x="77549" y="263743"/>
                </a:lnTo>
                <a:lnTo>
                  <a:pt x="63690" y="253828"/>
                </a:lnTo>
                <a:lnTo>
                  <a:pt x="35210" y="207587"/>
                </a:lnTo>
                <a:lnTo>
                  <a:pt x="26828" y="164649"/>
                </a:lnTo>
                <a:lnTo>
                  <a:pt x="25781" y="139750"/>
                </a:lnTo>
                <a:lnTo>
                  <a:pt x="26828" y="115661"/>
                </a:lnTo>
                <a:lnTo>
                  <a:pt x="35210" y="73880"/>
                </a:lnTo>
                <a:lnTo>
                  <a:pt x="63801" y="28371"/>
                </a:lnTo>
                <a:lnTo>
                  <a:pt x="94107" y="11455"/>
                </a:lnTo>
                <a:lnTo>
                  <a:pt x="90043" y="0"/>
                </a:lnTo>
                <a:close/>
              </a:path>
            </a:pathLst>
          </a:custGeom>
          <a:solidFill>
            <a:srgbClr val="000000"/>
          </a:solidFill>
        </p:spPr>
        <p:txBody>
          <a:bodyPr wrap="square" lIns="0" tIns="0" rIns="0" bIns="0" rtlCol="0"/>
          <a:lstStyle/>
          <a:p>
            <a:endParaRPr/>
          </a:p>
        </p:txBody>
      </p:sp>
      <p:sp>
        <p:nvSpPr>
          <p:cNvPr id="41" name="object 41"/>
          <p:cNvSpPr/>
          <p:nvPr/>
        </p:nvSpPr>
        <p:spPr>
          <a:xfrm>
            <a:off x="3878453" y="6203899"/>
            <a:ext cx="1164590" cy="282575"/>
          </a:xfrm>
          <a:custGeom>
            <a:avLst/>
            <a:gdLst/>
            <a:ahLst/>
            <a:cxnLst/>
            <a:rect l="l" t="t" r="r" b="b"/>
            <a:pathLst>
              <a:path w="1164589" h="282575">
                <a:moveTo>
                  <a:pt x="1074039" y="0"/>
                </a:moveTo>
                <a:lnTo>
                  <a:pt x="1070102" y="11455"/>
                </a:lnTo>
                <a:lnTo>
                  <a:pt x="1086409" y="18551"/>
                </a:lnTo>
                <a:lnTo>
                  <a:pt x="1100455" y="28371"/>
                </a:lnTo>
                <a:lnTo>
                  <a:pt x="1128998" y="73880"/>
                </a:lnTo>
                <a:lnTo>
                  <a:pt x="1137380" y="115661"/>
                </a:lnTo>
                <a:lnTo>
                  <a:pt x="1138427" y="139750"/>
                </a:lnTo>
                <a:lnTo>
                  <a:pt x="1137380" y="164649"/>
                </a:lnTo>
                <a:lnTo>
                  <a:pt x="1128998" y="207587"/>
                </a:lnTo>
                <a:lnTo>
                  <a:pt x="1100502" y="253828"/>
                </a:lnTo>
                <a:lnTo>
                  <a:pt x="1070483" y="270865"/>
                </a:lnTo>
                <a:lnTo>
                  <a:pt x="1074039" y="282333"/>
                </a:lnTo>
                <a:lnTo>
                  <a:pt x="1112599" y="264264"/>
                </a:lnTo>
                <a:lnTo>
                  <a:pt x="1140968" y="232994"/>
                </a:lnTo>
                <a:lnTo>
                  <a:pt x="1158287" y="191111"/>
                </a:lnTo>
                <a:lnTo>
                  <a:pt x="1164082" y="141236"/>
                </a:lnTo>
                <a:lnTo>
                  <a:pt x="1162629" y="115357"/>
                </a:lnTo>
                <a:lnTo>
                  <a:pt x="1151008" y="69484"/>
                </a:lnTo>
                <a:lnTo>
                  <a:pt x="1127956" y="32134"/>
                </a:lnTo>
                <a:lnTo>
                  <a:pt x="1094567" y="7391"/>
                </a:lnTo>
                <a:lnTo>
                  <a:pt x="1074039" y="0"/>
                </a:lnTo>
                <a:close/>
              </a:path>
              <a:path w="1164589" h="282575">
                <a:moveTo>
                  <a:pt x="90043" y="0"/>
                </a:moveTo>
                <a:lnTo>
                  <a:pt x="51657" y="18102"/>
                </a:lnTo>
                <a:lnTo>
                  <a:pt x="23368" y="49491"/>
                </a:lnTo>
                <a:lnTo>
                  <a:pt x="5826" y="91440"/>
                </a:lnTo>
                <a:lnTo>
                  <a:pt x="0" y="141236"/>
                </a:lnTo>
                <a:lnTo>
                  <a:pt x="1452" y="167173"/>
                </a:lnTo>
                <a:lnTo>
                  <a:pt x="13073" y="213051"/>
                </a:lnTo>
                <a:lnTo>
                  <a:pt x="36125" y="250279"/>
                </a:lnTo>
                <a:lnTo>
                  <a:pt x="69514" y="274949"/>
                </a:lnTo>
                <a:lnTo>
                  <a:pt x="90043" y="282333"/>
                </a:lnTo>
                <a:lnTo>
                  <a:pt x="93599" y="270865"/>
                </a:lnTo>
                <a:lnTo>
                  <a:pt x="77549" y="263743"/>
                </a:lnTo>
                <a:lnTo>
                  <a:pt x="63690" y="253828"/>
                </a:lnTo>
                <a:lnTo>
                  <a:pt x="35210" y="207587"/>
                </a:lnTo>
                <a:lnTo>
                  <a:pt x="26828" y="164649"/>
                </a:lnTo>
                <a:lnTo>
                  <a:pt x="25781" y="139750"/>
                </a:lnTo>
                <a:lnTo>
                  <a:pt x="26828" y="115661"/>
                </a:lnTo>
                <a:lnTo>
                  <a:pt x="35210" y="73880"/>
                </a:lnTo>
                <a:lnTo>
                  <a:pt x="63801" y="28371"/>
                </a:lnTo>
                <a:lnTo>
                  <a:pt x="94107" y="11455"/>
                </a:lnTo>
                <a:lnTo>
                  <a:pt x="90043" y="0"/>
                </a:lnTo>
                <a:close/>
              </a:path>
            </a:pathLst>
          </a:custGeom>
          <a:solidFill>
            <a:srgbClr val="000000"/>
          </a:solidFill>
        </p:spPr>
        <p:txBody>
          <a:bodyPr wrap="square" lIns="0" tIns="0" rIns="0" bIns="0" rtlCol="0"/>
          <a:lstStyle/>
          <a:p>
            <a:endParaRPr/>
          </a:p>
        </p:txBody>
      </p:sp>
      <p:sp>
        <p:nvSpPr>
          <p:cNvPr id="42" name="object 42"/>
          <p:cNvSpPr/>
          <p:nvPr/>
        </p:nvSpPr>
        <p:spPr>
          <a:xfrm>
            <a:off x="5292725" y="6203899"/>
            <a:ext cx="521334" cy="282575"/>
          </a:xfrm>
          <a:custGeom>
            <a:avLst/>
            <a:gdLst/>
            <a:ahLst/>
            <a:cxnLst/>
            <a:rect l="l" t="t" r="r" b="b"/>
            <a:pathLst>
              <a:path w="521335" h="282575">
                <a:moveTo>
                  <a:pt x="430911" y="0"/>
                </a:moveTo>
                <a:lnTo>
                  <a:pt x="426974" y="11455"/>
                </a:lnTo>
                <a:lnTo>
                  <a:pt x="443281" y="18551"/>
                </a:lnTo>
                <a:lnTo>
                  <a:pt x="457326" y="28371"/>
                </a:lnTo>
                <a:lnTo>
                  <a:pt x="485870" y="73880"/>
                </a:lnTo>
                <a:lnTo>
                  <a:pt x="494252" y="115661"/>
                </a:lnTo>
                <a:lnTo>
                  <a:pt x="495300" y="139750"/>
                </a:lnTo>
                <a:lnTo>
                  <a:pt x="494252" y="164649"/>
                </a:lnTo>
                <a:lnTo>
                  <a:pt x="485870" y="207587"/>
                </a:lnTo>
                <a:lnTo>
                  <a:pt x="457374" y="253828"/>
                </a:lnTo>
                <a:lnTo>
                  <a:pt x="427354" y="270865"/>
                </a:lnTo>
                <a:lnTo>
                  <a:pt x="430911" y="282333"/>
                </a:lnTo>
                <a:lnTo>
                  <a:pt x="469471" y="264264"/>
                </a:lnTo>
                <a:lnTo>
                  <a:pt x="497839" y="232994"/>
                </a:lnTo>
                <a:lnTo>
                  <a:pt x="515159" y="191111"/>
                </a:lnTo>
                <a:lnTo>
                  <a:pt x="520953" y="141236"/>
                </a:lnTo>
                <a:lnTo>
                  <a:pt x="519501" y="115357"/>
                </a:lnTo>
                <a:lnTo>
                  <a:pt x="507880" y="69484"/>
                </a:lnTo>
                <a:lnTo>
                  <a:pt x="484828" y="32134"/>
                </a:lnTo>
                <a:lnTo>
                  <a:pt x="451439" y="7391"/>
                </a:lnTo>
                <a:lnTo>
                  <a:pt x="430911" y="0"/>
                </a:lnTo>
                <a:close/>
              </a:path>
              <a:path w="521335" h="282575">
                <a:moveTo>
                  <a:pt x="90042" y="0"/>
                </a:moveTo>
                <a:lnTo>
                  <a:pt x="51657" y="18102"/>
                </a:lnTo>
                <a:lnTo>
                  <a:pt x="23367" y="49491"/>
                </a:lnTo>
                <a:lnTo>
                  <a:pt x="5826" y="91440"/>
                </a:lnTo>
                <a:lnTo>
                  <a:pt x="0" y="141236"/>
                </a:lnTo>
                <a:lnTo>
                  <a:pt x="1452" y="167173"/>
                </a:lnTo>
                <a:lnTo>
                  <a:pt x="13073" y="213051"/>
                </a:lnTo>
                <a:lnTo>
                  <a:pt x="36125" y="250279"/>
                </a:lnTo>
                <a:lnTo>
                  <a:pt x="69514" y="274949"/>
                </a:lnTo>
                <a:lnTo>
                  <a:pt x="90042" y="282333"/>
                </a:lnTo>
                <a:lnTo>
                  <a:pt x="93599" y="270865"/>
                </a:lnTo>
                <a:lnTo>
                  <a:pt x="77549" y="263743"/>
                </a:lnTo>
                <a:lnTo>
                  <a:pt x="63690" y="253828"/>
                </a:lnTo>
                <a:lnTo>
                  <a:pt x="35210" y="207587"/>
                </a:lnTo>
                <a:lnTo>
                  <a:pt x="26828" y="164649"/>
                </a:lnTo>
                <a:lnTo>
                  <a:pt x="25780" y="139750"/>
                </a:lnTo>
                <a:lnTo>
                  <a:pt x="26828" y="115661"/>
                </a:lnTo>
                <a:lnTo>
                  <a:pt x="35210" y="73880"/>
                </a:lnTo>
                <a:lnTo>
                  <a:pt x="63801" y="28371"/>
                </a:lnTo>
                <a:lnTo>
                  <a:pt x="94107" y="11455"/>
                </a:lnTo>
                <a:lnTo>
                  <a:pt x="90042" y="0"/>
                </a:lnTo>
                <a:close/>
              </a:path>
            </a:pathLst>
          </a:custGeom>
          <a:solidFill>
            <a:srgbClr val="000000"/>
          </a:solidFill>
        </p:spPr>
        <p:txBody>
          <a:bodyPr wrap="square" lIns="0" tIns="0" rIns="0" bIns="0" rtlCol="0"/>
          <a:lstStyle/>
          <a:p>
            <a:endParaRPr/>
          </a:p>
        </p:txBody>
      </p:sp>
      <p:sp>
        <p:nvSpPr>
          <p:cNvPr id="43" name="object 43"/>
          <p:cNvSpPr/>
          <p:nvPr/>
        </p:nvSpPr>
        <p:spPr>
          <a:xfrm>
            <a:off x="6425057" y="6203899"/>
            <a:ext cx="1172210" cy="282575"/>
          </a:xfrm>
          <a:custGeom>
            <a:avLst/>
            <a:gdLst/>
            <a:ahLst/>
            <a:cxnLst/>
            <a:rect l="l" t="t" r="r" b="b"/>
            <a:pathLst>
              <a:path w="1172209" h="282575">
                <a:moveTo>
                  <a:pt x="1081659" y="0"/>
                </a:moveTo>
                <a:lnTo>
                  <a:pt x="1077721" y="11455"/>
                </a:lnTo>
                <a:lnTo>
                  <a:pt x="1094029" y="18551"/>
                </a:lnTo>
                <a:lnTo>
                  <a:pt x="1108074" y="28371"/>
                </a:lnTo>
                <a:lnTo>
                  <a:pt x="1136618" y="73880"/>
                </a:lnTo>
                <a:lnTo>
                  <a:pt x="1145000" y="115661"/>
                </a:lnTo>
                <a:lnTo>
                  <a:pt x="1146047" y="139750"/>
                </a:lnTo>
                <a:lnTo>
                  <a:pt x="1145000" y="164649"/>
                </a:lnTo>
                <a:lnTo>
                  <a:pt x="1136618" y="207587"/>
                </a:lnTo>
                <a:lnTo>
                  <a:pt x="1108122" y="253828"/>
                </a:lnTo>
                <a:lnTo>
                  <a:pt x="1078102" y="270865"/>
                </a:lnTo>
                <a:lnTo>
                  <a:pt x="1081659" y="282333"/>
                </a:lnTo>
                <a:lnTo>
                  <a:pt x="1120219" y="264264"/>
                </a:lnTo>
                <a:lnTo>
                  <a:pt x="1148588" y="232994"/>
                </a:lnTo>
                <a:lnTo>
                  <a:pt x="1165907" y="191111"/>
                </a:lnTo>
                <a:lnTo>
                  <a:pt x="1171701" y="141236"/>
                </a:lnTo>
                <a:lnTo>
                  <a:pt x="1170249" y="115357"/>
                </a:lnTo>
                <a:lnTo>
                  <a:pt x="1158628" y="69484"/>
                </a:lnTo>
                <a:lnTo>
                  <a:pt x="1135576" y="32134"/>
                </a:lnTo>
                <a:lnTo>
                  <a:pt x="1102187" y="7391"/>
                </a:lnTo>
                <a:lnTo>
                  <a:pt x="1081659" y="0"/>
                </a:lnTo>
                <a:close/>
              </a:path>
              <a:path w="1172209" h="282575">
                <a:moveTo>
                  <a:pt x="90042" y="0"/>
                </a:moveTo>
                <a:lnTo>
                  <a:pt x="51657" y="18102"/>
                </a:lnTo>
                <a:lnTo>
                  <a:pt x="23367" y="49491"/>
                </a:lnTo>
                <a:lnTo>
                  <a:pt x="5826" y="91440"/>
                </a:lnTo>
                <a:lnTo>
                  <a:pt x="0" y="141236"/>
                </a:lnTo>
                <a:lnTo>
                  <a:pt x="1452" y="167173"/>
                </a:lnTo>
                <a:lnTo>
                  <a:pt x="13073" y="213051"/>
                </a:lnTo>
                <a:lnTo>
                  <a:pt x="36125" y="250279"/>
                </a:lnTo>
                <a:lnTo>
                  <a:pt x="69514" y="274949"/>
                </a:lnTo>
                <a:lnTo>
                  <a:pt x="90042" y="282333"/>
                </a:lnTo>
                <a:lnTo>
                  <a:pt x="93598" y="270865"/>
                </a:lnTo>
                <a:lnTo>
                  <a:pt x="77549" y="263743"/>
                </a:lnTo>
                <a:lnTo>
                  <a:pt x="63690" y="253828"/>
                </a:lnTo>
                <a:lnTo>
                  <a:pt x="35210" y="207587"/>
                </a:lnTo>
                <a:lnTo>
                  <a:pt x="26828" y="164649"/>
                </a:lnTo>
                <a:lnTo>
                  <a:pt x="25780" y="139750"/>
                </a:lnTo>
                <a:lnTo>
                  <a:pt x="26828" y="115661"/>
                </a:lnTo>
                <a:lnTo>
                  <a:pt x="35210" y="73880"/>
                </a:lnTo>
                <a:lnTo>
                  <a:pt x="63801" y="28371"/>
                </a:lnTo>
                <a:lnTo>
                  <a:pt x="94107" y="11455"/>
                </a:lnTo>
                <a:lnTo>
                  <a:pt x="90042" y="0"/>
                </a:lnTo>
                <a:close/>
              </a:path>
            </a:pathLst>
          </a:custGeom>
          <a:solidFill>
            <a:srgbClr val="000000"/>
          </a:solidFill>
        </p:spPr>
        <p:txBody>
          <a:bodyPr wrap="square" lIns="0" tIns="0" rIns="0" bIns="0" rtlCol="0"/>
          <a:lstStyle/>
          <a:p>
            <a:endParaRPr/>
          </a:p>
        </p:txBody>
      </p:sp>
      <p:sp>
        <p:nvSpPr>
          <p:cNvPr id="44" name="object 44"/>
          <p:cNvSpPr/>
          <p:nvPr/>
        </p:nvSpPr>
        <p:spPr>
          <a:xfrm>
            <a:off x="7846948" y="6203899"/>
            <a:ext cx="527050" cy="282575"/>
          </a:xfrm>
          <a:custGeom>
            <a:avLst/>
            <a:gdLst/>
            <a:ahLst/>
            <a:cxnLst/>
            <a:rect l="l" t="t" r="r" b="b"/>
            <a:pathLst>
              <a:path w="527050" h="282575">
                <a:moveTo>
                  <a:pt x="437006" y="0"/>
                </a:moveTo>
                <a:lnTo>
                  <a:pt x="433070" y="11455"/>
                </a:lnTo>
                <a:lnTo>
                  <a:pt x="449377" y="18551"/>
                </a:lnTo>
                <a:lnTo>
                  <a:pt x="463422" y="28371"/>
                </a:lnTo>
                <a:lnTo>
                  <a:pt x="491966" y="73880"/>
                </a:lnTo>
                <a:lnTo>
                  <a:pt x="500348" y="115661"/>
                </a:lnTo>
                <a:lnTo>
                  <a:pt x="501396" y="139750"/>
                </a:lnTo>
                <a:lnTo>
                  <a:pt x="500348" y="164649"/>
                </a:lnTo>
                <a:lnTo>
                  <a:pt x="491966" y="207587"/>
                </a:lnTo>
                <a:lnTo>
                  <a:pt x="463470" y="253828"/>
                </a:lnTo>
                <a:lnTo>
                  <a:pt x="433450" y="270865"/>
                </a:lnTo>
                <a:lnTo>
                  <a:pt x="437006" y="282333"/>
                </a:lnTo>
                <a:lnTo>
                  <a:pt x="475567" y="264264"/>
                </a:lnTo>
                <a:lnTo>
                  <a:pt x="503935" y="232994"/>
                </a:lnTo>
                <a:lnTo>
                  <a:pt x="521255" y="191111"/>
                </a:lnTo>
                <a:lnTo>
                  <a:pt x="527050" y="141236"/>
                </a:lnTo>
                <a:lnTo>
                  <a:pt x="525597" y="115357"/>
                </a:lnTo>
                <a:lnTo>
                  <a:pt x="513976" y="69484"/>
                </a:lnTo>
                <a:lnTo>
                  <a:pt x="490924" y="32134"/>
                </a:lnTo>
                <a:lnTo>
                  <a:pt x="457535" y="7391"/>
                </a:lnTo>
                <a:lnTo>
                  <a:pt x="437006" y="0"/>
                </a:lnTo>
                <a:close/>
              </a:path>
              <a:path w="527050" h="282575">
                <a:moveTo>
                  <a:pt x="90043" y="0"/>
                </a:moveTo>
                <a:lnTo>
                  <a:pt x="51657" y="18102"/>
                </a:lnTo>
                <a:lnTo>
                  <a:pt x="23368" y="49491"/>
                </a:lnTo>
                <a:lnTo>
                  <a:pt x="5826" y="91440"/>
                </a:lnTo>
                <a:lnTo>
                  <a:pt x="0" y="141236"/>
                </a:lnTo>
                <a:lnTo>
                  <a:pt x="1452" y="167173"/>
                </a:lnTo>
                <a:lnTo>
                  <a:pt x="13073" y="213051"/>
                </a:lnTo>
                <a:lnTo>
                  <a:pt x="36125" y="250279"/>
                </a:lnTo>
                <a:lnTo>
                  <a:pt x="69514" y="274949"/>
                </a:lnTo>
                <a:lnTo>
                  <a:pt x="90043" y="282333"/>
                </a:lnTo>
                <a:lnTo>
                  <a:pt x="93599" y="270865"/>
                </a:lnTo>
                <a:lnTo>
                  <a:pt x="77549" y="263743"/>
                </a:lnTo>
                <a:lnTo>
                  <a:pt x="63690" y="253828"/>
                </a:lnTo>
                <a:lnTo>
                  <a:pt x="35210" y="207587"/>
                </a:lnTo>
                <a:lnTo>
                  <a:pt x="26828" y="164649"/>
                </a:lnTo>
                <a:lnTo>
                  <a:pt x="25780" y="139750"/>
                </a:lnTo>
                <a:lnTo>
                  <a:pt x="26828" y="115661"/>
                </a:lnTo>
                <a:lnTo>
                  <a:pt x="35210" y="73880"/>
                </a:lnTo>
                <a:lnTo>
                  <a:pt x="63801" y="28371"/>
                </a:lnTo>
                <a:lnTo>
                  <a:pt x="94106" y="11455"/>
                </a:lnTo>
                <a:lnTo>
                  <a:pt x="90043" y="0"/>
                </a:lnTo>
                <a:close/>
              </a:path>
            </a:pathLst>
          </a:custGeom>
          <a:solidFill>
            <a:srgbClr val="000000"/>
          </a:solidFill>
        </p:spPr>
        <p:txBody>
          <a:bodyPr wrap="square" lIns="0" tIns="0" rIns="0" bIns="0" rtlCol="0"/>
          <a:lstStyle/>
          <a:p>
            <a:endParaRPr/>
          </a:p>
        </p:txBody>
      </p:sp>
      <p:sp>
        <p:nvSpPr>
          <p:cNvPr id="45" name="object 45"/>
          <p:cNvSpPr txBox="1"/>
          <p:nvPr/>
        </p:nvSpPr>
        <p:spPr>
          <a:xfrm>
            <a:off x="3592321" y="5611774"/>
            <a:ext cx="4733925" cy="894715"/>
          </a:xfrm>
          <a:prstGeom prst="rect">
            <a:avLst/>
          </a:prstGeom>
        </p:spPr>
        <p:txBody>
          <a:bodyPr vert="horz" wrap="square" lIns="0" tIns="81280" rIns="0" bIns="0" rtlCol="0">
            <a:spAutoFit/>
          </a:bodyPr>
          <a:lstStyle/>
          <a:p>
            <a:pPr algn="ctr">
              <a:lnSpc>
                <a:spcPct val="100000"/>
              </a:lnSpc>
              <a:spcBef>
                <a:spcPts val="640"/>
              </a:spcBef>
              <a:tabLst>
                <a:tab pos="323215" algn="l"/>
                <a:tab pos="1415415" algn="l"/>
                <a:tab pos="1737360" algn="l"/>
              </a:tabLst>
            </a:pPr>
            <a:r>
              <a:rPr sz="2400" dirty="0">
                <a:latin typeface="Cambria Math"/>
                <a:cs typeface="Cambria Math"/>
              </a:rPr>
              <a:t>𝑃	</a:t>
            </a:r>
            <a:r>
              <a:rPr sz="2400" spc="-20" dirty="0">
                <a:latin typeface="Calibri"/>
                <a:cs typeface="Calibri"/>
              </a:rPr>
              <a:t>Blue</a:t>
            </a:r>
            <a:r>
              <a:rPr sz="2400" spc="-20" dirty="0">
                <a:latin typeface="Cambria Math"/>
                <a:cs typeface="Cambria Math"/>
              </a:rPr>
              <a:t>|𝐵</a:t>
            </a:r>
            <a:r>
              <a:rPr sz="2625" spc="-30" baseline="-15873" dirty="0">
                <a:latin typeface="Cambria Math"/>
                <a:cs typeface="Cambria Math"/>
              </a:rPr>
              <a:t>1	</a:t>
            </a:r>
            <a:r>
              <a:rPr sz="2400" dirty="0">
                <a:latin typeface="Cambria Math"/>
                <a:cs typeface="Cambria Math"/>
              </a:rPr>
              <a:t>𝑃	</a:t>
            </a:r>
            <a:r>
              <a:rPr sz="2400" spc="-65" dirty="0">
                <a:latin typeface="Cambria Math"/>
                <a:cs typeface="Cambria Math"/>
              </a:rPr>
              <a:t>𝐵</a:t>
            </a:r>
            <a:r>
              <a:rPr sz="2625" spc="-97" baseline="-15873" dirty="0">
                <a:latin typeface="Cambria Math"/>
                <a:cs typeface="Cambria Math"/>
              </a:rPr>
              <a:t>1</a:t>
            </a:r>
            <a:endParaRPr sz="2625" baseline="-15873">
              <a:latin typeface="Cambria Math"/>
              <a:cs typeface="Cambria Math"/>
            </a:endParaRPr>
          </a:p>
          <a:p>
            <a:pPr algn="ctr">
              <a:lnSpc>
                <a:spcPct val="100000"/>
              </a:lnSpc>
              <a:spcBef>
                <a:spcPts val="545"/>
              </a:spcBef>
              <a:tabLst>
                <a:tab pos="322580" algn="l"/>
                <a:tab pos="1414145" algn="l"/>
                <a:tab pos="1737360" algn="l"/>
                <a:tab pos="2252345" algn="l"/>
                <a:tab pos="2869565" algn="l"/>
                <a:tab pos="3968750" algn="l"/>
                <a:tab pos="4291965" algn="l"/>
              </a:tabLst>
            </a:pPr>
            <a:r>
              <a:rPr sz="2400" dirty="0">
                <a:latin typeface="Cambria Math"/>
                <a:cs typeface="Cambria Math"/>
              </a:rPr>
              <a:t>𝑃	</a:t>
            </a:r>
            <a:r>
              <a:rPr sz="2400" spc="-20" dirty="0">
                <a:latin typeface="Calibri"/>
                <a:cs typeface="Calibri"/>
              </a:rPr>
              <a:t>Blue</a:t>
            </a:r>
            <a:r>
              <a:rPr sz="2400" spc="-20" dirty="0">
                <a:latin typeface="Cambria Math"/>
                <a:cs typeface="Cambria Math"/>
              </a:rPr>
              <a:t>|𝐵</a:t>
            </a:r>
            <a:r>
              <a:rPr sz="2625" spc="-30" baseline="-15873" dirty="0">
                <a:latin typeface="Cambria Math"/>
                <a:cs typeface="Cambria Math"/>
              </a:rPr>
              <a:t>1	</a:t>
            </a:r>
            <a:r>
              <a:rPr sz="2400" dirty="0">
                <a:latin typeface="Cambria Math"/>
                <a:cs typeface="Cambria Math"/>
              </a:rPr>
              <a:t>𝑃	</a:t>
            </a:r>
            <a:r>
              <a:rPr sz="2400" spc="-70" dirty="0">
                <a:latin typeface="Cambria Math"/>
                <a:cs typeface="Cambria Math"/>
              </a:rPr>
              <a:t>𝐵</a:t>
            </a:r>
            <a:r>
              <a:rPr sz="2625" spc="-104" baseline="-15873" dirty="0">
                <a:latin typeface="Cambria Math"/>
                <a:cs typeface="Cambria Math"/>
              </a:rPr>
              <a:t>1	</a:t>
            </a:r>
            <a:r>
              <a:rPr sz="2400" dirty="0">
                <a:latin typeface="Cambria Math"/>
                <a:cs typeface="Cambria Math"/>
              </a:rPr>
              <a:t>+</a:t>
            </a:r>
            <a:r>
              <a:rPr sz="2400" spc="-10" dirty="0">
                <a:latin typeface="Cambria Math"/>
                <a:cs typeface="Cambria Math"/>
              </a:rPr>
              <a:t> </a:t>
            </a:r>
            <a:r>
              <a:rPr sz="2400" dirty="0">
                <a:latin typeface="Cambria Math"/>
                <a:cs typeface="Cambria Math"/>
              </a:rPr>
              <a:t>𝑃	</a:t>
            </a:r>
            <a:r>
              <a:rPr sz="2400" spc="-10" dirty="0">
                <a:latin typeface="Calibri"/>
                <a:cs typeface="Calibri"/>
              </a:rPr>
              <a:t>Blue</a:t>
            </a:r>
            <a:r>
              <a:rPr sz="2400" spc="-10" dirty="0">
                <a:latin typeface="Cambria Math"/>
                <a:cs typeface="Cambria Math"/>
              </a:rPr>
              <a:t>|𝐵</a:t>
            </a:r>
            <a:r>
              <a:rPr sz="2625" spc="-15" baseline="-15873" dirty="0">
                <a:latin typeface="Cambria Math"/>
                <a:cs typeface="Cambria Math"/>
              </a:rPr>
              <a:t>2	</a:t>
            </a:r>
            <a:r>
              <a:rPr sz="2400" dirty="0">
                <a:latin typeface="Cambria Math"/>
                <a:cs typeface="Cambria Math"/>
              </a:rPr>
              <a:t>𝑃	</a:t>
            </a:r>
            <a:r>
              <a:rPr sz="2400" spc="-40" dirty="0">
                <a:latin typeface="Cambria Math"/>
                <a:cs typeface="Cambria Math"/>
              </a:rPr>
              <a:t>𝐵</a:t>
            </a:r>
            <a:r>
              <a:rPr sz="2625" spc="-60" baseline="-15873" dirty="0">
                <a:latin typeface="Cambria Math"/>
                <a:cs typeface="Cambria Math"/>
              </a:rPr>
              <a:t>2</a:t>
            </a:r>
            <a:endParaRPr sz="2625" baseline="-15873">
              <a:latin typeface="Cambria Math"/>
              <a:cs typeface="Cambria Math"/>
            </a:endParaRPr>
          </a:p>
        </p:txBody>
      </p:sp>
      <p:grpSp>
        <p:nvGrpSpPr>
          <p:cNvPr id="46" name="object 46"/>
          <p:cNvGrpSpPr/>
          <p:nvPr/>
        </p:nvGrpSpPr>
        <p:grpSpPr>
          <a:xfrm>
            <a:off x="716280" y="4698491"/>
            <a:ext cx="365760" cy="365760"/>
            <a:chOff x="716280" y="4698491"/>
            <a:chExt cx="365760" cy="365760"/>
          </a:xfrm>
        </p:grpSpPr>
        <p:sp>
          <p:nvSpPr>
            <p:cNvPr id="47" name="object 47"/>
            <p:cNvSpPr/>
            <p:nvPr/>
          </p:nvSpPr>
          <p:spPr>
            <a:xfrm>
              <a:off x="722376" y="4704587"/>
              <a:ext cx="353695" cy="353695"/>
            </a:xfrm>
            <a:custGeom>
              <a:avLst/>
              <a:gdLst/>
              <a:ahLst/>
              <a:cxnLst/>
              <a:rect l="l" t="t" r="r" b="b"/>
              <a:pathLst>
                <a:path w="353694" h="353695">
                  <a:moveTo>
                    <a:pt x="176783" y="0"/>
                  </a:moveTo>
                  <a:lnTo>
                    <a:pt x="129786" y="6312"/>
                  </a:lnTo>
                  <a:lnTo>
                    <a:pt x="87556" y="24129"/>
                  </a:lnTo>
                  <a:lnTo>
                    <a:pt x="51777" y="51768"/>
                  </a:lnTo>
                  <a:lnTo>
                    <a:pt x="24135" y="87545"/>
                  </a:lnTo>
                  <a:lnTo>
                    <a:pt x="6314" y="129778"/>
                  </a:lnTo>
                  <a:lnTo>
                    <a:pt x="0" y="176784"/>
                  </a:lnTo>
                  <a:lnTo>
                    <a:pt x="6314" y="223789"/>
                  </a:lnTo>
                  <a:lnTo>
                    <a:pt x="24135" y="266022"/>
                  </a:lnTo>
                  <a:lnTo>
                    <a:pt x="51777" y="301799"/>
                  </a:lnTo>
                  <a:lnTo>
                    <a:pt x="87556" y="329438"/>
                  </a:lnTo>
                  <a:lnTo>
                    <a:pt x="129786" y="347255"/>
                  </a:lnTo>
                  <a:lnTo>
                    <a:pt x="176783" y="353568"/>
                  </a:lnTo>
                  <a:lnTo>
                    <a:pt x="223781" y="347255"/>
                  </a:lnTo>
                  <a:lnTo>
                    <a:pt x="266011" y="329438"/>
                  </a:lnTo>
                  <a:lnTo>
                    <a:pt x="301790" y="301799"/>
                  </a:lnTo>
                  <a:lnTo>
                    <a:pt x="329432" y="266022"/>
                  </a:lnTo>
                  <a:lnTo>
                    <a:pt x="347253" y="223789"/>
                  </a:lnTo>
                  <a:lnTo>
                    <a:pt x="353567" y="176784"/>
                  </a:lnTo>
                  <a:lnTo>
                    <a:pt x="347253" y="129778"/>
                  </a:lnTo>
                  <a:lnTo>
                    <a:pt x="329432" y="87545"/>
                  </a:lnTo>
                  <a:lnTo>
                    <a:pt x="301790" y="51768"/>
                  </a:lnTo>
                  <a:lnTo>
                    <a:pt x="266011" y="24130"/>
                  </a:lnTo>
                  <a:lnTo>
                    <a:pt x="223781" y="6312"/>
                  </a:lnTo>
                  <a:lnTo>
                    <a:pt x="176783" y="0"/>
                  </a:lnTo>
                  <a:close/>
                </a:path>
              </a:pathLst>
            </a:custGeom>
            <a:solidFill>
              <a:srgbClr val="4471C4"/>
            </a:solidFill>
          </p:spPr>
          <p:txBody>
            <a:bodyPr wrap="square" lIns="0" tIns="0" rIns="0" bIns="0" rtlCol="0"/>
            <a:lstStyle/>
            <a:p>
              <a:endParaRPr/>
            </a:p>
          </p:txBody>
        </p:sp>
        <p:sp>
          <p:nvSpPr>
            <p:cNvPr id="48" name="object 48"/>
            <p:cNvSpPr/>
            <p:nvPr/>
          </p:nvSpPr>
          <p:spPr>
            <a:xfrm>
              <a:off x="722376" y="4704587"/>
              <a:ext cx="353695" cy="353695"/>
            </a:xfrm>
            <a:custGeom>
              <a:avLst/>
              <a:gdLst/>
              <a:ahLst/>
              <a:cxnLst/>
              <a:rect l="l" t="t" r="r" b="b"/>
              <a:pathLst>
                <a:path w="353694" h="353695">
                  <a:moveTo>
                    <a:pt x="0" y="176784"/>
                  </a:moveTo>
                  <a:lnTo>
                    <a:pt x="6314" y="129778"/>
                  </a:lnTo>
                  <a:lnTo>
                    <a:pt x="24135" y="87545"/>
                  </a:lnTo>
                  <a:lnTo>
                    <a:pt x="51777" y="51768"/>
                  </a:lnTo>
                  <a:lnTo>
                    <a:pt x="87556" y="24129"/>
                  </a:lnTo>
                  <a:lnTo>
                    <a:pt x="129786" y="6312"/>
                  </a:lnTo>
                  <a:lnTo>
                    <a:pt x="176783" y="0"/>
                  </a:lnTo>
                  <a:lnTo>
                    <a:pt x="223781" y="6312"/>
                  </a:lnTo>
                  <a:lnTo>
                    <a:pt x="266011" y="24130"/>
                  </a:lnTo>
                  <a:lnTo>
                    <a:pt x="301790" y="51768"/>
                  </a:lnTo>
                  <a:lnTo>
                    <a:pt x="329432" y="87545"/>
                  </a:lnTo>
                  <a:lnTo>
                    <a:pt x="347253" y="129778"/>
                  </a:lnTo>
                  <a:lnTo>
                    <a:pt x="353567" y="176784"/>
                  </a:lnTo>
                  <a:lnTo>
                    <a:pt x="347253" y="223789"/>
                  </a:lnTo>
                  <a:lnTo>
                    <a:pt x="329432" y="266022"/>
                  </a:lnTo>
                  <a:lnTo>
                    <a:pt x="301790" y="301799"/>
                  </a:lnTo>
                  <a:lnTo>
                    <a:pt x="266011" y="329438"/>
                  </a:lnTo>
                  <a:lnTo>
                    <a:pt x="223781" y="347255"/>
                  </a:lnTo>
                  <a:lnTo>
                    <a:pt x="176783" y="353568"/>
                  </a:lnTo>
                  <a:lnTo>
                    <a:pt x="129786" y="347255"/>
                  </a:lnTo>
                  <a:lnTo>
                    <a:pt x="87556" y="329438"/>
                  </a:lnTo>
                  <a:lnTo>
                    <a:pt x="51777" y="301799"/>
                  </a:lnTo>
                  <a:lnTo>
                    <a:pt x="24135" y="266022"/>
                  </a:lnTo>
                  <a:lnTo>
                    <a:pt x="6314" y="223789"/>
                  </a:lnTo>
                  <a:lnTo>
                    <a:pt x="0" y="176784"/>
                  </a:lnTo>
                  <a:close/>
                </a:path>
              </a:pathLst>
            </a:custGeom>
            <a:ln w="12192">
              <a:solidFill>
                <a:srgbClr val="2E528F"/>
              </a:solidFill>
            </a:ln>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4074</TotalTime>
  <Words>5175</Words>
  <Application>Microsoft Macintosh PowerPoint</Application>
  <PresentationFormat>On-screen Show (4:3)</PresentationFormat>
  <Paragraphs>621</Paragraphs>
  <Slides>35</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 MT</vt:lpstr>
      <vt:lpstr>Microsoft YaHei UI</vt:lpstr>
      <vt:lpstr>PMingLiU-ExtB</vt:lpstr>
      <vt:lpstr>Arial</vt:lpstr>
      <vt:lpstr>Calibri</vt:lpstr>
      <vt:lpstr>Calibri Light</vt:lpstr>
      <vt:lpstr>Cambria Math</vt:lpstr>
      <vt:lpstr>Symbol</vt:lpstr>
      <vt:lpstr>Times New Roman</vt:lpstr>
      <vt:lpstr>Wingdings</vt:lpstr>
      <vt:lpstr>Office Theme</vt:lpstr>
      <vt:lpstr>Classification: Probabilistic  Generative Model</vt:lpstr>
      <vt:lpstr>Classification</vt:lpstr>
      <vt:lpstr>Example Application</vt:lpstr>
      <vt:lpstr>Example Application</vt:lpstr>
      <vt:lpstr>Example Application</vt:lpstr>
      <vt:lpstr>How to do Classification</vt:lpstr>
      <vt:lpstr>PowerPoint Presentation</vt:lpstr>
      <vt:lpstr>Ideal Alternatives</vt:lpstr>
      <vt:lpstr>Two Boxes</vt:lpstr>
      <vt:lpstr>Estimating the Probabilities  From training data</vt:lpstr>
      <vt:lpstr>Prior</vt:lpstr>
      <vt:lpstr>Probability from Class</vt:lpstr>
      <vt:lpstr>Probability from Class - Feature</vt:lpstr>
      <vt:lpstr>Gaussian Distribution</vt:lpstr>
      <vt:lpstr>Gaussian Distribution</vt:lpstr>
      <vt:lpstr>Probability from Class</vt:lpstr>
      <vt:lpstr>Maximum Likelihood</vt:lpstr>
      <vt:lpstr>Maximum Likelihood</vt:lpstr>
      <vt:lpstr>Maximum Likelihood</vt:lpstr>
      <vt:lpstr>Now we can do classification </vt:lpstr>
      <vt:lpstr>PowerPoint Presentation</vt:lpstr>
      <vt:lpstr>Modifying Model</vt:lpstr>
      <vt:lpstr>Modifying Model</vt:lpstr>
      <vt:lpstr>Modifying Model</vt:lpstr>
      <vt:lpstr>Three Steps</vt:lpstr>
      <vt:lpstr>Probability Distribution</vt:lpstr>
      <vt:lpstr>Posterior Probability</vt:lpstr>
      <vt:lpstr>Warning of Math</vt:lpstr>
      <vt:lpstr>Posterior Probability</vt:lpstr>
      <vt:lpstr>𝑙𝑛 𝑃 𝑥|𝐶1</vt:lpstr>
      <vt:lpstr>PowerPoint Presentation</vt:lpstr>
      <vt:lpstr>End of Warning</vt:lpstr>
      <vt:lpstr>𝑃 𝐶1|𝑥</vt:lpstr>
      <vt:lpstr>Reference</vt:lpstr>
      <vt:lpstr>Acknowledgment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dc:title>
  <dc:creator>Hung-yi Lee</dc:creator>
  <cp:lastModifiedBy>Microsoft Office User</cp:lastModifiedBy>
  <cp:revision>4</cp:revision>
  <dcterms:created xsi:type="dcterms:W3CDTF">2021-09-09T09:19:56Z</dcterms:created>
  <dcterms:modified xsi:type="dcterms:W3CDTF">2021-09-12T05:14:42Z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2017-03-12T00:00:00Z</vt:filetime>
  </property>
  <property fmtid="{D5CDD505-2E9C-101B-9397-08002B2CF9AE}" pid="3" name="Creator">
    <vt:lpwstr>Microsoft® PowerPoint® 2016</vt:lpwstr>
  </property>
  <property fmtid="{D5CDD505-2E9C-101B-9397-08002B2CF9AE}" pid="4" name="LastSaved">
    <vt:filetime>2021-09-09T00:00:00Z</vt:filetime>
  </property>
</Properties>
</file>