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5FCB-924C-AA48-9A5B-DB3FBDA54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CD52E-7D78-0A40-AA21-06D5917E0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9921-F61C-2242-9559-5CE20CC1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D37D-4496-BF47-82DA-4641E8DE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B960-D718-CA4A-8CF6-6DAA06E9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948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81A9-2DFC-214F-9962-637329A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C705A-F23A-B044-8055-C200320B9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C295-F2AB-C44F-B843-84DB84C3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3B350-B0AF-D043-8DD7-46497D9E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F710-8E94-FC4B-9A49-B90F8785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38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5CC8E-BC5F-894C-8AEE-7EEFAF778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6121E-DA5C-6A4B-919A-0CCFA8355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4F90-3425-DA4C-9D4B-CCC0802E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11CF-73ED-4E4E-95D7-CCD6EBEF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76927-09BD-BF48-A71C-45DDF62B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0109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4508-E5D3-7645-AC97-726D4123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E092-01A9-FF41-81B2-C8D0214C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9DFD-BB04-174F-AE29-9FA6C2EA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D300-4D31-CD4D-8EC5-03354904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97C3-BCA1-4043-80AD-03B07FE1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367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2117-F318-1A42-8861-FA027A79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6D496-E233-AE45-82F4-0930F48E2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441F-6097-E843-9853-5C70EB15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1FC3-4D5D-BB41-99BE-ABD16193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0201-DC35-ED4D-BF75-47837474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4073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82E2-040D-5A4A-88BE-CC27AA20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A41DC-AF0C-7C4E-AE56-CC278573F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96995-BFAC-1E43-8608-550B6BB81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1A3FC-4365-C944-B8B8-62D76DA1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6A250-8A59-4047-94B5-C83A90F3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9C54-9A9F-F841-A45F-E70C392A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2167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493E-D836-D440-9313-74F35771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97B42-79E7-3F47-847D-8AAB69DC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C3A18-44C6-3245-957C-295AB79DF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18584-A041-3B4A-B1B6-AD7968DAE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41402-D889-6545-80D2-728F03FF7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810A0-A261-EB4A-AF24-388A6C93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DD8D2-BA60-7346-A6FD-24BB4259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63A4F-7877-6640-A7B7-FAB91BC3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350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170A-3412-884C-B8B1-E7C4A7E6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BF8A4-28BB-7343-952D-AA64532F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87B6A-E707-054A-B3DF-C6D314FF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413E1-1DD5-1E46-BD7E-492D7FFC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892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C8A63-0FFC-8C4D-BAEA-BB94F9F5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B009F-5331-A548-A05B-BB95D3DF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DD569-D6BE-3A4A-A5E6-E6ECB49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7470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9558-AFD2-C342-938D-348D6DF7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4FC6-2E08-DD41-89D1-1ECE4A4DC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94E4B-130E-DE45-8028-82B3A8E04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81EA3-78CD-1243-BDC6-3AA7A087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16D6B-3A14-0543-9DC6-C084FE0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85677-9DC7-2949-8FFE-8926B55E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6797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842F-957A-574D-AEE4-39580861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54682F-9776-B44A-824D-00AE438B3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4A1F7-E899-C44D-9CB5-5766D4E99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96D10-7CF9-4F43-9B4D-DC7865B0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7E49A-B3DC-3049-8F8E-E8DAAD0A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2E6D4-9096-D644-A09B-1266842B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2403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6B282-B2BF-7B40-A7CF-1437D4BD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2A75-651E-8E44-AE16-5229BDB62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1DC7-85D5-B943-8A35-C6B8A862D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2445F-E049-B347-A80D-7EFDF2826C96}" type="datetimeFigureOut">
              <a:rPr lang="en-TW" smtClean="0"/>
              <a:t>2021/10/6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77D4D-57CF-1E43-B397-16B880781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61DC-6F90-5947-A8F2-A1D17941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9722-4988-B84C-97B4-A20F961A1F7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072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C7F5AC-F178-424C-869B-2E23A866AC5D}"/>
              </a:ext>
            </a:extLst>
          </p:cNvPr>
          <p:cNvSpPr/>
          <p:nvPr/>
        </p:nvSpPr>
        <p:spPr>
          <a:xfrm>
            <a:off x="2603500" y="2590800"/>
            <a:ext cx="5118100" cy="393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DA3C1-9DEE-6E46-8A38-1DFF5F30385C}"/>
              </a:ext>
            </a:extLst>
          </p:cNvPr>
          <p:cNvSpPr/>
          <p:nvPr/>
        </p:nvSpPr>
        <p:spPr>
          <a:xfrm>
            <a:off x="2603500" y="2033270"/>
            <a:ext cx="6584954" cy="393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F6A65-9FE8-7A47-A71B-1A1570318483}"/>
              </a:ext>
            </a:extLst>
          </p:cNvPr>
          <p:cNvSpPr/>
          <p:nvPr/>
        </p:nvSpPr>
        <p:spPr>
          <a:xfrm>
            <a:off x="7721600" y="2590800"/>
            <a:ext cx="1479700" cy="3937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Testing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57EF23-7C07-E548-B91D-57F71EF9C787}"/>
              </a:ext>
            </a:extLst>
          </p:cNvPr>
          <p:cNvSpPr/>
          <p:nvPr/>
        </p:nvSpPr>
        <p:spPr>
          <a:xfrm>
            <a:off x="2603500" y="3135630"/>
            <a:ext cx="3492500" cy="393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06BB56-F742-B24E-A1E6-B4C72836FB59}"/>
              </a:ext>
            </a:extLst>
          </p:cNvPr>
          <p:cNvSpPr/>
          <p:nvPr/>
        </p:nvSpPr>
        <p:spPr>
          <a:xfrm>
            <a:off x="7721600" y="3135630"/>
            <a:ext cx="1479700" cy="3937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Testing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C79B67-CC42-EB4B-B2BF-1407902A21DD}"/>
              </a:ext>
            </a:extLst>
          </p:cNvPr>
          <p:cNvSpPr/>
          <p:nvPr/>
        </p:nvSpPr>
        <p:spPr>
          <a:xfrm>
            <a:off x="6096000" y="3135630"/>
            <a:ext cx="1606700" cy="3937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Validation data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34D4DA-5915-1E43-A925-25543E6762C4}"/>
              </a:ext>
            </a:extLst>
          </p:cNvPr>
          <p:cNvGrpSpPr>
            <a:grpSpLocks noChangeAspect="1"/>
          </p:cNvGrpSpPr>
          <p:nvPr/>
        </p:nvGrpSpPr>
        <p:grpSpPr>
          <a:xfrm>
            <a:off x="2353155" y="3332480"/>
            <a:ext cx="7485689" cy="1364289"/>
            <a:chOff x="3360126" y="3971848"/>
            <a:chExt cx="5764444" cy="10505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B826CD-271A-9741-8D22-8ABB48DB5CCF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24" name="Intelligent Information Retrieval Laboratory">
                <a:extLst>
                  <a:ext uri="{FF2B5EF4-FFF2-40B4-BE49-F238E27FC236}">
                    <a16:creationId xmlns:a16="http://schemas.microsoft.com/office/drawing/2014/main" id="{EB4A727E-13B4-E64F-9794-EC08C1EE8303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5" name="Intelligent Information Retrieval Laboratory">
                <a:extLst>
                  <a:ext uri="{FF2B5EF4-FFF2-40B4-BE49-F238E27FC236}">
                    <a16:creationId xmlns:a16="http://schemas.microsoft.com/office/drawing/2014/main" id="{68510C44-E38A-8843-8BAE-67C92FA1DAAF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18D056-419A-544A-B124-4A90A11E0DD9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B90BECC-D776-4645-BA65-EFBE776E36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Youtube logo | Logok">
                <a:extLst>
                  <a:ext uri="{FF2B5EF4-FFF2-40B4-BE49-F238E27FC236}">
                    <a16:creationId xmlns:a16="http://schemas.microsoft.com/office/drawing/2014/main" id="{B9082591-D918-6E46-9C2E-BBD0F93F1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Intelligent Information Retrieval Laboratory">
                <a:extLst>
                  <a:ext uri="{FF2B5EF4-FFF2-40B4-BE49-F238E27FC236}">
                    <a16:creationId xmlns:a16="http://schemas.microsoft.com/office/drawing/2014/main" id="{BE9AA160-5650-1A43-86A8-A293832AB742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61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99F10E-94A1-7F45-AAA4-3CE7C99F3105}"/>
              </a:ext>
            </a:extLst>
          </p:cNvPr>
          <p:cNvSpPr/>
          <p:nvPr/>
        </p:nvSpPr>
        <p:spPr>
          <a:xfrm>
            <a:off x="2724222" y="2899738"/>
            <a:ext cx="3492500" cy="393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4EB2CD-B063-AA48-B5A0-3567DD266092}"/>
              </a:ext>
            </a:extLst>
          </p:cNvPr>
          <p:cNvSpPr/>
          <p:nvPr/>
        </p:nvSpPr>
        <p:spPr>
          <a:xfrm>
            <a:off x="7842322" y="2899738"/>
            <a:ext cx="1479700" cy="3937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Testing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1DC30-DBC7-EF49-9E37-65C39B69159C}"/>
              </a:ext>
            </a:extLst>
          </p:cNvPr>
          <p:cNvSpPr/>
          <p:nvPr/>
        </p:nvSpPr>
        <p:spPr>
          <a:xfrm>
            <a:off x="6216722" y="2899738"/>
            <a:ext cx="1606700" cy="3937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Validation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1E1B2-F56E-E94B-8975-F4C4CAA600FB}"/>
              </a:ext>
            </a:extLst>
          </p:cNvPr>
          <p:cNvSpPr/>
          <p:nvPr/>
        </p:nvSpPr>
        <p:spPr>
          <a:xfrm>
            <a:off x="2724222" y="1672919"/>
            <a:ext cx="6584954" cy="393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E200482-29CF-A243-B822-B93813070503}"/>
              </a:ext>
            </a:extLst>
          </p:cNvPr>
          <p:cNvSpPr/>
          <p:nvPr/>
        </p:nvSpPr>
        <p:spPr>
          <a:xfrm rot="5400000">
            <a:off x="4299022" y="908378"/>
            <a:ext cx="317500" cy="3467100"/>
          </a:xfrm>
          <a:prstGeom prst="leftBrace">
            <a:avLst>
              <a:gd name="adj1" fmla="val 24333"/>
              <a:gd name="adj2" fmla="val 5000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B9D4C091-5C47-9A4F-83BC-B955BDA7C03A}"/>
              </a:ext>
            </a:extLst>
          </p:cNvPr>
          <p:cNvSpPr/>
          <p:nvPr/>
        </p:nvSpPr>
        <p:spPr>
          <a:xfrm rot="5400000">
            <a:off x="6848622" y="1825878"/>
            <a:ext cx="317500" cy="1632100"/>
          </a:xfrm>
          <a:prstGeom prst="leftBrace">
            <a:avLst>
              <a:gd name="adj1" fmla="val 24333"/>
              <a:gd name="adj2" fmla="val 5000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CD3841B-AF2E-5542-ADCC-8C26B1683003}"/>
              </a:ext>
            </a:extLst>
          </p:cNvPr>
          <p:cNvSpPr/>
          <p:nvPr/>
        </p:nvSpPr>
        <p:spPr>
          <a:xfrm rot="5400000">
            <a:off x="8407622" y="1911678"/>
            <a:ext cx="317500" cy="1460500"/>
          </a:xfrm>
          <a:prstGeom prst="leftBrace">
            <a:avLst>
              <a:gd name="adj1" fmla="val 24333"/>
              <a:gd name="adj2" fmla="val 5000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65FE4-EECE-3A4B-AE16-12ED1DB34C07}"/>
              </a:ext>
            </a:extLst>
          </p:cNvPr>
          <p:cNvSpPr/>
          <p:nvPr/>
        </p:nvSpPr>
        <p:spPr>
          <a:xfrm>
            <a:off x="4142144" y="2165680"/>
            <a:ext cx="65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b="1" dirty="0"/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F876F9-30D6-144A-AA06-F1183D8A8F52}"/>
              </a:ext>
            </a:extLst>
          </p:cNvPr>
          <p:cNvSpPr/>
          <p:nvPr/>
        </p:nvSpPr>
        <p:spPr>
          <a:xfrm>
            <a:off x="6444113" y="2165679"/>
            <a:ext cx="1152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b="1" dirty="0"/>
              <a:t>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4625F-47B7-5649-8090-F6CA6A0E7DE7}"/>
              </a:ext>
            </a:extLst>
          </p:cNvPr>
          <p:cNvSpPr/>
          <p:nvPr/>
        </p:nvSpPr>
        <p:spPr>
          <a:xfrm>
            <a:off x="8300716" y="2165679"/>
            <a:ext cx="5629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b="1" dirty="0"/>
              <a:t>Test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EC4A9-F690-BA4D-AA72-0A88941CC637}"/>
              </a:ext>
            </a:extLst>
          </p:cNvPr>
          <p:cNvCxnSpPr/>
          <p:nvPr/>
        </p:nvCxnSpPr>
        <p:spPr>
          <a:xfrm>
            <a:off x="4464122" y="3522038"/>
            <a:ext cx="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ECC27-3BC9-7640-9C08-B99687E25C14}"/>
              </a:ext>
            </a:extLst>
          </p:cNvPr>
          <p:cNvCxnSpPr/>
          <p:nvPr/>
        </p:nvCxnSpPr>
        <p:spPr>
          <a:xfrm>
            <a:off x="7029522" y="3522038"/>
            <a:ext cx="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82D807-98D2-0946-A302-D3F6AD45B97C}"/>
              </a:ext>
            </a:extLst>
          </p:cNvPr>
          <p:cNvCxnSpPr/>
          <p:nvPr/>
        </p:nvCxnSpPr>
        <p:spPr>
          <a:xfrm>
            <a:off x="8591622" y="3522038"/>
            <a:ext cx="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341E80-4DFA-C748-A42C-5236DAEF6063}"/>
              </a:ext>
            </a:extLst>
          </p:cNvPr>
          <p:cNvSpPr/>
          <p:nvPr/>
        </p:nvSpPr>
        <p:spPr>
          <a:xfrm>
            <a:off x="3762586" y="4215457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600" b="1" dirty="0"/>
              <a:t>實際訓練模型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33090D-9159-344B-810B-D76877C139EF}"/>
              </a:ext>
            </a:extLst>
          </p:cNvPr>
          <p:cNvSpPr/>
          <p:nvPr/>
        </p:nvSpPr>
        <p:spPr>
          <a:xfrm>
            <a:off x="6219043" y="4215457"/>
            <a:ext cx="16209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600" b="1" dirty="0"/>
              <a:t>驗證模型與調整</a:t>
            </a:r>
          </a:p>
          <a:p>
            <a:r>
              <a:rPr lang="en-TW" sz="1600" b="1" dirty="0"/>
              <a:t>超參數和選擇最</a:t>
            </a:r>
          </a:p>
          <a:p>
            <a:r>
              <a:rPr lang="en-TW" sz="1600" b="1" dirty="0"/>
              <a:t>佳模型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95C81-A186-CB4E-AC6B-190BDC2DD483}"/>
              </a:ext>
            </a:extLst>
          </p:cNvPr>
          <p:cNvSpPr/>
          <p:nvPr/>
        </p:nvSpPr>
        <p:spPr>
          <a:xfrm>
            <a:off x="8048024" y="421545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600" b="1" dirty="0"/>
              <a:t>用來評估最終</a:t>
            </a:r>
          </a:p>
          <a:p>
            <a:r>
              <a:rPr lang="en-TW" sz="1600" b="1" dirty="0"/>
              <a:t>選擇的模型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6D7C18-453C-F54E-B6F0-736259F83221}"/>
              </a:ext>
            </a:extLst>
          </p:cNvPr>
          <p:cNvGrpSpPr>
            <a:grpSpLocks noChangeAspect="1"/>
          </p:cNvGrpSpPr>
          <p:nvPr/>
        </p:nvGrpSpPr>
        <p:grpSpPr>
          <a:xfrm>
            <a:off x="2473877" y="4507844"/>
            <a:ext cx="7485689" cy="1364289"/>
            <a:chOff x="3360126" y="3971848"/>
            <a:chExt cx="5764444" cy="10505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5422CA-CE81-8944-8107-CF4BBBAE4385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24" name="Intelligent Information Retrieval Laboratory">
                <a:extLst>
                  <a:ext uri="{FF2B5EF4-FFF2-40B4-BE49-F238E27FC236}">
                    <a16:creationId xmlns:a16="http://schemas.microsoft.com/office/drawing/2014/main" id="{F67000DB-2DEC-8846-926A-D9440EE483BD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5" name="Intelligent Information Retrieval Laboratory">
                <a:extLst>
                  <a:ext uri="{FF2B5EF4-FFF2-40B4-BE49-F238E27FC236}">
                    <a16:creationId xmlns:a16="http://schemas.microsoft.com/office/drawing/2014/main" id="{2DEE1F8C-87CB-7E4A-8553-89C083E19F46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06602EA-014C-A94B-B866-7138564FBFAD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E30961-41B3-C94A-A901-520D5B4C71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4" descr="Youtube logo | Logok">
                <a:extLst>
                  <a:ext uri="{FF2B5EF4-FFF2-40B4-BE49-F238E27FC236}">
                    <a16:creationId xmlns:a16="http://schemas.microsoft.com/office/drawing/2014/main" id="{59956799-BDBD-2040-B5A7-668AFC545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Intelligent Information Retrieval Laboratory">
                <a:extLst>
                  <a:ext uri="{FF2B5EF4-FFF2-40B4-BE49-F238E27FC236}">
                    <a16:creationId xmlns:a16="http://schemas.microsoft.com/office/drawing/2014/main" id="{5F46061D-D950-5341-80C3-4FFD0778DCC0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94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D68F42EE-D89E-8C41-B66E-C1D226859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99734"/>
              </p:ext>
            </p:extLst>
          </p:nvPr>
        </p:nvGraphicFramePr>
        <p:xfrm>
          <a:off x="3365357" y="2176267"/>
          <a:ext cx="3759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37E8A4E-07F8-C844-94EE-C945D018C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0730"/>
              </p:ext>
            </p:extLst>
          </p:nvPr>
        </p:nvGraphicFramePr>
        <p:xfrm>
          <a:off x="3365357" y="2722367"/>
          <a:ext cx="3759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291D33-6E9E-D540-96DB-005EBEBE0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45998"/>
              </p:ext>
            </p:extLst>
          </p:nvPr>
        </p:nvGraphicFramePr>
        <p:xfrm>
          <a:off x="3365357" y="3268467"/>
          <a:ext cx="3759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A5D99B3-589A-BB43-B9B5-172B32512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85779"/>
              </p:ext>
            </p:extLst>
          </p:nvPr>
        </p:nvGraphicFramePr>
        <p:xfrm>
          <a:off x="3365357" y="3814567"/>
          <a:ext cx="3759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77114C8-6194-8B46-8FDA-BD4D84DBC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74696"/>
              </p:ext>
            </p:extLst>
          </p:nvPr>
        </p:nvGraphicFramePr>
        <p:xfrm>
          <a:off x="3365357" y="4360667"/>
          <a:ext cx="37592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75184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D1E41F0-47EE-DE4C-9D26-6AE1EF8781A2}"/>
              </a:ext>
            </a:extLst>
          </p:cNvPr>
          <p:cNvSpPr/>
          <p:nvPr/>
        </p:nvSpPr>
        <p:spPr>
          <a:xfrm>
            <a:off x="3454257" y="1592067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0A8D5-FB4C-F64D-B460-E2C928359C0A}"/>
              </a:ext>
            </a:extLst>
          </p:cNvPr>
          <p:cNvSpPr/>
          <p:nvPr/>
        </p:nvSpPr>
        <p:spPr>
          <a:xfrm>
            <a:off x="3454257" y="1807967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0146D-E01B-A242-9777-444DB9BE5F5F}"/>
              </a:ext>
            </a:extLst>
          </p:cNvPr>
          <p:cNvSpPr/>
          <p:nvPr/>
        </p:nvSpPr>
        <p:spPr>
          <a:xfrm>
            <a:off x="3619357" y="1489951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BA5A9-92C5-5143-B0B0-4543DCBB3E9C}"/>
              </a:ext>
            </a:extLst>
          </p:cNvPr>
          <p:cNvSpPr/>
          <p:nvPr/>
        </p:nvSpPr>
        <p:spPr>
          <a:xfrm>
            <a:off x="3619357" y="1719305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Testing 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55955-004D-C14E-AEC7-C7B2B9ED72B2}"/>
              </a:ext>
            </a:extLst>
          </p:cNvPr>
          <p:cNvSpPr/>
          <p:nvPr/>
        </p:nvSpPr>
        <p:spPr>
          <a:xfrm>
            <a:off x="2047645" y="1693667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11A9F-E97E-0142-9089-F48590042905}"/>
              </a:ext>
            </a:extLst>
          </p:cNvPr>
          <p:cNvSpPr/>
          <p:nvPr/>
        </p:nvSpPr>
        <p:spPr>
          <a:xfrm>
            <a:off x="2330897" y="2177299"/>
            <a:ext cx="46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 </a:t>
            </a:r>
            <a:r>
              <a:rPr lang="en-TW" baseline="30000" dirty="0"/>
              <a:t>st</a:t>
            </a:r>
            <a:endParaRPr lang="en-TW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A3D6F2-18CB-1240-84ED-E5A4C986092B}"/>
              </a:ext>
            </a:extLst>
          </p:cNvPr>
          <p:cNvSpPr/>
          <p:nvPr/>
        </p:nvSpPr>
        <p:spPr>
          <a:xfrm>
            <a:off x="2305987" y="2723121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2 </a:t>
            </a:r>
            <a:r>
              <a:rPr lang="en-TW" baseline="30000" dirty="0"/>
              <a:t>nd</a:t>
            </a:r>
            <a:endParaRPr lang="en-T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4AF8D3-3D3E-5343-B044-273B8D346E0C}"/>
              </a:ext>
            </a:extLst>
          </p:cNvPr>
          <p:cNvSpPr/>
          <p:nvPr/>
        </p:nvSpPr>
        <p:spPr>
          <a:xfrm>
            <a:off x="2306499" y="3268467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3 </a:t>
            </a:r>
            <a:r>
              <a:rPr lang="en-TW" baseline="30000" dirty="0"/>
              <a:t>rd</a:t>
            </a:r>
            <a:endParaRPr lang="en-TW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F1EEC0-ECCA-7C43-B556-588075FCC394}"/>
              </a:ext>
            </a:extLst>
          </p:cNvPr>
          <p:cNvSpPr/>
          <p:nvPr/>
        </p:nvSpPr>
        <p:spPr>
          <a:xfrm>
            <a:off x="2308874" y="3814567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4 </a:t>
            </a:r>
            <a:r>
              <a:rPr lang="en-TW" baseline="30000" dirty="0"/>
              <a:t>th</a:t>
            </a:r>
            <a:endParaRPr lang="en-TW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B3390-DB75-064F-A0AA-5F7351A519F2}"/>
              </a:ext>
            </a:extLst>
          </p:cNvPr>
          <p:cNvSpPr/>
          <p:nvPr/>
        </p:nvSpPr>
        <p:spPr>
          <a:xfrm>
            <a:off x="2305987" y="4360667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5 </a:t>
            </a:r>
            <a:r>
              <a:rPr lang="en-TW" baseline="30000" dirty="0"/>
              <a:t>th</a:t>
            </a:r>
            <a:endParaRPr lang="en-TW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C65350-0F6A-3D4C-9AD9-5CA1E84268F2}"/>
              </a:ext>
            </a:extLst>
          </p:cNvPr>
          <p:cNvCxnSpPr/>
          <p:nvPr/>
        </p:nvCxnSpPr>
        <p:spPr>
          <a:xfrm>
            <a:off x="7289054" y="2389627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56638F-5DE7-2843-854D-0CEB23058C74}"/>
              </a:ext>
            </a:extLst>
          </p:cNvPr>
          <p:cNvCxnSpPr/>
          <p:nvPr/>
        </p:nvCxnSpPr>
        <p:spPr>
          <a:xfrm>
            <a:off x="7301900" y="2922273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92A6F-0D6B-9845-8132-6E1B981B4FB2}"/>
              </a:ext>
            </a:extLst>
          </p:cNvPr>
          <p:cNvCxnSpPr/>
          <p:nvPr/>
        </p:nvCxnSpPr>
        <p:spPr>
          <a:xfrm>
            <a:off x="7301900" y="3458213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3E658AF-AEAC-2349-AD90-39042FE34AFB}"/>
              </a:ext>
            </a:extLst>
          </p:cNvPr>
          <p:cNvSpPr/>
          <p:nvPr/>
        </p:nvSpPr>
        <p:spPr>
          <a:xfrm>
            <a:off x="7669042" y="273760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2</a:t>
            </a:r>
            <a:endParaRPr lang="en-TW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74EC99-B1D0-0049-9FDB-A6101DAC8DD9}"/>
              </a:ext>
            </a:extLst>
          </p:cNvPr>
          <p:cNvSpPr/>
          <p:nvPr/>
        </p:nvSpPr>
        <p:spPr>
          <a:xfrm>
            <a:off x="7669042" y="327354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3</a:t>
            </a:r>
            <a:endParaRPr lang="en-TW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C7DED7-C67C-B847-B6D7-9781A68BD728}"/>
              </a:ext>
            </a:extLst>
          </p:cNvPr>
          <p:cNvSpPr/>
          <p:nvPr/>
        </p:nvSpPr>
        <p:spPr>
          <a:xfrm>
            <a:off x="7669042" y="217626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TW" dirty="0"/>
              <a:t>oss</a:t>
            </a:r>
            <a:r>
              <a:rPr lang="en-TW" baseline="-25000" dirty="0"/>
              <a:t>1</a:t>
            </a:r>
            <a:endParaRPr lang="en-TW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706DAE-5310-0A47-849F-40A6A3DF882B}"/>
              </a:ext>
            </a:extLst>
          </p:cNvPr>
          <p:cNvCxnSpPr/>
          <p:nvPr/>
        </p:nvCxnSpPr>
        <p:spPr>
          <a:xfrm>
            <a:off x="7300855" y="4005583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5EF7F-6F9B-2645-95CA-9F6163AB91BD}"/>
              </a:ext>
            </a:extLst>
          </p:cNvPr>
          <p:cNvSpPr/>
          <p:nvPr/>
        </p:nvSpPr>
        <p:spPr>
          <a:xfrm>
            <a:off x="7667997" y="382091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4</a:t>
            </a:r>
            <a:endParaRPr lang="en-TW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3BF68C-C952-544A-B55C-A6BC3ACC489A}"/>
              </a:ext>
            </a:extLst>
          </p:cNvPr>
          <p:cNvCxnSpPr/>
          <p:nvPr/>
        </p:nvCxnSpPr>
        <p:spPr>
          <a:xfrm>
            <a:off x="7300855" y="4552953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CECAA7A-4643-5E42-98D6-26F19BA9846D}"/>
              </a:ext>
            </a:extLst>
          </p:cNvPr>
          <p:cNvSpPr/>
          <p:nvPr/>
        </p:nvSpPr>
        <p:spPr>
          <a:xfrm>
            <a:off x="7667997" y="4368287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5</a:t>
            </a:r>
            <a:endParaRPr lang="en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E1BD2EA-DAFB-7D46-9314-E228DA32F31F}"/>
                  </a:ext>
                </a:extLst>
              </p:cNvPr>
              <p:cNvSpPr/>
              <p:nvPr/>
            </p:nvSpPr>
            <p:spPr>
              <a:xfrm>
                <a:off x="8773408" y="3075705"/>
                <a:ext cx="1995867" cy="895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E1BD2EA-DAFB-7D46-9314-E228DA32F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408" y="3075705"/>
                <a:ext cx="1995867" cy="895630"/>
              </a:xfrm>
              <a:prstGeom prst="rect">
                <a:avLst/>
              </a:prstGeom>
              <a:blipFill>
                <a:blip r:embed="rId2"/>
                <a:stretch>
                  <a:fillRect t="-92958" b="-14507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4683C5BE-CD5D-6846-B204-92C92C6EAB96}"/>
              </a:ext>
            </a:extLst>
          </p:cNvPr>
          <p:cNvSpPr/>
          <p:nvPr/>
        </p:nvSpPr>
        <p:spPr>
          <a:xfrm>
            <a:off x="8379562" y="2440427"/>
            <a:ext cx="245831" cy="2107446"/>
          </a:xfrm>
          <a:prstGeom prst="rightBrace">
            <a:avLst/>
          </a:prstGeom>
          <a:ln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0B265C-5F60-DF46-B9B6-83CE13174FFA}"/>
              </a:ext>
            </a:extLst>
          </p:cNvPr>
          <p:cNvGrpSpPr>
            <a:grpSpLocks noChangeAspect="1"/>
          </p:cNvGrpSpPr>
          <p:nvPr/>
        </p:nvGrpSpPr>
        <p:grpSpPr>
          <a:xfrm>
            <a:off x="2682566" y="4564508"/>
            <a:ext cx="7485689" cy="1364289"/>
            <a:chOff x="3360126" y="3971848"/>
            <a:chExt cx="5764444" cy="10505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FA25C78-636D-1141-BF7D-5B16EE708A47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35" name="Intelligent Information Retrieval Laboratory">
                <a:extLst>
                  <a:ext uri="{FF2B5EF4-FFF2-40B4-BE49-F238E27FC236}">
                    <a16:creationId xmlns:a16="http://schemas.microsoft.com/office/drawing/2014/main" id="{43BD2721-2082-CD45-AF83-57D690F6C4A4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6" name="Intelligent Information Retrieval Laboratory">
                <a:extLst>
                  <a:ext uri="{FF2B5EF4-FFF2-40B4-BE49-F238E27FC236}">
                    <a16:creationId xmlns:a16="http://schemas.microsoft.com/office/drawing/2014/main" id="{7376FC27-4C8D-4049-B600-B5778F5FC005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65D37B4-87C6-A844-AB52-960106A8A5E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FBCAC879-F9FC-CA49-981B-2AEC424862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Youtube logo | Logok">
                <a:extLst>
                  <a:ext uri="{FF2B5EF4-FFF2-40B4-BE49-F238E27FC236}">
                    <a16:creationId xmlns:a16="http://schemas.microsoft.com/office/drawing/2014/main" id="{7EAE20AF-4EDF-DB45-BC96-3D34DFC2FC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Intelligent Information Retrieval Laboratory">
                <a:extLst>
                  <a:ext uri="{FF2B5EF4-FFF2-40B4-BE49-F238E27FC236}">
                    <a16:creationId xmlns:a16="http://schemas.microsoft.com/office/drawing/2014/main" id="{09FF3DA8-EBD6-934F-9499-737AD273C0C8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395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C12A-2E8F-BE4B-916C-3665C06821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Leave One Out</a:t>
            </a:r>
            <a:endParaRPr lang="en-TW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869DCE-06C9-5041-983E-8013D61EC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01421"/>
              </p:ext>
            </p:extLst>
          </p:nvPr>
        </p:nvGraphicFramePr>
        <p:xfrm>
          <a:off x="4036509" y="2410778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E67FE9B-04A2-6640-A910-D006334A5C68}"/>
              </a:ext>
            </a:extLst>
          </p:cNvPr>
          <p:cNvSpPr/>
          <p:nvPr/>
        </p:nvSpPr>
        <p:spPr>
          <a:xfrm>
            <a:off x="2564492" y="1887538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Iteration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E6F76E-03FC-754E-B169-F9535FBC4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12655"/>
              </p:ext>
            </p:extLst>
          </p:nvPr>
        </p:nvGraphicFramePr>
        <p:xfrm>
          <a:off x="4036509" y="2833450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54F184-C4BA-3045-88E4-524CC362A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1541"/>
              </p:ext>
            </p:extLst>
          </p:nvPr>
        </p:nvGraphicFramePr>
        <p:xfrm>
          <a:off x="4036509" y="3256122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B5096D-C76F-6A4B-8045-322198CC8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11811"/>
              </p:ext>
            </p:extLst>
          </p:nvPr>
        </p:nvGraphicFramePr>
        <p:xfrm>
          <a:off x="4036509" y="4516438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13548FA-DA9C-7747-BF84-4D1BBDC39CC8}"/>
              </a:ext>
            </a:extLst>
          </p:cNvPr>
          <p:cNvSpPr/>
          <p:nvPr/>
        </p:nvSpPr>
        <p:spPr>
          <a:xfrm>
            <a:off x="2836874" y="2410778"/>
            <a:ext cx="46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 </a:t>
            </a:r>
            <a:r>
              <a:rPr lang="en-TW" baseline="30000" dirty="0"/>
              <a:t>st</a:t>
            </a:r>
            <a:endParaRPr lang="en-TW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4D6D8F-BD25-0143-90ED-97EA7E0A2ED0}"/>
              </a:ext>
            </a:extLst>
          </p:cNvPr>
          <p:cNvSpPr/>
          <p:nvPr/>
        </p:nvSpPr>
        <p:spPr>
          <a:xfrm>
            <a:off x="2843220" y="283241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2 </a:t>
            </a:r>
            <a:r>
              <a:rPr lang="en-TW" baseline="30000" dirty="0"/>
              <a:t>nd</a:t>
            </a:r>
            <a:endParaRPr lang="en-TW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CC1DD-A2B7-164D-8AAC-CA73040F27A7}"/>
              </a:ext>
            </a:extLst>
          </p:cNvPr>
          <p:cNvSpPr/>
          <p:nvPr/>
        </p:nvSpPr>
        <p:spPr>
          <a:xfrm>
            <a:off x="2836874" y="325405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3 </a:t>
            </a:r>
            <a:r>
              <a:rPr lang="en-TW" baseline="30000" dirty="0"/>
              <a:t>rd</a:t>
            </a:r>
            <a:endParaRPr lang="en-TW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20DAC-F815-2443-A07A-B7EAA9FD674F}"/>
              </a:ext>
            </a:extLst>
          </p:cNvPr>
          <p:cNvSpPr/>
          <p:nvPr/>
        </p:nvSpPr>
        <p:spPr>
          <a:xfrm>
            <a:off x="2836874" y="451643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N </a:t>
            </a:r>
            <a:r>
              <a:rPr lang="en-TW" baseline="30000" dirty="0"/>
              <a:t>th</a:t>
            </a:r>
            <a:endParaRPr lang="en-TW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7B9B9-6D28-8244-8CB7-37F89282E400}"/>
              </a:ext>
            </a:extLst>
          </p:cNvPr>
          <p:cNvSpPr/>
          <p:nvPr/>
        </p:nvSpPr>
        <p:spPr>
          <a:xfrm>
            <a:off x="6174554" y="3543618"/>
            <a:ext cx="2455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TW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B740F-400B-254C-8A75-212546351347}"/>
              </a:ext>
            </a:extLst>
          </p:cNvPr>
          <p:cNvSpPr/>
          <p:nvPr/>
        </p:nvSpPr>
        <p:spPr>
          <a:xfrm>
            <a:off x="7203053" y="1792804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01A60C-3AEE-524B-889C-7929D696E393}"/>
              </a:ext>
            </a:extLst>
          </p:cNvPr>
          <p:cNvSpPr/>
          <p:nvPr/>
        </p:nvSpPr>
        <p:spPr>
          <a:xfrm>
            <a:off x="7203053" y="2008704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985704-EF7E-EB4B-933D-A7AA66F89A66}"/>
              </a:ext>
            </a:extLst>
          </p:cNvPr>
          <p:cNvSpPr/>
          <p:nvPr/>
        </p:nvSpPr>
        <p:spPr>
          <a:xfrm>
            <a:off x="7368153" y="1690688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0BC710-3BCB-9149-9D22-52395A179919}"/>
              </a:ext>
            </a:extLst>
          </p:cNvPr>
          <p:cNvSpPr/>
          <p:nvPr/>
        </p:nvSpPr>
        <p:spPr>
          <a:xfrm>
            <a:off x="7368153" y="1920042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Testing 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BE023D-864C-F646-9456-9FA2B9C7D780}"/>
              </a:ext>
            </a:extLst>
          </p:cNvPr>
          <p:cNvSpPr/>
          <p:nvPr/>
        </p:nvSpPr>
        <p:spPr>
          <a:xfrm>
            <a:off x="4032113" y="2406381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970D82-D380-4141-AF36-51147F9BF975}"/>
              </a:ext>
            </a:extLst>
          </p:cNvPr>
          <p:cNvSpPr/>
          <p:nvPr/>
        </p:nvSpPr>
        <p:spPr>
          <a:xfrm>
            <a:off x="4201609" y="2827616"/>
            <a:ext cx="165100" cy="3803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0A1CDC-3FDE-7A46-B4F1-6CFC27654928}"/>
              </a:ext>
            </a:extLst>
          </p:cNvPr>
          <p:cNvSpPr/>
          <p:nvPr/>
        </p:nvSpPr>
        <p:spPr>
          <a:xfrm>
            <a:off x="4366709" y="3257491"/>
            <a:ext cx="165100" cy="372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3461D-F953-2E42-BC72-4FF9D4E0967D}"/>
              </a:ext>
            </a:extLst>
          </p:cNvPr>
          <p:cNvSpPr/>
          <p:nvPr/>
        </p:nvSpPr>
        <p:spPr>
          <a:xfrm>
            <a:off x="8477374" y="4514988"/>
            <a:ext cx="165100" cy="3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4D5176-CFE4-D848-9F60-CF0955DDE95D}"/>
              </a:ext>
            </a:extLst>
          </p:cNvPr>
          <p:cNvCxnSpPr>
            <a:cxnSpLocks/>
          </p:cNvCxnSpPr>
          <p:nvPr/>
        </p:nvCxnSpPr>
        <p:spPr>
          <a:xfrm>
            <a:off x="4036509" y="5048330"/>
            <a:ext cx="46062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8D70F4F-FC73-394C-A3E5-72DF1171FAC7}"/>
              </a:ext>
            </a:extLst>
          </p:cNvPr>
          <p:cNvSpPr/>
          <p:nvPr/>
        </p:nvSpPr>
        <p:spPr>
          <a:xfrm>
            <a:off x="5795317" y="5065049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共</a:t>
            </a:r>
            <a:r>
              <a:rPr lang="zh-TW" altLang="en-US" sz="1200" dirty="0"/>
              <a:t> </a:t>
            </a:r>
            <a:r>
              <a:rPr lang="en-US" sz="1200" dirty="0"/>
              <a:t>N 筆資料</a:t>
            </a:r>
            <a:endParaRPr lang="en-TW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E346D2-19CB-9341-AC5F-8F2A68A2D10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247110" y="4269922"/>
            <a:ext cx="311069" cy="2283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5EC0A4E-F5C6-8640-8609-7FFB3894E655}"/>
              </a:ext>
            </a:extLst>
          </p:cNvPr>
          <p:cNvSpPr/>
          <p:nvPr/>
        </p:nvSpPr>
        <p:spPr>
          <a:xfrm>
            <a:off x="7693111" y="3992923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最後一筆資料</a:t>
            </a:r>
            <a:endParaRPr lang="en-TW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FE3A41-A2D7-B44F-A53A-CB453A323AEB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136204" y="2111429"/>
            <a:ext cx="395605" cy="2786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CC138-17B3-924A-9C13-4B41D9B8E929}"/>
              </a:ext>
            </a:extLst>
          </p:cNvPr>
          <p:cNvSpPr/>
          <p:nvPr/>
        </p:nvSpPr>
        <p:spPr>
          <a:xfrm>
            <a:off x="4054755" y="183443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第一筆資料</a:t>
            </a:r>
            <a:endParaRPr lang="en-TW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A8852A-A412-304A-8CD2-41150403FEB8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4457938" y="3664086"/>
            <a:ext cx="290536" cy="24992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B329DA6-7202-2C40-8A82-F610B6656F38}"/>
              </a:ext>
            </a:extLst>
          </p:cNvPr>
          <p:cNvSpPr/>
          <p:nvPr/>
        </p:nvSpPr>
        <p:spPr>
          <a:xfrm>
            <a:off x="4271420" y="391401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第三筆資料</a:t>
            </a:r>
            <a:endParaRPr lang="en-TW" sz="1200" dirty="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0ACD44-4DB8-7948-BCD3-286C804D665F}"/>
              </a:ext>
            </a:extLst>
          </p:cNvPr>
          <p:cNvGrpSpPr>
            <a:grpSpLocks noChangeAspect="1"/>
          </p:cNvGrpSpPr>
          <p:nvPr/>
        </p:nvGrpSpPr>
        <p:grpSpPr>
          <a:xfrm>
            <a:off x="2353155" y="4979644"/>
            <a:ext cx="7485689" cy="1364289"/>
            <a:chOff x="3360126" y="3971848"/>
            <a:chExt cx="5764444" cy="105058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018BC28-D583-614E-8243-F83377C2CFB6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35" name="Intelligent Information Retrieval Laboratory">
                <a:extLst>
                  <a:ext uri="{FF2B5EF4-FFF2-40B4-BE49-F238E27FC236}">
                    <a16:creationId xmlns:a16="http://schemas.microsoft.com/office/drawing/2014/main" id="{A16AC482-2A84-864E-88D8-AAAB3F216377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6" name="Intelligent Information Retrieval Laboratory">
                <a:extLst>
                  <a:ext uri="{FF2B5EF4-FFF2-40B4-BE49-F238E27FC236}">
                    <a16:creationId xmlns:a16="http://schemas.microsoft.com/office/drawing/2014/main" id="{63D28AA2-2C25-E446-8DA5-4E3AA43F73E6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3B1EF3F-702B-4844-8237-C38A41794ED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1893418-FADA-B442-B915-DE9F4126A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Youtube logo | Logok">
                <a:extLst>
                  <a:ext uri="{FF2B5EF4-FFF2-40B4-BE49-F238E27FC236}">
                    <a16:creationId xmlns:a16="http://schemas.microsoft.com/office/drawing/2014/main" id="{389757BF-EF5C-324E-91D3-93226D9534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Intelligent Information Retrieval Laboratory">
                <a:extLst>
                  <a:ext uri="{FF2B5EF4-FFF2-40B4-BE49-F238E27FC236}">
                    <a16:creationId xmlns:a16="http://schemas.microsoft.com/office/drawing/2014/main" id="{AF858B26-5D8F-714E-814A-9A50F65BB380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69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FB42-45D8-3942-B410-DFD6C49F4D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Random Subsampling</a:t>
            </a:r>
            <a:endParaRPr lang="en-TW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B46303-0470-8B41-9431-0010C90E1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88788"/>
              </p:ext>
            </p:extLst>
          </p:nvPr>
        </p:nvGraphicFramePr>
        <p:xfrm>
          <a:off x="3985139" y="2410778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0D54395-6AC5-7748-8B61-21CD364E12D8}"/>
              </a:ext>
            </a:extLst>
          </p:cNvPr>
          <p:cNvSpPr/>
          <p:nvPr/>
        </p:nvSpPr>
        <p:spPr>
          <a:xfrm>
            <a:off x="2513122" y="1887538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Iteration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657853-27A4-1C41-8939-3C8EDD50A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17779"/>
              </p:ext>
            </p:extLst>
          </p:nvPr>
        </p:nvGraphicFramePr>
        <p:xfrm>
          <a:off x="3985139" y="2833450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41DF82-413F-CB4E-9615-2BD0DFC64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77066"/>
              </p:ext>
            </p:extLst>
          </p:nvPr>
        </p:nvGraphicFramePr>
        <p:xfrm>
          <a:off x="3985139" y="3256122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0D2AFD-1119-0C4F-BF63-F7D9DE584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45235"/>
              </p:ext>
            </p:extLst>
          </p:nvPr>
        </p:nvGraphicFramePr>
        <p:xfrm>
          <a:off x="3985139" y="4516438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71CC4C88-4EAB-4743-A424-0FE207FEC59F}"/>
              </a:ext>
            </a:extLst>
          </p:cNvPr>
          <p:cNvSpPr/>
          <p:nvPr/>
        </p:nvSpPr>
        <p:spPr>
          <a:xfrm>
            <a:off x="2785504" y="2410778"/>
            <a:ext cx="46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 </a:t>
            </a:r>
            <a:r>
              <a:rPr lang="en-TW" baseline="30000" dirty="0"/>
              <a:t>st</a:t>
            </a:r>
            <a:endParaRPr lang="en-TW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1E3329-90F4-0A4E-A1A8-F12964F02768}"/>
              </a:ext>
            </a:extLst>
          </p:cNvPr>
          <p:cNvSpPr/>
          <p:nvPr/>
        </p:nvSpPr>
        <p:spPr>
          <a:xfrm>
            <a:off x="2791850" y="283241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2 </a:t>
            </a:r>
            <a:r>
              <a:rPr lang="en-TW" baseline="30000" dirty="0"/>
              <a:t>nd</a:t>
            </a:r>
            <a:endParaRPr lang="en-TW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31E77-6453-B642-B772-BE2D7BBA9DE7}"/>
              </a:ext>
            </a:extLst>
          </p:cNvPr>
          <p:cNvSpPr/>
          <p:nvPr/>
        </p:nvSpPr>
        <p:spPr>
          <a:xfrm>
            <a:off x="2785504" y="325405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3 </a:t>
            </a:r>
            <a:r>
              <a:rPr lang="en-TW" baseline="30000" dirty="0"/>
              <a:t>rd</a:t>
            </a:r>
            <a:endParaRPr lang="en-TW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6A8F-BCF1-EB42-B594-0DAF252CAAFF}"/>
              </a:ext>
            </a:extLst>
          </p:cNvPr>
          <p:cNvSpPr/>
          <p:nvPr/>
        </p:nvSpPr>
        <p:spPr>
          <a:xfrm>
            <a:off x="2785504" y="451643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N </a:t>
            </a:r>
            <a:r>
              <a:rPr lang="en-TW" baseline="30000" dirty="0"/>
              <a:t>th</a:t>
            </a:r>
            <a:endParaRPr lang="en-TW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719AFE-4431-C54E-80A3-106FD1EDF32E}"/>
              </a:ext>
            </a:extLst>
          </p:cNvPr>
          <p:cNvSpPr/>
          <p:nvPr/>
        </p:nvSpPr>
        <p:spPr>
          <a:xfrm>
            <a:off x="6123184" y="3543618"/>
            <a:ext cx="2455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TW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9583D0-E856-B945-9D72-7B7CAA159681}"/>
              </a:ext>
            </a:extLst>
          </p:cNvPr>
          <p:cNvSpPr/>
          <p:nvPr/>
        </p:nvSpPr>
        <p:spPr>
          <a:xfrm>
            <a:off x="7151683" y="1792804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F9323D-032B-8D4A-8D1B-F656F63D8DE3}"/>
              </a:ext>
            </a:extLst>
          </p:cNvPr>
          <p:cNvSpPr/>
          <p:nvPr/>
        </p:nvSpPr>
        <p:spPr>
          <a:xfrm>
            <a:off x="7151683" y="2008704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E5DF2-73F1-3D41-AE20-95A8740FEEC1}"/>
              </a:ext>
            </a:extLst>
          </p:cNvPr>
          <p:cNvSpPr/>
          <p:nvPr/>
        </p:nvSpPr>
        <p:spPr>
          <a:xfrm>
            <a:off x="7316783" y="1690688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55A397-D857-FA44-AAD6-4E56743DA7A7}"/>
              </a:ext>
            </a:extLst>
          </p:cNvPr>
          <p:cNvSpPr/>
          <p:nvPr/>
        </p:nvSpPr>
        <p:spPr>
          <a:xfrm>
            <a:off x="7316783" y="1920042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Testing 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435DBC-E0CF-C348-A477-BBA9ED45AFE3}"/>
              </a:ext>
            </a:extLst>
          </p:cNvPr>
          <p:cNvSpPr/>
          <p:nvPr/>
        </p:nvSpPr>
        <p:spPr>
          <a:xfrm>
            <a:off x="3980743" y="2406381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E7138-3980-564F-BBEF-D97893D94FC9}"/>
              </a:ext>
            </a:extLst>
          </p:cNvPr>
          <p:cNvSpPr/>
          <p:nvPr/>
        </p:nvSpPr>
        <p:spPr>
          <a:xfrm>
            <a:off x="4150239" y="2827616"/>
            <a:ext cx="165100" cy="3803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462216-0C1F-E644-85C8-C167F9011D02}"/>
              </a:ext>
            </a:extLst>
          </p:cNvPr>
          <p:cNvSpPr/>
          <p:nvPr/>
        </p:nvSpPr>
        <p:spPr>
          <a:xfrm>
            <a:off x="4315339" y="3257491"/>
            <a:ext cx="165100" cy="372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0F1F4F-9450-BA4A-B60E-5600CF39CDF0}"/>
              </a:ext>
            </a:extLst>
          </p:cNvPr>
          <p:cNvSpPr/>
          <p:nvPr/>
        </p:nvSpPr>
        <p:spPr>
          <a:xfrm>
            <a:off x="8432879" y="4512643"/>
            <a:ext cx="165100" cy="3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424152-2022-CF46-BA72-3E1F16DFE55E}"/>
              </a:ext>
            </a:extLst>
          </p:cNvPr>
          <p:cNvCxnSpPr>
            <a:cxnSpLocks/>
          </p:cNvCxnSpPr>
          <p:nvPr/>
        </p:nvCxnSpPr>
        <p:spPr>
          <a:xfrm>
            <a:off x="3985139" y="5048330"/>
            <a:ext cx="460629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998CAD1-0BF4-FF43-ACE7-6681ABDAA9BC}"/>
              </a:ext>
            </a:extLst>
          </p:cNvPr>
          <p:cNvSpPr/>
          <p:nvPr/>
        </p:nvSpPr>
        <p:spPr>
          <a:xfrm>
            <a:off x="5743947" y="5065049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共</a:t>
            </a:r>
            <a:r>
              <a:rPr lang="zh-TW" altLang="en-US" sz="1200" dirty="0"/>
              <a:t> </a:t>
            </a:r>
            <a:r>
              <a:rPr lang="en-US" sz="1200" dirty="0"/>
              <a:t>N 筆資料</a:t>
            </a:r>
            <a:endParaRPr lang="en-TW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E85583-B16E-2A4C-8868-829EE07FAAF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195740" y="4269922"/>
            <a:ext cx="311069" cy="22834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C97A7A1-C530-4647-97FA-1FAC9EAA4B22}"/>
              </a:ext>
            </a:extLst>
          </p:cNvPr>
          <p:cNvSpPr/>
          <p:nvPr/>
        </p:nvSpPr>
        <p:spPr>
          <a:xfrm>
            <a:off x="7641741" y="3992923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最後一筆資料</a:t>
            </a:r>
            <a:endParaRPr lang="en-TW" sz="12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924FA2-D191-344E-B4EF-1206639A6455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084834" y="2111429"/>
            <a:ext cx="395605" cy="27867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6C3F38B-B35B-CD4A-B5DD-19F878EE8473}"/>
              </a:ext>
            </a:extLst>
          </p:cNvPr>
          <p:cNvSpPr/>
          <p:nvPr/>
        </p:nvSpPr>
        <p:spPr>
          <a:xfrm>
            <a:off x="4003385" y="1834430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第一筆資料</a:t>
            </a:r>
            <a:endParaRPr lang="en-TW" sz="12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E5932F-F2ED-DC4E-8FCD-08510C3A69CB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4406568" y="3664086"/>
            <a:ext cx="290536" cy="24992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97D93F9-CB02-2E41-9186-43BFB47A6AC4}"/>
              </a:ext>
            </a:extLst>
          </p:cNvPr>
          <p:cNvSpPr/>
          <p:nvPr/>
        </p:nvSpPr>
        <p:spPr>
          <a:xfrm>
            <a:off x="4220050" y="3914012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第三筆資料</a:t>
            </a:r>
            <a:endParaRPr lang="en-TW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0119D1-E1B3-E34E-934C-F74D82B4A525}"/>
              </a:ext>
            </a:extLst>
          </p:cNvPr>
          <p:cNvSpPr/>
          <p:nvPr/>
        </p:nvSpPr>
        <p:spPr>
          <a:xfrm>
            <a:off x="4406568" y="2406381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438BDF-EB5C-964D-AD5D-8DDCA89E061C}"/>
              </a:ext>
            </a:extLst>
          </p:cNvPr>
          <p:cNvSpPr/>
          <p:nvPr/>
        </p:nvSpPr>
        <p:spPr>
          <a:xfrm>
            <a:off x="5066206" y="2406381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C695C-88E1-BF47-9530-1F1733C9B21E}"/>
              </a:ext>
            </a:extLst>
          </p:cNvPr>
          <p:cNvSpPr/>
          <p:nvPr/>
        </p:nvSpPr>
        <p:spPr>
          <a:xfrm>
            <a:off x="5411611" y="2407669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F1D788-3306-9247-B40C-48DE987D9F14}"/>
              </a:ext>
            </a:extLst>
          </p:cNvPr>
          <p:cNvSpPr/>
          <p:nvPr/>
        </p:nvSpPr>
        <p:spPr>
          <a:xfrm>
            <a:off x="5807388" y="2406381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6B18AF-CE7C-2B49-9BCF-CD784ADD2159}"/>
              </a:ext>
            </a:extLst>
          </p:cNvPr>
          <p:cNvSpPr/>
          <p:nvPr/>
        </p:nvSpPr>
        <p:spPr>
          <a:xfrm>
            <a:off x="7069133" y="2406330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B9A163A-A1D5-2948-8E1A-D9320F02BA4C}"/>
              </a:ext>
            </a:extLst>
          </p:cNvPr>
          <p:cNvSpPr/>
          <p:nvPr/>
        </p:nvSpPr>
        <p:spPr>
          <a:xfrm>
            <a:off x="8190196" y="2405977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49F6A3-9C51-B24D-BDC7-DA0AF8CD689B}"/>
              </a:ext>
            </a:extLst>
          </p:cNvPr>
          <p:cNvSpPr/>
          <p:nvPr/>
        </p:nvSpPr>
        <p:spPr>
          <a:xfrm>
            <a:off x="7373075" y="2405977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7A9464-CB3B-BF40-A261-5B3F63054F8F}"/>
              </a:ext>
            </a:extLst>
          </p:cNvPr>
          <p:cNvSpPr/>
          <p:nvPr/>
        </p:nvSpPr>
        <p:spPr>
          <a:xfrm>
            <a:off x="5687626" y="2830598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1D371E-FB19-1841-983D-BADC3CE77E01}"/>
              </a:ext>
            </a:extLst>
          </p:cNvPr>
          <p:cNvSpPr/>
          <p:nvPr/>
        </p:nvSpPr>
        <p:spPr>
          <a:xfrm>
            <a:off x="6033031" y="2831886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418E1C8-E130-9B43-9638-DCBF65E2CEE2}"/>
              </a:ext>
            </a:extLst>
          </p:cNvPr>
          <p:cNvSpPr/>
          <p:nvPr/>
        </p:nvSpPr>
        <p:spPr>
          <a:xfrm>
            <a:off x="4580253" y="4513700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C874DB-BF39-894B-BDB3-B7EBDF90C79F}"/>
              </a:ext>
            </a:extLst>
          </p:cNvPr>
          <p:cNvSpPr/>
          <p:nvPr/>
        </p:nvSpPr>
        <p:spPr>
          <a:xfrm>
            <a:off x="4925658" y="4514988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DE2B96-38DC-FB45-9952-EAF7A970B091}"/>
              </a:ext>
            </a:extLst>
          </p:cNvPr>
          <p:cNvSpPr/>
          <p:nvPr/>
        </p:nvSpPr>
        <p:spPr>
          <a:xfrm>
            <a:off x="5695229" y="4512627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95B491C-79BA-3541-841F-58011A67B9AA}"/>
              </a:ext>
            </a:extLst>
          </p:cNvPr>
          <p:cNvSpPr/>
          <p:nvPr/>
        </p:nvSpPr>
        <p:spPr>
          <a:xfrm>
            <a:off x="6040634" y="4513915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E2B5F1-932F-1D48-95D2-F54404A52611}"/>
              </a:ext>
            </a:extLst>
          </p:cNvPr>
          <p:cNvSpPr/>
          <p:nvPr/>
        </p:nvSpPr>
        <p:spPr>
          <a:xfrm>
            <a:off x="6810324" y="4510040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FBCB01-F27E-7C42-87B9-C287A593F4FC}"/>
              </a:ext>
            </a:extLst>
          </p:cNvPr>
          <p:cNvSpPr/>
          <p:nvPr/>
        </p:nvSpPr>
        <p:spPr>
          <a:xfrm>
            <a:off x="7155729" y="4511328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969BF2-5DB9-964B-A6E5-5B166DFD6716}"/>
              </a:ext>
            </a:extLst>
          </p:cNvPr>
          <p:cNvSpPr/>
          <p:nvPr/>
        </p:nvSpPr>
        <p:spPr>
          <a:xfrm>
            <a:off x="4908564" y="3250734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8DFF1B-B741-BD4A-B378-22C56A3C2A97}"/>
              </a:ext>
            </a:extLst>
          </p:cNvPr>
          <p:cNvSpPr/>
          <p:nvPr/>
        </p:nvSpPr>
        <p:spPr>
          <a:xfrm>
            <a:off x="5268257" y="3252022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9B0858-80E1-A84F-82F9-39F6F312621C}"/>
              </a:ext>
            </a:extLst>
          </p:cNvPr>
          <p:cNvSpPr/>
          <p:nvPr/>
        </p:nvSpPr>
        <p:spPr>
          <a:xfrm>
            <a:off x="6572376" y="3252479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D73574-D265-7940-9E4A-15801C7517C6}"/>
              </a:ext>
            </a:extLst>
          </p:cNvPr>
          <p:cNvSpPr/>
          <p:nvPr/>
        </p:nvSpPr>
        <p:spPr>
          <a:xfrm>
            <a:off x="6917781" y="3253767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B94777-54D3-6B41-BEA8-973B911B02D4}"/>
              </a:ext>
            </a:extLst>
          </p:cNvPr>
          <p:cNvSpPr/>
          <p:nvPr/>
        </p:nvSpPr>
        <p:spPr>
          <a:xfrm>
            <a:off x="6199995" y="2831885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6FE04-EA48-1345-A7B9-4104DA79F3D2}"/>
              </a:ext>
            </a:extLst>
          </p:cNvPr>
          <p:cNvSpPr/>
          <p:nvPr/>
        </p:nvSpPr>
        <p:spPr>
          <a:xfrm>
            <a:off x="5426671" y="3261479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EA09C8-91A4-5949-ADD0-F3CCDC2BD6C3}"/>
              </a:ext>
            </a:extLst>
          </p:cNvPr>
          <p:cNvSpPr/>
          <p:nvPr/>
        </p:nvSpPr>
        <p:spPr>
          <a:xfrm>
            <a:off x="6976365" y="2831885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1AA699-5B16-4E46-9B45-285ACBB69FFA}"/>
              </a:ext>
            </a:extLst>
          </p:cNvPr>
          <p:cNvSpPr/>
          <p:nvPr/>
        </p:nvSpPr>
        <p:spPr>
          <a:xfrm>
            <a:off x="7737319" y="2832330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37130E5-A697-E144-AB7A-99F3731BA0A5}"/>
              </a:ext>
            </a:extLst>
          </p:cNvPr>
          <p:cNvSpPr/>
          <p:nvPr/>
        </p:nvSpPr>
        <p:spPr>
          <a:xfrm>
            <a:off x="4826014" y="2822538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0BF497-2921-0A4F-8A0B-992DA0F84DF3}"/>
              </a:ext>
            </a:extLst>
          </p:cNvPr>
          <p:cNvSpPr/>
          <p:nvPr/>
        </p:nvSpPr>
        <p:spPr>
          <a:xfrm>
            <a:off x="8008139" y="3253766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B78071-2282-BB45-8CF7-C448183764C3}"/>
              </a:ext>
            </a:extLst>
          </p:cNvPr>
          <p:cNvSpPr/>
          <p:nvPr/>
        </p:nvSpPr>
        <p:spPr>
          <a:xfrm>
            <a:off x="7708693" y="4513368"/>
            <a:ext cx="165100" cy="377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6A6B56-A9E2-544A-880D-778FD917C723}"/>
              </a:ext>
            </a:extLst>
          </p:cNvPr>
          <p:cNvGrpSpPr>
            <a:grpSpLocks noChangeAspect="1"/>
          </p:cNvGrpSpPr>
          <p:nvPr/>
        </p:nvGrpSpPr>
        <p:grpSpPr>
          <a:xfrm>
            <a:off x="2117484" y="4996108"/>
            <a:ext cx="7485689" cy="1364289"/>
            <a:chOff x="3360126" y="3971848"/>
            <a:chExt cx="5764444" cy="1050587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B50D82B-039F-DC4C-B628-14F4512DABE6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61" name="Intelligent Information Retrieval Laboratory">
                <a:extLst>
                  <a:ext uri="{FF2B5EF4-FFF2-40B4-BE49-F238E27FC236}">
                    <a16:creationId xmlns:a16="http://schemas.microsoft.com/office/drawing/2014/main" id="{D6427D27-C28E-D74C-A239-01562476F695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62" name="Intelligent Information Retrieval Laboratory">
                <a:extLst>
                  <a:ext uri="{FF2B5EF4-FFF2-40B4-BE49-F238E27FC236}">
                    <a16:creationId xmlns:a16="http://schemas.microsoft.com/office/drawing/2014/main" id="{D79136AC-50FB-2240-B16B-980A3931978A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FFB92F6-025F-9447-91B4-E2AAF1D94A8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6DEA077C-BFF6-7549-85B5-D0798D62BF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4" descr="Youtube logo | Logok">
                <a:extLst>
                  <a:ext uri="{FF2B5EF4-FFF2-40B4-BE49-F238E27FC236}">
                    <a16:creationId xmlns:a16="http://schemas.microsoft.com/office/drawing/2014/main" id="{641BA557-0FF6-1441-99BA-CD44EB6B8D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Intelligent Information Retrieval Laboratory">
                <a:extLst>
                  <a:ext uri="{FF2B5EF4-FFF2-40B4-BE49-F238E27FC236}">
                    <a16:creationId xmlns:a16="http://schemas.microsoft.com/office/drawing/2014/main" id="{1EC7812C-999E-4243-9BAB-74733A8A8D48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921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8FA6-D4A0-C345-A6B5-C3421FE986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Bootstrapping</a:t>
            </a:r>
            <a:endParaRPr lang="en-TW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BB9186-9FF6-874B-8CF3-DBAEDB274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32846"/>
              </p:ext>
            </p:extLst>
          </p:nvPr>
        </p:nvGraphicFramePr>
        <p:xfrm>
          <a:off x="2700869" y="2935005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73866EE-5081-2F42-8C6D-1529ECC17E9E}"/>
              </a:ext>
            </a:extLst>
          </p:cNvPr>
          <p:cNvSpPr/>
          <p:nvPr/>
        </p:nvSpPr>
        <p:spPr>
          <a:xfrm>
            <a:off x="1228852" y="2411765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60CD7-BE25-4247-8735-45BEDF58D5FB}"/>
              </a:ext>
            </a:extLst>
          </p:cNvPr>
          <p:cNvSpPr/>
          <p:nvPr/>
        </p:nvSpPr>
        <p:spPr>
          <a:xfrm>
            <a:off x="4353483" y="4812066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86458E-C16F-3943-ABC1-97F124E73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40113"/>
              </p:ext>
            </p:extLst>
          </p:nvPr>
        </p:nvGraphicFramePr>
        <p:xfrm>
          <a:off x="2700869" y="3357677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1C23B5-C051-5D4A-AC9D-FD245456D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24855"/>
              </p:ext>
            </p:extLst>
          </p:nvPr>
        </p:nvGraphicFramePr>
        <p:xfrm>
          <a:off x="2700869" y="4380435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071E21A-03F3-C042-AF3E-E6347C485E8B}"/>
              </a:ext>
            </a:extLst>
          </p:cNvPr>
          <p:cNvSpPr/>
          <p:nvPr/>
        </p:nvSpPr>
        <p:spPr>
          <a:xfrm>
            <a:off x="1501234" y="2935005"/>
            <a:ext cx="46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 </a:t>
            </a:r>
            <a:r>
              <a:rPr lang="en-TW" baseline="30000" dirty="0"/>
              <a:t>st</a:t>
            </a:r>
            <a:endParaRPr lang="en-TW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A9DCE7-1437-724B-A761-08A59AED5B29}"/>
              </a:ext>
            </a:extLst>
          </p:cNvPr>
          <p:cNvSpPr/>
          <p:nvPr/>
        </p:nvSpPr>
        <p:spPr>
          <a:xfrm>
            <a:off x="1507580" y="3356645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2 </a:t>
            </a:r>
            <a:r>
              <a:rPr lang="en-TW" baseline="30000" dirty="0"/>
              <a:t>n</a:t>
            </a:r>
            <a:r>
              <a:rPr lang="en-US" baseline="30000" dirty="0"/>
              <a:t>d</a:t>
            </a:r>
            <a:endParaRPr lang="en-TW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8F235-3C09-AF4B-925A-60346A6E2AFC}"/>
              </a:ext>
            </a:extLst>
          </p:cNvPr>
          <p:cNvSpPr/>
          <p:nvPr/>
        </p:nvSpPr>
        <p:spPr>
          <a:xfrm>
            <a:off x="1501234" y="4378371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N </a:t>
            </a:r>
            <a:r>
              <a:rPr lang="en-TW" baseline="30000" dirty="0"/>
              <a:t>th</a:t>
            </a:r>
            <a:endParaRPr lang="en-TW" dirty="0"/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6C0DDA07-B7A0-FD4E-B108-67ABA0E5D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16806"/>
              </p:ext>
            </p:extLst>
          </p:nvPr>
        </p:nvGraphicFramePr>
        <p:xfrm>
          <a:off x="2444964" y="2119702"/>
          <a:ext cx="5118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348687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X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B43C24B-DDDE-E548-9D01-A576B2BB40AF}"/>
              </a:ext>
            </a:extLst>
          </p:cNvPr>
          <p:cNvSpPr/>
          <p:nvPr/>
        </p:nvSpPr>
        <p:spPr>
          <a:xfrm>
            <a:off x="4553281" y="1749764"/>
            <a:ext cx="919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b="1" dirty="0">
                <a:solidFill>
                  <a:schemeClr val="tx1"/>
                </a:solidFill>
              </a:rPr>
              <a:t>Dataset</a:t>
            </a:r>
            <a:endParaRPr lang="en-TW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B80961-4BDE-AE40-98F6-22E0DB1AD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73494"/>
              </p:ext>
            </p:extLst>
          </p:nvPr>
        </p:nvGraphicFramePr>
        <p:xfrm>
          <a:off x="8172781" y="2933497"/>
          <a:ext cx="15354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B75024-F31C-0143-8BE9-2A0FCBC0C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2486"/>
              </p:ext>
            </p:extLst>
          </p:nvPr>
        </p:nvGraphicFramePr>
        <p:xfrm>
          <a:off x="8172781" y="3356645"/>
          <a:ext cx="204776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94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94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940">
                  <a:extLst>
                    <a:ext uri="{9D8B030D-6E8A-4147-A177-3AD203B41FA5}">
                      <a16:colId xmlns:a16="http://schemas.microsoft.com/office/drawing/2014/main" val="3315385195"/>
                    </a:ext>
                  </a:extLst>
                </a:gridCol>
                <a:gridCol w="51194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C2877F-009E-8F43-B4D5-9560802C0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9990"/>
              </p:ext>
            </p:extLst>
          </p:nvPr>
        </p:nvGraphicFramePr>
        <p:xfrm>
          <a:off x="8172781" y="4376863"/>
          <a:ext cx="102362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25A754D-1AB2-4B40-970A-823323095EC6}"/>
              </a:ext>
            </a:extLst>
          </p:cNvPr>
          <p:cNvSpPr/>
          <p:nvPr/>
        </p:nvSpPr>
        <p:spPr>
          <a:xfrm>
            <a:off x="8592742" y="4812066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Testing 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DC997-4430-9F42-8176-60FF11A7B6F6}"/>
              </a:ext>
            </a:extLst>
          </p:cNvPr>
          <p:cNvSpPr/>
          <p:nvPr/>
        </p:nvSpPr>
        <p:spPr>
          <a:xfrm>
            <a:off x="4828734" y="3638199"/>
            <a:ext cx="3683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1000" dirty="0"/>
              <a:t>.</a:t>
            </a:r>
          </a:p>
          <a:p>
            <a:r>
              <a:rPr lang="en-US" sz="1400" b="1" kern="1000" dirty="0"/>
              <a:t>.</a:t>
            </a:r>
          </a:p>
          <a:p>
            <a:r>
              <a:rPr lang="en-US" sz="1400" b="1" kern="1000" dirty="0"/>
              <a:t>.</a:t>
            </a:r>
            <a:endParaRPr lang="en-TW" sz="1400" b="1" kern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3B0F7-CA9E-3E40-87F0-7577D1C16C22}"/>
              </a:ext>
            </a:extLst>
          </p:cNvPr>
          <p:cNvSpPr/>
          <p:nvPr/>
        </p:nvSpPr>
        <p:spPr>
          <a:xfrm>
            <a:off x="9066641" y="3630603"/>
            <a:ext cx="3683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kern="1000" dirty="0"/>
              <a:t>.</a:t>
            </a:r>
          </a:p>
          <a:p>
            <a:r>
              <a:rPr lang="en-US" sz="1400" b="1" kern="1000" dirty="0"/>
              <a:t>.</a:t>
            </a:r>
          </a:p>
          <a:p>
            <a:r>
              <a:rPr lang="en-US" sz="1400" b="1" kern="1000" dirty="0"/>
              <a:t>.</a:t>
            </a:r>
            <a:endParaRPr lang="en-TW" sz="1400" b="1" kern="1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7FE002-DB41-C549-9D31-57EA17B25416}"/>
              </a:ext>
            </a:extLst>
          </p:cNvPr>
          <p:cNvGrpSpPr>
            <a:grpSpLocks noChangeAspect="1"/>
          </p:cNvGrpSpPr>
          <p:nvPr/>
        </p:nvGrpSpPr>
        <p:grpSpPr>
          <a:xfrm>
            <a:off x="2238680" y="4832614"/>
            <a:ext cx="7485689" cy="1364289"/>
            <a:chOff x="3360126" y="3971848"/>
            <a:chExt cx="5764444" cy="105058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F1D3BAD-FEFE-8648-AAB5-6BF800C03F9C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25" name="Intelligent Information Retrieval Laboratory">
                <a:extLst>
                  <a:ext uri="{FF2B5EF4-FFF2-40B4-BE49-F238E27FC236}">
                    <a16:creationId xmlns:a16="http://schemas.microsoft.com/office/drawing/2014/main" id="{9912937A-DFAA-C747-B876-AF58A4CB27C4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6" name="Intelligent Information Retrieval Laboratory">
                <a:extLst>
                  <a:ext uri="{FF2B5EF4-FFF2-40B4-BE49-F238E27FC236}">
                    <a16:creationId xmlns:a16="http://schemas.microsoft.com/office/drawing/2014/main" id="{647D8963-DE3A-934B-8BF1-8D6F6EE99693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46C7A19-5863-5747-AA84-7369C4DEFB9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21D5C89-0982-984D-99A1-12B7329D3D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4" descr="Youtube logo | Logok">
                <a:extLst>
                  <a:ext uri="{FF2B5EF4-FFF2-40B4-BE49-F238E27FC236}">
                    <a16:creationId xmlns:a16="http://schemas.microsoft.com/office/drawing/2014/main" id="{520C550C-7C04-0449-9200-86CAAE210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Intelligent Information Retrieval Laboratory">
                <a:extLst>
                  <a:ext uri="{FF2B5EF4-FFF2-40B4-BE49-F238E27FC236}">
                    <a16:creationId xmlns:a16="http://schemas.microsoft.com/office/drawing/2014/main" id="{E7FA9EC3-FCC4-2A47-AB53-74D7FE6A3D15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8403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318</Words>
  <Application>Microsoft Macintosh PowerPoint</Application>
  <PresentationFormat>Widescreen</PresentationFormat>
  <Paragraphs>166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2021-10-06T08:19:01Z</dcterms:created>
  <dcterms:modified xsi:type="dcterms:W3CDTF">2021-10-06T09:09:11Z</dcterms:modified>
</cp:coreProperties>
</file>