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2452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84"/>
  </p:normalViewPr>
  <p:slideViewPr>
    <p:cSldViewPr snapToGrid="0">
      <p:cViewPr varScale="1">
        <p:scale>
          <a:sx n="113" d="100"/>
          <a:sy n="113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hero.com/file/12114331/matrix-OLS-NYU-not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ithelp.ithome.com.tw</a:t>
            </a:r>
            <a:r>
              <a:rPr lang="en-US" dirty="0"/>
              <a:t>/articles/10231765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到此，我們就可以利用矩陣計算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值了。如要更詳細的推導過程，可參考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『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這裡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www.coursehero.com</a:t>
            </a:r>
            <a:r>
              <a:rPr lang="en-US" dirty="0"/>
              <a:t>/file/12114331/matrix-OLS-NYU-notes/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5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=tpC7zD2jiwA</a:t>
            </a:r>
          </a:p>
          <a:p>
            <a:endParaRPr lang="en-US" dirty="0"/>
          </a:p>
          <a:p>
            <a:r>
              <a:rPr lang="en-TW" dirty="0"/>
              <a:t>AX=Y</a:t>
            </a:r>
          </a:p>
          <a:p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X</a:t>
            </a:r>
            <a:r>
              <a:rPr lang="en-TW" baseline="0" dirty="0"/>
              <a:t>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2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對取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的梯度，也就是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偏微分。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梯度下降法的核心思想就是對損失函式求偏導，從一個任意的隨機值開始，沿著梯度下降的方向對</a:t>
            </a:r>
            <a:r>
              <a:rPr lang="el-GR" dirty="0"/>
              <a:t>θ_0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l-GR" dirty="0"/>
              <a:t>θ_1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的迭代 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然後肯定有人問既然要最小化它，那求個導數，然後使得導數等於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求出不就好了嗎？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Emmmm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是的。但機器學習或深度學習中，很多都是超高維的，所以也一般不用那種方法。總之，梯度下降是另一種優化的不錯方式，比直接求導好很多。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5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https://vdn1.vzuu.com/SD/e9541f14-231f-11eb-ab33-3a93930b0372.mp4?disable_local_cache=1&amp;auth_key=1628517139-0-0-28605fa853d5f43c2b0baafb081e2f45&amp;f=mp4&amp;bu=</a:t>
            </a:r>
            <a:r>
              <a:rPr lang="en-US" dirty="0" err="1"/>
              <a:t>pico&amp;expiration</a:t>
            </a:r>
            <a:r>
              <a:rPr lang="en-US" dirty="0"/>
              <a:t>=1628517139&amp;v=</a:t>
            </a:r>
            <a:r>
              <a:rPr lang="en-US" dirty="0" err="1"/>
              <a:t>hw</a:t>
            </a:r>
            <a:endParaRPr lang="en-US" dirty="0"/>
          </a:p>
          <a:p>
            <a:r>
              <a:rPr lang="zh-TW" altLang="en-US" dirty="0"/>
              <a:t>讓小球滾下山坡，找到它們分別落在哪個山谷裡，原來谷歌大腦東京研究員</a:t>
            </a:r>
            <a:r>
              <a:rPr lang="en-US" dirty="0" err="1"/>
              <a:t>hardmaru</a:t>
            </a:r>
            <a:r>
              <a:rPr lang="zh-TW" altLang="en-US" dirty="0"/>
              <a:t>轉發了視頻對應的文章，評價它“像極了即時戰略遊戲”。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5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FC28E-6D62-6D46-B9E2-C1EA617AF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95" y="1160834"/>
            <a:ext cx="4410320" cy="27225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6BF98-F7B0-9240-8438-D7648C30EFDA}"/>
              </a:ext>
            </a:extLst>
          </p:cNvPr>
          <p:cNvCxnSpPr/>
          <p:nvPr/>
        </p:nvCxnSpPr>
        <p:spPr>
          <a:xfrm flipV="1">
            <a:off x="6351081" y="1546968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5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AC67-C8E3-5546-A593-326FA02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最小平方法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DAD3-D4F0-A24A-874A-BFF3FA58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假設一個線性模型如下：</a:t>
            </a:r>
            <a:endParaRPr lang="en-US" sz="2400" dirty="0"/>
          </a:p>
          <a:p>
            <a:r>
              <a:rPr lang="zh-TW" altLang="en-US" sz="2400" dirty="0"/>
              <a:t>可以簡化為：</a:t>
            </a:r>
            <a:endParaRPr lang="en-US" sz="2400" dirty="0"/>
          </a:p>
          <a:p>
            <a:r>
              <a:rPr lang="zh-TW" altLang="en-US" sz="2400" dirty="0"/>
              <a:t>又因</a:t>
            </a:r>
            <a:endParaRPr lang="en-US" altLang="zh-TW" sz="2400" dirty="0"/>
          </a:p>
          <a:p>
            <a:r>
              <a:rPr lang="zh-TW" altLang="en-US" sz="2400" dirty="0"/>
              <a:t>可進一步簡化為：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/>
              <a:t>迴歸線求解的問題，就可以定義為</a:t>
            </a:r>
            <a:r>
              <a:rPr lang="en-US" altLang="zh-TW" sz="2000" dirty="0"/>
              <a:t>『</a:t>
            </a:r>
            <a:r>
              <a:rPr lang="zh-TW" altLang="en-US" sz="2000" dirty="0"/>
              <a:t>在極小化損失函數時，參數 </a:t>
            </a:r>
            <a:r>
              <a:rPr lang="el-GR" sz="2000" dirty="0"/>
              <a:t>β = ?』。</a:t>
            </a:r>
            <a:endParaRPr lang="en-US" sz="1400" dirty="0"/>
          </a:p>
          <a:p>
            <a:endParaRPr lang="en-US" altLang="zh-TW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B03A3-0DD4-F945-8F87-73E34CBF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69" y="1343818"/>
            <a:ext cx="3645092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497357-12DC-DC44-A907-0B0AB64C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1" y="1826541"/>
            <a:ext cx="1805188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6DF3-698D-5743-9783-325B0772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55" y="2285668"/>
            <a:ext cx="1355816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9549673-CE0C-2848-B5C6-AF4CF08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52" y="2733989"/>
            <a:ext cx="1215027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8A0-F40F-3D42-9612-775E440B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求解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D405-E737-D443-8A5F-DA7D539C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9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損失函數 </a:t>
            </a:r>
            <a:r>
              <a:rPr lang="en-US" sz="2400" dirty="0"/>
              <a:t>MSE，</a:t>
            </a:r>
            <a:r>
              <a:rPr lang="zh-TW" altLang="en-US" sz="2400" dirty="0"/>
              <a:t>其中分母</a:t>
            </a:r>
            <a:r>
              <a:rPr lang="en-US" sz="2400" dirty="0"/>
              <a:t>n</a:t>
            </a:r>
            <a:r>
              <a:rPr lang="zh-TW" altLang="en-US" sz="2400" dirty="0"/>
              <a:t>為常數，不影響極小化，故拿掉如下：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簡化為：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利用微分，一階導數為</a:t>
            </a:r>
            <a:r>
              <a:rPr lang="en-US" altLang="zh-TW" sz="2400" dirty="0"/>
              <a:t>0</a:t>
            </a:r>
            <a:r>
              <a:rPr lang="zh-TW" altLang="en-US" sz="2400" dirty="0"/>
              <a:t>時，有最小值：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kern="1300" dirty="0"/>
              <a:t>移項後，得到</a:t>
            </a:r>
            <a:r>
              <a:rPr lang="el-GR" sz="2400" kern="1300" dirty="0"/>
              <a:t>β:</a:t>
            </a:r>
            <a:endParaRPr lang="en-TW" sz="1600" kern="13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773610-8270-7A47-8832-02C4AB65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6" y="1844567"/>
            <a:ext cx="1330765" cy="3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6A2ADE-A763-4447-9355-ACC50A7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01" y="2474725"/>
            <a:ext cx="5015216" cy="14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A40C8B-89D0-F040-940A-9DC8B835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4472782"/>
            <a:ext cx="4521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57A05CF-5570-B147-A599-421CBD63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5872723"/>
            <a:ext cx="32639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33F90C-E671-4546-A0A3-63DFA314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16" y="2492884"/>
            <a:ext cx="4410320" cy="272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</p:spPr>
            <p:txBody>
              <a:bodyPr>
                <a:normAutofit/>
              </a:bodyPr>
              <a:lstStyle/>
              <a:p>
                <a:r>
                  <a:rPr lang="en-TW" sz="2400" dirty="0"/>
                  <a:t>找 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TW" sz="2000" dirty="0">
                    <a:latin typeface="Cambria Math" panose="02040503050406030204" pitchFamily="18" charset="0"/>
                    <a:ea typeface="+mn-ea"/>
                  </a:rPr>
                  <a:t>+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bx</a:t>
                </a:r>
                <a:r>
                  <a:rPr lang="zh-TW" altLang="en-US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zh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TW" altLang="en-US" sz="2400" dirty="0"/>
                  <a:t>盡量滿足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1), (2, 3), (3, 4) </a:t>
                </a:r>
                <a:r>
                  <a:rPr lang="en-US" altLang="zh-TW" sz="2400" dirty="0"/>
                  <a:t>?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+3*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-4)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sz="2400" dirty="0"/>
                  <a:t>最小</a:t>
                </a:r>
                <a:r>
                  <a:rPr lang="zh-TW" altLang="en-US" sz="2400" dirty="0"/>
                  <a:t>值，取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𝐴𝑇𝐴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sz="2400" baseline="30000" dirty="0"/>
                  <a:t>-</a:t>
                </a:r>
                <a:r>
                  <a:rPr lang="en-TW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TW" sz="24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:endParaRPr lang="en-TW" sz="2400" dirty="0"/>
              </a:p>
              <a:p>
                <a:pPr marL="0" indent="0">
                  <a:buNone/>
                </a:pPr>
                <a:r>
                  <a:rPr lang="en-TW" sz="2400" dirty="0"/>
                  <a:t>                   </a:t>
                </a:r>
                <a:r>
                  <a:rPr lang="en-TW" sz="2000" dirty="0"/>
                  <a:t>最小</a:t>
                </a:r>
                <a:r>
                  <a:rPr lang="en-TW" sz="2400" dirty="0"/>
                  <a:t> 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  <a:blipFill>
                <a:blip r:embed="rId4"/>
                <a:stretch>
                  <a:fillRect l="-844" t="-158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/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/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TW" dirty="0"/>
              </a:p>
              <a:p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/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/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/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/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/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8FED02-0ECD-AD4B-B55D-CB341CF4C214}"/>
              </a:ext>
            </a:extLst>
          </p:cNvPr>
          <p:cNvCxnSpPr/>
          <p:nvPr/>
        </p:nvCxnSpPr>
        <p:spPr>
          <a:xfrm flipV="1">
            <a:off x="8438157" y="2962075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/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3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𝒂</m:t>
                    </m:r>
                  </m:oMath>
                </a14:m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= -0.33</a:t>
                </a:r>
              </a:p>
              <a:p>
                <a:r>
                  <a:rPr lang="en-US" sz="1200" b="1" i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b</a:t>
                </a:r>
                <a:r>
                  <a:rPr lang="en-US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= 1.5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/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2F5119-A0B4-6640-A5C0-D58528984297}"/>
              </a:ext>
            </a:extLst>
          </p:cNvPr>
          <p:cNvSpPr/>
          <p:nvPr/>
        </p:nvSpPr>
        <p:spPr>
          <a:xfrm>
            <a:off x="9010467" y="3349241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>
                <a:solidFill>
                  <a:srgbClr val="E2452D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/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AD183CA-7A9B-8F45-BA97-1842FF583874}"/>
              </a:ext>
            </a:extLst>
          </p:cNvPr>
          <p:cNvSpPr>
            <a:spLocks noChangeAspect="1"/>
          </p:cNvSpPr>
          <p:nvPr/>
        </p:nvSpPr>
        <p:spPr>
          <a:xfrm>
            <a:off x="8566885" y="4315174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8A5749-EE43-1548-9848-8A00D94A79FA}"/>
              </a:ext>
            </a:extLst>
          </p:cNvPr>
          <p:cNvSpPr>
            <a:spLocks noChangeAspect="1"/>
          </p:cNvSpPr>
          <p:nvPr/>
        </p:nvSpPr>
        <p:spPr>
          <a:xfrm>
            <a:off x="9190633" y="3702392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A741C9-5BB7-9843-93E5-C5376B71E955}"/>
              </a:ext>
            </a:extLst>
          </p:cNvPr>
          <p:cNvSpPr>
            <a:spLocks noChangeAspect="1"/>
          </p:cNvSpPr>
          <p:nvPr/>
        </p:nvSpPr>
        <p:spPr>
          <a:xfrm>
            <a:off x="9821109" y="3076843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/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/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/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0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A873-60F7-3A48-B2EB-0FA3E8B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9D5C2-8BC7-8D4A-8B97-EC85748F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1" y="2343238"/>
            <a:ext cx="4890171" cy="30302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F655F-BDE2-6643-A1BA-66C31262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11" y="2264215"/>
            <a:ext cx="4529923" cy="31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B4B88-7461-024B-9524-25EF8EB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25" y="1581855"/>
            <a:ext cx="5666664" cy="36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79238-E1C0-C24B-AAAF-2690430F1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4" y="1636888"/>
            <a:ext cx="4761859" cy="3273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/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線性方程式：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nor/>
                      </m:rPr>
                      <a:rPr lang="el-G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l-G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l-G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</m:oMath>
                </a14:m>
                <a:endParaRPr lang="en-TW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  <a:blipFill>
                <a:blip r:embed="rId4"/>
                <a:stretch>
                  <a:fillRect l="-1500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/>
              <p:nvPr/>
            </p:nvSpPr>
            <p:spPr>
              <a:xfrm>
                <a:off x="7083778" y="2308578"/>
                <a:ext cx="230479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78" y="2308578"/>
                <a:ext cx="2304797" cy="270652"/>
              </a:xfrm>
              <a:prstGeom prst="rect">
                <a:avLst/>
              </a:prstGeom>
              <a:blipFill>
                <a:blip r:embed="rId5"/>
                <a:stretch>
                  <a:fillRect l="-2186" t="-4348" r="-3279" b="-4347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/>
              <p:nvPr/>
            </p:nvSpPr>
            <p:spPr>
              <a:xfrm>
                <a:off x="7083778" y="2860318"/>
                <a:ext cx="1564594" cy="56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m:rPr>
                              <m:nor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78" y="2860318"/>
                <a:ext cx="1564594" cy="568682"/>
              </a:xfrm>
              <a:prstGeom prst="rect">
                <a:avLst/>
              </a:prstGeom>
              <a:blipFill>
                <a:blip r:embed="rId6"/>
                <a:stretch>
                  <a:fillRect l="-4800" t="-2174" r="-800" b="-1739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/>
              <p:nvPr/>
            </p:nvSpPr>
            <p:spPr>
              <a:xfrm>
                <a:off x="6975900" y="3619777"/>
                <a:ext cx="2850267" cy="341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為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學習速率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00" y="3619777"/>
                <a:ext cx="2850267" cy="341184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7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734B-0581-EC47-AECB-A9B3079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1DB7-C3F2-854D-9DD3-8EAC2614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下面的這張動圖演示，乍看就像就像是在復雜地形中作戰的沙盤推演，其實揭示的是隨機梯度下降（</a:t>
            </a:r>
            <a:r>
              <a:rPr lang="en-US" dirty="0"/>
              <a:t>SGD）</a:t>
            </a:r>
            <a:r>
              <a:rPr lang="zh-TW" altLang="en-US" dirty="0"/>
              <a:t>算法的本質。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1DA62-47B1-A141-8034-092383EFF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89" y="2925763"/>
            <a:ext cx="8026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589</Words>
  <Application>Microsoft Macintosh PowerPoint</Application>
  <PresentationFormat>Widescreen</PresentationFormat>
  <Paragraphs>66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微軟正黑體</vt:lpstr>
      <vt:lpstr>PingFang TC</vt:lpstr>
      <vt:lpstr>Arial</vt:lpstr>
      <vt:lpstr>Calibri</vt:lpstr>
      <vt:lpstr>Calibri Light</vt:lpstr>
      <vt:lpstr>Cambria Math</vt:lpstr>
      <vt:lpstr>Office 佈景主題</vt:lpstr>
      <vt:lpstr>PowerPoint Presentation</vt:lpstr>
      <vt:lpstr>最小平方法</vt:lpstr>
      <vt:lpstr>求解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24</cp:revision>
  <dcterms:created xsi:type="dcterms:W3CDTF">2021-08-03T06:11:54Z</dcterms:created>
  <dcterms:modified xsi:type="dcterms:W3CDTF">2021-08-09T13:12:45Z</dcterms:modified>
</cp:coreProperties>
</file>