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D2B893"/>
    <a:srgbClr val="FFCA81"/>
    <a:srgbClr val="C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2021/9/25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CF7F81-58DB-0A45-96A1-DA29611354AC}"/>
              </a:ext>
            </a:extLst>
          </p:cNvPr>
          <p:cNvSpPr/>
          <p:nvPr/>
        </p:nvSpPr>
        <p:spPr>
          <a:xfrm>
            <a:off x="3006065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訓練模型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C55BF6-2BBA-5D41-9485-56F0692A80B4}"/>
              </a:ext>
            </a:extLst>
          </p:cNvPr>
          <p:cNvSpPr/>
          <p:nvPr/>
        </p:nvSpPr>
        <p:spPr>
          <a:xfrm>
            <a:off x="4320000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封裝模型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630C8-D75B-9243-AAF0-A0DABBD056AF}"/>
              </a:ext>
            </a:extLst>
          </p:cNvPr>
          <p:cNvSpPr/>
          <p:nvPr/>
        </p:nvSpPr>
        <p:spPr>
          <a:xfrm>
            <a:off x="5633935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驗證模型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00A66-8B7E-6443-A3A5-9AD89EA74A2D}"/>
              </a:ext>
            </a:extLst>
          </p:cNvPr>
          <p:cNvSpPr/>
          <p:nvPr/>
        </p:nvSpPr>
        <p:spPr>
          <a:xfrm>
            <a:off x="6947870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部署模型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4CD94-0720-4940-95B4-BAE3ECDF6500}"/>
              </a:ext>
            </a:extLst>
          </p:cNvPr>
          <p:cNvSpPr/>
          <p:nvPr/>
        </p:nvSpPr>
        <p:spPr>
          <a:xfrm>
            <a:off x="8261805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監控模型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093B850-1B97-3D4B-A67E-BD2BA6BAD3F4}"/>
              </a:ext>
            </a:extLst>
          </p:cNvPr>
          <p:cNvCxnSpPr>
            <a:cxnSpLocks/>
            <a:stCxn id="7" idx="3"/>
            <a:endCxn id="3" idx="0"/>
          </p:cNvCxnSpPr>
          <p:nvPr/>
        </p:nvCxnSpPr>
        <p:spPr>
          <a:xfrm flipH="1" flipV="1">
            <a:off x="3468129" y="2957118"/>
            <a:ext cx="5717804" cy="214009"/>
          </a:xfrm>
          <a:prstGeom prst="bentConnector4">
            <a:avLst>
              <a:gd name="adj1" fmla="val -3998"/>
              <a:gd name="adj2" fmla="val 206818"/>
            </a:avLst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34FB7-0EC0-E347-9FC8-DFDC06F3B540}"/>
              </a:ext>
            </a:extLst>
          </p:cNvPr>
          <p:cNvSpPr/>
          <p:nvPr/>
        </p:nvSpPr>
        <p:spPr>
          <a:xfrm>
            <a:off x="5554825" y="237225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400" b="1" dirty="0">
                <a:solidFill>
                  <a:schemeClr val="accent2">
                    <a:lumMod val="50000"/>
                  </a:schemeClr>
                </a:solidFill>
              </a:rPr>
              <a:t>訓練新模型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E383A1-607D-EE4D-AE01-2E14C9DEAA0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30193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5AD54-C841-A749-83FF-FC64B91A51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44128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369EF9-9FB6-DF47-9332-2D2200DD7B1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58063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C77153-E9E4-9644-8D04-F6BC65E99DC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71998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53E23A-E727-8046-915D-EE172C0CA6DE}"/>
              </a:ext>
            </a:extLst>
          </p:cNvPr>
          <p:cNvGrpSpPr/>
          <p:nvPr/>
        </p:nvGrpSpPr>
        <p:grpSpPr>
          <a:xfrm>
            <a:off x="3421489" y="3171126"/>
            <a:ext cx="5764444" cy="1050587"/>
            <a:chOff x="3360126" y="3971848"/>
            <a:chExt cx="5764444" cy="10505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10F8E2-7E2B-6F47-8B75-D17DB505AB99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31" name="Intelligent Information Retrieval Laboratory">
                <a:extLst>
                  <a:ext uri="{FF2B5EF4-FFF2-40B4-BE49-F238E27FC236}">
                    <a16:creationId xmlns:a16="http://schemas.microsoft.com/office/drawing/2014/main" id="{B92D050D-9DE9-D546-B4C5-3B1DCD29B323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32" name="Intelligent Information Retrieval Laboratory">
                <a:extLst>
                  <a:ext uri="{FF2B5EF4-FFF2-40B4-BE49-F238E27FC236}">
                    <a16:creationId xmlns:a16="http://schemas.microsoft.com/office/drawing/2014/main" id="{8A993E8F-3D8B-AF4D-9A82-DF6A79D4AB4C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7169C39-0B00-8C48-BA0B-C5D1B983C2E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F1C04F3-DEDC-594C-BE52-5FF7A2D082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Youtube logo | Logok">
                <a:extLst>
                  <a:ext uri="{FF2B5EF4-FFF2-40B4-BE49-F238E27FC236}">
                    <a16:creationId xmlns:a16="http://schemas.microsoft.com/office/drawing/2014/main" id="{BE0960AC-6DD5-8F4B-90F8-FA4873CB5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Intelligent Information Retrieval Laboratory">
                <a:extLst>
                  <a:ext uri="{FF2B5EF4-FFF2-40B4-BE49-F238E27FC236}">
                    <a16:creationId xmlns:a16="http://schemas.microsoft.com/office/drawing/2014/main" id="{45C25828-A93D-8B44-9907-B1F696FAA8E0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25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EB6B35F-3E97-4543-B821-7E28772E0E56}"/>
              </a:ext>
            </a:extLst>
          </p:cNvPr>
          <p:cNvSpPr/>
          <p:nvPr/>
        </p:nvSpPr>
        <p:spPr>
          <a:xfrm>
            <a:off x="7759022" y="2557849"/>
            <a:ext cx="1358179" cy="26706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F76574C-BCD0-2D41-818A-D3DD06C0093E}"/>
              </a:ext>
            </a:extLst>
          </p:cNvPr>
          <p:cNvSpPr/>
          <p:nvPr/>
        </p:nvSpPr>
        <p:spPr>
          <a:xfrm>
            <a:off x="2544916" y="3461409"/>
            <a:ext cx="4926449" cy="14664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6E9D2-155B-A243-865C-E25E52BCB5C5}"/>
              </a:ext>
            </a:extLst>
          </p:cNvPr>
          <p:cNvGrpSpPr/>
          <p:nvPr/>
        </p:nvGrpSpPr>
        <p:grpSpPr>
          <a:xfrm>
            <a:off x="3213778" y="4973305"/>
            <a:ext cx="5764444" cy="1050587"/>
            <a:chOff x="3360126" y="3971848"/>
            <a:chExt cx="5764444" cy="10505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5D5C14-2585-654C-8325-4843B4509272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4" name="Intelligent Information Retrieval Laboratory">
                <a:extLst>
                  <a:ext uri="{FF2B5EF4-FFF2-40B4-BE49-F238E27FC236}">
                    <a16:creationId xmlns:a16="http://schemas.microsoft.com/office/drawing/2014/main" id="{FD1EBA3E-C4BD-894E-A37F-99EAB471B26E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D72F14E-6424-324C-88BC-350DE4E71C25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02242B-A915-9A45-BA0D-830D6332019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886FEC7-CEB9-F049-8BCC-2CE24B2A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Youtube logo | Logok">
                <a:extLst>
                  <a:ext uri="{FF2B5EF4-FFF2-40B4-BE49-F238E27FC236}">
                    <a16:creationId xmlns:a16="http://schemas.microsoft.com/office/drawing/2014/main" id="{14537768-FDF6-1045-B566-E91BF3E35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44918B2C-C4D3-9847-97EE-D35B684C91AB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EE3139E-56F0-3B45-9B9C-BE8BA920B5D6}"/>
              </a:ext>
            </a:extLst>
          </p:cNvPr>
          <p:cNvSpPr/>
          <p:nvPr/>
        </p:nvSpPr>
        <p:spPr>
          <a:xfrm>
            <a:off x="2835006" y="2228069"/>
            <a:ext cx="924128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原始資料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84FEA4-59C4-A942-9B7A-FDE06B3DF6A8}"/>
              </a:ext>
            </a:extLst>
          </p:cNvPr>
          <p:cNvSpPr/>
          <p:nvPr/>
        </p:nvSpPr>
        <p:spPr>
          <a:xfrm>
            <a:off x="2835006" y="2888397"/>
            <a:ext cx="924128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資料清洗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E63B5-3E71-9B40-8F23-D7A7B72DF635}"/>
              </a:ext>
            </a:extLst>
          </p:cNvPr>
          <p:cNvSpPr/>
          <p:nvPr/>
        </p:nvSpPr>
        <p:spPr>
          <a:xfrm>
            <a:off x="2751714" y="3782145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資料前處理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77EC6-1486-104B-971D-30286F4B4F60}"/>
              </a:ext>
            </a:extLst>
          </p:cNvPr>
          <p:cNvSpPr/>
          <p:nvPr/>
        </p:nvSpPr>
        <p:spPr>
          <a:xfrm>
            <a:off x="4383575" y="3782145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模型訓練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C0F0A1-03DC-B843-B011-DD387BA71589}"/>
              </a:ext>
            </a:extLst>
          </p:cNvPr>
          <p:cNvSpPr/>
          <p:nvPr/>
        </p:nvSpPr>
        <p:spPr>
          <a:xfrm>
            <a:off x="6010775" y="3782144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評估模型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BEEACF-413B-3343-801A-BF51E1D3C9D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3297070" y="2656086"/>
            <a:ext cx="0" cy="23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570727-C311-164D-BE5D-40E2FDE182C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297070" y="3316414"/>
            <a:ext cx="0" cy="46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01DBD0-B6F9-4F4E-BEA1-2DD5CD7F761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842426" y="4066534"/>
            <a:ext cx="54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4C073B-865F-6D4D-BA1E-BA4D8E8DCCD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474287" y="4066533"/>
            <a:ext cx="536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54EA88-0B0E-1C4F-95B8-796E82C8BC18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7101487" y="4066533"/>
            <a:ext cx="78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B7C96ED-5CE6-6043-AA92-B186E22A6DC1}"/>
              </a:ext>
            </a:extLst>
          </p:cNvPr>
          <p:cNvSpPr/>
          <p:nvPr/>
        </p:nvSpPr>
        <p:spPr>
          <a:xfrm>
            <a:off x="7887510" y="3782144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最終模型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6210DC7-8937-5A44-B1CA-B0F30B15047B}"/>
              </a:ext>
            </a:extLst>
          </p:cNvPr>
          <p:cNvCxnSpPr>
            <a:stCxn id="16" idx="2"/>
            <a:endCxn id="14" idx="2"/>
          </p:cNvCxnSpPr>
          <p:nvPr/>
        </p:nvCxnSpPr>
        <p:spPr>
          <a:xfrm rot="5400000">
            <a:off x="4926601" y="2721391"/>
            <a:ext cx="1" cy="3259061"/>
          </a:xfrm>
          <a:prstGeom prst="bentConnector3">
            <a:avLst>
              <a:gd name="adj1" fmla="val 22860100000"/>
            </a:avLst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BDE9A1B-1643-F743-81A6-7398C0E3025D}"/>
              </a:ext>
            </a:extLst>
          </p:cNvPr>
          <p:cNvSpPr/>
          <p:nvPr/>
        </p:nvSpPr>
        <p:spPr>
          <a:xfrm>
            <a:off x="4006159" y="4635308"/>
            <a:ext cx="18774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100" dirty="0"/>
              <a:t>重複執行直到找到合適結果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60FE6F-4E96-AC49-82F3-DE829D6D2780}"/>
              </a:ext>
            </a:extLst>
          </p:cNvPr>
          <p:cNvSpPr/>
          <p:nvPr/>
        </p:nvSpPr>
        <p:spPr>
          <a:xfrm>
            <a:off x="7970802" y="4628312"/>
            <a:ext cx="924128" cy="42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新資料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30FE1E-5565-4143-BC92-8B0B5BB1CBAD}"/>
              </a:ext>
            </a:extLst>
          </p:cNvPr>
          <p:cNvCxnSpPr>
            <a:cxnSpLocks/>
            <a:stCxn id="43" idx="0"/>
            <a:endCxn id="30" idx="2"/>
          </p:cNvCxnSpPr>
          <p:nvPr/>
        </p:nvCxnSpPr>
        <p:spPr>
          <a:xfrm flipV="1">
            <a:off x="8432866" y="4350921"/>
            <a:ext cx="0" cy="27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1E9C6-1D53-414B-A7AE-E7BD1FABC7AE}"/>
              </a:ext>
            </a:extLst>
          </p:cNvPr>
          <p:cNvSpPr/>
          <p:nvPr/>
        </p:nvSpPr>
        <p:spPr>
          <a:xfrm>
            <a:off x="7970802" y="3000983"/>
            <a:ext cx="924128" cy="42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預測輸出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391609-F2C1-9B48-997C-6A5B9B0E97BA}"/>
              </a:ext>
            </a:extLst>
          </p:cNvPr>
          <p:cNvCxnSpPr>
            <a:cxnSpLocks/>
            <a:stCxn id="30" idx="0"/>
            <a:endCxn id="48" idx="2"/>
          </p:cNvCxnSpPr>
          <p:nvPr/>
        </p:nvCxnSpPr>
        <p:spPr>
          <a:xfrm flipV="1">
            <a:off x="8432866" y="3429000"/>
            <a:ext cx="0" cy="35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3DFBFB9-3EE9-6646-BA28-41BB186454C6}"/>
              </a:ext>
            </a:extLst>
          </p:cNvPr>
          <p:cNvSpPr/>
          <p:nvPr/>
        </p:nvSpPr>
        <p:spPr>
          <a:xfrm>
            <a:off x="7990918" y="2656086"/>
            <a:ext cx="88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400" b="1" dirty="0"/>
              <a:t>Inference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6DBD6E-50EC-7E4E-9CC1-1C0B83099DAA}"/>
              </a:ext>
            </a:extLst>
          </p:cNvPr>
          <p:cNvSpPr/>
          <p:nvPr/>
        </p:nvSpPr>
        <p:spPr>
          <a:xfrm>
            <a:off x="3731660" y="3491344"/>
            <a:ext cx="2426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Hyperparameter Optimization</a:t>
            </a:r>
            <a:endParaRPr lang="en-TW" sz="1400" b="1" dirty="0"/>
          </a:p>
        </p:txBody>
      </p:sp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48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2021-09-17T03:49:20Z</dcterms:created>
  <dcterms:modified xsi:type="dcterms:W3CDTF">2021-09-25T14:21:34Z</dcterms:modified>
</cp:coreProperties>
</file>