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425"/>
    <a:srgbClr val="EEE1D4"/>
    <a:srgbClr val="D2A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FE07A-BDF1-954B-B10B-AE04F1DE4DDC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2BBDE-5FF2-A84A-B902-3CD6EA97156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174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變異數分析表（</a:t>
            </a:r>
            <a:r>
              <a:rPr lang="en-US" dirty="0"/>
              <a:t>ANOVA table）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2BBDE-5FF2-A84A-B902-3CD6EA971562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2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F20A-8AF2-3E41-99D2-E7E72A0A7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2BD-C821-B743-AEF5-40B54EEE6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DA8A-3F41-0B49-98BC-57D8CDF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55A4-22CB-3B45-89B6-CB32E1C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21E9-8687-AA4D-84FA-5D9A04D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189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14A-04A9-484A-8945-88FC386B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47CE-1EAE-E64B-9CC1-50F10A9A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2BC5-5AD0-BE45-BB48-7317E03B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BF31-B4FF-FB4D-A7C7-5C5981A2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9EA4-B711-3A40-AA55-5225368A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764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9FDBB-1A59-E044-922B-A7F5C548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431D-5570-5F43-A563-DBA3E013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93DD-71A8-5840-8B8D-970B60D7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306F-EE7A-D646-9506-3363CD4B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A6E7-D38E-6541-88CD-70226C3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64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1B7D-9497-E74C-8428-76BB03B5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AAD3-E054-DF49-846A-E33CE7F4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3E50-9986-B246-9DFF-597390C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2C90-869D-AF40-A67E-146CDDD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4D8C-81E3-1743-ADB1-3DD29E8D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2841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BDF6-1829-FE4A-BAD2-02244253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40C4-FCB8-9C4B-B1D1-69FDC6E0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E032-47C1-DF40-A38F-E0C0BFB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F749-F624-4D46-9FEF-1CCC4ABE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A6E6-8481-3744-B51B-EE51778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0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5BC-748D-DE4A-9E25-D6B63A97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1FDA-582D-1942-BBE4-F7FA0C7A9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6326-4DF8-D042-92D6-424FC95F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95095-BB4F-2644-A23E-AFD04E8A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0AE4E-2079-C441-93E4-ACC9033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0FC2-0E6A-614B-94AA-380B416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41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B1A9-0536-324B-95A3-E7BCD35B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8C7-312B-8D40-857E-18E56B28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6493-EE68-6F44-B4E7-AE2B86C9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7A465-9BD6-FE4A-A178-6D13679FD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6F68D-F251-AE4C-8FA4-DC23CD3BF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C9C27-2432-284D-A14A-1D53849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299BB-1C29-9E45-B94A-375CAAA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BF82-3322-1D44-BB67-79B45737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575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EA63-396D-304F-87DE-2F33193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EA1A-FDDB-524F-84AD-7ECE2CAA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4C97B-95F9-1A4F-9A81-4C93910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A62B-4700-8645-8BCD-D33A742E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74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FFD42-F85B-D14E-9B07-6083F1A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1ADFD-5E83-A946-AA3F-BDA588F1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5EB2-4EED-444A-AE67-6E2D87D4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463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799-DF05-4845-8439-FC325A9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DFEA-95FF-5B49-9E10-39F3E0C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3E9E-03A0-DB42-9064-F0BEEC17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5361D-78C0-4B4D-AC38-79C0A9A8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DB17-847B-F44F-8C6C-254E2FE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C32B-4BFC-694D-96A5-B64F62A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54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0687-242B-4F4B-9CE3-33FF48B2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92317-80F6-9E47-992F-81DA8634C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E31-21A3-DC47-9F0A-16C05087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E9D7-3E44-A641-BD11-B9EB55A8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2134-7C9F-F046-8486-253EE025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B662-D433-0F40-BD3E-2C53047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2F1F6-8873-344E-A83D-1466FFF0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53A2A-4007-B348-BAF1-0BF35F23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3C32-58BE-A74E-BE01-0EA3CBFF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5D96-CBC4-7341-B710-B8844D32A52F}" type="datetimeFigureOut">
              <a:rPr lang="en-TW" smtClean="0"/>
              <a:t>2021/10/4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59F3-7D11-9E44-B3F7-E8AA37D50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39C4-4CB3-6543-97DA-92DBCF4F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6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1D26C20-6993-8643-924F-5CFA830D56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21503"/>
                  </p:ext>
                </p:extLst>
              </p:nvPr>
            </p:nvGraphicFramePr>
            <p:xfrm>
              <a:off x="2013735" y="719666"/>
              <a:ext cx="8146265" cy="19553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3865">
                      <a:extLst>
                        <a:ext uri="{9D8B030D-6E8A-4147-A177-3AD203B41FA5}">
                          <a16:colId xmlns:a16="http://schemas.microsoft.com/office/drawing/2014/main" val="3702134665"/>
                        </a:ext>
                      </a:extLst>
                    </a:gridCol>
                    <a:gridCol w="1993187">
                      <a:extLst>
                        <a:ext uri="{9D8B030D-6E8A-4147-A177-3AD203B41FA5}">
                          <a16:colId xmlns:a16="http://schemas.microsoft.com/office/drawing/2014/main" val="2891564962"/>
                        </a:ext>
                      </a:extLst>
                    </a:gridCol>
                    <a:gridCol w="1258013">
                      <a:extLst>
                        <a:ext uri="{9D8B030D-6E8A-4147-A177-3AD203B41FA5}">
                          <a16:colId xmlns:a16="http://schemas.microsoft.com/office/drawing/2014/main" val="366918432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826349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31566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變異來源</a:t>
                          </a:r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TW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均方和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2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/>
                            <a:t>組間變異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𝑆𝑆𝑅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y-GB" dirty="0" smtClean="0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−ȳ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𝑆𝑆𝑅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𝑀𝑆𝑅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263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TW" sz="1800" kern="1200" dirty="0"/>
                            <a:t>組內變異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cy-GB" dirty="0" smtClean="0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205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dirty="0"/>
                            <a:t>總變異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𝑇𝑆𝑆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−ȳ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869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1D26C20-6993-8643-924F-5CFA830D56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21503"/>
                  </p:ext>
                </p:extLst>
              </p:nvPr>
            </p:nvGraphicFramePr>
            <p:xfrm>
              <a:off x="2013735" y="719666"/>
              <a:ext cx="8146265" cy="19553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3865">
                      <a:extLst>
                        <a:ext uri="{9D8B030D-6E8A-4147-A177-3AD203B41FA5}">
                          <a16:colId xmlns:a16="http://schemas.microsoft.com/office/drawing/2014/main" val="3702134665"/>
                        </a:ext>
                      </a:extLst>
                    </a:gridCol>
                    <a:gridCol w="1993187">
                      <a:extLst>
                        <a:ext uri="{9D8B030D-6E8A-4147-A177-3AD203B41FA5}">
                          <a16:colId xmlns:a16="http://schemas.microsoft.com/office/drawing/2014/main" val="2891564962"/>
                        </a:ext>
                      </a:extLst>
                    </a:gridCol>
                    <a:gridCol w="1258013">
                      <a:extLst>
                        <a:ext uri="{9D8B030D-6E8A-4147-A177-3AD203B41FA5}">
                          <a16:colId xmlns:a16="http://schemas.microsoft.com/office/drawing/2014/main" val="366918432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826349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31566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變異來源</a:t>
                          </a:r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TW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均方和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28214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/>
                            <a:t>組間變異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63265" r="-227389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63265" r="-26060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44" t="-63265" r="-101563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344" t="-63265" r="-1563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26319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TW" sz="1800" kern="1200" dirty="0"/>
                            <a:t>組內變異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166667" r="-227389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166667" r="-260606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44" t="-166667" r="-101563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205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dirty="0"/>
                            <a:t>總變異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441379" r="-22738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441379" r="-26060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8690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FCA196-7195-944D-99C6-36B5B260AAAE}"/>
                  </a:ext>
                </a:extLst>
              </p:cNvPr>
              <p:cNvSpPr/>
              <p:nvPr/>
            </p:nvSpPr>
            <p:spPr>
              <a:xfrm>
                <a:off x="3203824" y="2915466"/>
                <a:ext cx="5766085" cy="63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FCA196-7195-944D-99C6-36B5B260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24" y="2915466"/>
                <a:ext cx="5766085" cy="636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556106-F6C1-1249-B066-B032F02971EA}"/>
              </a:ext>
            </a:extLst>
          </p:cNvPr>
          <p:cNvGrpSpPr>
            <a:grpSpLocks noChangeAspect="1"/>
          </p:cNvGrpSpPr>
          <p:nvPr/>
        </p:nvGrpSpPr>
        <p:grpSpPr>
          <a:xfrm>
            <a:off x="2532399" y="3075001"/>
            <a:ext cx="7509974" cy="1368715"/>
            <a:chOff x="3360126" y="3971848"/>
            <a:chExt cx="5764444" cy="1050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5DC55E-30A1-844C-8EFE-96671B44343C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F99729E3-127A-E34A-AE4F-0B3D47083A8A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8689B463-61F7-FD4F-B27E-036375383F43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30B59A-4658-B048-A617-8368F018843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13EE22F-4E8F-3C47-BBFB-1F71E98AC5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Youtube logo | Logok">
                <a:extLst>
                  <a:ext uri="{FF2B5EF4-FFF2-40B4-BE49-F238E27FC236}">
                    <a16:creationId xmlns:a16="http://schemas.microsoft.com/office/drawing/2014/main" id="{99643C71-5816-8B4B-AD5B-B1281CAEF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4BBE298F-A3BA-E143-BD3E-5D10D778A703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A1F28-8308-9045-804C-E634BBD7D84E}"/>
              </a:ext>
            </a:extLst>
          </p:cNvPr>
          <p:cNvSpPr/>
          <p:nvPr/>
        </p:nvSpPr>
        <p:spPr>
          <a:xfrm>
            <a:off x="4911189" y="264749"/>
            <a:ext cx="301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>
                <a:solidFill>
                  <a:srgbClr val="785425"/>
                </a:solidFill>
              </a:rPr>
              <a:t>變異數分析表</a:t>
            </a:r>
            <a:r>
              <a:rPr lang="zh-TW" altLang="en-US" b="1" dirty="0">
                <a:solidFill>
                  <a:srgbClr val="785425"/>
                </a:solidFill>
              </a:rPr>
              <a:t> </a:t>
            </a:r>
            <a:r>
              <a:rPr lang="en-US" altLang="zh-TW" b="1" dirty="0">
                <a:solidFill>
                  <a:srgbClr val="785425"/>
                </a:solidFill>
              </a:rPr>
              <a:t>(</a:t>
            </a:r>
            <a:r>
              <a:rPr lang="en-TW" b="1" dirty="0">
                <a:solidFill>
                  <a:srgbClr val="785425"/>
                </a:solidFill>
              </a:rPr>
              <a:t>ANOVA table)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F9A2C8-C271-B344-B47C-456BB06C3A97}"/>
                  </a:ext>
                </a:extLst>
              </p:cNvPr>
              <p:cNvSpPr/>
              <p:nvPr/>
            </p:nvSpPr>
            <p:spPr>
              <a:xfrm>
                <a:off x="7405958" y="3075001"/>
                <a:ext cx="13796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TW" sz="140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≤ 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F9A2C8-C271-B344-B47C-456BB06C3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58" y="3075001"/>
                <a:ext cx="1379673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1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D77555-FE7E-334D-B6D5-6612B2A756AB}"/>
              </a:ext>
            </a:extLst>
          </p:cNvPr>
          <p:cNvSpPr/>
          <p:nvPr/>
        </p:nvSpPr>
        <p:spPr>
          <a:xfrm>
            <a:off x="3741065" y="1446357"/>
            <a:ext cx="431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絕對誤差（Absolute error）= 預測值-真值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55FE-5D04-B045-AD69-B1A5F7248FD8}"/>
                  </a:ext>
                </a:extLst>
              </p:cNvPr>
              <p:cNvSpPr/>
              <p:nvPr/>
            </p:nvSpPr>
            <p:spPr>
              <a:xfrm>
                <a:off x="3741065" y="1987512"/>
                <a:ext cx="3929987" cy="617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TW" dirty="0"/>
                  <a:t>相對誤差（Relative Error）=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TW" dirty="0"/>
                          <m:t>絕對誤差</m:t>
                        </m:r>
                      </m:num>
                      <m:den>
                        <m:r>
                          <m:rPr>
                            <m:nor/>
                          </m:rPr>
                          <a:rPr lang="en-TW" dirty="0"/>
                          <m:t>真值</m:t>
                        </m:r>
                      </m:den>
                    </m:f>
                  </m:oMath>
                </a14:m>
                <a:endParaRPr lang="en-TW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55FE-5D04-B045-AD69-B1A5F7248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65" y="1987512"/>
                <a:ext cx="3929987" cy="617733"/>
              </a:xfrm>
              <a:prstGeom prst="rect">
                <a:avLst/>
              </a:prstGeom>
              <a:blipFill>
                <a:blip r:embed="rId2"/>
                <a:stretch>
                  <a:fillRect l="-1290" b="-1020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DEFA1D6-BAAC-FD43-B046-97F3E3B773E7}"/>
              </a:ext>
            </a:extLst>
          </p:cNvPr>
          <p:cNvGrpSpPr>
            <a:grpSpLocks noChangeAspect="1"/>
          </p:cNvGrpSpPr>
          <p:nvPr/>
        </p:nvGrpSpPr>
        <p:grpSpPr>
          <a:xfrm>
            <a:off x="2341013" y="2296378"/>
            <a:ext cx="7509974" cy="1368715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DFF3E1-F717-7848-B451-E6572C190A5F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AAF3817C-6065-8743-BFC8-B588A5EE3244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EE733B24-40E9-234C-977E-003D20E7B9FB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8838EF-ABD1-EC42-9503-AA057185B9E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D6AD2A3-4068-BB48-9F41-B206F2B04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1B03BC8D-EFDB-4240-A9C9-DEFC06E15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17A7DBC5-46B0-8840-BA16-92B853279545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1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109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2021-10-04T06:11:09Z</dcterms:created>
  <dcterms:modified xsi:type="dcterms:W3CDTF">2021-10-04T08:56:58Z</dcterms:modified>
</cp:coreProperties>
</file>