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D2B893"/>
    <a:srgbClr val="FFCA81"/>
    <a:srgbClr val="CDE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3089"/>
  </p:normalViewPr>
  <p:slideViewPr>
    <p:cSldViewPr snapToGrid="0" snapToObjects="1">
      <p:cViewPr varScale="1">
        <p:scale>
          <a:sx n="108" d="100"/>
          <a:sy n="108" d="100"/>
        </p:scale>
        <p:origin x="1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649D-4F9F-5246-8ABA-1C70B86BDF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C6B93-7CA9-2E48-A4FF-09DB85B9BCD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www.automl.org</a:t>
            </a:r>
            <a:r>
              <a:rPr lang="en-US" dirty="0"/>
              <a:t>/</a:t>
            </a:r>
            <a:r>
              <a:rPr lang="en-US" dirty="0" err="1"/>
              <a:t>automl</a:t>
            </a:r>
            <a:r>
              <a:rPr lang="en-US" dirty="0"/>
              <a:t>/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5829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www.gushiciku.cn</a:t>
            </a:r>
            <a:r>
              <a:rPr lang="en-US" dirty="0"/>
              <a:t>/pl/p7cE/</a:t>
            </a:r>
            <a:r>
              <a:rPr lang="en-US" dirty="0" err="1"/>
              <a:t>zh-tw</a:t>
            </a:r>
            <a:endParaRPr lang="en-US"/>
          </a:p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6588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kknews.cc</a:t>
            </a:r>
            <a:r>
              <a:rPr lang="en-US"/>
              <a:t>/code/ggxp2je.html</a:t>
            </a:r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C6B93-7CA9-2E48-A4FF-09DB85B9BCDA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57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1D47-21E6-E842-AFEC-BA3CD660B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0F998-20C4-4043-A728-62E1B9CD0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0552-BE79-EE47-AB75-A6C298ABD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93D7-AF50-4F46-9273-7615DAD0E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6C9ED-92D7-D949-ABCD-E651C456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75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7487-B78E-8D4B-A732-0BC91B97A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11A41-4924-724C-9B6C-8DAC9C5A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9EBE2-E589-D940-82B2-98AB97AB0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F9B-6D6B-EF46-94C3-4189C75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47F59-9C56-D249-8378-E139B0BE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6538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DC54D-6209-4C43-B3DD-9311AF1A4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ED7D9-D4A4-B84A-9A11-9EF18422D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896C4-FBDB-7E49-8DBF-42AB4B88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573E8-DC4C-AE40-838D-3E30CDE3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EA0CD-CE9C-124C-8587-67383C00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5293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1890-EE9D-0A4F-9DDC-C49EECB67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1BE3-065B-6949-8B93-4FA7DE7D5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F1758-8B82-CA48-9255-394998AA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7604D-886E-E045-8736-4395036E0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219-8D3F-2A42-9F6D-685D77BA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00796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A48-9DE0-AE44-8BF8-F61353572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E025-2517-AC40-AEE5-A8482FE26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532AC-4BD1-6040-B6BD-BC3B5624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E50A0-467A-4A44-8A24-4CC04E970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1CA3F-EEF2-5343-A960-F253C460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439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26CB5-7DF7-144A-AD83-16347DF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B4221-1294-3642-9A2F-E6B8976DB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79A814-100F-2446-9F62-D92416433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CE340-3ADF-924C-A726-B5CDF0BBD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8465-1C04-3445-93E9-6EED5A6B5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D6C68-E32A-DE4D-9046-B91D40CE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56160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82CBC-C79E-1242-A93D-0615175D1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787F6-00DD-8841-A5E5-A5CBDD53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6D84C-50F5-6A4E-A667-DDB336F62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1B106-29F5-D748-A662-A555B3FCB3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D6D32D-A680-2D46-B51B-4B4EEF1FF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DD568-9CEB-7641-ADC1-DCF7E0FC6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54A346-3DA8-AE42-B7C8-7B79B2C8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A13E83-4586-F545-93C5-73A38DC71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007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14BB-DCDD-CC4A-A08A-2C1B8AEB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C78CD-9B63-4344-93A2-B6558FC40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70117-3211-FA4C-B4FB-91DA2CC84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6A596-2891-5342-B547-1EF03A7B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8425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0BA7D7-CF8F-0D4E-8179-0BE4417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3CF7E-B8FC-C24B-ADC6-69E2A484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CE894-CEB0-EC4E-B092-F4DE4B34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9246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E7-CE65-BD4C-BF62-3C2DECAE8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A5DBE-304B-FA48-8C3F-BB46D10A5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1A6D0-33C3-134E-B120-14D81B4C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45124-1D0E-4B45-99F9-82CB6AAB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C7CFB-B00C-4F40-ABA6-C69F8847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238F-C93C-AF49-AAC2-ED7C6D01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976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7D70-96B9-674E-A74A-96938435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9BB8-15A3-254D-A78E-8E817272B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7F7C1-24C6-7F42-AD05-4FD4D81604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E0FF-345E-E34F-B822-CCD7BD39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F37DD-8E17-8E44-AE65-400C295B3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3DD5B-3C53-1042-A656-D7B9023ED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26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230203-38F8-D84D-BC14-9B332F93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A8A5B-998E-F945-85FB-4EDCFF68D8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0C8A-830F-0842-B82C-B3126AC48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F50C-0205-344F-9362-2550D5A8C203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BB34A-C0CB-E346-9D8A-B64470CF2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1DD78-AAC7-4249-84D1-A08C56CDC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56782-F8C2-554A-BC49-8D9C24A2F1E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1936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CF7F81-58DB-0A45-96A1-DA29611354AC}"/>
              </a:ext>
            </a:extLst>
          </p:cNvPr>
          <p:cNvSpPr/>
          <p:nvPr/>
        </p:nvSpPr>
        <p:spPr>
          <a:xfrm>
            <a:off x="300606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訓練模型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C55BF6-2BBA-5D41-9485-56F0692A80B4}"/>
              </a:ext>
            </a:extLst>
          </p:cNvPr>
          <p:cNvSpPr/>
          <p:nvPr/>
        </p:nvSpPr>
        <p:spPr>
          <a:xfrm>
            <a:off x="432000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封裝模型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C630C8-D75B-9243-AAF0-A0DABBD056AF}"/>
              </a:ext>
            </a:extLst>
          </p:cNvPr>
          <p:cNvSpPr/>
          <p:nvPr/>
        </p:nvSpPr>
        <p:spPr>
          <a:xfrm>
            <a:off x="563393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驗證模型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000A66-8B7E-6443-A3A5-9AD89EA74A2D}"/>
              </a:ext>
            </a:extLst>
          </p:cNvPr>
          <p:cNvSpPr/>
          <p:nvPr/>
        </p:nvSpPr>
        <p:spPr>
          <a:xfrm>
            <a:off x="6947870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部署模型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34CD94-0720-4940-95B4-BAE3ECDF6500}"/>
              </a:ext>
            </a:extLst>
          </p:cNvPr>
          <p:cNvSpPr/>
          <p:nvPr/>
        </p:nvSpPr>
        <p:spPr>
          <a:xfrm>
            <a:off x="8261805" y="2957118"/>
            <a:ext cx="924128" cy="428017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bg1"/>
                </a:solidFill>
              </a:rPr>
              <a:t>監控模型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093B850-1B97-3D4B-A67E-BD2BA6BAD3F4}"/>
              </a:ext>
            </a:extLst>
          </p:cNvPr>
          <p:cNvCxnSpPr>
            <a:cxnSpLocks/>
            <a:stCxn id="7" idx="3"/>
            <a:endCxn id="3" idx="0"/>
          </p:cNvCxnSpPr>
          <p:nvPr/>
        </p:nvCxnSpPr>
        <p:spPr>
          <a:xfrm flipH="1" flipV="1">
            <a:off x="3468129" y="2957118"/>
            <a:ext cx="5717804" cy="214009"/>
          </a:xfrm>
          <a:prstGeom prst="bentConnector4">
            <a:avLst>
              <a:gd name="adj1" fmla="val -3998"/>
              <a:gd name="adj2" fmla="val 206818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834FB7-0EC0-E347-9FC8-DFDC06F3B540}"/>
              </a:ext>
            </a:extLst>
          </p:cNvPr>
          <p:cNvSpPr/>
          <p:nvPr/>
        </p:nvSpPr>
        <p:spPr>
          <a:xfrm>
            <a:off x="5554825" y="2372258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>
                <a:solidFill>
                  <a:schemeClr val="accent2">
                    <a:lumMod val="50000"/>
                  </a:schemeClr>
                </a:solidFill>
              </a:rPr>
              <a:t>訓練新模型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E383A1-607D-EE4D-AE01-2E14C9DEAA0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3019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F5AD54-C841-A749-83FF-FC64B91A51D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4412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369EF9-9FB6-DF47-9332-2D2200DD7B1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558063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C77153-E9E4-9644-8D04-F6BC65E99DC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71998" y="3171127"/>
            <a:ext cx="389807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53E23A-E727-8046-915D-EE172C0CA6DE}"/>
              </a:ext>
            </a:extLst>
          </p:cNvPr>
          <p:cNvGrpSpPr/>
          <p:nvPr/>
        </p:nvGrpSpPr>
        <p:grpSpPr>
          <a:xfrm>
            <a:off x="3421489" y="3171126"/>
            <a:ext cx="5764444" cy="1050587"/>
            <a:chOff x="3360126" y="3971848"/>
            <a:chExt cx="5764444" cy="10505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810F8E2-7E2B-6F47-8B75-D17DB505AB99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31" name="Intelligent Information Retrieval Laboratory">
                <a:extLst>
                  <a:ext uri="{FF2B5EF4-FFF2-40B4-BE49-F238E27FC236}">
                    <a16:creationId xmlns:a16="http://schemas.microsoft.com/office/drawing/2014/main" id="{B92D050D-9DE9-D546-B4C5-3B1DCD29B323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32" name="Intelligent Information Retrieval Laboratory">
                <a:extLst>
                  <a:ext uri="{FF2B5EF4-FFF2-40B4-BE49-F238E27FC236}">
                    <a16:creationId xmlns:a16="http://schemas.microsoft.com/office/drawing/2014/main" id="{8A993E8F-3D8B-AF4D-9A82-DF6A79D4AB4C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7169C39-0B00-8C48-BA0B-C5D1B983C2E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4F1C04F3-DEDC-594C-BE52-5FF7A2D082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4" descr="Youtube logo | Logok">
                <a:extLst>
                  <a:ext uri="{FF2B5EF4-FFF2-40B4-BE49-F238E27FC236}">
                    <a16:creationId xmlns:a16="http://schemas.microsoft.com/office/drawing/2014/main" id="{BE0960AC-6DD5-8F4B-90F8-FA4873CB5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Intelligent Information Retrieval Laboratory">
                <a:extLst>
                  <a:ext uri="{FF2B5EF4-FFF2-40B4-BE49-F238E27FC236}">
                    <a16:creationId xmlns:a16="http://schemas.microsoft.com/office/drawing/2014/main" id="{45C25828-A93D-8B44-9907-B1F696FAA8E0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9256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2EB6B35F-3E97-4543-B821-7E28772E0E56}"/>
              </a:ext>
            </a:extLst>
          </p:cNvPr>
          <p:cNvSpPr/>
          <p:nvPr/>
        </p:nvSpPr>
        <p:spPr>
          <a:xfrm>
            <a:off x="7759022" y="2557849"/>
            <a:ext cx="1358179" cy="26706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F76574C-BCD0-2D41-818A-D3DD06C0093E}"/>
              </a:ext>
            </a:extLst>
          </p:cNvPr>
          <p:cNvSpPr/>
          <p:nvPr/>
        </p:nvSpPr>
        <p:spPr>
          <a:xfrm>
            <a:off x="2544916" y="3461409"/>
            <a:ext cx="4926449" cy="14664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86E9D2-155B-A243-865C-E25E52BCB5C5}"/>
              </a:ext>
            </a:extLst>
          </p:cNvPr>
          <p:cNvGrpSpPr/>
          <p:nvPr/>
        </p:nvGrpSpPr>
        <p:grpSpPr>
          <a:xfrm>
            <a:off x="3213778" y="4973305"/>
            <a:ext cx="5764444" cy="1050587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5D5C14-2585-654C-8325-4843B450927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" name="Intelligent Information Retrieval Laboratory">
                <a:extLst>
                  <a:ext uri="{FF2B5EF4-FFF2-40B4-BE49-F238E27FC236}">
                    <a16:creationId xmlns:a16="http://schemas.microsoft.com/office/drawing/2014/main" id="{FD1EBA3E-C4BD-894E-A37F-99EAB471B26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" name="Intelligent Information Retrieval Laboratory">
                <a:extLst>
                  <a:ext uri="{FF2B5EF4-FFF2-40B4-BE49-F238E27FC236}">
                    <a16:creationId xmlns:a16="http://schemas.microsoft.com/office/drawing/2014/main" id="{DD72F14E-6424-324C-88BC-350DE4E71C25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F02242B-A915-9A45-BA0D-830D6332019E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886FEC7-CEB9-F049-8BCC-2CE24B2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4" descr="Youtube logo | Logok">
                <a:extLst>
                  <a:ext uri="{FF2B5EF4-FFF2-40B4-BE49-F238E27FC236}">
                    <a16:creationId xmlns:a16="http://schemas.microsoft.com/office/drawing/2014/main" id="{14537768-FDF6-1045-B566-E91BF3E35B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44918B2C-C4D3-9847-97EE-D35B684C91A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EE3139E-56F0-3B45-9B9C-BE8BA920B5D6}"/>
              </a:ext>
            </a:extLst>
          </p:cNvPr>
          <p:cNvSpPr/>
          <p:nvPr/>
        </p:nvSpPr>
        <p:spPr>
          <a:xfrm>
            <a:off x="2835006" y="2228069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原始資料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84FEA4-59C4-A942-9B7A-FDE06B3DF6A8}"/>
              </a:ext>
            </a:extLst>
          </p:cNvPr>
          <p:cNvSpPr/>
          <p:nvPr/>
        </p:nvSpPr>
        <p:spPr>
          <a:xfrm>
            <a:off x="2835006" y="2888397"/>
            <a:ext cx="924128" cy="4280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資料清洗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1E63B5-3E71-9B40-8F23-D7A7B72DF635}"/>
              </a:ext>
            </a:extLst>
          </p:cNvPr>
          <p:cNvSpPr/>
          <p:nvPr/>
        </p:nvSpPr>
        <p:spPr>
          <a:xfrm>
            <a:off x="2751714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資料前處理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D77EC6-1486-104B-971D-30286F4B4F60}"/>
              </a:ext>
            </a:extLst>
          </p:cNvPr>
          <p:cNvSpPr/>
          <p:nvPr/>
        </p:nvSpPr>
        <p:spPr>
          <a:xfrm>
            <a:off x="4383575" y="3782145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模型訓練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C0F0A1-03DC-B843-B011-DD387BA71589}"/>
              </a:ext>
            </a:extLst>
          </p:cNvPr>
          <p:cNvSpPr/>
          <p:nvPr/>
        </p:nvSpPr>
        <p:spPr>
          <a:xfrm>
            <a:off x="6010775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評估模型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EEACF-413B-3343-801A-BF51E1D3C9D0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3297070" y="2656086"/>
            <a:ext cx="0" cy="23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7570727-C311-164D-BE5D-40E2FDE182C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297070" y="3316414"/>
            <a:ext cx="0" cy="465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401DBD0-B6F9-4F4E-BEA1-2DD5CD7F761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3842426" y="4066534"/>
            <a:ext cx="54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4C073B-865F-6D4D-BA1E-BA4D8E8DCCD8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474287" y="4066533"/>
            <a:ext cx="53648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54EA88-0B0E-1C4F-95B8-796E82C8BC18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>
            <a:off x="7101487" y="4066533"/>
            <a:ext cx="786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B7C96ED-5CE6-6043-AA92-B186E22A6DC1}"/>
              </a:ext>
            </a:extLst>
          </p:cNvPr>
          <p:cNvSpPr/>
          <p:nvPr/>
        </p:nvSpPr>
        <p:spPr>
          <a:xfrm>
            <a:off x="7887510" y="3782144"/>
            <a:ext cx="1090712" cy="568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最終模型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6210DC7-8937-5A44-B1CA-B0F30B15047B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4926601" y="2721391"/>
            <a:ext cx="1" cy="3259061"/>
          </a:xfrm>
          <a:prstGeom prst="bentConnector3">
            <a:avLst>
              <a:gd name="adj1" fmla="val 22860100000"/>
            </a:avLst>
          </a:prstGeom>
          <a:ln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BDE9A1B-1643-F743-81A6-7398C0E3025D}"/>
              </a:ext>
            </a:extLst>
          </p:cNvPr>
          <p:cNvSpPr/>
          <p:nvPr/>
        </p:nvSpPr>
        <p:spPr>
          <a:xfrm>
            <a:off x="4006159" y="4635308"/>
            <a:ext cx="18774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100" dirty="0"/>
              <a:t>重複執行直到找到合適結果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60FE6F-4E96-AC49-82F3-DE829D6D2780}"/>
              </a:ext>
            </a:extLst>
          </p:cNvPr>
          <p:cNvSpPr/>
          <p:nvPr/>
        </p:nvSpPr>
        <p:spPr>
          <a:xfrm>
            <a:off x="7970802" y="4628312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新資料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30FE1E-5565-4143-BC92-8B0B5BB1CBAD}"/>
              </a:ext>
            </a:extLst>
          </p:cNvPr>
          <p:cNvCxnSpPr>
            <a:cxnSpLocks/>
            <a:stCxn id="43" idx="0"/>
            <a:endCxn id="30" idx="2"/>
          </p:cNvCxnSpPr>
          <p:nvPr/>
        </p:nvCxnSpPr>
        <p:spPr>
          <a:xfrm flipV="1">
            <a:off x="8432866" y="4350921"/>
            <a:ext cx="0" cy="277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0A1E9C6-1D53-414B-A7AE-E7BD1FABC7AE}"/>
              </a:ext>
            </a:extLst>
          </p:cNvPr>
          <p:cNvSpPr/>
          <p:nvPr/>
        </p:nvSpPr>
        <p:spPr>
          <a:xfrm>
            <a:off x="7970802" y="3000983"/>
            <a:ext cx="924128" cy="4280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預測輸出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391609-F2C1-9B48-997C-6A5B9B0E97BA}"/>
              </a:ext>
            </a:extLst>
          </p:cNvPr>
          <p:cNvCxnSpPr>
            <a:cxnSpLocks/>
            <a:stCxn id="30" idx="0"/>
            <a:endCxn id="48" idx="2"/>
          </p:cNvCxnSpPr>
          <p:nvPr/>
        </p:nvCxnSpPr>
        <p:spPr>
          <a:xfrm flipV="1">
            <a:off x="8432866" y="3429000"/>
            <a:ext cx="0" cy="353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13DFBFB9-3EE9-6646-BA28-41BB186454C6}"/>
              </a:ext>
            </a:extLst>
          </p:cNvPr>
          <p:cNvSpPr/>
          <p:nvPr/>
        </p:nvSpPr>
        <p:spPr>
          <a:xfrm>
            <a:off x="7990918" y="2656086"/>
            <a:ext cx="8838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400" b="1" dirty="0"/>
              <a:t>Inference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06DBD6E-50EC-7E4E-9CC1-1C0B83099DAA}"/>
              </a:ext>
            </a:extLst>
          </p:cNvPr>
          <p:cNvSpPr/>
          <p:nvPr/>
        </p:nvSpPr>
        <p:spPr>
          <a:xfrm>
            <a:off x="3731660" y="3491344"/>
            <a:ext cx="24264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b="1" dirty="0"/>
              <a:t>Hyperparameter Optimization</a:t>
            </a:r>
            <a:endParaRPr lang="en-TW" sz="1400" b="1" dirty="0"/>
          </a:p>
        </p:txBody>
      </p:sp>
    </p:spTree>
    <p:extLst>
      <p:ext uri="{BB962C8B-B14F-4D97-AF65-F5344CB8AC3E}">
        <p14:creationId xmlns:p14="http://schemas.microsoft.com/office/powerpoint/2010/main" val="3555085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5F0FD6-1CAB-0A4E-AB91-592066D7EFE8}"/>
              </a:ext>
            </a:extLst>
          </p:cNvPr>
          <p:cNvSpPr/>
          <p:nvPr/>
        </p:nvSpPr>
        <p:spPr>
          <a:xfrm>
            <a:off x="4104503" y="2574720"/>
            <a:ext cx="1272744" cy="560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E20577A-30F5-C543-885C-094C7EA0C328}"/>
              </a:ext>
            </a:extLst>
          </p:cNvPr>
          <p:cNvCxnSpPr>
            <a:cxnSpLocks/>
          </p:cNvCxnSpPr>
          <p:nvPr/>
        </p:nvCxnSpPr>
        <p:spPr>
          <a:xfrm flipV="1">
            <a:off x="3956221" y="2443205"/>
            <a:ext cx="0" cy="1927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AD4D98-9B83-7F4E-BB17-F19F4C42A910}"/>
              </a:ext>
            </a:extLst>
          </p:cNvPr>
          <p:cNvCxnSpPr>
            <a:cxnSpLocks/>
          </p:cNvCxnSpPr>
          <p:nvPr/>
        </p:nvCxnSpPr>
        <p:spPr>
          <a:xfrm>
            <a:off x="3956221" y="4370859"/>
            <a:ext cx="334868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0FA0F99-837B-9748-ACFE-8509276609EA}"/>
              </a:ext>
            </a:extLst>
          </p:cNvPr>
          <p:cNvSpPr/>
          <p:nvPr/>
        </p:nvSpPr>
        <p:spPr>
          <a:xfrm flipV="1">
            <a:off x="4104503" y="2697672"/>
            <a:ext cx="3027405" cy="1425170"/>
          </a:xfrm>
          <a:custGeom>
            <a:avLst/>
            <a:gdLst>
              <a:gd name="connsiteX0" fmla="*/ 0 w 3027405"/>
              <a:gd name="connsiteY0" fmla="*/ 225731 h 1425170"/>
              <a:gd name="connsiteX1" fmla="*/ 259492 w 3027405"/>
              <a:gd name="connsiteY1" fmla="*/ 361655 h 1425170"/>
              <a:gd name="connsiteX2" fmla="*/ 432486 w 3027405"/>
              <a:gd name="connsiteY2" fmla="*/ 670574 h 1425170"/>
              <a:gd name="connsiteX3" fmla="*/ 679621 w 3027405"/>
              <a:gd name="connsiteY3" fmla="*/ 361655 h 1425170"/>
              <a:gd name="connsiteX4" fmla="*/ 864973 w 3027405"/>
              <a:gd name="connsiteY4" fmla="*/ 3309 h 1425170"/>
              <a:gd name="connsiteX5" fmla="*/ 1013254 w 3027405"/>
              <a:gd name="connsiteY5" fmla="*/ 584077 h 1425170"/>
              <a:gd name="connsiteX6" fmla="*/ 1272746 w 3027405"/>
              <a:gd name="connsiteY6" fmla="*/ 472866 h 1425170"/>
              <a:gd name="connsiteX7" fmla="*/ 1779373 w 3027405"/>
              <a:gd name="connsiteY7" fmla="*/ 1424336 h 1425170"/>
              <a:gd name="connsiteX8" fmla="*/ 2137719 w 3027405"/>
              <a:gd name="connsiteY8" fmla="*/ 645860 h 1425170"/>
              <a:gd name="connsiteX9" fmla="*/ 2360140 w 3027405"/>
              <a:gd name="connsiteY9" fmla="*/ 942423 h 1425170"/>
              <a:gd name="connsiteX10" fmla="*/ 2520778 w 3027405"/>
              <a:gd name="connsiteY10" fmla="*/ 1103060 h 1425170"/>
              <a:gd name="connsiteX11" fmla="*/ 2792627 w 3027405"/>
              <a:gd name="connsiteY11" fmla="*/ 905352 h 1425170"/>
              <a:gd name="connsiteX12" fmla="*/ 3027405 w 3027405"/>
              <a:gd name="connsiteY12" fmla="*/ 336942 h 142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7405" h="1425170">
                <a:moveTo>
                  <a:pt x="0" y="225731"/>
                </a:moveTo>
                <a:cubicBezTo>
                  <a:pt x="93705" y="256623"/>
                  <a:pt x="187411" y="287515"/>
                  <a:pt x="259492" y="361655"/>
                </a:cubicBezTo>
                <a:cubicBezTo>
                  <a:pt x="331573" y="435796"/>
                  <a:pt x="362465" y="670574"/>
                  <a:pt x="432486" y="670574"/>
                </a:cubicBezTo>
                <a:cubicBezTo>
                  <a:pt x="502507" y="670574"/>
                  <a:pt x="607540" y="472866"/>
                  <a:pt x="679621" y="361655"/>
                </a:cubicBezTo>
                <a:cubicBezTo>
                  <a:pt x="751702" y="250444"/>
                  <a:pt x="809367" y="-33761"/>
                  <a:pt x="864973" y="3309"/>
                </a:cubicBezTo>
                <a:cubicBezTo>
                  <a:pt x="920579" y="40379"/>
                  <a:pt x="945292" y="505818"/>
                  <a:pt x="1013254" y="584077"/>
                </a:cubicBezTo>
                <a:cubicBezTo>
                  <a:pt x="1081216" y="662336"/>
                  <a:pt x="1145060" y="332823"/>
                  <a:pt x="1272746" y="472866"/>
                </a:cubicBezTo>
                <a:cubicBezTo>
                  <a:pt x="1400432" y="612909"/>
                  <a:pt x="1635211" y="1395504"/>
                  <a:pt x="1779373" y="1424336"/>
                </a:cubicBezTo>
                <a:cubicBezTo>
                  <a:pt x="1923535" y="1453168"/>
                  <a:pt x="2040925" y="726179"/>
                  <a:pt x="2137719" y="645860"/>
                </a:cubicBezTo>
                <a:cubicBezTo>
                  <a:pt x="2234514" y="565541"/>
                  <a:pt x="2296297" y="866223"/>
                  <a:pt x="2360140" y="942423"/>
                </a:cubicBezTo>
                <a:cubicBezTo>
                  <a:pt x="2423983" y="1018623"/>
                  <a:pt x="2448697" y="1109238"/>
                  <a:pt x="2520778" y="1103060"/>
                </a:cubicBezTo>
                <a:cubicBezTo>
                  <a:pt x="2592859" y="1096882"/>
                  <a:pt x="2708189" y="1033038"/>
                  <a:pt x="2792627" y="905352"/>
                </a:cubicBezTo>
                <a:cubicBezTo>
                  <a:pt x="2877065" y="777666"/>
                  <a:pt x="2952235" y="557304"/>
                  <a:pt x="3027405" y="3369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48D65B74-6FF8-A748-8C33-3EF0C660E719}"/>
              </a:ext>
            </a:extLst>
          </p:cNvPr>
          <p:cNvSpPr/>
          <p:nvPr/>
        </p:nvSpPr>
        <p:spPr>
          <a:xfrm flipV="1">
            <a:off x="4178643" y="2914036"/>
            <a:ext cx="3089189" cy="1113698"/>
          </a:xfrm>
          <a:custGeom>
            <a:avLst/>
            <a:gdLst>
              <a:gd name="connsiteX0" fmla="*/ 0 w 3089189"/>
              <a:gd name="connsiteY0" fmla="*/ 25371 h 1113698"/>
              <a:gd name="connsiteX1" fmla="*/ 345989 w 3089189"/>
              <a:gd name="connsiteY1" fmla="*/ 433144 h 1113698"/>
              <a:gd name="connsiteX2" fmla="*/ 852616 w 3089189"/>
              <a:gd name="connsiteY2" fmla="*/ 13014 h 1113698"/>
              <a:gd name="connsiteX3" fmla="*/ 1569308 w 3089189"/>
              <a:gd name="connsiteY3" fmla="*/ 1038625 h 1113698"/>
              <a:gd name="connsiteX4" fmla="*/ 1865871 w 3089189"/>
              <a:gd name="connsiteY4" fmla="*/ 976841 h 1113698"/>
              <a:gd name="connsiteX5" fmla="*/ 2162433 w 3089189"/>
              <a:gd name="connsiteY5" fmla="*/ 507285 h 1113698"/>
              <a:gd name="connsiteX6" fmla="*/ 2718487 w 3089189"/>
              <a:gd name="connsiteY6" fmla="*/ 667923 h 1113698"/>
              <a:gd name="connsiteX7" fmla="*/ 3089189 w 3089189"/>
              <a:gd name="connsiteY7" fmla="*/ 309577 h 1113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9189" h="1113698">
                <a:moveTo>
                  <a:pt x="0" y="25371"/>
                </a:moveTo>
                <a:cubicBezTo>
                  <a:pt x="101943" y="230287"/>
                  <a:pt x="203886" y="435203"/>
                  <a:pt x="345989" y="433144"/>
                </a:cubicBezTo>
                <a:cubicBezTo>
                  <a:pt x="488092" y="431085"/>
                  <a:pt x="648730" y="-87899"/>
                  <a:pt x="852616" y="13014"/>
                </a:cubicBezTo>
                <a:cubicBezTo>
                  <a:pt x="1056502" y="113927"/>
                  <a:pt x="1400432" y="877987"/>
                  <a:pt x="1569308" y="1038625"/>
                </a:cubicBezTo>
                <a:cubicBezTo>
                  <a:pt x="1738184" y="1199263"/>
                  <a:pt x="1767017" y="1065398"/>
                  <a:pt x="1865871" y="976841"/>
                </a:cubicBezTo>
                <a:cubicBezTo>
                  <a:pt x="1964725" y="888284"/>
                  <a:pt x="2020330" y="558771"/>
                  <a:pt x="2162433" y="507285"/>
                </a:cubicBezTo>
                <a:cubicBezTo>
                  <a:pt x="2304536" y="455799"/>
                  <a:pt x="2564028" y="700874"/>
                  <a:pt x="2718487" y="667923"/>
                </a:cubicBezTo>
                <a:cubicBezTo>
                  <a:pt x="2872946" y="634972"/>
                  <a:pt x="2981067" y="472274"/>
                  <a:pt x="3089189" y="309577"/>
                </a:cubicBezTo>
              </a:path>
            </a:pathLst>
          </a:custGeom>
          <a:noFill/>
          <a:ln>
            <a:solidFill>
              <a:srgbClr val="D2A6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39274BF-8F78-084F-8A75-EF41EA88B2C6}"/>
              </a:ext>
            </a:extLst>
          </p:cNvPr>
          <p:cNvSpPr>
            <a:spLocks noChangeAspect="1"/>
          </p:cNvSpPr>
          <p:nvPr/>
        </p:nvSpPr>
        <p:spPr>
          <a:xfrm flipV="1">
            <a:off x="6939848" y="3377733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2DE5E3-A880-0849-91AF-950F4C14829C}"/>
              </a:ext>
            </a:extLst>
          </p:cNvPr>
          <p:cNvSpPr>
            <a:spLocks noChangeAspect="1"/>
          </p:cNvSpPr>
          <p:nvPr/>
        </p:nvSpPr>
        <p:spPr>
          <a:xfrm flipV="1">
            <a:off x="6066049" y="3101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5D2DD0-F3DE-C54F-9C9F-6C127750F91C}"/>
              </a:ext>
            </a:extLst>
          </p:cNvPr>
          <p:cNvSpPr>
            <a:spLocks noChangeAspect="1"/>
          </p:cNvSpPr>
          <p:nvPr/>
        </p:nvSpPr>
        <p:spPr>
          <a:xfrm flipV="1">
            <a:off x="4964793" y="3944935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D0E487-C316-E24E-9528-B97B09700B39}"/>
              </a:ext>
            </a:extLst>
          </p:cNvPr>
          <p:cNvSpPr>
            <a:spLocks noChangeAspect="1"/>
          </p:cNvSpPr>
          <p:nvPr/>
        </p:nvSpPr>
        <p:spPr>
          <a:xfrm flipV="1">
            <a:off x="5538306" y="3155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62F5A92-3111-0D41-A437-D6DDE9B4D299}"/>
              </a:ext>
            </a:extLst>
          </p:cNvPr>
          <p:cNvSpPr>
            <a:spLocks noChangeAspect="1"/>
          </p:cNvSpPr>
          <p:nvPr/>
        </p:nvSpPr>
        <p:spPr>
          <a:xfrm flipV="1">
            <a:off x="4375920" y="358581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72859B0-8026-414A-BD98-0835EB26BBB7}"/>
              </a:ext>
            </a:extLst>
          </p:cNvPr>
          <p:cNvCxnSpPr>
            <a:cxnSpLocks/>
            <a:stCxn id="19" idx="7"/>
          </p:cNvCxnSpPr>
          <p:nvPr/>
        </p:nvCxnSpPr>
        <p:spPr>
          <a:xfrm>
            <a:off x="5056977" y="4037119"/>
            <a:ext cx="378846" cy="857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003999F-7CB5-8644-85A9-330B3C7928BA}"/>
              </a:ext>
            </a:extLst>
          </p:cNvPr>
          <p:cNvSpPr/>
          <p:nvPr/>
        </p:nvSpPr>
        <p:spPr>
          <a:xfrm>
            <a:off x="4982211" y="4101775"/>
            <a:ext cx="119776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1050" dirty="0">
                <a:solidFill>
                  <a:srgbClr val="C00000"/>
                </a:solidFill>
              </a:rPr>
              <a:t>Promising minima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A04F27-9297-2F45-8645-4799426DE436}"/>
              </a:ext>
            </a:extLst>
          </p:cNvPr>
          <p:cNvSpPr>
            <a:spLocks noChangeAspect="1"/>
          </p:cNvSpPr>
          <p:nvPr/>
        </p:nvSpPr>
        <p:spPr>
          <a:xfrm>
            <a:off x="4258316" y="2655197"/>
            <a:ext cx="72000" cy="72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6F12C6-2765-2041-8B32-96267ECF571A}"/>
              </a:ext>
            </a:extLst>
          </p:cNvPr>
          <p:cNvSpPr/>
          <p:nvPr/>
        </p:nvSpPr>
        <p:spPr>
          <a:xfrm>
            <a:off x="4404704" y="2575781"/>
            <a:ext cx="9108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Sampled points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5840D8-E6B5-D246-8F6D-2AC94763E13F}"/>
              </a:ext>
            </a:extLst>
          </p:cNvPr>
          <p:cNvCxnSpPr>
            <a:cxnSpLocks/>
          </p:cNvCxnSpPr>
          <p:nvPr/>
        </p:nvCxnSpPr>
        <p:spPr>
          <a:xfrm>
            <a:off x="4201323" y="2883000"/>
            <a:ext cx="180000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74BBBFB-CC74-D541-9538-4887C78221EA}"/>
              </a:ext>
            </a:extLst>
          </p:cNvPr>
          <p:cNvCxnSpPr>
            <a:cxnSpLocks/>
          </p:cNvCxnSpPr>
          <p:nvPr/>
        </p:nvCxnSpPr>
        <p:spPr>
          <a:xfrm>
            <a:off x="4201323" y="3017983"/>
            <a:ext cx="180000" cy="0"/>
          </a:xfrm>
          <a:prstGeom prst="line">
            <a:avLst/>
          </a:prstGeom>
          <a:ln w="15875">
            <a:solidFill>
              <a:srgbClr val="D2A6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865E0EFC-F186-AD4A-83A7-D5DB155035EF}"/>
              </a:ext>
            </a:extLst>
          </p:cNvPr>
          <p:cNvSpPr/>
          <p:nvPr/>
        </p:nvSpPr>
        <p:spPr>
          <a:xfrm>
            <a:off x="4342989" y="2763732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Objective function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4FDEDE-23F2-0C4D-8785-94DF3B9EBCB1}"/>
              </a:ext>
            </a:extLst>
          </p:cNvPr>
          <p:cNvSpPr/>
          <p:nvPr/>
        </p:nvSpPr>
        <p:spPr>
          <a:xfrm>
            <a:off x="4336815" y="2900186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Surrogate function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4F3514-4B19-9143-9E52-E00FA068DE35}"/>
              </a:ext>
            </a:extLst>
          </p:cNvPr>
          <p:cNvSpPr/>
          <p:nvPr/>
        </p:nvSpPr>
        <p:spPr>
          <a:xfrm>
            <a:off x="5504566" y="4355691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A998650-D817-BC48-8C32-D2E20848D9C3}"/>
              </a:ext>
            </a:extLst>
          </p:cNvPr>
          <p:cNvSpPr/>
          <p:nvPr/>
        </p:nvSpPr>
        <p:spPr>
          <a:xfrm>
            <a:off x="3572446" y="315738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TW" sz="1100" dirty="0">
                <a:solidFill>
                  <a:schemeClr val="accent2">
                    <a:lumMod val="50000"/>
                  </a:schemeClr>
                </a:solidFill>
              </a:rPr>
              <a:t>(x)</a:t>
            </a:r>
            <a:endParaRPr lang="en-TW" sz="11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20DBD35-92A6-A744-A71A-3C0C0BF2A144}"/>
              </a:ext>
            </a:extLst>
          </p:cNvPr>
          <p:cNvGrpSpPr/>
          <p:nvPr/>
        </p:nvGrpSpPr>
        <p:grpSpPr>
          <a:xfrm>
            <a:off x="2874336" y="4276681"/>
            <a:ext cx="5764444" cy="1050587"/>
            <a:chOff x="3360126" y="3971848"/>
            <a:chExt cx="5764444" cy="10505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20B3296-BC7E-0D47-8E2F-C5902C3ABA4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49" name="Intelligent Information Retrieval Laboratory">
                <a:extLst>
                  <a:ext uri="{FF2B5EF4-FFF2-40B4-BE49-F238E27FC236}">
                    <a16:creationId xmlns:a16="http://schemas.microsoft.com/office/drawing/2014/main" id="{B188D744-BBC8-2341-8A05-FB0876A5557F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0" name="Intelligent Information Retrieval Laboratory">
                <a:extLst>
                  <a:ext uri="{FF2B5EF4-FFF2-40B4-BE49-F238E27FC236}">
                    <a16:creationId xmlns:a16="http://schemas.microsoft.com/office/drawing/2014/main" id="{9E2CFDDB-F8CD-AF45-822B-D7E1BB7B36EF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E408B0-490D-6A49-A8B0-5782B0341E6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5BA47080-0B0F-094D-AB9C-CB042C7780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 descr="Youtube logo | Logok">
                <a:extLst>
                  <a:ext uri="{FF2B5EF4-FFF2-40B4-BE49-F238E27FC236}">
                    <a16:creationId xmlns:a16="http://schemas.microsoft.com/office/drawing/2014/main" id="{ACD6587B-FFD8-0F43-A177-D9DEF700F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Intelligent Information Retrieval Laboratory">
                <a:extLst>
                  <a:ext uri="{FF2B5EF4-FFF2-40B4-BE49-F238E27FC236}">
                    <a16:creationId xmlns:a16="http://schemas.microsoft.com/office/drawing/2014/main" id="{1B4784E3-C4C1-D346-BD12-9DD04D1E35D3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838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ABB373-21E0-4F42-82DE-BCD3E6A33EC6}"/>
              </a:ext>
            </a:extLst>
          </p:cNvPr>
          <p:cNvSpPr/>
          <p:nvPr/>
        </p:nvSpPr>
        <p:spPr>
          <a:xfrm>
            <a:off x="4104503" y="2574720"/>
            <a:ext cx="1272744" cy="5608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A7C579-BB18-564D-BE17-F5B8971F707B}"/>
              </a:ext>
            </a:extLst>
          </p:cNvPr>
          <p:cNvCxnSpPr>
            <a:cxnSpLocks/>
          </p:cNvCxnSpPr>
          <p:nvPr/>
        </p:nvCxnSpPr>
        <p:spPr>
          <a:xfrm flipV="1">
            <a:off x="3956221" y="2443205"/>
            <a:ext cx="0" cy="1927654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B7D1016-3C99-944A-989C-2EF80ADD0832}"/>
              </a:ext>
            </a:extLst>
          </p:cNvPr>
          <p:cNvCxnSpPr>
            <a:cxnSpLocks/>
          </p:cNvCxnSpPr>
          <p:nvPr/>
        </p:nvCxnSpPr>
        <p:spPr>
          <a:xfrm>
            <a:off x="3956221" y="4370859"/>
            <a:ext cx="334868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1A9CCCCB-2448-494E-A6ED-D56AFFB18327}"/>
              </a:ext>
            </a:extLst>
          </p:cNvPr>
          <p:cNvSpPr/>
          <p:nvPr/>
        </p:nvSpPr>
        <p:spPr>
          <a:xfrm flipV="1">
            <a:off x="4104503" y="2697672"/>
            <a:ext cx="3027405" cy="1425170"/>
          </a:xfrm>
          <a:custGeom>
            <a:avLst/>
            <a:gdLst>
              <a:gd name="connsiteX0" fmla="*/ 0 w 3027405"/>
              <a:gd name="connsiteY0" fmla="*/ 225731 h 1425170"/>
              <a:gd name="connsiteX1" fmla="*/ 259492 w 3027405"/>
              <a:gd name="connsiteY1" fmla="*/ 361655 h 1425170"/>
              <a:gd name="connsiteX2" fmla="*/ 432486 w 3027405"/>
              <a:gd name="connsiteY2" fmla="*/ 670574 h 1425170"/>
              <a:gd name="connsiteX3" fmla="*/ 679621 w 3027405"/>
              <a:gd name="connsiteY3" fmla="*/ 361655 h 1425170"/>
              <a:gd name="connsiteX4" fmla="*/ 864973 w 3027405"/>
              <a:gd name="connsiteY4" fmla="*/ 3309 h 1425170"/>
              <a:gd name="connsiteX5" fmla="*/ 1013254 w 3027405"/>
              <a:gd name="connsiteY5" fmla="*/ 584077 h 1425170"/>
              <a:gd name="connsiteX6" fmla="*/ 1272746 w 3027405"/>
              <a:gd name="connsiteY6" fmla="*/ 472866 h 1425170"/>
              <a:gd name="connsiteX7" fmla="*/ 1779373 w 3027405"/>
              <a:gd name="connsiteY7" fmla="*/ 1424336 h 1425170"/>
              <a:gd name="connsiteX8" fmla="*/ 2137719 w 3027405"/>
              <a:gd name="connsiteY8" fmla="*/ 645860 h 1425170"/>
              <a:gd name="connsiteX9" fmla="*/ 2360140 w 3027405"/>
              <a:gd name="connsiteY9" fmla="*/ 942423 h 1425170"/>
              <a:gd name="connsiteX10" fmla="*/ 2520778 w 3027405"/>
              <a:gd name="connsiteY10" fmla="*/ 1103060 h 1425170"/>
              <a:gd name="connsiteX11" fmla="*/ 2792627 w 3027405"/>
              <a:gd name="connsiteY11" fmla="*/ 905352 h 1425170"/>
              <a:gd name="connsiteX12" fmla="*/ 3027405 w 3027405"/>
              <a:gd name="connsiteY12" fmla="*/ 336942 h 142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27405" h="1425170">
                <a:moveTo>
                  <a:pt x="0" y="225731"/>
                </a:moveTo>
                <a:cubicBezTo>
                  <a:pt x="93705" y="256623"/>
                  <a:pt x="187411" y="287515"/>
                  <a:pt x="259492" y="361655"/>
                </a:cubicBezTo>
                <a:cubicBezTo>
                  <a:pt x="331573" y="435796"/>
                  <a:pt x="362465" y="670574"/>
                  <a:pt x="432486" y="670574"/>
                </a:cubicBezTo>
                <a:cubicBezTo>
                  <a:pt x="502507" y="670574"/>
                  <a:pt x="607540" y="472866"/>
                  <a:pt x="679621" y="361655"/>
                </a:cubicBezTo>
                <a:cubicBezTo>
                  <a:pt x="751702" y="250444"/>
                  <a:pt x="809367" y="-33761"/>
                  <a:pt x="864973" y="3309"/>
                </a:cubicBezTo>
                <a:cubicBezTo>
                  <a:pt x="920579" y="40379"/>
                  <a:pt x="945292" y="505818"/>
                  <a:pt x="1013254" y="584077"/>
                </a:cubicBezTo>
                <a:cubicBezTo>
                  <a:pt x="1081216" y="662336"/>
                  <a:pt x="1145060" y="332823"/>
                  <a:pt x="1272746" y="472866"/>
                </a:cubicBezTo>
                <a:cubicBezTo>
                  <a:pt x="1400432" y="612909"/>
                  <a:pt x="1635211" y="1395504"/>
                  <a:pt x="1779373" y="1424336"/>
                </a:cubicBezTo>
                <a:cubicBezTo>
                  <a:pt x="1923535" y="1453168"/>
                  <a:pt x="2040925" y="726179"/>
                  <a:pt x="2137719" y="645860"/>
                </a:cubicBezTo>
                <a:cubicBezTo>
                  <a:pt x="2234514" y="565541"/>
                  <a:pt x="2296297" y="866223"/>
                  <a:pt x="2360140" y="942423"/>
                </a:cubicBezTo>
                <a:cubicBezTo>
                  <a:pt x="2423983" y="1018623"/>
                  <a:pt x="2448697" y="1109238"/>
                  <a:pt x="2520778" y="1103060"/>
                </a:cubicBezTo>
                <a:cubicBezTo>
                  <a:pt x="2592859" y="1096882"/>
                  <a:pt x="2708189" y="1033038"/>
                  <a:pt x="2792627" y="905352"/>
                </a:cubicBezTo>
                <a:cubicBezTo>
                  <a:pt x="2877065" y="777666"/>
                  <a:pt x="2952235" y="557304"/>
                  <a:pt x="3027405" y="336942"/>
                </a:cubicBezTo>
              </a:path>
            </a:pathLst>
          </a:cu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3292D-A19F-074E-AC64-6139220AA190}"/>
              </a:ext>
            </a:extLst>
          </p:cNvPr>
          <p:cNvSpPr>
            <a:spLocks noChangeAspect="1"/>
          </p:cNvSpPr>
          <p:nvPr/>
        </p:nvSpPr>
        <p:spPr>
          <a:xfrm flipV="1">
            <a:off x="6939848" y="3377733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C37603-4E2D-8743-B8C2-1917CE19345E}"/>
              </a:ext>
            </a:extLst>
          </p:cNvPr>
          <p:cNvSpPr>
            <a:spLocks noChangeAspect="1"/>
          </p:cNvSpPr>
          <p:nvPr/>
        </p:nvSpPr>
        <p:spPr>
          <a:xfrm flipV="1">
            <a:off x="6061211" y="310159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B18229-BAB0-3440-89F4-D156E7C9DC96}"/>
              </a:ext>
            </a:extLst>
          </p:cNvPr>
          <p:cNvSpPr>
            <a:spLocks noChangeAspect="1"/>
          </p:cNvSpPr>
          <p:nvPr/>
        </p:nvSpPr>
        <p:spPr>
          <a:xfrm flipV="1">
            <a:off x="4977327" y="3924824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A6079D-06BB-134C-A21C-93EC37E0E062}"/>
              </a:ext>
            </a:extLst>
          </p:cNvPr>
          <p:cNvSpPr>
            <a:spLocks noChangeAspect="1"/>
          </p:cNvSpPr>
          <p:nvPr/>
        </p:nvSpPr>
        <p:spPr>
          <a:xfrm flipV="1">
            <a:off x="5538306" y="314108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C6D281-0F50-374C-BF00-B913B6BE9D1D}"/>
              </a:ext>
            </a:extLst>
          </p:cNvPr>
          <p:cNvSpPr>
            <a:spLocks noChangeAspect="1"/>
          </p:cNvSpPr>
          <p:nvPr/>
        </p:nvSpPr>
        <p:spPr>
          <a:xfrm flipV="1">
            <a:off x="4375920" y="3585810"/>
            <a:ext cx="108000" cy="108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457E50-2DC9-0643-B80C-CD8DF621AF6C}"/>
              </a:ext>
            </a:extLst>
          </p:cNvPr>
          <p:cNvSpPr>
            <a:spLocks noChangeAspect="1"/>
          </p:cNvSpPr>
          <p:nvPr/>
        </p:nvSpPr>
        <p:spPr>
          <a:xfrm>
            <a:off x="4258316" y="2655197"/>
            <a:ext cx="72000" cy="72000"/>
          </a:xfrm>
          <a:prstGeom prst="ellipse">
            <a:avLst/>
          </a:prstGeom>
          <a:solidFill>
            <a:srgbClr val="D2A66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8B782-342F-F048-B53F-C71A5F721833}"/>
              </a:ext>
            </a:extLst>
          </p:cNvPr>
          <p:cNvSpPr/>
          <p:nvPr/>
        </p:nvSpPr>
        <p:spPr>
          <a:xfrm>
            <a:off x="4404704" y="2575781"/>
            <a:ext cx="91082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Sampled points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92570C-9547-6948-8958-FA375C4FA435}"/>
              </a:ext>
            </a:extLst>
          </p:cNvPr>
          <p:cNvCxnSpPr>
            <a:cxnSpLocks/>
          </p:cNvCxnSpPr>
          <p:nvPr/>
        </p:nvCxnSpPr>
        <p:spPr>
          <a:xfrm>
            <a:off x="4201323" y="2883000"/>
            <a:ext cx="180000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8663BD-AEBC-E54F-8F09-322074019691}"/>
              </a:ext>
            </a:extLst>
          </p:cNvPr>
          <p:cNvCxnSpPr>
            <a:cxnSpLocks/>
          </p:cNvCxnSpPr>
          <p:nvPr/>
        </p:nvCxnSpPr>
        <p:spPr>
          <a:xfrm>
            <a:off x="4201323" y="3017983"/>
            <a:ext cx="180000" cy="0"/>
          </a:xfrm>
          <a:prstGeom prst="line">
            <a:avLst/>
          </a:prstGeom>
          <a:ln w="15875">
            <a:solidFill>
              <a:srgbClr val="D2A66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01D08EC-9FC6-1248-A4A6-BFBA90DC505E}"/>
              </a:ext>
            </a:extLst>
          </p:cNvPr>
          <p:cNvSpPr/>
          <p:nvPr/>
        </p:nvSpPr>
        <p:spPr>
          <a:xfrm>
            <a:off x="4342989" y="2763732"/>
            <a:ext cx="10502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Objective function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37528-E9EF-E34C-8421-2547F6D44872}"/>
              </a:ext>
            </a:extLst>
          </p:cNvPr>
          <p:cNvSpPr/>
          <p:nvPr/>
        </p:nvSpPr>
        <p:spPr>
          <a:xfrm>
            <a:off x="4336815" y="2900186"/>
            <a:ext cx="10631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900" dirty="0">
                <a:solidFill>
                  <a:schemeClr val="accent2">
                    <a:lumMod val="50000"/>
                  </a:schemeClr>
                </a:solidFill>
              </a:rPr>
              <a:t>Surrogate function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BEC1D0-921B-114A-BA53-C73A7E80BA2B}"/>
              </a:ext>
            </a:extLst>
          </p:cNvPr>
          <p:cNvSpPr/>
          <p:nvPr/>
        </p:nvSpPr>
        <p:spPr>
          <a:xfrm>
            <a:off x="5504566" y="4355691"/>
            <a:ext cx="2519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BF165-D3F2-E143-93BC-53FA400E8A6E}"/>
              </a:ext>
            </a:extLst>
          </p:cNvPr>
          <p:cNvSpPr/>
          <p:nvPr/>
        </p:nvSpPr>
        <p:spPr>
          <a:xfrm>
            <a:off x="3572446" y="3157385"/>
            <a:ext cx="407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lang="en-TW" sz="1100" dirty="0">
                <a:solidFill>
                  <a:schemeClr val="accent2">
                    <a:lumMod val="50000"/>
                  </a:schemeClr>
                </a:solidFill>
              </a:rPr>
              <a:t>(x)</a:t>
            </a:r>
            <a:endParaRPr lang="en-TW" sz="11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94E9CC-838A-214B-8B9C-594B81DE6EEA}"/>
              </a:ext>
            </a:extLst>
          </p:cNvPr>
          <p:cNvGrpSpPr/>
          <p:nvPr/>
        </p:nvGrpSpPr>
        <p:grpSpPr>
          <a:xfrm>
            <a:off x="2874336" y="4276681"/>
            <a:ext cx="5764444" cy="1050587"/>
            <a:chOff x="3360126" y="3971848"/>
            <a:chExt cx="5764444" cy="105058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B0F179-BC41-1444-A00E-ED109E2C2E5F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28" name="Intelligent Information Retrieval Laboratory">
                <a:extLst>
                  <a:ext uri="{FF2B5EF4-FFF2-40B4-BE49-F238E27FC236}">
                    <a16:creationId xmlns:a16="http://schemas.microsoft.com/office/drawing/2014/main" id="{0A1CB4C0-70A5-6841-947D-53DF4D5B5D9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29" name="Intelligent Information Retrieval Laboratory">
                <a:extLst>
                  <a:ext uri="{FF2B5EF4-FFF2-40B4-BE49-F238E27FC236}">
                    <a16:creationId xmlns:a16="http://schemas.microsoft.com/office/drawing/2014/main" id="{F5290662-6EC4-E943-A127-6A0AB3DCE99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F35A481-05D5-2D47-A83F-6E1C1ED859C7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4EE2B574-0F45-784F-B9FB-00836906AE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4" descr="Youtube logo | Logok">
                <a:extLst>
                  <a:ext uri="{FF2B5EF4-FFF2-40B4-BE49-F238E27FC236}">
                    <a16:creationId xmlns:a16="http://schemas.microsoft.com/office/drawing/2014/main" id="{6E976C8F-A5C9-FD46-8AC7-6F9AF84941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Intelligent Information Retrieval Laboratory">
                <a:extLst>
                  <a:ext uri="{FF2B5EF4-FFF2-40B4-BE49-F238E27FC236}">
                    <a16:creationId xmlns:a16="http://schemas.microsoft.com/office/drawing/2014/main" id="{00D90A6A-582D-364D-BF02-0A5113F394C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30" name="Freeform 29">
            <a:extLst>
              <a:ext uri="{FF2B5EF4-FFF2-40B4-BE49-F238E27FC236}">
                <a16:creationId xmlns:a16="http://schemas.microsoft.com/office/drawing/2014/main" id="{337D6C7A-86BC-784A-8F3C-D99CCD11702E}"/>
              </a:ext>
            </a:extLst>
          </p:cNvPr>
          <p:cNvSpPr/>
          <p:nvPr/>
        </p:nvSpPr>
        <p:spPr>
          <a:xfrm>
            <a:off x="4104503" y="2704955"/>
            <a:ext cx="3109097" cy="1370159"/>
          </a:xfrm>
          <a:custGeom>
            <a:avLst/>
            <a:gdLst>
              <a:gd name="connsiteX0" fmla="*/ 0 w 3086100"/>
              <a:gd name="connsiteY0" fmla="*/ 1143145 h 1370159"/>
              <a:gd name="connsiteX1" fmla="*/ 304800 w 3086100"/>
              <a:gd name="connsiteY1" fmla="*/ 978045 h 1370159"/>
              <a:gd name="connsiteX2" fmla="*/ 393700 w 3086100"/>
              <a:gd name="connsiteY2" fmla="*/ 749445 h 1370159"/>
              <a:gd name="connsiteX3" fmla="*/ 736600 w 3086100"/>
              <a:gd name="connsiteY3" fmla="*/ 1232045 h 1370159"/>
              <a:gd name="connsiteX4" fmla="*/ 901700 w 3086100"/>
              <a:gd name="connsiteY4" fmla="*/ 1346345 h 1370159"/>
              <a:gd name="connsiteX5" fmla="*/ 990600 w 3086100"/>
              <a:gd name="connsiteY5" fmla="*/ 838345 h 1370159"/>
              <a:gd name="connsiteX6" fmla="*/ 1333500 w 3086100"/>
              <a:gd name="connsiteY6" fmla="*/ 812945 h 1370159"/>
              <a:gd name="connsiteX7" fmla="*/ 1447800 w 3086100"/>
              <a:gd name="connsiteY7" fmla="*/ 520845 h 1370159"/>
              <a:gd name="connsiteX8" fmla="*/ 1739900 w 3086100"/>
              <a:gd name="connsiteY8" fmla="*/ 145 h 1370159"/>
              <a:gd name="connsiteX9" fmla="*/ 1993900 w 3086100"/>
              <a:gd name="connsiteY9" fmla="*/ 470045 h 1370159"/>
              <a:gd name="connsiteX10" fmla="*/ 2222500 w 3086100"/>
              <a:gd name="connsiteY10" fmla="*/ 685945 h 1370159"/>
              <a:gd name="connsiteX11" fmla="*/ 2654300 w 3086100"/>
              <a:gd name="connsiteY11" fmla="*/ 393845 h 1370159"/>
              <a:gd name="connsiteX12" fmla="*/ 2882900 w 3086100"/>
              <a:gd name="connsiteY12" fmla="*/ 749445 h 1370159"/>
              <a:gd name="connsiteX13" fmla="*/ 3086100 w 3086100"/>
              <a:gd name="connsiteY13" fmla="*/ 1143145 h 1370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86100" h="1370159">
                <a:moveTo>
                  <a:pt x="0" y="1143145"/>
                </a:moveTo>
                <a:cubicBezTo>
                  <a:pt x="119591" y="1093403"/>
                  <a:pt x="239183" y="1043662"/>
                  <a:pt x="304800" y="978045"/>
                </a:cubicBezTo>
                <a:cubicBezTo>
                  <a:pt x="370417" y="912428"/>
                  <a:pt x="321733" y="707112"/>
                  <a:pt x="393700" y="749445"/>
                </a:cubicBezTo>
                <a:cubicBezTo>
                  <a:pt x="465667" y="791778"/>
                  <a:pt x="651933" y="1132562"/>
                  <a:pt x="736600" y="1232045"/>
                </a:cubicBezTo>
                <a:cubicBezTo>
                  <a:pt x="821267" y="1331528"/>
                  <a:pt x="859367" y="1411962"/>
                  <a:pt x="901700" y="1346345"/>
                </a:cubicBezTo>
                <a:cubicBezTo>
                  <a:pt x="944033" y="1280728"/>
                  <a:pt x="918633" y="927245"/>
                  <a:pt x="990600" y="838345"/>
                </a:cubicBezTo>
                <a:cubicBezTo>
                  <a:pt x="1062567" y="749445"/>
                  <a:pt x="1257300" y="865862"/>
                  <a:pt x="1333500" y="812945"/>
                </a:cubicBezTo>
                <a:cubicBezTo>
                  <a:pt x="1409700" y="760028"/>
                  <a:pt x="1380067" y="656312"/>
                  <a:pt x="1447800" y="520845"/>
                </a:cubicBezTo>
                <a:cubicBezTo>
                  <a:pt x="1515533" y="385378"/>
                  <a:pt x="1648883" y="8612"/>
                  <a:pt x="1739900" y="145"/>
                </a:cubicBezTo>
                <a:cubicBezTo>
                  <a:pt x="1830917" y="-8322"/>
                  <a:pt x="1913467" y="355745"/>
                  <a:pt x="1993900" y="470045"/>
                </a:cubicBezTo>
                <a:cubicBezTo>
                  <a:pt x="2074333" y="584345"/>
                  <a:pt x="2112433" y="698645"/>
                  <a:pt x="2222500" y="685945"/>
                </a:cubicBezTo>
                <a:cubicBezTo>
                  <a:pt x="2332567" y="673245"/>
                  <a:pt x="2544233" y="383262"/>
                  <a:pt x="2654300" y="393845"/>
                </a:cubicBezTo>
                <a:cubicBezTo>
                  <a:pt x="2764367" y="404428"/>
                  <a:pt x="2810933" y="624562"/>
                  <a:pt x="2882900" y="749445"/>
                </a:cubicBezTo>
                <a:cubicBezTo>
                  <a:pt x="2954867" y="874328"/>
                  <a:pt x="3020483" y="1008736"/>
                  <a:pt x="3086100" y="1143145"/>
                </a:cubicBezTo>
              </a:path>
            </a:pathLst>
          </a:custGeom>
          <a:noFill/>
          <a:ln>
            <a:solidFill>
              <a:srgbClr val="D2A66C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8A1C4E9-A782-244C-B913-93C7F687CC79}"/>
              </a:ext>
            </a:extLst>
          </p:cNvPr>
          <p:cNvSpPr>
            <a:spLocks noChangeAspect="1"/>
          </p:cNvSpPr>
          <p:nvPr/>
        </p:nvSpPr>
        <p:spPr>
          <a:xfrm flipV="1">
            <a:off x="6738075" y="3047594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877598-DBDD-D947-B3E1-B0A0D82A749C}"/>
              </a:ext>
            </a:extLst>
          </p:cNvPr>
          <p:cNvSpPr>
            <a:spLocks noChangeAspect="1"/>
          </p:cNvSpPr>
          <p:nvPr/>
        </p:nvSpPr>
        <p:spPr>
          <a:xfrm flipV="1">
            <a:off x="4814133" y="3892428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8CCB19E-0B10-7C4F-A152-8498F9D83F89}"/>
              </a:ext>
            </a:extLst>
          </p:cNvPr>
          <p:cNvSpPr>
            <a:spLocks noChangeAspect="1"/>
          </p:cNvSpPr>
          <p:nvPr/>
        </p:nvSpPr>
        <p:spPr>
          <a:xfrm flipV="1">
            <a:off x="5797065" y="2661951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5A9AB32-CA5D-D54F-A699-CB487046D3B6}"/>
              </a:ext>
            </a:extLst>
          </p:cNvPr>
          <p:cNvSpPr>
            <a:spLocks noChangeAspect="1"/>
          </p:cNvSpPr>
          <p:nvPr/>
        </p:nvSpPr>
        <p:spPr>
          <a:xfrm flipV="1">
            <a:off x="5077670" y="3485733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9BBBF4C-C3AE-2F42-A91B-A7DEAAA0BAA1}"/>
              </a:ext>
            </a:extLst>
          </p:cNvPr>
          <p:cNvSpPr>
            <a:spLocks noChangeAspect="1"/>
          </p:cNvSpPr>
          <p:nvPr/>
        </p:nvSpPr>
        <p:spPr>
          <a:xfrm flipV="1">
            <a:off x="6890475" y="3199994"/>
            <a:ext cx="108000" cy="108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5742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D9AF1E8-B990-304C-B207-BB0CF31FB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654050"/>
            <a:ext cx="8128000" cy="554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4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139</Words>
  <Application>Microsoft Macintosh PowerPoint</Application>
  <PresentationFormat>Widescreen</PresentationFormat>
  <Paragraphs>46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10</cp:revision>
  <dcterms:created xsi:type="dcterms:W3CDTF">2021-09-17T03:49:20Z</dcterms:created>
  <dcterms:modified xsi:type="dcterms:W3CDTF">2021-09-26T16:14:57Z</dcterms:modified>
</cp:coreProperties>
</file>