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31" d="100"/>
          <a:sy n="131" d="100"/>
        </p:scale>
        <p:origin x="3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649D-4F9F-5246-8ABA-1C70B86BDF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6B93-7CA9-2E48-A4FF-09DB85B9BCD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仿照人能積累經驗的做法，使機器有</a:t>
            </a:r>
            <a:r>
              <a:rPr lang="en-US" altLang="zh-TW" dirty="0"/>
              <a:t>[</a:t>
            </a:r>
            <a:r>
              <a:rPr lang="zh-TW" altLang="en-US" dirty="0"/>
              <a:t>配置空間</a:t>
            </a:r>
            <a:r>
              <a:rPr lang="en-US" altLang="zh-TW" dirty="0"/>
              <a:t>]</a:t>
            </a:r>
            <a:r>
              <a:rPr lang="zh-TW" altLang="en-US" dirty="0"/>
              <a:t>去記錄它們的經驗值，有點像遷移學習適用的程度，根據數據的相似度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也就是學習算法工程師的建模習慣，比如看到什麼類型的數據就會明白套用什麼模型比較適合，去生產對於數據的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br>
              <a:rPr lang="en-US"/>
            </a:br>
            <a:br>
              <a:rPr lang="zh-TW" altLang="en-US" dirty="0"/>
            </a:b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467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www.automl.org</a:t>
            </a:r>
            <a:r>
              <a:rPr lang="en-US" dirty="0"/>
              <a:t>/</a:t>
            </a:r>
            <a:r>
              <a:rPr lang="en-US" dirty="0" err="1"/>
              <a:t>automl</a:t>
            </a:r>
            <a:r>
              <a:rPr lang="en-US" dirty="0"/>
              <a:t>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29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cloud.tencent.com</a:t>
            </a:r>
            <a:r>
              <a:rPr lang="en-US" dirty="0"/>
              <a:t>/developer/article/1553328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66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2021/10/1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h.wikipedia.org/zh-tw/AdaBoos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873D67-71A3-284E-B224-AD2EF228DA6C}"/>
              </a:ext>
            </a:extLst>
          </p:cNvPr>
          <p:cNvSpPr>
            <a:spLocks noChangeAspect="1"/>
          </p:cNvSpPr>
          <p:nvPr/>
        </p:nvSpPr>
        <p:spPr>
          <a:xfrm>
            <a:off x="5255607" y="1282536"/>
            <a:ext cx="1440000" cy="14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Bayesian Optimization</a:t>
            </a:r>
            <a:endParaRPr lang="en-US" altLang="zh-TW" sz="1200" b="1" dirty="0">
              <a:solidFill>
                <a:schemeClr val="tx1"/>
              </a:solidFill>
            </a:endParaRPr>
          </a:p>
          <a:p>
            <a:pPr algn="ctr"/>
            <a:endParaRPr lang="en-TW" sz="1200" b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3FDDF3-1B70-CA4C-B73F-41D218851767}"/>
              </a:ext>
            </a:extLst>
          </p:cNvPr>
          <p:cNvSpPr>
            <a:spLocks noChangeAspect="1"/>
          </p:cNvSpPr>
          <p:nvPr/>
        </p:nvSpPr>
        <p:spPr>
          <a:xfrm>
            <a:off x="3690425" y="3183770"/>
            <a:ext cx="1440000" cy="14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Meta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056ACB-0C7C-5A42-9F54-3DEFA685DC48}"/>
              </a:ext>
            </a:extLst>
          </p:cNvPr>
          <p:cNvSpPr>
            <a:spLocks noChangeAspect="1"/>
          </p:cNvSpPr>
          <p:nvPr/>
        </p:nvSpPr>
        <p:spPr>
          <a:xfrm>
            <a:off x="6756933" y="3183770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Ensemble</a:t>
            </a:r>
          </a:p>
          <a:p>
            <a:pPr algn="ctr"/>
            <a:r>
              <a:rPr lang="en-TW" sz="1200" b="1" dirty="0">
                <a:solidFill>
                  <a:schemeClr val="tx1"/>
                </a:solidFill>
              </a:rPr>
              <a:t>Selection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ADA5F5-838C-B745-90DC-634726A1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10632">
            <a:off x="5607740" y="3871701"/>
            <a:ext cx="774700" cy="901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53429C-06EA-1B46-B152-B4BE5F90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4207">
            <a:off x="6944920" y="2054190"/>
            <a:ext cx="774700" cy="901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099E0F2-9E67-E640-AAC6-F40A835E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55" y="2102244"/>
            <a:ext cx="774700" cy="9017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76A2CDA-2345-804E-A56B-16D8D962D76F}"/>
              </a:ext>
            </a:extLst>
          </p:cNvPr>
          <p:cNvSpPr/>
          <p:nvPr/>
        </p:nvSpPr>
        <p:spPr>
          <a:xfrm>
            <a:off x="5400759" y="3020660"/>
            <a:ext cx="1177046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b="1" dirty="0">
                <a:solidFill>
                  <a:schemeClr val="tx1"/>
                </a:solidFill>
              </a:rPr>
              <a:t>Auto-Sklearn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02D72F-7260-4F4D-81FE-8D24D90448B8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89CE02-DAD5-D543-81E9-26F2685B22FD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5" name="Intelligent Information Retrieval Laboratory">
                <a:extLst>
                  <a:ext uri="{FF2B5EF4-FFF2-40B4-BE49-F238E27FC236}">
                    <a16:creationId xmlns:a16="http://schemas.microsoft.com/office/drawing/2014/main" id="{2803A48F-9347-4E4C-95BF-DC1CFC96DCA7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46" name="Intelligent Information Retrieval Laboratory">
                <a:extLst>
                  <a:ext uri="{FF2B5EF4-FFF2-40B4-BE49-F238E27FC236}">
                    <a16:creationId xmlns:a16="http://schemas.microsoft.com/office/drawing/2014/main" id="{AB23E9A9-AB0F-D246-BB42-20060D51DF68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BBFB23-4825-F24A-A6B2-A6F38836791D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317129D-B6A9-0C4E-B506-28ED41B786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Youtube logo | Logok">
                <a:extLst>
                  <a:ext uri="{FF2B5EF4-FFF2-40B4-BE49-F238E27FC236}">
                    <a16:creationId xmlns:a16="http://schemas.microsoft.com/office/drawing/2014/main" id="{123D5664-3E4D-FD49-BBB1-339638D34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Intelligent Information Retrieval Laboratory">
                <a:extLst>
                  <a:ext uri="{FF2B5EF4-FFF2-40B4-BE49-F238E27FC236}">
                    <a16:creationId xmlns:a16="http://schemas.microsoft.com/office/drawing/2014/main" id="{DADF50F3-04A0-7944-9D0B-6C4742608B80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73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D252E-1325-8448-A34C-2866DB48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06" y="1026731"/>
            <a:ext cx="6003587" cy="46558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13DDE03-391F-B04D-AB8E-50CA734826DE}"/>
              </a:ext>
            </a:extLst>
          </p:cNvPr>
          <p:cNvGrpSpPr>
            <a:grpSpLocks noChangeAspect="1"/>
          </p:cNvGrpSpPr>
          <p:nvPr/>
        </p:nvGrpSpPr>
        <p:grpSpPr>
          <a:xfrm>
            <a:off x="2596857" y="5273093"/>
            <a:ext cx="6998283" cy="1275458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91E301-AF57-154D-837F-ED4A0378F05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8A63522A-4376-8D40-8F5C-EEB50C83D45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C6C8E499-D762-4C47-9A15-2CC1C23A5BE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720042-034E-4545-B12C-9324560D7DD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2DAEB9-B992-6E40-9114-F82BF4580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9724A848-76ED-8D42-A797-6523F44F39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D3FC04D1-9B12-BF4C-8F54-7F78BBF78CB1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33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B6B35F-3E97-4543-B821-7E28772E0E56}"/>
              </a:ext>
            </a:extLst>
          </p:cNvPr>
          <p:cNvSpPr/>
          <p:nvPr/>
        </p:nvSpPr>
        <p:spPr>
          <a:xfrm>
            <a:off x="8479837" y="1054552"/>
            <a:ext cx="1601059" cy="18137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76574C-BCD0-2D41-818A-D3DD06C0093E}"/>
              </a:ext>
            </a:extLst>
          </p:cNvPr>
          <p:cNvSpPr/>
          <p:nvPr/>
        </p:nvSpPr>
        <p:spPr>
          <a:xfrm>
            <a:off x="2267227" y="1081994"/>
            <a:ext cx="4926449" cy="17092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>
            <a:grpSpLocks noChangeAspect="1"/>
          </p:cNvGrpSpPr>
          <p:nvPr/>
        </p:nvGrpSpPr>
        <p:grpSpPr>
          <a:xfrm>
            <a:off x="2545823" y="2453599"/>
            <a:ext cx="7509974" cy="1368715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E3139E-56F0-3B45-9B9C-BE8BA920B5D6}"/>
              </a:ext>
            </a:extLst>
          </p:cNvPr>
          <p:cNvSpPr/>
          <p:nvPr/>
        </p:nvSpPr>
        <p:spPr>
          <a:xfrm>
            <a:off x="8750087" y="2042596"/>
            <a:ext cx="1090712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評估模型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0FCD40-A594-A84A-B1D8-554F17E6C224}"/>
              </a:ext>
            </a:extLst>
          </p:cNvPr>
          <p:cNvSpPr/>
          <p:nvPr/>
        </p:nvSpPr>
        <p:spPr>
          <a:xfrm>
            <a:off x="3629829" y="1225511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尋找合適</a:t>
            </a:r>
            <a:r>
              <a:rPr lang="zh-TW" altLang="en-US" dirty="0"/>
              <a:t> </a:t>
            </a:r>
            <a:r>
              <a:rPr lang="en-TW" dirty="0"/>
              <a:t>ML 演算法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5C54B4-BA3D-B742-95E1-A196B0F230F0}"/>
              </a:ext>
            </a:extLst>
          </p:cNvPr>
          <p:cNvSpPr/>
          <p:nvPr/>
        </p:nvSpPr>
        <p:spPr>
          <a:xfrm>
            <a:off x="2547107" y="1698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決策樹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BC4587-DF37-4F4E-8A22-80AE1933839C}"/>
              </a:ext>
            </a:extLst>
          </p:cNvPr>
          <p:cNvSpPr/>
          <p:nvPr/>
        </p:nvSpPr>
        <p:spPr>
          <a:xfrm>
            <a:off x="4009620" y="21506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隨機森林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B6B72A-9A66-F04A-A2A0-01D29E7CE7C3}"/>
              </a:ext>
            </a:extLst>
          </p:cNvPr>
          <p:cNvSpPr/>
          <p:nvPr/>
        </p:nvSpPr>
        <p:spPr>
          <a:xfrm>
            <a:off x="6447601" y="1848075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KNN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4F2702-4F94-5B44-864A-9A1CA619B00B}"/>
              </a:ext>
            </a:extLst>
          </p:cNvPr>
          <p:cNvSpPr/>
          <p:nvPr/>
        </p:nvSpPr>
        <p:spPr>
          <a:xfrm>
            <a:off x="2706272" y="232733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線性回歸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0680B0-113C-784B-BAD3-8EF18F9D8991}"/>
              </a:ext>
            </a:extLst>
          </p:cNvPr>
          <p:cNvSpPr/>
          <p:nvPr/>
        </p:nvSpPr>
        <p:spPr>
          <a:xfrm>
            <a:off x="5082036" y="169394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邏輯回歸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306CB5-98E8-1641-ADB9-E953B544ABB0}"/>
              </a:ext>
            </a:extLst>
          </p:cNvPr>
          <p:cNvSpPr/>
          <p:nvPr/>
        </p:nvSpPr>
        <p:spPr>
          <a:xfrm>
            <a:off x="4737160" y="235887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支持向量機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ED16DD-0D4C-D441-96AB-1C74A757C7A2}"/>
              </a:ext>
            </a:extLst>
          </p:cNvPr>
          <p:cNvSpPr/>
          <p:nvPr/>
        </p:nvSpPr>
        <p:spPr>
          <a:xfrm>
            <a:off x="3593879" y="176559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相關向量機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E816DB-0DBE-2443-8A60-122710C30527}"/>
              </a:ext>
            </a:extLst>
          </p:cNvPr>
          <p:cNvSpPr/>
          <p:nvPr/>
        </p:nvSpPr>
        <p:spPr>
          <a:xfrm>
            <a:off x="6096000" y="22891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XGBoost</a:t>
            </a:r>
            <a:endParaRPr lang="en-TW" sz="1200" dirty="0">
              <a:solidFill>
                <a:srgbClr val="E6CDAD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E9598-E87A-FB4A-9B05-952E2E2C1F66}"/>
              </a:ext>
            </a:extLst>
          </p:cNvPr>
          <p:cNvSpPr/>
          <p:nvPr/>
        </p:nvSpPr>
        <p:spPr>
          <a:xfrm>
            <a:off x="2838467" y="2021779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AdaBoost </a:t>
            </a:r>
            <a:endParaRPr lang="en-US" sz="1200" dirty="0">
              <a:solidFill>
                <a:srgbClr val="E6CDAD">
                  <a:lumMod val="50000"/>
                </a:srgbClr>
              </a:solidFill>
              <a:latin typeface="arial" panose="020B0604020202020204" pitchFamily="34" charset="0"/>
              <a:ea typeface="微软雅黑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D934F-9D60-2843-9BD5-0ED74225B9CB}"/>
              </a:ext>
            </a:extLst>
          </p:cNvPr>
          <p:cNvSpPr/>
          <p:nvPr/>
        </p:nvSpPr>
        <p:spPr>
          <a:xfrm>
            <a:off x="5265477" y="201954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樸素貝葉斯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83D1CB5-C46B-2547-8DB3-47D2D8F64520}"/>
              </a:ext>
            </a:extLst>
          </p:cNvPr>
          <p:cNvSpPr/>
          <p:nvPr/>
        </p:nvSpPr>
        <p:spPr>
          <a:xfrm>
            <a:off x="7315983" y="1595556"/>
            <a:ext cx="1041547" cy="7317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挑選模型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94A4C9-9B47-4A4A-B316-0B5F097B288C}"/>
              </a:ext>
            </a:extLst>
          </p:cNvPr>
          <p:cNvSpPr/>
          <p:nvPr/>
        </p:nvSpPr>
        <p:spPr>
          <a:xfrm>
            <a:off x="8610953" y="134414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尋找超參數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80DD03-4283-CB4C-8C30-7EAAFF9E5935}"/>
              </a:ext>
            </a:extLst>
          </p:cNvPr>
          <p:cNvSpPr/>
          <p:nvPr/>
        </p:nvSpPr>
        <p:spPr>
          <a:xfrm>
            <a:off x="8529955" y="1737152"/>
            <a:ext cx="1574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Bayesian Optimization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5" grpId="0"/>
      <p:bldP spid="56" grpId="0"/>
      <p:bldP spid="58" grpId="0"/>
      <p:bldP spid="59" grpId="0"/>
      <p:bldP spid="60" grpId="0"/>
      <p:bldP spid="61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9D6020-A7C1-1843-A515-A27C1E3E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623951"/>
            <a:ext cx="7747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0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964BD-989C-1443-8340-A5F1A445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282700"/>
            <a:ext cx="7937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7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911ED6-0098-7C47-8112-993DBF638C0D}"/>
              </a:ext>
            </a:extLst>
          </p:cNvPr>
          <p:cNvSpPr/>
          <p:nvPr/>
        </p:nvSpPr>
        <p:spPr>
          <a:xfrm>
            <a:off x="791687" y="1213929"/>
            <a:ext cx="8506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Bayesian optimizer</a:t>
            </a: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來解決這類問題，有很多的優點的：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利用先驗知識高效地調節超參數，每個試驗不獨立，有點</a:t>
            </a:r>
            <a:r>
              <a:rPr 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boost</a:t>
            </a: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味道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通過高效的猜測而加速尋找最優參數的進程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數據要求低，在目標函數未知且計算複雜度高的情況下極其強大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泛化性</a:t>
            </a:r>
            <a:r>
              <a:rPr lang="en-US" altLang="zh-TW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魯棒性好，不易陷入局部最優</a:t>
            </a:r>
            <a:endParaRPr lang="zh-TW" altLang="en-US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9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19D33-877B-0B4A-B4A3-EE3656F0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64" y="2178458"/>
            <a:ext cx="7265472" cy="250108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A8AE75F-63C5-BF44-AD9C-F034EEF480AF}"/>
              </a:ext>
            </a:extLst>
          </p:cNvPr>
          <p:cNvGrpSpPr>
            <a:grpSpLocks noChangeAspect="1"/>
          </p:cNvGrpSpPr>
          <p:nvPr/>
        </p:nvGrpSpPr>
        <p:grpSpPr>
          <a:xfrm>
            <a:off x="2463264" y="4282399"/>
            <a:ext cx="7509974" cy="1368715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11B34A-D421-B842-B7A6-BEB20774BAE0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682A458E-E37F-ED40-A87E-7C7965A0D49A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3DCE692B-CE33-6544-A200-84058FAE1E46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B87EE1-D923-4B4F-8407-6FC4FC9B5A66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3C8E301-52D4-884F-8A4A-9E1C69283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489F49C0-BC26-8847-9D4F-154AE814A7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8A382586-5C10-6A49-9778-CDB8FFCD1E2A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48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E3688-62EC-5346-AA54-CE58B402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54" y="1229932"/>
            <a:ext cx="5777865" cy="35931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81072B5-3817-8546-A1CE-C6E8514AEE72}"/>
              </a:ext>
            </a:extLst>
          </p:cNvPr>
          <p:cNvGrpSpPr>
            <a:grpSpLocks noChangeAspect="1"/>
          </p:cNvGrpSpPr>
          <p:nvPr/>
        </p:nvGrpSpPr>
        <p:grpSpPr>
          <a:xfrm>
            <a:off x="2463264" y="4282399"/>
            <a:ext cx="7509974" cy="1368715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E119D8-4DFA-674E-A9C9-678AD8B16E63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258317E-4D27-7C4E-A553-B7912BD7183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92D83D2-7297-F049-9692-58C78A62363C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32CA50-5AA5-B643-ADA3-3F4A1A7650C3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328E99-EF17-6047-BAFA-AE22620235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80FF58B-6E43-7442-A07C-9C5F2BC0C1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9A3618B5-ABB3-7C4D-9C28-16293A8B099B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57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8E8EB-0815-9E4E-BD61-06E278D1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18" y="1457239"/>
            <a:ext cx="3115853" cy="3022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97861-E938-7247-82F1-1088BF85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227" y="1414023"/>
            <a:ext cx="3268673" cy="303095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0BB92B-CD6A-0547-BC6C-D05D28EC0092}"/>
              </a:ext>
            </a:extLst>
          </p:cNvPr>
          <p:cNvSpPr/>
          <p:nvPr/>
        </p:nvSpPr>
        <p:spPr>
          <a:xfrm>
            <a:off x="3286656" y="4489081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0F8F4A-D170-2943-B2A1-9FDB17C8C129}"/>
              </a:ext>
            </a:extLst>
          </p:cNvPr>
          <p:cNvSpPr/>
          <p:nvPr/>
        </p:nvSpPr>
        <p:spPr>
          <a:xfrm>
            <a:off x="8022377" y="4489082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628A3C-57BC-9E49-82E3-B47AD8EF18E4}"/>
              </a:ext>
            </a:extLst>
          </p:cNvPr>
          <p:cNvGrpSpPr>
            <a:grpSpLocks noChangeAspect="1"/>
          </p:cNvGrpSpPr>
          <p:nvPr/>
        </p:nvGrpSpPr>
        <p:grpSpPr>
          <a:xfrm>
            <a:off x="2729515" y="4572702"/>
            <a:ext cx="6998283" cy="1275458"/>
            <a:chOff x="3360126" y="3971848"/>
            <a:chExt cx="5764444" cy="10505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45CBE6-4CDC-E54E-A1D1-75F88B6B539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A3ECB9C9-C2A9-CD4C-9C78-184999F98A77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BE1336D8-5E18-F142-B3C6-90AE32C23AC8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0EAE5F-EA3D-9547-A4D3-EB8DED9A16F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1089F13-E5CF-5A48-9B60-E8C87D5647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Youtube logo | Logok">
                <a:extLst>
                  <a:ext uri="{FF2B5EF4-FFF2-40B4-BE49-F238E27FC236}">
                    <a16:creationId xmlns:a16="http://schemas.microsoft.com/office/drawing/2014/main" id="{D65BD7CE-EB1C-8341-BBB9-ED4086EA0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00EAA963-06FD-3B4D-AEC3-BCD6F6C15EC2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94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A4EC5-4F4D-384F-B069-7D29105C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32" y="1266496"/>
            <a:ext cx="5772935" cy="374134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2F5B6D7-C1FE-B84F-88A3-E519EA097250}"/>
              </a:ext>
            </a:extLst>
          </p:cNvPr>
          <p:cNvGrpSpPr>
            <a:grpSpLocks noChangeAspect="1"/>
          </p:cNvGrpSpPr>
          <p:nvPr/>
        </p:nvGrpSpPr>
        <p:grpSpPr>
          <a:xfrm>
            <a:off x="2729515" y="4572702"/>
            <a:ext cx="6998283" cy="1275458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CBCF86-C8D1-374A-B25D-FE875852F690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D5F71B7-9979-FE45-80C2-0FD0C93191A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3B328085-219C-DE4F-BB35-32E392642CED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8045DA-23B5-714E-8048-E640AAE35F1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F7CE312-BADA-8F41-AAB6-7BD851C61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88612E04-8EFD-6D4D-AD0B-D7454896F8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95ED8182-03E3-A842-AA63-96ACD0D5D22B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310</Words>
  <Application>Microsoft Macintosh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微软雅黑</vt:lpstr>
      <vt:lpstr>PingFang SC</vt:lpstr>
      <vt:lpstr>Arial</vt:lpstr>
      <vt:lpstr>Arial</vt:lpstr>
      <vt:lpstr>Calibri</vt:lpstr>
      <vt:lpstr>Calibri Light</vt:lpstr>
      <vt:lpstr>Hack Nerd Font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2021-09-17T03:49:20Z</dcterms:created>
  <dcterms:modified xsi:type="dcterms:W3CDTF">2021-10-02T04:02:57Z</dcterms:modified>
</cp:coreProperties>
</file>