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6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A66C"/>
    <a:srgbClr val="E2452D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6684"/>
  </p:normalViewPr>
  <p:slideViewPr>
    <p:cSldViewPr snapToGrid="0">
      <p:cViewPr varScale="1">
        <p:scale>
          <a:sx n="113" d="100"/>
          <a:sy n="113" d="100"/>
        </p:scale>
        <p:origin x="10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F9483D-5685-4610-8B91-BE6D65D1569A}" type="datetimeFigureOut">
              <a:rPr lang="zh-TW" altLang="en-US" smtClean="0"/>
              <a:t>2021/8/8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F77630-0304-4BDB-992F-F15AAB68FE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6988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hero.com/file/12114331/matrix-OLS-NYU-notes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ithelp.ithome.com.tw</a:t>
            </a:r>
            <a:r>
              <a:rPr lang="en-US" dirty="0"/>
              <a:t>/articles/10231765</a:t>
            </a:r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F77630-0304-4BDB-992F-F15AAB68FE33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5306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到此，我們就可以利用矩陣計算 </a:t>
            </a:r>
            <a:r>
              <a:rPr lang="el-G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β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值了。如要更詳細的推導過程，可參考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『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這裡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』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/>
              <a:t>https://</a:t>
            </a:r>
            <a:r>
              <a:rPr lang="en-US" dirty="0" err="1"/>
              <a:t>www.coursehero.com</a:t>
            </a:r>
            <a:r>
              <a:rPr lang="en-US" dirty="0"/>
              <a:t>/file/12114331/matrix-OLS-NYU-notes/</a:t>
            </a:r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F77630-0304-4BDB-992F-F15AAB68FE33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09549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=tpC7zD2jiwA</a:t>
            </a:r>
          </a:p>
          <a:p>
            <a:endParaRPr lang="en-US" dirty="0"/>
          </a:p>
          <a:p>
            <a:r>
              <a:rPr lang="en-TW" dirty="0"/>
              <a:t>AX=Y</a:t>
            </a:r>
          </a:p>
          <a:p>
            <a:r>
              <a:rPr lang="en-TW" dirty="0"/>
              <a:t>A</a:t>
            </a:r>
            <a:r>
              <a:rPr lang="en-TW" baseline="30000" dirty="0"/>
              <a:t>T</a:t>
            </a:r>
            <a:r>
              <a:rPr lang="en-TW" baseline="0" dirty="0"/>
              <a:t>AX=</a:t>
            </a:r>
            <a:r>
              <a:rPr lang="en-TW" dirty="0"/>
              <a:t>A</a:t>
            </a:r>
            <a:r>
              <a:rPr lang="en-TW" baseline="30000" dirty="0"/>
              <a:t>T</a:t>
            </a:r>
            <a:r>
              <a:rPr lang="en-TW" baseline="0" dirty="0"/>
              <a:t>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TW" dirty="0"/>
              <a:t>(A</a:t>
            </a:r>
            <a:r>
              <a:rPr lang="en-TW" baseline="30000" dirty="0"/>
              <a:t>T</a:t>
            </a:r>
            <a:r>
              <a:rPr lang="en-TW" baseline="0" dirty="0"/>
              <a:t>A</a:t>
            </a:r>
            <a:r>
              <a:rPr lang="en-TW" dirty="0"/>
              <a:t>)</a:t>
            </a:r>
            <a:r>
              <a:rPr lang="en-TW" baseline="30000" dirty="0"/>
              <a:t>-1</a:t>
            </a:r>
            <a:r>
              <a:rPr lang="en-TW" dirty="0"/>
              <a:t>A</a:t>
            </a:r>
            <a:r>
              <a:rPr lang="en-TW" baseline="30000" dirty="0"/>
              <a:t>T</a:t>
            </a:r>
            <a:r>
              <a:rPr lang="en-TW" baseline="0" dirty="0"/>
              <a:t>AX=</a:t>
            </a:r>
            <a:r>
              <a:rPr lang="en-TW" dirty="0"/>
              <a:t>(A</a:t>
            </a:r>
            <a:r>
              <a:rPr lang="en-TW" baseline="30000" dirty="0"/>
              <a:t>T</a:t>
            </a:r>
            <a:r>
              <a:rPr lang="en-TW" baseline="0" dirty="0"/>
              <a:t>A</a:t>
            </a:r>
            <a:r>
              <a:rPr lang="en-TW" dirty="0"/>
              <a:t>)</a:t>
            </a:r>
            <a:r>
              <a:rPr lang="en-TW" baseline="30000" dirty="0"/>
              <a:t>-1</a:t>
            </a:r>
            <a:r>
              <a:rPr lang="en-TW" dirty="0"/>
              <a:t>A</a:t>
            </a:r>
            <a:r>
              <a:rPr lang="en-TW" baseline="30000" dirty="0"/>
              <a:t>T</a:t>
            </a:r>
            <a:r>
              <a:rPr lang="en-TW" baseline="0" dirty="0"/>
              <a:t>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TW" dirty="0"/>
              <a:t>X</a:t>
            </a:r>
            <a:r>
              <a:rPr lang="en-TW" baseline="0" dirty="0"/>
              <a:t>=</a:t>
            </a:r>
            <a:r>
              <a:rPr lang="en-TW" dirty="0"/>
              <a:t>(A</a:t>
            </a:r>
            <a:r>
              <a:rPr lang="en-TW" baseline="30000" dirty="0"/>
              <a:t>T</a:t>
            </a:r>
            <a:r>
              <a:rPr lang="en-TW" baseline="0" dirty="0"/>
              <a:t>A</a:t>
            </a:r>
            <a:r>
              <a:rPr lang="en-TW" dirty="0"/>
              <a:t>)</a:t>
            </a:r>
            <a:r>
              <a:rPr lang="en-TW" baseline="30000" dirty="0"/>
              <a:t>-1</a:t>
            </a:r>
            <a:r>
              <a:rPr lang="en-TW" dirty="0"/>
              <a:t>A</a:t>
            </a:r>
            <a:r>
              <a:rPr lang="en-TW" baseline="30000" dirty="0"/>
              <a:t>T</a:t>
            </a:r>
            <a:r>
              <a:rPr lang="en-TW" baseline="0" dirty="0"/>
              <a:t>Y</a:t>
            </a:r>
          </a:p>
          <a:p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F77630-0304-4BDB-992F-F15AAB68FE33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5323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9876E4A9-1284-4E03-A3FA-170ACEE0EA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5236" y="572712"/>
            <a:ext cx="8551026" cy="1016145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6" name="副標題 2">
            <a:extLst>
              <a:ext uri="{FF2B5EF4-FFF2-40B4-BE49-F238E27FC236}">
                <a16:creationId xmlns:a16="http://schemas.microsoft.com/office/drawing/2014/main" id="{6D541AA3-A722-4B86-89D9-DBC3A7E33F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5236" y="1665835"/>
            <a:ext cx="8551026" cy="120621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3541409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C1950FA2-6EF1-4FB9-93A7-AD7E14FA1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kumimoji="1" lang="zh-TW" altLang="en-US" dirty="0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5BD3A9D7-7D15-4593-9809-FF90BA390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1813" y="457201"/>
            <a:ext cx="6172200" cy="6226232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kumimoji="1" lang="zh-TW" altLang="en-US" dirty="0"/>
          </a:p>
        </p:txBody>
      </p:sp>
      <p:sp>
        <p:nvSpPr>
          <p:cNvPr id="7" name="文字版面配置區 3">
            <a:extLst>
              <a:ext uri="{FF2B5EF4-FFF2-40B4-BE49-F238E27FC236}">
                <a16:creationId xmlns:a16="http://schemas.microsoft.com/office/drawing/2014/main" id="{F010D6D6-856C-4A06-9A0F-BBE57C24B6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87092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字版面配置區 14">
            <a:extLst>
              <a:ext uri="{FF2B5EF4-FFF2-40B4-BE49-F238E27FC236}">
                <a16:creationId xmlns:a16="http://schemas.microsoft.com/office/drawing/2014/main" id="{6BDEE3DA-BCB0-4D57-AB67-7EA63019E5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38288" y="1255713"/>
            <a:ext cx="4446876" cy="2094316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4723190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字版面配置區 14">
            <a:extLst>
              <a:ext uri="{FF2B5EF4-FFF2-40B4-BE49-F238E27FC236}">
                <a16:creationId xmlns:a16="http://schemas.microsoft.com/office/drawing/2014/main" id="{6BDEE3DA-BCB0-4D57-AB67-7EA63019E5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38288" y="1255713"/>
            <a:ext cx="4446876" cy="2094316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4972779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字版面配置區 14">
            <a:extLst>
              <a:ext uri="{FF2B5EF4-FFF2-40B4-BE49-F238E27FC236}">
                <a16:creationId xmlns:a16="http://schemas.microsoft.com/office/drawing/2014/main" id="{6BDEE3DA-BCB0-4D57-AB67-7EA63019E5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38288" y="1255713"/>
            <a:ext cx="4446876" cy="2094316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4938192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字版面配置區 14">
            <a:extLst>
              <a:ext uri="{FF2B5EF4-FFF2-40B4-BE49-F238E27FC236}">
                <a16:creationId xmlns:a16="http://schemas.microsoft.com/office/drawing/2014/main" id="{6BDEE3DA-BCB0-4D57-AB67-7EA63019E5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38288" y="1255713"/>
            <a:ext cx="4446876" cy="2094316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4514552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字版面配置區 14">
            <a:extLst>
              <a:ext uri="{FF2B5EF4-FFF2-40B4-BE49-F238E27FC236}">
                <a16:creationId xmlns:a16="http://schemas.microsoft.com/office/drawing/2014/main" id="{6BDEE3DA-BCB0-4D57-AB67-7EA63019E5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38288" y="1255713"/>
            <a:ext cx="4446876" cy="2094316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89742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EF04AE-AA8A-46C4-AEE2-865BBA54FF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122363"/>
            <a:ext cx="4572001" cy="2387600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A4035EE-2348-421E-B949-E5FB018E0D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4572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1359391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EF04AE-AA8A-46C4-AEE2-865BBA54FF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122363"/>
            <a:ext cx="8667405" cy="2387600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A4035EE-2348-421E-B949-E5FB018E0D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8667404" cy="1655762"/>
          </a:xfrm>
        </p:spPr>
        <p:txBody>
          <a:bodyPr>
            <a:normAutofit/>
          </a:bodyPr>
          <a:lstStyle>
            <a:lvl1pPr marL="0" indent="0" algn="ctr">
              <a:buNone/>
              <a:defRPr sz="360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216469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DE20D6-26A6-4637-A57B-ED50E2E8A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>
            <a:lvl1pPr>
              <a:defRPr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EE4BD8-941B-4751-A471-44AF8CADD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606913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8D7396-4D69-4765-8503-931538FBB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>
            <a:lvl1pPr>
              <a:defRPr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2D51AB-1336-4F9E-96E0-50DB411DE2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06BFC2B-C996-43AA-A7E5-79A8C15853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876338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33A3D7-72C1-436B-B69F-4862DAF91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1138844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8" name="文字版面配置區 4">
            <a:extLst>
              <a:ext uri="{FF2B5EF4-FFF2-40B4-BE49-F238E27FC236}">
                <a16:creationId xmlns:a16="http://schemas.microsoft.com/office/drawing/2014/main" id="{5F3588D4-5342-4389-A2BC-D245B1BB3439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515389" y="1557341"/>
            <a:ext cx="11313622" cy="4444447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67058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版面配置區 1">
            <a:extLst>
              <a:ext uri="{FF2B5EF4-FFF2-40B4-BE49-F238E27FC236}">
                <a16:creationId xmlns:a16="http://schemas.microsoft.com/office/drawing/2014/main" id="{432C4BDD-1900-4822-825E-1607484BB4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kumimoji="1" lang="zh-TW" altLang="en-US"/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7A7C06EB-053F-4C2F-94FF-F2551AF908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kumimoji="1" lang="zh-TW" altLang="en-US"/>
          </a:p>
        </p:txBody>
      </p:sp>
      <p:sp>
        <p:nvSpPr>
          <p:cNvPr id="9" name="文字版面配置區 3">
            <a:extLst>
              <a:ext uri="{FF2B5EF4-FFF2-40B4-BE49-F238E27FC236}">
                <a16:creationId xmlns:a16="http://schemas.microsoft.com/office/drawing/2014/main" id="{690779E7-B157-4399-BFF3-C970E08459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kumimoji="1" lang="zh-TW" altLang="en-US"/>
          </a:p>
        </p:txBody>
      </p:sp>
      <p:sp>
        <p:nvSpPr>
          <p:cNvPr id="10" name="內容版面配置區 4">
            <a:extLst>
              <a:ext uri="{FF2B5EF4-FFF2-40B4-BE49-F238E27FC236}">
                <a16:creationId xmlns:a16="http://schemas.microsoft.com/office/drawing/2014/main" id="{E8BA1A04-2BEC-4CC0-AD60-64975C436B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kumimoji="1" lang="zh-TW" altLang="en-US"/>
          </a:p>
        </p:txBody>
      </p:sp>
      <p:sp>
        <p:nvSpPr>
          <p:cNvPr id="11" name="標題 5">
            <a:extLst>
              <a:ext uri="{FF2B5EF4-FFF2-40B4-BE49-F238E27FC236}">
                <a16:creationId xmlns:a16="http://schemas.microsoft.com/office/drawing/2014/main" id="{31945C52-9788-4DB8-9416-4EA08FD0E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81113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2936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58FCCB-3A0C-4D2A-B33D-A222DB990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024" y="507074"/>
            <a:ext cx="11413172" cy="689959"/>
          </a:xfrm>
        </p:spPr>
        <p:txBody>
          <a:bodyPr anchor="b">
            <a:normAutofit/>
          </a:bodyPr>
          <a:lstStyle>
            <a:lvl1pPr>
              <a:defRPr sz="4000">
                <a:solidFill>
                  <a:srgbClr val="3333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D610886-5EF2-4968-BA97-35A417BD4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024" y="1309254"/>
            <a:ext cx="11413172" cy="5382491"/>
          </a:xfrm>
        </p:spPr>
        <p:txBody>
          <a:bodyPr/>
          <a:lstStyle>
            <a:lvl1pPr>
              <a:defRPr sz="3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 sz="2800"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 sz="2400"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 sz="2000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2000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982945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內容版面配置區 1">
            <a:extLst>
              <a:ext uri="{FF2B5EF4-FFF2-40B4-BE49-F238E27FC236}">
                <a16:creationId xmlns:a16="http://schemas.microsoft.com/office/drawing/2014/main" id="{785B596C-27D4-4300-83CF-55EF1B6D7A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321724"/>
            <a:ext cx="10515599" cy="4627993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kumimoji="1" lang="zh-TW" altLang="en-US" dirty="0"/>
          </a:p>
        </p:txBody>
      </p:sp>
      <p:sp>
        <p:nvSpPr>
          <p:cNvPr id="11" name="標題 3">
            <a:extLst>
              <a:ext uri="{FF2B5EF4-FFF2-40B4-BE49-F238E27FC236}">
                <a16:creationId xmlns:a16="http://schemas.microsoft.com/office/drawing/2014/main" id="{3AC48337-A470-4F37-8C96-9A3DC8D1F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493"/>
            <a:ext cx="10515600" cy="981536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001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0CB31F6-FA7A-4A42-BDDD-4B25B93DF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E247B06-E1F8-4912-B27F-256D7D29F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96DFC73-52B1-4F6E-82C9-B69DC853DC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AA977-5E56-4B1C-84F9-CDECE789AE20}" type="datetimeFigureOut">
              <a:rPr lang="zh-TW" altLang="en-US" smtClean="0"/>
              <a:t>2021/8/8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C9DAA91-F70B-4600-B1B2-A4063B5FBA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3429C36-FBEA-4FE5-8050-A8550DB8CB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133E9-5ACB-4C67-81DA-7F79C86798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6164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49" r:id="rId2"/>
    <p:sldLayoutId id="2147483660" r:id="rId3"/>
    <p:sldLayoutId id="2147483650" r:id="rId4"/>
    <p:sldLayoutId id="2147483652" r:id="rId5"/>
    <p:sldLayoutId id="2147483654" r:id="rId6"/>
    <p:sldLayoutId id="2147483655" r:id="rId7"/>
    <p:sldLayoutId id="2147483656" r:id="rId8"/>
    <p:sldLayoutId id="2147483657" r:id="rId9"/>
    <p:sldLayoutId id="2147483661" r:id="rId10"/>
    <p:sldLayoutId id="2147483651" r:id="rId11"/>
    <p:sldLayoutId id="2147483664" r:id="rId12"/>
    <p:sldLayoutId id="2147483665" r:id="rId13"/>
    <p:sldLayoutId id="2147483666" r:id="rId14"/>
    <p:sldLayoutId id="2147483667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2FFC28E-6D62-6D46-B9E2-C1EA617AF3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695" y="1160834"/>
            <a:ext cx="4410320" cy="2722544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956BF98-F7B0-9240-8438-D7648C30EFDA}"/>
              </a:ext>
            </a:extLst>
          </p:cNvPr>
          <p:cNvCxnSpPr/>
          <p:nvPr/>
        </p:nvCxnSpPr>
        <p:spPr>
          <a:xfrm flipV="1">
            <a:off x="6351081" y="1546968"/>
            <a:ext cx="1566153" cy="154183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3452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6AC67-C8E3-5546-A593-326FA0217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最小平方法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5DAD3-D4F0-A24A-874A-BFF3FA58F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10515600" cy="4833145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假設一個線性模型如下：</a:t>
            </a:r>
            <a:endParaRPr lang="en-US" sz="2400" dirty="0"/>
          </a:p>
          <a:p>
            <a:r>
              <a:rPr lang="zh-TW" altLang="en-US" sz="2400" dirty="0"/>
              <a:t>可以簡化為：</a:t>
            </a:r>
            <a:endParaRPr lang="en-US" sz="2400" dirty="0"/>
          </a:p>
          <a:p>
            <a:r>
              <a:rPr lang="zh-TW" altLang="en-US" sz="2400" dirty="0"/>
              <a:t>又因</a:t>
            </a:r>
            <a:endParaRPr lang="en-US" altLang="zh-TW" sz="2400" dirty="0"/>
          </a:p>
          <a:p>
            <a:r>
              <a:rPr lang="zh-TW" altLang="en-US" sz="2400" dirty="0"/>
              <a:t>可進一步簡化為：</a:t>
            </a:r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pPr marL="0" indent="0">
              <a:buNone/>
            </a:pPr>
            <a:r>
              <a:rPr lang="zh-TW" altLang="en-US" sz="2000" dirty="0"/>
              <a:t>迴歸線求解的問題，就可以定義為</a:t>
            </a:r>
            <a:r>
              <a:rPr lang="en-US" altLang="zh-TW" sz="2000" dirty="0"/>
              <a:t>『</a:t>
            </a:r>
            <a:r>
              <a:rPr lang="zh-TW" altLang="en-US" sz="2000" dirty="0"/>
              <a:t>在極小化損失函數時，參數 </a:t>
            </a:r>
            <a:r>
              <a:rPr lang="el-GR" sz="2000" dirty="0"/>
              <a:t>β = ?』。</a:t>
            </a:r>
            <a:endParaRPr lang="en-US" sz="1400" dirty="0"/>
          </a:p>
          <a:p>
            <a:endParaRPr lang="en-US" altLang="zh-TW" sz="24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A0B03A3-0DD4-F945-8F87-73E34CBFED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769" y="1343818"/>
            <a:ext cx="3645092" cy="329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B2497357-12DC-DC44-A907-0B0AB64C72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9071" y="1826541"/>
            <a:ext cx="1805188" cy="329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6E216DF3-698D-5743-9783-325B0772B2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3055" y="2285668"/>
            <a:ext cx="1355816" cy="329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09549673-CE0C-2848-B5C6-AF4CF081B8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5452" y="2733989"/>
            <a:ext cx="1215027" cy="329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7650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3C8A0-F40F-3D42-9612-775E440B2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求解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7D405-E737-D443-8A5F-DA7D539C9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10515600" cy="51905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dirty="0"/>
              <a:t>損失函數 </a:t>
            </a:r>
            <a:r>
              <a:rPr lang="en-US" sz="2400" dirty="0"/>
              <a:t>MSE，</a:t>
            </a:r>
            <a:r>
              <a:rPr lang="zh-TW" altLang="en-US" sz="2400" dirty="0"/>
              <a:t>其中分母</a:t>
            </a:r>
            <a:r>
              <a:rPr lang="en-US" sz="2400" dirty="0"/>
              <a:t>n</a:t>
            </a:r>
            <a:r>
              <a:rPr lang="zh-TW" altLang="en-US" sz="2400" dirty="0"/>
              <a:t>為常數，不影響極小化，故拿掉如下：</a:t>
            </a:r>
            <a:endParaRPr lang="en-US" altLang="zh-TW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zh-TW" altLang="en-US" sz="2400" dirty="0"/>
              <a:t>簡化為：</a:t>
            </a:r>
            <a:endParaRPr lang="en-US" altLang="zh-TW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zh-TW" altLang="en-US" sz="2400" dirty="0"/>
              <a:t>利用微分，一階導數為</a:t>
            </a:r>
            <a:r>
              <a:rPr lang="en-US" altLang="zh-TW" sz="2400" dirty="0"/>
              <a:t>0</a:t>
            </a:r>
            <a:r>
              <a:rPr lang="zh-TW" altLang="en-US" sz="2400" dirty="0"/>
              <a:t>時，有最小值：</a:t>
            </a:r>
            <a:endParaRPr lang="en-US" altLang="zh-TW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zh-TW" altLang="en-US" sz="2400" kern="1300" dirty="0"/>
              <a:t>移項後，得到</a:t>
            </a:r>
            <a:r>
              <a:rPr lang="el-GR" sz="2400" kern="1300" dirty="0"/>
              <a:t>β:</a:t>
            </a:r>
            <a:endParaRPr lang="en-TW" sz="1600" kern="13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A773610-8270-7A47-8832-02C4AB651C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8576" y="1844567"/>
            <a:ext cx="1330765" cy="36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AF6A2ADE-A763-4447-9355-ACC50A780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4501" y="2474725"/>
            <a:ext cx="5015216" cy="1449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2FA40C8B-89D0-F040-940A-9DC8B8352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1966" y="4472782"/>
            <a:ext cx="4521200" cy="104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257A05CF-5570-B147-A599-421CBD63BF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1966" y="5872723"/>
            <a:ext cx="32639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4020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CF33F90C-E671-4546-A0A3-63DFA31432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9016" y="2492884"/>
            <a:ext cx="4410320" cy="272254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F0A65F-5DDC-564D-9AA3-7851E91700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575353"/>
                <a:ext cx="10515600" cy="5601610"/>
              </a:xfrm>
            </p:spPr>
            <p:txBody>
              <a:bodyPr>
                <a:normAutofit/>
              </a:bodyPr>
              <a:lstStyle/>
              <a:p>
                <a:r>
                  <a:rPr lang="en-TW" sz="2400" dirty="0"/>
                  <a:t>找 </a:t>
                </a:r>
                <a:r>
                  <a:rPr lang="en-TW" sz="2000" i="1" dirty="0">
                    <a:latin typeface="Cambria Math" panose="02040503050406030204" pitchFamily="18" charset="0"/>
                    <a:ea typeface="+mn-ea"/>
                  </a:rPr>
                  <a:t>y =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TW" sz="2000" i="1" dirty="0">
                    <a:latin typeface="Cambria Math" panose="02040503050406030204" pitchFamily="18" charset="0"/>
                    <a:ea typeface="+mn-ea"/>
                  </a:rPr>
                  <a:t> </a:t>
                </a:r>
                <a:r>
                  <a:rPr lang="en-TW" sz="2000" dirty="0">
                    <a:latin typeface="Cambria Math" panose="02040503050406030204" pitchFamily="18" charset="0"/>
                    <a:ea typeface="+mn-ea"/>
                  </a:rPr>
                  <a:t>+</a:t>
                </a:r>
                <a:r>
                  <a:rPr lang="en-TW" sz="2000" i="1" dirty="0">
                    <a:latin typeface="Cambria Math" panose="02040503050406030204" pitchFamily="18" charset="0"/>
                    <a:ea typeface="+mn-ea"/>
                  </a:rPr>
                  <a:t> bx</a:t>
                </a:r>
                <a:r>
                  <a:rPr lang="zh-TW" altLang="en-US" sz="2000" i="1" dirty="0">
                    <a:latin typeface="Cambria Math" panose="02040503050406030204" pitchFamily="18" charset="0"/>
                    <a:ea typeface="+mn-ea"/>
                  </a:rPr>
                  <a:t> </a:t>
                </a:r>
                <a:r>
                  <a:rPr lang="en-US" altLang="zh-TW" sz="2000" i="1" dirty="0">
                    <a:latin typeface="Cambria Math" panose="02040503050406030204" pitchFamily="18" charset="0"/>
                    <a:ea typeface="+mn-ea"/>
                  </a:rPr>
                  <a:t> </a:t>
                </a:r>
                <a:r>
                  <a:rPr lang="zh-TW" altLang="en-US" sz="2400" dirty="0"/>
                  <a:t>盡量滿足 </a:t>
                </a:r>
                <a:r>
                  <a:rPr lang="en-US" altLang="zh-TW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(1, 1), (2, 3), (3, 4) </a:t>
                </a:r>
                <a:r>
                  <a:rPr lang="en-US" altLang="zh-TW" sz="2400" dirty="0"/>
                  <a:t>?</a:t>
                </a:r>
              </a:p>
              <a:p>
                <a:r>
                  <a:rPr lang="en-US" sz="2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g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US" sz="2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b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= (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</a:t>
                </a:r>
                <a:r>
                  <a:rPr lang="en-US" sz="2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 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-1)</a:t>
                </a:r>
                <a:r>
                  <a:rPr lang="en-US" sz="2400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+ (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+2*</a:t>
                </a:r>
                <a:r>
                  <a:rPr lang="en-US" sz="2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 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-3)</a:t>
                </a:r>
                <a:r>
                  <a:rPr lang="en-US" sz="2400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 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 (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+3*</a:t>
                </a:r>
                <a:r>
                  <a:rPr lang="en-US" sz="2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 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-4)</a:t>
                </a:r>
                <a:r>
                  <a:rPr lang="en-US" sz="2400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TW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𝑘𝐴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TW" sz="2400" dirty="0"/>
                  <a:t>最小</a:t>
                </a:r>
                <a:r>
                  <a:rPr lang="zh-TW" altLang="en-US" sz="2400" dirty="0"/>
                  <a:t>值，取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𝐴𝑇𝐴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TW" sz="2400" baseline="30000" dirty="0"/>
                  <a:t>-</a:t>
                </a:r>
                <a:r>
                  <a:rPr lang="en-TW" sz="2400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r>
                  <a:rPr lang="en-TW" sz="2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lang="en-TW" sz="2400" i="1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</a:t>
                </a:r>
                <a:r>
                  <a:rPr lang="en-TW" sz="2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Y</a:t>
                </a:r>
              </a:p>
              <a:p>
                <a:endParaRPr lang="en-TW" sz="2400" dirty="0"/>
              </a:p>
              <a:p>
                <a:pPr marL="0" indent="0">
                  <a:buNone/>
                </a:pPr>
                <a:r>
                  <a:rPr lang="en-TW" sz="2400" dirty="0"/>
                  <a:t>                   </a:t>
                </a:r>
                <a:r>
                  <a:rPr lang="en-TW" sz="2000" dirty="0"/>
                  <a:t>最小</a:t>
                </a:r>
                <a:r>
                  <a:rPr lang="en-TW" sz="2400" dirty="0"/>
                  <a:t> </a:t>
                </a:r>
                <a:r>
                  <a:rPr lang="zh-TW" altLang="en-US" sz="2400" dirty="0"/>
                  <a:t> </a:t>
                </a:r>
                <a14:m>
                  <m:oMath xmlns:m="http://schemas.openxmlformats.org/officeDocument/2006/math">
                    <m:r>
                      <a:rPr lang="en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endParaRPr lang="en-TW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F0A65F-5DDC-564D-9AA3-7851E91700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75353"/>
                <a:ext cx="10515600" cy="5601610"/>
              </a:xfrm>
              <a:blipFill>
                <a:blip r:embed="rId4"/>
                <a:stretch>
                  <a:fillRect l="-844" t="-1584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8198A89-DDFE-BD46-B9C2-FFEB934D68D3}"/>
                  </a:ext>
                </a:extLst>
              </p:cNvPr>
              <p:cNvSpPr/>
              <p:nvPr/>
            </p:nvSpPr>
            <p:spPr>
              <a:xfrm>
                <a:off x="838200" y="2117630"/>
                <a:ext cx="1555040" cy="8350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TW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TW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8198A89-DDFE-BD46-B9C2-FFEB934D68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117630"/>
                <a:ext cx="1555040" cy="835037"/>
              </a:xfrm>
              <a:prstGeom prst="rect">
                <a:avLst/>
              </a:prstGeom>
              <a:blipFill>
                <a:blip r:embed="rId5"/>
                <a:stretch>
                  <a:fillRect b="-2985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845F8A9-D3EE-574A-9B09-316B512F4D82}"/>
                  </a:ext>
                </a:extLst>
              </p:cNvPr>
              <p:cNvSpPr/>
              <p:nvPr/>
            </p:nvSpPr>
            <p:spPr>
              <a:xfrm>
                <a:off x="3344312" y="2117630"/>
                <a:ext cx="1384225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TW" dirty="0"/>
              </a:p>
              <a:p>
                <a:r>
                  <a:rPr lang="en-TW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TW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845F8A9-D3EE-574A-9B09-316B512F4D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4312" y="2117630"/>
                <a:ext cx="1384225" cy="92333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9669B59-8B4B-DA4F-807A-7A87E4917E02}"/>
                  </a:ext>
                </a:extLst>
              </p:cNvPr>
              <p:cNvSpPr/>
              <p:nvPr/>
            </p:nvSpPr>
            <p:spPr>
              <a:xfrm>
                <a:off x="4782213" y="2348461"/>
                <a:ext cx="51969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TW" sz="24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9669B59-8B4B-DA4F-807A-7A87E4917E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2213" y="2348461"/>
                <a:ext cx="519694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00EA361-2341-6349-9408-12929B5B5369}"/>
                  </a:ext>
                </a:extLst>
              </p:cNvPr>
              <p:cNvSpPr/>
              <p:nvPr/>
            </p:nvSpPr>
            <p:spPr>
              <a:xfrm>
                <a:off x="5301907" y="2167739"/>
                <a:ext cx="1738233" cy="823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TW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r>
                  <a:rPr lang="en-TW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TW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eqArr>
                      </m:e>
                    </m:d>
                  </m:oMath>
                </a14:m>
                <a:r>
                  <a:rPr lang="en-TW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eqArr>
                      </m:e>
                    </m:d>
                  </m:oMath>
                </a14:m>
                <a:endParaRPr lang="en-TW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00EA361-2341-6349-9408-12929B5B53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1907" y="2167739"/>
                <a:ext cx="1738233" cy="823110"/>
              </a:xfrm>
              <a:prstGeom prst="rect">
                <a:avLst/>
              </a:prstGeom>
              <a:blipFill>
                <a:blip r:embed="rId8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1A2AE69-60AA-914C-8B0D-86DEBF738C2C}"/>
                  </a:ext>
                </a:extLst>
              </p:cNvPr>
              <p:cNvSpPr/>
              <p:nvPr/>
            </p:nvSpPr>
            <p:spPr>
              <a:xfrm>
                <a:off x="1027525" y="3349241"/>
                <a:ext cx="5043475" cy="823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TW" dirty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TW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TW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r>
                  <a:rPr lang="en-TW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TW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eqArr>
                      </m:e>
                    </m:d>
                  </m:oMath>
                </a14:m>
                <a:r>
                  <a:rPr lang="en-TW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TW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eqArr>
                      </m:e>
                    </m:d>
                  </m:oMath>
                </a14:m>
                <a:endParaRPr lang="en-TW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1A2AE69-60AA-914C-8B0D-86DEBF738C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525" y="3349241"/>
                <a:ext cx="5043475" cy="823110"/>
              </a:xfrm>
              <a:prstGeom prst="rect">
                <a:avLst/>
              </a:prstGeom>
              <a:blipFill>
                <a:blip r:embed="rId9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6D20B9F-045D-8D46-84AC-6186A9ADC59F}"/>
                  </a:ext>
                </a:extLst>
              </p:cNvPr>
              <p:cNvSpPr/>
              <p:nvPr/>
            </p:nvSpPr>
            <p:spPr>
              <a:xfrm>
                <a:off x="1027525" y="4184082"/>
                <a:ext cx="5043475" cy="5763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TW" dirty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TW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TW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eqArr>
                      </m:e>
                    </m:d>
                  </m:oMath>
                </a14:m>
                <a:r>
                  <a:rPr lang="en-TW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TW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19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TW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6D20B9F-045D-8D46-84AC-6186A9ADC5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525" y="4184082"/>
                <a:ext cx="5043475" cy="576312"/>
              </a:xfrm>
              <a:prstGeom prst="rect">
                <a:avLst/>
              </a:prstGeom>
              <a:blipFill>
                <a:blip r:embed="rId10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C445E26-9AB2-5E41-939F-DE877AC13790}"/>
                  </a:ext>
                </a:extLst>
              </p:cNvPr>
              <p:cNvSpPr/>
              <p:nvPr/>
            </p:nvSpPr>
            <p:spPr>
              <a:xfrm>
                <a:off x="1027525" y="4892366"/>
                <a:ext cx="5043475" cy="5763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TW" dirty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TW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eqArr>
                      </m:e>
                    </m:d>
                  </m:oMath>
                </a14:m>
                <a:r>
                  <a:rPr lang="en-TW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TW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TW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19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TW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TW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TW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TW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0.33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1.5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TW" dirty="0"/>
                  <a:t> </a:t>
                </a: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C445E26-9AB2-5E41-939F-DE877AC137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525" y="4892366"/>
                <a:ext cx="5043475" cy="576312"/>
              </a:xfrm>
              <a:prstGeom prst="rect">
                <a:avLst/>
              </a:prstGeom>
              <a:blipFill>
                <a:blip r:embed="rId11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A8FED02-0ECD-AD4B-B55D-CB341CF4C214}"/>
              </a:ext>
            </a:extLst>
          </p:cNvPr>
          <p:cNvCxnSpPr/>
          <p:nvPr/>
        </p:nvCxnSpPr>
        <p:spPr>
          <a:xfrm flipV="1">
            <a:off x="8438157" y="2962075"/>
            <a:ext cx="1566153" cy="154183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0FB6581-4F1D-9340-972D-20028EDC72A4}"/>
                  </a:ext>
                </a:extLst>
              </p:cNvPr>
              <p:cNvSpPr/>
              <p:nvPr/>
            </p:nvSpPr>
            <p:spPr>
              <a:xfrm>
                <a:off x="8120480" y="2810126"/>
                <a:ext cx="88998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200" b="1" i="1" dirty="0" smtClean="0">
                        <a:solidFill>
                          <a:schemeClr val="accent3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PingFang TC" panose="020B0400000000000000" pitchFamily="34" charset="-120"/>
                      </a:rPr>
                      <m:t>𝒂</m:t>
                    </m:r>
                  </m:oMath>
                </a14:m>
                <a:r>
                  <a:rPr lang="en-TW" sz="1200" b="1" dirty="0">
                    <a:solidFill>
                      <a:schemeClr val="accent3">
                        <a:lumMod val="25000"/>
                      </a:schemeClr>
                    </a:solidFill>
                    <a:latin typeface="PingFang TC" panose="020B0400000000000000" pitchFamily="34" charset="-120"/>
                    <a:ea typeface="PingFang TC" panose="020B0400000000000000" pitchFamily="34" charset="-120"/>
                  </a:rPr>
                  <a:t> = -0.33</a:t>
                </a:r>
              </a:p>
              <a:p>
                <a:r>
                  <a:rPr lang="en-US" sz="1200" b="1" i="1" dirty="0">
                    <a:solidFill>
                      <a:schemeClr val="accent3">
                        <a:lumMod val="25000"/>
                      </a:schemeClr>
                    </a:solidFill>
                    <a:latin typeface="PingFang TC" panose="020B0400000000000000" pitchFamily="34" charset="-120"/>
                    <a:ea typeface="PingFang TC" panose="020B0400000000000000" pitchFamily="34" charset="-120"/>
                  </a:rPr>
                  <a:t>b</a:t>
                </a:r>
                <a:r>
                  <a:rPr lang="en-US" sz="1200" b="1" dirty="0">
                    <a:solidFill>
                      <a:schemeClr val="accent3">
                        <a:lumMod val="25000"/>
                      </a:schemeClr>
                    </a:solidFill>
                    <a:latin typeface="PingFang TC" panose="020B0400000000000000" pitchFamily="34" charset="-120"/>
                    <a:ea typeface="PingFang TC" panose="020B0400000000000000" pitchFamily="34" charset="-120"/>
                  </a:rPr>
                  <a:t> </a:t>
                </a:r>
                <a:r>
                  <a:rPr lang="en-TW" sz="1200" b="1" dirty="0">
                    <a:solidFill>
                      <a:schemeClr val="accent3">
                        <a:lumMod val="25000"/>
                      </a:schemeClr>
                    </a:solidFill>
                    <a:latin typeface="PingFang TC" panose="020B0400000000000000" pitchFamily="34" charset="-120"/>
                    <a:ea typeface="PingFang TC" panose="020B0400000000000000" pitchFamily="34" charset="-120"/>
                  </a:rPr>
                  <a:t>= 1.5</a:t>
                </a: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0FB6581-4F1D-9340-972D-20028EDC72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0480" y="2810126"/>
                <a:ext cx="889987" cy="461665"/>
              </a:xfrm>
              <a:prstGeom prst="rect">
                <a:avLst/>
              </a:prstGeom>
              <a:blipFill>
                <a:blip r:embed="rId12"/>
                <a:stretch>
                  <a:fillRect b="-8108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F8DAD9F-CCC7-4247-A0BA-1968A5AAF4CC}"/>
                  </a:ext>
                </a:extLst>
              </p:cNvPr>
              <p:cNvSpPr/>
              <p:nvPr/>
            </p:nvSpPr>
            <p:spPr>
              <a:xfrm>
                <a:off x="8565473" y="4318349"/>
                <a:ext cx="33695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solidFill>
                            <a:srgbClr val="E2452D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oMath>
                  </m:oMathPara>
                </a14:m>
                <a:endParaRPr lang="en-TW" sz="1400" dirty="0">
                  <a:solidFill>
                    <a:srgbClr val="E2452D"/>
                  </a:solidFill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F8DAD9F-CCC7-4247-A0BA-1968A5AAF4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5473" y="4318349"/>
                <a:ext cx="336952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3E2F5119-A0B4-6640-A5C0-D58528984297}"/>
              </a:ext>
            </a:extLst>
          </p:cNvPr>
          <p:cNvSpPr/>
          <p:nvPr/>
        </p:nvSpPr>
        <p:spPr>
          <a:xfrm>
            <a:off x="9010467" y="3349241"/>
            <a:ext cx="2824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TW" sz="1400" dirty="0">
                <a:solidFill>
                  <a:srgbClr val="E2452D"/>
                </a:solidFill>
              </a:rPr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C6CAA67-CF72-3A49-A42D-08434E314F30}"/>
                  </a:ext>
                </a:extLst>
              </p:cNvPr>
              <p:cNvSpPr/>
              <p:nvPr/>
            </p:nvSpPr>
            <p:spPr>
              <a:xfrm>
                <a:off x="9835834" y="3076843"/>
                <a:ext cx="32573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solidFill>
                            <a:srgbClr val="E2452D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</m:oMath>
                  </m:oMathPara>
                </a14:m>
                <a:endParaRPr lang="en-TW" sz="1400" dirty="0">
                  <a:solidFill>
                    <a:srgbClr val="E2452D"/>
                  </a:solidFill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C6CAA67-CF72-3A49-A42D-08434E314F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5834" y="3076843"/>
                <a:ext cx="325730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al 18">
            <a:extLst>
              <a:ext uri="{FF2B5EF4-FFF2-40B4-BE49-F238E27FC236}">
                <a16:creationId xmlns:a16="http://schemas.microsoft.com/office/drawing/2014/main" id="{1AD183CA-7A9B-8F45-BA97-1842FF583874}"/>
              </a:ext>
            </a:extLst>
          </p:cNvPr>
          <p:cNvSpPr>
            <a:spLocks noChangeAspect="1"/>
          </p:cNvSpPr>
          <p:nvPr/>
        </p:nvSpPr>
        <p:spPr>
          <a:xfrm>
            <a:off x="8566885" y="4315174"/>
            <a:ext cx="61200" cy="61200"/>
          </a:xfrm>
          <a:prstGeom prst="ellipse">
            <a:avLst/>
          </a:prstGeom>
          <a:solidFill>
            <a:srgbClr val="D2A66C">
              <a:alpha val="713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E8A5749-EE43-1548-9848-8A00D94A79FA}"/>
              </a:ext>
            </a:extLst>
          </p:cNvPr>
          <p:cNvSpPr>
            <a:spLocks noChangeAspect="1"/>
          </p:cNvSpPr>
          <p:nvPr/>
        </p:nvSpPr>
        <p:spPr>
          <a:xfrm>
            <a:off x="9190633" y="3702392"/>
            <a:ext cx="61200" cy="61200"/>
          </a:xfrm>
          <a:prstGeom prst="ellipse">
            <a:avLst/>
          </a:prstGeom>
          <a:solidFill>
            <a:srgbClr val="D2A66C">
              <a:alpha val="713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5A741C9-5BB7-9843-93E5-C5376B71E955}"/>
              </a:ext>
            </a:extLst>
          </p:cNvPr>
          <p:cNvSpPr>
            <a:spLocks noChangeAspect="1"/>
          </p:cNvSpPr>
          <p:nvPr/>
        </p:nvSpPr>
        <p:spPr>
          <a:xfrm>
            <a:off x="9821109" y="3076843"/>
            <a:ext cx="61200" cy="61200"/>
          </a:xfrm>
          <a:prstGeom prst="ellipse">
            <a:avLst/>
          </a:prstGeom>
          <a:solidFill>
            <a:srgbClr val="D2A66C">
              <a:alpha val="713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3D2F0FBB-8DC3-834C-BD68-7859FB0E8D85}"/>
                  </a:ext>
                </a:extLst>
              </p:cNvPr>
              <p:cNvSpPr/>
              <p:nvPr/>
            </p:nvSpPr>
            <p:spPr>
              <a:xfrm>
                <a:off x="8291133" y="4103352"/>
                <a:ext cx="38343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solidFill>
                            <a:srgbClr val="D2A66C">
                              <a:alpha val="69000"/>
                            </a:srgbClr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sz="1400" b="0" i="0" smtClean="0">
                          <a:solidFill>
                            <a:srgbClr val="D2A66C">
                              <a:alpha val="69000"/>
                            </a:srgbClr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TW" sz="1400" dirty="0">
                  <a:solidFill>
                    <a:srgbClr val="D2A66C">
                      <a:alpha val="69000"/>
                    </a:srgbClr>
                  </a:solidFill>
                </a:endParaRP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3D2F0FBB-8DC3-834C-BD68-7859FB0E8D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1133" y="4103352"/>
                <a:ext cx="383438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F5D305CB-EF37-F54F-B261-4A781C5C1707}"/>
                  </a:ext>
                </a:extLst>
              </p:cNvPr>
              <p:cNvSpPr/>
              <p:nvPr/>
            </p:nvSpPr>
            <p:spPr>
              <a:xfrm>
                <a:off x="9133113" y="3688979"/>
                <a:ext cx="38023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>
                          <a:solidFill>
                            <a:srgbClr val="D2A66C">
                              <a:alpha val="69000"/>
                            </a:srgbClr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sz="1400" b="0" i="0" smtClean="0">
                          <a:solidFill>
                            <a:srgbClr val="D2A66C">
                              <a:alpha val="69000"/>
                            </a:srgbClr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TW" sz="1400" dirty="0">
                  <a:solidFill>
                    <a:srgbClr val="D2A66C">
                      <a:alpha val="69000"/>
                    </a:srgbClr>
                  </a:solidFill>
                </a:endParaRP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F5D305CB-EF37-F54F-B261-4A781C5C17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3113" y="3688979"/>
                <a:ext cx="380232" cy="30777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02626AC-1707-6F45-8D82-4E29EFEB36BD}"/>
                  </a:ext>
                </a:extLst>
              </p:cNvPr>
              <p:cNvSpPr/>
              <p:nvPr/>
            </p:nvSpPr>
            <p:spPr>
              <a:xfrm>
                <a:off x="9584690" y="2816041"/>
                <a:ext cx="37221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>
                          <a:solidFill>
                            <a:srgbClr val="D2A66C">
                              <a:alpha val="69000"/>
                            </a:srgbClr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sz="1400" b="0" i="0" smtClean="0">
                          <a:solidFill>
                            <a:srgbClr val="D2A66C">
                              <a:alpha val="69000"/>
                            </a:srgbClr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TW" sz="1400" dirty="0">
                  <a:solidFill>
                    <a:srgbClr val="D2A66C">
                      <a:alpha val="69000"/>
                    </a:srgbClr>
                  </a:solidFill>
                </a:endParaRP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02626AC-1707-6F45-8D82-4E29EFEB36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4690" y="2816041"/>
                <a:ext cx="372218" cy="30777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8009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1A873-60F7-3A48-B2EB-0FA3E8B9E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TW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C9D5C2-8BC7-8D4A-8B97-EC85748F1D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911" y="2343238"/>
            <a:ext cx="4890171" cy="303027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DF655F-BDE2-6643-A1BA-66C312627C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9511" y="2264215"/>
            <a:ext cx="4529923" cy="310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65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58B4B88-7461-024B-9524-25EF8EB203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025" y="1581855"/>
            <a:ext cx="5666664" cy="3694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834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</TotalTime>
  <Words>303</Words>
  <Application>Microsoft Macintosh PowerPoint</Application>
  <PresentationFormat>Widescreen</PresentationFormat>
  <Paragraphs>54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微軟正黑體</vt:lpstr>
      <vt:lpstr>PingFang TC</vt:lpstr>
      <vt:lpstr>Arial</vt:lpstr>
      <vt:lpstr>Calibri</vt:lpstr>
      <vt:lpstr>Calibri Light</vt:lpstr>
      <vt:lpstr>Cambria Math</vt:lpstr>
      <vt:lpstr>Office 佈景主題</vt:lpstr>
      <vt:lpstr>PowerPoint Presentation</vt:lpstr>
      <vt:lpstr>最小平方法</vt:lpstr>
      <vt:lpstr>求解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Microsoft Office User</cp:lastModifiedBy>
  <cp:revision>17</cp:revision>
  <dcterms:created xsi:type="dcterms:W3CDTF">2021-08-03T06:11:54Z</dcterms:created>
  <dcterms:modified xsi:type="dcterms:W3CDTF">2021-08-08T15:21:10Z</dcterms:modified>
</cp:coreProperties>
</file>