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  <a:srgbClr val="D2B893"/>
    <a:srgbClr val="FFCA81"/>
    <a:srgbClr val="C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089"/>
  </p:normalViewPr>
  <p:slideViewPr>
    <p:cSldViewPr snapToGrid="0" snapToObjects="1">
      <p:cViewPr varScale="1">
        <p:scale>
          <a:sx n="108" d="100"/>
          <a:sy n="108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649D-4F9F-5246-8ABA-1C70B86BDF03}" type="datetimeFigureOut">
              <a:rPr lang="en-TW" smtClean="0"/>
              <a:t>2021/9/29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C6B93-7CA9-2E48-A4FF-09DB85B9BCD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282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仿照人能積累經驗的做法，使機器有</a:t>
            </a:r>
            <a:r>
              <a:rPr lang="en-US" altLang="zh-TW" dirty="0"/>
              <a:t>[</a:t>
            </a:r>
            <a:r>
              <a:rPr lang="zh-TW" altLang="en-US" dirty="0"/>
              <a:t>配置空間</a:t>
            </a:r>
            <a:r>
              <a:rPr lang="en-US" altLang="zh-TW" dirty="0"/>
              <a:t>]</a:t>
            </a:r>
            <a:r>
              <a:rPr lang="zh-TW" altLang="en-US" dirty="0"/>
              <a:t>去記錄它們的經驗值，有點像遷移學習適用的程度，根據數據的相似度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也就是學習算法工程師的建模習慣，比如看到什麼類型的數據就會明白套用什麼模型比較適合，去生產對於數據的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metafeatures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br>
              <a:rPr lang="en-US"/>
            </a:br>
            <a:br>
              <a:rPr lang="zh-TW" altLang="en-US" dirty="0"/>
            </a:b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C6B93-7CA9-2E48-A4FF-09DB85B9BCDA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1467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www.automl.org</a:t>
            </a:r>
            <a:r>
              <a:rPr lang="en-US" dirty="0"/>
              <a:t>/</a:t>
            </a:r>
            <a:r>
              <a:rPr lang="en-US" dirty="0" err="1"/>
              <a:t>automl</a:t>
            </a:r>
            <a:r>
              <a:rPr lang="en-US" dirty="0"/>
              <a:t>/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C6B93-7CA9-2E48-A4FF-09DB85B9BCDA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829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1D47-21E6-E842-AFEC-BA3CD660B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0F998-20C4-4043-A728-62E1B9CD0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0552-BE79-EE47-AB75-A6C298AB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93D7-AF50-4F46-9273-7615DAD0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C9ED-92D7-D949-ABCD-E651C456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754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487-B78E-8D4B-A732-0BC91B9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11A41-4924-724C-9B6C-8DAC9C5A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EBE2-E589-D940-82B2-98AB97AB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4F9B-6D6B-EF46-94C3-4189C75B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7F59-9C56-D249-8378-E139B0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538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DC54D-6209-4C43-B3DD-9311AF1A4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ED7D9-D4A4-B84A-9A11-9EF18422D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96C4-FBDB-7E49-8DBF-42AB4B8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73E8-DC4C-AE40-838D-3E30CDE3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A0CD-CE9C-124C-8587-67383C00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1529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1890-EE9D-0A4F-9DDC-C49EECB6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1BE3-065B-6949-8B93-4FA7DE7D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1758-8B82-CA48-9255-394998AA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604D-886E-E045-8736-4395036E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2219-8D3F-2A42-9F6D-685D77BA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07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A48-9DE0-AE44-8BF8-F6135357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FE025-2517-AC40-AEE5-A8482FE2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32AC-4BD1-6040-B6BD-BC3B5624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50A0-467A-4A44-8A24-4CC04E97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CA3F-EEF2-5343-A960-F253C460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43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B5-7DF7-144A-AD83-16347DF1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4221-1294-3642-9A2F-E6B8976D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9A814-100F-2446-9F62-D92416433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E340-3ADF-924C-A726-B5CDF0BB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8465-1C04-3445-93E9-6EED5A6B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6C68-E32A-DE4D-9046-B91D40CE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616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2CBC-C79E-1242-A93D-0615175D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87F6-00DD-8841-A5E5-A5CBDD53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D84C-50F5-6A4E-A667-DDB336F6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1B106-29F5-D748-A662-A555B3FCB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6D32D-A680-2D46-B51B-4B4EEF1F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DD568-9CEB-7641-ADC1-DCF7E0FC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2021/9/29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4A346-3DA8-AE42-B7C8-7B79B2C8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13E83-4586-F545-93C5-73A38DC7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530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14BB-DCDD-CC4A-A08A-2C1B8AEB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C78CD-9B63-4344-93A2-B6558FC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2021/9/29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70117-3211-FA4C-B4FB-91DA2CC8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6A596-2891-5342-B547-1EF03A7B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842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BA7D7-CF8F-0D4E-8179-0BE44175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2021/9/29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3CF7E-B8FC-C24B-ADC6-69E2A484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CE894-CEB0-EC4E-B092-F4DE4B34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92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E7-CE65-BD4C-BF62-3C2DECAE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5DBE-304B-FA48-8C3F-BB46D10A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1A6D0-33C3-134E-B120-14D81B4C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45124-1D0E-4B45-99F9-82CB6AAB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7CFB-B00C-4F40-ABA6-C69F8847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238F-C93C-AF49-AAC2-ED7C6D01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497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7D70-96B9-674E-A74A-96938435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49BB8-15A3-254D-A78E-8E817272B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7F7C1-24C6-7F42-AD05-4FD4D8160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0E0FF-345E-E34F-B822-CCD7BD39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F37DD-8E17-8E44-AE65-400C295B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3DD5B-3C53-1042-A656-D7B9023E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826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30203-38F8-D84D-BC14-9B332F93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8A5B-998E-F945-85FB-4EDCFF68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0C8A-830F-0842-B82C-B3126AC48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F50C-0205-344F-9362-2550D5A8C203}" type="datetimeFigureOut">
              <a:rPr lang="en-TW" smtClean="0"/>
              <a:t>2021/9/29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B34A-C0CB-E346-9D8A-B64470CF2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DD78-AAC7-4249-84D1-A08C56CDC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93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zh.wikipedia.org/zh-tw/AdaBoost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E873D67-71A3-284E-B224-AD2EF228DA6C}"/>
              </a:ext>
            </a:extLst>
          </p:cNvPr>
          <p:cNvSpPr>
            <a:spLocks noChangeAspect="1"/>
          </p:cNvSpPr>
          <p:nvPr/>
        </p:nvSpPr>
        <p:spPr>
          <a:xfrm>
            <a:off x="5255607" y="1282536"/>
            <a:ext cx="1440000" cy="144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Bayesian Optimization</a:t>
            </a:r>
            <a:endParaRPr lang="en-US" altLang="zh-TW" sz="1200" b="1" dirty="0">
              <a:solidFill>
                <a:schemeClr val="tx1"/>
              </a:solidFill>
            </a:endParaRPr>
          </a:p>
          <a:p>
            <a:pPr algn="ctr"/>
            <a:endParaRPr lang="en-TW" sz="1200" b="1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3FDDF3-1B70-CA4C-B73F-41D218851767}"/>
              </a:ext>
            </a:extLst>
          </p:cNvPr>
          <p:cNvSpPr>
            <a:spLocks noChangeAspect="1"/>
          </p:cNvSpPr>
          <p:nvPr/>
        </p:nvSpPr>
        <p:spPr>
          <a:xfrm>
            <a:off x="3690425" y="3183770"/>
            <a:ext cx="1440000" cy="144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b="1" dirty="0">
                <a:solidFill>
                  <a:schemeClr val="tx1"/>
                </a:solidFill>
              </a:rPr>
              <a:t>Meta Learning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056ACB-0C7C-5A42-9F54-3DEFA685DC48}"/>
              </a:ext>
            </a:extLst>
          </p:cNvPr>
          <p:cNvSpPr>
            <a:spLocks noChangeAspect="1"/>
          </p:cNvSpPr>
          <p:nvPr/>
        </p:nvSpPr>
        <p:spPr>
          <a:xfrm>
            <a:off x="6756933" y="3183770"/>
            <a:ext cx="1440000" cy="14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b="1" dirty="0">
                <a:solidFill>
                  <a:schemeClr val="tx1"/>
                </a:solidFill>
              </a:rPr>
              <a:t>Ensemble</a:t>
            </a:r>
          </a:p>
          <a:p>
            <a:pPr algn="ctr"/>
            <a:r>
              <a:rPr lang="en-TW" sz="1200" b="1" dirty="0">
                <a:solidFill>
                  <a:schemeClr val="tx1"/>
                </a:solidFill>
              </a:rPr>
              <a:t>Selection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5ADA5F5-838C-B745-90DC-634726A1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810632">
            <a:off x="5607740" y="3871701"/>
            <a:ext cx="774700" cy="9017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E53429C-06EA-1B46-B152-B4BE5F905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384207">
            <a:off x="6944920" y="2054190"/>
            <a:ext cx="774700" cy="9017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099E0F2-9E67-E640-AAC6-F40A835E2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955" y="2102244"/>
            <a:ext cx="774700" cy="9017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76A2CDA-2345-804E-A56B-16D8D962D76F}"/>
              </a:ext>
            </a:extLst>
          </p:cNvPr>
          <p:cNvSpPr/>
          <p:nvPr/>
        </p:nvSpPr>
        <p:spPr>
          <a:xfrm>
            <a:off x="5400759" y="3020660"/>
            <a:ext cx="1177046" cy="47192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b="1" dirty="0">
                <a:solidFill>
                  <a:schemeClr val="tx1"/>
                </a:solidFill>
              </a:rPr>
              <a:t>Auto-Sklearn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02D72F-7260-4F4D-81FE-8D24D90448B8}"/>
              </a:ext>
            </a:extLst>
          </p:cNvPr>
          <p:cNvGrpSpPr>
            <a:grpSpLocks noChangeAspect="1"/>
          </p:cNvGrpSpPr>
          <p:nvPr/>
        </p:nvGrpSpPr>
        <p:grpSpPr>
          <a:xfrm>
            <a:off x="2474571" y="4224421"/>
            <a:ext cx="7509974" cy="1368715"/>
            <a:chOff x="3360126" y="3971848"/>
            <a:chExt cx="5764444" cy="105058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189CE02-DAD5-D543-81E9-26F2685B22FD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45" name="Intelligent Information Retrieval Laboratory">
                <a:extLst>
                  <a:ext uri="{FF2B5EF4-FFF2-40B4-BE49-F238E27FC236}">
                    <a16:creationId xmlns:a16="http://schemas.microsoft.com/office/drawing/2014/main" id="{2803A48F-9347-4E4C-95BF-DC1CFC96DCA7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46" name="Intelligent Information Retrieval Laboratory">
                <a:extLst>
                  <a:ext uri="{FF2B5EF4-FFF2-40B4-BE49-F238E27FC236}">
                    <a16:creationId xmlns:a16="http://schemas.microsoft.com/office/drawing/2014/main" id="{AB23E9A9-AB0F-D246-BB42-20060D51DF68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BBFB23-4825-F24A-A6B2-A6F38836791D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D317129D-B6A9-0C4E-B506-28ED41B786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Youtube logo | Logok">
                <a:extLst>
                  <a:ext uri="{FF2B5EF4-FFF2-40B4-BE49-F238E27FC236}">
                    <a16:creationId xmlns:a16="http://schemas.microsoft.com/office/drawing/2014/main" id="{123D5664-3E4D-FD49-BBB1-339638D344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Intelligent Information Retrieval Laboratory">
                <a:extLst>
                  <a:ext uri="{FF2B5EF4-FFF2-40B4-BE49-F238E27FC236}">
                    <a16:creationId xmlns:a16="http://schemas.microsoft.com/office/drawing/2014/main" id="{DADF50F3-04A0-7944-9D0B-6C4742608B80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773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EB6B35F-3E97-4543-B821-7E28772E0E56}"/>
              </a:ext>
            </a:extLst>
          </p:cNvPr>
          <p:cNvSpPr/>
          <p:nvPr/>
        </p:nvSpPr>
        <p:spPr>
          <a:xfrm>
            <a:off x="8479837" y="1054552"/>
            <a:ext cx="1601059" cy="18137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F76574C-BCD0-2D41-818A-D3DD06C0093E}"/>
              </a:ext>
            </a:extLst>
          </p:cNvPr>
          <p:cNvSpPr/>
          <p:nvPr/>
        </p:nvSpPr>
        <p:spPr>
          <a:xfrm>
            <a:off x="2267227" y="1081994"/>
            <a:ext cx="4926449" cy="17092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86E9D2-155B-A243-865C-E25E52BCB5C5}"/>
              </a:ext>
            </a:extLst>
          </p:cNvPr>
          <p:cNvGrpSpPr>
            <a:grpSpLocks noChangeAspect="1"/>
          </p:cNvGrpSpPr>
          <p:nvPr/>
        </p:nvGrpSpPr>
        <p:grpSpPr>
          <a:xfrm>
            <a:off x="2545823" y="2453599"/>
            <a:ext cx="7509974" cy="1368715"/>
            <a:chOff x="3360126" y="3971848"/>
            <a:chExt cx="5764444" cy="105058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5D5C14-2585-654C-8325-4843B4509272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4" name="Intelligent Information Retrieval Laboratory">
                <a:extLst>
                  <a:ext uri="{FF2B5EF4-FFF2-40B4-BE49-F238E27FC236}">
                    <a16:creationId xmlns:a16="http://schemas.microsoft.com/office/drawing/2014/main" id="{FD1EBA3E-C4BD-894E-A37F-99EAB471B26E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5" name="Intelligent Information Retrieval Laboratory">
                <a:extLst>
                  <a:ext uri="{FF2B5EF4-FFF2-40B4-BE49-F238E27FC236}">
                    <a16:creationId xmlns:a16="http://schemas.microsoft.com/office/drawing/2014/main" id="{DD72F14E-6424-324C-88BC-350DE4E71C25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F02242B-A915-9A45-BA0D-830D6332019E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886FEC7-CEB9-F049-8BCC-2CE24B2A4C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Youtube logo | Logok">
                <a:extLst>
                  <a:ext uri="{FF2B5EF4-FFF2-40B4-BE49-F238E27FC236}">
                    <a16:creationId xmlns:a16="http://schemas.microsoft.com/office/drawing/2014/main" id="{14537768-FDF6-1045-B566-E91BF3E35B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44918B2C-C4D3-9847-97EE-D35B684C91AB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EE3139E-56F0-3B45-9B9C-BE8BA920B5D6}"/>
              </a:ext>
            </a:extLst>
          </p:cNvPr>
          <p:cNvSpPr/>
          <p:nvPr/>
        </p:nvSpPr>
        <p:spPr>
          <a:xfrm>
            <a:off x="8750087" y="2042596"/>
            <a:ext cx="1090712" cy="47192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評估模型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0FCD40-A594-A84A-B1D8-554F17E6C224}"/>
              </a:ext>
            </a:extLst>
          </p:cNvPr>
          <p:cNvSpPr/>
          <p:nvPr/>
        </p:nvSpPr>
        <p:spPr>
          <a:xfrm>
            <a:off x="3629829" y="1225511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dirty="0"/>
              <a:t>尋找合適</a:t>
            </a:r>
            <a:r>
              <a:rPr lang="zh-TW" altLang="en-US" dirty="0"/>
              <a:t> </a:t>
            </a:r>
            <a:r>
              <a:rPr lang="en-TW" dirty="0"/>
              <a:t>ML 演算法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5C54B4-BA3D-B742-95E1-A196B0F230F0}"/>
              </a:ext>
            </a:extLst>
          </p:cNvPr>
          <p:cNvSpPr/>
          <p:nvPr/>
        </p:nvSpPr>
        <p:spPr>
          <a:xfrm>
            <a:off x="2547107" y="169892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決策樹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BC4587-DF37-4F4E-8A22-80AE1933839C}"/>
              </a:ext>
            </a:extLst>
          </p:cNvPr>
          <p:cNvSpPr/>
          <p:nvPr/>
        </p:nvSpPr>
        <p:spPr>
          <a:xfrm>
            <a:off x="4009620" y="215066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隨機森林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B6B72A-9A66-F04A-A2A0-01D29E7CE7C3}"/>
              </a:ext>
            </a:extLst>
          </p:cNvPr>
          <p:cNvSpPr/>
          <p:nvPr/>
        </p:nvSpPr>
        <p:spPr>
          <a:xfrm>
            <a:off x="6447601" y="1848075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KNN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4F2702-4F94-5B44-864A-9A1CA619B00B}"/>
              </a:ext>
            </a:extLst>
          </p:cNvPr>
          <p:cNvSpPr/>
          <p:nvPr/>
        </p:nvSpPr>
        <p:spPr>
          <a:xfrm>
            <a:off x="2706272" y="232733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線性回歸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10680B0-113C-784B-BAD3-8EF18F9D8991}"/>
              </a:ext>
            </a:extLst>
          </p:cNvPr>
          <p:cNvSpPr/>
          <p:nvPr/>
        </p:nvSpPr>
        <p:spPr>
          <a:xfrm>
            <a:off x="5082036" y="169394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邏輯回歸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306CB5-98E8-1641-ADB9-E953B544ABB0}"/>
              </a:ext>
            </a:extLst>
          </p:cNvPr>
          <p:cNvSpPr/>
          <p:nvPr/>
        </p:nvSpPr>
        <p:spPr>
          <a:xfrm>
            <a:off x="4737160" y="2358873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支持向量機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ED16DD-0D4C-D441-96AB-1C74A757C7A2}"/>
              </a:ext>
            </a:extLst>
          </p:cNvPr>
          <p:cNvSpPr/>
          <p:nvPr/>
        </p:nvSpPr>
        <p:spPr>
          <a:xfrm>
            <a:off x="3593879" y="1765597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相關向量機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E816DB-0DBE-2443-8A60-122710C30527}"/>
              </a:ext>
            </a:extLst>
          </p:cNvPr>
          <p:cNvSpPr/>
          <p:nvPr/>
        </p:nvSpPr>
        <p:spPr>
          <a:xfrm>
            <a:off x="6096000" y="228916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1200" dirty="0">
                <a:solidFill>
                  <a:srgbClr val="E6CDAD">
                    <a:lumMod val="50000"/>
                  </a:srgbClr>
                </a:solidFill>
                <a:latin typeface="arial" panose="020B0604020202020204" pitchFamily="34" charset="0"/>
                <a:ea typeface="微软雅黑"/>
              </a:rPr>
              <a:t>XGBoost</a:t>
            </a:r>
            <a:endParaRPr lang="en-TW" sz="1200" dirty="0">
              <a:solidFill>
                <a:srgbClr val="E6CDAD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8E9598-E87A-FB4A-9B05-952E2E2C1F66}"/>
              </a:ext>
            </a:extLst>
          </p:cNvPr>
          <p:cNvSpPr/>
          <p:nvPr/>
        </p:nvSpPr>
        <p:spPr>
          <a:xfrm>
            <a:off x="2838467" y="2021779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E6CDAD">
                    <a:lumMod val="50000"/>
                  </a:srgbClr>
                </a:solidFill>
                <a:latin typeface="arial" panose="020B0604020202020204" pitchFamily="34" charset="0"/>
                <a:ea typeface="微软雅黑"/>
              </a:rPr>
              <a:t>AdaBoost </a:t>
            </a:r>
            <a:endParaRPr lang="en-US" sz="1200" dirty="0">
              <a:solidFill>
                <a:srgbClr val="E6CDAD">
                  <a:lumMod val="50000"/>
                </a:srgbClr>
              </a:solidFill>
              <a:latin typeface="arial" panose="020B0604020202020204" pitchFamily="34" charset="0"/>
              <a:ea typeface="微软雅黑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5D934F-9D60-2843-9BD5-0ED74225B9CB}"/>
              </a:ext>
            </a:extLst>
          </p:cNvPr>
          <p:cNvSpPr/>
          <p:nvPr/>
        </p:nvSpPr>
        <p:spPr>
          <a:xfrm>
            <a:off x="5265477" y="2019543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樸素貝葉斯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C83D1CB5-C46B-2547-8DB3-47D2D8F64520}"/>
              </a:ext>
            </a:extLst>
          </p:cNvPr>
          <p:cNvSpPr/>
          <p:nvPr/>
        </p:nvSpPr>
        <p:spPr>
          <a:xfrm>
            <a:off x="7315983" y="1595556"/>
            <a:ext cx="1041547" cy="73177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挑選模型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94A4C9-9B47-4A4A-B316-0B5F097B288C}"/>
              </a:ext>
            </a:extLst>
          </p:cNvPr>
          <p:cNvSpPr/>
          <p:nvPr/>
        </p:nvSpPr>
        <p:spPr>
          <a:xfrm>
            <a:off x="8610953" y="134414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dirty="0"/>
              <a:t>尋找超參數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80DD03-4283-CB4C-8C30-7EAAFF9E5935}"/>
              </a:ext>
            </a:extLst>
          </p:cNvPr>
          <p:cNvSpPr/>
          <p:nvPr/>
        </p:nvSpPr>
        <p:spPr>
          <a:xfrm>
            <a:off x="8529955" y="1737152"/>
            <a:ext cx="15746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Bayesian Optimization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355508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5" grpId="0"/>
      <p:bldP spid="56" grpId="0"/>
      <p:bldP spid="58" grpId="0"/>
      <p:bldP spid="59" grpId="0"/>
      <p:bldP spid="60" grpId="0"/>
      <p:bldP spid="61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9D6020-A7C1-1843-A515-A27C1E3E2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623951"/>
            <a:ext cx="77470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0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3964BD-989C-1443-8340-A5F1A445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1282700"/>
            <a:ext cx="7937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72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146</Words>
  <Application>Microsoft Macintosh PowerPoint</Application>
  <PresentationFormat>Widescreen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Arial</vt:lpstr>
      <vt:lpstr>Calibri</vt:lpstr>
      <vt:lpstr>Calibri Light</vt:lpstr>
      <vt:lpstr>Hack Nerd Font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2021-09-17T03:49:20Z</dcterms:created>
  <dcterms:modified xsi:type="dcterms:W3CDTF">2021-09-29T15:57:14Z</dcterms:modified>
</cp:coreProperties>
</file>