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E809-A5A6-3343-8846-B519E7925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246F-FAF7-1D41-BDB8-1A04CF0EB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BE31-EE44-364C-B2DF-AEDE0E5D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70795-43BD-7C41-B76E-C58307B89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A668E-7280-D34E-847E-B8FEA80B7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95974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F2683-93D6-E043-9F3D-B6153F0BA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30706-8C37-AB45-AADC-108B9463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DD386-6E0C-DD47-9A2B-C1706B27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016DE-0BB3-8543-B75C-B24A0096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610C8-05C9-344A-A653-4B3A357D4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00344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23C6A0-5DCD-D849-B5AB-F222A577A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BE2AD-EE11-854B-9A1F-47588A46C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3AE5-7733-D342-A972-4C76ACDF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2F35F-520C-3D44-83E4-93E089B04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FA264-33D3-7B4E-A9CC-DBE7B654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6980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95613-C740-9049-AB70-E2BAD18B2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CF31-DD9B-9642-9C56-6B339CCFF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11D36-4D95-7047-B542-8B2DFC244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9E9C-5F7F-5F4D-80F4-16A82F5B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BEB75-1DDF-9E45-A24D-184B09DD0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68557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065D-22B8-144D-9CFC-D9E43432F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40014-D717-1944-B09E-096E69C7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59DDF-5177-584F-87D2-F086440E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5C8C-8B2D-5740-94CA-8BDF9119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073C8-2046-704A-89EF-6658E3582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455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834A1-71A9-084D-B066-6E67FEB5B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7553-53D7-CB4F-8452-6E79EF30AF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BC85-5895-CE42-9F36-E5F614147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F8EC4-4B9C-D848-8C0E-88EB4E2A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349D1-7BE9-8546-8F8F-AEEBCBEDA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6E536-7772-AD4E-84FE-3E699EF9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5550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AE63-63A1-6B47-A2E3-D650BB83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01A3A-CE23-344F-84D4-0E4DDCAB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93BD8D-31D6-8347-9B6E-1B07CA2B7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A419B-A816-134D-AFB9-F7E75F000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BBC78-408C-B64F-BAC0-88178FB33F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EFD094-3819-5746-903A-BBE6129A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B55251-E0D3-E343-B057-8213B6B6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586BDB-8BDE-534F-BC4C-A5F83273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996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BD56-2EF9-6842-AC58-E0BCB2551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73B73-938B-8246-920B-68DA50FBC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9024F-215F-9B4D-A555-33ACC4AB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F504E-ACEC-3A46-A610-9B70C75D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138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0555D1-7D7F-074D-927B-7E18EF252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66D2EB-F543-0946-9A0A-4C3F56F9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97637-7A6D-1C45-BB9E-1ECDF529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420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3A829-DE19-814E-8B53-91A7EAF3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56D9A-4E27-2A4D-A86A-1A7BCCA54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6F499-FEEF-7343-9EB8-43808102B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3F598-26A2-FA48-A2FD-D3ADB85D2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6D6FD-70BA-B349-A3C0-F8FDA5A9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8E597-C3D7-F748-BB36-C02F96761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3957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6767-1638-2F4B-B655-3178844C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D1B88E-4072-F644-A19E-BD0307DD0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311CA-731C-DC41-A2CF-97E60510B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DC5B9-A830-444A-991F-59DC066C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9050C-AFFB-464F-B072-1EED4E8E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4C5A0-B117-8A4F-A564-BE00E40EE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3298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A9FD3-F819-FF45-A440-4D0410FA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F4B4-03F0-2E46-AC81-464D6CD9C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4986B-6701-4B40-90B3-1F5BA40524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7B703-6B72-374F-BE89-FF42FD909B49}" type="datetimeFigureOut">
              <a:rPr lang="en-TW" smtClean="0"/>
              <a:t>2021/9/27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230E-661C-F440-BD20-33556E5AC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E638-3D28-A84C-BF2D-8A7D4D9F7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479A8-6107-E449-A1D2-A672656A05D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37232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B56E9B3-247A-6747-8353-67E759B97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684" y="3015601"/>
            <a:ext cx="3290824" cy="21705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F0CFFB-104B-7E46-A28D-54AB5E6A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3802" y="2989649"/>
            <a:ext cx="3290824" cy="21355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5A1489-2F08-8847-AE84-D172FB3A39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89" y="3001840"/>
            <a:ext cx="3300373" cy="213553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DD0267-E7F0-7544-8817-472E6D765386}"/>
              </a:ext>
            </a:extLst>
          </p:cNvPr>
          <p:cNvSpPr/>
          <p:nvPr/>
        </p:nvSpPr>
        <p:spPr>
          <a:xfrm>
            <a:off x="1657547" y="5277584"/>
            <a:ext cx="1133856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決策樹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2A730F-D076-F043-9C42-87B0E2C0DFBA}"/>
              </a:ext>
            </a:extLst>
          </p:cNvPr>
          <p:cNvSpPr/>
          <p:nvPr/>
        </p:nvSpPr>
        <p:spPr>
          <a:xfrm>
            <a:off x="5053018" y="5294450"/>
            <a:ext cx="2421944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Boosting with 5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estimators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F580784-736A-F843-ACF0-256B27A6EBC5}"/>
              </a:ext>
            </a:extLst>
          </p:cNvPr>
          <p:cNvSpPr/>
          <p:nvPr/>
        </p:nvSpPr>
        <p:spPr>
          <a:xfrm>
            <a:off x="8885778" y="5294450"/>
            <a:ext cx="2515008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Boosting with 100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estimators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28DF260-03E5-0148-A4A4-EDCB0331DF44}"/>
              </a:ext>
            </a:extLst>
          </p:cNvPr>
          <p:cNvGrpSpPr>
            <a:grpSpLocks noChangeAspect="1"/>
          </p:cNvGrpSpPr>
          <p:nvPr/>
        </p:nvGrpSpPr>
        <p:grpSpPr>
          <a:xfrm>
            <a:off x="1441529" y="5186144"/>
            <a:ext cx="9445134" cy="1721404"/>
            <a:chOff x="3360126" y="3971848"/>
            <a:chExt cx="5764444" cy="10505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6AF7CA5-1580-DC41-B361-57909B979A56}"/>
                </a:ext>
              </a:extLst>
            </p:cNvPr>
            <p:cNvGrpSpPr/>
            <p:nvPr/>
          </p:nvGrpSpPr>
          <p:grpSpPr>
            <a:xfrm>
              <a:off x="3360126" y="4370288"/>
              <a:ext cx="2735874" cy="238320"/>
              <a:chOff x="7237110" y="4319211"/>
              <a:chExt cx="2735874" cy="238320"/>
            </a:xfrm>
          </p:grpSpPr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0C93E38F-6C61-644E-A274-5F510EF57BB1}"/>
                  </a:ext>
                </a:extLst>
              </p:cNvPr>
              <p:cNvSpPr txBox="1"/>
              <p:nvPr/>
            </p:nvSpPr>
            <p:spPr>
              <a:xfrm>
                <a:off x="7237110" y="4319211"/>
                <a:ext cx="25908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C8CAEC0D-CF54-C347-BC6F-E2B418071836}"/>
                  </a:ext>
                </a:extLst>
              </p:cNvPr>
              <p:cNvSpPr txBox="1"/>
              <p:nvPr/>
            </p:nvSpPr>
            <p:spPr>
              <a:xfrm>
                <a:off x="8753784" y="4345689"/>
                <a:ext cx="1219200" cy="200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0D03EBB-BDBC-6B4E-B11C-0DADA4969D5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E0146BE-71B5-1B48-8340-7C3D55205C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Youtube logo | Logok">
                <a:extLst>
                  <a:ext uri="{FF2B5EF4-FFF2-40B4-BE49-F238E27FC236}">
                    <a16:creationId xmlns:a16="http://schemas.microsoft.com/office/drawing/2014/main" id="{3478D1AD-40FD-844B-B711-5149322CF7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4FFACAB6-D0CE-9245-B1F6-CC0395F8163C}"/>
                  </a:ext>
                </a:extLst>
              </p:cNvPr>
              <p:cNvSpPr txBox="1"/>
              <p:nvPr/>
            </p:nvSpPr>
            <p:spPr>
              <a:xfrm>
                <a:off x="4549327" y="4353909"/>
                <a:ext cx="12192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8122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32DF72-8CD3-F44D-86EA-ED9774A6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1600200"/>
            <a:ext cx="12052300" cy="36576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31F1A44-D71B-C246-9E9C-36BBE0F63D66}"/>
              </a:ext>
            </a:extLst>
          </p:cNvPr>
          <p:cNvGrpSpPr>
            <a:grpSpLocks noChangeAspect="1"/>
          </p:cNvGrpSpPr>
          <p:nvPr/>
        </p:nvGrpSpPr>
        <p:grpSpPr>
          <a:xfrm>
            <a:off x="1538805" y="4631668"/>
            <a:ext cx="9445134" cy="1721404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E5CDDB9-01AD-1E46-A75C-88DFA2FC9C6F}"/>
                </a:ext>
              </a:extLst>
            </p:cNvPr>
            <p:cNvGrpSpPr/>
            <p:nvPr/>
          </p:nvGrpSpPr>
          <p:grpSpPr>
            <a:xfrm>
              <a:off x="3360126" y="4370288"/>
              <a:ext cx="2735874" cy="238320"/>
              <a:chOff x="7237110" y="4319211"/>
              <a:chExt cx="2735874" cy="238320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C4FE60E6-16C1-0346-9C71-6C919A43CAF4}"/>
                  </a:ext>
                </a:extLst>
              </p:cNvPr>
              <p:cNvSpPr txBox="1"/>
              <p:nvPr/>
            </p:nvSpPr>
            <p:spPr>
              <a:xfrm>
                <a:off x="7237110" y="4319211"/>
                <a:ext cx="25908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4CE09D51-CE39-3548-A5D8-FA33765366D1}"/>
                  </a:ext>
                </a:extLst>
              </p:cNvPr>
              <p:cNvSpPr txBox="1"/>
              <p:nvPr/>
            </p:nvSpPr>
            <p:spPr>
              <a:xfrm>
                <a:off x="8753784" y="4345689"/>
                <a:ext cx="1219200" cy="200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378308E-EEAA-1744-AD9E-DCF4FACACF7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687AA91-E2DA-1B44-BBCE-106E975295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CC77ABD0-C1EE-A146-AAE3-B285BEAFB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D6C605AB-6FE5-FE46-8E6B-A83BB2ECEB6A}"/>
                  </a:ext>
                </a:extLst>
              </p:cNvPr>
              <p:cNvSpPr txBox="1"/>
              <p:nvPr/>
            </p:nvSpPr>
            <p:spPr>
              <a:xfrm>
                <a:off x="4549327" y="4353909"/>
                <a:ext cx="12192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459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7E03F9-A8D8-CE47-9FA7-4A48A21C4BC2}"/>
              </a:ext>
            </a:extLst>
          </p:cNvPr>
          <p:cNvCxnSpPr>
            <a:cxnSpLocks/>
          </p:cNvCxnSpPr>
          <p:nvPr/>
        </p:nvCxnSpPr>
        <p:spPr>
          <a:xfrm>
            <a:off x="1527243" y="1809345"/>
            <a:ext cx="8200417" cy="0"/>
          </a:xfrm>
          <a:prstGeom prst="straightConnector1">
            <a:avLst/>
          </a:prstGeom>
          <a:ln w="31750">
            <a:solidFill>
              <a:srgbClr val="D2A6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9750D0-8940-484E-A7AC-B613EE04C06B}"/>
              </a:ext>
            </a:extLst>
          </p:cNvPr>
          <p:cNvSpPr/>
          <p:nvPr/>
        </p:nvSpPr>
        <p:spPr>
          <a:xfrm>
            <a:off x="1871553" y="1298972"/>
            <a:ext cx="1133856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2014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年</a:t>
            </a: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3 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月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ECF3245-EC64-434B-AE76-8E5AF67DEB73}"/>
              </a:ext>
            </a:extLst>
          </p:cNvPr>
          <p:cNvSpPr/>
          <p:nvPr/>
        </p:nvSpPr>
        <p:spPr>
          <a:xfrm>
            <a:off x="5519344" y="1298972"/>
            <a:ext cx="1133856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2017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年</a:t>
            </a: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1 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月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5914D99-D8C6-924B-BAE9-1254D20AD560}"/>
              </a:ext>
            </a:extLst>
          </p:cNvPr>
          <p:cNvSpPr/>
          <p:nvPr/>
        </p:nvSpPr>
        <p:spPr>
          <a:xfrm>
            <a:off x="7841093" y="1298972"/>
            <a:ext cx="1133856" cy="353568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2017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年</a:t>
            </a:r>
            <a:r>
              <a:rPr kumimoji="0" lang="en-US" altLang="zh-TW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 7 </a:t>
            </a:r>
            <a:r>
              <a:rPr kumimoji="0" lang="zh-TW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Arial"/>
              </a:rPr>
              <a:t>月</a:t>
            </a:r>
            <a:endParaRPr kumimoji="0" lang="en-TW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929B99-8DA7-1C45-90A3-A83DF3E00C55}"/>
              </a:ext>
            </a:extLst>
          </p:cNvPr>
          <p:cNvSpPr/>
          <p:nvPr/>
        </p:nvSpPr>
        <p:spPr>
          <a:xfrm>
            <a:off x="1527243" y="1966152"/>
            <a:ext cx="1896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kern="0" dirty="0" err="1">
                <a:latin typeface="Arial"/>
                <a:ea typeface="微软雅黑"/>
                <a:cs typeface="Arial"/>
              </a:rPr>
              <a:t>陳天奇等人發表</a:t>
            </a:r>
            <a:r>
              <a:rPr lang="en-US" sz="1100" kern="0" dirty="0">
                <a:latin typeface="Arial"/>
                <a:ea typeface="微软雅黑"/>
                <a:cs typeface="Arial"/>
              </a:rPr>
              <a:t> </a:t>
            </a:r>
            <a:r>
              <a:rPr lang="en-US" sz="1100" kern="0" dirty="0" err="1">
                <a:latin typeface="Arial"/>
                <a:ea typeface="微软雅黑"/>
                <a:cs typeface="Arial"/>
              </a:rPr>
              <a:t>XGBoost</a:t>
            </a:r>
            <a:endParaRPr lang="en-TW" sz="11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663DEE-3B46-B44B-ADFB-347F4CBF1E86}"/>
              </a:ext>
            </a:extLst>
          </p:cNvPr>
          <p:cNvSpPr/>
          <p:nvPr/>
        </p:nvSpPr>
        <p:spPr>
          <a:xfrm>
            <a:off x="5147553" y="1966151"/>
            <a:ext cx="189689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TW" sz="1100" kern="0" dirty="0">
                <a:latin typeface="Arial"/>
                <a:ea typeface="微软雅黑"/>
                <a:cs typeface="Arial"/>
              </a:rPr>
              <a:t>微軟釋出第一版</a:t>
            </a:r>
            <a:r>
              <a:rPr lang="zh-TW" altLang="en-US" sz="1100" kern="0" dirty="0">
                <a:latin typeface="Arial"/>
                <a:ea typeface="微软雅黑"/>
                <a:cs typeface="Arial"/>
              </a:rPr>
              <a:t> </a:t>
            </a:r>
            <a:r>
              <a:rPr lang="en-US" altLang="zh-TW" sz="1100" kern="0" dirty="0" err="1">
                <a:latin typeface="Arial"/>
                <a:ea typeface="微软雅黑"/>
                <a:cs typeface="Arial"/>
              </a:rPr>
              <a:t>LightGBM</a:t>
            </a:r>
            <a:endParaRPr lang="en-TW" sz="1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0DA7F13-8AD8-4447-9A7E-0AE1EC091CBB}"/>
              </a:ext>
            </a:extLst>
          </p:cNvPr>
          <p:cNvSpPr/>
          <p:nvPr/>
        </p:nvSpPr>
        <p:spPr>
          <a:xfrm>
            <a:off x="7303932" y="1966151"/>
            <a:ext cx="242372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kern="0" dirty="0" err="1">
                <a:latin typeface="Arial"/>
                <a:ea typeface="微软雅黑"/>
                <a:cs typeface="Arial"/>
              </a:rPr>
              <a:t>俄羅斯公司</a:t>
            </a:r>
            <a:r>
              <a:rPr lang="zh-TW" altLang="en-US" sz="1100" kern="0" dirty="0">
                <a:latin typeface="Arial"/>
                <a:ea typeface="微软雅黑"/>
                <a:cs typeface="Arial"/>
              </a:rPr>
              <a:t> </a:t>
            </a:r>
            <a:r>
              <a:rPr lang="en-US" sz="1100" kern="0" dirty="0">
                <a:latin typeface="Arial"/>
                <a:ea typeface="微软雅黑"/>
                <a:cs typeface="Arial"/>
              </a:rPr>
              <a:t>Yandex </a:t>
            </a:r>
            <a:r>
              <a:rPr lang="zh-TW" altLang="en-US" sz="1100" kern="0" dirty="0">
                <a:latin typeface="Arial"/>
                <a:ea typeface="微软雅黑"/>
                <a:cs typeface="Arial"/>
              </a:rPr>
              <a:t>發布 </a:t>
            </a:r>
            <a:r>
              <a:rPr lang="en-US" altLang="zh-TW" sz="1100" kern="0" dirty="0" err="1">
                <a:latin typeface="Arial"/>
                <a:ea typeface="微软雅黑"/>
                <a:cs typeface="Arial"/>
              </a:rPr>
              <a:t>CatBoost</a:t>
            </a:r>
            <a:endParaRPr lang="en-TW" sz="11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7F681F-D0A1-904F-B298-3BE5B42B6D53}"/>
              </a:ext>
            </a:extLst>
          </p:cNvPr>
          <p:cNvGrpSpPr>
            <a:grpSpLocks noChangeAspect="1"/>
          </p:cNvGrpSpPr>
          <p:nvPr/>
        </p:nvGrpSpPr>
        <p:grpSpPr>
          <a:xfrm>
            <a:off x="2128309" y="2082365"/>
            <a:ext cx="6998283" cy="1275458"/>
            <a:chOff x="3360126" y="3971848"/>
            <a:chExt cx="5764444" cy="105058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BEF4BD-B3DD-784A-B0C0-FBA68494C9E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8" name="Intelligent Information Retrieval Laboratory">
                <a:extLst>
                  <a:ext uri="{FF2B5EF4-FFF2-40B4-BE49-F238E27FC236}">
                    <a16:creationId xmlns:a16="http://schemas.microsoft.com/office/drawing/2014/main" id="{B61A7D73-EC6C-C648-A32B-752EF594AD97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9" name="Intelligent Information Retrieval Laboratory">
                <a:extLst>
                  <a:ext uri="{FF2B5EF4-FFF2-40B4-BE49-F238E27FC236}">
                    <a16:creationId xmlns:a16="http://schemas.microsoft.com/office/drawing/2014/main" id="{C85E4F49-610C-1240-8347-0FEAECC73187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81D951C-31A8-F142-9960-72DB7FB14D1F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4EC1B69-0A72-1548-9DEB-947E7460A4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Youtube logo | Logok">
                <a:extLst>
                  <a:ext uri="{FF2B5EF4-FFF2-40B4-BE49-F238E27FC236}">
                    <a16:creationId xmlns:a16="http://schemas.microsoft.com/office/drawing/2014/main" id="{1CFFB967-9B79-174D-94CC-8BDA5002AF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ntelligent Information Retrieval Laboratory">
                <a:extLst>
                  <a:ext uri="{FF2B5EF4-FFF2-40B4-BE49-F238E27FC236}">
                    <a16:creationId xmlns:a16="http://schemas.microsoft.com/office/drawing/2014/main" id="{7A4DF3E8-8993-0743-9E53-2C97560FFB6F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313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C8A527-C13C-954D-8965-1DF959864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429" y="1444532"/>
            <a:ext cx="3073613" cy="2884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C9B555-3C24-2B44-A14A-C0448EDFA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630" y="1452393"/>
            <a:ext cx="2963560" cy="287709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418ABE-16DE-5540-BEB6-64104F3BE124}"/>
              </a:ext>
            </a:extLst>
          </p:cNvPr>
          <p:cNvSpPr/>
          <p:nvPr/>
        </p:nvSpPr>
        <p:spPr>
          <a:xfrm>
            <a:off x="3153999" y="4566903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TW" sz="14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真實分類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7520BDA-FAC7-2145-AB4E-1221D831E922}"/>
              </a:ext>
            </a:extLst>
          </p:cNvPr>
          <p:cNvSpPr/>
          <p:nvPr/>
        </p:nvSpPr>
        <p:spPr>
          <a:xfrm>
            <a:off x="7889720" y="4566904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模型預測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D987D76-B959-134D-9243-34972A8A0410}"/>
              </a:ext>
            </a:extLst>
          </p:cNvPr>
          <p:cNvGrpSpPr>
            <a:grpSpLocks noChangeAspect="1"/>
          </p:cNvGrpSpPr>
          <p:nvPr/>
        </p:nvGrpSpPr>
        <p:grpSpPr>
          <a:xfrm>
            <a:off x="2596858" y="4650524"/>
            <a:ext cx="6998283" cy="1275458"/>
            <a:chOff x="3360126" y="3971848"/>
            <a:chExt cx="5764444" cy="105058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B05D22-8E61-8343-97CB-F4434D820922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BCF6401C-0196-5E42-8C58-411104DDCDC3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1709A73F-A691-A84E-B43F-D63724A26832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5EF554-6327-0B48-B2BF-F66E00930C1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8FE960D-7AA6-E24D-BFBC-478E2231E0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Youtube logo | Logok">
                <a:extLst>
                  <a:ext uri="{FF2B5EF4-FFF2-40B4-BE49-F238E27FC236}">
                    <a16:creationId xmlns:a16="http://schemas.microsoft.com/office/drawing/2014/main" id="{FB8EBE69-D63C-A54D-A922-DB443E1DB3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25F57640-050B-B947-B530-33E08D72434F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374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B371DC-BC52-D042-B8AD-CC28C3F9C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90" y="2040107"/>
            <a:ext cx="4386193" cy="30027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AD96C4-E7F2-C64A-8E7C-B1264C3DD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817" y="2036155"/>
            <a:ext cx="4332572" cy="302422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26DBF1-8188-2043-8F1E-FE094E83A955}"/>
              </a:ext>
            </a:extLst>
          </p:cNvPr>
          <p:cNvGrpSpPr>
            <a:grpSpLocks noChangeAspect="1"/>
          </p:cNvGrpSpPr>
          <p:nvPr/>
        </p:nvGrpSpPr>
        <p:grpSpPr>
          <a:xfrm>
            <a:off x="1509620" y="4518810"/>
            <a:ext cx="9445134" cy="1721404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FFC3E56-F438-A546-8319-F0373891065C}"/>
                </a:ext>
              </a:extLst>
            </p:cNvPr>
            <p:cNvGrpSpPr/>
            <p:nvPr/>
          </p:nvGrpSpPr>
          <p:grpSpPr>
            <a:xfrm>
              <a:off x="3360126" y="4370288"/>
              <a:ext cx="2735874" cy="238320"/>
              <a:chOff x="7237110" y="4319211"/>
              <a:chExt cx="2735874" cy="238320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2D6DE51A-E439-8A43-BFDE-B001ABB6EEF8}"/>
                  </a:ext>
                </a:extLst>
              </p:cNvPr>
              <p:cNvSpPr txBox="1"/>
              <p:nvPr/>
            </p:nvSpPr>
            <p:spPr>
              <a:xfrm>
                <a:off x="7237110" y="4319211"/>
                <a:ext cx="25908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FEBEF347-586B-AD42-80FA-9B386BDA378F}"/>
                  </a:ext>
                </a:extLst>
              </p:cNvPr>
              <p:cNvSpPr txBox="1"/>
              <p:nvPr/>
            </p:nvSpPr>
            <p:spPr>
              <a:xfrm>
                <a:off x="8753784" y="4345689"/>
                <a:ext cx="1219200" cy="20075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5C3E25-B1B6-FE42-8F68-D792474B03F5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FA58D2C-2D78-0749-927D-5826F7F6B9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E439F5A8-016F-E545-A14D-CF38265518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126631C6-D5C2-404F-AE14-10E30CE70D70}"/>
                  </a:ext>
                </a:extLst>
              </p:cNvPr>
              <p:cNvSpPr txBox="1"/>
              <p:nvPr/>
            </p:nvSpPr>
            <p:spPr>
              <a:xfrm>
                <a:off x="4549327" y="4353909"/>
                <a:ext cx="1219200" cy="2383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8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094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107</Words>
  <Application>Microsoft Macintosh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微软雅黑</vt:lpstr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2021-09-15T08:13:05Z</dcterms:created>
  <dcterms:modified xsi:type="dcterms:W3CDTF">2021-09-27T02:00:18Z</dcterms:modified>
</cp:coreProperties>
</file>