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4" r:id="rId3"/>
    <p:sldId id="266" r:id="rId4"/>
    <p:sldId id="270" r:id="rId5"/>
    <p:sldId id="271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F9DD-193C-4346-983A-57A8270F23EB}" type="datetimeFigureOut">
              <a:rPr lang="en-TW" smtClean="0"/>
              <a:t>2022/3/23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9B41A-A127-3140-A2FB-CF6720604F8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0679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https://jason-chen-1992.weebly.com/home/-cross-validation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5FFCB-5D1A-824E-82A6-BAA7570EA6DA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93960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</a:t>
            </a:r>
            <a:r>
              <a:rPr lang="en-US" dirty="0" err="1"/>
              <a:t>learn.org</a:t>
            </a:r>
            <a:r>
              <a:rPr lang="en-US" dirty="0"/>
              <a:t>/stable/</a:t>
            </a:r>
            <a:r>
              <a:rPr lang="en-US" dirty="0" err="1"/>
              <a:t>auto_examples</a:t>
            </a:r>
            <a:r>
              <a:rPr lang="en-US" dirty="0"/>
              <a:t>/</a:t>
            </a:r>
            <a:r>
              <a:rPr lang="en-US" dirty="0" err="1"/>
              <a:t>model_selection</a:t>
            </a:r>
            <a:r>
              <a:rPr lang="en-US" dirty="0"/>
              <a:t>/</a:t>
            </a:r>
            <a:r>
              <a:rPr lang="en-US" dirty="0" err="1"/>
              <a:t>plot_nested_cross_validation_iris.html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5FFCB-5D1A-824E-82A6-BAA7570EA6DA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7864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sofasofa.io</a:t>
            </a:r>
            <a:r>
              <a:rPr lang="en-US" dirty="0"/>
              <a:t>/</a:t>
            </a:r>
            <a:r>
              <a:rPr lang="en-US" dirty="0" err="1"/>
              <a:t>forum_main_post.php?postid</a:t>
            </a:r>
            <a:r>
              <a:rPr lang="en-US" dirty="0"/>
              <a:t>=1000505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對於資料不平衡的數據</a:t>
            </a:r>
            <a:r>
              <a:rPr lang="zh-TW" altLang="en-US" dirty="0">
                <a:effectLst/>
              </a:rPr>
              <a:t>，</a:t>
            </a:r>
            <a:r>
              <a:rPr lang="en-US" dirty="0">
                <a:effectLst/>
              </a:rPr>
              <a:t>stratified CV</a:t>
            </a:r>
            <a:r>
              <a:rPr lang="zh-TW" altLang="en-US" dirty="0">
                <a:effectLst/>
              </a:rPr>
              <a:t>的優點就更加明顯了。如果二元分類中分類</a:t>
            </a:r>
            <a:r>
              <a:rPr lang="en-US" dirty="0">
                <a:effectLst/>
              </a:rPr>
              <a:t>A</a:t>
            </a:r>
            <a:r>
              <a:rPr lang="zh-TW" altLang="en-US" dirty="0">
                <a:effectLst/>
              </a:rPr>
              <a:t>只佔有</a:t>
            </a:r>
            <a:r>
              <a:rPr lang="en-US" altLang="zh-TW" dirty="0">
                <a:effectLst/>
              </a:rPr>
              <a:t>0.01%</a:t>
            </a:r>
            <a:r>
              <a:rPr lang="zh-TW" altLang="en-US" dirty="0">
                <a:effectLst/>
              </a:rPr>
              <a:t>，分類</a:t>
            </a:r>
            <a:r>
              <a:rPr lang="en-US" dirty="0">
                <a:effectLst/>
              </a:rPr>
              <a:t>B</a:t>
            </a:r>
            <a:r>
              <a:rPr lang="zh-TW" altLang="en-US" dirty="0">
                <a:effectLst/>
              </a:rPr>
              <a:t>佔有</a:t>
            </a:r>
            <a:r>
              <a:rPr lang="en-US" altLang="zh-TW" dirty="0">
                <a:effectLst/>
              </a:rPr>
              <a:t>99.99%</a:t>
            </a:r>
            <a:r>
              <a:rPr lang="zh-TW" altLang="en-US" dirty="0">
                <a:effectLst/>
              </a:rPr>
              <a:t>，當你使用一般的</a:t>
            </a:r>
            <a:r>
              <a:rPr lang="en-US" dirty="0">
                <a:effectLst/>
              </a:rPr>
              <a:t>CV</a:t>
            </a:r>
            <a:r>
              <a:rPr lang="zh-TW" altLang="en-US" dirty="0">
                <a:effectLst/>
              </a:rPr>
              <a:t>的時候，可能你的訓練集裡甚至都沒有足夠的</a:t>
            </a:r>
            <a:r>
              <a:rPr lang="en-US" dirty="0">
                <a:effectLst/>
              </a:rPr>
              <a:t>A</a:t>
            </a:r>
            <a:r>
              <a:rPr lang="zh-TW" altLang="en-US" dirty="0">
                <a:effectLst/>
              </a:rPr>
              <a:t>來訓練，或者測試集裡</a:t>
            </a:r>
            <a:r>
              <a:rPr lang="en-US" dirty="0">
                <a:effectLst/>
              </a:rPr>
              <a:t>A</a:t>
            </a:r>
            <a:r>
              <a:rPr lang="zh-TW" altLang="en-US" dirty="0">
                <a:effectLst/>
              </a:rPr>
              <a:t>的數量極少，嚴重影響了驗證結果的可靠性。</a:t>
            </a:r>
          </a:p>
          <a:p>
            <a:br>
              <a:rPr lang="zh-TW" altLang="en-US" dirty="0">
                <a:effectLst/>
              </a:rPr>
            </a:br>
            <a:endParaRPr lang="zh-TW" altLang="en-US" dirty="0">
              <a:effectLst/>
            </a:endParaRP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5FFCB-5D1A-824E-82A6-BAA7570EA6DA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456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CD10-1ACE-3143-A7C2-F4774CF81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BBDB3-4616-E64C-95EA-8DE6A0A43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0E32-4E98-4F4C-A819-C5DC8B06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2022/3/23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2FC04-37C6-0C47-A783-849FB2D7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9252E-1A3C-F241-A93E-822CB92E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4831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A79C-711B-7145-8680-B7F5D797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CFA28-94E8-E34D-9257-2ABE52B0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3D26-3204-FC4F-8D5B-B30C0344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2022/3/23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F15E9-7CB0-104F-9EC9-690144A7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C3327-D727-DA45-AEE8-D22F8363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936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3F24B-651A-C74A-83EB-399336958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9AF1F-3288-554D-8DA8-5F639DCEE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2F1EF-5E34-064A-B178-375855B4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2022/3/23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48369-A037-7A45-B890-82D0D098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2A71-A0E5-8F4A-B7EF-1D848960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3954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A4C4-7554-984F-827B-662ADACA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75B9-92C0-9048-B148-E423A18A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8AC33-C395-0E4D-BF71-B0894B3A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2022/3/23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0E42-C086-3E46-8E16-A051E511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4579-15CD-4143-87A1-43CA1A79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5052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1C05-36AE-1041-9DF2-0EE60A0E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77FA4-B6D8-CB41-BA68-D44A6BC09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2D65E-2526-1E40-9B46-B60FD2B1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2022/3/23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21994-0CE7-AD45-8911-E07AE9E2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7DBC2-3927-404A-A86B-951ADE4E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8794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D079-01EB-2449-ADC4-C5018C13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995A-286A-D843-BE61-5BD75AE64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5A699-1B89-C048-A7D1-F647C4543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ADD1D-9E92-B844-8620-C6194F5B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2022/3/23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D4E5A-4B5D-2B4C-91BB-3DFD00A5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FED9B-F059-9546-84B7-8DD452B9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3506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35D9-9184-9A41-9B24-A8533793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E3229-CE9D-5E45-BBB1-8EBE176BD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3C0E5-4281-C248-BE5D-EC548579F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8AC32-8387-854D-9071-9AC55BA7B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7FB66-822A-4848-AD3C-1142CCD04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A252E-947B-D146-92F9-DE599B8A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2022/3/23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80ECF-FFDE-2F44-A56E-4C11FCC4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0019D-1B03-124F-8B4E-03DC5B87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9185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847D-A9BA-0E4D-B40B-B9AB8F75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4149C-B18F-8441-B1E1-F7A7EC80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2022/3/23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C4E12-DFCA-7549-B628-55BACA6D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04172-3869-C74A-A756-2348ACBC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8840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008DE-C113-B74E-8C53-2FE5C915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2022/3/23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72019-7FB4-9B41-A136-197AEC1A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CF60D-C6B7-AC47-88C9-EB02B06F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7949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977-B9C0-E94F-A5DC-6395BCB1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74A37-8136-BD4D-A2DE-542DAC2D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42858-448B-4E4D-8C00-788031061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0541B-14DA-C240-A5C7-5818D705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2022/3/23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FE4FC-06A5-F54F-8D8A-AEC62F79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F784B-9CA7-8346-BAA2-3416E38B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6065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A937-E3EA-4B4F-B612-9344B773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81E50-95D8-B24F-BD97-97EB018DC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808CE-DBD9-7C41-B9BB-4766D844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14C66-F72F-7B4B-A3A3-C2B70BD5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2022/3/23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7FFCD-3452-6544-8EAE-361B03A5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00700-9003-B243-A86E-01BFE5EA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147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9185C-8B01-D84E-914B-101B0732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C9DE-03BC-5A42-B1F6-B9E5D6885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B069E-2A33-964C-B4A0-AC9673241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3881-DB8B-F944-A6FC-FD6414CDB861}" type="datetimeFigureOut">
              <a:rPr lang="en-TW" smtClean="0"/>
              <a:t>2022/3/23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34B2-104E-4A48-B031-9DD7935E5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D3FAC-25FD-1C48-821B-F52048F55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1896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A38C32-F938-BC4C-A767-58DDC8E1B260}"/>
              </a:ext>
            </a:extLst>
          </p:cNvPr>
          <p:cNvSpPr/>
          <p:nvPr/>
        </p:nvSpPr>
        <p:spPr>
          <a:xfrm>
            <a:off x="1533187" y="988708"/>
            <a:ext cx="5118100" cy="3937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Training data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8903B480-1501-A640-8437-362BACA94FCD}"/>
              </a:ext>
            </a:extLst>
          </p:cNvPr>
          <p:cNvSpPr/>
          <p:nvPr/>
        </p:nvSpPr>
        <p:spPr>
          <a:xfrm>
            <a:off x="3927137" y="1534808"/>
            <a:ext cx="330200" cy="4572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A8CD291-04AD-354C-B9D7-FF7FAC703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96812"/>
              </p:ext>
            </p:extLst>
          </p:nvPr>
        </p:nvGraphicFramePr>
        <p:xfrm>
          <a:off x="1533187" y="2144408"/>
          <a:ext cx="5118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348687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5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6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7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8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9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10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6BB5D0-5709-604C-B986-400509706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70738"/>
              </p:ext>
            </p:extLst>
          </p:nvPr>
        </p:nvGraphicFramePr>
        <p:xfrm>
          <a:off x="1789092" y="3277248"/>
          <a:ext cx="460629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5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6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7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8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9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51CE670-0DCB-9C4B-B98D-3B320F41A3E3}"/>
              </a:ext>
            </a:extLst>
          </p:cNvPr>
          <p:cNvSpPr/>
          <p:nvPr/>
        </p:nvSpPr>
        <p:spPr>
          <a:xfrm>
            <a:off x="317075" y="2754008"/>
            <a:ext cx="1009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tx1"/>
                </a:solidFill>
              </a:rPr>
              <a:t>Iteration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1443E-B115-E44B-8427-B14B89AD4A60}"/>
              </a:ext>
            </a:extLst>
          </p:cNvPr>
          <p:cNvSpPr/>
          <p:nvPr/>
        </p:nvSpPr>
        <p:spPr>
          <a:xfrm>
            <a:off x="3441706" y="2754008"/>
            <a:ext cx="1301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6"/>
                </a:solidFill>
              </a:rPr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516BA7-4704-4544-B83D-ADF73D8A7FC8}"/>
              </a:ext>
            </a:extLst>
          </p:cNvPr>
          <p:cNvSpPr/>
          <p:nvPr/>
        </p:nvSpPr>
        <p:spPr>
          <a:xfrm>
            <a:off x="6711541" y="2754008"/>
            <a:ext cx="147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2"/>
                </a:solidFill>
              </a:rPr>
              <a:t>Valication Set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0D29F70-0905-4A47-AB6C-B8EC5A435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576788"/>
              </p:ext>
            </p:extLst>
          </p:nvPr>
        </p:nvGraphicFramePr>
        <p:xfrm>
          <a:off x="7165641" y="3277248"/>
          <a:ext cx="5715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987077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10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6079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A333032-575F-BC47-8E28-E11FBE616D73}"/>
              </a:ext>
            </a:extLst>
          </p:cNvPr>
          <p:cNvSpPr/>
          <p:nvPr/>
        </p:nvSpPr>
        <p:spPr>
          <a:xfrm>
            <a:off x="4279011" y="1597871"/>
            <a:ext cx="2666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1400" dirty="0">
                <a:solidFill>
                  <a:schemeClr val="accent1"/>
                </a:solidFill>
              </a:rPr>
              <a:t>將訓練資料集切出10等份 (k=10)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157FF48-A724-6248-ABF7-DF789A45C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13500"/>
              </p:ext>
            </p:extLst>
          </p:nvPr>
        </p:nvGraphicFramePr>
        <p:xfrm>
          <a:off x="1789092" y="3699920"/>
          <a:ext cx="460629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5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6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7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8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10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13175D5-9A26-BB48-94B9-27421F8AE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66096"/>
              </p:ext>
            </p:extLst>
          </p:nvPr>
        </p:nvGraphicFramePr>
        <p:xfrm>
          <a:off x="1789092" y="4122592"/>
          <a:ext cx="460629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5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6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7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9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10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427A4F-A0B5-D74E-978D-971AD8AFF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94827"/>
              </p:ext>
            </p:extLst>
          </p:nvPr>
        </p:nvGraphicFramePr>
        <p:xfrm>
          <a:off x="1789092" y="5382908"/>
          <a:ext cx="460629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5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6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7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8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9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10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16" name="Table 11">
            <a:extLst>
              <a:ext uri="{FF2B5EF4-FFF2-40B4-BE49-F238E27FC236}">
                <a16:creationId xmlns:a16="http://schemas.microsoft.com/office/drawing/2014/main" id="{45A807FC-1659-B645-BF9B-A6950E857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84339"/>
              </p:ext>
            </p:extLst>
          </p:nvPr>
        </p:nvGraphicFramePr>
        <p:xfrm>
          <a:off x="7165641" y="3699920"/>
          <a:ext cx="5715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987077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9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60799"/>
                  </a:ext>
                </a:extLst>
              </a:tr>
            </a:tbl>
          </a:graphicData>
        </a:graphic>
      </p:graphicFrame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CC1F52D9-7B8D-2D4D-91BA-1F564E045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033787"/>
              </p:ext>
            </p:extLst>
          </p:nvPr>
        </p:nvGraphicFramePr>
        <p:xfrm>
          <a:off x="7165641" y="4122592"/>
          <a:ext cx="5715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987077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8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60799"/>
                  </a:ext>
                </a:extLst>
              </a:tr>
            </a:tbl>
          </a:graphicData>
        </a:graphic>
      </p:graphicFrame>
      <p:graphicFrame>
        <p:nvGraphicFramePr>
          <p:cNvPr id="18" name="Table 11">
            <a:extLst>
              <a:ext uri="{FF2B5EF4-FFF2-40B4-BE49-F238E27FC236}">
                <a16:creationId xmlns:a16="http://schemas.microsoft.com/office/drawing/2014/main" id="{E4F57D73-1706-D547-8FF1-100347EB6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158969"/>
              </p:ext>
            </p:extLst>
          </p:nvPr>
        </p:nvGraphicFramePr>
        <p:xfrm>
          <a:off x="7165641" y="5382908"/>
          <a:ext cx="5715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987077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6079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DDF61650-A113-8C4E-BCFA-D5BEE3EC5EAA}"/>
              </a:ext>
            </a:extLst>
          </p:cNvPr>
          <p:cNvSpPr/>
          <p:nvPr/>
        </p:nvSpPr>
        <p:spPr>
          <a:xfrm>
            <a:off x="1533187" y="431178"/>
            <a:ext cx="6584954" cy="3937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24EB7-1A12-8B40-94ED-53F5AC1F16A6}"/>
              </a:ext>
            </a:extLst>
          </p:cNvPr>
          <p:cNvSpPr/>
          <p:nvPr/>
        </p:nvSpPr>
        <p:spPr>
          <a:xfrm>
            <a:off x="6651287" y="988708"/>
            <a:ext cx="1479700" cy="3937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Testing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E213DA-77F6-614E-8FA8-B6727E1FB1A2}"/>
              </a:ext>
            </a:extLst>
          </p:cNvPr>
          <p:cNvSpPr/>
          <p:nvPr/>
        </p:nvSpPr>
        <p:spPr>
          <a:xfrm>
            <a:off x="589457" y="3277248"/>
            <a:ext cx="465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1 </a:t>
            </a:r>
            <a:r>
              <a:rPr lang="en-TW" baseline="30000" dirty="0"/>
              <a:t>st</a:t>
            </a:r>
            <a:endParaRPr lang="en-TW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A8E81F-46B0-944F-B7D5-F1F1059F8EC5}"/>
              </a:ext>
            </a:extLst>
          </p:cNvPr>
          <p:cNvSpPr/>
          <p:nvPr/>
        </p:nvSpPr>
        <p:spPr>
          <a:xfrm>
            <a:off x="595803" y="3698888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2 </a:t>
            </a:r>
            <a:r>
              <a:rPr lang="en-TW" baseline="30000" dirty="0"/>
              <a:t>nd</a:t>
            </a:r>
            <a:endParaRPr lang="en-TW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27AABE-077D-AF44-8B93-E1D52116D808}"/>
              </a:ext>
            </a:extLst>
          </p:cNvPr>
          <p:cNvSpPr/>
          <p:nvPr/>
        </p:nvSpPr>
        <p:spPr>
          <a:xfrm>
            <a:off x="589457" y="4120528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3 </a:t>
            </a:r>
            <a:r>
              <a:rPr lang="en-TW" baseline="30000" dirty="0"/>
              <a:t>rd</a:t>
            </a:r>
            <a:endParaRPr lang="en-TW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9B55-8DE8-0449-90B8-D62E1B172CA1}"/>
              </a:ext>
            </a:extLst>
          </p:cNvPr>
          <p:cNvSpPr/>
          <p:nvPr/>
        </p:nvSpPr>
        <p:spPr>
          <a:xfrm>
            <a:off x="589457" y="5382908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10 </a:t>
            </a:r>
            <a:r>
              <a:rPr lang="en-TW" baseline="30000" dirty="0"/>
              <a:t>th</a:t>
            </a:r>
            <a:endParaRPr lang="en-TW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CE235E-A09B-2B4F-89D6-8F9140A56C0D}"/>
              </a:ext>
            </a:extLst>
          </p:cNvPr>
          <p:cNvCxnSpPr/>
          <p:nvPr/>
        </p:nvCxnSpPr>
        <p:spPr>
          <a:xfrm>
            <a:off x="7845087" y="3461914"/>
            <a:ext cx="273054" cy="0"/>
          </a:xfrm>
          <a:prstGeom prst="straightConnector1">
            <a:avLst/>
          </a:prstGeom>
          <a:ln>
            <a:solidFill>
              <a:srgbClr val="FF2F9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3E4BD1-1D7B-F246-832E-288962D3184C}"/>
              </a:ext>
            </a:extLst>
          </p:cNvPr>
          <p:cNvCxnSpPr/>
          <p:nvPr/>
        </p:nvCxnSpPr>
        <p:spPr>
          <a:xfrm>
            <a:off x="7857933" y="3854860"/>
            <a:ext cx="273054" cy="0"/>
          </a:xfrm>
          <a:prstGeom prst="straightConnector1">
            <a:avLst/>
          </a:prstGeom>
          <a:ln>
            <a:solidFill>
              <a:srgbClr val="FF2F9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244C6E-2DA5-1E42-B87A-6FABAE8A235A}"/>
              </a:ext>
            </a:extLst>
          </p:cNvPr>
          <p:cNvCxnSpPr/>
          <p:nvPr/>
        </p:nvCxnSpPr>
        <p:spPr>
          <a:xfrm>
            <a:off x="7857933" y="4276500"/>
            <a:ext cx="273054" cy="0"/>
          </a:xfrm>
          <a:prstGeom prst="straightConnector1">
            <a:avLst/>
          </a:prstGeom>
          <a:ln>
            <a:solidFill>
              <a:srgbClr val="FF2F9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44D169-0D81-9540-9956-8C15C414CEBD}"/>
              </a:ext>
            </a:extLst>
          </p:cNvPr>
          <p:cNvCxnSpPr/>
          <p:nvPr/>
        </p:nvCxnSpPr>
        <p:spPr>
          <a:xfrm>
            <a:off x="7857933" y="5569360"/>
            <a:ext cx="273054" cy="0"/>
          </a:xfrm>
          <a:prstGeom prst="straightConnector1">
            <a:avLst/>
          </a:prstGeom>
          <a:ln>
            <a:solidFill>
              <a:srgbClr val="FF2F9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907EEAB-861B-E447-898C-0ECA1C0AA6BA}"/>
                  </a:ext>
                </a:extLst>
              </p:cNvPr>
              <p:cNvSpPr/>
              <p:nvPr/>
            </p:nvSpPr>
            <p:spPr>
              <a:xfrm>
                <a:off x="9263102" y="4097192"/>
                <a:ext cx="2124107" cy="871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907EEAB-861B-E447-898C-0ECA1C0AA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102" y="4097192"/>
                <a:ext cx="2124107" cy="871136"/>
              </a:xfrm>
              <a:prstGeom prst="rect">
                <a:avLst/>
              </a:prstGeom>
              <a:blipFill>
                <a:blip r:embed="rId3"/>
                <a:stretch>
                  <a:fillRect t="-94286" b="-14857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BC6C251C-74A1-CC41-8E63-945829BA92BC}"/>
              </a:ext>
            </a:extLst>
          </p:cNvPr>
          <p:cNvSpPr/>
          <p:nvPr/>
        </p:nvSpPr>
        <p:spPr>
          <a:xfrm>
            <a:off x="8225075" y="367019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loss</a:t>
            </a:r>
            <a:r>
              <a:rPr lang="en-TW" baseline="-25000" dirty="0"/>
              <a:t>2</a:t>
            </a:r>
            <a:endParaRPr lang="en-TW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96718A-CF55-C244-A47A-4D7303821501}"/>
              </a:ext>
            </a:extLst>
          </p:cNvPr>
          <p:cNvSpPr/>
          <p:nvPr/>
        </p:nvSpPr>
        <p:spPr>
          <a:xfrm>
            <a:off x="8225075" y="409183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loss</a:t>
            </a:r>
            <a:r>
              <a:rPr lang="en-TW" baseline="-25000" dirty="0"/>
              <a:t>3</a:t>
            </a:r>
            <a:endParaRPr lang="en-TW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CEC31A-BC0A-1548-AC36-AAD2F1FE2DE0}"/>
              </a:ext>
            </a:extLst>
          </p:cNvPr>
          <p:cNvSpPr/>
          <p:nvPr/>
        </p:nvSpPr>
        <p:spPr>
          <a:xfrm>
            <a:off x="8251779" y="5382908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loss</a:t>
            </a:r>
            <a:r>
              <a:rPr lang="en-TW" baseline="-25000" dirty="0"/>
              <a:t>10</a:t>
            </a:r>
            <a:endParaRPr lang="en-TW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0615D652-C8C9-1F4D-B6B9-41BA8F45EC78}"/>
              </a:ext>
            </a:extLst>
          </p:cNvPr>
          <p:cNvSpPr/>
          <p:nvPr/>
        </p:nvSpPr>
        <p:spPr>
          <a:xfrm>
            <a:off x="8869256" y="3461914"/>
            <a:ext cx="245831" cy="2107446"/>
          </a:xfrm>
          <a:prstGeom prst="rightBrace">
            <a:avLst/>
          </a:prstGeom>
          <a:ln>
            <a:solidFill>
              <a:srgbClr val="FF2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B6B53C-34B4-A641-91DC-04BB45184FB3}"/>
              </a:ext>
            </a:extLst>
          </p:cNvPr>
          <p:cNvSpPr/>
          <p:nvPr/>
        </p:nvSpPr>
        <p:spPr>
          <a:xfrm>
            <a:off x="8225075" y="324855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r>
              <a:rPr lang="en-TW" dirty="0"/>
              <a:t>oss</a:t>
            </a:r>
            <a:r>
              <a:rPr lang="en-TW" baseline="-25000" dirty="0"/>
              <a:t>1</a:t>
            </a:r>
            <a:endParaRPr lang="en-TW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F78629-48EF-2146-A210-711042DB5CDE}"/>
              </a:ext>
            </a:extLst>
          </p:cNvPr>
          <p:cNvSpPr/>
          <p:nvPr/>
        </p:nvSpPr>
        <p:spPr>
          <a:xfrm>
            <a:off x="3927137" y="4410088"/>
            <a:ext cx="2455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  <a:endParaRPr lang="en-TW" b="1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188744-E0DC-CB42-BF23-12BEAC8E31DE}"/>
              </a:ext>
            </a:extLst>
          </p:cNvPr>
          <p:cNvGrpSpPr/>
          <p:nvPr/>
        </p:nvGrpSpPr>
        <p:grpSpPr>
          <a:xfrm>
            <a:off x="1326903" y="5255824"/>
            <a:ext cx="9363802" cy="1746000"/>
            <a:chOff x="3360126" y="4043080"/>
            <a:chExt cx="5802628" cy="89273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0416E37-586E-1E48-9B3F-6169707596FC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43" name="Intelligent Information Retrieval Laboratory">
                <a:extLst>
                  <a:ext uri="{FF2B5EF4-FFF2-40B4-BE49-F238E27FC236}">
                    <a16:creationId xmlns:a16="http://schemas.microsoft.com/office/drawing/2014/main" id="{A93FFEBB-04A3-D148-AE9E-21F4FB9B36F7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44" name="Intelligent Information Retrieval Laboratory">
                <a:extLst>
                  <a:ext uri="{FF2B5EF4-FFF2-40B4-BE49-F238E27FC236}">
                    <a16:creationId xmlns:a16="http://schemas.microsoft.com/office/drawing/2014/main" id="{0FD8EAA4-FD4A-AF4E-8DD7-431AFD726DBD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C0EB356-2A1C-EF42-A175-304D18986580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FF5C6CB4-31BA-794B-A77D-2FED19214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Youtube logo | Logok">
                <a:extLst>
                  <a:ext uri="{FF2B5EF4-FFF2-40B4-BE49-F238E27FC236}">
                    <a16:creationId xmlns:a16="http://schemas.microsoft.com/office/drawing/2014/main" id="{7180408C-C9DB-9B4F-8F07-D8E65E589E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Intelligent Information Retrieval Laboratory">
                <a:extLst>
                  <a:ext uri="{FF2B5EF4-FFF2-40B4-BE49-F238E27FC236}">
                    <a16:creationId xmlns:a16="http://schemas.microsoft.com/office/drawing/2014/main" id="{3A77E75B-15BD-1946-9ECB-29AE7EA15048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E02B277-837D-284D-B8C6-005BC18171CF}"/>
              </a:ext>
            </a:extLst>
          </p:cNvPr>
          <p:cNvSpPr/>
          <p:nvPr/>
        </p:nvSpPr>
        <p:spPr>
          <a:xfrm>
            <a:off x="7737141" y="4410088"/>
            <a:ext cx="2455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  <a:endParaRPr lang="en-TW" b="1" dirty="0"/>
          </a:p>
        </p:txBody>
      </p:sp>
    </p:spTree>
    <p:extLst>
      <p:ext uri="{BB962C8B-B14F-4D97-AF65-F5344CB8AC3E}">
        <p14:creationId xmlns:p14="http://schemas.microsoft.com/office/powerpoint/2010/main" val="166557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30926DD0-BA7D-7448-BDAF-88E174E9B65A}"/>
              </a:ext>
            </a:extLst>
          </p:cNvPr>
          <p:cNvSpPr/>
          <p:nvPr/>
        </p:nvSpPr>
        <p:spPr>
          <a:xfrm>
            <a:off x="2529021" y="320312"/>
            <a:ext cx="3716867" cy="4407016"/>
          </a:xfrm>
          <a:prstGeom prst="roundRect">
            <a:avLst>
              <a:gd name="adj" fmla="val 779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0CE03EE6-FE91-B54C-8146-41CC6DD4E722}"/>
              </a:ext>
            </a:extLst>
          </p:cNvPr>
          <p:cNvSpPr/>
          <p:nvPr/>
        </p:nvSpPr>
        <p:spPr>
          <a:xfrm>
            <a:off x="6958090" y="290169"/>
            <a:ext cx="3136874" cy="4407016"/>
          </a:xfrm>
          <a:prstGeom prst="roundRect">
            <a:avLst>
              <a:gd name="adj" fmla="val 997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B93F1AB-AA26-6641-B0EB-F18ADCBE4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11566"/>
              </p:ext>
            </p:extLst>
          </p:nvPr>
        </p:nvGraphicFramePr>
        <p:xfrm>
          <a:off x="2691264" y="1534631"/>
          <a:ext cx="33878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562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151356">
                <a:tc>
                  <a:txBody>
                    <a:bodyPr/>
                    <a:lstStyle/>
                    <a:p>
                      <a:endParaRPr lang="en-TW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CCD4674-22C3-D14D-AC07-96A3FEA2B29B}"/>
              </a:ext>
            </a:extLst>
          </p:cNvPr>
          <p:cNvSpPr/>
          <p:nvPr/>
        </p:nvSpPr>
        <p:spPr>
          <a:xfrm>
            <a:off x="3574980" y="480809"/>
            <a:ext cx="1620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2400" b="1" dirty="0">
                <a:solidFill>
                  <a:schemeClr val="tx1"/>
                </a:solidFill>
              </a:rPr>
              <a:t>Outer Loop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885998-BCF5-0F4B-8703-C1429A90F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88870"/>
              </p:ext>
            </p:extLst>
          </p:nvPr>
        </p:nvGraphicFramePr>
        <p:xfrm>
          <a:off x="2691264" y="2160086"/>
          <a:ext cx="33878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562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151356">
                <a:tc>
                  <a:txBody>
                    <a:bodyPr/>
                    <a:lstStyle/>
                    <a:p>
                      <a:endParaRPr lang="en-TW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61D64F-E66C-8F4F-8C90-6429E36ED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41757"/>
              </p:ext>
            </p:extLst>
          </p:nvPr>
        </p:nvGraphicFramePr>
        <p:xfrm>
          <a:off x="2691264" y="2785541"/>
          <a:ext cx="33878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562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151356">
                <a:tc>
                  <a:txBody>
                    <a:bodyPr/>
                    <a:lstStyle/>
                    <a:p>
                      <a:endParaRPr lang="en-TW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F87E273-542F-7C43-8A87-54F7D3171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87034"/>
              </p:ext>
            </p:extLst>
          </p:nvPr>
        </p:nvGraphicFramePr>
        <p:xfrm>
          <a:off x="2691264" y="3410996"/>
          <a:ext cx="33878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562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151356">
                <a:tc>
                  <a:txBody>
                    <a:bodyPr/>
                    <a:lstStyle/>
                    <a:p>
                      <a:endParaRPr lang="en-TW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71379BC9-620A-8243-BE9E-3AC9651CD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09931"/>
              </p:ext>
            </p:extLst>
          </p:nvPr>
        </p:nvGraphicFramePr>
        <p:xfrm>
          <a:off x="2691264" y="4036451"/>
          <a:ext cx="33878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562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219155">
                <a:tc>
                  <a:txBody>
                    <a:bodyPr/>
                    <a:lstStyle/>
                    <a:p>
                      <a:endParaRPr lang="en-TW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8540BDA4-065B-F342-9EF8-A929D38E2D46}"/>
              </a:ext>
            </a:extLst>
          </p:cNvPr>
          <p:cNvSpPr/>
          <p:nvPr/>
        </p:nvSpPr>
        <p:spPr>
          <a:xfrm rot="5400000">
            <a:off x="2892665" y="1047522"/>
            <a:ext cx="265665" cy="668467"/>
          </a:xfrm>
          <a:prstGeom prst="leftBrace">
            <a:avLst>
              <a:gd name="adj1" fmla="val 24333"/>
              <a:gd name="adj2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2CEB19-DA7D-8C4F-9E07-45AA31F54BB8}"/>
              </a:ext>
            </a:extLst>
          </p:cNvPr>
          <p:cNvSpPr/>
          <p:nvPr/>
        </p:nvSpPr>
        <p:spPr>
          <a:xfrm>
            <a:off x="2787451" y="950691"/>
            <a:ext cx="476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400" dirty="0"/>
              <a:t>Test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ACFAC872-54F6-4949-A191-FD708DA97F8F}"/>
              </a:ext>
            </a:extLst>
          </p:cNvPr>
          <p:cNvSpPr/>
          <p:nvPr/>
        </p:nvSpPr>
        <p:spPr>
          <a:xfrm rot="5400000">
            <a:off x="4606224" y="33522"/>
            <a:ext cx="226354" cy="2719345"/>
          </a:xfrm>
          <a:prstGeom prst="leftBrace">
            <a:avLst>
              <a:gd name="adj1" fmla="val 24333"/>
              <a:gd name="adj2" fmla="val 50000"/>
            </a:avLst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C2D91-EBF7-B44D-862C-75F28DB39FB7}"/>
              </a:ext>
            </a:extLst>
          </p:cNvPr>
          <p:cNvSpPr/>
          <p:nvPr/>
        </p:nvSpPr>
        <p:spPr>
          <a:xfrm>
            <a:off x="4337117" y="950691"/>
            <a:ext cx="764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400" dirty="0"/>
              <a:t>Training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5FC7EF8-953B-F641-B421-2B75CB45EBD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24350" y="561835"/>
            <a:ext cx="3556" cy="2628389"/>
          </a:xfrm>
          <a:prstGeom prst="bentConnector3">
            <a:avLst>
              <a:gd name="adj1" fmla="val -1928571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B25692A-5FF8-1842-9FE2-83367A1EA86B}"/>
              </a:ext>
            </a:extLst>
          </p:cNvPr>
          <p:cNvCxnSpPr>
            <a:cxnSpLocks/>
            <a:endCxn id="35" idx="1"/>
          </p:cNvCxnSpPr>
          <p:nvPr/>
        </p:nvCxnSpPr>
        <p:spPr>
          <a:xfrm rot="5400000" flipH="1" flipV="1">
            <a:off x="5817360" y="593038"/>
            <a:ext cx="255126" cy="2437590"/>
          </a:xfrm>
          <a:prstGeom prst="bentConnector4">
            <a:avLst>
              <a:gd name="adj1" fmla="val -38958"/>
              <a:gd name="adj2" fmla="val 74658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28C605FD-3C92-B343-9E0B-91303E098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64808"/>
              </p:ext>
            </p:extLst>
          </p:nvPr>
        </p:nvGraphicFramePr>
        <p:xfrm>
          <a:off x="7163718" y="1501390"/>
          <a:ext cx="2719345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3869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151356">
                <a:tc>
                  <a:txBody>
                    <a:bodyPr/>
                    <a:lstStyle/>
                    <a:p>
                      <a:endParaRPr lang="en-TW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98F5623-818B-D440-95C7-4653215C19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57043" y="1510950"/>
            <a:ext cx="8128" cy="1982344"/>
          </a:xfrm>
          <a:prstGeom prst="bentConnector3">
            <a:avLst>
              <a:gd name="adj1" fmla="val -843750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C1FACDC-3186-AC4A-9CC5-F9A848786A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35918" y="1436660"/>
            <a:ext cx="181470" cy="2098040"/>
          </a:xfrm>
          <a:prstGeom prst="bentConnector4">
            <a:avLst>
              <a:gd name="adj1" fmla="val -57947"/>
              <a:gd name="adj2" fmla="val 68861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Table 6">
            <a:extLst>
              <a:ext uri="{FF2B5EF4-FFF2-40B4-BE49-F238E27FC236}">
                <a16:creationId xmlns:a16="http://schemas.microsoft.com/office/drawing/2014/main" id="{6C324822-5083-8746-9406-233582B1B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65465"/>
              </p:ext>
            </p:extLst>
          </p:nvPr>
        </p:nvGraphicFramePr>
        <p:xfrm>
          <a:off x="7175674" y="2144998"/>
          <a:ext cx="2719345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3869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1513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TW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58" name="Table 6">
            <a:extLst>
              <a:ext uri="{FF2B5EF4-FFF2-40B4-BE49-F238E27FC236}">
                <a16:creationId xmlns:a16="http://schemas.microsoft.com/office/drawing/2014/main" id="{5B170BD5-326B-A04C-ABC9-9FD6102C6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78094"/>
              </p:ext>
            </p:extLst>
          </p:nvPr>
        </p:nvGraphicFramePr>
        <p:xfrm>
          <a:off x="7163717" y="2785541"/>
          <a:ext cx="2719345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3869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151356">
                <a:tc>
                  <a:txBody>
                    <a:bodyPr/>
                    <a:lstStyle/>
                    <a:p>
                      <a:endParaRPr lang="en-TW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59" name="Table 6">
            <a:extLst>
              <a:ext uri="{FF2B5EF4-FFF2-40B4-BE49-F238E27FC236}">
                <a16:creationId xmlns:a16="http://schemas.microsoft.com/office/drawing/2014/main" id="{833B3BCB-49E4-9148-97C7-827C397E0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920328"/>
              </p:ext>
            </p:extLst>
          </p:nvPr>
        </p:nvGraphicFramePr>
        <p:xfrm>
          <a:off x="7163716" y="3410996"/>
          <a:ext cx="2719345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3869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151356">
                <a:tc>
                  <a:txBody>
                    <a:bodyPr/>
                    <a:lstStyle/>
                    <a:p>
                      <a:endParaRPr lang="en-TW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60" name="Table 6">
            <a:extLst>
              <a:ext uri="{FF2B5EF4-FFF2-40B4-BE49-F238E27FC236}">
                <a16:creationId xmlns:a16="http://schemas.microsoft.com/office/drawing/2014/main" id="{179894D7-4679-1D47-B380-8C744536D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77282"/>
              </p:ext>
            </p:extLst>
          </p:nvPr>
        </p:nvGraphicFramePr>
        <p:xfrm>
          <a:off x="7163716" y="4036451"/>
          <a:ext cx="2719345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3869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151356">
                <a:tc>
                  <a:txBody>
                    <a:bodyPr/>
                    <a:lstStyle/>
                    <a:p>
                      <a:r>
                        <a:rPr lang="en-TW" dirty="0">
                          <a:solidFill>
                            <a:schemeClr val="accent2"/>
                          </a:solidFill>
                        </a:rPr>
                        <a:t>z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310B8F51-1F89-A04B-910B-7143EE70CB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19825" y="2166693"/>
            <a:ext cx="12700" cy="660439"/>
          </a:xfrm>
          <a:prstGeom prst="bentConnector3">
            <a:avLst>
              <a:gd name="adj1" fmla="val -469559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493C2585-8E4B-CC42-9E63-43DAE33021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94914" y="1602249"/>
            <a:ext cx="121224" cy="2044212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5F3DF85-B27B-5044-BAB8-B31C7436F3E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2725" y="2454468"/>
            <a:ext cx="12700" cy="1346239"/>
          </a:xfrm>
          <a:prstGeom prst="bentConnector3">
            <a:avLst>
              <a:gd name="adj1" fmla="val -720000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AB6638A0-AB3F-2348-975B-A73175A992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35713" y="2253312"/>
            <a:ext cx="84797" cy="2021871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CE69A725-8B1C-1646-A534-2D8E5127B7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84596" y="2455918"/>
            <a:ext cx="12700" cy="1346239"/>
          </a:xfrm>
          <a:prstGeom prst="bentConnector3">
            <a:avLst>
              <a:gd name="adj1" fmla="val -684000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D3A2366B-BB88-FC41-B897-1E2F3C4CD52D}"/>
              </a:ext>
            </a:extLst>
          </p:cNvPr>
          <p:cNvCxnSpPr>
            <a:cxnSpLocks/>
            <a:endCxn id="58" idx="1"/>
          </p:cNvCxnSpPr>
          <p:nvPr/>
        </p:nvCxnSpPr>
        <p:spPr>
          <a:xfrm rot="5400000" flipH="1" flipV="1">
            <a:off x="6148942" y="2208526"/>
            <a:ext cx="254879" cy="1774670"/>
          </a:xfrm>
          <a:prstGeom prst="bentConnector4">
            <a:avLst>
              <a:gd name="adj1" fmla="val -30495"/>
              <a:gd name="adj2" fmla="val 64054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A5BD333F-EC33-E044-A1B9-6E123AA8AD2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78372" y="2781545"/>
            <a:ext cx="8128" cy="1982344"/>
          </a:xfrm>
          <a:prstGeom prst="bentConnector3">
            <a:avLst>
              <a:gd name="adj1" fmla="val -843750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BC32D570-BB60-6943-B23D-A378BC04EF6C}"/>
              </a:ext>
            </a:extLst>
          </p:cNvPr>
          <p:cNvCxnSpPr>
            <a:cxnSpLocks/>
          </p:cNvCxnSpPr>
          <p:nvPr/>
        </p:nvCxnSpPr>
        <p:spPr>
          <a:xfrm>
            <a:off x="3698962" y="3847010"/>
            <a:ext cx="2048762" cy="66441"/>
          </a:xfrm>
          <a:prstGeom prst="bentConnector3">
            <a:avLst>
              <a:gd name="adj1" fmla="val -434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D91A62DF-A5F9-7546-A511-FA35A738F8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34129" y="3423444"/>
            <a:ext cx="12700" cy="660439"/>
          </a:xfrm>
          <a:prstGeom prst="bentConnector3">
            <a:avLst>
              <a:gd name="adj1" fmla="val -469559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F7545D8E-4BFE-6E4C-9F6B-F4F27C1710BC}"/>
              </a:ext>
            </a:extLst>
          </p:cNvPr>
          <p:cNvCxnSpPr>
            <a:cxnSpLocks/>
            <a:endCxn id="59" idx="1"/>
          </p:cNvCxnSpPr>
          <p:nvPr/>
        </p:nvCxnSpPr>
        <p:spPr>
          <a:xfrm rot="5400000" flipH="1" flipV="1">
            <a:off x="6342411" y="2999189"/>
            <a:ext cx="226618" cy="1415992"/>
          </a:xfrm>
          <a:prstGeom prst="bentConnector4">
            <a:avLst>
              <a:gd name="adj1" fmla="val -40350"/>
              <a:gd name="adj2" fmla="val 54053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A8B70861-BAFE-1541-9C1E-C3AA3B99DF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46046" y="3023706"/>
            <a:ext cx="3600" cy="2700000"/>
          </a:xfrm>
          <a:prstGeom prst="bentConnector3">
            <a:avLst>
              <a:gd name="adj1" fmla="val -1928571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389C7DB-B706-3C48-B6A6-31825ED8310F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 flipH="1" flipV="1">
            <a:off x="5492758" y="2777687"/>
            <a:ext cx="229314" cy="3112601"/>
          </a:xfrm>
          <a:prstGeom prst="bentConnector4">
            <a:avLst>
              <a:gd name="adj1" fmla="val -35888"/>
              <a:gd name="adj2" fmla="val 79312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Left Brace 145">
            <a:extLst>
              <a:ext uri="{FF2B5EF4-FFF2-40B4-BE49-F238E27FC236}">
                <a16:creationId xmlns:a16="http://schemas.microsoft.com/office/drawing/2014/main" id="{9EB35B06-3B2D-DC4E-B5E2-6118711AB9AD}"/>
              </a:ext>
            </a:extLst>
          </p:cNvPr>
          <p:cNvSpPr/>
          <p:nvPr/>
        </p:nvSpPr>
        <p:spPr>
          <a:xfrm rot="5400000">
            <a:off x="7316688" y="1078295"/>
            <a:ext cx="265665" cy="572279"/>
          </a:xfrm>
          <a:prstGeom prst="leftBrace">
            <a:avLst>
              <a:gd name="adj1" fmla="val 24333"/>
              <a:gd name="adj2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7361517-CE15-B54D-BE3C-2DE8D5812149}"/>
              </a:ext>
            </a:extLst>
          </p:cNvPr>
          <p:cNvSpPr/>
          <p:nvPr/>
        </p:nvSpPr>
        <p:spPr>
          <a:xfrm>
            <a:off x="7211474" y="948475"/>
            <a:ext cx="476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400" dirty="0"/>
              <a:t>Test</a:t>
            </a:r>
          </a:p>
        </p:txBody>
      </p:sp>
      <p:sp>
        <p:nvSpPr>
          <p:cNvPr id="148" name="Left Brace 147">
            <a:extLst>
              <a:ext uri="{FF2B5EF4-FFF2-40B4-BE49-F238E27FC236}">
                <a16:creationId xmlns:a16="http://schemas.microsoft.com/office/drawing/2014/main" id="{30F60275-1E95-9649-A1FC-99863E13F503}"/>
              </a:ext>
            </a:extLst>
          </p:cNvPr>
          <p:cNvSpPr/>
          <p:nvPr/>
        </p:nvSpPr>
        <p:spPr>
          <a:xfrm rot="5400000">
            <a:off x="8696184" y="302172"/>
            <a:ext cx="226354" cy="2147401"/>
          </a:xfrm>
          <a:prstGeom prst="leftBrace">
            <a:avLst>
              <a:gd name="adj1" fmla="val 24333"/>
              <a:gd name="adj2" fmla="val 50000"/>
            </a:avLst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849969D-F601-9946-AF35-02FA100A80CC}"/>
              </a:ext>
            </a:extLst>
          </p:cNvPr>
          <p:cNvSpPr/>
          <p:nvPr/>
        </p:nvSpPr>
        <p:spPr>
          <a:xfrm>
            <a:off x="8437683" y="950691"/>
            <a:ext cx="764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400" dirty="0"/>
              <a:t>Training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2EB7ABC-A1AC-1F44-88C4-D19E7FA98FE2}"/>
              </a:ext>
            </a:extLst>
          </p:cNvPr>
          <p:cNvSpPr/>
          <p:nvPr/>
        </p:nvSpPr>
        <p:spPr>
          <a:xfrm>
            <a:off x="7757729" y="480809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2400" b="1" dirty="0">
                <a:solidFill>
                  <a:schemeClr val="tx1"/>
                </a:solidFill>
              </a:rPr>
              <a:t>Inner Loop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CAED4BC-30F1-4E43-B0B1-DCC4F7550927}"/>
              </a:ext>
            </a:extLst>
          </p:cNvPr>
          <p:cNvSpPr/>
          <p:nvPr/>
        </p:nvSpPr>
        <p:spPr>
          <a:xfrm>
            <a:off x="8039368" y="5092356"/>
            <a:ext cx="2055596" cy="335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sz="1600" dirty="0">
                <a:solidFill>
                  <a:schemeClr val="tx1"/>
                </a:solidFill>
              </a:rPr>
              <a:t>找出最佳超參數</a:t>
            </a: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4A4BD4FC-0739-094E-98BB-FC76A2ADB421}"/>
              </a:ext>
            </a:extLst>
          </p:cNvPr>
          <p:cNvCxnSpPr>
            <a:cxnSpLocks/>
            <a:stCxn id="35" idx="3"/>
            <a:endCxn id="153" idx="3"/>
          </p:cNvCxnSpPr>
          <p:nvPr/>
        </p:nvCxnSpPr>
        <p:spPr>
          <a:xfrm>
            <a:off x="9883063" y="1684270"/>
            <a:ext cx="211901" cy="3575950"/>
          </a:xfrm>
          <a:prstGeom prst="bentConnector3">
            <a:avLst>
              <a:gd name="adj1" fmla="val 207881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6C0FC93-E3B8-EE49-BB15-D842C21D3DB9}"/>
              </a:ext>
            </a:extLst>
          </p:cNvPr>
          <p:cNvSpPr/>
          <p:nvPr/>
        </p:nvSpPr>
        <p:spPr>
          <a:xfrm>
            <a:off x="4252921" y="4832259"/>
            <a:ext cx="3136873" cy="854774"/>
          </a:xfrm>
          <a:prstGeom prst="rect">
            <a:avLst/>
          </a:prstGeom>
          <a:solidFill>
            <a:srgbClr val="FFE5E1"/>
          </a:solidFill>
          <a:ln>
            <a:solidFill>
              <a:srgbClr val="FFB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TW" sz="1400" dirty="0">
                <a:solidFill>
                  <a:schemeClr val="tx1"/>
                </a:solidFill>
              </a:rPr>
              <a:t>使用Outer Loop的訓練資料訓練模型並找出最佳參數，以及使用Outer Loop的測試資料計算Loss評估模型。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7458155-3A91-6749-B329-3C199F342E11}"/>
              </a:ext>
            </a:extLst>
          </p:cNvPr>
          <p:cNvCxnSpPr>
            <a:cxnSpLocks/>
            <a:stCxn id="153" idx="1"/>
            <a:endCxn id="164" idx="3"/>
          </p:cNvCxnSpPr>
          <p:nvPr/>
        </p:nvCxnSpPr>
        <p:spPr>
          <a:xfrm flipH="1" flipV="1">
            <a:off x="7389794" y="5259646"/>
            <a:ext cx="649574" cy="57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8F4C93AA-869D-584C-9FB8-BA04B280E35F}"/>
              </a:ext>
            </a:extLst>
          </p:cNvPr>
          <p:cNvCxnSpPr>
            <a:cxnSpLocks/>
            <a:stCxn id="4" idx="1"/>
            <a:endCxn id="164" idx="1"/>
          </p:cNvCxnSpPr>
          <p:nvPr/>
        </p:nvCxnSpPr>
        <p:spPr>
          <a:xfrm rot="10800000" flipH="1" flipV="1">
            <a:off x="2691263" y="1717510"/>
            <a:ext cx="1561657" cy="3542135"/>
          </a:xfrm>
          <a:prstGeom prst="bentConnector3">
            <a:avLst>
              <a:gd name="adj1" fmla="val -14638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520148E-A24B-8D45-B494-F7C0661AF03D}"/>
              </a:ext>
            </a:extLst>
          </p:cNvPr>
          <p:cNvCxnSpPr>
            <a:cxnSpLocks/>
            <a:stCxn id="164" idx="2"/>
            <a:endCxn id="182" idx="0"/>
          </p:cNvCxnSpPr>
          <p:nvPr/>
        </p:nvCxnSpPr>
        <p:spPr>
          <a:xfrm>
            <a:off x="5821358" y="5687033"/>
            <a:ext cx="3449" cy="17103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F8898DA-65EE-9746-A176-08392A31BDD4}"/>
              </a:ext>
            </a:extLst>
          </p:cNvPr>
          <p:cNvSpPr/>
          <p:nvPr/>
        </p:nvSpPr>
        <p:spPr>
          <a:xfrm>
            <a:off x="4797009" y="5858064"/>
            <a:ext cx="2055596" cy="280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sz="1600" dirty="0">
                <a:solidFill>
                  <a:schemeClr val="tx1"/>
                </a:solidFill>
              </a:rPr>
              <a:t>完成第一次迭代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33FD3A6-FD22-E243-A5C2-A3A265E33E34}"/>
              </a:ext>
            </a:extLst>
          </p:cNvPr>
          <p:cNvSpPr/>
          <p:nvPr/>
        </p:nvSpPr>
        <p:spPr>
          <a:xfrm>
            <a:off x="6403134" y="1314938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600" dirty="0"/>
              <a:t>(1)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FEFE705-FABD-DB4E-981E-DADCEA16DA7B}"/>
              </a:ext>
            </a:extLst>
          </p:cNvPr>
          <p:cNvSpPr/>
          <p:nvPr/>
        </p:nvSpPr>
        <p:spPr>
          <a:xfrm>
            <a:off x="1563235" y="3120552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600" dirty="0"/>
              <a:t>(2)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84CE3E8-D9D3-A147-A1AC-0DB99B8EF8DE}"/>
              </a:ext>
            </a:extLst>
          </p:cNvPr>
          <p:cNvSpPr/>
          <p:nvPr/>
        </p:nvSpPr>
        <p:spPr>
          <a:xfrm rot="16200000">
            <a:off x="1022260" y="3135048"/>
            <a:ext cx="22175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400" dirty="0"/>
              <a:t>Run after inner loop is done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023854-0323-8948-850E-764C9C9E359D}"/>
              </a:ext>
            </a:extLst>
          </p:cNvPr>
          <p:cNvGrpSpPr/>
          <p:nvPr/>
        </p:nvGrpSpPr>
        <p:grpSpPr>
          <a:xfrm>
            <a:off x="1563235" y="5519314"/>
            <a:ext cx="9363802" cy="1746000"/>
            <a:chOff x="3360126" y="4043080"/>
            <a:chExt cx="5802628" cy="8927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08E3FDF-5B26-554B-AF59-BE464F734549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66" name="Intelligent Information Retrieval Laboratory">
                <a:extLst>
                  <a:ext uri="{FF2B5EF4-FFF2-40B4-BE49-F238E27FC236}">
                    <a16:creationId xmlns:a16="http://schemas.microsoft.com/office/drawing/2014/main" id="{51818C61-9FA9-A64A-B691-0B87E0AE492A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67" name="Intelligent Information Retrieval Laboratory">
                <a:extLst>
                  <a:ext uri="{FF2B5EF4-FFF2-40B4-BE49-F238E27FC236}">
                    <a16:creationId xmlns:a16="http://schemas.microsoft.com/office/drawing/2014/main" id="{C0FFBB19-913B-8B4B-BB7D-560BA80FD14F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4001A31-18E6-9949-85BE-A30AEEB0A760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76893ED5-D754-9B4B-913F-A1979D7049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4" descr="Youtube logo | Logok">
                <a:extLst>
                  <a:ext uri="{FF2B5EF4-FFF2-40B4-BE49-F238E27FC236}">
                    <a16:creationId xmlns:a16="http://schemas.microsoft.com/office/drawing/2014/main" id="{00A1A8B7-3729-B44E-8F5E-3A068A6A80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Intelligent Information Retrieval Laboratory">
                <a:extLst>
                  <a:ext uri="{FF2B5EF4-FFF2-40B4-BE49-F238E27FC236}">
                    <a16:creationId xmlns:a16="http://schemas.microsoft.com/office/drawing/2014/main" id="{14906C38-0F20-C542-932B-212B42CEFC22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499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435B-F7C7-344E-98ED-B4F6AD44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K-Fold Cross Validation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28E2-A9B6-5244-9F43-EEED71B7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dirty="0"/>
              <a:t>重複執行 K</a:t>
            </a:r>
            <a:r>
              <a:rPr lang="en-US" dirty="0"/>
              <a:t>F</a:t>
            </a:r>
            <a:r>
              <a:rPr lang="en-TW" dirty="0"/>
              <a:t>old n</a:t>
            </a:r>
            <a:r>
              <a:rPr lang="zh-TW" altLang="en-US" dirty="0"/>
              <a:t> </a:t>
            </a:r>
            <a:r>
              <a:rPr lang="en-TW" dirty="0"/>
              <a:t>次。以下範例為 </a:t>
            </a:r>
            <a:r>
              <a:rPr lang="en-US" dirty="0"/>
              <a:t>2-fold K-Fold </a:t>
            </a:r>
            <a:r>
              <a:rPr lang="en-TW" dirty="0"/>
              <a:t>重複 2</a:t>
            </a:r>
            <a:r>
              <a:rPr lang="zh-TW" altLang="en-US" dirty="0"/>
              <a:t> </a:t>
            </a:r>
            <a:r>
              <a:rPr lang="en-TW" dirty="0"/>
              <a:t>次。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CB025E-4647-D240-B40E-FFAA52773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38233"/>
              </p:ext>
            </p:extLst>
          </p:nvPr>
        </p:nvGraphicFramePr>
        <p:xfrm>
          <a:off x="5169023" y="3846842"/>
          <a:ext cx="20472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97CCED7-9F59-B444-B98B-18D44B51B35F}"/>
              </a:ext>
            </a:extLst>
          </p:cNvPr>
          <p:cNvSpPr/>
          <p:nvPr/>
        </p:nvSpPr>
        <p:spPr>
          <a:xfrm>
            <a:off x="5169023" y="3337572"/>
            <a:ext cx="165100" cy="1651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56B7FE-2938-674F-87FF-F09BF80F1A1D}"/>
              </a:ext>
            </a:extLst>
          </p:cNvPr>
          <p:cNvSpPr/>
          <p:nvPr/>
        </p:nvSpPr>
        <p:spPr>
          <a:xfrm>
            <a:off x="5169023" y="3553472"/>
            <a:ext cx="165100" cy="1651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3EEE69-5B92-1447-8FF3-9CF556F36E4C}"/>
              </a:ext>
            </a:extLst>
          </p:cNvPr>
          <p:cNvSpPr/>
          <p:nvPr/>
        </p:nvSpPr>
        <p:spPr>
          <a:xfrm>
            <a:off x="5334123" y="3235456"/>
            <a:ext cx="1301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6"/>
                </a:solidFill>
              </a:rPr>
              <a:t>Training 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2E5574-8433-9B4D-B750-D70C9E85996E}"/>
              </a:ext>
            </a:extLst>
          </p:cNvPr>
          <p:cNvSpPr/>
          <p:nvPr/>
        </p:nvSpPr>
        <p:spPr>
          <a:xfrm>
            <a:off x="5334123" y="3464810"/>
            <a:ext cx="120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2"/>
                </a:solidFill>
              </a:rPr>
              <a:t>Testing Set</a:t>
            </a:r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A9EAC570-E6C2-B64E-8D6E-D4E4BD794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688212"/>
              </p:ext>
            </p:extLst>
          </p:nvPr>
        </p:nvGraphicFramePr>
        <p:xfrm>
          <a:off x="5169023" y="4342142"/>
          <a:ext cx="20472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826A1467-D5F9-124A-A711-D7045C674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99163"/>
              </p:ext>
            </p:extLst>
          </p:nvPr>
        </p:nvGraphicFramePr>
        <p:xfrm>
          <a:off x="5169023" y="4850777"/>
          <a:ext cx="20472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FD50731C-08CC-834E-8AB2-95761093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04061"/>
              </p:ext>
            </p:extLst>
          </p:nvPr>
        </p:nvGraphicFramePr>
        <p:xfrm>
          <a:off x="5169023" y="5356554"/>
          <a:ext cx="20472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31F0ED1-8AC6-5F42-A3B3-3CB29DF57209}"/>
              </a:ext>
            </a:extLst>
          </p:cNvPr>
          <p:cNvSpPr/>
          <p:nvPr/>
        </p:nvSpPr>
        <p:spPr>
          <a:xfrm>
            <a:off x="4054511" y="3338842"/>
            <a:ext cx="1009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tx1"/>
                </a:solidFill>
              </a:rPr>
              <a:t>Iteration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4A7FBD-F01D-C14B-86E9-8537BEC5D2BC}"/>
              </a:ext>
            </a:extLst>
          </p:cNvPr>
          <p:cNvSpPr/>
          <p:nvPr/>
        </p:nvSpPr>
        <p:spPr>
          <a:xfrm>
            <a:off x="4326893" y="3849382"/>
            <a:ext cx="465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1 </a:t>
            </a:r>
            <a:r>
              <a:rPr lang="en-TW" baseline="30000" dirty="0"/>
              <a:t>st</a:t>
            </a:r>
            <a:endParaRPr lang="en-TW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41222E-D865-3541-BA99-78929C243E9F}"/>
              </a:ext>
            </a:extLst>
          </p:cNvPr>
          <p:cNvSpPr/>
          <p:nvPr/>
        </p:nvSpPr>
        <p:spPr>
          <a:xfrm>
            <a:off x="4326893" y="4347976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2 </a:t>
            </a:r>
            <a:r>
              <a:rPr lang="en-TW" baseline="30000" dirty="0"/>
              <a:t>nd</a:t>
            </a:r>
            <a:endParaRPr lang="en-TW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23051E-5A2B-8243-959A-CCCF07E4948F}"/>
              </a:ext>
            </a:extLst>
          </p:cNvPr>
          <p:cNvSpPr/>
          <p:nvPr/>
        </p:nvSpPr>
        <p:spPr>
          <a:xfrm>
            <a:off x="4331839" y="4846570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3 </a:t>
            </a:r>
            <a:r>
              <a:rPr lang="en-TW" baseline="30000" dirty="0"/>
              <a:t>rd</a:t>
            </a:r>
            <a:endParaRPr lang="en-TW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0A5914-1363-8A44-B1FA-3195B6FB1FEC}"/>
              </a:ext>
            </a:extLst>
          </p:cNvPr>
          <p:cNvSpPr/>
          <p:nvPr/>
        </p:nvSpPr>
        <p:spPr>
          <a:xfrm>
            <a:off x="4330348" y="5350839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4 </a:t>
            </a:r>
            <a:r>
              <a:rPr lang="en-TW" baseline="30000" dirty="0"/>
              <a:t>th</a:t>
            </a:r>
            <a:endParaRPr lang="en-TW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C9686C-11FC-894F-95BF-1E4F8140BD55}"/>
              </a:ext>
            </a:extLst>
          </p:cNvPr>
          <p:cNvGrpSpPr/>
          <p:nvPr/>
        </p:nvGrpSpPr>
        <p:grpSpPr>
          <a:xfrm>
            <a:off x="3213778" y="5459080"/>
            <a:ext cx="5764444" cy="1050587"/>
            <a:chOff x="3360126" y="3971848"/>
            <a:chExt cx="5764444" cy="105058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28B2CB8-9F65-C745-A766-1971B74B95CA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28" name="Intelligent Information Retrieval Laboratory">
                <a:extLst>
                  <a:ext uri="{FF2B5EF4-FFF2-40B4-BE49-F238E27FC236}">
                    <a16:creationId xmlns:a16="http://schemas.microsoft.com/office/drawing/2014/main" id="{C6B266D5-8A6E-F94B-95C7-F694F0F58995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29" name="Intelligent Information Retrieval Laboratory">
                <a:extLst>
                  <a:ext uri="{FF2B5EF4-FFF2-40B4-BE49-F238E27FC236}">
                    <a16:creationId xmlns:a16="http://schemas.microsoft.com/office/drawing/2014/main" id="{1EA57C8E-E4EF-8642-8AFE-122C43091913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1203EF-E2EE-3C46-B260-7D428866FF3C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F9C861D-72CD-0245-88F1-EA725003AA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Youtube logo | Logok">
                <a:extLst>
                  <a:ext uri="{FF2B5EF4-FFF2-40B4-BE49-F238E27FC236}">
                    <a16:creationId xmlns:a16="http://schemas.microsoft.com/office/drawing/2014/main" id="{69FD2864-3BF2-C247-87D8-460AFA0449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Intelligent Information Retrieval Laboratory">
                <a:extLst>
                  <a:ext uri="{FF2B5EF4-FFF2-40B4-BE49-F238E27FC236}">
                    <a16:creationId xmlns:a16="http://schemas.microsoft.com/office/drawing/2014/main" id="{F6D4DEFF-AABE-5A4A-B9BB-325EAE662169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068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2E9B-A5C8-EA44-9C32-40333D1F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Stratified k-fold</a:t>
            </a:r>
            <a:endParaRPr lang="en-T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352A-3174-A04F-804D-9E66F427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dirty="0"/>
              <a:t>分層交叉驗證，每個 Fold 都是按照類別的比例抽出來的。</a:t>
            </a:r>
            <a:r>
              <a:rPr lang="zh-TW" altLang="en-US" dirty="0"/>
              <a:t> </a:t>
            </a:r>
            <a:endParaRPr lang="en-TW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AF6DFE-20B7-C94D-BE33-49BA7B0A6380}"/>
              </a:ext>
            </a:extLst>
          </p:cNvPr>
          <p:cNvSpPr/>
          <p:nvPr/>
        </p:nvSpPr>
        <p:spPr>
          <a:xfrm>
            <a:off x="3176352" y="3279775"/>
            <a:ext cx="5118100" cy="29845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FB588-CDC5-2744-8768-1CA97A528D89}"/>
              </a:ext>
            </a:extLst>
          </p:cNvPr>
          <p:cNvSpPr/>
          <p:nvPr/>
        </p:nvSpPr>
        <p:spPr>
          <a:xfrm>
            <a:off x="3176352" y="3700462"/>
            <a:ext cx="5118100" cy="29845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80C52-4B12-504E-B5FC-83B77DBF2965}"/>
              </a:ext>
            </a:extLst>
          </p:cNvPr>
          <p:cNvSpPr/>
          <p:nvPr/>
        </p:nvSpPr>
        <p:spPr>
          <a:xfrm>
            <a:off x="3176352" y="4133849"/>
            <a:ext cx="5118100" cy="29845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08E03-CBA2-B24E-B75D-4925098CC3F6}"/>
              </a:ext>
            </a:extLst>
          </p:cNvPr>
          <p:cNvSpPr/>
          <p:nvPr/>
        </p:nvSpPr>
        <p:spPr>
          <a:xfrm>
            <a:off x="3176352" y="4596606"/>
            <a:ext cx="5118100" cy="29845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FA2A4EEA-81E3-DD49-9900-11593235F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639542"/>
              </p:ext>
            </p:extLst>
          </p:nvPr>
        </p:nvGraphicFramePr>
        <p:xfrm>
          <a:off x="3176352" y="5188982"/>
          <a:ext cx="5118113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3701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3298656757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1098812898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2728262624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334868790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1F78F11-C649-2440-916D-25FE9C6629CB}"/>
              </a:ext>
            </a:extLst>
          </p:cNvPr>
          <p:cNvSpPr/>
          <p:nvPr/>
        </p:nvSpPr>
        <p:spPr>
          <a:xfrm>
            <a:off x="2452452" y="5188982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B738C8-6802-C244-9E88-7B476F843ADE}"/>
              </a:ext>
            </a:extLst>
          </p:cNvPr>
          <p:cNvSpPr/>
          <p:nvPr/>
        </p:nvSpPr>
        <p:spPr>
          <a:xfrm>
            <a:off x="3176352" y="555474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5ABB04-63A0-E542-BD32-C525D30DCE52}"/>
              </a:ext>
            </a:extLst>
          </p:cNvPr>
          <p:cNvSpPr/>
          <p:nvPr/>
        </p:nvSpPr>
        <p:spPr>
          <a:xfrm>
            <a:off x="4238461" y="555474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E855D-F610-ED43-8C2F-3CF0D60A0D63}"/>
              </a:ext>
            </a:extLst>
          </p:cNvPr>
          <p:cNvSpPr/>
          <p:nvPr/>
        </p:nvSpPr>
        <p:spPr>
          <a:xfrm>
            <a:off x="6554348" y="555474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F2CF3E-9C6A-0C41-B21C-029273EF2A3D}"/>
              </a:ext>
            </a:extLst>
          </p:cNvPr>
          <p:cNvSpPr/>
          <p:nvPr/>
        </p:nvSpPr>
        <p:spPr>
          <a:xfrm>
            <a:off x="3176352" y="3282433"/>
            <a:ext cx="114300" cy="295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EDC753-0461-BC46-BAD0-DAEE803E0A4B}"/>
              </a:ext>
            </a:extLst>
          </p:cNvPr>
          <p:cNvSpPr/>
          <p:nvPr/>
        </p:nvSpPr>
        <p:spPr>
          <a:xfrm>
            <a:off x="3270045" y="3701791"/>
            <a:ext cx="114300" cy="295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D96781-3560-5541-8DF3-8B364E28F2F7}"/>
              </a:ext>
            </a:extLst>
          </p:cNvPr>
          <p:cNvSpPr/>
          <p:nvPr/>
        </p:nvSpPr>
        <p:spPr>
          <a:xfrm>
            <a:off x="3363738" y="4130913"/>
            <a:ext cx="114300" cy="295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D64B09-3BFE-F64D-A378-3C476A904D8A}"/>
              </a:ext>
            </a:extLst>
          </p:cNvPr>
          <p:cNvSpPr/>
          <p:nvPr/>
        </p:nvSpPr>
        <p:spPr>
          <a:xfrm>
            <a:off x="3470131" y="4603712"/>
            <a:ext cx="114300" cy="295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1A6BB-DA57-4444-9E7B-0328CDD4BCF0}"/>
              </a:ext>
            </a:extLst>
          </p:cNvPr>
          <p:cNvGrpSpPr/>
          <p:nvPr/>
        </p:nvGrpSpPr>
        <p:grpSpPr>
          <a:xfrm>
            <a:off x="3576524" y="3282433"/>
            <a:ext cx="362194" cy="295792"/>
            <a:chOff x="1378072" y="3234808"/>
            <a:chExt cx="308158" cy="29579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E148A4-298B-8F47-8AD0-0F8E38A026DB}"/>
                </a:ext>
              </a:extLst>
            </p:cNvPr>
            <p:cNvSpPr/>
            <p:nvPr/>
          </p:nvSpPr>
          <p:spPr>
            <a:xfrm>
              <a:off x="1378072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802CF78-1ADC-284A-BE1A-1EDE8401E256}"/>
                </a:ext>
              </a:extLst>
            </p:cNvPr>
            <p:cNvSpPr/>
            <p:nvPr/>
          </p:nvSpPr>
          <p:spPr>
            <a:xfrm>
              <a:off x="1444808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9A46A-AF58-AC44-8366-96123D2BBEB3}"/>
                </a:ext>
              </a:extLst>
            </p:cNvPr>
            <p:cNvSpPr/>
            <p:nvPr/>
          </p:nvSpPr>
          <p:spPr>
            <a:xfrm>
              <a:off x="1511544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E7669F-2446-BF42-AC6B-24A8A05B1BBD}"/>
                </a:ext>
              </a:extLst>
            </p:cNvPr>
            <p:cNvSpPr/>
            <p:nvPr/>
          </p:nvSpPr>
          <p:spPr>
            <a:xfrm>
              <a:off x="1571930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D4ED92-814E-AE48-AF86-2615F5659223}"/>
              </a:ext>
            </a:extLst>
          </p:cNvPr>
          <p:cNvGrpSpPr/>
          <p:nvPr/>
        </p:nvGrpSpPr>
        <p:grpSpPr>
          <a:xfrm>
            <a:off x="3981245" y="3701791"/>
            <a:ext cx="362194" cy="295792"/>
            <a:chOff x="1378072" y="3234808"/>
            <a:chExt cx="308158" cy="29579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E81AF3-6348-C444-AA27-2862F0D0F241}"/>
                </a:ext>
              </a:extLst>
            </p:cNvPr>
            <p:cNvSpPr/>
            <p:nvPr/>
          </p:nvSpPr>
          <p:spPr>
            <a:xfrm>
              <a:off x="1378072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591EFB-C748-944B-9844-7E835F7A9E41}"/>
                </a:ext>
              </a:extLst>
            </p:cNvPr>
            <p:cNvSpPr/>
            <p:nvPr/>
          </p:nvSpPr>
          <p:spPr>
            <a:xfrm>
              <a:off x="1444808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1A51F54-3EEC-9D4F-83A9-EDEF672BA8DA}"/>
                </a:ext>
              </a:extLst>
            </p:cNvPr>
            <p:cNvSpPr/>
            <p:nvPr/>
          </p:nvSpPr>
          <p:spPr>
            <a:xfrm>
              <a:off x="1511544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43087F1-430D-4844-B7AC-746ACA54C720}"/>
                </a:ext>
              </a:extLst>
            </p:cNvPr>
            <p:cNvSpPr/>
            <p:nvPr/>
          </p:nvSpPr>
          <p:spPr>
            <a:xfrm>
              <a:off x="1571930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76B391-EF91-A944-8162-B5B07B6ED676}"/>
              </a:ext>
            </a:extLst>
          </p:cNvPr>
          <p:cNvGrpSpPr/>
          <p:nvPr/>
        </p:nvGrpSpPr>
        <p:grpSpPr>
          <a:xfrm>
            <a:off x="4384450" y="4135496"/>
            <a:ext cx="362194" cy="295792"/>
            <a:chOff x="1378072" y="3234808"/>
            <a:chExt cx="308158" cy="29579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55D4372-C06A-0842-8B4D-D7F3A28CC40C}"/>
                </a:ext>
              </a:extLst>
            </p:cNvPr>
            <p:cNvSpPr/>
            <p:nvPr/>
          </p:nvSpPr>
          <p:spPr>
            <a:xfrm>
              <a:off x="1378072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09122E-991A-8C42-AD67-0A0D29A522B7}"/>
                </a:ext>
              </a:extLst>
            </p:cNvPr>
            <p:cNvSpPr/>
            <p:nvPr/>
          </p:nvSpPr>
          <p:spPr>
            <a:xfrm>
              <a:off x="1444808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C797525-8682-8D41-9AE1-21349297B087}"/>
                </a:ext>
              </a:extLst>
            </p:cNvPr>
            <p:cNvSpPr/>
            <p:nvPr/>
          </p:nvSpPr>
          <p:spPr>
            <a:xfrm>
              <a:off x="1511544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BADD5A0-1483-B64E-A4EA-BAFAA62DAFD0}"/>
                </a:ext>
              </a:extLst>
            </p:cNvPr>
            <p:cNvSpPr/>
            <p:nvPr/>
          </p:nvSpPr>
          <p:spPr>
            <a:xfrm>
              <a:off x="1571930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6139847-24CD-9746-93D1-E6587D8341BE}"/>
              </a:ext>
            </a:extLst>
          </p:cNvPr>
          <p:cNvGrpSpPr/>
          <p:nvPr/>
        </p:nvGrpSpPr>
        <p:grpSpPr>
          <a:xfrm>
            <a:off x="4774921" y="4603712"/>
            <a:ext cx="362194" cy="295792"/>
            <a:chOff x="1378072" y="3234808"/>
            <a:chExt cx="308158" cy="29579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776D63-5BBC-FD4B-A04F-4BD7F9BB5B8D}"/>
                </a:ext>
              </a:extLst>
            </p:cNvPr>
            <p:cNvSpPr/>
            <p:nvPr/>
          </p:nvSpPr>
          <p:spPr>
            <a:xfrm>
              <a:off x="1378072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0B64DE-5123-884E-BE93-172F4E926D1A}"/>
                </a:ext>
              </a:extLst>
            </p:cNvPr>
            <p:cNvSpPr/>
            <p:nvPr/>
          </p:nvSpPr>
          <p:spPr>
            <a:xfrm>
              <a:off x="1444808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92879C-44C2-5C44-8A19-A4C5A0642E77}"/>
                </a:ext>
              </a:extLst>
            </p:cNvPr>
            <p:cNvSpPr/>
            <p:nvPr/>
          </p:nvSpPr>
          <p:spPr>
            <a:xfrm>
              <a:off x="1511544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BEE9788-14B8-AA4B-ACE3-92D17700FF36}"/>
                </a:ext>
              </a:extLst>
            </p:cNvPr>
            <p:cNvSpPr/>
            <p:nvPr/>
          </p:nvSpPr>
          <p:spPr>
            <a:xfrm>
              <a:off x="1571930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5530253-52EA-7B48-A22C-62E72C3C69F9}"/>
              </a:ext>
            </a:extLst>
          </p:cNvPr>
          <p:cNvGrpSpPr/>
          <p:nvPr/>
        </p:nvGrpSpPr>
        <p:grpSpPr>
          <a:xfrm>
            <a:off x="5209695" y="3282433"/>
            <a:ext cx="724144" cy="295792"/>
            <a:chOff x="3011243" y="3234808"/>
            <a:chExt cx="724144" cy="29579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7C6019-87BB-DD4F-91E1-6134C6F06AEA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601D9A-5574-2E46-B9F4-A9ED94C7B4D2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680B170-D83B-B246-980E-FB11F282A3DA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5B99442-AF03-7245-9B97-FAE9A49B27A4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8102B7B-347F-094D-B07E-C3EB9EE782DA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45CD89B-CD4F-384A-956D-ED4C9633AB95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27B7A28-2BD6-024E-9CC4-0D3226305514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65C1F48-F0CB-2843-B889-247F25F28A7B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0F9D873-B821-2244-B077-553AB9EF6064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2B8E62B-B526-7140-A2A4-4C848C5894CA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9E5A4E6-A2C5-DE45-9304-A6F7C75E4159}"/>
              </a:ext>
            </a:extLst>
          </p:cNvPr>
          <p:cNvGrpSpPr/>
          <p:nvPr/>
        </p:nvGrpSpPr>
        <p:grpSpPr>
          <a:xfrm>
            <a:off x="5959239" y="3701791"/>
            <a:ext cx="724144" cy="295792"/>
            <a:chOff x="3011243" y="3234808"/>
            <a:chExt cx="724144" cy="29579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2C0C562-D112-094A-A571-1BF4F194FD29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40C3B7E-19FE-3A45-B2A7-46CE3F85CC42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4EE4B1-3A96-9A4C-8346-F93FB24EADE8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BFCB25F-D2DD-5A40-8DE9-298E12A4F34A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442DD65-CDD0-7D48-AB81-8E3FAF698DFC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FEE9F36-9209-4540-B548-35EA1246A504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0F53045-F172-1143-89EC-7944764C963F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FC5237E-F1DB-8F44-945D-FE68350BB41D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C280F7E-90EB-0D49-8C20-FA54713D8A8C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73E4006-57F4-F54A-95B5-1B1551FF42A5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A75E8D-094B-7A4D-B850-094CB0819155}"/>
              </a:ext>
            </a:extLst>
          </p:cNvPr>
          <p:cNvGrpSpPr/>
          <p:nvPr/>
        </p:nvGrpSpPr>
        <p:grpSpPr>
          <a:xfrm>
            <a:off x="6721205" y="4134918"/>
            <a:ext cx="724144" cy="295792"/>
            <a:chOff x="3011243" y="3234808"/>
            <a:chExt cx="724144" cy="29579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29136E5-0ED7-284D-BA96-202D0CCA3D85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5947CC9-D45E-7E4E-9BC5-CA5679FEB084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9982AF8-E64E-864B-9413-9BAF720CC979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75E4734-BB0F-C448-881A-2AFEDE105DD4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DDA1140-91F7-954B-A798-13AEABEB681D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CAC1683-D6CA-574F-81FB-5B016FF7B2E3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E8F2B44-08AF-194B-8F54-B71D6DFC899D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7D8790D-9B90-6546-9994-034C8D710582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2D15B0F-BF84-794E-B20D-D3944ADF56CE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E4DDC47-4852-AA49-890D-BE2CC8AEDB14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29A9E32-9104-5941-9BE8-E367CF7978D6}"/>
              </a:ext>
            </a:extLst>
          </p:cNvPr>
          <p:cNvGrpSpPr/>
          <p:nvPr/>
        </p:nvGrpSpPr>
        <p:grpSpPr>
          <a:xfrm>
            <a:off x="7466892" y="4603712"/>
            <a:ext cx="842630" cy="298450"/>
            <a:chOff x="3011243" y="3234808"/>
            <a:chExt cx="724144" cy="29579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58458F2-8382-CD43-876F-54B5FC818F12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812AF4A-DD42-D24A-84AE-E703CAA7B74F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ACE33B8-C4CE-9747-BE3A-713D28BD017B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CF0F4A6-FE50-6B4B-8459-433F2358EC81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741100C-AEE1-F643-8939-70D46F5499A5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1E6193B-1BE1-6645-B7B5-FDCFFC15CA3A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81D53FB-259D-2E4F-97A0-88FCEE45BC4F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59AFF8C-FF3A-7249-A408-7554115FE61B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C1C3567-3E30-464C-98AF-9728DD2AF1A4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88CC4AC-11F6-604E-BDC0-5532AC67DEDD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F142D4B-6BB0-774D-8D89-471B8EA765D2}"/>
              </a:ext>
            </a:extLst>
          </p:cNvPr>
          <p:cNvSpPr/>
          <p:nvPr/>
        </p:nvSpPr>
        <p:spPr>
          <a:xfrm>
            <a:off x="3182048" y="2725739"/>
            <a:ext cx="165100" cy="1651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7F3D3DE-0B3E-9142-9EC6-889CBC11AC40}"/>
              </a:ext>
            </a:extLst>
          </p:cNvPr>
          <p:cNvSpPr/>
          <p:nvPr/>
        </p:nvSpPr>
        <p:spPr>
          <a:xfrm>
            <a:off x="3182048" y="2941639"/>
            <a:ext cx="165100" cy="1651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168E1CD-A4A8-814A-8200-D96A2954130E}"/>
              </a:ext>
            </a:extLst>
          </p:cNvPr>
          <p:cNvSpPr/>
          <p:nvPr/>
        </p:nvSpPr>
        <p:spPr>
          <a:xfrm>
            <a:off x="3347148" y="2623623"/>
            <a:ext cx="1301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6"/>
                </a:solidFill>
              </a:rPr>
              <a:t>Training Set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B4E7F52-604B-1E48-AD00-8501A74CCA0B}"/>
              </a:ext>
            </a:extLst>
          </p:cNvPr>
          <p:cNvSpPr/>
          <p:nvPr/>
        </p:nvSpPr>
        <p:spPr>
          <a:xfrm>
            <a:off x="3347148" y="2852977"/>
            <a:ext cx="120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2"/>
                </a:solidFill>
              </a:rPr>
              <a:t>Testing Set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3BB66C1-4BA6-9C49-885A-16612686014E}"/>
              </a:ext>
            </a:extLst>
          </p:cNvPr>
          <p:cNvGrpSpPr>
            <a:grpSpLocks noChangeAspect="1"/>
          </p:cNvGrpSpPr>
          <p:nvPr/>
        </p:nvGrpSpPr>
        <p:grpSpPr>
          <a:xfrm>
            <a:off x="1907238" y="5371862"/>
            <a:ext cx="7485689" cy="1364289"/>
            <a:chOff x="3360126" y="3971848"/>
            <a:chExt cx="5764444" cy="1050587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B82913A-A4AA-7B45-B217-5DB1BD20CCA2}"/>
                </a:ext>
              </a:extLst>
            </p:cNvPr>
            <p:cNvGrpSpPr/>
            <p:nvPr/>
          </p:nvGrpSpPr>
          <p:grpSpPr>
            <a:xfrm>
              <a:off x="3360126" y="4339097"/>
              <a:ext cx="2735874" cy="300702"/>
              <a:chOff x="7237110" y="4288020"/>
              <a:chExt cx="2735874" cy="300702"/>
            </a:xfrm>
          </p:grpSpPr>
          <p:sp>
            <p:nvSpPr>
              <p:cNvPr id="106" name="Intelligent Information Retrieval Laboratory">
                <a:extLst>
                  <a:ext uri="{FF2B5EF4-FFF2-40B4-BE49-F238E27FC236}">
                    <a16:creationId xmlns:a16="http://schemas.microsoft.com/office/drawing/2014/main" id="{FE7474C0-DF44-5B42-B104-CC718B93E5A3}"/>
                  </a:ext>
                </a:extLst>
              </p:cNvPr>
              <p:cNvSpPr txBox="1"/>
              <p:nvPr/>
            </p:nvSpPr>
            <p:spPr>
              <a:xfrm>
                <a:off x="7237110" y="4288020"/>
                <a:ext cx="2590800" cy="300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07" name="Intelligent Information Retrieval Laboratory">
                <a:extLst>
                  <a:ext uri="{FF2B5EF4-FFF2-40B4-BE49-F238E27FC236}">
                    <a16:creationId xmlns:a16="http://schemas.microsoft.com/office/drawing/2014/main" id="{6F2D8206-552E-DC46-BD92-6B379CBB97FE}"/>
                  </a:ext>
                </a:extLst>
              </p:cNvPr>
              <p:cNvSpPr txBox="1"/>
              <p:nvPr/>
            </p:nvSpPr>
            <p:spPr>
              <a:xfrm>
                <a:off x="8753784" y="4319415"/>
                <a:ext cx="1219200" cy="253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78BCE0D-16C2-7747-8856-72BE0406D94F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D17AEEDA-C653-0E44-82B8-916605778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4" descr="Youtube logo | Logok">
                <a:extLst>
                  <a:ext uri="{FF2B5EF4-FFF2-40B4-BE49-F238E27FC236}">
                    <a16:creationId xmlns:a16="http://schemas.microsoft.com/office/drawing/2014/main" id="{B9CD6E7C-0808-0142-94A6-C30DA5879A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" name="Intelligent Information Retrieval Laboratory">
                <a:extLst>
                  <a:ext uri="{FF2B5EF4-FFF2-40B4-BE49-F238E27FC236}">
                    <a16:creationId xmlns:a16="http://schemas.microsoft.com/office/drawing/2014/main" id="{D7E6AEA8-1D99-CD45-9058-58D1797AAE39}"/>
                  </a:ext>
                </a:extLst>
              </p:cNvPr>
              <p:cNvSpPr txBox="1"/>
              <p:nvPr/>
            </p:nvSpPr>
            <p:spPr>
              <a:xfrm>
                <a:off x="4549327" y="4322717"/>
                <a:ext cx="1219200" cy="300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8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938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F510-236D-934B-8E5A-733A8C81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K-Fold</a:t>
            </a:r>
            <a:endParaRPr lang="en-T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0760-9E7F-7F4F-9F33-F7EB2FE93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切割資料時有效的從資料集中每個區塊隨機挑選作為驗證集。同時保證每一個 </a:t>
            </a:r>
            <a:r>
              <a:rPr lang="en-US" dirty="0"/>
              <a:t>Fold </a:t>
            </a:r>
            <a:r>
              <a:rPr lang="zh-TW" altLang="en-US" dirty="0"/>
              <a:t>的驗證集並不會重複的資料。</a:t>
            </a:r>
            <a:endParaRPr lang="en-TW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3A682-C6A4-9A45-A957-1B3FCDA2C532}"/>
              </a:ext>
            </a:extLst>
          </p:cNvPr>
          <p:cNvSpPr/>
          <p:nvPr/>
        </p:nvSpPr>
        <p:spPr>
          <a:xfrm>
            <a:off x="4003189" y="3597150"/>
            <a:ext cx="5118100" cy="29845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B1D6BE-4DB3-0F45-8AE7-3A06DEA0CC5D}"/>
              </a:ext>
            </a:extLst>
          </p:cNvPr>
          <p:cNvSpPr/>
          <p:nvPr/>
        </p:nvSpPr>
        <p:spPr>
          <a:xfrm>
            <a:off x="4003189" y="4017837"/>
            <a:ext cx="5118100" cy="29845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21A43-AA2C-5442-8046-5F5E62EA6654}"/>
              </a:ext>
            </a:extLst>
          </p:cNvPr>
          <p:cNvSpPr/>
          <p:nvPr/>
        </p:nvSpPr>
        <p:spPr>
          <a:xfrm>
            <a:off x="4003189" y="4451224"/>
            <a:ext cx="5118100" cy="29845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026E2B-E282-5D49-9AC8-3156D6501768}"/>
              </a:ext>
            </a:extLst>
          </p:cNvPr>
          <p:cNvSpPr/>
          <p:nvPr/>
        </p:nvSpPr>
        <p:spPr>
          <a:xfrm>
            <a:off x="4003189" y="4913981"/>
            <a:ext cx="5118100" cy="29845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A0FD46B-DFA1-E947-AE60-19994F70B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73634"/>
              </p:ext>
            </p:extLst>
          </p:nvPr>
        </p:nvGraphicFramePr>
        <p:xfrm>
          <a:off x="4003189" y="5506357"/>
          <a:ext cx="5118113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3701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3298656757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1098812898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2728262624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334868790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297FFF6-6047-CD4E-BF1A-FE252241B915}"/>
              </a:ext>
            </a:extLst>
          </p:cNvPr>
          <p:cNvSpPr/>
          <p:nvPr/>
        </p:nvSpPr>
        <p:spPr>
          <a:xfrm>
            <a:off x="3279289" y="5506357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BDC11E-26EB-B046-8BE3-903BDE9730DB}"/>
              </a:ext>
            </a:extLst>
          </p:cNvPr>
          <p:cNvSpPr/>
          <p:nvPr/>
        </p:nvSpPr>
        <p:spPr>
          <a:xfrm>
            <a:off x="4003189" y="587211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637121-26DE-D64C-ABAE-6F19DFCE665D}"/>
              </a:ext>
            </a:extLst>
          </p:cNvPr>
          <p:cNvSpPr/>
          <p:nvPr/>
        </p:nvSpPr>
        <p:spPr>
          <a:xfrm>
            <a:off x="5065298" y="587211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A56181-80E2-2748-A062-6681BF36001E}"/>
              </a:ext>
            </a:extLst>
          </p:cNvPr>
          <p:cNvSpPr/>
          <p:nvPr/>
        </p:nvSpPr>
        <p:spPr>
          <a:xfrm>
            <a:off x="7381185" y="587211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8AEF99-E38E-4346-8D1E-43B5C8CA4146}"/>
              </a:ext>
            </a:extLst>
          </p:cNvPr>
          <p:cNvSpPr/>
          <p:nvPr/>
        </p:nvSpPr>
        <p:spPr>
          <a:xfrm>
            <a:off x="4008885" y="3043114"/>
            <a:ext cx="165100" cy="1651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B12ACD-355D-BB4F-9F39-DA1015D08F55}"/>
              </a:ext>
            </a:extLst>
          </p:cNvPr>
          <p:cNvSpPr/>
          <p:nvPr/>
        </p:nvSpPr>
        <p:spPr>
          <a:xfrm>
            <a:off x="4008885" y="3259014"/>
            <a:ext cx="165100" cy="1651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1CB4E17-8C2B-E14E-9EF6-BCFFD42EB4D1}"/>
              </a:ext>
            </a:extLst>
          </p:cNvPr>
          <p:cNvSpPr/>
          <p:nvPr/>
        </p:nvSpPr>
        <p:spPr>
          <a:xfrm>
            <a:off x="4173985" y="2940998"/>
            <a:ext cx="1301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Set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DC76703-AE43-354C-99C9-BE3C88020BEB}"/>
              </a:ext>
            </a:extLst>
          </p:cNvPr>
          <p:cNvSpPr/>
          <p:nvPr/>
        </p:nvSpPr>
        <p:spPr>
          <a:xfrm>
            <a:off x="4173985" y="3170352"/>
            <a:ext cx="120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Set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3340904-3FF2-DD48-80CE-375E47844AD8}"/>
              </a:ext>
            </a:extLst>
          </p:cNvPr>
          <p:cNvGrpSpPr/>
          <p:nvPr/>
        </p:nvGrpSpPr>
        <p:grpSpPr>
          <a:xfrm>
            <a:off x="4296329" y="3604256"/>
            <a:ext cx="318670" cy="290788"/>
            <a:chOff x="3011243" y="3234808"/>
            <a:chExt cx="724144" cy="29579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A998C97-58E0-C24C-8B31-00C9D884E194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3714467-C2E8-1E42-BF7D-D23D40387B1C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E4E37F6-6F65-DF42-851D-6AF3EB4A93CF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FE8400C-E950-AF46-822A-F86B10046572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EC650CD-6027-FE41-912F-92A2EE6579D4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27E731F-2162-1F49-8C21-5523464C59FC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82A98B4-AAE4-9844-902C-01F7DE0F18AB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91993D-4E6F-8E4A-BEE7-97B5967D9A13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83255DC-2CB3-D945-839C-DCFB8C14F927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4E80ADE-1141-8B4D-808D-7B22BB001EF8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7609640-09F0-CC4E-815D-5010EB2A1C39}"/>
              </a:ext>
            </a:extLst>
          </p:cNvPr>
          <p:cNvGrpSpPr/>
          <p:nvPr/>
        </p:nvGrpSpPr>
        <p:grpSpPr>
          <a:xfrm>
            <a:off x="4003583" y="4455055"/>
            <a:ext cx="318670" cy="290788"/>
            <a:chOff x="3011243" y="3234808"/>
            <a:chExt cx="724144" cy="295792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D44CA72-3D02-9C44-82F0-AEC1981FF7C7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04CB589-BEB4-764A-BB13-79E085A42FDA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C4DE059-6DFB-D64E-A0CC-48B70C4ECDE5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889F304-F2E2-2745-90AC-47B69419D990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7CDE9CF-2452-644C-983F-FF8308FD66F1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31A30E90-A49C-614E-B7EE-145B4D673343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7BCAF84-F23F-A048-8695-5E42AED203BF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1DAAA1E-4816-0D44-A961-926E4224860E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25030DB-5E9F-744B-BBF6-1FF50FDD6CD3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C7C9329-E53E-BA43-9DB3-142CA5EA9310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96B4385-379C-C442-87F1-5A4F629B8DAE}"/>
              </a:ext>
            </a:extLst>
          </p:cNvPr>
          <p:cNvGrpSpPr/>
          <p:nvPr/>
        </p:nvGrpSpPr>
        <p:grpSpPr>
          <a:xfrm>
            <a:off x="4665181" y="4021668"/>
            <a:ext cx="318670" cy="290788"/>
            <a:chOff x="3011243" y="3234808"/>
            <a:chExt cx="724144" cy="29579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E6CB972-B24F-D846-B803-A17E4AC4FEC1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4144177-C8AF-DA4A-90F7-8BD5766D44DD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947B82A-C665-AC44-B8D2-2D6D91CEFAED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619D293-D2A4-D947-BEF6-F4ADD4F809DB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2DB721E-55AE-8A4F-9F47-C0174E4770AF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5D43240-D1D9-1049-848C-5A97CE03CCE7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65EC358B-85D3-244A-9622-68F1E59D6791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551C915-6870-1A4C-B8C5-12B8952BA219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E648387-A55D-234F-A77F-133FE4A1BC5F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8AF275EC-A4E2-6648-BE47-32013AA9EE75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5CF5789-E0E9-FA42-9E94-3BAB23FF18CB}"/>
              </a:ext>
            </a:extLst>
          </p:cNvPr>
          <p:cNvGrpSpPr/>
          <p:nvPr/>
        </p:nvGrpSpPr>
        <p:grpSpPr>
          <a:xfrm>
            <a:off x="6178069" y="4455055"/>
            <a:ext cx="318670" cy="290788"/>
            <a:chOff x="3011243" y="3234808"/>
            <a:chExt cx="724144" cy="295792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F7FF8E6-44F7-A149-BACF-203BCAC0D549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BF3B810-6FF6-2B4B-9B5F-B40589159789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10BFF72-24C0-E548-8B4F-D94DFC7A4877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507995D-F685-EB47-AF9D-24344DE0506A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D2AC1A31-3240-DC4E-AD11-2F4AE83E2B6A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4E60B51-6844-9440-BDE3-76A2A5788564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9C4AE9A-2945-4044-A253-2AB3E0BD30C8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714BC1B-E698-8D4D-8C87-CC1B020F4F2C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90EC9A24-C88C-A24C-80E1-CF9D0CA7745C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AE2F88C-E915-9A47-A45E-2D6C8857BC9E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4791C6D-CB83-B14D-AC86-6DAEED63E60D}"/>
              </a:ext>
            </a:extLst>
          </p:cNvPr>
          <p:cNvGrpSpPr/>
          <p:nvPr/>
        </p:nvGrpSpPr>
        <p:grpSpPr>
          <a:xfrm>
            <a:off x="5048314" y="4913981"/>
            <a:ext cx="318670" cy="290788"/>
            <a:chOff x="3011243" y="3234808"/>
            <a:chExt cx="724144" cy="295792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586B002-D0C1-164F-8722-90305ECF0703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47981BC-E6C0-2B4A-88B8-D0FAA0CFA9F8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1712BB2-C20C-8442-BD08-4A9AC6A01375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BD3A22EE-2F7F-E14C-9A5B-BFAE27F9B592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51544F9B-D173-794F-9950-D94DBA825E51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1810211-BC84-9C4B-8AAA-9744856BD030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605C1EF-A99E-EE47-A1B5-F317E2399DF9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29C2B30-8A90-A84E-A3C5-E1F8CAF81487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16DE96D-A3B9-0945-8416-1D9F62349ED8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C82B717-E5E0-8246-8841-0C8ED58317CF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BEE86CE-298B-8A4F-ABC3-1324815D65F1}"/>
              </a:ext>
            </a:extLst>
          </p:cNvPr>
          <p:cNvGrpSpPr/>
          <p:nvPr/>
        </p:nvGrpSpPr>
        <p:grpSpPr>
          <a:xfrm>
            <a:off x="6496739" y="4912555"/>
            <a:ext cx="318670" cy="290788"/>
            <a:chOff x="3011243" y="3234808"/>
            <a:chExt cx="724144" cy="295792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FD10067-DC8C-7340-9E11-F8592C35A18A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87F8725-2BD0-2444-A0E0-89FF8BA06219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7EC86F7-A3F1-B749-BAF3-4AA47E86AA2F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19E70BCE-CDC8-0943-8BA0-9991AEAD4435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76AD573-0C89-FF48-9982-31E3F11BF2EA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CAC2EE22-01A7-924E-B349-E12E5CE1438F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3EE13D20-091E-2349-B973-63F1975D0AB4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C21F8531-9936-1F48-B290-7A6C53AF141D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2ACA0430-D643-B94B-B372-D36E926EA58C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2AC8A8D3-13EC-7044-8CE8-0EDA38A39E96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F47894B-7B6F-A64C-B925-A3795820241D}"/>
              </a:ext>
            </a:extLst>
          </p:cNvPr>
          <p:cNvGrpSpPr/>
          <p:nvPr/>
        </p:nvGrpSpPr>
        <p:grpSpPr>
          <a:xfrm>
            <a:off x="6884094" y="3606358"/>
            <a:ext cx="318670" cy="290788"/>
            <a:chOff x="3011243" y="3234808"/>
            <a:chExt cx="724144" cy="295792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1ED49246-65A1-4043-AAB2-527FB82F6ED9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A313F40-6A5C-4340-9EDF-63A672F27031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0FD51A61-C2F4-A840-B029-52EC782E7538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7324E1D-05B7-C343-923D-938FAC1F0B20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BED64C9-DF2A-E649-9249-403887C00ED3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3C2E7B3-6FC6-F649-9E48-F5796D4FF872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85265A54-CCDC-FE44-9C56-72A25D0C5CE0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30B999E-5637-B94F-872B-52B615928126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FD36446D-70BA-3245-B798-310F5BA513AD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D21BF09-6DC7-2344-81E2-27315B08FFA6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3E426E0-EA47-9741-90DE-311CDB238310}"/>
              </a:ext>
            </a:extLst>
          </p:cNvPr>
          <p:cNvGrpSpPr/>
          <p:nvPr/>
        </p:nvGrpSpPr>
        <p:grpSpPr>
          <a:xfrm>
            <a:off x="8805935" y="3604256"/>
            <a:ext cx="318670" cy="290788"/>
            <a:chOff x="3011243" y="3234808"/>
            <a:chExt cx="724144" cy="295792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A3F45A6-FD0B-0D44-A5B8-C16E09454F73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36EC5C7B-5D8A-3645-8793-E6DCFEF93C5D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E0F2C615-ECB3-5F47-A71C-98E4FB6FB593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4FF87BDB-AC2A-2B4A-8700-D05D49A9B6F1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ED5B26FB-5737-9640-B5F5-2605EA1F284F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00274215-0F8A-E34F-99AC-0D4D737EBB48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4854CEAD-13AB-D44A-9EB8-AA629DDD5A13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F821866A-D825-574A-ABE7-6EF8B7314CD3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7BB2550-7F2B-4E43-9B7C-9FBC4C792883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C2C8D9D-75A2-F24E-9188-6E3FA8880199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8230138-0520-D740-A064-69012A3860A3}"/>
              </a:ext>
            </a:extLst>
          </p:cNvPr>
          <p:cNvGrpSpPr/>
          <p:nvPr/>
        </p:nvGrpSpPr>
        <p:grpSpPr>
          <a:xfrm>
            <a:off x="7205418" y="4024326"/>
            <a:ext cx="318670" cy="290788"/>
            <a:chOff x="3011243" y="3234808"/>
            <a:chExt cx="724144" cy="29579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A732E023-6A27-E44D-9B56-BD9740BFE02B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91C9B80B-9F85-AC44-928D-D029D6E8663C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65F614B8-1D76-5F42-B8F3-8C4C2B88FE47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D32604BC-569E-AF42-8B97-DA3C2013FB93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CC1BE0FF-D7E3-4949-8D76-905776E918D5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56D83E4-E14F-DA4A-B5C2-FBF67C6BF3CF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5DD7ED01-326B-3B47-8081-487EDD9AC792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BC7E9ADA-B88A-4943-BDDC-F5D262919AE9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DC01036-B839-544A-825C-09FCD7EB9A35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4EA09D26-0D4A-B74D-B51C-4D6F4A0565F3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D6F5268-9DA3-794B-AE78-F10FD9331B63}"/>
              </a:ext>
            </a:extLst>
          </p:cNvPr>
          <p:cNvGrpSpPr/>
          <p:nvPr/>
        </p:nvGrpSpPr>
        <p:grpSpPr>
          <a:xfrm>
            <a:off x="7523536" y="4024326"/>
            <a:ext cx="318670" cy="290788"/>
            <a:chOff x="3011243" y="3234808"/>
            <a:chExt cx="724144" cy="295792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7FEAE205-6EC6-3A4B-AD72-572EB2498BFE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2D1C6805-F768-BA44-AAFB-C23D0FCAADA9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DC0361BD-2767-544A-9C30-51F77A778D58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30EA94F-64F8-1648-B533-2EAB93048558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82BDB5DA-6541-E542-99BA-D03A845D6A68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258D090-8D58-F04E-B5CE-869E1940508A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DCF703F4-78C8-1F4C-8D53-0964909AD2C4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48AF541B-C42C-6F44-A890-68A54664BA2E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61EA4BC-9344-EB4A-A2F6-1A0500B9629C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22780CA7-829A-384F-B6F2-B1F1EF57B8E7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C47FB50-2A01-D04F-9D0C-3B715BBE4961}"/>
              </a:ext>
            </a:extLst>
          </p:cNvPr>
          <p:cNvGrpSpPr/>
          <p:nvPr/>
        </p:nvGrpSpPr>
        <p:grpSpPr>
          <a:xfrm>
            <a:off x="5599849" y="4455055"/>
            <a:ext cx="318670" cy="290788"/>
            <a:chOff x="3011243" y="3234808"/>
            <a:chExt cx="724144" cy="295792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C1FD5763-DB0F-FE4B-A61C-866F752ED50F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ECD90C28-C23C-0A41-97DF-881A31C6CC57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A0E4A08-EA57-474E-8F9D-DBC091A15821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1BEEA46A-36AA-C04A-A0FE-D146448AC83D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401E7FE-901D-0741-B590-BF01BFFB2887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20C3918-9358-0F46-B2F6-038F091E080C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0AE04360-EA96-884C-8961-DA8FECB8047D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38965B3C-6179-FB4F-9884-53B89D2C3BFA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E5874656-BDD6-4F46-88ED-9964CA5CA30E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8DB2927-C71C-6347-817F-7524B27C3ED8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EB57CA22-8429-1F47-B7B9-DBAF9AEF6550}"/>
              </a:ext>
            </a:extLst>
          </p:cNvPr>
          <p:cNvGrpSpPr/>
          <p:nvPr/>
        </p:nvGrpSpPr>
        <p:grpSpPr>
          <a:xfrm>
            <a:off x="7878325" y="4927576"/>
            <a:ext cx="318670" cy="290788"/>
            <a:chOff x="3011243" y="3234808"/>
            <a:chExt cx="724144" cy="295792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31B8C79-3DF7-3A41-83F7-5FD0BEA83DB9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87E29A33-12F3-7E41-92D9-518C96B0AF00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ECEB03F7-E034-8D49-A264-A2CB09159284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19F8F459-20A6-F846-8BB5-0582EC577948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5E9BC15A-9375-584C-ADEF-14D8F8E99845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ABBB3F9E-2749-274A-9C5E-A222097FDF27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07BD1184-7507-8A47-AA7D-833BB4695F3B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0B41104-35DF-C341-A612-D6D64746332A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C117EF90-4DD4-4948-8320-C4917FD98424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ED0A2BAE-D66F-EC4E-A2F3-B9F084D3DBAE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AE3B71A-5DD3-6542-97A8-C3B45E9F94C2}"/>
              </a:ext>
            </a:extLst>
          </p:cNvPr>
          <p:cNvGrpSpPr>
            <a:grpSpLocks noChangeAspect="1"/>
          </p:cNvGrpSpPr>
          <p:nvPr/>
        </p:nvGrpSpPr>
        <p:grpSpPr>
          <a:xfrm>
            <a:off x="2792948" y="5781457"/>
            <a:ext cx="7485689" cy="1364289"/>
            <a:chOff x="3360126" y="3971848"/>
            <a:chExt cx="5764444" cy="1050587"/>
          </a:xfrm>
        </p:grpSpPr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159437B4-B8D8-284F-9E0E-6AAB0F9CE303}"/>
                </a:ext>
              </a:extLst>
            </p:cNvPr>
            <p:cNvGrpSpPr/>
            <p:nvPr/>
          </p:nvGrpSpPr>
          <p:grpSpPr>
            <a:xfrm>
              <a:off x="3360126" y="4339097"/>
              <a:ext cx="2735874" cy="300702"/>
              <a:chOff x="7237110" y="4288020"/>
              <a:chExt cx="2735874" cy="300702"/>
            </a:xfrm>
          </p:grpSpPr>
          <p:sp>
            <p:nvSpPr>
              <p:cNvPr id="246" name="Intelligent Information Retrieval Laboratory">
                <a:extLst>
                  <a:ext uri="{FF2B5EF4-FFF2-40B4-BE49-F238E27FC236}">
                    <a16:creationId xmlns:a16="http://schemas.microsoft.com/office/drawing/2014/main" id="{FDAD6F0A-96DC-5943-82AD-3E419F056F5A}"/>
                  </a:ext>
                </a:extLst>
              </p:cNvPr>
              <p:cNvSpPr txBox="1"/>
              <p:nvPr/>
            </p:nvSpPr>
            <p:spPr>
              <a:xfrm>
                <a:off x="7237110" y="4288020"/>
                <a:ext cx="2590800" cy="300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247" name="Intelligent Information Retrieval Laboratory">
                <a:extLst>
                  <a:ext uri="{FF2B5EF4-FFF2-40B4-BE49-F238E27FC236}">
                    <a16:creationId xmlns:a16="http://schemas.microsoft.com/office/drawing/2014/main" id="{839E3BFD-ACCD-CF43-B543-0015A19791C5}"/>
                  </a:ext>
                </a:extLst>
              </p:cNvPr>
              <p:cNvSpPr txBox="1"/>
              <p:nvPr/>
            </p:nvSpPr>
            <p:spPr>
              <a:xfrm>
                <a:off x="8753784" y="4319415"/>
                <a:ext cx="1219200" cy="253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E5DD3304-8D55-C34C-AAF4-3A3D22833C3B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DE48F055-C63C-1F4A-A6D0-C72FB9F6CA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4" descr="Youtube logo | Logok">
                <a:extLst>
                  <a:ext uri="{FF2B5EF4-FFF2-40B4-BE49-F238E27FC236}">
                    <a16:creationId xmlns:a16="http://schemas.microsoft.com/office/drawing/2014/main" id="{CDD0249F-0A96-4443-82CD-DD6802B768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5" name="Intelligent Information Retrieval Laboratory">
                <a:extLst>
                  <a:ext uri="{FF2B5EF4-FFF2-40B4-BE49-F238E27FC236}">
                    <a16:creationId xmlns:a16="http://schemas.microsoft.com/office/drawing/2014/main" id="{EDFBA888-8579-914C-B606-E86DA55BC3F4}"/>
                  </a:ext>
                </a:extLst>
              </p:cNvPr>
              <p:cNvSpPr txBox="1"/>
              <p:nvPr/>
            </p:nvSpPr>
            <p:spPr>
              <a:xfrm>
                <a:off x="4549327" y="4322717"/>
                <a:ext cx="1219200" cy="300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8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505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441</Words>
  <Application>Microsoft Macintosh PowerPoint</Application>
  <PresentationFormat>Widescreen</PresentationFormat>
  <Paragraphs>150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Helvetica Neue Bold Condensed</vt:lpstr>
      <vt:lpstr>Office Theme</vt:lpstr>
      <vt:lpstr>PowerPoint Presentation</vt:lpstr>
      <vt:lpstr>PowerPoint Presentation</vt:lpstr>
      <vt:lpstr>Repeated K-Fold Cross Validation</vt:lpstr>
      <vt:lpstr>Stratified k-fold</vt:lpstr>
      <vt:lpstr>Group K-Fold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2021-10-08T03:27:55Z</dcterms:created>
  <dcterms:modified xsi:type="dcterms:W3CDTF">2022-03-23T03:36:51Z</dcterms:modified>
</cp:coreProperties>
</file>