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425"/>
    <a:srgbClr val="EEE1D4"/>
    <a:srgbClr val="D2A6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FFE07A-BDF1-954B-B10B-AE04F1DE4DDC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2BBDE-5FF2-A84A-B902-3CD6EA971562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21743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變異數分析表（</a:t>
            </a:r>
            <a:r>
              <a:rPr lang="en-US" dirty="0"/>
              <a:t>ANOVA table）</a:t>
            </a:r>
            <a:endParaRPr lang="en-T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62BBDE-5FF2-A84A-B902-3CD6EA971562}" type="slidenum">
              <a:rPr lang="en-TW" smtClean="0"/>
              <a:t>1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02655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F20A-8AF2-3E41-99D2-E7E72A0A76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8562BD-C821-B743-AEF5-40B54EEE6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FDA8A-3F41-0B49-98BC-57D8CDF1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C55A4-22CB-3B45-89B6-CB32E1C45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521E9-8687-AA4D-84FA-5D9A04DFB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918914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6E14A-04A9-484A-8945-88FC386B5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3E47CE-1EAE-E64B-9CC1-50F10A9A7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72BC5-5AD0-BE45-BB48-7317E03B1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ABF31-B4FF-FB4D-A7C7-5C5981A20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9EA4-B711-3A40-AA55-5225368AE7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67643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19FDBB-1A59-E044-922B-A7F5C5481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0A431D-5570-5F43-A563-DBA3E0139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D93DD-71A8-5840-8B8D-970B60D74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F2306F-EE7A-D646-9506-3363CD4BA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99A6E7-D38E-6541-88CD-70226C361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176461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21B7D-9497-E74C-8428-76BB03B5D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1AAD3-E054-DF49-846A-E33CE7F46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503E50-9986-B246-9DFF-597390C35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9B2C90-869D-AF40-A67E-146CDDDA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74D8C-81E3-1743-ADB1-3DD29E8D6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028414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FBDF6-1829-FE4A-BAD2-022442532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A40C4-FCB8-9C4B-B1D1-69FDC6E0A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6E032-47C1-DF40-A38F-E0C0BFBBC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8F749-F624-4D46-9FEF-1CCC4ABE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9A6E6-8481-3744-B51B-EE517783A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095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85BC-748D-DE4A-9E25-D6B63A97E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41FDA-582D-1942-BBE4-F7FA0C7A9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456326-4DF8-D042-92D6-424FC95F7B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95095-BB4F-2644-A23E-AFD04E8A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0AE4E-2079-C441-93E4-ACC90335C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D80FC2-0E6A-614B-94AA-380B41675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84103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FB1A9-0536-324B-95A3-E7BCD35B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828C7-312B-8D40-857E-18E56B28C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F96493-EE68-6F44-B4E7-AE2B86C98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17A465-9BD6-FE4A-A178-6D13679FDC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6F68D-F251-AE4C-8FA4-DC23CD3BF6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78C9C27-2432-284D-A14A-1D53849B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4299BB-1C29-9E45-B94A-375CAAAE5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EBF82-3322-1D44-BB67-79B45737B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405752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EA63-396D-304F-87DE-2F331936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EEA1A-FDDB-524F-84AD-7ECE2CAAA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84C97B-95F9-1A4F-9A81-4C9391021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0BA62B-4700-8645-8BCD-D33A742E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9274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4FFD42-F85B-D14E-9B07-6083F1A58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D1ADFD-5E83-A946-AA3F-BDA588F1E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E85EB2-4EED-444A-AE67-6E2D87D43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324636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3A799-DF05-4845-8439-FC325A9AE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EDFEA-95FF-5B49-9E10-39F3E0C69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FF3E9E-03A0-DB42-9064-F0BEEC17DD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5361D-78C0-4B4D-AC38-79C0A9A8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83DB17-847B-F44F-8C6C-254E2FE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92C32B-4BFC-694D-96A5-B64F62A3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525422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A0687-242B-4F4B-9CE3-33FF48B2A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A92317-80F6-9E47-992F-81DA8634C2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CFBE31-21A3-DC47-9F0A-16C050874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6E9D7-3E44-A641-BD11-B9EB55A8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02134-7C9F-F046-8486-253EE0250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AEB662-D433-0F40-BD3E-2C530475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97621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82F1F6-8873-344E-A83D-1466FFF02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C53A2A-4007-B348-BAF1-0BF35F23F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3C32-58BE-A74E-BE01-0EA3CBFF13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F5D96-CBC4-7341-B710-B8844D32A52F}" type="datetimeFigureOut">
              <a:rPr lang="en-TW" smtClean="0"/>
              <a:t>2021/12/19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459F3-7D11-9E44-B3F7-E8AA37D503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B739C4-4CB3-6543-97DA-92DBCF4FA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97A01-CAF3-674A-A80B-1C177D238689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567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1D26C20-6993-8643-924F-5CFA830D56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221503"/>
                  </p:ext>
                </p:extLst>
              </p:nvPr>
            </p:nvGraphicFramePr>
            <p:xfrm>
              <a:off x="2013735" y="719666"/>
              <a:ext cx="8146265" cy="195535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3865">
                      <a:extLst>
                        <a:ext uri="{9D8B030D-6E8A-4147-A177-3AD203B41FA5}">
                          <a16:colId xmlns:a16="http://schemas.microsoft.com/office/drawing/2014/main" val="3702134665"/>
                        </a:ext>
                      </a:extLst>
                    </a:gridCol>
                    <a:gridCol w="1993187">
                      <a:extLst>
                        <a:ext uri="{9D8B030D-6E8A-4147-A177-3AD203B41FA5}">
                          <a16:colId xmlns:a16="http://schemas.microsoft.com/office/drawing/2014/main" val="2891564962"/>
                        </a:ext>
                      </a:extLst>
                    </a:gridCol>
                    <a:gridCol w="1258013">
                      <a:extLst>
                        <a:ext uri="{9D8B030D-6E8A-4147-A177-3AD203B41FA5}">
                          <a16:colId xmlns:a16="http://schemas.microsoft.com/office/drawing/2014/main" val="366918432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826349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31566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變異來源</a:t>
                          </a:r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TW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平方和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自由度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均方和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3282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/>
                            <a:t>組間變異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𝑆𝑆𝑅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cy-GB" dirty="0" smtClean="0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−ȳ</m:t>
                                    </m:r>
                                  </m:e>
                                </m:d>
                                <m:r>
                                  <a:rPr lang="en-US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𝑀𝑆𝑅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𝑆𝑆𝑅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𝑀𝑆𝑅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𝑀𝑆𝐸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26319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TW" sz="1800" kern="1200" dirty="0"/>
                            <a:t>組內變異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𝑆𝑆𝐸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cy-GB" dirty="0" smtClean="0">
                                        <a:latin typeface="Cambria Math" panose="02040503050406030204" pitchFamily="18" charset="0"/>
                                      </a:rPr>
                                      <m:t>ŷ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en-US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𝑀𝑆𝐸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𝑆𝑆𝐸</m:t>
                                    </m:r>
                                  </m:num>
                                  <m:den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205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dirty="0"/>
                            <a:t>總變異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𝑇𝑆𝑆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baseline="-25000" dirty="0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sz="1800" kern="1200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−ȳ</m:t>
                                    </m:r>
                                  </m:e>
                                </m:d>
                                <m:r>
                                  <a:rPr lang="en-US" baseline="30000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TW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88690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3">
                <a:extLst>
                  <a:ext uri="{FF2B5EF4-FFF2-40B4-BE49-F238E27FC236}">
                    <a16:creationId xmlns:a16="http://schemas.microsoft.com/office/drawing/2014/main" id="{81D26C20-6993-8643-924F-5CFA830D56F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24221503"/>
                  </p:ext>
                </p:extLst>
              </p:nvPr>
            </p:nvGraphicFramePr>
            <p:xfrm>
              <a:off x="2013735" y="719666"/>
              <a:ext cx="8146265" cy="1955356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1643865">
                      <a:extLst>
                        <a:ext uri="{9D8B030D-6E8A-4147-A177-3AD203B41FA5}">
                          <a16:colId xmlns:a16="http://schemas.microsoft.com/office/drawing/2014/main" val="3702134665"/>
                        </a:ext>
                      </a:extLst>
                    </a:gridCol>
                    <a:gridCol w="1993187">
                      <a:extLst>
                        <a:ext uri="{9D8B030D-6E8A-4147-A177-3AD203B41FA5}">
                          <a16:colId xmlns:a16="http://schemas.microsoft.com/office/drawing/2014/main" val="2891564962"/>
                        </a:ext>
                      </a:extLst>
                    </a:gridCol>
                    <a:gridCol w="1258013">
                      <a:extLst>
                        <a:ext uri="{9D8B030D-6E8A-4147-A177-3AD203B41FA5}">
                          <a16:colId xmlns:a16="http://schemas.microsoft.com/office/drawing/2014/main" val="3669184328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528263491"/>
                        </a:ext>
                      </a:extLst>
                    </a:gridCol>
                    <a:gridCol w="1625600">
                      <a:extLst>
                        <a:ext uri="{9D8B030D-6E8A-4147-A177-3AD203B41FA5}">
                          <a16:colId xmlns:a16="http://schemas.microsoft.com/office/drawing/2014/main" val="183156618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變異來源</a:t>
                          </a:r>
                          <a:r>
                            <a:rPr lang="zh-TW" altLang="en-US" b="1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endParaRPr lang="en-TW" b="1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平方和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自由度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均方和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TW" b="1" dirty="0">
                              <a:solidFill>
                                <a:schemeClr val="bg1"/>
                              </a:solidFill>
                            </a:rPr>
                            <a:t>F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785425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05328214"/>
                      </a:ext>
                    </a:extLst>
                  </a:tr>
                  <a:tr h="606870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sz="1800" kern="1200" dirty="0"/>
                            <a:t>組間變異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439" t="-63265" r="-227389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909" t="-63265" r="-260606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344" t="-63265" r="-101563" b="-1714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02344" t="-63265" r="-1563" b="-17142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27263199"/>
                      </a:ext>
                    </a:extLst>
                  </a:tr>
                  <a:tr h="606806"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TW" sz="1800" kern="1200" dirty="0"/>
                            <a:t>組內變異</a:t>
                          </a:r>
                          <a:endParaRPr lang="en-TW" sz="1800" kern="1200" dirty="0">
                            <a:solidFill>
                              <a:schemeClr val="tx1"/>
                            </a:solidFill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439" t="-166667" r="-227389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909" t="-166667" r="-260606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302344" t="-166667" r="-101563" b="-7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4820596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TW" dirty="0"/>
                            <a:t>總變異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83439" t="-441379" r="-227389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90909" t="-441379" r="-260606" b="-241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TW" dirty="0"/>
                        </a:p>
                      </a:txBody>
                      <a:tcPr>
                        <a:lnL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EEE1D4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6886906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FCA196-7195-944D-99C6-36B5B260AAAE}"/>
                  </a:ext>
                </a:extLst>
              </p:cNvPr>
              <p:cNvSpPr/>
              <p:nvPr/>
            </p:nvSpPr>
            <p:spPr>
              <a:xfrm>
                <a:off x="3203824" y="2915466"/>
                <a:ext cx="5766085" cy="63664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altLang="zh-TW" b="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𝑆𝑆𝑅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den>
                      </m:f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=1− </m:t>
                      </m:r>
                      <m:f>
                        <m:fPr>
                          <m:ctrlP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𝑆𝑆𝐸</m:t>
                          </m:r>
                        </m:num>
                        <m:den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b="0" i="1" dirty="0" smtClean="0">
                              <a:latin typeface="Cambria Math" panose="02040503050406030204" pitchFamily="18" charset="0"/>
                            </a:rPr>
                            <m:t>𝑆𝑆</m:t>
                          </m:r>
                        </m:den>
                      </m:f>
                    </m:oMath>
                  </m:oMathPara>
                </a14:m>
                <a:endParaRPr lang="en-TW" dirty="0"/>
              </a:p>
            </p:txBody>
          </p:sp>
        </mc:Choice>
        <mc:Fallback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FFCA196-7195-944D-99C6-36B5B260AA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24" y="2915466"/>
                <a:ext cx="5766085" cy="636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E9556106-F6C1-1249-B066-B032F02971EA}"/>
              </a:ext>
            </a:extLst>
          </p:cNvPr>
          <p:cNvGrpSpPr>
            <a:grpSpLocks noChangeAspect="1"/>
          </p:cNvGrpSpPr>
          <p:nvPr/>
        </p:nvGrpSpPr>
        <p:grpSpPr>
          <a:xfrm>
            <a:off x="2532399" y="3075001"/>
            <a:ext cx="7509974" cy="1368715"/>
            <a:chOff x="3360126" y="3971848"/>
            <a:chExt cx="5764444" cy="1050587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95DC55E-30A1-844C-8EFE-96671B44343C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7" name="Intelligent Information Retrieval Laboratory">
                <a:extLst>
                  <a:ext uri="{FF2B5EF4-FFF2-40B4-BE49-F238E27FC236}">
                    <a16:creationId xmlns:a16="http://schemas.microsoft.com/office/drawing/2014/main" id="{F99729E3-127A-E34A-AE4F-0B3D47083A8A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8" name="Intelligent Information Retrieval Laboratory">
                <a:extLst>
                  <a:ext uri="{FF2B5EF4-FFF2-40B4-BE49-F238E27FC236}">
                    <a16:creationId xmlns:a16="http://schemas.microsoft.com/office/drawing/2014/main" id="{8689B463-61F7-FD4F-B27E-036375383F43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30B59A-4658-B048-A617-8368F018843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513EE22F-4E8F-3C47-BBFB-1F71E98AC54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5" name="Picture 4" descr="Youtube logo | Logok">
                <a:extLst>
                  <a:ext uri="{FF2B5EF4-FFF2-40B4-BE49-F238E27FC236}">
                    <a16:creationId xmlns:a16="http://schemas.microsoft.com/office/drawing/2014/main" id="{99643C71-5816-8B4B-AD5B-B1281CAEF23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Intelligent Information Retrieval Laboratory">
                <a:extLst>
                  <a:ext uri="{FF2B5EF4-FFF2-40B4-BE49-F238E27FC236}">
                    <a16:creationId xmlns:a16="http://schemas.microsoft.com/office/drawing/2014/main" id="{4BBE298F-A3BA-E143-BD3E-5D10D778A703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CC9A1F28-8308-9045-804C-E634BBD7D84E}"/>
              </a:ext>
            </a:extLst>
          </p:cNvPr>
          <p:cNvSpPr/>
          <p:nvPr/>
        </p:nvSpPr>
        <p:spPr>
          <a:xfrm>
            <a:off x="4911189" y="264749"/>
            <a:ext cx="301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b="1" dirty="0">
                <a:solidFill>
                  <a:srgbClr val="785425"/>
                </a:solidFill>
              </a:rPr>
              <a:t>變異數分析表</a:t>
            </a:r>
            <a:r>
              <a:rPr lang="zh-TW" altLang="en-US" b="1" dirty="0">
                <a:solidFill>
                  <a:srgbClr val="785425"/>
                </a:solidFill>
              </a:rPr>
              <a:t> </a:t>
            </a:r>
            <a:r>
              <a:rPr lang="en-US" altLang="zh-TW" b="1" dirty="0">
                <a:solidFill>
                  <a:srgbClr val="785425"/>
                </a:solidFill>
              </a:rPr>
              <a:t>(</a:t>
            </a:r>
            <a:r>
              <a:rPr lang="en-TW" b="1" dirty="0">
                <a:solidFill>
                  <a:srgbClr val="785425"/>
                </a:solidFill>
              </a:rPr>
              <a:t>ANOVA table)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F9A2C8-C271-B344-B47C-456BB06C3A97}"/>
                  </a:ext>
                </a:extLst>
              </p:cNvPr>
              <p:cNvSpPr/>
              <p:nvPr/>
            </p:nvSpPr>
            <p:spPr>
              <a:xfrm>
                <a:off x="7405958" y="3075001"/>
                <a:ext cx="1379673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TW" sz="1400" i="1" dirty="0" smtClean="0">
                          <a:latin typeface="Cambria Math" panose="02040503050406030204" pitchFamily="18" charset="0"/>
                        </a:rPr>
                        <m:t>0 ≤ </m:t>
                      </m:r>
                      <m:r>
                        <a:rPr lang="en-TW" sz="14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TW" sz="1400" i="1" baseline="30000" dirty="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TW" altLang="en-US" sz="140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TW" sz="1400" i="1" dirty="0" smtClean="0">
                          <a:latin typeface="Cambria Math" panose="02040503050406030204" pitchFamily="18" charset="0"/>
                        </a:rPr>
                        <m:t>≤ 1</m:t>
                      </m:r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TW" sz="14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BF9A2C8-C271-B344-B47C-456BB06C3A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5958" y="3075001"/>
                <a:ext cx="1379673" cy="307777"/>
              </a:xfrm>
              <a:prstGeom prst="rect">
                <a:avLst/>
              </a:prstGeom>
              <a:blipFill>
                <a:blip r:embed="rId7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871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ED77555-FE7E-334D-B6D5-6612B2A756AB}"/>
              </a:ext>
            </a:extLst>
          </p:cNvPr>
          <p:cNvSpPr/>
          <p:nvPr/>
        </p:nvSpPr>
        <p:spPr>
          <a:xfrm>
            <a:off x="3741065" y="1446357"/>
            <a:ext cx="43194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絕對誤差（Absolute error）= 預測值-真值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55FE-5D04-B045-AD69-B1A5F7248FD8}"/>
                  </a:ext>
                </a:extLst>
              </p:cNvPr>
              <p:cNvSpPr/>
              <p:nvPr/>
            </p:nvSpPr>
            <p:spPr>
              <a:xfrm>
                <a:off x="3741065" y="1987512"/>
                <a:ext cx="3929987" cy="6177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TW" dirty="0"/>
                  <a:t>相對誤差（Relative Error）=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TW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TW" dirty="0"/>
                          <m:t>絕對誤差</m:t>
                        </m:r>
                      </m:num>
                      <m:den>
                        <m:r>
                          <m:rPr>
                            <m:nor/>
                          </m:rPr>
                          <a:rPr lang="en-TW" dirty="0"/>
                          <m:t>真值</m:t>
                        </m:r>
                      </m:den>
                    </m:f>
                  </m:oMath>
                </a14:m>
                <a:endParaRPr lang="en-TW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90D55FE-5D04-B045-AD69-B1A5F7248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065" y="1987512"/>
                <a:ext cx="3929987" cy="617733"/>
              </a:xfrm>
              <a:prstGeom prst="rect">
                <a:avLst/>
              </a:prstGeom>
              <a:blipFill>
                <a:blip r:embed="rId2"/>
                <a:stretch>
                  <a:fillRect l="-1290" b="-10204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0DEFA1D6-BAAC-FD43-B046-97F3E3B773E7}"/>
              </a:ext>
            </a:extLst>
          </p:cNvPr>
          <p:cNvGrpSpPr>
            <a:grpSpLocks noChangeAspect="1"/>
          </p:cNvGrpSpPr>
          <p:nvPr/>
        </p:nvGrpSpPr>
        <p:grpSpPr>
          <a:xfrm>
            <a:off x="2341013" y="2296378"/>
            <a:ext cx="7509974" cy="1368715"/>
            <a:chOff x="3360126" y="3971848"/>
            <a:chExt cx="5764444" cy="1050587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DFF3E1-F717-7848-B451-E6572C190A5F}"/>
                </a:ext>
              </a:extLst>
            </p:cNvPr>
            <p:cNvGrpSpPr/>
            <p:nvPr/>
          </p:nvGrpSpPr>
          <p:grpSpPr>
            <a:xfrm>
              <a:off x="3360126" y="4351394"/>
              <a:ext cx="2735874" cy="284312"/>
              <a:chOff x="7237110" y="4300317"/>
              <a:chExt cx="2735874" cy="284312"/>
            </a:xfrm>
          </p:grpSpPr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AAF3817C-6065-8743-BFC8-B588A5EE3244}"/>
                  </a:ext>
                </a:extLst>
              </p:cNvPr>
              <p:cNvSpPr txBox="1"/>
              <p:nvPr/>
            </p:nvSpPr>
            <p:spPr>
              <a:xfrm>
                <a:off x="7237110" y="4300317"/>
                <a:ext cx="25908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 鐵人賽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3" name="Intelligent Information Retrieval Laboratory">
                <a:extLst>
                  <a:ext uri="{FF2B5EF4-FFF2-40B4-BE49-F238E27FC236}">
                    <a16:creationId xmlns:a16="http://schemas.microsoft.com/office/drawing/2014/main" id="{EE733B24-40E9-234C-977E-003D20E7B9FB}"/>
                  </a:ext>
                </a:extLst>
              </p:cNvPr>
              <p:cNvSpPr txBox="1"/>
              <p:nvPr/>
            </p:nvSpPr>
            <p:spPr>
              <a:xfrm>
                <a:off x="8753784" y="4343960"/>
                <a:ext cx="1219200" cy="24066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2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E8838EF-ABD1-EC42-9503-AA057185B9E6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ED6AD2A3-4068-BB48-9F41-B206F2B04E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" name="Picture 4" descr="Youtube logo | Logok">
                <a:extLst>
                  <a:ext uri="{FF2B5EF4-FFF2-40B4-BE49-F238E27FC236}">
                    <a16:creationId xmlns:a16="http://schemas.microsoft.com/office/drawing/2014/main" id="{1B03BC8D-EFDB-4240-A9C9-DEFC06E15B3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17A7DBC5-46B0-8840-BA16-92B853279545}"/>
                  </a:ext>
                </a:extLst>
              </p:cNvPr>
              <p:cNvSpPr txBox="1"/>
              <p:nvPr/>
            </p:nvSpPr>
            <p:spPr>
              <a:xfrm>
                <a:off x="4549327" y="4335014"/>
                <a:ext cx="1219200" cy="27610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10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97177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109</Words>
  <Application>Microsoft Macintosh PowerPoint</Application>
  <PresentationFormat>Widescreen</PresentationFormat>
  <Paragraphs>30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4</cp:revision>
  <dcterms:created xsi:type="dcterms:W3CDTF">2021-10-04T06:11:09Z</dcterms:created>
  <dcterms:modified xsi:type="dcterms:W3CDTF">2021-12-19T03:49:30Z</dcterms:modified>
</cp:coreProperties>
</file>