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23E5-7D93-584A-8C5D-E87A73EB2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4D2B3-5833-084A-A93B-A6455A34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B39C-B00F-8348-AF96-B26A39EE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6F46-702E-114A-90DF-DFC434D6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C769-6D60-ED47-BB95-B1374DBF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536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EE47-4506-1C4F-93B1-D27479A3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FCF64-49FA-3545-8803-0AACC887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2362-6495-7241-BD4B-82D7EA9D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CBA07-03C1-0B4B-83AA-C6408ADE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D84A-5EC9-4045-83C0-E9C8A057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6767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EE566-1A63-E34B-BA8C-1EB08892F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8E721-3AEF-294E-81A5-4EFB10FC2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B600-9DB9-4B44-AA24-F6E7B994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22E4-CB43-8645-88F5-7185F293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84A-430D-AE47-B7A6-F1A59F04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709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B9CF-D36F-4146-BECA-E308B57D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2D47-F83E-0D40-B344-516597DE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FCAA-6C05-1244-9B61-0A4EF723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AD84-78E5-1A41-88B9-A256B6AA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AE09-72E4-C64B-ADDC-153A3181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4726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FA6D-9675-C849-B1E3-DA089EDF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C07CB-41B9-234D-9F91-A38FAA38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4859-1C15-0A48-A31F-B555D341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CE4D-FCC9-FF45-A3F2-F1638063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DC46-9E68-C642-BAF6-57A628B3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193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B20C-3440-8D49-96E1-F3DF0F5D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9E12-DD91-A14F-BD4B-2CFBF0658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7BD67-412A-564A-A53B-32BCE26C7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1BD37-9DD9-F94E-8168-190E747B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209-D337-F24B-8AEB-6BA215EC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CC5EC-D759-9A45-9FC2-E1A1A009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820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979A-3735-CC49-AE37-48FAB29F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B14BA-629A-C645-BFE5-2774CF13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8F2A-C308-AC49-BC37-86828C26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3EA4A-DE85-4347-B2A3-076FFD749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5CB00-8993-8345-AB7E-AE7F66680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3C407-8FFA-BA42-B3E1-215EF802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3C6EE-D111-C746-AEF1-62D139C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F1D40-BCF7-444A-864F-EE71843B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79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4AD8-61BE-4F4B-B11F-67D8A4A7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DD18F-D96A-EE40-AD41-6F71DB35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27B23-8884-D847-AB7E-9183CE7F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1259E-E1D6-9F4F-861D-750D4CFA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1931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99596-12B2-364B-91E3-26CEB70B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C6FBA-1F91-8744-9959-EFDBF1C4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6E74F-C770-9A49-928D-83BC418A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3427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2ABC-C5B3-9743-A338-E422650B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8A3C-39FE-624E-B411-FD8229EC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B002A-DC86-964B-A7BC-0116AFFA8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6179-A2BD-B441-8557-473D73C6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F2866-B960-2A49-95C0-8D9D414B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2B0B9-6E63-A349-A7A8-EC48A44B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140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01F6-0663-CB41-A9E1-FDFCB326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664E0-339D-DF4B-83CD-C0922D6EC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669FC-8ED8-5C49-ACDA-49282F377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33CFC-6111-8447-9F43-37211295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2A3B5-DD1A-F940-A204-70099FAA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A5B3-7F05-DF43-BED5-96247EF7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814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FD2CD-D1B5-CE4C-B893-BA2481C3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1328A-459D-EB4A-BD93-1449AA3F6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0E8A-0F31-0541-9754-451090CD0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3E51-F8B7-A542-9D96-D5B9E727AEB1}" type="datetimeFigureOut">
              <a:rPr lang="en-TW" smtClean="0"/>
              <a:t>2021/9/12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C5C1-8FD5-FA43-A850-230153084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630D-913A-1342-90A1-6882C765C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6401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2;p163">
            <a:extLst>
              <a:ext uri="{FF2B5EF4-FFF2-40B4-BE49-F238E27FC236}">
                <a16:creationId xmlns:a16="http://schemas.microsoft.com/office/drawing/2014/main" id="{38DBF30F-3FD0-2148-89FB-CA881B1707B5}"/>
              </a:ext>
            </a:extLst>
          </p:cNvPr>
          <p:cNvSpPr/>
          <p:nvPr/>
        </p:nvSpPr>
        <p:spPr>
          <a:xfrm>
            <a:off x="4938770" y="3799408"/>
            <a:ext cx="1439700" cy="5739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天氣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Google Shape;1643;p163">
            <a:extLst>
              <a:ext uri="{FF2B5EF4-FFF2-40B4-BE49-F238E27FC236}">
                <a16:creationId xmlns:a16="http://schemas.microsoft.com/office/drawing/2014/main" id="{6E7FFFB0-92CA-3B47-911D-840EE1DBE664}"/>
              </a:ext>
            </a:extLst>
          </p:cNvPr>
          <p:cNvSpPr/>
          <p:nvPr/>
        </p:nvSpPr>
        <p:spPr>
          <a:xfrm>
            <a:off x="6420945" y="4435933"/>
            <a:ext cx="1606650" cy="44852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風量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Google Shape;1644;p163">
            <a:extLst>
              <a:ext uri="{FF2B5EF4-FFF2-40B4-BE49-F238E27FC236}">
                <a16:creationId xmlns:a16="http://schemas.microsoft.com/office/drawing/2014/main" id="{29D135B8-D6CC-E54A-BECC-76F0C69D6B8B}"/>
              </a:ext>
            </a:extLst>
          </p:cNvPr>
          <p:cNvSpPr/>
          <p:nvPr/>
        </p:nvSpPr>
        <p:spPr>
          <a:xfrm>
            <a:off x="3182595" y="4435933"/>
            <a:ext cx="1652475" cy="44852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濕度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" name="Google Shape;1645;p163">
            <a:extLst>
              <a:ext uri="{FF2B5EF4-FFF2-40B4-BE49-F238E27FC236}">
                <a16:creationId xmlns:a16="http://schemas.microsoft.com/office/drawing/2014/main" id="{A2D06DF2-2884-5247-87FA-2C519A92623F}"/>
              </a:ext>
            </a:extLst>
          </p:cNvPr>
          <p:cNvSpPr/>
          <p:nvPr/>
        </p:nvSpPr>
        <p:spPr>
          <a:xfrm>
            <a:off x="2681770" y="5170858"/>
            <a:ext cx="834600" cy="448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TW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否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" name="Google Shape;1646;p163">
            <a:extLst>
              <a:ext uri="{FF2B5EF4-FFF2-40B4-BE49-F238E27FC236}">
                <a16:creationId xmlns:a16="http://schemas.microsoft.com/office/drawing/2014/main" id="{0C829664-016F-2D41-9009-98BEC2B2C8DE}"/>
              </a:ext>
            </a:extLst>
          </p:cNvPr>
          <p:cNvSpPr/>
          <p:nvPr/>
        </p:nvSpPr>
        <p:spPr>
          <a:xfrm>
            <a:off x="4472333" y="5170858"/>
            <a:ext cx="834600" cy="448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" name="Google Shape;1647;p163">
            <a:extLst>
              <a:ext uri="{FF2B5EF4-FFF2-40B4-BE49-F238E27FC236}">
                <a16:creationId xmlns:a16="http://schemas.microsoft.com/office/drawing/2014/main" id="{32C888C1-6ABC-BB47-8AA9-C33B1E5A8902}"/>
              </a:ext>
            </a:extLst>
          </p:cNvPr>
          <p:cNvSpPr/>
          <p:nvPr/>
        </p:nvSpPr>
        <p:spPr>
          <a:xfrm>
            <a:off x="5953645" y="5170858"/>
            <a:ext cx="834600" cy="448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否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Google Shape;1648;p163">
            <a:extLst>
              <a:ext uri="{FF2B5EF4-FFF2-40B4-BE49-F238E27FC236}">
                <a16:creationId xmlns:a16="http://schemas.microsoft.com/office/drawing/2014/main" id="{61614613-F670-7E40-9979-903B7B0297C8}"/>
              </a:ext>
            </a:extLst>
          </p:cNvPr>
          <p:cNvSpPr/>
          <p:nvPr/>
        </p:nvSpPr>
        <p:spPr>
          <a:xfrm>
            <a:off x="7842245" y="5170858"/>
            <a:ext cx="834600" cy="448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" name="Google Shape;1649;p163">
            <a:extLst>
              <a:ext uri="{FF2B5EF4-FFF2-40B4-BE49-F238E27FC236}">
                <a16:creationId xmlns:a16="http://schemas.microsoft.com/office/drawing/2014/main" id="{8E4D774F-7642-3542-89E1-433C66AE371A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4008770" y="4086358"/>
            <a:ext cx="930000" cy="349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650;p163">
            <a:extLst>
              <a:ext uri="{FF2B5EF4-FFF2-40B4-BE49-F238E27FC236}">
                <a16:creationId xmlns:a16="http://schemas.microsoft.com/office/drawing/2014/main" id="{2869A4E1-205B-B747-9940-316C2AC99062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6378470" y="4086358"/>
            <a:ext cx="845700" cy="349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1651;p163">
            <a:extLst>
              <a:ext uri="{FF2B5EF4-FFF2-40B4-BE49-F238E27FC236}">
                <a16:creationId xmlns:a16="http://schemas.microsoft.com/office/drawing/2014/main" id="{B0DA1E8E-3356-D04B-889B-4BC733735C63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3099195" y="4660196"/>
            <a:ext cx="83400" cy="510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1652;p163">
            <a:extLst>
              <a:ext uri="{FF2B5EF4-FFF2-40B4-BE49-F238E27FC236}">
                <a16:creationId xmlns:a16="http://schemas.microsoft.com/office/drawing/2014/main" id="{201656E8-9465-1B44-AFF4-A6F4BFC5080D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835070" y="4660196"/>
            <a:ext cx="54600" cy="510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653;p163">
            <a:extLst>
              <a:ext uri="{FF2B5EF4-FFF2-40B4-BE49-F238E27FC236}">
                <a16:creationId xmlns:a16="http://schemas.microsoft.com/office/drawing/2014/main" id="{CA22CCD3-8E63-FF45-9A63-4930E8C610A5}"/>
              </a:ext>
            </a:extLst>
          </p:cNvPr>
          <p:cNvCxnSpPr>
            <a:stCxn id="3" idx="1"/>
            <a:endCxn id="7" idx="0"/>
          </p:cNvCxnSpPr>
          <p:nvPr/>
        </p:nvCxnSpPr>
        <p:spPr>
          <a:xfrm flipH="1">
            <a:off x="6370845" y="4660196"/>
            <a:ext cx="50100" cy="510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654;p163">
            <a:extLst>
              <a:ext uri="{FF2B5EF4-FFF2-40B4-BE49-F238E27FC236}">
                <a16:creationId xmlns:a16="http://schemas.microsoft.com/office/drawing/2014/main" id="{07A3B736-831B-E245-8FFC-0993EB04118F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8027595" y="4660196"/>
            <a:ext cx="231900" cy="510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655;p163">
            <a:extLst>
              <a:ext uri="{FF2B5EF4-FFF2-40B4-BE49-F238E27FC236}">
                <a16:creationId xmlns:a16="http://schemas.microsoft.com/office/drawing/2014/main" id="{1C3ADBC4-4AC7-0647-8607-74C004853295}"/>
              </a:ext>
            </a:extLst>
          </p:cNvPr>
          <p:cNvSpPr txBox="1"/>
          <p:nvPr/>
        </p:nvSpPr>
        <p:spPr>
          <a:xfrm>
            <a:off x="3722534" y="3741833"/>
            <a:ext cx="824334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晴天</a:t>
            </a:r>
            <a:endParaRPr sz="14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56;p163">
            <a:extLst>
              <a:ext uri="{FF2B5EF4-FFF2-40B4-BE49-F238E27FC236}">
                <a16:creationId xmlns:a16="http://schemas.microsoft.com/office/drawing/2014/main" id="{4998669D-4370-C744-AA0A-0EFE2C455869}"/>
              </a:ext>
            </a:extLst>
          </p:cNvPr>
          <p:cNvSpPr txBox="1"/>
          <p:nvPr/>
        </p:nvSpPr>
        <p:spPr>
          <a:xfrm>
            <a:off x="2848720" y="4310708"/>
            <a:ext cx="500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高</a:t>
            </a:r>
            <a:endParaRPr sz="14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657;p163">
            <a:extLst>
              <a:ext uri="{FF2B5EF4-FFF2-40B4-BE49-F238E27FC236}">
                <a16:creationId xmlns:a16="http://schemas.microsoft.com/office/drawing/2014/main" id="{7C078B25-E1B8-5147-9FE0-427E50ADCF43}"/>
              </a:ext>
            </a:extLst>
          </p:cNvPr>
          <p:cNvSpPr txBox="1"/>
          <p:nvPr/>
        </p:nvSpPr>
        <p:spPr>
          <a:xfrm>
            <a:off x="6120595" y="4310708"/>
            <a:ext cx="500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小</a:t>
            </a:r>
            <a:endParaRPr sz="14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658;p163">
            <a:extLst>
              <a:ext uri="{FF2B5EF4-FFF2-40B4-BE49-F238E27FC236}">
                <a16:creationId xmlns:a16="http://schemas.microsoft.com/office/drawing/2014/main" id="{5EC75971-875F-A648-897A-01E62FB8BFF1}"/>
              </a:ext>
            </a:extLst>
          </p:cNvPr>
          <p:cNvSpPr txBox="1"/>
          <p:nvPr/>
        </p:nvSpPr>
        <p:spPr>
          <a:xfrm>
            <a:off x="8119670" y="4310708"/>
            <a:ext cx="500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大</a:t>
            </a:r>
            <a:endParaRPr sz="14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659;p163">
            <a:extLst>
              <a:ext uri="{FF2B5EF4-FFF2-40B4-BE49-F238E27FC236}">
                <a16:creationId xmlns:a16="http://schemas.microsoft.com/office/drawing/2014/main" id="{019CE538-4D21-7143-8376-52492D377796}"/>
              </a:ext>
            </a:extLst>
          </p:cNvPr>
          <p:cNvSpPr txBox="1"/>
          <p:nvPr/>
        </p:nvSpPr>
        <p:spPr>
          <a:xfrm>
            <a:off x="4889669" y="4373308"/>
            <a:ext cx="685375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普通</a:t>
            </a:r>
            <a:endParaRPr sz="14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660;p163">
            <a:extLst>
              <a:ext uri="{FF2B5EF4-FFF2-40B4-BE49-F238E27FC236}">
                <a16:creationId xmlns:a16="http://schemas.microsoft.com/office/drawing/2014/main" id="{9CC5FC41-6A7C-984C-86F8-A9CF925ABB7E}"/>
              </a:ext>
            </a:extLst>
          </p:cNvPr>
          <p:cNvSpPr txBox="1"/>
          <p:nvPr/>
        </p:nvSpPr>
        <p:spPr>
          <a:xfrm>
            <a:off x="6979528" y="3741833"/>
            <a:ext cx="714034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下雨</a:t>
            </a:r>
            <a:endParaRPr sz="14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94428C0F-D270-244E-9AE9-409F2C5B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91467"/>
              </p:ext>
            </p:extLst>
          </p:nvPr>
        </p:nvGraphicFramePr>
        <p:xfrm>
          <a:off x="1745824" y="1486443"/>
          <a:ext cx="8128000" cy="111252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0004961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24824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15181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845865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dirty="0"/>
                        <a:t>天氣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dirty="0"/>
                        <a:t>濕度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dirty="0"/>
                        <a:t>風量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dirty="0"/>
                        <a:t>是否舉行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05665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晴天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高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大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否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68929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陰天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低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小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是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55129"/>
                  </a:ext>
                </a:extLst>
              </a:tr>
            </a:tbl>
          </a:graphicData>
        </a:graphic>
      </p:graphicFrame>
      <p:sp>
        <p:nvSpPr>
          <p:cNvPr id="22" name="Google Shape;1660;p163">
            <a:extLst>
              <a:ext uri="{FF2B5EF4-FFF2-40B4-BE49-F238E27FC236}">
                <a16:creationId xmlns:a16="http://schemas.microsoft.com/office/drawing/2014/main" id="{A42278AA-8B31-2E4A-90B7-B58D5778AEC7}"/>
              </a:ext>
            </a:extLst>
          </p:cNvPr>
          <p:cNvSpPr txBox="1"/>
          <p:nvPr/>
        </p:nvSpPr>
        <p:spPr>
          <a:xfrm>
            <a:off x="5656811" y="2540199"/>
            <a:ext cx="714034" cy="85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kern="0" dirty="0">
                <a:solidFill>
                  <a:srgbClr val="F2ECE1">
                    <a:lumMod val="25000"/>
                  </a:srgbClr>
                </a:solidFill>
                <a:latin typeface="Toppan Bunkyu Midashi Gothic Ex" panose="020B0900000000000000" pitchFamily="34" charset="-128"/>
                <a:ea typeface="Toppan Bunkyu Midashi Gothic Ex" panose="020B0900000000000000" pitchFamily="34" charset="-128"/>
                <a:cs typeface="Calibri"/>
                <a:sym typeface="Calibri"/>
              </a:rPr>
              <a:t>.</a:t>
            </a:r>
          </a:p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kern="0" dirty="0">
                <a:solidFill>
                  <a:srgbClr val="F2ECE1">
                    <a:lumMod val="25000"/>
                  </a:srgbClr>
                </a:solidFill>
                <a:latin typeface="Toppan Bunkyu Midashi Gothic Ex" panose="020B0900000000000000" pitchFamily="34" charset="-128"/>
                <a:ea typeface="Toppan Bunkyu Midashi Gothic Ex" panose="020B0900000000000000" pitchFamily="34" charset="-128"/>
                <a:cs typeface="Calibri"/>
                <a:sym typeface="Calibri"/>
              </a:rPr>
              <a:t>.</a:t>
            </a:r>
          </a:p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kern="0" dirty="0">
                <a:solidFill>
                  <a:srgbClr val="F2ECE1">
                    <a:lumMod val="25000"/>
                  </a:srgbClr>
                </a:solidFill>
                <a:latin typeface="Toppan Bunkyu Midashi Gothic Ex" panose="020B0900000000000000" pitchFamily="34" charset="-128"/>
                <a:ea typeface="Toppan Bunkyu Midashi Gothic Ex" panose="020B0900000000000000" pitchFamily="34" charset="-128"/>
                <a:cs typeface="Calibri"/>
                <a:sym typeface="Calibri"/>
              </a:rPr>
              <a:t>.</a:t>
            </a:r>
            <a:endParaRPr sz="1600" kern="0" dirty="0">
              <a:solidFill>
                <a:srgbClr val="F2ECE1">
                  <a:lumMod val="25000"/>
                </a:srgbClr>
              </a:solidFill>
              <a:latin typeface="Toppan Bunkyu Midashi Gothic Ex" panose="020B0900000000000000" pitchFamily="34" charset="-128"/>
              <a:ea typeface="Toppan Bunkyu Midashi Gothic Ex" panose="020B0900000000000000" pitchFamily="34" charset="-128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3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D45C1C-63E5-0246-B476-11E299C46DAE}"/>
              </a:ext>
            </a:extLst>
          </p:cNvPr>
          <p:cNvSpPr/>
          <p:nvPr/>
        </p:nvSpPr>
        <p:spPr>
          <a:xfrm>
            <a:off x="4151343" y="3783780"/>
            <a:ext cx="1952367" cy="1124464"/>
          </a:xfrm>
          <a:prstGeom prst="rect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70EFE3-3424-EF47-B918-3E208570E8EE}"/>
              </a:ext>
            </a:extLst>
          </p:cNvPr>
          <p:cNvSpPr/>
          <p:nvPr/>
        </p:nvSpPr>
        <p:spPr>
          <a:xfrm>
            <a:off x="4460262" y="3955947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DDE639-C77D-7E44-8BDA-011152CA8E44}"/>
              </a:ext>
            </a:extLst>
          </p:cNvPr>
          <p:cNvSpPr/>
          <p:nvPr/>
        </p:nvSpPr>
        <p:spPr>
          <a:xfrm>
            <a:off x="4947526" y="3955947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5BF9F7-2D5C-3845-86B7-842697C7E5FA}"/>
              </a:ext>
            </a:extLst>
          </p:cNvPr>
          <p:cNvSpPr/>
          <p:nvPr/>
        </p:nvSpPr>
        <p:spPr>
          <a:xfrm>
            <a:off x="5472688" y="3959786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5ECD6A-0246-DA48-80D3-3D44D0ED79AF}"/>
              </a:ext>
            </a:extLst>
          </p:cNvPr>
          <p:cNvSpPr/>
          <p:nvPr/>
        </p:nvSpPr>
        <p:spPr>
          <a:xfrm>
            <a:off x="4461916" y="4393926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EFBF46-40CB-0E4B-9C21-D21C8AB740CC}"/>
              </a:ext>
            </a:extLst>
          </p:cNvPr>
          <p:cNvSpPr/>
          <p:nvPr/>
        </p:nvSpPr>
        <p:spPr>
          <a:xfrm>
            <a:off x="4947526" y="4393926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A37CD2-085B-3C40-A7E9-59692B429134}"/>
              </a:ext>
            </a:extLst>
          </p:cNvPr>
          <p:cNvCxnSpPr>
            <a:stCxn id="2" idx="2"/>
          </p:cNvCxnSpPr>
          <p:nvPr/>
        </p:nvCxnSpPr>
        <p:spPr>
          <a:xfrm flipH="1">
            <a:off x="4299624" y="4908244"/>
            <a:ext cx="827903" cy="385399"/>
          </a:xfrm>
          <a:prstGeom prst="straightConnector1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7A866-DD36-214C-A694-CE1D2E2E3B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127527" y="4908244"/>
            <a:ext cx="827902" cy="385399"/>
          </a:xfrm>
          <a:prstGeom prst="straightConnector1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63898FC-D41D-1D43-A0D3-003EB480F44A}"/>
              </a:ext>
            </a:extLst>
          </p:cNvPr>
          <p:cNvSpPr/>
          <p:nvPr/>
        </p:nvSpPr>
        <p:spPr>
          <a:xfrm>
            <a:off x="3830068" y="5379314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9D6C0D-A075-6D43-B108-EEED934017CC}"/>
              </a:ext>
            </a:extLst>
          </p:cNvPr>
          <p:cNvSpPr/>
          <p:nvPr/>
        </p:nvSpPr>
        <p:spPr>
          <a:xfrm>
            <a:off x="4305802" y="5379314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27DC96-4CE2-9343-BD66-759B7470F600}"/>
              </a:ext>
            </a:extLst>
          </p:cNvPr>
          <p:cNvSpPr/>
          <p:nvPr/>
        </p:nvSpPr>
        <p:spPr>
          <a:xfrm>
            <a:off x="5218549" y="5379314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D0A674-57B9-1E4C-92D4-FDAA1947DF51}"/>
              </a:ext>
            </a:extLst>
          </p:cNvPr>
          <p:cNvSpPr/>
          <p:nvPr/>
        </p:nvSpPr>
        <p:spPr>
          <a:xfrm>
            <a:off x="5700056" y="5382466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96C0F2-BD9B-7846-8598-2D83C2F03889}"/>
              </a:ext>
            </a:extLst>
          </p:cNvPr>
          <p:cNvSpPr/>
          <p:nvPr/>
        </p:nvSpPr>
        <p:spPr>
          <a:xfrm>
            <a:off x="6170439" y="5397849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79D4FD-78BC-794D-8F1E-724A21FCC7EC}"/>
              </a:ext>
            </a:extLst>
          </p:cNvPr>
          <p:cNvSpPr/>
          <p:nvPr/>
        </p:nvSpPr>
        <p:spPr>
          <a:xfrm>
            <a:off x="8750533" y="3787619"/>
            <a:ext cx="1952367" cy="1124464"/>
          </a:xfrm>
          <a:prstGeom prst="rect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19DC2C-9B78-0848-BB60-D28C156A17EE}"/>
              </a:ext>
            </a:extLst>
          </p:cNvPr>
          <p:cNvSpPr/>
          <p:nvPr/>
        </p:nvSpPr>
        <p:spPr>
          <a:xfrm>
            <a:off x="9059452" y="3959786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5A55C8-0CE0-604C-94A7-2C4E2CDF0EBD}"/>
              </a:ext>
            </a:extLst>
          </p:cNvPr>
          <p:cNvSpPr/>
          <p:nvPr/>
        </p:nvSpPr>
        <p:spPr>
          <a:xfrm>
            <a:off x="9546716" y="3959786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951022-72FB-8244-A1BE-BC6F15D4D87B}"/>
              </a:ext>
            </a:extLst>
          </p:cNvPr>
          <p:cNvSpPr/>
          <p:nvPr/>
        </p:nvSpPr>
        <p:spPr>
          <a:xfrm>
            <a:off x="10071878" y="3963625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00D3F7-6C37-014F-947D-959349660561}"/>
              </a:ext>
            </a:extLst>
          </p:cNvPr>
          <p:cNvSpPr/>
          <p:nvPr/>
        </p:nvSpPr>
        <p:spPr>
          <a:xfrm>
            <a:off x="9061106" y="4397765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708314-A2EE-CC44-939E-2A50A3CC9FDC}"/>
              </a:ext>
            </a:extLst>
          </p:cNvPr>
          <p:cNvSpPr/>
          <p:nvPr/>
        </p:nvSpPr>
        <p:spPr>
          <a:xfrm>
            <a:off x="9546716" y="4397765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CD2716-4825-9E46-93E2-E11CEFAB6BEF}"/>
              </a:ext>
            </a:extLst>
          </p:cNvPr>
          <p:cNvCxnSpPr>
            <a:stCxn id="15" idx="2"/>
          </p:cNvCxnSpPr>
          <p:nvPr/>
        </p:nvCxnSpPr>
        <p:spPr>
          <a:xfrm flipH="1">
            <a:off x="8898814" y="4912083"/>
            <a:ext cx="827903" cy="385399"/>
          </a:xfrm>
          <a:prstGeom prst="straightConnector1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56D8AC-E8E3-D447-A8C6-C5C8874406B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726717" y="4912083"/>
            <a:ext cx="827902" cy="385399"/>
          </a:xfrm>
          <a:prstGeom prst="straightConnector1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76FEE6-C4C0-E745-978D-E840C68D0E10}"/>
              </a:ext>
            </a:extLst>
          </p:cNvPr>
          <p:cNvSpPr/>
          <p:nvPr/>
        </p:nvSpPr>
        <p:spPr>
          <a:xfrm>
            <a:off x="8429258" y="5383153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0335C0-D204-1F4A-915B-20E1D8080958}"/>
              </a:ext>
            </a:extLst>
          </p:cNvPr>
          <p:cNvSpPr/>
          <p:nvPr/>
        </p:nvSpPr>
        <p:spPr>
          <a:xfrm>
            <a:off x="8904992" y="5383153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2A6F18-BAA3-664D-A772-4A96A749AE86}"/>
              </a:ext>
            </a:extLst>
          </p:cNvPr>
          <p:cNvSpPr/>
          <p:nvPr/>
        </p:nvSpPr>
        <p:spPr>
          <a:xfrm>
            <a:off x="9817739" y="5383153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644A2-95DE-1C46-AB51-83023C67A3CE}"/>
              </a:ext>
            </a:extLst>
          </p:cNvPr>
          <p:cNvSpPr/>
          <p:nvPr/>
        </p:nvSpPr>
        <p:spPr>
          <a:xfrm>
            <a:off x="10299246" y="5386305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36B2A5-9AD1-1647-BA12-8C2EABC8311E}"/>
              </a:ext>
            </a:extLst>
          </p:cNvPr>
          <p:cNvSpPr/>
          <p:nvPr/>
        </p:nvSpPr>
        <p:spPr>
          <a:xfrm>
            <a:off x="10769629" y="5401688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EF18C0C-4B0C-C042-B1CC-F0C497C9FB03}"/>
              </a:ext>
            </a:extLst>
          </p:cNvPr>
          <p:cNvSpPr/>
          <p:nvPr/>
        </p:nvSpPr>
        <p:spPr>
          <a:xfrm>
            <a:off x="4640262" y="3031446"/>
            <a:ext cx="1012426" cy="397554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濕度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38ADA2B-55AA-DC43-BC27-A07EA49FEE67}"/>
              </a:ext>
            </a:extLst>
          </p:cNvPr>
          <p:cNvSpPr/>
          <p:nvPr/>
        </p:nvSpPr>
        <p:spPr>
          <a:xfrm>
            <a:off x="9330886" y="3070483"/>
            <a:ext cx="1012426" cy="397554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天氣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3FC2DD-8E7F-5541-888E-9AB9E9A6D8B1}"/>
              </a:ext>
            </a:extLst>
          </p:cNvPr>
          <p:cNvSpPr/>
          <p:nvPr/>
        </p:nvSpPr>
        <p:spPr>
          <a:xfrm>
            <a:off x="1053916" y="4393926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579B09-1E0E-4844-AEA1-0A938A7E1986}"/>
              </a:ext>
            </a:extLst>
          </p:cNvPr>
          <p:cNvSpPr/>
          <p:nvPr/>
        </p:nvSpPr>
        <p:spPr>
          <a:xfrm>
            <a:off x="1053916" y="3787760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BE7E53-825D-014B-8CAA-03666CE07F55}"/>
              </a:ext>
            </a:extLst>
          </p:cNvPr>
          <p:cNvSpPr/>
          <p:nvPr/>
        </p:nvSpPr>
        <p:spPr>
          <a:xfrm>
            <a:off x="1474857" y="37837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b="1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正常舉行</a:t>
            </a:r>
            <a:endParaRPr lang="en-TW" b="1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13B397-3E98-4C42-A30C-8C907C94BECB}"/>
              </a:ext>
            </a:extLst>
          </p:cNvPr>
          <p:cNvSpPr/>
          <p:nvPr/>
        </p:nvSpPr>
        <p:spPr>
          <a:xfrm>
            <a:off x="1474857" y="441712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b="1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取消舉行</a:t>
            </a:r>
            <a:endParaRPr lang="en-TW" b="1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9622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6825432D-9386-7742-B369-ECA7B2537393}"/>
              </a:ext>
            </a:extLst>
          </p:cNvPr>
          <p:cNvSpPr txBox="1">
            <a:spLocks/>
          </p:cNvSpPr>
          <p:nvPr/>
        </p:nvSpPr>
        <p:spPr>
          <a:xfrm>
            <a:off x="992875" y="245402"/>
            <a:ext cx="9315782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熵 </a:t>
            </a: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Entropy)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2ECE1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5EB1EA-46CF-FC4E-B93A-9687E6B891E4}"/>
              </a:ext>
            </a:extLst>
          </p:cNvPr>
          <p:cNvSpPr/>
          <p:nvPr/>
        </p:nvSpPr>
        <p:spPr>
          <a:xfrm>
            <a:off x="3983595" y="1465980"/>
            <a:ext cx="347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sz="2000" b="1" dirty="0">
                <a:solidFill>
                  <a:srgbClr val="000000"/>
                </a:solidFill>
                <a:latin typeface="Karla"/>
                <a:ea typeface="微软雅黑"/>
              </a:rPr>
              <a:t>Entropy =</a:t>
            </a:r>
            <a:r>
              <a:rPr lang="en-US" sz="2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 −∑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微软雅黑"/>
              </a:rPr>
              <a:t>p</a:t>
            </a:r>
            <a:r>
              <a:rPr lang="en-US" sz="2000" i="1" baseline="-25000" dirty="0" err="1">
                <a:solidFill>
                  <a:srgbClr val="000000"/>
                </a:solidFill>
                <a:latin typeface="Arial"/>
                <a:ea typeface="微软雅黑"/>
              </a:rPr>
              <a:t>j</a:t>
            </a:r>
            <a:r>
              <a:rPr lang="en-US" sz="2000" i="1" baseline="-25000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log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微软雅黑"/>
              </a:rPr>
              <a:t>2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微软雅黑"/>
              </a:rPr>
              <a:t>p</a:t>
            </a:r>
            <a:r>
              <a:rPr lang="en-US" sz="2000" i="1" baseline="-25000" dirty="0" err="1">
                <a:solidFill>
                  <a:srgbClr val="000000"/>
                </a:solidFill>
                <a:latin typeface="Arial"/>
                <a:ea typeface="微软雅黑"/>
              </a:rPr>
              <a:t>j</a:t>
            </a:r>
            <a:r>
              <a:rPr lang="en-US" sz="2000" i="1" baseline="-25000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</a:br>
            <a:endParaRPr lang="en-TW" sz="20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0C0B22-5E5A-F24F-AD61-747140100216}"/>
              </a:ext>
            </a:extLst>
          </p:cNvPr>
          <p:cNvSpPr/>
          <p:nvPr/>
        </p:nvSpPr>
        <p:spPr>
          <a:xfrm>
            <a:off x="3983595" y="2327843"/>
            <a:ext cx="4780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000" b="1" dirty="0">
                <a:solidFill>
                  <a:srgbClr val="000000"/>
                </a:solidFill>
                <a:latin typeface="Karla"/>
                <a:ea typeface="微软雅黑"/>
              </a:rPr>
              <a:t>Information Gain =</a:t>
            </a:r>
            <a:r>
              <a:rPr lang="en-US" sz="2000" dirty="0">
                <a:solidFill>
                  <a:srgbClr val="000000"/>
                </a:solidFill>
                <a:latin typeface="Karla"/>
                <a:ea typeface="微软雅黑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 -p * log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 p – q * log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q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1C00F8-375E-724E-9F5A-49041948ABE7}"/>
              </a:ext>
            </a:extLst>
          </p:cNvPr>
          <p:cNvSpPr/>
          <p:nvPr/>
        </p:nvSpPr>
        <p:spPr>
          <a:xfrm>
            <a:off x="3983595" y="31340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/>
            <a:r>
              <a:rPr lang="en-US" dirty="0">
                <a:solidFill>
                  <a:srgbClr val="000000"/>
                </a:solidFill>
                <a:latin typeface="Karla"/>
                <a:ea typeface="微软雅黑"/>
              </a:rPr>
              <a:t>p：</a:t>
            </a:r>
            <a:r>
              <a:rPr lang="zh-TW" altLang="en-US" dirty="0">
                <a:solidFill>
                  <a:srgbClr val="000000"/>
                </a:solidFill>
                <a:latin typeface="Karla"/>
                <a:ea typeface="微软雅黑"/>
              </a:rPr>
              <a:t>是的機率    </a:t>
            </a:r>
            <a:r>
              <a:rPr lang="en-US" dirty="0">
                <a:solidFill>
                  <a:srgbClr val="000000"/>
                </a:solidFill>
                <a:latin typeface="Karla"/>
                <a:ea typeface="微软雅黑"/>
              </a:rPr>
              <a:t>q：</a:t>
            </a:r>
            <a:r>
              <a:rPr lang="zh-TW" altLang="en-US" dirty="0">
                <a:solidFill>
                  <a:srgbClr val="000000"/>
                </a:solidFill>
                <a:latin typeface="Karla"/>
                <a:ea typeface="微软雅黑"/>
              </a:rPr>
              <a:t>否的機率</a:t>
            </a:r>
            <a:endParaRPr lang="en-TW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ABC304-9D17-C148-9F7C-B3AB9A60D16F}"/>
              </a:ext>
            </a:extLst>
          </p:cNvPr>
          <p:cNvSpPr/>
          <p:nvPr/>
        </p:nvSpPr>
        <p:spPr>
          <a:xfrm>
            <a:off x="2827412" y="3955755"/>
            <a:ext cx="1952367" cy="1124464"/>
          </a:xfrm>
          <a:prstGeom prst="rect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ECD422-EFB6-B94F-B702-0B21A9B7B3FB}"/>
              </a:ext>
            </a:extLst>
          </p:cNvPr>
          <p:cNvSpPr/>
          <p:nvPr/>
        </p:nvSpPr>
        <p:spPr>
          <a:xfrm>
            <a:off x="3136331" y="4127922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7FFD49-D232-484C-A6EE-D796A49A2B47}"/>
              </a:ext>
            </a:extLst>
          </p:cNvPr>
          <p:cNvSpPr/>
          <p:nvPr/>
        </p:nvSpPr>
        <p:spPr>
          <a:xfrm>
            <a:off x="3623595" y="4127922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3B0ACA-4CA5-A649-832B-A5536488C8FC}"/>
              </a:ext>
            </a:extLst>
          </p:cNvPr>
          <p:cNvSpPr/>
          <p:nvPr/>
        </p:nvSpPr>
        <p:spPr>
          <a:xfrm>
            <a:off x="4148757" y="4131761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9EF6B3-0DFE-AD45-9452-AD04DD4526EF}"/>
              </a:ext>
            </a:extLst>
          </p:cNvPr>
          <p:cNvSpPr/>
          <p:nvPr/>
        </p:nvSpPr>
        <p:spPr>
          <a:xfrm>
            <a:off x="3137985" y="4565901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D180C4-3575-B24D-9AAF-8FA6309832B4}"/>
              </a:ext>
            </a:extLst>
          </p:cNvPr>
          <p:cNvSpPr/>
          <p:nvPr/>
        </p:nvSpPr>
        <p:spPr>
          <a:xfrm>
            <a:off x="3623595" y="4565901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C96A-ADCA-F349-972E-2186CF7835F9}"/>
              </a:ext>
            </a:extLst>
          </p:cNvPr>
          <p:cNvSpPr/>
          <p:nvPr/>
        </p:nvSpPr>
        <p:spPr>
          <a:xfrm>
            <a:off x="7595445" y="3955755"/>
            <a:ext cx="1952367" cy="1124464"/>
          </a:xfrm>
          <a:prstGeom prst="rect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2C693C-7798-394A-B9E3-1845B5A37EFD}"/>
              </a:ext>
            </a:extLst>
          </p:cNvPr>
          <p:cNvSpPr/>
          <p:nvPr/>
        </p:nvSpPr>
        <p:spPr>
          <a:xfrm>
            <a:off x="7904364" y="4127922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86F7F5-9E5D-334F-B591-C5BA60419EFF}"/>
              </a:ext>
            </a:extLst>
          </p:cNvPr>
          <p:cNvSpPr/>
          <p:nvPr/>
        </p:nvSpPr>
        <p:spPr>
          <a:xfrm>
            <a:off x="8391628" y="4127922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5CA9A88-055D-2344-A524-FC950A0B1BAB}"/>
              </a:ext>
            </a:extLst>
          </p:cNvPr>
          <p:cNvSpPr/>
          <p:nvPr/>
        </p:nvSpPr>
        <p:spPr>
          <a:xfrm>
            <a:off x="8916790" y="4131761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823E0A-0521-E44F-BB7A-A55169E2B31C}"/>
              </a:ext>
            </a:extLst>
          </p:cNvPr>
          <p:cNvSpPr/>
          <p:nvPr/>
        </p:nvSpPr>
        <p:spPr>
          <a:xfrm>
            <a:off x="7906018" y="4565901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F001F6-87D6-D244-B5CE-74A4ADB580A4}"/>
              </a:ext>
            </a:extLst>
          </p:cNvPr>
          <p:cNvSpPr/>
          <p:nvPr/>
        </p:nvSpPr>
        <p:spPr>
          <a:xfrm>
            <a:off x="8391628" y="4565901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7F6DC0-8549-4143-A67F-A68942018903}"/>
              </a:ext>
            </a:extLst>
          </p:cNvPr>
          <p:cNvSpPr/>
          <p:nvPr/>
        </p:nvSpPr>
        <p:spPr>
          <a:xfrm>
            <a:off x="4148757" y="4568694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D0111D-969A-AB44-8CEE-24E482DD45E4}"/>
              </a:ext>
            </a:extLst>
          </p:cNvPr>
          <p:cNvSpPr/>
          <p:nvPr/>
        </p:nvSpPr>
        <p:spPr>
          <a:xfrm>
            <a:off x="8916790" y="4565901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CEF92A3-DC3C-A145-8EBA-2961733B745B}"/>
                  </a:ext>
                </a:extLst>
              </p:cNvPr>
              <p:cNvSpPr/>
              <p:nvPr/>
            </p:nvSpPr>
            <p:spPr>
              <a:xfrm>
                <a:off x="1854047" y="5401157"/>
                <a:ext cx="4117260" cy="485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/>
                <a:r>
                  <a:rPr lang="en-US" b="1" dirty="0">
                    <a:solidFill>
                      <a:srgbClr val="000000"/>
                    </a:solidFill>
                    <a:latin typeface="Karla"/>
                    <a:ea typeface="微软雅黑"/>
                  </a:rPr>
                  <a:t>Info(6, 0) =</a:t>
                </a:r>
                <a:r>
                  <a:rPr lang="en-US" dirty="0">
                    <a:solidFill>
                      <a:srgbClr val="000000"/>
                    </a:solidFill>
                    <a:latin typeface="STIXGeneral-Regular" pitchFamily="2" charset="2"/>
                    <a:ea typeface="微软雅黑"/>
                  </a:rPr>
                  <a:t>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log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) </a:t>
                </a:r>
                <a:r>
                  <a:rPr lang="en-US" dirty="0">
                    <a:solidFill>
                      <a:srgbClr val="000000"/>
                    </a:solidFill>
                    <a:latin typeface="STIXGeneral-Regular" pitchFamily="2" charset="2"/>
                    <a:ea typeface="微软雅黑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log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) </a:t>
                </a:r>
                <a:r>
                  <a:rPr lang="en-US" b="1" dirty="0">
                    <a:solidFill>
                      <a:srgbClr val="000000"/>
                    </a:solidFill>
                    <a:latin typeface="Karla"/>
                    <a:ea typeface="微软雅黑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0 </a:t>
                </a:r>
                <a:endParaRPr lang="en-TW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CEF92A3-DC3C-A145-8EBA-2961733B7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47" y="5401157"/>
                <a:ext cx="4117260" cy="485774"/>
              </a:xfrm>
              <a:prstGeom prst="rect">
                <a:avLst/>
              </a:prstGeom>
              <a:blipFill>
                <a:blip r:embed="rId2"/>
                <a:stretch>
                  <a:fillRect l="-920" r="-1534" b="-1282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1D6A62E-B5F5-5F45-95E4-4D8A6C09CD0D}"/>
                  </a:ext>
                </a:extLst>
              </p:cNvPr>
              <p:cNvSpPr/>
              <p:nvPr/>
            </p:nvSpPr>
            <p:spPr>
              <a:xfrm>
                <a:off x="6644191" y="5401157"/>
                <a:ext cx="4905198" cy="485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/>
                <a:r>
                  <a:rPr lang="en-US" b="1" dirty="0">
                    <a:solidFill>
                      <a:srgbClr val="000000"/>
                    </a:solidFill>
                    <a:latin typeface="Karla"/>
                    <a:ea typeface="微软雅黑"/>
                  </a:rPr>
                  <a:t>Info(3, 3) =</a:t>
                </a:r>
                <a:r>
                  <a:rPr lang="en-US" dirty="0">
                    <a:solidFill>
                      <a:srgbClr val="000000"/>
                    </a:solidFill>
                    <a:latin typeface="STIXGeneral-Regular" pitchFamily="2" charset="2"/>
                    <a:ea typeface="微软雅黑"/>
                  </a:rPr>
                  <a:t>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log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) </a:t>
                </a:r>
                <a:r>
                  <a:rPr lang="en-US" dirty="0">
                    <a:solidFill>
                      <a:srgbClr val="000000"/>
                    </a:solidFill>
                    <a:latin typeface="STIXGeneral-Regular" pitchFamily="2" charset="2"/>
                    <a:ea typeface="微软雅黑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log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) </a:t>
                </a:r>
                <a:r>
                  <a:rPr lang="en-US" b="1" dirty="0">
                    <a:solidFill>
                      <a:srgbClr val="000000"/>
                    </a:solidFill>
                    <a:latin typeface="Karla"/>
                    <a:ea typeface="微软雅黑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1 </a:t>
                </a:r>
                <a:endParaRPr lang="en-TW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1D6A62E-B5F5-5F45-95E4-4D8A6C09C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91" y="5401157"/>
                <a:ext cx="4905198" cy="485774"/>
              </a:xfrm>
              <a:prstGeom prst="rect">
                <a:avLst/>
              </a:prstGeom>
              <a:blipFill>
                <a:blip r:embed="rId3"/>
                <a:stretch>
                  <a:fillRect l="-1034" b="-1282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7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ACC8C6-57CE-0A46-A26A-475485A0BCD7}"/>
              </a:ext>
            </a:extLst>
          </p:cNvPr>
          <p:cNvSpPr txBox="1">
            <a:spLocks/>
          </p:cNvSpPr>
          <p:nvPr/>
        </p:nvSpPr>
        <p:spPr>
          <a:xfrm>
            <a:off x="992875" y="245402"/>
            <a:ext cx="9315782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Gini</a:t>
            </a:r>
            <a:r>
              <a:rPr kumimoji="0" lang="zh-TW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不純度 </a:t>
            </a: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(Gini Impurity)</a:t>
            </a:r>
            <a:endParaRPr kumimoji="0" lang="en-TW" sz="3600" b="1" i="0" u="none" strike="noStrike" kern="1200" cap="none" spc="0" normalizeH="0" baseline="0" noProof="0" dirty="0">
              <a:ln>
                <a:noFill/>
              </a:ln>
              <a:solidFill>
                <a:srgbClr val="F2ECE1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303590-FCD1-2A41-B1FF-BC50650A76A7}"/>
              </a:ext>
            </a:extLst>
          </p:cNvPr>
          <p:cNvSpPr/>
          <p:nvPr/>
        </p:nvSpPr>
        <p:spPr>
          <a:xfrm>
            <a:off x="2674823" y="3789923"/>
            <a:ext cx="1952367" cy="1124464"/>
          </a:xfrm>
          <a:prstGeom prst="rect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16A59A-31ED-A341-B0A5-EB4848895083}"/>
              </a:ext>
            </a:extLst>
          </p:cNvPr>
          <p:cNvSpPr/>
          <p:nvPr/>
        </p:nvSpPr>
        <p:spPr>
          <a:xfrm>
            <a:off x="2983742" y="3962090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89E24B-8EA9-4441-A08A-B1DDED2BD7A1}"/>
              </a:ext>
            </a:extLst>
          </p:cNvPr>
          <p:cNvSpPr/>
          <p:nvPr/>
        </p:nvSpPr>
        <p:spPr>
          <a:xfrm>
            <a:off x="3471006" y="3962090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8D3355-10EC-6049-962F-B934BEE24A35}"/>
              </a:ext>
            </a:extLst>
          </p:cNvPr>
          <p:cNvSpPr/>
          <p:nvPr/>
        </p:nvSpPr>
        <p:spPr>
          <a:xfrm>
            <a:off x="3996168" y="3965929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03511E-6F5E-9A4C-8F7F-32B3B7992B08}"/>
              </a:ext>
            </a:extLst>
          </p:cNvPr>
          <p:cNvSpPr/>
          <p:nvPr/>
        </p:nvSpPr>
        <p:spPr>
          <a:xfrm>
            <a:off x="2985396" y="4400069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6E7F80-10ED-3644-90AA-1925CB0EC4FB}"/>
              </a:ext>
            </a:extLst>
          </p:cNvPr>
          <p:cNvSpPr/>
          <p:nvPr/>
        </p:nvSpPr>
        <p:spPr>
          <a:xfrm>
            <a:off x="3471006" y="4400069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0193D2-8C7C-F246-8FE1-FABDDC9D627B}"/>
              </a:ext>
            </a:extLst>
          </p:cNvPr>
          <p:cNvSpPr/>
          <p:nvPr/>
        </p:nvSpPr>
        <p:spPr>
          <a:xfrm>
            <a:off x="7441769" y="3759858"/>
            <a:ext cx="1952367" cy="1124464"/>
          </a:xfrm>
          <a:prstGeom prst="rect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018D53-6FC6-B448-A515-46D32A2058BF}"/>
              </a:ext>
            </a:extLst>
          </p:cNvPr>
          <p:cNvSpPr/>
          <p:nvPr/>
        </p:nvSpPr>
        <p:spPr>
          <a:xfrm>
            <a:off x="7750688" y="3932025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641FFF-047B-ED41-926E-2D51176ACFC8}"/>
              </a:ext>
            </a:extLst>
          </p:cNvPr>
          <p:cNvSpPr/>
          <p:nvPr/>
        </p:nvSpPr>
        <p:spPr>
          <a:xfrm>
            <a:off x="8237952" y="3932025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0F8407-341B-114F-9985-7F88AB57A86F}"/>
              </a:ext>
            </a:extLst>
          </p:cNvPr>
          <p:cNvSpPr/>
          <p:nvPr/>
        </p:nvSpPr>
        <p:spPr>
          <a:xfrm>
            <a:off x="8763114" y="3935864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85E1B8-906C-7D43-B28D-206D809E2DD2}"/>
              </a:ext>
            </a:extLst>
          </p:cNvPr>
          <p:cNvSpPr/>
          <p:nvPr/>
        </p:nvSpPr>
        <p:spPr>
          <a:xfrm>
            <a:off x="7752342" y="4370004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5234A1-5DB4-E64C-8A72-3E3555035F67}"/>
              </a:ext>
            </a:extLst>
          </p:cNvPr>
          <p:cNvSpPr/>
          <p:nvPr/>
        </p:nvSpPr>
        <p:spPr>
          <a:xfrm>
            <a:off x="8237952" y="4370004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26B7AA-7023-5E4E-BCAC-09E8EA45B091}"/>
              </a:ext>
            </a:extLst>
          </p:cNvPr>
          <p:cNvSpPr/>
          <p:nvPr/>
        </p:nvSpPr>
        <p:spPr>
          <a:xfrm>
            <a:off x="3996168" y="4402862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A1F846-2F07-5149-9621-1601D2D6404B}"/>
              </a:ext>
            </a:extLst>
          </p:cNvPr>
          <p:cNvSpPr/>
          <p:nvPr/>
        </p:nvSpPr>
        <p:spPr>
          <a:xfrm>
            <a:off x="8763114" y="4370004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FB4DA-92B2-4B4D-A2CD-63C9FEEDA463}"/>
              </a:ext>
            </a:extLst>
          </p:cNvPr>
          <p:cNvSpPr/>
          <p:nvPr/>
        </p:nvSpPr>
        <p:spPr>
          <a:xfrm>
            <a:off x="2201243" y="5185549"/>
            <a:ext cx="2899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b="1" dirty="0">
                <a:solidFill>
                  <a:srgbClr val="000000"/>
                </a:solidFill>
                <a:latin typeface="Karla"/>
                <a:ea typeface="微软雅黑"/>
              </a:rPr>
              <a:t>Info(6, 0) =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 1− (1</a:t>
            </a:r>
            <a:r>
              <a:rPr lang="en-US" baseline="30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2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+ 0</a:t>
            </a:r>
            <a:r>
              <a:rPr lang="en-US" baseline="30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2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Karla"/>
                <a:ea typeface="微软雅黑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/>
                <a:ea typeface="微软雅黑"/>
              </a:rPr>
              <a:t> 0</a:t>
            </a:r>
            <a:endParaRPr lang="en-TW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0C7D7-C423-9B44-9173-F02869076527}"/>
              </a:ext>
            </a:extLst>
          </p:cNvPr>
          <p:cNvSpPr/>
          <p:nvPr/>
        </p:nvSpPr>
        <p:spPr>
          <a:xfrm>
            <a:off x="6619221" y="5205260"/>
            <a:ext cx="3597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b="1" dirty="0">
                <a:solidFill>
                  <a:srgbClr val="000000"/>
                </a:solidFill>
                <a:latin typeface="Karla"/>
                <a:ea typeface="微软雅黑"/>
              </a:rPr>
              <a:t>Info(3, 3) =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Karla"/>
                <a:ea typeface="微软雅黑"/>
              </a:rPr>
              <a:t>=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 1− (0.5</a:t>
            </a:r>
            <a:r>
              <a:rPr lang="en-US" baseline="30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2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+ 0.5</a:t>
            </a:r>
            <a:r>
              <a:rPr lang="en-US" baseline="30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2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Karla"/>
                <a:ea typeface="微软雅黑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/>
                <a:ea typeface="微软雅黑"/>
              </a:rPr>
              <a:t> 0.5 </a:t>
            </a:r>
            <a:endParaRPr lang="en-TW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925048-B6FB-2B4A-BE53-95D995937AC0}"/>
              </a:ext>
            </a:extLst>
          </p:cNvPr>
          <p:cNvSpPr/>
          <p:nvPr/>
        </p:nvSpPr>
        <p:spPr>
          <a:xfrm>
            <a:off x="4627190" y="1357766"/>
            <a:ext cx="347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sz="2000" b="1" dirty="0">
                <a:solidFill>
                  <a:srgbClr val="000000"/>
                </a:solidFill>
                <a:latin typeface="Karla"/>
                <a:ea typeface="微软雅黑"/>
              </a:rPr>
              <a:t>Gini =</a:t>
            </a:r>
            <a:r>
              <a:rPr lang="en-US" sz="2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 1−∑ </a:t>
            </a:r>
            <a:r>
              <a:rPr lang="en-US" sz="2000" i="1" dirty="0" err="1">
                <a:solidFill>
                  <a:srgbClr val="000000"/>
                </a:solidFill>
                <a:latin typeface="Arial"/>
                <a:ea typeface="微软雅黑"/>
              </a:rPr>
              <a:t>p</a:t>
            </a:r>
            <a:r>
              <a:rPr lang="en-US" sz="2000" i="1" baseline="-25000" dirty="0" err="1">
                <a:solidFill>
                  <a:srgbClr val="000000"/>
                </a:solidFill>
                <a:latin typeface="Arial"/>
                <a:ea typeface="微软雅黑"/>
              </a:rPr>
              <a:t>j</a:t>
            </a:r>
            <a:r>
              <a:rPr lang="en-US" sz="2000" i="1" baseline="-25000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sz="2000" i="1" baseline="30000" dirty="0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b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</a:br>
            <a:endParaRPr lang="en-TW" sz="20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281B9-A6F3-F247-A45F-090BA00B3F08}"/>
              </a:ext>
            </a:extLst>
          </p:cNvPr>
          <p:cNvSpPr/>
          <p:nvPr/>
        </p:nvSpPr>
        <p:spPr>
          <a:xfrm>
            <a:off x="4627190" y="2219629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000" b="1" dirty="0">
                <a:solidFill>
                  <a:srgbClr val="000000"/>
                </a:solidFill>
                <a:latin typeface="Karla"/>
                <a:ea typeface="微软雅黑"/>
              </a:rPr>
              <a:t>Gini Impurity =</a:t>
            </a:r>
            <a:r>
              <a:rPr lang="en-US" sz="2000" dirty="0">
                <a:solidFill>
                  <a:srgbClr val="000000"/>
                </a:solidFill>
                <a:latin typeface="Karla"/>
                <a:ea typeface="微软雅黑"/>
              </a:rPr>
              <a:t>  1 </a:t>
            </a:r>
            <a:r>
              <a:rPr lang="en-US" sz="2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−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 (p</a:t>
            </a:r>
            <a:r>
              <a:rPr lang="en-US" sz="2000" baseline="30000" dirty="0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+q</a:t>
            </a:r>
            <a:r>
              <a:rPr lang="en-US" sz="2000" baseline="30000" dirty="0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383E1D-EE13-5248-833A-F4520A61C8A9}"/>
              </a:ext>
            </a:extLst>
          </p:cNvPr>
          <p:cNvSpPr/>
          <p:nvPr/>
        </p:nvSpPr>
        <p:spPr>
          <a:xfrm>
            <a:off x="4627190" y="30258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/>
            <a:r>
              <a:rPr lang="en-US" dirty="0">
                <a:solidFill>
                  <a:srgbClr val="000000"/>
                </a:solidFill>
                <a:latin typeface="Karla"/>
                <a:ea typeface="微软雅黑"/>
              </a:rPr>
              <a:t>p：</a:t>
            </a:r>
            <a:r>
              <a:rPr lang="zh-TW" altLang="en-US" dirty="0">
                <a:solidFill>
                  <a:srgbClr val="000000"/>
                </a:solidFill>
                <a:latin typeface="Karla"/>
                <a:ea typeface="微软雅黑"/>
              </a:rPr>
              <a:t>是的機率    </a:t>
            </a:r>
            <a:r>
              <a:rPr lang="en-US" dirty="0">
                <a:solidFill>
                  <a:srgbClr val="000000"/>
                </a:solidFill>
                <a:latin typeface="Karla"/>
                <a:ea typeface="微软雅黑"/>
              </a:rPr>
              <a:t>q：</a:t>
            </a:r>
            <a:r>
              <a:rPr lang="zh-TW" altLang="en-US" dirty="0">
                <a:solidFill>
                  <a:srgbClr val="000000"/>
                </a:solidFill>
                <a:latin typeface="Karla"/>
                <a:ea typeface="微软雅黑"/>
              </a:rPr>
              <a:t>否的機率</a:t>
            </a:r>
            <a:endParaRPr lang="en-TW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8177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1EEFFC-411B-4041-8E9A-487A1DDBFE96}"/>
              </a:ext>
            </a:extLst>
          </p:cNvPr>
          <p:cNvSpPr txBox="1">
            <a:spLocks/>
          </p:cNvSpPr>
          <p:nvPr/>
        </p:nvSpPr>
        <p:spPr>
          <a:xfrm>
            <a:off x="992875" y="245402"/>
            <a:ext cx="9315782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Microsoft JhengHei"/>
              </a:rPr>
              <a:t>決策樹模型的優缺點</a:t>
            </a:r>
            <a:endParaRPr kumimoji="0" lang="en-TW" sz="3600" b="1" i="0" u="none" strike="noStrike" kern="1200" cap="none" spc="0" normalizeH="0" baseline="0" noProof="0" dirty="0">
              <a:ln>
                <a:noFill/>
              </a:ln>
              <a:solidFill>
                <a:srgbClr val="F2ECE1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F17ABA-03A7-F84A-8E73-3904BB3B3406}"/>
              </a:ext>
            </a:extLst>
          </p:cNvPr>
          <p:cNvSpPr/>
          <p:nvPr/>
        </p:nvSpPr>
        <p:spPr>
          <a:xfrm>
            <a:off x="684770" y="1938464"/>
            <a:ext cx="4852430" cy="224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sz="2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簡單且高度可解釋性 </a:t>
            </a:r>
          </a:p>
          <a:p>
            <a:pPr marL="285750" indent="-285750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sz="2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低計算時間複雜度 </a:t>
            </a:r>
          </a:p>
          <a:p>
            <a:pPr marL="285750" indent="-285750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每個決策階段都相當的明確清楚</a:t>
            </a:r>
            <a:endParaRPr lang="en-US" altLang="zh-TW" sz="2400" kern="0" dirty="0">
              <a:solidFill>
                <a:srgbClr val="595959"/>
              </a:solidFill>
              <a:latin typeface="Arial"/>
              <a:ea typeface="微软雅黑"/>
              <a:cs typeface="Arial"/>
            </a:endParaRPr>
          </a:p>
          <a:p>
            <a:pPr marL="285750" indent="-285750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幾乎沒有要調整的超參數</a:t>
            </a:r>
            <a:endParaRPr lang="en-US" altLang="zh-TW" sz="2400" kern="0" dirty="0">
              <a:solidFill>
                <a:srgbClr val="595959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FA8DC8-7C8D-5B4D-B75C-B691FAF3BDC9}"/>
              </a:ext>
            </a:extLst>
          </p:cNvPr>
          <p:cNvSpPr/>
          <p:nvPr/>
        </p:nvSpPr>
        <p:spPr>
          <a:xfrm>
            <a:off x="6412470" y="1938463"/>
            <a:ext cx="4852430" cy="1134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sz="2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模型容易過度擬合 </a:t>
            </a:r>
          </a:p>
          <a:p>
            <a:pPr marL="285750" indent="-285750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sz="2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當標籤類別種類多時樹會很複雜</a:t>
            </a:r>
            <a:endParaRPr lang="en-US" altLang="zh-TW" sz="2400" kern="0" dirty="0">
              <a:solidFill>
                <a:srgbClr val="595959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51CBB6-278F-D344-8A36-EFDE6DA81DDB}"/>
              </a:ext>
            </a:extLst>
          </p:cNvPr>
          <p:cNvSpPr/>
          <p:nvPr/>
        </p:nvSpPr>
        <p:spPr>
          <a:xfrm>
            <a:off x="2146300" y="1544763"/>
            <a:ext cx="964685" cy="393700"/>
          </a:xfrm>
          <a:prstGeom prst="roundRect">
            <a:avLst/>
          </a:prstGeom>
          <a:solidFill>
            <a:srgbClr val="D2A66C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優點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ECC4DB-E805-7A43-993C-D7FC5C417EFF}"/>
              </a:ext>
            </a:extLst>
          </p:cNvPr>
          <p:cNvSpPr/>
          <p:nvPr/>
        </p:nvSpPr>
        <p:spPr>
          <a:xfrm>
            <a:off x="7874000" y="1552826"/>
            <a:ext cx="964685" cy="393700"/>
          </a:xfrm>
          <a:prstGeom prst="roundRect">
            <a:avLst/>
          </a:prstGeom>
          <a:solidFill>
            <a:srgbClr val="D2A66C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缺點</a:t>
            </a:r>
          </a:p>
        </p:txBody>
      </p:sp>
    </p:spTree>
    <p:extLst>
      <p:ext uri="{BB962C8B-B14F-4D97-AF65-F5344CB8AC3E}">
        <p14:creationId xmlns:p14="http://schemas.microsoft.com/office/powerpoint/2010/main" val="37987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199</Words>
  <Application>Microsoft Macintosh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Microsoft JhengHei</vt:lpstr>
      <vt:lpstr>微软雅黑</vt:lpstr>
      <vt:lpstr>Toppan Bunkyu Midashi Gothic Ex</vt:lpstr>
      <vt:lpstr>Arial</vt:lpstr>
      <vt:lpstr>Calibri</vt:lpstr>
      <vt:lpstr>Calibri Light</vt:lpstr>
      <vt:lpstr>Cambria Math</vt:lpstr>
      <vt:lpstr>Karla</vt:lpstr>
      <vt:lpstr>STIXGeneral-Regular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2021-09-12T07:56:55Z</dcterms:created>
  <dcterms:modified xsi:type="dcterms:W3CDTF">2021-09-12T09:31:53Z</dcterms:modified>
</cp:coreProperties>
</file>