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1" r:id="rId4"/>
    <p:sldId id="263" r:id="rId5"/>
    <p:sldId id="264" r:id="rId6"/>
    <p:sldId id="265" r:id="rId7"/>
    <p:sldId id="266" r:id="rId8"/>
    <p:sldId id="268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60" r:id="rId17"/>
    <p:sldId id="26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8038"/>
    <a:srgbClr val="002060"/>
    <a:srgbClr val="323F4F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612"/>
  </p:normalViewPr>
  <p:slideViewPr>
    <p:cSldViewPr snapToGrid="0">
      <p:cViewPr>
        <p:scale>
          <a:sx n="97" d="100"/>
          <a:sy n="97" d="100"/>
        </p:scale>
        <p:origin x="1680" y="5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C32CF6E-4A8B-0640-AD92-5517779417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CAB046-F5FA-684E-A7BD-678858182E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B65E1-F333-AE4B-853A-5E7F58F48CF3}" type="datetimeFigureOut">
              <a:rPr lang="en-TW" smtClean="0"/>
              <a:t>2024/10/27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C4D8B-1E54-3742-93D6-CCF52FB9D7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907A5-C9C5-3647-B15A-B8E146D92F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2FD30-6EFE-D24D-8E0E-5CC21B57B04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0254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9483D-5685-4610-8B91-BE6D65D1569A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77630-0304-4BDB-992F-F15AAB68F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988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77630-0304-4BDB-992F-F15AAB68FE3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197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從下圖的例子就可以看出，如果拿訓練資料來評估這個模型，確實可以得到很小的誤差；但如果拿測試資料來評估的話，反而會得到一個極差的結果。雖然這個例子有點極端，但感覺滿好理解的。</a:t>
            </a:r>
            <a:endParaRPr lang="en-US" altLang="zh-TW" dirty="0"/>
          </a:p>
          <a:p>
            <a:r>
              <a:rPr lang="zh-TW" altLang="en-US" dirty="0"/>
              <a:t>藍線訓練模型</a:t>
            </a:r>
            <a:endParaRPr lang="en-US" altLang="zh-TW" dirty="0"/>
          </a:p>
          <a:p>
            <a:r>
              <a:rPr lang="zh-TW" altLang="en-US" dirty="0"/>
              <a:t>灰線真實環境</a:t>
            </a:r>
            <a:r>
              <a:rPr lang="en-US" altLang="zh-TW" dirty="0"/>
              <a:t> f^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77630-0304-4BDB-992F-F15AAB68FE3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346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19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">
            <a:extLst>
              <a:ext uri="{FF2B5EF4-FFF2-40B4-BE49-F238E27FC236}">
                <a16:creationId xmlns:a16="http://schemas.microsoft.com/office/drawing/2014/main" id="{D3E21AA4-D7B2-A444-B5F7-842AEFE3F5B5}"/>
              </a:ext>
            </a:extLst>
          </p:cNvPr>
          <p:cNvGrpSpPr/>
          <p:nvPr userDrawn="1"/>
        </p:nvGrpSpPr>
        <p:grpSpPr>
          <a:xfrm>
            <a:off x="1" y="6453063"/>
            <a:ext cx="12193590" cy="408252"/>
            <a:chOff x="0" y="0"/>
            <a:chExt cx="24383999" cy="816501"/>
          </a:xfrm>
        </p:grpSpPr>
        <p:sp>
          <p:nvSpPr>
            <p:cNvPr id="6" name="矩形">
              <a:extLst>
                <a:ext uri="{FF2B5EF4-FFF2-40B4-BE49-F238E27FC236}">
                  <a16:creationId xmlns:a16="http://schemas.microsoft.com/office/drawing/2014/main" id="{C4B15281-C6B2-BB4A-AE55-74C48E4C2FD1}"/>
                </a:ext>
              </a:extLst>
            </p:cNvPr>
            <p:cNvSpPr/>
            <p:nvPr/>
          </p:nvSpPr>
          <p:spPr>
            <a:xfrm>
              <a:off x="0" y="0"/>
              <a:ext cx="24383999" cy="816501"/>
            </a:xfrm>
            <a:prstGeom prst="rect">
              <a:avLst/>
            </a:prstGeom>
            <a:solidFill>
              <a:srgbClr val="323F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205414">
                <a:defRPr sz="32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000"/>
            </a:p>
          </p:txBody>
        </p:sp>
        <p:sp>
          <p:nvSpPr>
            <p:cNvPr id="7" name="Intelligent Information Retrieval Laboratory">
              <a:extLst>
                <a:ext uri="{FF2B5EF4-FFF2-40B4-BE49-F238E27FC236}">
                  <a16:creationId xmlns:a16="http://schemas.microsoft.com/office/drawing/2014/main" id="{011EEBE3-C8C3-6941-8626-3E1CE21A2FD9}"/>
                </a:ext>
              </a:extLst>
            </p:cNvPr>
            <p:cNvSpPr txBox="1"/>
            <p:nvPr/>
          </p:nvSpPr>
          <p:spPr>
            <a:xfrm>
              <a:off x="1171417" y="109370"/>
              <a:ext cx="1698746" cy="5963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821531">
                <a:defRPr sz="2400" b="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andy6804tw</a:t>
              </a:r>
              <a:endParaRPr sz="1000" b="0" dirty="0"/>
            </a:p>
          </p:txBody>
        </p:sp>
      </p:grpSp>
      <p:sp>
        <p:nvSpPr>
          <p:cNvPr id="10" name="大標題文字">
            <a:extLst>
              <a:ext uri="{FF2B5EF4-FFF2-40B4-BE49-F238E27FC236}">
                <a16:creationId xmlns:a16="http://schemas.microsoft.com/office/drawing/2014/main" id="{24D62130-DA03-B640-B2A8-2D90D9D4EE1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44662" y="276675"/>
            <a:ext cx="6307991" cy="6350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kumimoji="1" lang="zh-TW" altLang="en-US" sz="3600" b="1" kern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</a:lstStyle>
          <a:p>
            <a:r>
              <a:rPr dirty="0" err="1"/>
              <a:t>大標題文字</a:t>
            </a:r>
            <a:endParaRPr dirty="0"/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8FE98CF9-E3F0-814B-B0C9-89964F31665B}"/>
              </a:ext>
            </a:extLst>
          </p:cNvPr>
          <p:cNvSpPr/>
          <p:nvPr userDrawn="1"/>
        </p:nvSpPr>
        <p:spPr>
          <a:xfrm>
            <a:off x="-211814" y="202131"/>
            <a:ext cx="848639" cy="757667"/>
          </a:xfrm>
          <a:prstGeom prst="rect">
            <a:avLst/>
          </a:prstGeom>
          <a:solidFill>
            <a:schemeClr val="accent4">
              <a:alpha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1408A2-2A08-244E-92E7-93FE1A61E8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5470" y="6240252"/>
            <a:ext cx="550363" cy="451548"/>
          </a:xfrm>
          <a:prstGeom prst="rect">
            <a:avLst/>
          </a:prstGeom>
        </p:spPr>
      </p:pic>
      <p:pic>
        <p:nvPicPr>
          <p:cNvPr id="14" name="Picture 2" descr="Github Icon White #5867 - Free Icons Library">
            <a:extLst>
              <a:ext uri="{FF2B5EF4-FFF2-40B4-BE49-F238E27FC236}">
                <a16:creationId xmlns:a16="http://schemas.microsoft.com/office/drawing/2014/main" id="{27C3BC60-B326-794B-AF10-A236CEDB2A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05" y="6467896"/>
            <a:ext cx="375945" cy="37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White blogger icon - Free white blogger icons">
            <a:extLst>
              <a:ext uri="{FF2B5EF4-FFF2-40B4-BE49-F238E27FC236}">
                <a16:creationId xmlns:a16="http://schemas.microsoft.com/office/drawing/2014/main" id="{A84611BF-97F9-8E47-939D-B657F5E8F9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22" b="97778" l="5778" r="96889">
                        <a14:foregroundMark x1="66667" y1="24444" x2="71556" y2="45778"/>
                        <a14:foregroundMark x1="71556" y1="45778" x2="78222" y2="55111"/>
                        <a14:foregroundMark x1="88889" y1="59111" x2="87111" y2="76889"/>
                        <a14:foregroundMark x1="87111" y1="76889" x2="71556" y2="84444"/>
                        <a14:foregroundMark x1="71556" y1="84444" x2="31556" y2="88889"/>
                        <a14:foregroundMark x1="31556" y1="88889" x2="14222" y2="78667"/>
                        <a14:foregroundMark x1="14222" y1="78667" x2="17333" y2="58222"/>
                        <a14:foregroundMark x1="17333" y1="58222" x2="50667" y2="49778"/>
                        <a14:foregroundMark x1="50667" y1="49778" x2="65333" y2="32444"/>
                        <a14:foregroundMark x1="65333" y1="32444" x2="45778" y2="8000"/>
                        <a14:foregroundMark x1="45778" y1="8000" x2="26667" y2="6222"/>
                        <a14:foregroundMark x1="26667" y1="6222" x2="6222" y2="30222"/>
                        <a14:foregroundMark x1="6222" y1="30222" x2="18222" y2="69333"/>
                        <a14:foregroundMark x1="93778" y1="48889" x2="86667" y2="83111"/>
                        <a14:foregroundMark x1="86667" y1="83111" x2="69333" y2="93778"/>
                        <a14:foregroundMark x1="69333" y1="93778" x2="40444" y2="97778"/>
                        <a14:foregroundMark x1="97333" y1="72889" x2="95556" y2="49333"/>
                        <a14:foregroundMark x1="28000" y1="4444" x2="51556" y2="6667"/>
                        <a14:foregroundMark x1="51556" y1="6667" x2="57333" y2="6222"/>
                        <a14:foregroundMark x1="29778" y1="2222" x2="41333" y2="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706" y="6529861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Intelligent Information Retrieval Laboratory">
            <a:extLst>
              <a:ext uri="{FF2B5EF4-FFF2-40B4-BE49-F238E27FC236}">
                <a16:creationId xmlns:a16="http://schemas.microsoft.com/office/drawing/2014/main" id="{A20C8FDE-E97F-CB4C-8B2E-246B10AFD76E}"/>
              </a:ext>
            </a:extLst>
          </p:cNvPr>
          <p:cNvSpPr txBox="1"/>
          <p:nvPr userDrawn="1"/>
        </p:nvSpPr>
        <p:spPr>
          <a:xfrm>
            <a:off x="1792297" y="6520487"/>
            <a:ext cx="849484" cy="2981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numCol="1" anchor="ctr">
            <a:spAutoFit/>
          </a:bodyPr>
          <a:lstStyle>
            <a:lvl1pPr algn="l" defTabSz="821531">
              <a:defRPr sz="2400" b="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1010code</a:t>
            </a:r>
            <a:endParaRPr sz="1000" b="0" dirty="0"/>
          </a:p>
        </p:txBody>
      </p:sp>
      <p:pic>
        <p:nvPicPr>
          <p:cNvPr id="17" name="Picture 8" descr="White YouTube Logo - LogoDix">
            <a:extLst>
              <a:ext uri="{FF2B5EF4-FFF2-40B4-BE49-F238E27FC236}">
                <a16:creationId xmlns:a16="http://schemas.microsoft.com/office/drawing/2014/main" id="{516DB336-82EC-2846-9A5A-16D7D15663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663" y="6494692"/>
            <a:ext cx="520454" cy="32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Intelligent Information Retrieval Laboratory">
            <a:extLst>
              <a:ext uri="{FF2B5EF4-FFF2-40B4-BE49-F238E27FC236}">
                <a16:creationId xmlns:a16="http://schemas.microsoft.com/office/drawing/2014/main" id="{5BA82EEF-184B-5842-88C6-A225DD1CA429}"/>
              </a:ext>
            </a:extLst>
          </p:cNvPr>
          <p:cNvSpPr txBox="1"/>
          <p:nvPr userDrawn="1"/>
        </p:nvSpPr>
        <p:spPr>
          <a:xfrm>
            <a:off x="3010703" y="6507748"/>
            <a:ext cx="849484" cy="2981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numCol="1" anchor="ctr">
            <a:spAutoFit/>
          </a:bodyPr>
          <a:lstStyle>
            <a:lvl1pPr algn="l" defTabSz="821531">
              <a:defRPr sz="2400" b="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10程式中</a:t>
            </a:r>
            <a:endParaRPr sz="1000" b="0" dirty="0"/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2BEB0B36-5D33-F444-9047-C3F4BF5A6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3533"/>
            <a:ext cx="10515600" cy="4983430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kumimoji="1" lang="zh-TW" altLang="en-US" sz="2800" kern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kumimoji="1" lang="zh-TW" altLang="en-US" sz="2800" kern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kumimoji="1" lang="zh-TW" altLang="en-US" sz="2800" kern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kumimoji="1" lang="zh-TW" altLang="en-US" sz="2800" kern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kumimoji="1" lang="zh-TW" altLang="en-US" sz="2800" kern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B457E7FD-1576-C74A-9329-23B4EE766191}"/>
              </a:ext>
            </a:extLst>
          </p:cNvPr>
          <p:cNvSpPr txBox="1">
            <a:spLocks/>
          </p:cNvSpPr>
          <p:nvPr userDrawn="1"/>
        </p:nvSpPr>
        <p:spPr>
          <a:xfrm>
            <a:off x="10787271" y="6534626"/>
            <a:ext cx="418672" cy="3233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800" b="1" kern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TW" sz="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TW" sz="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5188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">
            <a:extLst>
              <a:ext uri="{FF2B5EF4-FFF2-40B4-BE49-F238E27FC236}">
                <a16:creationId xmlns:a16="http://schemas.microsoft.com/office/drawing/2014/main" id="{D3E21AA4-D7B2-A444-B5F7-842AEFE3F5B5}"/>
              </a:ext>
            </a:extLst>
          </p:cNvPr>
          <p:cNvGrpSpPr/>
          <p:nvPr userDrawn="1"/>
        </p:nvGrpSpPr>
        <p:grpSpPr>
          <a:xfrm>
            <a:off x="1" y="6453063"/>
            <a:ext cx="12193590" cy="408252"/>
            <a:chOff x="0" y="0"/>
            <a:chExt cx="24383999" cy="816501"/>
          </a:xfrm>
        </p:grpSpPr>
        <p:sp>
          <p:nvSpPr>
            <p:cNvPr id="6" name="矩形">
              <a:extLst>
                <a:ext uri="{FF2B5EF4-FFF2-40B4-BE49-F238E27FC236}">
                  <a16:creationId xmlns:a16="http://schemas.microsoft.com/office/drawing/2014/main" id="{C4B15281-C6B2-BB4A-AE55-74C48E4C2FD1}"/>
                </a:ext>
              </a:extLst>
            </p:cNvPr>
            <p:cNvSpPr/>
            <p:nvPr/>
          </p:nvSpPr>
          <p:spPr>
            <a:xfrm>
              <a:off x="0" y="0"/>
              <a:ext cx="24383999" cy="816501"/>
            </a:xfrm>
            <a:prstGeom prst="rect">
              <a:avLst/>
            </a:prstGeom>
            <a:solidFill>
              <a:srgbClr val="323F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205414">
                <a:defRPr sz="32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000"/>
            </a:p>
          </p:txBody>
        </p:sp>
        <p:sp>
          <p:nvSpPr>
            <p:cNvPr id="7" name="Intelligent Information Retrieval Laboratory">
              <a:extLst>
                <a:ext uri="{FF2B5EF4-FFF2-40B4-BE49-F238E27FC236}">
                  <a16:creationId xmlns:a16="http://schemas.microsoft.com/office/drawing/2014/main" id="{011EEBE3-C8C3-6941-8626-3E1CE21A2FD9}"/>
                </a:ext>
              </a:extLst>
            </p:cNvPr>
            <p:cNvSpPr txBox="1"/>
            <p:nvPr/>
          </p:nvSpPr>
          <p:spPr>
            <a:xfrm>
              <a:off x="1171417" y="109370"/>
              <a:ext cx="1698746" cy="5963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821531">
                <a:defRPr sz="2400" b="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andy6804tw</a:t>
              </a:r>
              <a:endParaRPr sz="1000" b="0" dirty="0"/>
            </a:p>
          </p:txBody>
        </p:sp>
      </p:grpSp>
      <p:sp>
        <p:nvSpPr>
          <p:cNvPr id="10" name="大標題文字">
            <a:extLst>
              <a:ext uri="{FF2B5EF4-FFF2-40B4-BE49-F238E27FC236}">
                <a16:creationId xmlns:a16="http://schemas.microsoft.com/office/drawing/2014/main" id="{24D62130-DA03-B640-B2A8-2D90D9D4EE1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44662" y="276675"/>
            <a:ext cx="6307991" cy="6350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kumimoji="1" lang="zh-TW" altLang="en-US" sz="3600" b="1" kern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</a:lstStyle>
          <a:p>
            <a:r>
              <a:rPr dirty="0" err="1"/>
              <a:t>大標題文字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1408A2-2A08-244E-92E7-93FE1A61E8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5470" y="6240252"/>
            <a:ext cx="550363" cy="451548"/>
          </a:xfrm>
          <a:prstGeom prst="rect">
            <a:avLst/>
          </a:prstGeom>
        </p:spPr>
      </p:pic>
      <p:pic>
        <p:nvPicPr>
          <p:cNvPr id="14" name="Picture 2" descr="Github Icon White #5867 - Free Icons Library">
            <a:extLst>
              <a:ext uri="{FF2B5EF4-FFF2-40B4-BE49-F238E27FC236}">
                <a16:creationId xmlns:a16="http://schemas.microsoft.com/office/drawing/2014/main" id="{27C3BC60-B326-794B-AF10-A236CEDB2A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05" y="6467896"/>
            <a:ext cx="375945" cy="37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White blogger icon - Free white blogger icons">
            <a:extLst>
              <a:ext uri="{FF2B5EF4-FFF2-40B4-BE49-F238E27FC236}">
                <a16:creationId xmlns:a16="http://schemas.microsoft.com/office/drawing/2014/main" id="{A84611BF-97F9-8E47-939D-B657F5E8F9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22" b="97778" l="5778" r="96889">
                        <a14:foregroundMark x1="66667" y1="24444" x2="71556" y2="45778"/>
                        <a14:foregroundMark x1="71556" y1="45778" x2="78222" y2="55111"/>
                        <a14:foregroundMark x1="88889" y1="59111" x2="87111" y2="76889"/>
                        <a14:foregroundMark x1="87111" y1="76889" x2="71556" y2="84444"/>
                        <a14:foregroundMark x1="71556" y1="84444" x2="31556" y2="88889"/>
                        <a14:foregroundMark x1="31556" y1="88889" x2="14222" y2="78667"/>
                        <a14:foregroundMark x1="14222" y1="78667" x2="17333" y2="58222"/>
                        <a14:foregroundMark x1="17333" y1="58222" x2="50667" y2="49778"/>
                        <a14:foregroundMark x1="50667" y1="49778" x2="65333" y2="32444"/>
                        <a14:foregroundMark x1="65333" y1="32444" x2="45778" y2="8000"/>
                        <a14:foregroundMark x1="45778" y1="8000" x2="26667" y2="6222"/>
                        <a14:foregroundMark x1="26667" y1="6222" x2="6222" y2="30222"/>
                        <a14:foregroundMark x1="6222" y1="30222" x2="18222" y2="69333"/>
                        <a14:foregroundMark x1="93778" y1="48889" x2="86667" y2="83111"/>
                        <a14:foregroundMark x1="86667" y1="83111" x2="69333" y2="93778"/>
                        <a14:foregroundMark x1="69333" y1="93778" x2="40444" y2="97778"/>
                        <a14:foregroundMark x1="97333" y1="72889" x2="95556" y2="49333"/>
                        <a14:foregroundMark x1="28000" y1="4444" x2="51556" y2="6667"/>
                        <a14:foregroundMark x1="51556" y1="6667" x2="57333" y2="6222"/>
                        <a14:foregroundMark x1="29778" y1="2222" x2="41333" y2="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706" y="6529861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Intelligent Information Retrieval Laboratory">
            <a:extLst>
              <a:ext uri="{FF2B5EF4-FFF2-40B4-BE49-F238E27FC236}">
                <a16:creationId xmlns:a16="http://schemas.microsoft.com/office/drawing/2014/main" id="{A20C8FDE-E97F-CB4C-8B2E-246B10AFD76E}"/>
              </a:ext>
            </a:extLst>
          </p:cNvPr>
          <p:cNvSpPr txBox="1"/>
          <p:nvPr userDrawn="1"/>
        </p:nvSpPr>
        <p:spPr>
          <a:xfrm>
            <a:off x="1792297" y="6520487"/>
            <a:ext cx="849484" cy="2981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numCol="1" anchor="ctr">
            <a:spAutoFit/>
          </a:bodyPr>
          <a:lstStyle>
            <a:lvl1pPr algn="l" defTabSz="821531">
              <a:defRPr sz="2400" b="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1010code</a:t>
            </a:r>
            <a:endParaRPr sz="1000" b="0" dirty="0"/>
          </a:p>
        </p:txBody>
      </p:sp>
      <p:pic>
        <p:nvPicPr>
          <p:cNvPr id="17" name="Picture 8" descr="White YouTube Logo - LogoDix">
            <a:extLst>
              <a:ext uri="{FF2B5EF4-FFF2-40B4-BE49-F238E27FC236}">
                <a16:creationId xmlns:a16="http://schemas.microsoft.com/office/drawing/2014/main" id="{516DB336-82EC-2846-9A5A-16D7D15663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663" y="6494692"/>
            <a:ext cx="520454" cy="32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Intelligent Information Retrieval Laboratory">
            <a:extLst>
              <a:ext uri="{FF2B5EF4-FFF2-40B4-BE49-F238E27FC236}">
                <a16:creationId xmlns:a16="http://schemas.microsoft.com/office/drawing/2014/main" id="{5BA82EEF-184B-5842-88C6-A225DD1CA429}"/>
              </a:ext>
            </a:extLst>
          </p:cNvPr>
          <p:cNvSpPr txBox="1"/>
          <p:nvPr userDrawn="1"/>
        </p:nvSpPr>
        <p:spPr>
          <a:xfrm>
            <a:off x="3010703" y="6507748"/>
            <a:ext cx="849484" cy="2981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numCol="1" anchor="ctr">
            <a:spAutoFit/>
          </a:bodyPr>
          <a:lstStyle>
            <a:lvl1pPr algn="l" defTabSz="821531">
              <a:defRPr sz="2400" b="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10程式中</a:t>
            </a:r>
            <a:endParaRPr sz="1000" b="0" dirty="0"/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2BEB0B36-5D33-F444-9047-C3F4BF5A6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3533"/>
            <a:ext cx="10515600" cy="4983430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kumimoji="1" lang="zh-TW" altLang="en-US" sz="2800" kern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kumimoji="1" lang="zh-TW" altLang="en-US" sz="2800" kern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kumimoji="1" lang="zh-TW" altLang="en-US" sz="2800" kern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kumimoji="1" lang="zh-TW" altLang="en-US" sz="2800" kern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kumimoji="1" lang="zh-TW" altLang="en-US" sz="2800" kern="12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DADAE293-3B4D-C14B-ACDC-B3A812011E3B}"/>
              </a:ext>
            </a:extLst>
          </p:cNvPr>
          <p:cNvSpPr txBox="1">
            <a:spLocks/>
          </p:cNvSpPr>
          <p:nvPr userDrawn="1"/>
        </p:nvSpPr>
        <p:spPr>
          <a:xfrm>
            <a:off x="10787271" y="6534626"/>
            <a:ext cx="418672" cy="3233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800" b="1" kern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TW" sz="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TW" sz="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6283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投影片">
    <p:bg>
      <p:bgPr>
        <a:solidFill>
          <a:srgbClr val="323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">
            <a:extLst>
              <a:ext uri="{FF2B5EF4-FFF2-40B4-BE49-F238E27FC236}">
                <a16:creationId xmlns:a16="http://schemas.microsoft.com/office/drawing/2014/main" id="{D3E21AA4-D7B2-A444-B5F7-842AEFE3F5B5}"/>
              </a:ext>
            </a:extLst>
          </p:cNvPr>
          <p:cNvGrpSpPr/>
          <p:nvPr userDrawn="1"/>
        </p:nvGrpSpPr>
        <p:grpSpPr>
          <a:xfrm>
            <a:off x="1" y="6453063"/>
            <a:ext cx="12193590" cy="408252"/>
            <a:chOff x="0" y="0"/>
            <a:chExt cx="24383999" cy="816501"/>
          </a:xfrm>
        </p:grpSpPr>
        <p:sp>
          <p:nvSpPr>
            <p:cNvPr id="6" name="矩形">
              <a:extLst>
                <a:ext uri="{FF2B5EF4-FFF2-40B4-BE49-F238E27FC236}">
                  <a16:creationId xmlns:a16="http://schemas.microsoft.com/office/drawing/2014/main" id="{C4B15281-C6B2-BB4A-AE55-74C48E4C2FD1}"/>
                </a:ext>
              </a:extLst>
            </p:cNvPr>
            <p:cNvSpPr/>
            <p:nvPr/>
          </p:nvSpPr>
          <p:spPr>
            <a:xfrm>
              <a:off x="0" y="0"/>
              <a:ext cx="24383999" cy="816501"/>
            </a:xfrm>
            <a:prstGeom prst="rect">
              <a:avLst/>
            </a:prstGeom>
            <a:solidFill>
              <a:srgbClr val="323F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205414">
                <a:defRPr sz="3200" b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000"/>
            </a:p>
          </p:txBody>
        </p:sp>
        <p:sp>
          <p:nvSpPr>
            <p:cNvPr id="7" name="Intelligent Information Retrieval Laboratory">
              <a:extLst>
                <a:ext uri="{FF2B5EF4-FFF2-40B4-BE49-F238E27FC236}">
                  <a16:creationId xmlns:a16="http://schemas.microsoft.com/office/drawing/2014/main" id="{011EEBE3-C8C3-6941-8626-3E1CE21A2FD9}"/>
                </a:ext>
              </a:extLst>
            </p:cNvPr>
            <p:cNvSpPr txBox="1"/>
            <p:nvPr/>
          </p:nvSpPr>
          <p:spPr>
            <a:xfrm>
              <a:off x="1171417" y="109370"/>
              <a:ext cx="1698746" cy="5963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821531">
                <a:defRPr sz="2400" b="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andy6804tw</a:t>
              </a:r>
              <a:endParaRPr sz="1000" b="0" dirty="0"/>
            </a:p>
          </p:txBody>
        </p:sp>
      </p:grpSp>
      <p:sp>
        <p:nvSpPr>
          <p:cNvPr id="10" name="大標題文字">
            <a:extLst>
              <a:ext uri="{FF2B5EF4-FFF2-40B4-BE49-F238E27FC236}">
                <a16:creationId xmlns:a16="http://schemas.microsoft.com/office/drawing/2014/main" id="{24D62130-DA03-B640-B2A8-2D90D9D4EE1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729885" y="2200804"/>
            <a:ext cx="6307991" cy="6350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2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en-TW" dirty="0"/>
              <a:t>次標題文字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1408A2-2A08-244E-92E7-93FE1A61E8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5470" y="6240252"/>
            <a:ext cx="550363" cy="451548"/>
          </a:xfrm>
          <a:prstGeom prst="rect">
            <a:avLst/>
          </a:prstGeom>
        </p:spPr>
      </p:pic>
      <p:pic>
        <p:nvPicPr>
          <p:cNvPr id="14" name="Picture 2" descr="Github Icon White #5867 - Free Icons Library">
            <a:extLst>
              <a:ext uri="{FF2B5EF4-FFF2-40B4-BE49-F238E27FC236}">
                <a16:creationId xmlns:a16="http://schemas.microsoft.com/office/drawing/2014/main" id="{27C3BC60-B326-794B-AF10-A236CEDB2A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05" y="6467896"/>
            <a:ext cx="375945" cy="37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White blogger icon - Free white blogger icons">
            <a:extLst>
              <a:ext uri="{FF2B5EF4-FFF2-40B4-BE49-F238E27FC236}">
                <a16:creationId xmlns:a16="http://schemas.microsoft.com/office/drawing/2014/main" id="{A84611BF-97F9-8E47-939D-B657F5E8F9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22" b="97778" l="5778" r="96889">
                        <a14:foregroundMark x1="66667" y1="24444" x2="71556" y2="45778"/>
                        <a14:foregroundMark x1="71556" y1="45778" x2="78222" y2="55111"/>
                        <a14:foregroundMark x1="88889" y1="59111" x2="87111" y2="76889"/>
                        <a14:foregroundMark x1="87111" y1="76889" x2="71556" y2="84444"/>
                        <a14:foregroundMark x1="71556" y1="84444" x2="31556" y2="88889"/>
                        <a14:foregroundMark x1="31556" y1="88889" x2="14222" y2="78667"/>
                        <a14:foregroundMark x1="14222" y1="78667" x2="17333" y2="58222"/>
                        <a14:foregroundMark x1="17333" y1="58222" x2="50667" y2="49778"/>
                        <a14:foregroundMark x1="50667" y1="49778" x2="65333" y2="32444"/>
                        <a14:foregroundMark x1="65333" y1="32444" x2="45778" y2="8000"/>
                        <a14:foregroundMark x1="45778" y1="8000" x2="26667" y2="6222"/>
                        <a14:foregroundMark x1="26667" y1="6222" x2="6222" y2="30222"/>
                        <a14:foregroundMark x1="6222" y1="30222" x2="18222" y2="69333"/>
                        <a14:foregroundMark x1="93778" y1="48889" x2="86667" y2="83111"/>
                        <a14:foregroundMark x1="86667" y1="83111" x2="69333" y2="93778"/>
                        <a14:foregroundMark x1="69333" y1="93778" x2="40444" y2="97778"/>
                        <a14:foregroundMark x1="97333" y1="72889" x2="95556" y2="49333"/>
                        <a14:foregroundMark x1="28000" y1="4444" x2="51556" y2="6667"/>
                        <a14:foregroundMark x1="51556" y1="6667" x2="57333" y2="6222"/>
                        <a14:foregroundMark x1="29778" y1="2222" x2="41333" y2="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706" y="6529861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Intelligent Information Retrieval Laboratory">
            <a:extLst>
              <a:ext uri="{FF2B5EF4-FFF2-40B4-BE49-F238E27FC236}">
                <a16:creationId xmlns:a16="http://schemas.microsoft.com/office/drawing/2014/main" id="{A20C8FDE-E97F-CB4C-8B2E-246B10AFD76E}"/>
              </a:ext>
            </a:extLst>
          </p:cNvPr>
          <p:cNvSpPr txBox="1"/>
          <p:nvPr userDrawn="1"/>
        </p:nvSpPr>
        <p:spPr>
          <a:xfrm>
            <a:off x="1792297" y="6520487"/>
            <a:ext cx="849484" cy="2981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numCol="1" anchor="ctr">
            <a:spAutoFit/>
          </a:bodyPr>
          <a:lstStyle>
            <a:lvl1pPr algn="l" defTabSz="821531">
              <a:defRPr sz="2400" b="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1010code</a:t>
            </a:r>
            <a:endParaRPr sz="1000" b="0" dirty="0"/>
          </a:p>
        </p:txBody>
      </p:sp>
      <p:pic>
        <p:nvPicPr>
          <p:cNvPr id="17" name="Picture 8" descr="White YouTube Logo - LogoDix">
            <a:extLst>
              <a:ext uri="{FF2B5EF4-FFF2-40B4-BE49-F238E27FC236}">
                <a16:creationId xmlns:a16="http://schemas.microsoft.com/office/drawing/2014/main" id="{516DB336-82EC-2846-9A5A-16D7D15663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663" y="6494692"/>
            <a:ext cx="520454" cy="32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Intelligent Information Retrieval Laboratory">
            <a:extLst>
              <a:ext uri="{FF2B5EF4-FFF2-40B4-BE49-F238E27FC236}">
                <a16:creationId xmlns:a16="http://schemas.microsoft.com/office/drawing/2014/main" id="{5BA82EEF-184B-5842-88C6-A225DD1CA429}"/>
              </a:ext>
            </a:extLst>
          </p:cNvPr>
          <p:cNvSpPr txBox="1"/>
          <p:nvPr userDrawn="1"/>
        </p:nvSpPr>
        <p:spPr>
          <a:xfrm>
            <a:off x="3010703" y="6507748"/>
            <a:ext cx="849484" cy="2981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numCol="1" anchor="ctr">
            <a:spAutoFit/>
          </a:bodyPr>
          <a:lstStyle>
            <a:lvl1pPr algn="l" defTabSz="821531">
              <a:defRPr sz="2400" b="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10程式中</a:t>
            </a:r>
            <a:endParaRPr sz="1000" b="0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6896298-0E25-BA48-95F6-341AF8F4C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0740" y="2996406"/>
            <a:ext cx="6307136" cy="865187"/>
          </a:xfrm>
        </p:spPr>
        <p:txBody>
          <a:bodyPr>
            <a:normAutofit/>
          </a:bodyPr>
          <a:lstStyle>
            <a:lvl1pPr marL="0" indent="0" algn="ctr">
              <a:buNone/>
              <a:defRPr kumimoji="0" lang="en-TW" sz="3600" b="0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lvl="0"/>
            <a:r>
              <a:rPr lang="en-US" dirty="0" err="1"/>
              <a:t>大標題文字</a:t>
            </a:r>
            <a:endParaRPr lang="en-TW" dirty="0"/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5EE7C58B-F002-BB45-A93A-8694472FF091}"/>
              </a:ext>
            </a:extLst>
          </p:cNvPr>
          <p:cNvSpPr txBox="1">
            <a:spLocks/>
          </p:cNvSpPr>
          <p:nvPr userDrawn="1"/>
        </p:nvSpPr>
        <p:spPr>
          <a:xfrm>
            <a:off x="10787271" y="6534626"/>
            <a:ext cx="418672" cy="3233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800" b="1" kern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TW" sz="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TW" sz="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1475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>
            <a:extLst>
              <a:ext uri="{FF2B5EF4-FFF2-40B4-BE49-F238E27FC236}">
                <a16:creationId xmlns:a16="http://schemas.microsoft.com/office/drawing/2014/main" id="{60ADF905-8921-E243-8E4D-E8A165ED3277}"/>
              </a:ext>
            </a:extLst>
          </p:cNvPr>
          <p:cNvSpPr/>
          <p:nvPr userDrawn="1"/>
        </p:nvSpPr>
        <p:spPr>
          <a:xfrm>
            <a:off x="1270392" y="2231716"/>
            <a:ext cx="9692772" cy="2554292"/>
          </a:xfrm>
          <a:prstGeom prst="rect">
            <a:avLst/>
          </a:prstGeom>
          <a:solidFill>
            <a:schemeClr val="accent5">
              <a:lumMod val="5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" name="直接连接符 9">
            <a:extLst>
              <a:ext uri="{FF2B5EF4-FFF2-40B4-BE49-F238E27FC236}">
                <a16:creationId xmlns:a16="http://schemas.microsoft.com/office/drawing/2014/main" id="{F80BB62D-EA88-ED47-A5CA-FA34E10E70DE}"/>
              </a:ext>
            </a:extLst>
          </p:cNvPr>
          <p:cNvCxnSpPr/>
          <p:nvPr userDrawn="1"/>
        </p:nvCxnSpPr>
        <p:spPr>
          <a:xfrm>
            <a:off x="1713388" y="3873686"/>
            <a:ext cx="59160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3">
            <a:extLst>
              <a:ext uri="{FF2B5EF4-FFF2-40B4-BE49-F238E27FC236}">
                <a16:creationId xmlns:a16="http://schemas.microsoft.com/office/drawing/2014/main" id="{11DED091-9545-E642-B9A6-B553D73D4D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13388" y="2984314"/>
            <a:ext cx="6307136" cy="852754"/>
          </a:xfrm>
        </p:spPr>
        <p:txBody>
          <a:bodyPr>
            <a:noAutofit/>
          </a:bodyPr>
          <a:lstStyle>
            <a:lvl1pPr marL="0" indent="0" algn="l">
              <a:buNone/>
              <a:defRPr kumimoji="0" lang="en-TW" sz="5400" b="1" i="0" u="none" strike="noStrike" kern="1200" cap="none" spc="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lvl="0"/>
            <a:r>
              <a:rPr lang="en-US" dirty="0" err="1"/>
              <a:t>大標題文字</a:t>
            </a:r>
            <a:endParaRPr lang="en-TW" dirty="0"/>
          </a:p>
        </p:txBody>
      </p:sp>
      <p:sp>
        <p:nvSpPr>
          <p:cNvPr id="9" name="大標題文字">
            <a:extLst>
              <a:ext uri="{FF2B5EF4-FFF2-40B4-BE49-F238E27FC236}">
                <a16:creationId xmlns:a16="http://schemas.microsoft.com/office/drawing/2014/main" id="{8FABC9D1-2577-7A48-B4F6-3C1F989D8A1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713388" y="3970091"/>
            <a:ext cx="6307991" cy="34400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00" kern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r>
              <a:rPr lang="en-TW" dirty="0"/>
              <a:t>次標題文字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513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0CB31F6-FA7A-4A42-BDDD-4B25B93DF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247B06-E1F8-4912-B27F-256D7D29F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6DFC73-52B1-4F6E-82C9-B69DC853D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AA977-5E56-4B1C-84F9-CDECE789AE20}" type="datetimeFigureOut">
              <a:rPr lang="zh-TW" altLang="en-US" smtClean="0"/>
              <a:t>2024/10/27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9DAA91-F70B-4600-B1B2-A4063B5FB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429C36-FBEA-4FE5-8050-A8550DB8C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133E9-5ACB-4C67-81DA-7F79C8679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16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93" r:id="rId2"/>
    <p:sldLayoutId id="2147483705" r:id="rId3"/>
    <p:sldLayoutId id="2147483718" r:id="rId4"/>
    <p:sldLayoutId id="214748373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BF14C88A-8331-144D-831A-3110FD0933FD}"/>
              </a:ext>
            </a:extLst>
          </p:cNvPr>
          <p:cNvSpPr/>
          <p:nvPr/>
        </p:nvSpPr>
        <p:spPr>
          <a:xfrm>
            <a:off x="356528" y="-2244295"/>
            <a:ext cx="11441772" cy="11441766"/>
          </a:xfrm>
          <a:prstGeom prst="ellipse">
            <a:avLst/>
          </a:prstGeom>
          <a:noFill/>
          <a:ln w="12700" cap="flat" cmpd="sng" algn="ctr">
            <a:solidFill>
              <a:srgbClr val="D2A66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D9EB9B2-F9A6-0240-B314-0C9CE41F41D4}"/>
              </a:ext>
            </a:extLst>
          </p:cNvPr>
          <p:cNvSpPr/>
          <p:nvPr/>
        </p:nvSpPr>
        <p:spPr>
          <a:xfrm>
            <a:off x="3789144" y="4551145"/>
            <a:ext cx="4613712" cy="4613710"/>
          </a:xfrm>
          <a:prstGeom prst="ellipse">
            <a:avLst/>
          </a:prstGeom>
          <a:solidFill>
            <a:srgbClr val="FBFAF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5046AF1-A737-6C49-A2CF-7B300737B025}"/>
              </a:ext>
            </a:extLst>
          </p:cNvPr>
          <p:cNvSpPr/>
          <p:nvPr/>
        </p:nvSpPr>
        <p:spPr>
          <a:xfrm>
            <a:off x="4222279" y="4960420"/>
            <a:ext cx="3747440" cy="3747438"/>
          </a:xfrm>
          <a:prstGeom prst="ellipse">
            <a:avLst/>
          </a:prstGeom>
          <a:solidFill>
            <a:srgbClr val="F2ECE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3862703-E74A-AF4F-9E38-879629E1C07C}"/>
              </a:ext>
            </a:extLst>
          </p:cNvPr>
          <p:cNvSpPr/>
          <p:nvPr/>
        </p:nvSpPr>
        <p:spPr>
          <a:xfrm>
            <a:off x="4693915" y="5432056"/>
            <a:ext cx="2804166" cy="2804164"/>
          </a:xfrm>
          <a:prstGeom prst="ellipse">
            <a:avLst/>
          </a:prstGeom>
          <a:solidFill>
            <a:srgbClr val="E6CDA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6" name="直接箭头连接符 6">
            <a:extLst>
              <a:ext uri="{FF2B5EF4-FFF2-40B4-BE49-F238E27FC236}">
                <a16:creationId xmlns:a16="http://schemas.microsoft.com/office/drawing/2014/main" id="{A10AD7F8-C3DE-B74D-8C36-69C0EC149FDF}"/>
              </a:ext>
            </a:extLst>
          </p:cNvPr>
          <p:cNvCxnSpPr/>
          <p:nvPr/>
        </p:nvCxnSpPr>
        <p:spPr>
          <a:xfrm>
            <a:off x="3062868" y="3204389"/>
            <a:ext cx="6029093" cy="0"/>
          </a:xfrm>
          <a:prstGeom prst="straightConnector1">
            <a:avLst/>
          </a:prstGeom>
          <a:noFill/>
          <a:ln w="6350" cap="flat" cmpd="sng" algn="ctr">
            <a:solidFill>
              <a:srgbClr val="E6CDAD"/>
            </a:solidFill>
            <a:prstDash val="solid"/>
            <a:miter lim="800000"/>
            <a:headEnd type="oval" w="lg" len="lg"/>
            <a:tailEnd type="oval" w="lg" len="lg"/>
          </a:ln>
          <a:effectLst/>
        </p:spPr>
      </p:cxnSp>
      <p:sp>
        <p:nvSpPr>
          <p:cNvPr id="7" name="大標題文字">
            <a:extLst>
              <a:ext uri="{FF2B5EF4-FFF2-40B4-BE49-F238E27FC236}">
                <a16:creationId xmlns:a16="http://schemas.microsoft.com/office/drawing/2014/main" id="{78041D76-71A8-324D-B90A-8F36C4041B47}"/>
              </a:ext>
            </a:extLst>
          </p:cNvPr>
          <p:cNvSpPr txBox="1">
            <a:spLocks/>
          </p:cNvSpPr>
          <p:nvPr/>
        </p:nvSpPr>
        <p:spPr>
          <a:xfrm>
            <a:off x="2923415" y="2732751"/>
            <a:ext cx="6307991" cy="441594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zh-TW" altLang="en-US" sz="3600" b="1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</a:lstStyle>
          <a:p>
            <a:pPr>
              <a:defRPr/>
            </a:pPr>
            <a:r>
              <a:rPr kumimoji="0" lang="zh-CN" altLang="en-US" sz="9600" dirty="0">
                <a:solidFill>
                  <a:srgbClr val="D2A66C"/>
                </a:solidFill>
                <a:latin typeface="Arial"/>
                <a:ea typeface="微软雅黑"/>
              </a:rPr>
              <a:t>大標題</a:t>
            </a:r>
            <a:endParaRPr kumimoji="0" lang="zh-CN" sz="9600" dirty="0">
              <a:solidFill>
                <a:srgbClr val="D2A66C"/>
              </a:solidFill>
              <a:latin typeface="Arial"/>
              <a:ea typeface="微软雅黑"/>
            </a:endParaRPr>
          </a:p>
        </p:txBody>
      </p:sp>
      <p:sp>
        <p:nvSpPr>
          <p:cNvPr id="8" name="大標題文字">
            <a:extLst>
              <a:ext uri="{FF2B5EF4-FFF2-40B4-BE49-F238E27FC236}">
                <a16:creationId xmlns:a16="http://schemas.microsoft.com/office/drawing/2014/main" id="{18DF6AB9-D8C2-CE46-8E34-654835F05D52}"/>
              </a:ext>
            </a:extLst>
          </p:cNvPr>
          <p:cNvSpPr txBox="1">
            <a:spLocks/>
          </p:cNvSpPr>
          <p:nvPr/>
        </p:nvSpPr>
        <p:spPr>
          <a:xfrm>
            <a:off x="2923416" y="3309898"/>
            <a:ext cx="6307991" cy="687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zh-TW" altLang="en-US" sz="3600" b="1" kern="12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lvl1pPr>
          </a:lstStyle>
          <a:p>
            <a:pPr>
              <a:defRPr/>
            </a:pPr>
            <a:endParaRPr kumimoji="0" lang="zh-CN" altLang="en-US" sz="2400" b="0" i="0" u="none" strike="noStrike" kern="1200" cap="none" spc="0" normalizeH="0" baseline="0" dirty="0">
              <a:ln>
                <a:noFill/>
              </a:ln>
              <a:solidFill>
                <a:srgbClr val="D2A66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139D2A-DA5E-F640-B506-E85E7DFA3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144" y="3501835"/>
            <a:ext cx="796746" cy="65369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E10FB96-C109-E44F-BA5E-76E422ECC03A}"/>
              </a:ext>
            </a:extLst>
          </p:cNvPr>
          <p:cNvSpPr/>
          <p:nvPr/>
        </p:nvSpPr>
        <p:spPr>
          <a:xfrm>
            <a:off x="4693915" y="3559658"/>
            <a:ext cx="42114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9A6B2F"/>
                </a:solidFill>
                <a:latin typeface="Arial"/>
                <a:ea typeface="微软雅黑"/>
              </a:rPr>
              <a:t>蔡易霖</a:t>
            </a:r>
            <a:br>
              <a:rPr lang="en-US" altLang="zh-CN" dirty="0">
                <a:solidFill>
                  <a:srgbClr val="D2A66C"/>
                </a:solidFill>
                <a:latin typeface="Arial"/>
                <a:ea typeface="微软雅黑"/>
              </a:rPr>
            </a:br>
            <a:r>
              <a:rPr lang="en-US" altLang="zh-CN" dirty="0">
                <a:solidFill>
                  <a:srgbClr val="D2A66C"/>
                </a:solidFill>
                <a:latin typeface="Arial"/>
                <a:ea typeface="微软雅黑"/>
              </a:rPr>
              <a:t>iThome </a:t>
            </a:r>
            <a:r>
              <a:rPr lang="zh-TW" altLang="en-US" dirty="0">
                <a:solidFill>
                  <a:srgbClr val="D2A66C"/>
                </a:solidFill>
                <a:latin typeface="Arial"/>
                <a:ea typeface="微软雅黑"/>
              </a:rPr>
              <a:t>鐵人賽</a:t>
            </a:r>
            <a:r>
              <a:rPr lang="en-US" altLang="zh-TW" dirty="0">
                <a:solidFill>
                  <a:srgbClr val="D2A66C"/>
                </a:solidFill>
                <a:latin typeface="Arial"/>
                <a:ea typeface="微软雅黑"/>
              </a:rPr>
              <a:t> – </a:t>
            </a:r>
            <a:r>
              <a:rPr lang="zh-TW" altLang="en-US" dirty="0">
                <a:solidFill>
                  <a:srgbClr val="D2A66C"/>
                </a:solidFill>
                <a:latin typeface="Arial"/>
                <a:ea typeface="微软雅黑"/>
              </a:rPr>
              <a:t>全民瘋</a:t>
            </a:r>
            <a:r>
              <a:rPr lang="en-US" altLang="zh-TW" dirty="0">
                <a:solidFill>
                  <a:srgbClr val="D2A66C"/>
                </a:solidFill>
                <a:latin typeface="Arial"/>
                <a:ea typeface="微软雅黑"/>
              </a:rPr>
              <a:t> AI</a:t>
            </a:r>
            <a:r>
              <a:rPr lang="zh-TW" altLang="en-US" dirty="0">
                <a:solidFill>
                  <a:srgbClr val="D2A66C"/>
                </a:solidFill>
                <a:latin typeface="Arial"/>
                <a:ea typeface="微软雅黑"/>
              </a:rPr>
              <a:t> 系列發起人</a:t>
            </a:r>
            <a:endParaRPr lang="zh-CN" altLang="en-US" dirty="0">
              <a:solidFill>
                <a:srgbClr val="D2A66C"/>
              </a:solidFill>
              <a:latin typeface="Arial"/>
              <a:ea typeface="微软雅黑"/>
            </a:endParaRPr>
          </a:p>
        </p:txBody>
      </p:sp>
      <p:pic>
        <p:nvPicPr>
          <p:cNvPr id="11" name="Picture 4" descr="Youtube logo | Logok">
            <a:extLst>
              <a:ext uri="{FF2B5EF4-FFF2-40B4-BE49-F238E27FC236}">
                <a16:creationId xmlns:a16="http://schemas.microsoft.com/office/drawing/2014/main" id="{AAA6668E-2164-E64F-A510-689E3C08E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491" y="5945259"/>
            <a:ext cx="914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F83D5FB8-2B54-D540-8C45-CA513403F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5553889" y="5541908"/>
            <a:ext cx="1526800" cy="152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Intelligent Information Retrieval Laboratory">
            <a:extLst>
              <a:ext uri="{FF2B5EF4-FFF2-40B4-BE49-F238E27FC236}">
                <a16:creationId xmlns:a16="http://schemas.microsoft.com/office/drawing/2014/main" id="{ECAB8E80-6658-9842-935C-5486EE34F8FA}"/>
              </a:ext>
            </a:extLst>
          </p:cNvPr>
          <p:cNvSpPr txBox="1"/>
          <p:nvPr/>
        </p:nvSpPr>
        <p:spPr>
          <a:xfrm>
            <a:off x="5752840" y="6113272"/>
            <a:ext cx="1219200" cy="3904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numCol="1" anchor="ctr">
            <a:spAutoFit/>
          </a:bodyPr>
          <a:lstStyle>
            <a:lvl1pPr algn="l" defTabSz="821531">
              <a:defRPr sz="2400" b="0"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r>
              <a:rPr kumimoji="0" lang="en-US" altLang="zh-TW" sz="1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10</a:t>
            </a:r>
            <a:r>
              <a:rPr kumimoji="0" lang="zh-TW" altLang="en-US" sz="1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rPr>
              <a:t>程式中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020636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6EB2A-18DF-35D4-2E61-3B8BE8A4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F48068-AE70-6824-69DB-7E8744397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798" y="1129390"/>
            <a:ext cx="7856404" cy="3873351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8612A6-4B00-8B85-33DF-61EBCDDC98AF}"/>
              </a:ext>
            </a:extLst>
          </p:cNvPr>
          <p:cNvCxnSpPr>
            <a:cxnSpLocks/>
          </p:cNvCxnSpPr>
          <p:nvPr/>
        </p:nvCxnSpPr>
        <p:spPr>
          <a:xfrm>
            <a:off x="4154908" y="4004096"/>
            <a:ext cx="584360" cy="23336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0243A3-E8BD-4E7E-F942-8A38F755A7BE}"/>
              </a:ext>
            </a:extLst>
          </p:cNvPr>
          <p:cNvSpPr txBox="1"/>
          <p:nvPr/>
        </p:nvSpPr>
        <p:spPr>
          <a:xfrm>
            <a:off x="4910900" y="4208196"/>
            <a:ext cx="825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真實答案</a:t>
            </a:r>
            <a:endParaRPr lang="en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D9A009-D8B0-13CC-68FE-37359F26D9EE}"/>
                  </a:ext>
                </a:extLst>
              </p:cNvPr>
              <p:cNvSpPr txBox="1"/>
              <p:nvPr/>
            </p:nvSpPr>
            <p:spPr>
              <a:xfrm>
                <a:off x="4739268" y="4120779"/>
                <a:ext cx="186268" cy="292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en-TW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D9A009-D8B0-13CC-68FE-37359F26D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268" y="4120779"/>
                <a:ext cx="186268" cy="292581"/>
              </a:xfrm>
              <a:prstGeom prst="rect">
                <a:avLst/>
              </a:prstGeom>
              <a:blipFill>
                <a:blip r:embed="rId3"/>
                <a:stretch>
                  <a:fillRect l="-37500" t="-20833" r="-43750" b="-3333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514787-363F-7914-95E5-7F21F2571C96}"/>
              </a:ext>
            </a:extLst>
          </p:cNvPr>
          <p:cNvCxnSpPr>
            <a:cxnSpLocks/>
          </p:cNvCxnSpPr>
          <p:nvPr/>
        </p:nvCxnSpPr>
        <p:spPr>
          <a:xfrm>
            <a:off x="8334492" y="4281095"/>
            <a:ext cx="584360" cy="23336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EAB3B0-62A1-EEB7-9FB2-A7F39D73E574}"/>
              </a:ext>
            </a:extLst>
          </p:cNvPr>
          <p:cNvSpPr txBox="1"/>
          <p:nvPr/>
        </p:nvSpPr>
        <p:spPr>
          <a:xfrm>
            <a:off x="9090484" y="4485195"/>
            <a:ext cx="825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真實答案</a:t>
            </a:r>
            <a:endParaRPr lang="en-TW" sz="1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484C2A-8BF7-0016-3418-251BDC0FFD49}"/>
                  </a:ext>
                </a:extLst>
              </p:cNvPr>
              <p:cNvSpPr txBox="1"/>
              <p:nvPr/>
            </p:nvSpPr>
            <p:spPr>
              <a:xfrm>
                <a:off x="8918852" y="4397778"/>
                <a:ext cx="186268" cy="292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en-TW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484C2A-8BF7-0016-3418-251BDC0FF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852" y="4397778"/>
                <a:ext cx="186268" cy="292581"/>
              </a:xfrm>
              <a:prstGeom prst="rect">
                <a:avLst/>
              </a:prstGeom>
              <a:blipFill>
                <a:blip r:embed="rId4"/>
                <a:stretch>
                  <a:fillRect l="-43750" t="-25000" r="-31250" b="-29167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70C48E8-96D3-ABD3-641B-E424A3F759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0" b="7062"/>
          <a:stretch/>
        </p:blipFill>
        <p:spPr>
          <a:xfrm>
            <a:off x="2417959" y="5002402"/>
            <a:ext cx="1351155" cy="13458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0972D8-E36A-BBE7-6013-E56F5E7159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820" y="5045401"/>
            <a:ext cx="1351155" cy="13028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88824D-B576-AA19-1CF1-6AF7EFBA1F47}"/>
              </a:ext>
            </a:extLst>
          </p:cNvPr>
          <p:cNvSpPr txBox="1"/>
          <p:nvPr/>
        </p:nvSpPr>
        <p:spPr>
          <a:xfrm>
            <a:off x="3478916" y="5512184"/>
            <a:ext cx="2965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簡單模型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Bias</a:t>
            </a:r>
            <a:endParaRPr lang="en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74EBB3-A3C7-2147-34CF-B6498E7DE01C}"/>
              </a:ext>
            </a:extLst>
          </p:cNvPr>
          <p:cNvSpPr txBox="1"/>
          <p:nvPr/>
        </p:nvSpPr>
        <p:spPr>
          <a:xfrm>
            <a:off x="7478490" y="5512184"/>
            <a:ext cx="2965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複雜模型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低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Bias</a:t>
            </a:r>
            <a:endParaRPr lang="en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4663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9942-81D7-FF33-18E7-6FDD6586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D5F662-BCC1-14FB-8B61-B2D0237DE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053" y="1193800"/>
            <a:ext cx="8365894" cy="498316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DA944D-F676-C21F-EE4E-3E266271E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0" b="7062"/>
          <a:stretch/>
        </p:blipFill>
        <p:spPr>
          <a:xfrm>
            <a:off x="4306043" y="4950885"/>
            <a:ext cx="1280720" cy="1275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86117B-4BF8-1B82-1B76-A96A8A3AE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509" y="4983719"/>
            <a:ext cx="1280720" cy="123498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412100-9432-6AFE-95E7-284C8E2E1C3F}"/>
              </a:ext>
            </a:extLst>
          </p:cNvPr>
          <p:cNvCxnSpPr>
            <a:cxnSpLocks/>
          </p:cNvCxnSpPr>
          <p:nvPr/>
        </p:nvCxnSpPr>
        <p:spPr>
          <a:xfrm>
            <a:off x="4330700" y="4742366"/>
            <a:ext cx="482600" cy="2963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7D8E1D-73A9-5CF1-B5C9-4AF67DD51F51}"/>
              </a:ext>
            </a:extLst>
          </p:cNvPr>
          <p:cNvCxnSpPr>
            <a:cxnSpLocks/>
          </p:cNvCxnSpPr>
          <p:nvPr/>
        </p:nvCxnSpPr>
        <p:spPr>
          <a:xfrm flipH="1">
            <a:off x="7712493" y="4699000"/>
            <a:ext cx="507582" cy="3644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05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0D7C-41AB-9641-5A8C-41510215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解釋</a:t>
            </a:r>
            <a:r>
              <a:rPr lang="en-US" dirty="0"/>
              <a:t>variance</a:t>
            </a:r>
            <a:r>
              <a:rPr lang="zh-TW" altLang="en-US" dirty="0"/>
              <a:t>大造成過擬合</a:t>
            </a:r>
            <a:endParaRPr lang="en-TW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BD9E14-44CD-B222-F946-7202BA5145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983" y="1193800"/>
            <a:ext cx="7148033" cy="498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196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822A7-D6CA-7F37-1482-5A3DE493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9D794C-16D5-1EC2-4130-C3842F225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5914"/>
            <a:ext cx="10515600" cy="327893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D3488B-9787-9467-7A72-253900E9152D}"/>
              </a:ext>
            </a:extLst>
          </p:cNvPr>
          <p:cNvSpPr txBox="1"/>
          <p:nvPr/>
        </p:nvSpPr>
        <p:spPr>
          <a:xfrm>
            <a:off x="5844209" y="1861248"/>
            <a:ext cx="2054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Public Testing Set</a:t>
            </a:r>
            <a:endParaRPr lang="en-TW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BC74AA-136E-9E60-B0E9-38F9D8F71501}"/>
              </a:ext>
            </a:extLst>
          </p:cNvPr>
          <p:cNvSpPr txBox="1"/>
          <p:nvPr/>
        </p:nvSpPr>
        <p:spPr>
          <a:xfrm>
            <a:off x="8572500" y="1861248"/>
            <a:ext cx="2201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Private Testing Set</a:t>
            </a:r>
            <a:endParaRPr lang="en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632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0783-0000-601D-3535-3898E5D4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57296F-D1BD-4CDA-331A-20D4A5B08A24}"/>
              </a:ext>
            </a:extLst>
          </p:cNvPr>
          <p:cNvGrpSpPr/>
          <p:nvPr/>
        </p:nvGrpSpPr>
        <p:grpSpPr>
          <a:xfrm>
            <a:off x="159025" y="1772091"/>
            <a:ext cx="6597800" cy="951230"/>
            <a:chOff x="3048000" y="725170"/>
            <a:chExt cx="6597800" cy="9512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F12397-731C-E839-AC0D-C3057BD2EB5F}"/>
                </a:ext>
              </a:extLst>
            </p:cNvPr>
            <p:cNvSpPr/>
            <p:nvPr/>
          </p:nvSpPr>
          <p:spPr>
            <a:xfrm>
              <a:off x="3048000" y="1282700"/>
              <a:ext cx="5118100" cy="3937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bg1"/>
                  </a:solidFill>
                </a:rPr>
                <a:t>Training data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0BA4C2-E477-0E13-AFDD-332EBE53F8DF}"/>
                </a:ext>
              </a:extLst>
            </p:cNvPr>
            <p:cNvSpPr/>
            <p:nvPr/>
          </p:nvSpPr>
          <p:spPr>
            <a:xfrm>
              <a:off x="3048000" y="725170"/>
              <a:ext cx="6584954" cy="39370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Dataset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9784943-F48A-787B-5247-41173184FCFB}"/>
                </a:ext>
              </a:extLst>
            </p:cNvPr>
            <p:cNvSpPr/>
            <p:nvPr/>
          </p:nvSpPr>
          <p:spPr>
            <a:xfrm>
              <a:off x="8166100" y="1282700"/>
              <a:ext cx="1479700" cy="393700"/>
            </a:xfrm>
            <a:prstGeom prst="rect">
              <a:avLst/>
            </a:prstGeom>
            <a:solidFill>
              <a:schemeClr val="accent4"/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bg1"/>
                  </a:solidFill>
                </a:rPr>
                <a:t>Testing data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D093FB-FCD0-152B-852C-BED9E2921E1C}"/>
              </a:ext>
            </a:extLst>
          </p:cNvPr>
          <p:cNvCxnSpPr/>
          <p:nvPr/>
        </p:nvCxnSpPr>
        <p:spPr>
          <a:xfrm>
            <a:off x="2688329" y="2753013"/>
            <a:ext cx="0" cy="596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765463-5177-091C-BBF7-55A99DA34743}"/>
              </a:ext>
            </a:extLst>
          </p:cNvPr>
          <p:cNvCxnSpPr/>
          <p:nvPr/>
        </p:nvCxnSpPr>
        <p:spPr>
          <a:xfrm>
            <a:off x="6007447" y="2723321"/>
            <a:ext cx="0" cy="596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891DEE1-AF9B-32F6-5B1D-980868E164CD}"/>
              </a:ext>
            </a:extLst>
          </p:cNvPr>
          <p:cNvSpPr/>
          <p:nvPr/>
        </p:nvSpPr>
        <p:spPr>
          <a:xfrm>
            <a:off x="1986793" y="3446432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1600" b="1" dirty="0"/>
              <a:t>實際訓練模型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AC0532-2DE7-051F-3844-025C67DB0A20}"/>
              </a:ext>
            </a:extLst>
          </p:cNvPr>
          <p:cNvSpPr/>
          <p:nvPr/>
        </p:nvSpPr>
        <p:spPr>
          <a:xfrm>
            <a:off x="5463849" y="3416740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1600" b="1" dirty="0"/>
              <a:t>用來評估最終</a:t>
            </a:r>
          </a:p>
          <a:p>
            <a:r>
              <a:rPr lang="en-TW" sz="1600" b="1" dirty="0"/>
              <a:t>選擇的模型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7A57A8-F068-9F2A-167E-AFE14446A55E}"/>
              </a:ext>
            </a:extLst>
          </p:cNvPr>
          <p:cNvSpPr/>
          <p:nvPr/>
        </p:nvSpPr>
        <p:spPr>
          <a:xfrm>
            <a:off x="159025" y="4739049"/>
            <a:ext cx="6584953" cy="3937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chemeClr val="bg1"/>
                </a:solidFill>
              </a:rPr>
              <a:t>Training data</a:t>
            </a:r>
          </a:p>
        </p:txBody>
      </p:sp>
      <p:pic>
        <p:nvPicPr>
          <p:cNvPr id="16" name="Picture 8">
            <a:extLst>
              <a:ext uri="{FF2B5EF4-FFF2-40B4-BE49-F238E27FC236}">
                <a16:creationId xmlns:a16="http://schemas.microsoft.com/office/drawing/2014/main" id="{43B832A1-66A2-97E8-9138-9596F3A17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66511" y="2799285"/>
            <a:ext cx="1186843" cy="118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D244B92-5A38-CB40-E726-964AC6833C4E}"/>
              </a:ext>
            </a:extLst>
          </p:cNvPr>
          <p:cNvSpPr txBox="1"/>
          <p:nvPr/>
        </p:nvSpPr>
        <p:spPr>
          <a:xfrm>
            <a:off x="7427392" y="2507827"/>
            <a:ext cx="2265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表現較佳的模型架構</a:t>
            </a:r>
            <a:endParaRPr lang="en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89F463F9-F6B6-B6CC-D43F-E39DD38EF5BF}"/>
              </a:ext>
            </a:extLst>
          </p:cNvPr>
          <p:cNvSpPr/>
          <p:nvPr/>
        </p:nvSpPr>
        <p:spPr>
          <a:xfrm rot="10800000">
            <a:off x="6978078" y="2413373"/>
            <a:ext cx="317500" cy="1460500"/>
          </a:xfrm>
          <a:prstGeom prst="leftBrace">
            <a:avLst>
              <a:gd name="adj1" fmla="val 24333"/>
              <a:gd name="adj2" fmla="val 50000"/>
            </a:avLst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1F091C-0F18-1E20-A979-6D08F42AAC04}"/>
              </a:ext>
            </a:extLst>
          </p:cNvPr>
          <p:cNvCxnSpPr>
            <a:cxnSpLocks/>
          </p:cNvCxnSpPr>
          <p:nvPr/>
        </p:nvCxnSpPr>
        <p:spPr>
          <a:xfrm>
            <a:off x="7295578" y="3143623"/>
            <a:ext cx="269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4D387E-DB58-1595-2028-2ADF9748CBFD}"/>
              </a:ext>
            </a:extLst>
          </p:cNvPr>
          <p:cNvCxnSpPr>
            <a:cxnSpLocks/>
          </p:cNvCxnSpPr>
          <p:nvPr/>
        </p:nvCxnSpPr>
        <p:spPr>
          <a:xfrm flipV="1">
            <a:off x="6756826" y="4935899"/>
            <a:ext cx="995696" cy="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CBEC5B-9110-13F8-F0F2-11296EC38DB3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559933" y="3986128"/>
            <a:ext cx="0" cy="330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84D3985-6A91-0F79-6E4F-7B83DBD4CC0B}"/>
              </a:ext>
            </a:extLst>
          </p:cNvPr>
          <p:cNvSpPr txBox="1"/>
          <p:nvPr/>
        </p:nvSpPr>
        <p:spPr>
          <a:xfrm>
            <a:off x="7752522" y="4486189"/>
            <a:ext cx="2265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完整的 </a:t>
            </a:r>
            <a:r>
              <a:rPr lang="en-US" altLang="zh-TW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Training Set </a:t>
            </a:r>
            <a:r>
              <a:rPr lang="zh-TW" altLang="en-US" b="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在選出的最佳模型上再訓練一次</a:t>
            </a:r>
            <a:endParaRPr lang="en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30" name="Picture 8">
            <a:extLst>
              <a:ext uri="{FF2B5EF4-FFF2-40B4-BE49-F238E27FC236}">
                <a16:creationId xmlns:a16="http://schemas.microsoft.com/office/drawing/2014/main" id="{45F4F704-346B-A5B4-BEE0-F31BD2DD7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44059" y="4354432"/>
            <a:ext cx="1186843" cy="118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EB6089-761D-F238-4BE3-A09D35056530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10017602" y="4947854"/>
            <a:ext cx="526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FBF764A-3242-F7AC-4C8D-59D57813391A}"/>
              </a:ext>
            </a:extLst>
          </p:cNvPr>
          <p:cNvSpPr txBox="1"/>
          <p:nvPr/>
        </p:nvSpPr>
        <p:spPr>
          <a:xfrm>
            <a:off x="10544058" y="5384016"/>
            <a:ext cx="1186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TW" sz="1800" b="1" dirty="0"/>
              <a:t>最終模型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056215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477E-B780-4989-05EE-82412F1E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5A1C28C-90A9-BDC6-3C9A-F08C4C8E3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983235"/>
              </p:ext>
            </p:extLst>
          </p:nvPr>
        </p:nvGraphicFramePr>
        <p:xfrm>
          <a:off x="3365357" y="2176267"/>
          <a:ext cx="225552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1840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1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2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3</a:t>
                      </a:r>
                      <a:endParaRPr lang="en-TW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EF4F89F0-0760-521D-685F-12CEC66DF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441006"/>
              </p:ext>
            </p:extLst>
          </p:nvPr>
        </p:nvGraphicFramePr>
        <p:xfrm>
          <a:off x="3365357" y="2722367"/>
          <a:ext cx="225552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1840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1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2</a:t>
                      </a:r>
                      <a:endParaRPr lang="en-TW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3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19CABB-4500-6FDB-95A3-87455EE71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49179"/>
              </p:ext>
            </p:extLst>
          </p:nvPr>
        </p:nvGraphicFramePr>
        <p:xfrm>
          <a:off x="3365357" y="3268467"/>
          <a:ext cx="225552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1840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1</a:t>
                      </a:r>
                      <a:endParaRPr lang="en-TW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2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3</a:t>
                      </a:r>
                      <a:endParaRPr lang="en-TW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00F821B-4F3C-86A4-DE35-8A928C9FF382}"/>
              </a:ext>
            </a:extLst>
          </p:cNvPr>
          <p:cNvSpPr/>
          <p:nvPr/>
        </p:nvSpPr>
        <p:spPr>
          <a:xfrm>
            <a:off x="3454257" y="1592067"/>
            <a:ext cx="165100" cy="165100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E9EE82-B2AC-DCF4-BC11-70932D185DA9}"/>
              </a:ext>
            </a:extLst>
          </p:cNvPr>
          <p:cNvSpPr/>
          <p:nvPr/>
        </p:nvSpPr>
        <p:spPr>
          <a:xfrm>
            <a:off x="3454257" y="1807967"/>
            <a:ext cx="165100" cy="1651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F969DD-FD3F-1320-22E0-F481872E31B6}"/>
              </a:ext>
            </a:extLst>
          </p:cNvPr>
          <p:cNvSpPr/>
          <p:nvPr/>
        </p:nvSpPr>
        <p:spPr>
          <a:xfrm>
            <a:off x="3619357" y="1489951"/>
            <a:ext cx="1301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b="1" dirty="0">
                <a:solidFill>
                  <a:schemeClr val="accent6"/>
                </a:solidFill>
              </a:rPr>
              <a:t>Training 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9E6DA4-A237-5547-8E36-8BE519FDCEC7}"/>
              </a:ext>
            </a:extLst>
          </p:cNvPr>
          <p:cNvSpPr/>
          <p:nvPr/>
        </p:nvSpPr>
        <p:spPr>
          <a:xfrm>
            <a:off x="3619357" y="1719305"/>
            <a:ext cx="1207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b="1" dirty="0">
                <a:solidFill>
                  <a:schemeClr val="accent2"/>
                </a:solidFill>
              </a:rPr>
              <a:t>Testing 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D2964C-B48D-AC14-CDA1-24B43E589B26}"/>
              </a:ext>
            </a:extLst>
          </p:cNvPr>
          <p:cNvSpPr/>
          <p:nvPr/>
        </p:nvSpPr>
        <p:spPr>
          <a:xfrm>
            <a:off x="2047645" y="1693667"/>
            <a:ext cx="1009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b="1" dirty="0">
                <a:solidFill>
                  <a:schemeClr val="tx1"/>
                </a:solidFill>
              </a:rPr>
              <a:t>Iteration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99F0ED-F4C5-31D2-8085-F28B2BC83FC7}"/>
              </a:ext>
            </a:extLst>
          </p:cNvPr>
          <p:cNvSpPr/>
          <p:nvPr/>
        </p:nvSpPr>
        <p:spPr>
          <a:xfrm>
            <a:off x="2330897" y="2177299"/>
            <a:ext cx="465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1 </a:t>
            </a:r>
            <a:r>
              <a:rPr lang="en-TW" baseline="30000" dirty="0"/>
              <a:t>st</a:t>
            </a:r>
            <a:endParaRPr lang="en-TW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42A1F9-5E5C-C055-955C-81CDF330A739}"/>
              </a:ext>
            </a:extLst>
          </p:cNvPr>
          <p:cNvSpPr/>
          <p:nvPr/>
        </p:nvSpPr>
        <p:spPr>
          <a:xfrm>
            <a:off x="2305987" y="2723121"/>
            <a:ext cx="51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2 </a:t>
            </a:r>
            <a:r>
              <a:rPr lang="en-TW" baseline="30000" dirty="0"/>
              <a:t>nd</a:t>
            </a:r>
            <a:endParaRPr lang="en-TW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891E9E-6793-957B-6369-94B0793820B4}"/>
              </a:ext>
            </a:extLst>
          </p:cNvPr>
          <p:cNvSpPr/>
          <p:nvPr/>
        </p:nvSpPr>
        <p:spPr>
          <a:xfrm>
            <a:off x="2306499" y="3268467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3 </a:t>
            </a:r>
            <a:r>
              <a:rPr lang="en-TW" baseline="30000" dirty="0"/>
              <a:t>rd</a:t>
            </a:r>
            <a:endParaRPr lang="en-TW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52073F-1E5C-1139-4A75-DC44574E0B35}"/>
              </a:ext>
            </a:extLst>
          </p:cNvPr>
          <p:cNvCxnSpPr/>
          <p:nvPr/>
        </p:nvCxnSpPr>
        <p:spPr>
          <a:xfrm>
            <a:off x="5619280" y="2389627"/>
            <a:ext cx="273054" cy="0"/>
          </a:xfrm>
          <a:prstGeom prst="straightConnector1">
            <a:avLst/>
          </a:prstGeom>
          <a:ln>
            <a:solidFill>
              <a:srgbClr val="FF2F9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3A2444-1963-E975-A897-24C20EB821AB}"/>
              </a:ext>
            </a:extLst>
          </p:cNvPr>
          <p:cNvCxnSpPr/>
          <p:nvPr/>
        </p:nvCxnSpPr>
        <p:spPr>
          <a:xfrm>
            <a:off x="5632126" y="2922273"/>
            <a:ext cx="273054" cy="0"/>
          </a:xfrm>
          <a:prstGeom prst="straightConnector1">
            <a:avLst/>
          </a:prstGeom>
          <a:ln>
            <a:solidFill>
              <a:srgbClr val="FF2F9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722D19-CD76-1389-108E-87B176D82ACF}"/>
              </a:ext>
            </a:extLst>
          </p:cNvPr>
          <p:cNvCxnSpPr/>
          <p:nvPr/>
        </p:nvCxnSpPr>
        <p:spPr>
          <a:xfrm>
            <a:off x="5632126" y="3458213"/>
            <a:ext cx="273054" cy="0"/>
          </a:xfrm>
          <a:prstGeom prst="straightConnector1">
            <a:avLst/>
          </a:prstGeom>
          <a:ln>
            <a:solidFill>
              <a:srgbClr val="FF2F9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F88D17C-A308-3339-4ED2-0F4B50BAE834}"/>
              </a:ext>
            </a:extLst>
          </p:cNvPr>
          <p:cNvSpPr/>
          <p:nvPr/>
        </p:nvSpPr>
        <p:spPr>
          <a:xfrm>
            <a:off x="5999268" y="2737607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loss</a:t>
            </a:r>
            <a:r>
              <a:rPr lang="en-TW" baseline="-25000" dirty="0"/>
              <a:t>2</a:t>
            </a:r>
            <a:endParaRPr lang="en-TW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859979-92B2-5117-676F-0A39CA0B041B}"/>
              </a:ext>
            </a:extLst>
          </p:cNvPr>
          <p:cNvSpPr/>
          <p:nvPr/>
        </p:nvSpPr>
        <p:spPr>
          <a:xfrm>
            <a:off x="5999268" y="3273547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loss</a:t>
            </a:r>
            <a:r>
              <a:rPr lang="en-TW" baseline="-25000" dirty="0"/>
              <a:t>3</a:t>
            </a:r>
            <a:endParaRPr lang="en-TW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9613B2-FEC2-DD5C-1FA0-154B432DB3BC}"/>
              </a:ext>
            </a:extLst>
          </p:cNvPr>
          <p:cNvSpPr/>
          <p:nvPr/>
        </p:nvSpPr>
        <p:spPr>
          <a:xfrm>
            <a:off x="5999268" y="2176267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r>
              <a:rPr lang="en-TW" dirty="0"/>
              <a:t>oss</a:t>
            </a:r>
            <a:r>
              <a:rPr lang="en-TW" baseline="-25000" dirty="0"/>
              <a:t>1</a:t>
            </a:r>
            <a:endParaRPr lang="en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6806A1-B94E-1981-209B-BA52F7B6E5B2}"/>
                  </a:ext>
                </a:extLst>
              </p:cNvPr>
              <p:cNvSpPr/>
              <p:nvPr/>
            </p:nvSpPr>
            <p:spPr>
              <a:xfrm>
                <a:off x="6984175" y="2501505"/>
                <a:ext cx="1995867" cy="87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𝑙𝑜𝑠𝑠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TW" dirty="0"/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96806A1-B94E-1981-209B-BA52F7B6E5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175" y="2501505"/>
                <a:ext cx="1995867" cy="875048"/>
              </a:xfrm>
              <a:prstGeom prst="rect">
                <a:avLst/>
              </a:prstGeom>
              <a:blipFill>
                <a:blip r:embed="rId2"/>
                <a:stretch>
                  <a:fillRect t="-92857" b="-148571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ight Brace 29">
            <a:extLst>
              <a:ext uri="{FF2B5EF4-FFF2-40B4-BE49-F238E27FC236}">
                <a16:creationId xmlns:a16="http://schemas.microsoft.com/office/drawing/2014/main" id="{24F6D93F-AA32-2E69-AFBF-B768F396A4F0}"/>
              </a:ext>
            </a:extLst>
          </p:cNvPr>
          <p:cNvSpPr/>
          <p:nvPr/>
        </p:nvSpPr>
        <p:spPr>
          <a:xfrm>
            <a:off x="6709789" y="2440427"/>
            <a:ext cx="181342" cy="1017786"/>
          </a:xfrm>
          <a:prstGeom prst="rightBrace">
            <a:avLst/>
          </a:prstGeom>
          <a:ln>
            <a:solidFill>
              <a:srgbClr val="FF2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60894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57A16-6DFD-4F47-9BC1-8D3CAF0EC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52D2F-90AF-1C48-9AC6-EB1E965CC0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88805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24A63E-C18F-794A-AD57-4A4CCE4BB6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279AD7-2A72-2649-AE7D-0FBCF5CB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2051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98E23-C724-7D42-8C34-4AC14F693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9B204-9D42-F342-B478-AFF4F8B13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82136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E48D1C-6F1D-988F-BD0D-81A74E504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187" y="1945656"/>
            <a:ext cx="3168497" cy="30854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10C000-1DE2-63E3-0F74-DC0D8EAF0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649" y="1826863"/>
            <a:ext cx="1790881" cy="320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6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EBD60-D210-6A8A-0101-E91D1B83C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706990-0861-0EA8-0027-221CEAFFC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785" y="1204952"/>
            <a:ext cx="2340576" cy="4983163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842E1ED-BED0-F8C3-735E-C896468D2E5A}"/>
              </a:ext>
            </a:extLst>
          </p:cNvPr>
          <p:cNvGrpSpPr/>
          <p:nvPr/>
        </p:nvGrpSpPr>
        <p:grpSpPr>
          <a:xfrm>
            <a:off x="1405179" y="1448389"/>
            <a:ext cx="4905449" cy="3054160"/>
            <a:chOff x="3713481" y="612048"/>
            <a:chExt cx="4905449" cy="3054160"/>
          </a:xfrm>
        </p:grpSpPr>
        <p:sp>
          <p:nvSpPr>
            <p:cNvPr id="7" name="Can 6">
              <a:extLst>
                <a:ext uri="{FF2B5EF4-FFF2-40B4-BE49-F238E27FC236}">
                  <a16:creationId xmlns:a16="http://schemas.microsoft.com/office/drawing/2014/main" id="{DFB36138-4F92-8B36-D8CE-D8BD8A48B845}"/>
                </a:ext>
              </a:extLst>
            </p:cNvPr>
            <p:cNvSpPr/>
            <p:nvPr/>
          </p:nvSpPr>
          <p:spPr>
            <a:xfrm>
              <a:off x="3713481" y="1053739"/>
              <a:ext cx="2014538" cy="2243137"/>
            </a:xfrm>
            <a:prstGeom prst="can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90EBC3-27C6-85E8-F5F6-CA610BDF4712}"/>
                </a:ext>
              </a:extLst>
            </p:cNvPr>
            <p:cNvSpPr txBox="1"/>
            <p:nvPr/>
          </p:nvSpPr>
          <p:spPr>
            <a:xfrm>
              <a:off x="4072455" y="3296876"/>
              <a:ext cx="12965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TW" dirty="0"/>
                <a:t>母體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503B577-ED1D-5CE9-C59A-B1846EA0FB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98085" y="2767993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81186B4-CBA6-FC89-7A46-C7106DBD82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60750" y="2732517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B7180A7-7174-4EC6-369A-CEABCBD56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9045" y="182602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4F8B69F-54B6-2BC0-1B8A-1C8D065789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99724" y="241538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F4A6CBC-F539-E062-876C-3E73685A9B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0191" y="208676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883E8AF-1973-3EFD-DCFA-A5553F10D0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5651" y="254240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FA96947-A0F9-6D42-4A34-FD162D6360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09504" y="2851797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EBB489-E02A-8C6B-29B8-30C31DDDDB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0366" y="2302465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3E3BAF6-2752-FCB1-41B6-E8A0619D760F}"/>
                </a:ext>
              </a:extLst>
            </p:cNvPr>
            <p:cNvGrpSpPr/>
            <p:nvPr/>
          </p:nvGrpSpPr>
          <p:grpSpPr>
            <a:xfrm>
              <a:off x="4702320" y="2759471"/>
              <a:ext cx="425053" cy="369332"/>
              <a:chOff x="1660352" y="2391532"/>
              <a:chExt cx="425053" cy="369332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23AD23D6-D20A-DFC0-789C-87FCFA8063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41A27BE-2C21-09CE-3753-86981FB77594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38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F86B257-D587-2B99-5897-195436296A2C}"/>
                </a:ext>
              </a:extLst>
            </p:cNvPr>
            <p:cNvGrpSpPr/>
            <p:nvPr/>
          </p:nvGrpSpPr>
          <p:grpSpPr>
            <a:xfrm>
              <a:off x="4684017" y="1979923"/>
              <a:ext cx="425053" cy="369332"/>
              <a:chOff x="1660352" y="2391532"/>
              <a:chExt cx="425053" cy="369332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ABB541EB-B4F4-6B09-A496-9DF5882F9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FEFCCBF-DC9F-BBDE-C703-DFA6F0144EEC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45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A79CAF7-D121-E845-37EE-C0B4000C1136}"/>
                </a:ext>
              </a:extLst>
            </p:cNvPr>
            <p:cNvGrpSpPr/>
            <p:nvPr/>
          </p:nvGrpSpPr>
          <p:grpSpPr>
            <a:xfrm>
              <a:off x="4530383" y="2494929"/>
              <a:ext cx="425053" cy="369332"/>
              <a:chOff x="1660352" y="2391532"/>
              <a:chExt cx="425053" cy="369332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96A204A4-9FDA-5823-00B7-BC8BBE8B12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B00FFF7-1376-0602-5C02-263DD8DE9FFA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BA013CA-EA70-CA2B-FC94-7F1DF20BE867}"/>
                </a:ext>
              </a:extLst>
            </p:cNvPr>
            <p:cNvGrpSpPr/>
            <p:nvPr/>
          </p:nvGrpSpPr>
          <p:grpSpPr>
            <a:xfrm>
              <a:off x="5207664" y="2398661"/>
              <a:ext cx="425053" cy="369332"/>
              <a:chOff x="1660352" y="2391532"/>
              <a:chExt cx="425053" cy="369332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601A1942-41EA-91AE-A0AD-7C01A9DE44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29F334F-BE8E-ACBD-6F6A-3129804B7256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4B8D3B0-2637-04CD-469D-4412B8FCE3D0}"/>
                </a:ext>
              </a:extLst>
            </p:cNvPr>
            <p:cNvGrpSpPr/>
            <p:nvPr/>
          </p:nvGrpSpPr>
          <p:grpSpPr>
            <a:xfrm>
              <a:off x="5002132" y="2647494"/>
              <a:ext cx="425053" cy="369332"/>
              <a:chOff x="1660352" y="2391532"/>
              <a:chExt cx="425053" cy="369332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3F1F943F-E1E2-F854-65B7-1A21A81CD9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A2AD676-0F62-91EC-23D2-0572C4C815A8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8</a:t>
                </a:r>
                <a:r>
                  <a:rPr lang="en-TW" sz="18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F33DCFD-574F-1B77-F22E-10196F860F18}"/>
                </a:ext>
              </a:extLst>
            </p:cNvPr>
            <p:cNvGrpSpPr/>
            <p:nvPr/>
          </p:nvGrpSpPr>
          <p:grpSpPr>
            <a:xfrm>
              <a:off x="4393981" y="1991506"/>
              <a:ext cx="425053" cy="369332"/>
              <a:chOff x="1660352" y="2391532"/>
              <a:chExt cx="425053" cy="369332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1A018D76-3F76-C65E-7CCE-F23B452EA6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C261E44-9570-3FF1-252F-CBCDBB34FFDA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06DD2EA-5500-A59A-362F-5D368838398F}"/>
                </a:ext>
              </a:extLst>
            </p:cNvPr>
            <p:cNvGrpSpPr/>
            <p:nvPr/>
          </p:nvGrpSpPr>
          <p:grpSpPr>
            <a:xfrm>
              <a:off x="4723563" y="1702313"/>
              <a:ext cx="425053" cy="369332"/>
              <a:chOff x="1660352" y="2391532"/>
              <a:chExt cx="425053" cy="369332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AC77EDCD-111E-4260-A73F-2A8783FDEF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29A5A85-BAA6-9902-C4F5-3B4444E75BAA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16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DF1EB14-C6EE-ACAA-E821-F94F13E4B0BE}"/>
                </a:ext>
              </a:extLst>
            </p:cNvPr>
            <p:cNvGrpSpPr/>
            <p:nvPr/>
          </p:nvGrpSpPr>
          <p:grpSpPr>
            <a:xfrm>
              <a:off x="4978690" y="2117790"/>
              <a:ext cx="425053" cy="369332"/>
              <a:chOff x="1660352" y="2391532"/>
              <a:chExt cx="425053" cy="369332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C2996ECD-04AA-248C-A668-2B4AD93F42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9F8C62A-11F9-7C67-404E-5C308D4FBE13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77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A16ACC3-1A33-4ACA-580D-9E747EAAD246}"/>
                </a:ext>
              </a:extLst>
            </p:cNvPr>
            <p:cNvGrpSpPr/>
            <p:nvPr/>
          </p:nvGrpSpPr>
          <p:grpSpPr>
            <a:xfrm>
              <a:off x="4121026" y="2259606"/>
              <a:ext cx="425053" cy="369332"/>
              <a:chOff x="1660352" y="2391532"/>
              <a:chExt cx="425053" cy="369332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6F39A7FF-8408-D320-11E5-4D0744CB46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15AAB6C-2CB4-AAE4-6640-8CAC84AEFCEB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34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3E5D154-8DB7-8EA4-6C4E-F92E4465A077}"/>
                </a:ext>
              </a:extLst>
            </p:cNvPr>
            <p:cNvGrpSpPr/>
            <p:nvPr/>
          </p:nvGrpSpPr>
          <p:grpSpPr>
            <a:xfrm>
              <a:off x="4429505" y="1701244"/>
              <a:ext cx="425053" cy="369332"/>
              <a:chOff x="1660352" y="2391532"/>
              <a:chExt cx="425053" cy="369332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E8738BB3-D187-51D4-8EA0-3CCAB73B64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242B260-4B27-890C-958B-67C86CFE2992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19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6E26202-FC50-9DBE-7B2D-0BAE9D59220F}"/>
                </a:ext>
              </a:extLst>
            </p:cNvPr>
            <p:cNvGrpSpPr/>
            <p:nvPr/>
          </p:nvGrpSpPr>
          <p:grpSpPr>
            <a:xfrm>
              <a:off x="4043689" y="1970553"/>
              <a:ext cx="425053" cy="369332"/>
              <a:chOff x="1660352" y="2391532"/>
              <a:chExt cx="425053" cy="369332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496C526D-B75F-56EF-F586-11C29D94F9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112E263-D5BC-06F0-F74F-177AFE92DA23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2</a:t>
                </a:r>
                <a:r>
                  <a:rPr lang="en-TW" sz="18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DEDCBDE-0E57-CC9F-2944-3F3FD619872C}"/>
                </a:ext>
              </a:extLst>
            </p:cNvPr>
            <p:cNvGrpSpPr/>
            <p:nvPr/>
          </p:nvGrpSpPr>
          <p:grpSpPr>
            <a:xfrm>
              <a:off x="3815181" y="2358519"/>
              <a:ext cx="425053" cy="369332"/>
              <a:chOff x="1660352" y="2391532"/>
              <a:chExt cx="425053" cy="369332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6F73EBFC-D5DC-ECB4-613C-22A74E2CB8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396C346-95A6-15D8-AAE0-674DF275F1AB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21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64D762-5037-BBA1-B6AE-4D08D3D87983}"/>
                </a:ext>
              </a:extLst>
            </p:cNvPr>
            <p:cNvGrpSpPr/>
            <p:nvPr/>
          </p:nvGrpSpPr>
          <p:grpSpPr>
            <a:xfrm>
              <a:off x="4145930" y="1701851"/>
              <a:ext cx="425053" cy="369332"/>
              <a:chOff x="1660352" y="2391532"/>
              <a:chExt cx="425053" cy="369332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5877A43-3E05-A30C-6A1A-B496963583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C168571-4356-8A1A-469D-BA1B8F542575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98</a:t>
                </a:r>
                <a:endParaRPr lang="en-TW" sz="1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4CE62F9-35FF-1658-82F9-29A19F48473D}"/>
                </a:ext>
              </a:extLst>
            </p:cNvPr>
            <p:cNvGrpSpPr/>
            <p:nvPr/>
          </p:nvGrpSpPr>
          <p:grpSpPr>
            <a:xfrm>
              <a:off x="5279737" y="1836867"/>
              <a:ext cx="425053" cy="369332"/>
              <a:chOff x="1660352" y="2391532"/>
              <a:chExt cx="425053" cy="369332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E68238C-EEE2-ABD7-60DD-515DF4080A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F13A694-E511-0177-9288-9B662163AF7D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23</a:t>
                </a:r>
                <a:endParaRPr lang="en-TW" sz="1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7E442CF-CC92-0677-FDE1-5375AEFD293B}"/>
                </a:ext>
              </a:extLst>
            </p:cNvPr>
            <p:cNvGrpSpPr/>
            <p:nvPr/>
          </p:nvGrpSpPr>
          <p:grpSpPr>
            <a:xfrm>
              <a:off x="3804646" y="2055802"/>
              <a:ext cx="425053" cy="369332"/>
              <a:chOff x="1660352" y="2391532"/>
              <a:chExt cx="425053" cy="369332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7EC4763-424C-A4E9-4F08-B086A6BCC2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70144A5-6C35-B9FC-8DCC-D19518259FA9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5</a:t>
                </a:r>
                <a:endParaRPr lang="en-TW" sz="1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2F9193F-081E-C5E4-CB34-71F2A4CD42F6}"/>
                </a:ext>
              </a:extLst>
            </p:cNvPr>
            <p:cNvGrpSpPr/>
            <p:nvPr/>
          </p:nvGrpSpPr>
          <p:grpSpPr>
            <a:xfrm>
              <a:off x="4673441" y="2230387"/>
              <a:ext cx="425053" cy="369332"/>
              <a:chOff x="1660352" y="2391532"/>
              <a:chExt cx="425053" cy="369332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52CC8A0-552E-E820-7D4B-19A7E3899F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627EFF7-1420-BC2E-7DC9-4C4575B06FEA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24</a:t>
                </a:r>
                <a:endParaRPr lang="en-TW" sz="1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930DCEC-A411-2E25-DD04-807CC1F05344}"/>
                </a:ext>
              </a:extLst>
            </p:cNvPr>
            <p:cNvGrpSpPr/>
            <p:nvPr/>
          </p:nvGrpSpPr>
          <p:grpSpPr>
            <a:xfrm>
              <a:off x="3850334" y="2662465"/>
              <a:ext cx="425053" cy="369332"/>
              <a:chOff x="1660352" y="2391532"/>
              <a:chExt cx="425053" cy="369332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067357F3-535E-4C1D-8E1F-3278687990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DB4B168-DB15-329F-EB1D-DC09935C7E22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66</a:t>
                </a:r>
                <a:endParaRPr lang="en-TW" sz="1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32E9778-4BDC-7E43-543B-44B5072D5495}"/>
                </a:ext>
              </a:extLst>
            </p:cNvPr>
            <p:cNvGrpSpPr/>
            <p:nvPr/>
          </p:nvGrpSpPr>
          <p:grpSpPr>
            <a:xfrm>
              <a:off x="6444043" y="2139590"/>
              <a:ext cx="1402737" cy="975342"/>
              <a:chOff x="4025790" y="760964"/>
              <a:chExt cx="1402737" cy="975342"/>
            </a:xfrm>
          </p:grpSpPr>
          <p:sp>
            <p:nvSpPr>
              <p:cNvPr id="37" name="Can 36">
                <a:extLst>
                  <a:ext uri="{FF2B5EF4-FFF2-40B4-BE49-F238E27FC236}">
                    <a16:creationId xmlns:a16="http://schemas.microsoft.com/office/drawing/2014/main" id="{EAB9659D-2344-8A16-7A66-37D3938E4004}"/>
                  </a:ext>
                </a:extLst>
              </p:cNvPr>
              <p:cNvSpPr/>
              <p:nvPr/>
            </p:nvSpPr>
            <p:spPr>
              <a:xfrm>
                <a:off x="4025790" y="760964"/>
                <a:ext cx="1402737" cy="975342"/>
              </a:xfrm>
              <a:prstGeom prst="can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DDF5BD5-8530-5C7E-8349-38B2906B7229}"/>
                  </a:ext>
                </a:extLst>
              </p:cNvPr>
              <p:cNvGrpSpPr/>
              <p:nvPr/>
            </p:nvGrpSpPr>
            <p:grpSpPr>
              <a:xfrm>
                <a:off x="4145109" y="1088751"/>
                <a:ext cx="425053" cy="369332"/>
                <a:chOff x="1660352" y="2391532"/>
                <a:chExt cx="425053" cy="369332"/>
              </a:xfrm>
            </p:grpSpPr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240CA2A6-5A73-5506-50B8-1FAF23472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BBD6BFCE-A76D-B1EF-FF99-D2D9859ECB47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4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AD94DAD-A330-76E0-CDFB-EBA461B86316}"/>
                  </a:ext>
                </a:extLst>
              </p:cNvPr>
              <p:cNvGrpSpPr/>
              <p:nvPr/>
            </p:nvGrpSpPr>
            <p:grpSpPr>
              <a:xfrm>
                <a:off x="4384618" y="1040819"/>
                <a:ext cx="425053" cy="369332"/>
                <a:chOff x="1660352" y="2391532"/>
                <a:chExt cx="425053" cy="369332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13C35CF-449C-5E6D-B725-C95B67770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598B7E9-AFAC-EF4F-7711-DC518C72595E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3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461E7FE5-798A-C5DD-6F8C-96D77F6D0620}"/>
                  </a:ext>
                </a:extLst>
              </p:cNvPr>
              <p:cNvGrpSpPr/>
              <p:nvPr/>
            </p:nvGrpSpPr>
            <p:grpSpPr>
              <a:xfrm>
                <a:off x="4411601" y="1321441"/>
                <a:ext cx="425053" cy="369332"/>
                <a:chOff x="1660352" y="2391532"/>
                <a:chExt cx="425053" cy="369332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4C9C4759-9583-BE93-8A6C-E191A3199B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4F438A3-0887-7D49-618E-A90FC4A95C7F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24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384826F4-BC48-2992-5DE4-EAD5C2E03B73}"/>
                  </a:ext>
                </a:extLst>
              </p:cNvPr>
              <p:cNvGrpSpPr/>
              <p:nvPr/>
            </p:nvGrpSpPr>
            <p:grpSpPr>
              <a:xfrm>
                <a:off x="4721028" y="1051260"/>
                <a:ext cx="425053" cy="369332"/>
                <a:chOff x="1660352" y="2391532"/>
                <a:chExt cx="425053" cy="369332"/>
              </a:xfrm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4A6DA327-7B26-6058-9465-DD44743C60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14C8AFE-A5DF-B08E-5B2C-9FC088C20764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66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8AAE88E4-70D8-C710-18EB-54D2B261386B}"/>
                  </a:ext>
                </a:extLst>
              </p:cNvPr>
              <p:cNvGrpSpPr/>
              <p:nvPr/>
            </p:nvGrpSpPr>
            <p:grpSpPr>
              <a:xfrm>
                <a:off x="4931804" y="1266837"/>
                <a:ext cx="425053" cy="369332"/>
                <a:chOff x="1660352" y="2391532"/>
                <a:chExt cx="425053" cy="369332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D87EFF9A-F247-9A91-5DA2-32D610DC52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635DA4C-96E4-AFF1-0F91-21EC06EE27F0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31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B16C9A1C-4A0A-DACA-924B-4C34281767FD}"/>
                  </a:ext>
                </a:extLst>
              </p:cNvPr>
              <p:cNvGrpSpPr/>
              <p:nvPr/>
            </p:nvGrpSpPr>
            <p:grpSpPr>
              <a:xfrm>
                <a:off x="4076941" y="1319599"/>
                <a:ext cx="425053" cy="369332"/>
                <a:chOff x="1660352" y="2391532"/>
                <a:chExt cx="425053" cy="369332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33766BB1-F1AA-1666-20B4-AED543ACB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FE649A3-F6DF-FB5A-1304-12CA0BB7FC3A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14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D8F77CD9-334A-DFBF-9E7C-76B4563D013A}"/>
                  </a:ext>
                </a:extLst>
              </p:cNvPr>
              <p:cNvGrpSpPr/>
              <p:nvPr/>
            </p:nvGrpSpPr>
            <p:grpSpPr>
              <a:xfrm>
                <a:off x="4690930" y="1297748"/>
                <a:ext cx="425053" cy="369332"/>
                <a:chOff x="1660352" y="2391532"/>
                <a:chExt cx="425053" cy="369332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E869444-71B4-C709-7712-AF1C2AA971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634A2E8-9AC5-F342-C99A-636F6A0B9176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33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19A062DD-2B1A-8A96-DD69-A6A71CCE135A}"/>
                  </a:ext>
                </a:extLst>
              </p:cNvPr>
              <p:cNvGrpSpPr/>
              <p:nvPr/>
            </p:nvGrpSpPr>
            <p:grpSpPr>
              <a:xfrm>
                <a:off x="4940466" y="1020349"/>
                <a:ext cx="425053" cy="369332"/>
                <a:chOff x="1660352" y="2391532"/>
                <a:chExt cx="425053" cy="369332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8C6348F7-F630-8193-1A69-DD50FEFD02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5286767-C18E-AAB9-3683-2AAD04306E3A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sz="18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1C261CE3-4888-38B1-34B4-C74C49C009AB}"/>
                  </a:ext>
                </a:extLst>
              </p:cNvPr>
              <p:cNvGrpSpPr/>
              <p:nvPr/>
            </p:nvGrpSpPr>
            <p:grpSpPr>
              <a:xfrm>
                <a:off x="4272159" y="1252404"/>
                <a:ext cx="425053" cy="401305"/>
                <a:chOff x="1660352" y="2394284"/>
                <a:chExt cx="425053" cy="401305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BBB47FF9-9F11-320A-28AC-AB7AD80A8F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E6801FE-391A-6FB9-3501-F51F91799404}"/>
                    </a:ext>
                  </a:extLst>
                </p:cNvPr>
                <p:cNvSpPr txBox="1"/>
                <p:nvPr/>
              </p:nvSpPr>
              <p:spPr>
                <a:xfrm>
                  <a:off x="1660352" y="2426257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24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1334835-2F5A-E03D-CC4D-89FFE743F8C2}"/>
                  </a:ext>
                </a:extLst>
              </p:cNvPr>
              <p:cNvGrpSpPr/>
              <p:nvPr/>
            </p:nvGrpSpPr>
            <p:grpSpPr>
              <a:xfrm>
                <a:off x="4585031" y="1146725"/>
                <a:ext cx="425053" cy="369332"/>
                <a:chOff x="1660352" y="2391532"/>
                <a:chExt cx="425053" cy="369332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8A1828ED-79EF-CBA6-6160-0A7FBEDA10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4A657891-33D7-1667-0B2F-7A70CFDC773A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86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E2F44E9-F9AF-24BF-98FE-CD54706415B3}"/>
                </a:ext>
              </a:extLst>
            </p:cNvPr>
            <p:cNvSpPr txBox="1"/>
            <p:nvPr/>
          </p:nvSpPr>
          <p:spPr>
            <a:xfrm>
              <a:off x="5653401" y="1619235"/>
              <a:ext cx="29655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隨機抽取 </a:t>
              </a:r>
              <a:r>
                <a:rPr 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N </a:t>
              </a:r>
              <a:r>
                <a:rPr lang="zh-TW" alt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個樣本點</a:t>
              </a:r>
              <a:endParaRPr lang="en-TW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6" name="Curved Down Arrow 35">
              <a:extLst>
                <a:ext uri="{FF2B5EF4-FFF2-40B4-BE49-F238E27FC236}">
                  <a16:creationId xmlns:a16="http://schemas.microsoft.com/office/drawing/2014/main" id="{32C54750-4EAC-EAB4-1860-3A135B1CDD14}"/>
                </a:ext>
              </a:extLst>
            </p:cNvPr>
            <p:cNvSpPr/>
            <p:nvPr/>
          </p:nvSpPr>
          <p:spPr>
            <a:xfrm>
              <a:off x="4662626" y="612048"/>
              <a:ext cx="2586309" cy="794256"/>
            </a:xfrm>
            <a:prstGeom prst="curvedDownArrow">
              <a:avLst>
                <a:gd name="adj1" fmla="val 25000"/>
                <a:gd name="adj2" fmla="val 50000"/>
                <a:gd name="adj3" fmla="val 3231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>
                <a:solidFill>
                  <a:schemeClr val="tx1"/>
                </a:solidFill>
              </a:endParaRPr>
            </a:p>
          </p:txBody>
        </p:sp>
      </p:grp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4D411A2-C3EA-802B-6D15-D421442CD0A1}"/>
              </a:ext>
            </a:extLst>
          </p:cNvPr>
          <p:cNvCxnSpPr/>
          <p:nvPr/>
        </p:nvCxnSpPr>
        <p:spPr>
          <a:xfrm flipV="1">
            <a:off x="5538478" y="2892143"/>
            <a:ext cx="3204078" cy="589661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F7B1FE3-5326-B229-CE3F-20940B5CA599}"/>
              </a:ext>
            </a:extLst>
          </p:cNvPr>
          <p:cNvSpPr txBox="1"/>
          <p:nvPr/>
        </p:nvSpPr>
        <p:spPr>
          <a:xfrm rot="20946490">
            <a:off x="6283105" y="3214541"/>
            <a:ext cx="1714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0" i="0" dirty="0">
                <a:solidFill>
                  <a:schemeClr val="accent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計算樣本的平均值 </a:t>
            </a:r>
            <a:endParaRPr lang="en-TW" sz="1400" dirty="0">
              <a:solidFill>
                <a:schemeClr val="accent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836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ABF8-15F5-2A45-2713-C2F67C683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D99AD0-6333-2F97-B6CC-401EB889B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090" y="1052862"/>
            <a:ext cx="2880338" cy="4983163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3DC6F03-85E0-984C-F743-1EEEDF89FBCD}"/>
              </a:ext>
            </a:extLst>
          </p:cNvPr>
          <p:cNvGrpSpPr/>
          <p:nvPr/>
        </p:nvGrpSpPr>
        <p:grpSpPr>
          <a:xfrm>
            <a:off x="2048186" y="1901920"/>
            <a:ext cx="4905449" cy="3054160"/>
            <a:chOff x="3713481" y="612048"/>
            <a:chExt cx="4905449" cy="3054160"/>
          </a:xfrm>
        </p:grpSpPr>
        <p:sp>
          <p:nvSpPr>
            <p:cNvPr id="7" name="Can 6">
              <a:extLst>
                <a:ext uri="{FF2B5EF4-FFF2-40B4-BE49-F238E27FC236}">
                  <a16:creationId xmlns:a16="http://schemas.microsoft.com/office/drawing/2014/main" id="{C23824CE-DB7D-8C41-6D76-49B22A22B582}"/>
                </a:ext>
              </a:extLst>
            </p:cNvPr>
            <p:cNvSpPr/>
            <p:nvPr/>
          </p:nvSpPr>
          <p:spPr>
            <a:xfrm>
              <a:off x="3713481" y="1053739"/>
              <a:ext cx="2014538" cy="2243137"/>
            </a:xfrm>
            <a:prstGeom prst="can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0D505D-41D7-2000-2D5D-4B169927E16B}"/>
                </a:ext>
              </a:extLst>
            </p:cNvPr>
            <p:cNvSpPr txBox="1"/>
            <p:nvPr/>
          </p:nvSpPr>
          <p:spPr>
            <a:xfrm>
              <a:off x="4072455" y="3296876"/>
              <a:ext cx="12965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TW" dirty="0"/>
                <a:t>母體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62566E3-A15D-0B11-DB0D-A223C3B3A4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98085" y="2767993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0B1A49B-DE7B-9E6C-8CFF-610776C582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60750" y="2732517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1AA297A-2E8F-983D-A2FA-8000459960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9045" y="182602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ED349A-E0FB-09D6-2585-7B2A84F72A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99724" y="241538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36EC1F-AA01-F281-C658-F101763B90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0191" y="208676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DDFB504-EBF0-8A18-B6E0-EC1DD6C84A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5651" y="254240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B85B319-6D62-D092-E817-5B91503578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09504" y="2851797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77BF6F1-AE5A-3A17-8434-1DFEF59C1D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0366" y="2302465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5586A58-D7BA-D39A-10EB-96D26DBD0129}"/>
                </a:ext>
              </a:extLst>
            </p:cNvPr>
            <p:cNvGrpSpPr/>
            <p:nvPr/>
          </p:nvGrpSpPr>
          <p:grpSpPr>
            <a:xfrm>
              <a:off x="4702320" y="2759471"/>
              <a:ext cx="425053" cy="369332"/>
              <a:chOff x="1660352" y="2391532"/>
              <a:chExt cx="425053" cy="369332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D8615CF8-024E-198E-9786-92E62F4DC4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8629789-F831-1E04-35EA-D2616E0F89FC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38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50FC15C-69D1-855E-2C93-7AEB329F23D4}"/>
                </a:ext>
              </a:extLst>
            </p:cNvPr>
            <p:cNvGrpSpPr/>
            <p:nvPr/>
          </p:nvGrpSpPr>
          <p:grpSpPr>
            <a:xfrm>
              <a:off x="4684017" y="1979923"/>
              <a:ext cx="425053" cy="369332"/>
              <a:chOff x="1660352" y="2391532"/>
              <a:chExt cx="425053" cy="369332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B1222A70-EED0-4E2C-70E2-BFBF8A3E40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54BBB30-880B-F7D8-05DD-D36804D5DC1C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45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304C210-90AD-829C-802A-EA665FC07CA5}"/>
                </a:ext>
              </a:extLst>
            </p:cNvPr>
            <p:cNvGrpSpPr/>
            <p:nvPr/>
          </p:nvGrpSpPr>
          <p:grpSpPr>
            <a:xfrm>
              <a:off x="4530383" y="2494929"/>
              <a:ext cx="425053" cy="369332"/>
              <a:chOff x="1660352" y="2391532"/>
              <a:chExt cx="425053" cy="369332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A0795E69-7FF5-83E2-2E6A-8705B57A6F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AB49765-2DBB-C6D8-DB0D-630EA8DB3E0B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3067391-90A2-0337-66B6-511B9103BBF6}"/>
                </a:ext>
              </a:extLst>
            </p:cNvPr>
            <p:cNvGrpSpPr/>
            <p:nvPr/>
          </p:nvGrpSpPr>
          <p:grpSpPr>
            <a:xfrm>
              <a:off x="5207664" y="2398661"/>
              <a:ext cx="425053" cy="369332"/>
              <a:chOff x="1660352" y="2391532"/>
              <a:chExt cx="425053" cy="369332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5C1533F0-4867-1C4D-20D0-232C5A798B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258F2D1-1286-036A-4333-2F0FDEC95451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9323D72-988C-7F54-1258-FD652BFA7657}"/>
                </a:ext>
              </a:extLst>
            </p:cNvPr>
            <p:cNvGrpSpPr/>
            <p:nvPr/>
          </p:nvGrpSpPr>
          <p:grpSpPr>
            <a:xfrm>
              <a:off x="5002132" y="2647494"/>
              <a:ext cx="425053" cy="369332"/>
              <a:chOff x="1660352" y="2391532"/>
              <a:chExt cx="425053" cy="369332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CD39C557-3790-6FE9-275B-F0E134FDA8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4BAD28E-17C5-94FB-6EF8-E7EC81540B84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8</a:t>
                </a:r>
                <a:r>
                  <a:rPr lang="en-TW" sz="18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2271436-5879-A93B-F6D8-8C5D678994B2}"/>
                </a:ext>
              </a:extLst>
            </p:cNvPr>
            <p:cNvGrpSpPr/>
            <p:nvPr/>
          </p:nvGrpSpPr>
          <p:grpSpPr>
            <a:xfrm>
              <a:off x="4393981" y="1991506"/>
              <a:ext cx="425053" cy="369332"/>
              <a:chOff x="1660352" y="2391532"/>
              <a:chExt cx="425053" cy="369332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4132C3F-EBC3-DBB7-AF5D-6C4CFFEC1B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243F941-9AB8-F8D5-B05B-E7AA3DFB131D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B7126D3-9BDD-7931-7CDF-4045FDDCC48C}"/>
                </a:ext>
              </a:extLst>
            </p:cNvPr>
            <p:cNvGrpSpPr/>
            <p:nvPr/>
          </p:nvGrpSpPr>
          <p:grpSpPr>
            <a:xfrm>
              <a:off x="4723563" y="1702313"/>
              <a:ext cx="425053" cy="369332"/>
              <a:chOff x="1660352" y="2391532"/>
              <a:chExt cx="425053" cy="369332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0482F05C-68AC-FF5A-E4E7-72420724AE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BA7865C-E87B-DF35-123A-DC4D3A685A41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16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D428563-5BF3-E8CB-4E6E-DCB550217E25}"/>
                </a:ext>
              </a:extLst>
            </p:cNvPr>
            <p:cNvGrpSpPr/>
            <p:nvPr/>
          </p:nvGrpSpPr>
          <p:grpSpPr>
            <a:xfrm>
              <a:off x="4978690" y="2117790"/>
              <a:ext cx="425053" cy="369332"/>
              <a:chOff x="1660352" y="2391532"/>
              <a:chExt cx="425053" cy="369332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886C5ACD-F6CE-8E3F-7D25-564C99B7DC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610476B-4B65-D6BE-EE3B-9AF044B10F94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77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0FB512C-7543-F221-9EB9-8A212D245906}"/>
                </a:ext>
              </a:extLst>
            </p:cNvPr>
            <p:cNvGrpSpPr/>
            <p:nvPr/>
          </p:nvGrpSpPr>
          <p:grpSpPr>
            <a:xfrm>
              <a:off x="4121026" y="2259606"/>
              <a:ext cx="425053" cy="369332"/>
              <a:chOff x="1660352" y="2391532"/>
              <a:chExt cx="425053" cy="369332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66428FB1-E4A7-EB2D-0D91-BB670F70DD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B69B091-B5E7-DC6A-2A1F-E436BAB9AF0C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34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6FF9C85-6B7E-0D28-6FC6-1AE995869999}"/>
                </a:ext>
              </a:extLst>
            </p:cNvPr>
            <p:cNvGrpSpPr/>
            <p:nvPr/>
          </p:nvGrpSpPr>
          <p:grpSpPr>
            <a:xfrm>
              <a:off x="4429505" y="1701244"/>
              <a:ext cx="425053" cy="369332"/>
              <a:chOff x="1660352" y="2391532"/>
              <a:chExt cx="425053" cy="369332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6D584C32-23C5-02D2-985A-0B4D4448AA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4614948-281C-DD27-6C05-949DE8F479CC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19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BF72BD6-61EE-40FA-73E6-A6A6B445F5B8}"/>
                </a:ext>
              </a:extLst>
            </p:cNvPr>
            <p:cNvGrpSpPr/>
            <p:nvPr/>
          </p:nvGrpSpPr>
          <p:grpSpPr>
            <a:xfrm>
              <a:off x="4043689" y="1970553"/>
              <a:ext cx="425053" cy="369332"/>
              <a:chOff x="1660352" y="2391532"/>
              <a:chExt cx="425053" cy="369332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4FF04C43-E8DD-0A81-E914-CF3B8F236D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91C3358-F2DB-9118-BBD2-5383CCC3E48A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2</a:t>
                </a:r>
                <a:r>
                  <a:rPr lang="en-TW" sz="18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039C568-4DD0-90CB-1990-278B7FA70DF9}"/>
                </a:ext>
              </a:extLst>
            </p:cNvPr>
            <p:cNvGrpSpPr/>
            <p:nvPr/>
          </p:nvGrpSpPr>
          <p:grpSpPr>
            <a:xfrm>
              <a:off x="3815181" y="2358519"/>
              <a:ext cx="425053" cy="369332"/>
              <a:chOff x="1660352" y="2391532"/>
              <a:chExt cx="425053" cy="369332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0B7B36C-566F-CDC0-7BA7-FFAA914F4B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7D4BC5E-BB76-37B0-48C7-4CCD774E172B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21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B0C296E-D883-ADC2-15DA-1E2E64801383}"/>
                </a:ext>
              </a:extLst>
            </p:cNvPr>
            <p:cNvGrpSpPr/>
            <p:nvPr/>
          </p:nvGrpSpPr>
          <p:grpSpPr>
            <a:xfrm>
              <a:off x="4145930" y="1701851"/>
              <a:ext cx="425053" cy="369332"/>
              <a:chOff x="1660352" y="2391532"/>
              <a:chExt cx="425053" cy="369332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AB9DB6E-5AAF-AF3F-0F8C-8F58083C3F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7A64CE2-323B-ED74-B783-3CAD6D30206A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98</a:t>
                </a:r>
                <a:endParaRPr lang="en-TW" sz="1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E9D7605-490A-51EA-044F-4A1565A918FA}"/>
                </a:ext>
              </a:extLst>
            </p:cNvPr>
            <p:cNvGrpSpPr/>
            <p:nvPr/>
          </p:nvGrpSpPr>
          <p:grpSpPr>
            <a:xfrm>
              <a:off x="5279737" y="1836867"/>
              <a:ext cx="425053" cy="369332"/>
              <a:chOff x="1660352" y="2391532"/>
              <a:chExt cx="425053" cy="369332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48C13B5D-B68D-3879-EC31-5ABD98EFB6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F3D1AF1-8D6C-C156-2820-A16B981FAEEC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23</a:t>
                </a:r>
                <a:endParaRPr lang="en-TW" sz="1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DA800A8-53D5-82B4-DCCB-36CBDD40E6B5}"/>
                </a:ext>
              </a:extLst>
            </p:cNvPr>
            <p:cNvGrpSpPr/>
            <p:nvPr/>
          </p:nvGrpSpPr>
          <p:grpSpPr>
            <a:xfrm>
              <a:off x="3804646" y="2055802"/>
              <a:ext cx="425053" cy="369332"/>
              <a:chOff x="1660352" y="2391532"/>
              <a:chExt cx="425053" cy="369332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286F4462-958E-5835-067A-E090F0A598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A40BAF3-1C28-A085-C35B-55D9EF559172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5</a:t>
                </a:r>
                <a:endParaRPr lang="en-TW" sz="1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28FD47F-C102-00A1-6434-49DA2C8C4061}"/>
                </a:ext>
              </a:extLst>
            </p:cNvPr>
            <p:cNvGrpSpPr/>
            <p:nvPr/>
          </p:nvGrpSpPr>
          <p:grpSpPr>
            <a:xfrm>
              <a:off x="4673441" y="2230387"/>
              <a:ext cx="425053" cy="369332"/>
              <a:chOff x="1660352" y="2391532"/>
              <a:chExt cx="425053" cy="369332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B1B19FBD-96D6-44DB-BF91-2CBFA5F555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54D8F20-59D7-65C7-98FD-78697AD0E187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24</a:t>
                </a:r>
                <a:endParaRPr lang="en-TW" sz="1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6E7EF99-ADB3-1867-713F-C97D49F5A89E}"/>
                </a:ext>
              </a:extLst>
            </p:cNvPr>
            <p:cNvGrpSpPr/>
            <p:nvPr/>
          </p:nvGrpSpPr>
          <p:grpSpPr>
            <a:xfrm>
              <a:off x="3850334" y="2662465"/>
              <a:ext cx="425053" cy="369332"/>
              <a:chOff x="1660352" y="2391532"/>
              <a:chExt cx="425053" cy="369332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B62D4906-ACF1-DF86-7FF3-FBA1FCE7B0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0A93B17-A3F1-4F51-66C9-93F840865147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66</a:t>
                </a:r>
                <a:endParaRPr lang="en-TW" sz="1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4E7FD03-89ED-4A0B-53A3-8DA6C19BAFA3}"/>
                </a:ext>
              </a:extLst>
            </p:cNvPr>
            <p:cNvGrpSpPr/>
            <p:nvPr/>
          </p:nvGrpSpPr>
          <p:grpSpPr>
            <a:xfrm>
              <a:off x="6444043" y="2139590"/>
              <a:ext cx="1402737" cy="975342"/>
              <a:chOff x="4025790" y="760964"/>
              <a:chExt cx="1402737" cy="975342"/>
            </a:xfrm>
          </p:grpSpPr>
          <p:sp>
            <p:nvSpPr>
              <p:cNvPr id="37" name="Can 36">
                <a:extLst>
                  <a:ext uri="{FF2B5EF4-FFF2-40B4-BE49-F238E27FC236}">
                    <a16:creationId xmlns:a16="http://schemas.microsoft.com/office/drawing/2014/main" id="{3662CC44-709C-FB64-D3A1-961961871BF4}"/>
                  </a:ext>
                </a:extLst>
              </p:cNvPr>
              <p:cNvSpPr/>
              <p:nvPr/>
            </p:nvSpPr>
            <p:spPr>
              <a:xfrm>
                <a:off x="4025790" y="760964"/>
                <a:ext cx="1402737" cy="975342"/>
              </a:xfrm>
              <a:prstGeom prst="can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3FBF6A5-C9E4-6362-D26A-7D419E931EE1}"/>
                  </a:ext>
                </a:extLst>
              </p:cNvPr>
              <p:cNvGrpSpPr/>
              <p:nvPr/>
            </p:nvGrpSpPr>
            <p:grpSpPr>
              <a:xfrm>
                <a:off x="4145109" y="1088751"/>
                <a:ext cx="425053" cy="369332"/>
                <a:chOff x="1660352" y="2391532"/>
                <a:chExt cx="425053" cy="369332"/>
              </a:xfrm>
            </p:grpSpPr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DB4E40AE-90AE-FB58-AAFA-EFCB8D8908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6419A72-DB13-1338-73AB-3F406C930DFE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4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4D03BCF0-B15A-E52D-0715-723AC46CD5F0}"/>
                  </a:ext>
                </a:extLst>
              </p:cNvPr>
              <p:cNvGrpSpPr/>
              <p:nvPr/>
            </p:nvGrpSpPr>
            <p:grpSpPr>
              <a:xfrm>
                <a:off x="4384618" y="1040819"/>
                <a:ext cx="425053" cy="369332"/>
                <a:chOff x="1660352" y="2391532"/>
                <a:chExt cx="425053" cy="369332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E4771258-B42E-333B-F885-4642A5A817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20E5BB74-31AD-1B0F-7A3A-DBD9C003BBB3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3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5BCD2DC-A8D3-CF6D-5B7C-E8B725C38AAC}"/>
                  </a:ext>
                </a:extLst>
              </p:cNvPr>
              <p:cNvGrpSpPr/>
              <p:nvPr/>
            </p:nvGrpSpPr>
            <p:grpSpPr>
              <a:xfrm>
                <a:off x="4411601" y="1321441"/>
                <a:ext cx="425053" cy="369332"/>
                <a:chOff x="1660352" y="2391532"/>
                <a:chExt cx="425053" cy="369332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4F52F70B-54E6-D310-DB7B-930362A2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6EF90BE-DACE-58BD-2CC7-DBBE8EF4817D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24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68813C8-8C01-8B2B-6DBD-2A366D6B7E21}"/>
                  </a:ext>
                </a:extLst>
              </p:cNvPr>
              <p:cNvGrpSpPr/>
              <p:nvPr/>
            </p:nvGrpSpPr>
            <p:grpSpPr>
              <a:xfrm>
                <a:off x="4721028" y="1051260"/>
                <a:ext cx="425053" cy="369332"/>
                <a:chOff x="1660352" y="2391532"/>
                <a:chExt cx="425053" cy="369332"/>
              </a:xfrm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7E4A1489-5B6A-385A-1A80-7CB533C02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5433A48-54C3-701A-AAC9-BB9D17CA704B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66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3A4D53E0-D180-5ED1-21DB-FAA2B015675C}"/>
                  </a:ext>
                </a:extLst>
              </p:cNvPr>
              <p:cNvGrpSpPr/>
              <p:nvPr/>
            </p:nvGrpSpPr>
            <p:grpSpPr>
              <a:xfrm>
                <a:off x="4931804" y="1266837"/>
                <a:ext cx="425053" cy="369332"/>
                <a:chOff x="1660352" y="2391532"/>
                <a:chExt cx="425053" cy="369332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56123895-4F0C-3A3A-0002-00B8CF1CFE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4532412-33F7-660C-94A7-B264B29C1D6C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31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30B5280-7675-99AC-9570-71627E603F54}"/>
                  </a:ext>
                </a:extLst>
              </p:cNvPr>
              <p:cNvGrpSpPr/>
              <p:nvPr/>
            </p:nvGrpSpPr>
            <p:grpSpPr>
              <a:xfrm>
                <a:off x="4076941" y="1319599"/>
                <a:ext cx="425053" cy="369332"/>
                <a:chOff x="1660352" y="2391532"/>
                <a:chExt cx="425053" cy="369332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FA239EC1-04CE-A2B6-06C0-1080F6D655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05E1D01-40B7-C5E1-CDF5-24E297C52838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14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0D4FC9A4-9952-1DBB-05CE-523D937DD8F1}"/>
                  </a:ext>
                </a:extLst>
              </p:cNvPr>
              <p:cNvGrpSpPr/>
              <p:nvPr/>
            </p:nvGrpSpPr>
            <p:grpSpPr>
              <a:xfrm>
                <a:off x="4690930" y="1297748"/>
                <a:ext cx="425053" cy="369332"/>
                <a:chOff x="1660352" y="2391532"/>
                <a:chExt cx="425053" cy="369332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4DAE182-C91F-B090-7591-BF920FD55D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A3ECC1B-710E-3ECE-ADD2-535F95B5890B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33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0B6E065B-639D-D145-433B-B9468F104DDA}"/>
                  </a:ext>
                </a:extLst>
              </p:cNvPr>
              <p:cNvGrpSpPr/>
              <p:nvPr/>
            </p:nvGrpSpPr>
            <p:grpSpPr>
              <a:xfrm>
                <a:off x="4940466" y="1020349"/>
                <a:ext cx="425053" cy="369332"/>
                <a:chOff x="1660352" y="2391532"/>
                <a:chExt cx="425053" cy="369332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EF58A016-D52E-DFB7-4861-3C7ACC96F0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73B8566-8394-E05D-0C05-7843DFFE871D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sz="18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61F1DA6A-1292-7CBA-B4E5-56190370B8A1}"/>
                  </a:ext>
                </a:extLst>
              </p:cNvPr>
              <p:cNvGrpSpPr/>
              <p:nvPr/>
            </p:nvGrpSpPr>
            <p:grpSpPr>
              <a:xfrm>
                <a:off x="4272159" y="1252404"/>
                <a:ext cx="425053" cy="401305"/>
                <a:chOff x="1660352" y="2394284"/>
                <a:chExt cx="425053" cy="401305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1AF6AB5E-A191-59D9-645E-95D047AD96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E469911-2A0F-979F-76DE-B41DB8DF5298}"/>
                    </a:ext>
                  </a:extLst>
                </p:cNvPr>
                <p:cNvSpPr txBox="1"/>
                <p:nvPr/>
              </p:nvSpPr>
              <p:spPr>
                <a:xfrm>
                  <a:off x="1660352" y="2426257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24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36CC09F-7F7A-24EB-606B-3F4BE88C09AF}"/>
                  </a:ext>
                </a:extLst>
              </p:cNvPr>
              <p:cNvGrpSpPr/>
              <p:nvPr/>
            </p:nvGrpSpPr>
            <p:grpSpPr>
              <a:xfrm>
                <a:off x="4585031" y="1146725"/>
                <a:ext cx="425053" cy="369332"/>
                <a:chOff x="1660352" y="2391532"/>
                <a:chExt cx="425053" cy="369332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2894298D-4DED-4161-8CE1-863CF62C8E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5C4769B-4B0E-88EA-3E5E-C5D60571EA11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86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43D5C64-F21F-60A6-17DA-DB400485F4F3}"/>
                </a:ext>
              </a:extLst>
            </p:cNvPr>
            <p:cNvSpPr txBox="1"/>
            <p:nvPr/>
          </p:nvSpPr>
          <p:spPr>
            <a:xfrm>
              <a:off x="5653401" y="1619235"/>
              <a:ext cx="29655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隨機抽取 </a:t>
              </a:r>
              <a:r>
                <a:rPr 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N </a:t>
              </a:r>
              <a:r>
                <a:rPr lang="zh-TW" alt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個樣本點</a:t>
              </a:r>
              <a:endParaRPr lang="en-TW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6" name="Curved Down Arrow 35">
              <a:extLst>
                <a:ext uri="{FF2B5EF4-FFF2-40B4-BE49-F238E27FC236}">
                  <a16:creationId xmlns:a16="http://schemas.microsoft.com/office/drawing/2014/main" id="{2FBC4D9D-BCFE-BD09-CFDF-3E9761104A38}"/>
                </a:ext>
              </a:extLst>
            </p:cNvPr>
            <p:cNvSpPr/>
            <p:nvPr/>
          </p:nvSpPr>
          <p:spPr>
            <a:xfrm>
              <a:off x="4662626" y="612048"/>
              <a:ext cx="2586309" cy="794256"/>
            </a:xfrm>
            <a:prstGeom prst="curvedDownArrow">
              <a:avLst>
                <a:gd name="adj1" fmla="val 25000"/>
                <a:gd name="adj2" fmla="val 50000"/>
                <a:gd name="adj3" fmla="val 3231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7385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>
            <a:extLst>
              <a:ext uri="{FF2B5EF4-FFF2-40B4-BE49-F238E27FC236}">
                <a16:creationId xmlns:a16="http://schemas.microsoft.com/office/drawing/2014/main" id="{EE19D911-B5E3-2AAB-9FAC-BF0323500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966" y="615180"/>
            <a:ext cx="3205906" cy="515936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5150CD5-60B1-AE67-F76F-051BD2C94660}"/>
              </a:ext>
            </a:extLst>
          </p:cNvPr>
          <p:cNvGrpSpPr/>
          <p:nvPr/>
        </p:nvGrpSpPr>
        <p:grpSpPr>
          <a:xfrm>
            <a:off x="1405179" y="1448389"/>
            <a:ext cx="4905449" cy="3054160"/>
            <a:chOff x="3713481" y="612048"/>
            <a:chExt cx="4905449" cy="3054160"/>
          </a:xfrm>
        </p:grpSpPr>
        <p:sp>
          <p:nvSpPr>
            <p:cNvPr id="5" name="Can 4">
              <a:extLst>
                <a:ext uri="{FF2B5EF4-FFF2-40B4-BE49-F238E27FC236}">
                  <a16:creationId xmlns:a16="http://schemas.microsoft.com/office/drawing/2014/main" id="{F75D2E40-713D-3D32-D4DD-D321F2B18F7B}"/>
                </a:ext>
              </a:extLst>
            </p:cNvPr>
            <p:cNvSpPr/>
            <p:nvPr/>
          </p:nvSpPr>
          <p:spPr>
            <a:xfrm>
              <a:off x="3713481" y="1053739"/>
              <a:ext cx="2014538" cy="2243137"/>
            </a:xfrm>
            <a:prstGeom prst="can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679D6E-D8B7-F4A0-8F8E-1747D9514C53}"/>
                </a:ext>
              </a:extLst>
            </p:cNvPr>
            <p:cNvSpPr txBox="1"/>
            <p:nvPr/>
          </p:nvSpPr>
          <p:spPr>
            <a:xfrm>
              <a:off x="4072455" y="3296876"/>
              <a:ext cx="12965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TW" dirty="0"/>
                <a:t>母體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21BF6B2-5CA2-4670-0905-02CF801BDB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98085" y="2767993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CA69AF-92E6-D1C8-5DC6-4996761C73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60750" y="2732517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13C2CBD-E4DF-11C2-437E-4859A1CDBE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09045" y="182602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1FC28DB-6FC2-AA6D-9DB0-DDF50E75B3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99724" y="2415384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65C95EF-9774-1A22-B9B1-E52DDFCC29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0191" y="208676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C4EDCA-2D6C-F91E-FC2C-E12F61CDD7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5651" y="254240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68F5242-B8E9-30F6-68EE-D8993A4BBA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09504" y="2851797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1B170C-911D-964F-19A8-6B8A6216F6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0366" y="2302465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5B7687E-CE23-0C67-E442-5AB4B9A5C889}"/>
                </a:ext>
              </a:extLst>
            </p:cNvPr>
            <p:cNvGrpSpPr/>
            <p:nvPr/>
          </p:nvGrpSpPr>
          <p:grpSpPr>
            <a:xfrm>
              <a:off x="4702320" y="2759471"/>
              <a:ext cx="425053" cy="369332"/>
              <a:chOff x="1660352" y="2391532"/>
              <a:chExt cx="425053" cy="369332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38EAFAA8-A61A-9605-2160-99EAF7AA1B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6C27BD8-3C1A-7C69-DE54-5D78781E63F0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38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98F3A89-368A-801D-9EAE-6BE509E65285}"/>
                </a:ext>
              </a:extLst>
            </p:cNvPr>
            <p:cNvGrpSpPr/>
            <p:nvPr/>
          </p:nvGrpSpPr>
          <p:grpSpPr>
            <a:xfrm>
              <a:off x="4684017" y="1979923"/>
              <a:ext cx="425053" cy="369332"/>
              <a:chOff x="1660352" y="2391532"/>
              <a:chExt cx="425053" cy="369332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B2BDFF84-9DE4-4CFB-A3E5-8FDAD04040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86A9F43-E808-46E6-A4C7-90480ECB0D2D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45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A759DE1-F939-D163-4B24-4021A60AAEC8}"/>
                </a:ext>
              </a:extLst>
            </p:cNvPr>
            <p:cNvGrpSpPr/>
            <p:nvPr/>
          </p:nvGrpSpPr>
          <p:grpSpPr>
            <a:xfrm>
              <a:off x="4530383" y="2494929"/>
              <a:ext cx="425053" cy="369332"/>
              <a:chOff x="1660352" y="2391532"/>
              <a:chExt cx="425053" cy="369332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D748DD7D-9BAD-A3BE-AB5C-0C8E68B89A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3C59468-0D26-2CF1-465B-67867921EEE3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4D66CEB-653A-F9AA-C321-94228986FABE}"/>
                </a:ext>
              </a:extLst>
            </p:cNvPr>
            <p:cNvGrpSpPr/>
            <p:nvPr/>
          </p:nvGrpSpPr>
          <p:grpSpPr>
            <a:xfrm>
              <a:off x="5207664" y="2398661"/>
              <a:ext cx="425053" cy="369332"/>
              <a:chOff x="1660352" y="2391532"/>
              <a:chExt cx="425053" cy="369332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7722B8C1-9CA7-146B-0787-124317A2CD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BBE91D2-9F2B-80E0-7572-EA49892FFFEB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8B7F409-3436-FA3C-E403-AE1FCA2BF7EC}"/>
                </a:ext>
              </a:extLst>
            </p:cNvPr>
            <p:cNvGrpSpPr/>
            <p:nvPr/>
          </p:nvGrpSpPr>
          <p:grpSpPr>
            <a:xfrm>
              <a:off x="5002132" y="2647494"/>
              <a:ext cx="425053" cy="369332"/>
              <a:chOff x="1660352" y="2391532"/>
              <a:chExt cx="425053" cy="369332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59F0AD25-64B7-AB97-C788-A065C116B4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B8559D8-55D2-7526-ABE2-93A9F5312D8E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8</a:t>
                </a:r>
                <a:r>
                  <a:rPr lang="en-TW" sz="18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D485919-77DF-C3BD-614B-DAE9AAC58A11}"/>
                </a:ext>
              </a:extLst>
            </p:cNvPr>
            <p:cNvGrpSpPr/>
            <p:nvPr/>
          </p:nvGrpSpPr>
          <p:grpSpPr>
            <a:xfrm>
              <a:off x="4393981" y="1991506"/>
              <a:ext cx="425053" cy="369332"/>
              <a:chOff x="1660352" y="2391532"/>
              <a:chExt cx="425053" cy="369332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46BB4234-809A-8FD0-BC8D-C0EDD066C8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548A335-6BE0-85FA-3BB3-D715D4DDB937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2393892-A60E-F859-FB10-401ED420E4A6}"/>
                </a:ext>
              </a:extLst>
            </p:cNvPr>
            <p:cNvGrpSpPr/>
            <p:nvPr/>
          </p:nvGrpSpPr>
          <p:grpSpPr>
            <a:xfrm>
              <a:off x="4723563" y="1702313"/>
              <a:ext cx="425053" cy="369332"/>
              <a:chOff x="1660352" y="2391532"/>
              <a:chExt cx="425053" cy="369332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04E6DFA6-26CF-D045-9521-10D7DA3DCF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5432F70-C43A-4FCB-30F0-E181388A4587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16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35DD37-D3C7-98FD-B35D-BF017B64A1EA}"/>
                </a:ext>
              </a:extLst>
            </p:cNvPr>
            <p:cNvGrpSpPr/>
            <p:nvPr/>
          </p:nvGrpSpPr>
          <p:grpSpPr>
            <a:xfrm>
              <a:off x="4978690" y="2117790"/>
              <a:ext cx="425053" cy="369332"/>
              <a:chOff x="1660352" y="2391532"/>
              <a:chExt cx="425053" cy="369332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F2779BB7-C56B-287A-EA2C-4AA605C41A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6FA0F71-386D-9E29-C410-6B8A2A532280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77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B82DA9C-22DF-28C3-547F-AA157A922606}"/>
                </a:ext>
              </a:extLst>
            </p:cNvPr>
            <p:cNvGrpSpPr/>
            <p:nvPr/>
          </p:nvGrpSpPr>
          <p:grpSpPr>
            <a:xfrm>
              <a:off x="4121026" y="2259606"/>
              <a:ext cx="425053" cy="369332"/>
              <a:chOff x="1660352" y="2391532"/>
              <a:chExt cx="425053" cy="369332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3A3A4E73-E06E-80DA-2631-D53D9ADDEC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2F6591A-3B83-413D-DE6E-F0CFE42AA976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34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E993B90-625C-5630-AAC7-96C7DB70BE8A}"/>
                </a:ext>
              </a:extLst>
            </p:cNvPr>
            <p:cNvGrpSpPr/>
            <p:nvPr/>
          </p:nvGrpSpPr>
          <p:grpSpPr>
            <a:xfrm>
              <a:off x="4429505" y="1701244"/>
              <a:ext cx="425053" cy="369332"/>
              <a:chOff x="1660352" y="2391532"/>
              <a:chExt cx="425053" cy="369332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ABEC58A3-EC10-5350-A50A-8966839B97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9632351-1352-22FA-2ADD-C070A7033393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19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353E427-3917-52EA-A88D-BB765EE16678}"/>
                </a:ext>
              </a:extLst>
            </p:cNvPr>
            <p:cNvGrpSpPr/>
            <p:nvPr/>
          </p:nvGrpSpPr>
          <p:grpSpPr>
            <a:xfrm>
              <a:off x="4043689" y="1970553"/>
              <a:ext cx="425053" cy="369332"/>
              <a:chOff x="1660352" y="2391532"/>
              <a:chExt cx="425053" cy="369332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2C02DAAC-3030-EE05-BED7-251978164F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2182DC1-201E-4B18-AD21-5F28909019D0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2</a:t>
                </a:r>
                <a:r>
                  <a:rPr lang="en-TW" sz="18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4C6D646-5670-C4FD-5458-560ACB3E513C}"/>
                </a:ext>
              </a:extLst>
            </p:cNvPr>
            <p:cNvGrpSpPr/>
            <p:nvPr/>
          </p:nvGrpSpPr>
          <p:grpSpPr>
            <a:xfrm>
              <a:off x="3815181" y="2358519"/>
              <a:ext cx="425053" cy="369332"/>
              <a:chOff x="1660352" y="2391532"/>
              <a:chExt cx="425053" cy="369332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277E0FB-84D1-0B59-C6FF-C69FCFCF3A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BF74613-7978-1406-4EDE-B2A77CC53046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sz="1800" dirty="0">
                    <a:solidFill>
                      <a:schemeClr val="tx1"/>
                    </a:solidFill>
                  </a:rPr>
                  <a:t>21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9626930-7253-D243-6CCF-0E8E115A4DDA}"/>
                </a:ext>
              </a:extLst>
            </p:cNvPr>
            <p:cNvGrpSpPr/>
            <p:nvPr/>
          </p:nvGrpSpPr>
          <p:grpSpPr>
            <a:xfrm>
              <a:off x="4145930" y="1701851"/>
              <a:ext cx="425053" cy="369332"/>
              <a:chOff x="1660352" y="2391532"/>
              <a:chExt cx="425053" cy="369332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4D97D5E-CF7C-E605-6F35-FFC9AC038E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F6B0AB9-D1C8-B42B-140C-E42989EB3B18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98</a:t>
                </a:r>
                <a:endParaRPr lang="en-TW" sz="1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0B8AFD6-9AE1-8948-AC75-20A871223DBE}"/>
                </a:ext>
              </a:extLst>
            </p:cNvPr>
            <p:cNvGrpSpPr/>
            <p:nvPr/>
          </p:nvGrpSpPr>
          <p:grpSpPr>
            <a:xfrm>
              <a:off x="5279737" y="1836867"/>
              <a:ext cx="425053" cy="369332"/>
              <a:chOff x="1660352" y="2391532"/>
              <a:chExt cx="425053" cy="369332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548521B-921A-6FDE-0C35-452260D8AC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65E800E-9006-6CA1-8D5D-F17C5F609BE5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23</a:t>
                </a:r>
                <a:endParaRPr lang="en-TW" sz="1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BB0954C-C6DE-2155-77E8-5CF98365CA60}"/>
                </a:ext>
              </a:extLst>
            </p:cNvPr>
            <p:cNvGrpSpPr/>
            <p:nvPr/>
          </p:nvGrpSpPr>
          <p:grpSpPr>
            <a:xfrm>
              <a:off x="3804646" y="2055802"/>
              <a:ext cx="425053" cy="369332"/>
              <a:chOff x="1660352" y="2391532"/>
              <a:chExt cx="425053" cy="369332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A9411B4D-7A8F-571E-2C3C-CC5C573F72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230ED6-E586-13C7-A869-80587D1E71D4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5</a:t>
                </a:r>
                <a:endParaRPr lang="en-TW" sz="1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0791821-53DD-1B08-94CA-48FBA6F36C7B}"/>
                </a:ext>
              </a:extLst>
            </p:cNvPr>
            <p:cNvGrpSpPr/>
            <p:nvPr/>
          </p:nvGrpSpPr>
          <p:grpSpPr>
            <a:xfrm>
              <a:off x="4673441" y="2230387"/>
              <a:ext cx="425053" cy="369332"/>
              <a:chOff x="1660352" y="2391532"/>
              <a:chExt cx="425053" cy="369332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B6933BC-5943-24B8-B56B-796FB8E826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32C86CF-CC9A-7EE6-F905-D82D0C5D32C9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24</a:t>
                </a:r>
                <a:endParaRPr lang="en-TW" sz="1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7251E7B-DD30-E82C-FD7A-AF479C3CA52F}"/>
                </a:ext>
              </a:extLst>
            </p:cNvPr>
            <p:cNvGrpSpPr/>
            <p:nvPr/>
          </p:nvGrpSpPr>
          <p:grpSpPr>
            <a:xfrm>
              <a:off x="3850334" y="2662465"/>
              <a:ext cx="425053" cy="369332"/>
              <a:chOff x="1660352" y="2391532"/>
              <a:chExt cx="425053" cy="369332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4F3A6DEA-0ADF-BF26-9375-17BE003B1F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7335" y="2394284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FF195E0-0043-2CD7-62C8-78004C9DDFFE}"/>
                  </a:ext>
                </a:extLst>
              </p:cNvPr>
              <p:cNvSpPr txBox="1"/>
              <p:nvPr/>
            </p:nvSpPr>
            <p:spPr>
              <a:xfrm>
                <a:off x="1660352" y="2391532"/>
                <a:ext cx="425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TW" dirty="0"/>
                  <a:t>66</a:t>
                </a:r>
                <a:endParaRPr lang="en-TW" sz="1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EB337C3-2DDD-12CA-7F85-9E4A83BEE41D}"/>
                </a:ext>
              </a:extLst>
            </p:cNvPr>
            <p:cNvGrpSpPr/>
            <p:nvPr/>
          </p:nvGrpSpPr>
          <p:grpSpPr>
            <a:xfrm>
              <a:off x="6444043" y="2139590"/>
              <a:ext cx="1402737" cy="975342"/>
              <a:chOff x="4025790" y="760964"/>
              <a:chExt cx="1402737" cy="975342"/>
            </a:xfrm>
          </p:grpSpPr>
          <p:sp>
            <p:nvSpPr>
              <p:cNvPr id="35" name="Can 34">
                <a:extLst>
                  <a:ext uri="{FF2B5EF4-FFF2-40B4-BE49-F238E27FC236}">
                    <a16:creationId xmlns:a16="http://schemas.microsoft.com/office/drawing/2014/main" id="{83A95BC0-E5A5-FBF8-6667-F6EA8E304439}"/>
                  </a:ext>
                </a:extLst>
              </p:cNvPr>
              <p:cNvSpPr/>
              <p:nvPr/>
            </p:nvSpPr>
            <p:spPr>
              <a:xfrm>
                <a:off x="4025790" y="760964"/>
                <a:ext cx="1402737" cy="975342"/>
              </a:xfrm>
              <a:prstGeom prst="can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581D43B-D760-07F5-08B8-4A937872AB97}"/>
                  </a:ext>
                </a:extLst>
              </p:cNvPr>
              <p:cNvGrpSpPr/>
              <p:nvPr/>
            </p:nvGrpSpPr>
            <p:grpSpPr>
              <a:xfrm>
                <a:off x="4145109" y="1088751"/>
                <a:ext cx="425053" cy="369332"/>
                <a:chOff x="1660352" y="2391532"/>
                <a:chExt cx="425053" cy="369332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497DD1A2-A172-973B-2A66-1A84945D60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73510B8-11F8-0A62-4587-381F26EDA955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4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29BC517-6052-EA58-172F-E58A46832FD6}"/>
                  </a:ext>
                </a:extLst>
              </p:cNvPr>
              <p:cNvGrpSpPr/>
              <p:nvPr/>
            </p:nvGrpSpPr>
            <p:grpSpPr>
              <a:xfrm>
                <a:off x="4384618" y="1040819"/>
                <a:ext cx="425053" cy="369332"/>
                <a:chOff x="1660352" y="2391532"/>
                <a:chExt cx="425053" cy="369332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9E2F30BB-D470-8725-007F-36EB1699DB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A012814-29F8-D348-5870-2DC0132522D9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3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5B24DF6-BD6D-FCCF-40B3-1FF17C21CD03}"/>
                  </a:ext>
                </a:extLst>
              </p:cNvPr>
              <p:cNvGrpSpPr/>
              <p:nvPr/>
            </p:nvGrpSpPr>
            <p:grpSpPr>
              <a:xfrm>
                <a:off x="4411601" y="1321441"/>
                <a:ext cx="425053" cy="369332"/>
                <a:chOff x="1660352" y="2391532"/>
                <a:chExt cx="425053" cy="369332"/>
              </a:xfrm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760CBF63-90DB-9CBD-12FD-A55901AB36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B031BF2-CB4F-1CFA-B386-2F52EAEB6670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24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48054EAE-F641-B4F7-B45F-3DF2B1EBF501}"/>
                  </a:ext>
                </a:extLst>
              </p:cNvPr>
              <p:cNvGrpSpPr/>
              <p:nvPr/>
            </p:nvGrpSpPr>
            <p:grpSpPr>
              <a:xfrm>
                <a:off x="4721028" y="1051260"/>
                <a:ext cx="425053" cy="369332"/>
                <a:chOff x="1660352" y="2391532"/>
                <a:chExt cx="425053" cy="369332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D76513E1-9E0B-5F5F-721B-994C27D303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71627A5-9C68-F3D7-4602-D77443B24AA5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66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FCAE9A6F-0FAE-EC46-7923-81730D3EBDA4}"/>
                  </a:ext>
                </a:extLst>
              </p:cNvPr>
              <p:cNvGrpSpPr/>
              <p:nvPr/>
            </p:nvGrpSpPr>
            <p:grpSpPr>
              <a:xfrm>
                <a:off x="4931804" y="1266837"/>
                <a:ext cx="425053" cy="369332"/>
                <a:chOff x="1660352" y="2391532"/>
                <a:chExt cx="425053" cy="369332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90C701DE-C548-6C18-52FD-A0903C26FD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9108D8E-9034-9A82-2B55-D9A4CB5122E4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31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A373233C-C1BC-25BE-8447-E90A89D724A2}"/>
                  </a:ext>
                </a:extLst>
              </p:cNvPr>
              <p:cNvGrpSpPr/>
              <p:nvPr/>
            </p:nvGrpSpPr>
            <p:grpSpPr>
              <a:xfrm>
                <a:off x="4076941" y="1319599"/>
                <a:ext cx="425053" cy="369332"/>
                <a:chOff x="1660352" y="2391532"/>
                <a:chExt cx="425053" cy="369332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83C44D8F-6CB7-00A0-B0C5-475C63D2C3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AD7166C-4668-1E27-5108-73F5B60CA681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14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2753AA5-A5B7-91D4-CC79-C506FFE72C0A}"/>
                  </a:ext>
                </a:extLst>
              </p:cNvPr>
              <p:cNvGrpSpPr/>
              <p:nvPr/>
            </p:nvGrpSpPr>
            <p:grpSpPr>
              <a:xfrm>
                <a:off x="4690930" y="1297748"/>
                <a:ext cx="425053" cy="369332"/>
                <a:chOff x="1660352" y="2391532"/>
                <a:chExt cx="425053" cy="369332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71CAB3EB-68A1-EE87-0037-92110C1AB9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7D75C66-FE87-C3E3-8837-0C0E4F4E4F48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33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C0CFB205-3ABD-3C68-FAB6-2E9ECC4C3C01}"/>
                  </a:ext>
                </a:extLst>
              </p:cNvPr>
              <p:cNvGrpSpPr/>
              <p:nvPr/>
            </p:nvGrpSpPr>
            <p:grpSpPr>
              <a:xfrm>
                <a:off x="4940466" y="1020349"/>
                <a:ext cx="425053" cy="369332"/>
                <a:chOff x="1660352" y="2391532"/>
                <a:chExt cx="425053" cy="369332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B7C7BABC-711D-137F-7377-E200FAB9B5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1374776-89DD-379A-2A5D-B7557C0ACD55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sz="18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A53C767D-1DF8-44E2-BEA4-54D0DFDC9967}"/>
                  </a:ext>
                </a:extLst>
              </p:cNvPr>
              <p:cNvGrpSpPr/>
              <p:nvPr/>
            </p:nvGrpSpPr>
            <p:grpSpPr>
              <a:xfrm>
                <a:off x="4272159" y="1252404"/>
                <a:ext cx="425053" cy="401305"/>
                <a:chOff x="1660352" y="2394284"/>
                <a:chExt cx="425053" cy="401305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0D58AF9-C142-9A84-C7CC-0A9E93D04B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321081A-99ED-8E8C-4BAF-7D746F18EF30}"/>
                    </a:ext>
                  </a:extLst>
                </p:cNvPr>
                <p:cNvSpPr txBox="1"/>
                <p:nvPr/>
              </p:nvSpPr>
              <p:spPr>
                <a:xfrm>
                  <a:off x="1660352" y="2426257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24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94992FC-F332-A190-E859-CC93890B3B7C}"/>
                  </a:ext>
                </a:extLst>
              </p:cNvPr>
              <p:cNvGrpSpPr/>
              <p:nvPr/>
            </p:nvGrpSpPr>
            <p:grpSpPr>
              <a:xfrm>
                <a:off x="4585031" y="1146725"/>
                <a:ext cx="425053" cy="369332"/>
                <a:chOff x="1660352" y="2391532"/>
                <a:chExt cx="425053" cy="369332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A3F6D846-91D1-EA73-657B-6C6507D5DF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7335" y="239428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713626C-98F2-388D-30A2-53000CCECC10}"/>
                    </a:ext>
                  </a:extLst>
                </p:cNvPr>
                <p:cNvSpPr txBox="1"/>
                <p:nvPr/>
              </p:nvSpPr>
              <p:spPr>
                <a:xfrm>
                  <a:off x="1660352" y="2391532"/>
                  <a:ext cx="42505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TW" dirty="0"/>
                    <a:t>86</a:t>
                  </a:r>
                  <a:endParaRPr lang="en-TW" sz="1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7297081-A022-4084-36DA-F165292BDDF3}"/>
                </a:ext>
              </a:extLst>
            </p:cNvPr>
            <p:cNvSpPr txBox="1"/>
            <p:nvPr/>
          </p:nvSpPr>
          <p:spPr>
            <a:xfrm>
              <a:off x="5653401" y="1619235"/>
              <a:ext cx="29655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隨機抽取 </a:t>
              </a:r>
              <a:r>
                <a:rPr 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N </a:t>
              </a:r>
              <a:r>
                <a:rPr lang="zh-TW" altLang="en-US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個樣本點</a:t>
              </a:r>
              <a:endParaRPr lang="en-TW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4" name="Curved Down Arrow 33">
              <a:extLst>
                <a:ext uri="{FF2B5EF4-FFF2-40B4-BE49-F238E27FC236}">
                  <a16:creationId xmlns:a16="http://schemas.microsoft.com/office/drawing/2014/main" id="{0980803B-CEDC-FCE8-0FB8-A408D16138A6}"/>
                </a:ext>
              </a:extLst>
            </p:cNvPr>
            <p:cNvSpPr/>
            <p:nvPr/>
          </p:nvSpPr>
          <p:spPr>
            <a:xfrm>
              <a:off x="4662626" y="612048"/>
              <a:ext cx="2586309" cy="794256"/>
            </a:xfrm>
            <a:prstGeom prst="curvedDownArrow">
              <a:avLst>
                <a:gd name="adj1" fmla="val 25000"/>
                <a:gd name="adj2" fmla="val 50000"/>
                <a:gd name="adj3" fmla="val 3231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>
                <a:solidFill>
                  <a:schemeClr val="tx1"/>
                </a:solidFill>
              </a:endParaRPr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418E480-7F0E-8503-083F-439AE03886E1}"/>
              </a:ext>
            </a:extLst>
          </p:cNvPr>
          <p:cNvCxnSpPr>
            <a:cxnSpLocks/>
          </p:cNvCxnSpPr>
          <p:nvPr/>
        </p:nvCxnSpPr>
        <p:spPr>
          <a:xfrm flipV="1">
            <a:off x="5538478" y="3258538"/>
            <a:ext cx="3233807" cy="223266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26529DB-577C-364D-49B1-3AA02B54AB33}"/>
              </a:ext>
            </a:extLst>
          </p:cNvPr>
          <p:cNvSpPr txBox="1"/>
          <p:nvPr/>
        </p:nvSpPr>
        <p:spPr>
          <a:xfrm rot="21354926">
            <a:off x="6305061" y="3401146"/>
            <a:ext cx="1714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0" i="0" dirty="0">
                <a:solidFill>
                  <a:schemeClr val="accent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計算樣本的變異 </a:t>
            </a:r>
            <a:endParaRPr lang="en-TW" sz="1400" dirty="0">
              <a:solidFill>
                <a:schemeClr val="accent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613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E3CB840-8350-DAF3-43DA-6565515A7C74}"/>
              </a:ext>
            </a:extLst>
          </p:cNvPr>
          <p:cNvGrpSpPr/>
          <p:nvPr/>
        </p:nvGrpSpPr>
        <p:grpSpPr>
          <a:xfrm>
            <a:off x="3359457" y="1569932"/>
            <a:ext cx="4283154" cy="3563632"/>
            <a:chOff x="2184365" y="1570815"/>
            <a:chExt cx="4283154" cy="356363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54F166A-5581-622B-6A79-D53E62B214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3500" y="2002447"/>
              <a:ext cx="1440000" cy="1440000"/>
            </a:xfrm>
            <a:prstGeom prst="ellipse">
              <a:avLst/>
            </a:prstGeom>
            <a:noFill/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832EDBC-001E-23CF-A44F-97A26F86A3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8500" y="2182447"/>
              <a:ext cx="1080000" cy="1080000"/>
            </a:xfrm>
            <a:prstGeom prst="ellipse">
              <a:avLst/>
            </a:prstGeom>
            <a:solidFill>
              <a:srgbClr val="D2A66C"/>
            </a:solidFill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9AB48C1-6AF9-7462-D3E6-0FE7754F37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3500" y="2362447"/>
              <a:ext cx="720000" cy="720000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B08185B-494F-499E-77CB-F7D6DC57DD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00500" y="2614447"/>
              <a:ext cx="216000" cy="216000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DB83DE7-D49E-79F9-1F9F-F2169F254A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6000" y="2002447"/>
              <a:ext cx="1440000" cy="1440000"/>
            </a:xfrm>
            <a:prstGeom prst="ellipse">
              <a:avLst/>
            </a:prstGeom>
            <a:noFill/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95DF9ED-FE9A-FE25-832B-D37A524D2C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91000" y="2182447"/>
              <a:ext cx="1080000" cy="1080000"/>
            </a:xfrm>
            <a:prstGeom prst="ellipse">
              <a:avLst/>
            </a:prstGeom>
            <a:solidFill>
              <a:srgbClr val="D2A66C"/>
            </a:solidFill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EA5F58A-9C51-8EB6-6837-93B5AF1860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6000" y="2362447"/>
              <a:ext cx="720000" cy="720000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9DFDB54-4C4A-4A3B-BE02-A4C0A2F5B3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23000" y="2614447"/>
              <a:ext cx="216000" cy="216000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269B87-F700-D854-C770-E1D5E009BA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3500" y="3694447"/>
              <a:ext cx="1440000" cy="1440000"/>
            </a:xfrm>
            <a:prstGeom prst="ellipse">
              <a:avLst/>
            </a:prstGeom>
            <a:noFill/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D8784E0-CFA6-3E43-F1A5-77EA47E65C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8500" y="3874447"/>
              <a:ext cx="1080000" cy="1080000"/>
            </a:xfrm>
            <a:prstGeom prst="ellipse">
              <a:avLst/>
            </a:prstGeom>
            <a:solidFill>
              <a:srgbClr val="D2A66C"/>
            </a:solidFill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184A2C-7A96-FFF7-C482-CD3BA962B5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6000" y="3694447"/>
              <a:ext cx="1440000" cy="1440000"/>
            </a:xfrm>
            <a:prstGeom prst="ellipse">
              <a:avLst/>
            </a:prstGeom>
            <a:noFill/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F66655-4181-C605-1F8B-BE27BE6C7A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91000" y="3874447"/>
              <a:ext cx="1080000" cy="1080000"/>
            </a:xfrm>
            <a:prstGeom prst="ellipse">
              <a:avLst/>
            </a:prstGeom>
            <a:solidFill>
              <a:srgbClr val="D2A66C"/>
            </a:solidFill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B95D503-A62E-6B45-3715-5371E40D6F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6000" y="4054447"/>
              <a:ext cx="720000" cy="720000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D505B70-7CD5-B844-51D4-F72423E2B5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23000" y="4306447"/>
              <a:ext cx="216000" cy="216000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FA7ED17-072B-6296-0E8B-F36910DD2B96}"/>
                </a:ext>
              </a:extLst>
            </p:cNvPr>
            <p:cNvGrpSpPr/>
            <p:nvPr/>
          </p:nvGrpSpPr>
          <p:grpSpPr>
            <a:xfrm>
              <a:off x="3430443" y="2651678"/>
              <a:ext cx="140198" cy="141538"/>
              <a:chOff x="2639477" y="3327077"/>
              <a:chExt cx="140198" cy="141538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45EB0ED-9D38-849E-22C6-14E7CBBE8E2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104677">
                <a:off x="2639477" y="3384615"/>
                <a:ext cx="43200" cy="43200"/>
              </a:xfrm>
              <a:prstGeom prst="ellipse">
                <a:avLst/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939F5C4-8C95-C1D3-E7E7-5E9C90564E7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104677">
                <a:off x="2659878" y="3350345"/>
                <a:ext cx="43200" cy="43200"/>
              </a:xfrm>
              <a:prstGeom prst="ellipse">
                <a:avLst/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6255491-9900-2623-0D94-0372B2349E9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104677">
                <a:off x="2686959" y="3386428"/>
                <a:ext cx="43200" cy="43200"/>
              </a:xfrm>
              <a:prstGeom prst="ellipse">
                <a:avLst/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215DB66-D962-3131-33F7-C074904E1E6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104677">
                <a:off x="2661914" y="3425413"/>
                <a:ext cx="43200" cy="43200"/>
              </a:xfrm>
              <a:prstGeom prst="ellipse">
                <a:avLst/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3F9D0AB9-970F-A17B-2F4D-479C19502EA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104677">
                <a:off x="2709394" y="3425415"/>
                <a:ext cx="43200" cy="43200"/>
              </a:xfrm>
              <a:prstGeom prst="ellipse">
                <a:avLst/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1A3870AA-6971-AE05-09A6-48EADAE8B2F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104677">
                <a:off x="2709393" y="3355061"/>
                <a:ext cx="43200" cy="43200"/>
              </a:xfrm>
              <a:prstGeom prst="ellipse">
                <a:avLst/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7D20500-66D8-E38F-ADED-F112BC01D2D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104677">
                <a:off x="2736475" y="3384615"/>
                <a:ext cx="43200" cy="43200"/>
              </a:xfrm>
              <a:prstGeom prst="ellipse">
                <a:avLst/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54078069-D69B-1BFF-8D38-9C537D5E094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104677">
                <a:off x="2690662" y="3327077"/>
                <a:ext cx="43200" cy="43200"/>
              </a:xfrm>
              <a:prstGeom prst="ellipse">
                <a:avLst/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C4295A8-59F7-494F-64C2-D08893445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3228" y="4047372"/>
              <a:ext cx="720000" cy="720000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45CB7A7-8ED8-98D0-8D58-FBB5F87D2F23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3455524" y="4084348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4E282CE-BBF0-965E-A736-CD5C1EDF3E8A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3490654" y="4065708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88EE147-7798-AD70-1C0D-8E5F3C19284D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3517735" y="4082896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61582F-EA81-D711-6DF2-95BBDBC3233D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3477815" y="4113883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8DECBBB-9CD1-96C9-3BA9-2AB38E8ABA68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3540170" y="4121883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83D2229-C4D8-F080-D077-37D3F10F603B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3554640" y="4059036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EE132ED-413F-FDF0-1B0B-4D05C1FE5899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3573062" y="4101124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69AC5D9-261B-264D-8267-CAC4F1BF649F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3513963" y="4030117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00F6EF6-7D92-CCCC-D933-36CF5CA7D4D0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5522529" y="2630706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B99C1FB-E9CD-2B4F-E217-D04249DE6715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5704288" y="2634762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4BF3ED5-1FD2-EB20-F7E2-20DF199B415E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5714400" y="2718525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DE3F093-7E51-0E6B-53A0-EAD8C064792B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5716709" y="2564296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C1FEE8F-38FE-8A67-797A-EC7E882C0C8C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5787477" y="2648054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095196A-3254-4B72-E18E-34E60B185DCE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5611789" y="2516869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DFC87AD-F598-3BEE-1705-216FD165D0F5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5728766" y="2489717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B4B3374-4F14-F9AA-0D55-19A3D783C7E7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5828346" y="2584748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8E76D7-91F4-6F6E-E657-33DF8C77E20E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5565975" y="2718526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4133A34-CCE4-4402-F13C-41487485D542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5622108" y="2596420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3E71A18-2B4F-9D4D-5DDA-445CC967E37E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5942793" y="4097405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87BC944-B6B3-1E1F-96FE-5D07C1B907DF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6249319" y="4211414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65D1D81-5BC1-92F5-DDB8-0228F48E4598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6386145" y="3866233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F5A3F7B-5B97-7066-B383-EB5AD800D1AC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6424319" y="4168550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5853CED-E956-726B-3D6A-CF39ED3567C6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6302673" y="4010295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F0C5131-DD80-276C-2017-3977FA5653D9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6093235" y="4057325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2BFC16C-C15B-13AE-C7BB-30638E338344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5919561" y="3869800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2171F11-9CC0-620E-D745-218400E9FB14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5967922" y="4260370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7BE041-50E2-8D42-3DBD-5591D2E14793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6125142" y="4452883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E16A5A1-B22E-4843-139A-A27C7C759B5D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6133770" y="3894278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AB4C471-FC36-899C-4326-D8C875D049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00500" y="4306447"/>
              <a:ext cx="216000" cy="216000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0" name="Text Placeholder 3">
              <a:extLst>
                <a:ext uri="{FF2B5EF4-FFF2-40B4-BE49-F238E27FC236}">
                  <a16:creationId xmlns:a16="http://schemas.microsoft.com/office/drawing/2014/main" id="{1CDEF207-A7E0-6E43-87F2-C7C1A8780C75}"/>
                </a:ext>
              </a:extLst>
            </p:cNvPr>
            <p:cNvSpPr txBox="1">
              <a:spLocks/>
            </p:cNvSpPr>
            <p:nvPr/>
          </p:nvSpPr>
          <p:spPr>
            <a:xfrm>
              <a:off x="2873627" y="1570815"/>
              <a:ext cx="1326210" cy="34163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TW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Low variance</a:t>
              </a:r>
            </a:p>
          </p:txBody>
        </p:sp>
        <p:sp>
          <p:nvSpPr>
            <p:cNvPr id="51" name="Text Placeholder 3">
              <a:extLst>
                <a:ext uri="{FF2B5EF4-FFF2-40B4-BE49-F238E27FC236}">
                  <a16:creationId xmlns:a16="http://schemas.microsoft.com/office/drawing/2014/main" id="{54125877-5589-39E0-1D5E-8B1C6CAC419C}"/>
                </a:ext>
              </a:extLst>
            </p:cNvPr>
            <p:cNvSpPr txBox="1">
              <a:spLocks/>
            </p:cNvSpPr>
            <p:nvPr/>
          </p:nvSpPr>
          <p:spPr>
            <a:xfrm>
              <a:off x="5064599" y="1570815"/>
              <a:ext cx="1364259" cy="34163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TW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High variance</a:t>
              </a:r>
            </a:p>
          </p:txBody>
        </p:sp>
        <p:sp>
          <p:nvSpPr>
            <p:cNvPr id="52" name="Text Placeholder 3">
              <a:extLst>
                <a:ext uri="{FF2B5EF4-FFF2-40B4-BE49-F238E27FC236}">
                  <a16:creationId xmlns:a16="http://schemas.microsoft.com/office/drawing/2014/main" id="{C428A697-8A3D-AE81-D45E-5D421149C8D6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827205" y="2481490"/>
              <a:ext cx="1055952" cy="34163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TW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Low bias</a:t>
              </a:r>
            </a:p>
          </p:txBody>
        </p:sp>
        <p:sp>
          <p:nvSpPr>
            <p:cNvPr id="53" name="Text Placeholder 3">
              <a:extLst>
                <a:ext uri="{FF2B5EF4-FFF2-40B4-BE49-F238E27FC236}">
                  <a16:creationId xmlns:a16="http://schemas.microsoft.com/office/drawing/2014/main" id="{35F8CF58-1FFE-411A-064C-934B239E5B06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827205" y="4201807"/>
              <a:ext cx="1055952" cy="34163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TW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High bias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7933338-6EF0-2AC6-C92C-5B5A66BBF7E3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3536250" y="2733146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74AB85B-DD47-F38A-4181-10182CB98B60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3544176" y="2691749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5EAAA9E-D426-3F91-AADF-597702811361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3596988" y="4075925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894A593-4F5D-E63E-A2C6-D88690F04BE9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3502525" y="4125049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944E6AA-C01A-9EA6-5D07-62D88B50606D}"/>
              </a:ext>
            </a:extLst>
          </p:cNvPr>
          <p:cNvCxnSpPr>
            <a:cxnSpLocks/>
          </p:cNvCxnSpPr>
          <p:nvPr/>
        </p:nvCxnSpPr>
        <p:spPr>
          <a:xfrm flipH="1">
            <a:off x="6105285" y="4478660"/>
            <a:ext cx="753201" cy="445808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66AA5C0-2175-2A85-10F4-68D501224E66}"/>
                  </a:ext>
                </a:extLst>
              </p:cNvPr>
              <p:cNvSpPr txBox="1"/>
              <p:nvPr/>
            </p:nvSpPr>
            <p:spPr>
              <a:xfrm>
                <a:off x="5890222" y="4899716"/>
                <a:ext cx="186268" cy="292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TW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en-TW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66AA5C0-2175-2A85-10F4-68D501224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222" y="4899716"/>
                <a:ext cx="186268" cy="292581"/>
              </a:xfrm>
              <a:prstGeom prst="rect">
                <a:avLst/>
              </a:prstGeom>
              <a:blipFill>
                <a:blip r:embed="rId2"/>
                <a:stretch>
                  <a:fillRect l="-43750" t="-20833" r="-37500" b="-3333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D6405863-1D98-E274-749A-EB170F871203}"/>
              </a:ext>
            </a:extLst>
          </p:cNvPr>
          <p:cNvSpPr>
            <a:spLocks noChangeAspect="1"/>
          </p:cNvSpPr>
          <p:nvPr/>
        </p:nvSpPr>
        <p:spPr>
          <a:xfrm>
            <a:off x="7242291" y="4022609"/>
            <a:ext cx="216000" cy="21600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71F9CE4-0B82-F945-E78F-26D434DF8508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6284791" y="3836828"/>
            <a:ext cx="989132" cy="217413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62E673A-162C-9E46-11B6-69C5F293A2FA}"/>
                  </a:ext>
                </a:extLst>
              </p:cNvPr>
              <p:cNvSpPr txBox="1"/>
              <p:nvPr/>
            </p:nvSpPr>
            <p:spPr>
              <a:xfrm>
                <a:off x="5250277" y="3581984"/>
                <a:ext cx="1034514" cy="283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en-TW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62E673A-162C-9E46-11B6-69C5F293A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277" y="3581984"/>
                <a:ext cx="1034514" cy="283732"/>
              </a:xfrm>
              <a:prstGeom prst="rect">
                <a:avLst/>
              </a:prstGeom>
              <a:blipFill>
                <a:blip r:embed="rId3"/>
                <a:stretch>
                  <a:fillRect l="-4878" r="-7317" b="-3478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2C9A89A-03DF-5385-F368-A7D940BEDF40}"/>
                  </a:ext>
                </a:extLst>
              </p:cNvPr>
              <p:cNvSpPr txBox="1"/>
              <p:nvPr/>
            </p:nvSpPr>
            <p:spPr>
              <a:xfrm>
                <a:off x="7559712" y="3634485"/>
                <a:ext cx="3416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TW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2C9A89A-03DF-5385-F368-A7D940BED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712" y="3634485"/>
                <a:ext cx="341632" cy="369332"/>
              </a:xfrm>
              <a:prstGeom prst="rect">
                <a:avLst/>
              </a:prstGeom>
              <a:blipFill>
                <a:blip r:embed="rId4"/>
                <a:stretch>
                  <a:fillRect l="-7143" r="-3571" b="-1333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A433246-7105-144A-5831-98B00A0430A2}"/>
              </a:ext>
            </a:extLst>
          </p:cNvPr>
          <p:cNvCxnSpPr>
            <a:cxnSpLocks/>
            <a:endCxn id="69" idx="3"/>
          </p:cNvCxnSpPr>
          <p:nvPr/>
        </p:nvCxnSpPr>
        <p:spPr>
          <a:xfrm flipV="1">
            <a:off x="7007908" y="4206977"/>
            <a:ext cx="266015" cy="164763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28EFCAF-F2AA-88A5-CA52-2614ACBF4B9F}"/>
              </a:ext>
            </a:extLst>
          </p:cNvPr>
          <p:cNvCxnSpPr>
            <a:cxnSpLocks/>
          </p:cNvCxnSpPr>
          <p:nvPr/>
        </p:nvCxnSpPr>
        <p:spPr>
          <a:xfrm flipV="1">
            <a:off x="7414460" y="3903903"/>
            <a:ext cx="146234" cy="149661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82344B4A-1A52-91B1-ECAA-FE7CAE1528F5}"/>
              </a:ext>
            </a:extLst>
          </p:cNvPr>
          <p:cNvSpPr/>
          <p:nvPr/>
        </p:nvSpPr>
        <p:spPr>
          <a:xfrm>
            <a:off x="7018509" y="4626021"/>
            <a:ext cx="851828" cy="25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/>
              <a:t>Bias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BF1CE49-8223-A210-C862-6E967DF702CD}"/>
              </a:ext>
            </a:extLst>
          </p:cNvPr>
          <p:cNvSpPr/>
          <p:nvPr/>
        </p:nvSpPr>
        <p:spPr>
          <a:xfrm>
            <a:off x="6681888" y="3481640"/>
            <a:ext cx="851828" cy="25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Variance</a:t>
            </a:r>
            <a:endParaRPr lang="en-TW" sz="1400" dirty="0"/>
          </a:p>
        </p:txBody>
      </p:sp>
    </p:spTree>
    <p:extLst>
      <p:ext uri="{BB962C8B-B14F-4D97-AF65-F5344CB8AC3E}">
        <p14:creationId xmlns:p14="http://schemas.microsoft.com/office/powerpoint/2010/main" val="270214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C6199-09EB-5C5A-291F-718EB2BA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792D87-86BB-318B-78A6-CDE0374402E7}"/>
              </a:ext>
            </a:extLst>
          </p:cNvPr>
          <p:cNvSpPr>
            <a:spLocks noChangeAspect="1"/>
          </p:cNvSpPr>
          <p:nvPr/>
        </p:nvSpPr>
        <p:spPr>
          <a:xfrm>
            <a:off x="3968592" y="2001564"/>
            <a:ext cx="1440000" cy="1440000"/>
          </a:xfrm>
          <a:prstGeom prst="ellipse">
            <a:avLst/>
          </a:prstGeom>
          <a:noFill/>
          <a:ln w="12700" cap="flat" cmpd="sng" algn="ctr">
            <a:solidFill>
              <a:srgbClr val="D2A66C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B640EB-B2C3-FF91-34D3-8361B661CB2F}"/>
              </a:ext>
            </a:extLst>
          </p:cNvPr>
          <p:cNvSpPr>
            <a:spLocks noChangeAspect="1"/>
          </p:cNvSpPr>
          <p:nvPr/>
        </p:nvSpPr>
        <p:spPr>
          <a:xfrm>
            <a:off x="4143592" y="2181564"/>
            <a:ext cx="1080000" cy="1080000"/>
          </a:xfrm>
          <a:prstGeom prst="ellipse">
            <a:avLst/>
          </a:prstGeom>
          <a:solidFill>
            <a:srgbClr val="D2A66C"/>
          </a:solidFill>
          <a:ln w="12700" cap="flat" cmpd="sng" algn="ctr">
            <a:solidFill>
              <a:srgbClr val="D2A66C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B0B54F-29C6-AB55-3C3F-F3094412A520}"/>
              </a:ext>
            </a:extLst>
          </p:cNvPr>
          <p:cNvSpPr>
            <a:spLocks noChangeAspect="1"/>
          </p:cNvSpPr>
          <p:nvPr/>
        </p:nvSpPr>
        <p:spPr>
          <a:xfrm>
            <a:off x="4328592" y="2361564"/>
            <a:ext cx="720000" cy="720000"/>
          </a:xfrm>
          <a:prstGeom prst="ellipse">
            <a:avLst/>
          </a:prstGeom>
          <a:solidFill>
            <a:srgbClr val="FFFFFF"/>
          </a:solidFill>
          <a:ln w="12700" cap="flat" cmpd="sng" algn="ctr">
            <a:solidFill>
              <a:srgbClr val="D2A66C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023EA64-4F90-8D4B-58D0-311ACC9612AF}"/>
              </a:ext>
            </a:extLst>
          </p:cNvPr>
          <p:cNvSpPr>
            <a:spLocks noChangeAspect="1"/>
          </p:cNvSpPr>
          <p:nvPr/>
        </p:nvSpPr>
        <p:spPr>
          <a:xfrm>
            <a:off x="4575592" y="2613564"/>
            <a:ext cx="216000" cy="2160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D2A66C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88307A0-EA1A-F57F-6952-92BC91BF59B2}"/>
              </a:ext>
            </a:extLst>
          </p:cNvPr>
          <p:cNvSpPr>
            <a:spLocks noChangeAspect="1"/>
          </p:cNvSpPr>
          <p:nvPr/>
        </p:nvSpPr>
        <p:spPr>
          <a:xfrm>
            <a:off x="6191092" y="2001564"/>
            <a:ext cx="1440000" cy="1440000"/>
          </a:xfrm>
          <a:prstGeom prst="ellipse">
            <a:avLst/>
          </a:prstGeom>
          <a:noFill/>
          <a:ln w="12700" cap="flat" cmpd="sng" algn="ctr">
            <a:solidFill>
              <a:srgbClr val="D2A66C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2DAD29-DC3E-AE23-9DD2-67A505BDAC95}"/>
              </a:ext>
            </a:extLst>
          </p:cNvPr>
          <p:cNvSpPr>
            <a:spLocks noChangeAspect="1"/>
          </p:cNvSpPr>
          <p:nvPr/>
        </p:nvSpPr>
        <p:spPr>
          <a:xfrm>
            <a:off x="6366092" y="2181564"/>
            <a:ext cx="1080000" cy="1080000"/>
          </a:xfrm>
          <a:prstGeom prst="ellipse">
            <a:avLst/>
          </a:prstGeom>
          <a:solidFill>
            <a:srgbClr val="D2A66C"/>
          </a:solidFill>
          <a:ln w="12700" cap="flat" cmpd="sng" algn="ctr">
            <a:solidFill>
              <a:srgbClr val="D2A66C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D3AC79-12B7-C72A-0D1F-FFDA257CE05D}"/>
              </a:ext>
            </a:extLst>
          </p:cNvPr>
          <p:cNvSpPr>
            <a:spLocks noChangeAspect="1"/>
          </p:cNvSpPr>
          <p:nvPr/>
        </p:nvSpPr>
        <p:spPr>
          <a:xfrm>
            <a:off x="6551092" y="2361564"/>
            <a:ext cx="720000" cy="720000"/>
          </a:xfrm>
          <a:prstGeom prst="ellipse">
            <a:avLst/>
          </a:prstGeom>
          <a:solidFill>
            <a:srgbClr val="FFFFFF"/>
          </a:solidFill>
          <a:ln w="12700" cap="flat" cmpd="sng" algn="ctr">
            <a:solidFill>
              <a:srgbClr val="D2A66C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CB3B70-EB99-B27E-FE48-B1846B56876B}"/>
              </a:ext>
            </a:extLst>
          </p:cNvPr>
          <p:cNvSpPr>
            <a:spLocks noChangeAspect="1"/>
          </p:cNvSpPr>
          <p:nvPr/>
        </p:nvSpPr>
        <p:spPr>
          <a:xfrm>
            <a:off x="6798092" y="2613564"/>
            <a:ext cx="216000" cy="2160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D2A66C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24408E-6F9F-6A46-F008-C708267540E2}"/>
              </a:ext>
            </a:extLst>
          </p:cNvPr>
          <p:cNvSpPr>
            <a:spLocks noChangeAspect="1"/>
          </p:cNvSpPr>
          <p:nvPr/>
        </p:nvSpPr>
        <p:spPr>
          <a:xfrm>
            <a:off x="6191092" y="3693564"/>
            <a:ext cx="1440000" cy="1440000"/>
          </a:xfrm>
          <a:prstGeom prst="ellipse">
            <a:avLst/>
          </a:prstGeom>
          <a:noFill/>
          <a:ln w="12700" cap="flat" cmpd="sng" algn="ctr">
            <a:solidFill>
              <a:srgbClr val="D2A66C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C563901-096A-0F0D-F9EC-11EA9CAABA94}"/>
              </a:ext>
            </a:extLst>
          </p:cNvPr>
          <p:cNvSpPr>
            <a:spLocks noChangeAspect="1"/>
          </p:cNvSpPr>
          <p:nvPr/>
        </p:nvSpPr>
        <p:spPr>
          <a:xfrm>
            <a:off x="6366092" y="3873564"/>
            <a:ext cx="1080000" cy="1080000"/>
          </a:xfrm>
          <a:prstGeom prst="ellipse">
            <a:avLst/>
          </a:prstGeom>
          <a:solidFill>
            <a:srgbClr val="D2A66C"/>
          </a:solidFill>
          <a:ln w="12700" cap="flat" cmpd="sng" algn="ctr">
            <a:solidFill>
              <a:srgbClr val="D2A66C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38C1A46-4686-25C5-5EB8-79AD71B9482A}"/>
              </a:ext>
            </a:extLst>
          </p:cNvPr>
          <p:cNvSpPr>
            <a:spLocks noChangeAspect="1"/>
          </p:cNvSpPr>
          <p:nvPr/>
        </p:nvSpPr>
        <p:spPr>
          <a:xfrm>
            <a:off x="6551092" y="4053564"/>
            <a:ext cx="720000" cy="720000"/>
          </a:xfrm>
          <a:prstGeom prst="ellipse">
            <a:avLst/>
          </a:prstGeom>
          <a:solidFill>
            <a:srgbClr val="FFFFFF"/>
          </a:solidFill>
          <a:ln w="12700" cap="flat" cmpd="sng" algn="ctr">
            <a:solidFill>
              <a:srgbClr val="D2A66C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77C329E-F087-7C8F-1E70-9333790AC00B}"/>
              </a:ext>
            </a:extLst>
          </p:cNvPr>
          <p:cNvSpPr>
            <a:spLocks noChangeAspect="1"/>
          </p:cNvSpPr>
          <p:nvPr/>
        </p:nvSpPr>
        <p:spPr>
          <a:xfrm>
            <a:off x="6798092" y="4305564"/>
            <a:ext cx="216000" cy="216000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D2A66C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E59572-2348-1E4F-A2F5-A42E6D76D16E}"/>
              </a:ext>
            </a:extLst>
          </p:cNvPr>
          <p:cNvGrpSpPr/>
          <p:nvPr/>
        </p:nvGrpSpPr>
        <p:grpSpPr>
          <a:xfrm>
            <a:off x="4605535" y="2650795"/>
            <a:ext cx="140198" cy="141538"/>
            <a:chOff x="2639477" y="3327077"/>
            <a:chExt cx="140198" cy="141538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8C44309-83F5-163B-D4BD-524E0FADBDD9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2639477" y="3384615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E5D992E-F9C3-86BA-5FB6-18A437730A52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2659878" y="3350345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8C53DBA-C5DA-3AFF-1413-DF225F0A9235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2686959" y="3386428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F9975E0-0466-AC6C-1A5D-32EE91B34587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2661914" y="3425413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80AE3F6-FF3C-66DB-FD92-3A1CFC7294BA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2709394" y="3425415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33985E1-945A-E83F-78CA-27F0421D542B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2709393" y="3355061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B38AF99-FA98-A611-6505-457974B3B075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2736475" y="3384615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A66E90F-9607-010A-70C3-25193048F06B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2690662" y="3327077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2F30BDFE-D61E-C947-364E-332186C34746}"/>
              </a:ext>
            </a:extLst>
          </p:cNvPr>
          <p:cNvSpPr>
            <a:spLocks noChangeAspect="1"/>
          </p:cNvSpPr>
          <p:nvPr/>
        </p:nvSpPr>
        <p:spPr>
          <a:xfrm rot="21104677">
            <a:off x="6697621" y="2629823"/>
            <a:ext cx="43200" cy="43200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0BD3671-AF45-5F41-A6D8-485F741727F6}"/>
              </a:ext>
            </a:extLst>
          </p:cNvPr>
          <p:cNvSpPr>
            <a:spLocks noChangeAspect="1"/>
          </p:cNvSpPr>
          <p:nvPr/>
        </p:nvSpPr>
        <p:spPr>
          <a:xfrm rot="21104677">
            <a:off x="6879380" y="2633879"/>
            <a:ext cx="43200" cy="43200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908448B-B7C9-8F01-DF34-CE5AE7403DF4}"/>
              </a:ext>
            </a:extLst>
          </p:cNvPr>
          <p:cNvSpPr>
            <a:spLocks noChangeAspect="1"/>
          </p:cNvSpPr>
          <p:nvPr/>
        </p:nvSpPr>
        <p:spPr>
          <a:xfrm rot="21104677">
            <a:off x="6889492" y="2717642"/>
            <a:ext cx="43200" cy="43200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5685EA6-28E3-79BB-15A8-E04D8B4ECEAC}"/>
              </a:ext>
            </a:extLst>
          </p:cNvPr>
          <p:cNvSpPr>
            <a:spLocks noChangeAspect="1"/>
          </p:cNvSpPr>
          <p:nvPr/>
        </p:nvSpPr>
        <p:spPr>
          <a:xfrm rot="21104677">
            <a:off x="6891801" y="2563413"/>
            <a:ext cx="43200" cy="43200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23AB387-B502-3943-C39B-2BAF94DECF94}"/>
              </a:ext>
            </a:extLst>
          </p:cNvPr>
          <p:cNvSpPr>
            <a:spLocks noChangeAspect="1"/>
          </p:cNvSpPr>
          <p:nvPr/>
        </p:nvSpPr>
        <p:spPr>
          <a:xfrm rot="21104677">
            <a:off x="6962569" y="2647171"/>
            <a:ext cx="43200" cy="43200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93606AB-D434-F7C1-BAA9-8779250C79F5}"/>
              </a:ext>
            </a:extLst>
          </p:cNvPr>
          <p:cNvSpPr>
            <a:spLocks noChangeAspect="1"/>
          </p:cNvSpPr>
          <p:nvPr/>
        </p:nvSpPr>
        <p:spPr>
          <a:xfrm rot="21104677">
            <a:off x="6786881" y="2515986"/>
            <a:ext cx="43200" cy="43200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AD40A3F-D3DA-40CF-DFEA-B6626D2EE5B4}"/>
              </a:ext>
            </a:extLst>
          </p:cNvPr>
          <p:cNvSpPr>
            <a:spLocks noChangeAspect="1"/>
          </p:cNvSpPr>
          <p:nvPr/>
        </p:nvSpPr>
        <p:spPr>
          <a:xfrm rot="21104677">
            <a:off x="6903858" y="2488834"/>
            <a:ext cx="43200" cy="43200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8A82C85-7DC6-CD91-0884-F1013C5FF10F}"/>
              </a:ext>
            </a:extLst>
          </p:cNvPr>
          <p:cNvSpPr>
            <a:spLocks noChangeAspect="1"/>
          </p:cNvSpPr>
          <p:nvPr/>
        </p:nvSpPr>
        <p:spPr>
          <a:xfrm rot="21104677">
            <a:off x="7003438" y="2583865"/>
            <a:ext cx="43200" cy="43200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F59CEE2-7091-80C5-CB28-35121BCC864E}"/>
              </a:ext>
            </a:extLst>
          </p:cNvPr>
          <p:cNvSpPr>
            <a:spLocks noChangeAspect="1"/>
          </p:cNvSpPr>
          <p:nvPr/>
        </p:nvSpPr>
        <p:spPr>
          <a:xfrm rot="21104677">
            <a:off x="6741067" y="2717643"/>
            <a:ext cx="43200" cy="43200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2944148-D430-205B-A66D-2F62455D16E4}"/>
              </a:ext>
            </a:extLst>
          </p:cNvPr>
          <p:cNvSpPr>
            <a:spLocks noChangeAspect="1"/>
          </p:cNvSpPr>
          <p:nvPr/>
        </p:nvSpPr>
        <p:spPr>
          <a:xfrm rot="21104677">
            <a:off x="6797200" y="2595537"/>
            <a:ext cx="43200" cy="43200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762B202-982C-3B67-5B64-7A8843A1B0B9}"/>
              </a:ext>
            </a:extLst>
          </p:cNvPr>
          <p:cNvSpPr>
            <a:spLocks noChangeAspect="1"/>
          </p:cNvSpPr>
          <p:nvPr/>
        </p:nvSpPr>
        <p:spPr>
          <a:xfrm rot="21104677">
            <a:off x="7117885" y="4096522"/>
            <a:ext cx="43200" cy="43200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3656CBB-9CB8-C1F2-0EB0-EAABCF8D9FCE}"/>
              </a:ext>
            </a:extLst>
          </p:cNvPr>
          <p:cNvSpPr>
            <a:spLocks noChangeAspect="1"/>
          </p:cNvSpPr>
          <p:nvPr/>
        </p:nvSpPr>
        <p:spPr>
          <a:xfrm rot="21104677">
            <a:off x="7424411" y="4210531"/>
            <a:ext cx="43200" cy="43200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94AF7C8-F980-960A-0937-309D936AA3FB}"/>
              </a:ext>
            </a:extLst>
          </p:cNvPr>
          <p:cNvSpPr>
            <a:spLocks noChangeAspect="1"/>
          </p:cNvSpPr>
          <p:nvPr/>
        </p:nvSpPr>
        <p:spPr>
          <a:xfrm rot="21104677">
            <a:off x="7561237" y="3865350"/>
            <a:ext cx="43200" cy="43200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D871992-8A7E-FCFF-CD31-DA7B56BF18E1}"/>
              </a:ext>
            </a:extLst>
          </p:cNvPr>
          <p:cNvSpPr>
            <a:spLocks noChangeAspect="1"/>
          </p:cNvSpPr>
          <p:nvPr/>
        </p:nvSpPr>
        <p:spPr>
          <a:xfrm rot="21104677">
            <a:off x="7599411" y="4167667"/>
            <a:ext cx="43200" cy="43200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C1622C9-2388-2473-14FD-C1C1A77BC763}"/>
              </a:ext>
            </a:extLst>
          </p:cNvPr>
          <p:cNvSpPr>
            <a:spLocks noChangeAspect="1"/>
          </p:cNvSpPr>
          <p:nvPr/>
        </p:nvSpPr>
        <p:spPr>
          <a:xfrm rot="21104677">
            <a:off x="7477765" y="4009412"/>
            <a:ext cx="43200" cy="43200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5CC5685-D9F4-C466-18FD-CB27F8C492F8}"/>
              </a:ext>
            </a:extLst>
          </p:cNvPr>
          <p:cNvSpPr>
            <a:spLocks noChangeAspect="1"/>
          </p:cNvSpPr>
          <p:nvPr/>
        </p:nvSpPr>
        <p:spPr>
          <a:xfrm rot="21104677">
            <a:off x="7268327" y="4056442"/>
            <a:ext cx="43200" cy="43200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035D876-ABEF-FC4D-3EC3-316A686AD37A}"/>
              </a:ext>
            </a:extLst>
          </p:cNvPr>
          <p:cNvSpPr>
            <a:spLocks noChangeAspect="1"/>
          </p:cNvSpPr>
          <p:nvPr/>
        </p:nvSpPr>
        <p:spPr>
          <a:xfrm rot="21104677">
            <a:off x="7094653" y="3868917"/>
            <a:ext cx="43200" cy="43200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1A4E81-F089-53C3-DD71-B415AFF8F0B8}"/>
              </a:ext>
            </a:extLst>
          </p:cNvPr>
          <p:cNvSpPr>
            <a:spLocks noChangeAspect="1"/>
          </p:cNvSpPr>
          <p:nvPr/>
        </p:nvSpPr>
        <p:spPr>
          <a:xfrm rot="21104677">
            <a:off x="7143014" y="4259487"/>
            <a:ext cx="43200" cy="43200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FB7D2E3-F206-D04B-922C-B62917D207A7}"/>
              </a:ext>
            </a:extLst>
          </p:cNvPr>
          <p:cNvSpPr>
            <a:spLocks noChangeAspect="1"/>
          </p:cNvSpPr>
          <p:nvPr/>
        </p:nvSpPr>
        <p:spPr>
          <a:xfrm rot="21104677">
            <a:off x="7300234" y="4452000"/>
            <a:ext cx="43200" cy="43200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500CF41-CCBA-4C0C-24F7-7647D353A6BB}"/>
              </a:ext>
            </a:extLst>
          </p:cNvPr>
          <p:cNvSpPr>
            <a:spLocks noChangeAspect="1"/>
          </p:cNvSpPr>
          <p:nvPr/>
        </p:nvSpPr>
        <p:spPr>
          <a:xfrm rot="21104677">
            <a:off x="7308862" y="3893395"/>
            <a:ext cx="43200" cy="43200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7B1AAF89-74B1-9DEE-0BFC-1BC63F859BA6}"/>
              </a:ext>
            </a:extLst>
          </p:cNvPr>
          <p:cNvSpPr txBox="1">
            <a:spLocks/>
          </p:cNvSpPr>
          <p:nvPr/>
        </p:nvSpPr>
        <p:spPr>
          <a:xfrm>
            <a:off x="4048719" y="1569932"/>
            <a:ext cx="1326210" cy="3416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TW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Low variance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118DE725-BC31-4961-F1D5-D035354C46C5}"/>
              </a:ext>
            </a:extLst>
          </p:cNvPr>
          <p:cNvSpPr txBox="1">
            <a:spLocks/>
          </p:cNvSpPr>
          <p:nvPr/>
        </p:nvSpPr>
        <p:spPr>
          <a:xfrm>
            <a:off x="6239691" y="1569932"/>
            <a:ext cx="1364259" cy="3416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TW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High variance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476BE8FC-A4F3-AB70-209E-0EFC2934192B}"/>
              </a:ext>
            </a:extLst>
          </p:cNvPr>
          <p:cNvSpPr txBox="1">
            <a:spLocks/>
          </p:cNvSpPr>
          <p:nvPr/>
        </p:nvSpPr>
        <p:spPr>
          <a:xfrm rot="16200000">
            <a:off x="3002297" y="2480607"/>
            <a:ext cx="1055952" cy="3416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TW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Low bias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548F0F45-7101-5B22-2B6B-B40C93F62168}"/>
              </a:ext>
            </a:extLst>
          </p:cNvPr>
          <p:cNvSpPr txBox="1">
            <a:spLocks/>
          </p:cNvSpPr>
          <p:nvPr/>
        </p:nvSpPr>
        <p:spPr>
          <a:xfrm rot="16200000">
            <a:off x="3002297" y="4200924"/>
            <a:ext cx="1055952" cy="3416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TW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High bias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2434EA5-3175-3374-C50D-31B2580FB272}"/>
              </a:ext>
            </a:extLst>
          </p:cNvPr>
          <p:cNvSpPr>
            <a:spLocks noChangeAspect="1"/>
          </p:cNvSpPr>
          <p:nvPr/>
        </p:nvSpPr>
        <p:spPr>
          <a:xfrm rot="21104677">
            <a:off x="4711342" y="2732263"/>
            <a:ext cx="43200" cy="43200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01402CF-BC7C-6717-EF7C-C7472443F328}"/>
              </a:ext>
            </a:extLst>
          </p:cNvPr>
          <p:cNvSpPr>
            <a:spLocks noChangeAspect="1"/>
          </p:cNvSpPr>
          <p:nvPr/>
        </p:nvSpPr>
        <p:spPr>
          <a:xfrm rot="21104677">
            <a:off x="4719268" y="2690866"/>
            <a:ext cx="43200" cy="43200"/>
          </a:xfrm>
          <a:prstGeom prst="ellipse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96DD425-1327-C0DE-5D55-CE44DCE35D8D}"/>
              </a:ext>
            </a:extLst>
          </p:cNvPr>
          <p:cNvGrpSpPr/>
          <p:nvPr/>
        </p:nvGrpSpPr>
        <p:grpSpPr>
          <a:xfrm>
            <a:off x="3968592" y="3693564"/>
            <a:ext cx="1440000" cy="1440000"/>
            <a:chOff x="3968592" y="3693564"/>
            <a:chExt cx="1440000" cy="1440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2565D65-E7AF-1B0A-0EBE-FB16FD9762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8592" y="3693564"/>
              <a:ext cx="1440000" cy="1440000"/>
            </a:xfrm>
            <a:prstGeom prst="ellipse">
              <a:avLst/>
            </a:prstGeom>
            <a:noFill/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AA714CD-36B4-B662-92EC-14729F8F98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3592" y="3873564"/>
              <a:ext cx="1080000" cy="1080000"/>
            </a:xfrm>
            <a:prstGeom prst="ellipse">
              <a:avLst/>
            </a:prstGeom>
            <a:solidFill>
              <a:srgbClr val="D2A66C"/>
            </a:solidFill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26920F-FC12-AB1A-4A69-2DC78A2F42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8320" y="4046489"/>
              <a:ext cx="720000" cy="720000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61CE08C-06F2-7457-C8AA-384AA7BD4945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4630616" y="4083465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CF34C7B-4108-3ABE-DB0A-DF705B339967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4665746" y="4064825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B5DE54D-8416-8F72-CC01-7A1F228A2725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4692827" y="4082013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64AFCD-94EF-281B-4D4B-8A09030205B6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4652907" y="4113000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4761470-A06A-E673-4B78-FE45B0919A30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4715262" y="4121000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7ED836F-CF81-DE78-55BA-3C47FFB18A5A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4729732" y="4058153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5D00E5B-D87B-646E-C351-D07AA64EF6D2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4748154" y="4100241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BF42FD0-1373-6F20-9CA4-AD71D9D396C7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4689055" y="4029234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7865ABF-E21A-20AB-27C1-A2538CF437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5592" y="4305564"/>
              <a:ext cx="216000" cy="216000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D2A66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2DC0D12-CB2C-4EB8-89A7-9DFEF17C91CE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4772080" y="4075042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043606A-12D7-C2BF-32FC-BBCA1509EC78}"/>
                </a:ext>
              </a:extLst>
            </p:cNvPr>
            <p:cNvSpPr>
              <a:spLocks noChangeAspect="1"/>
            </p:cNvSpPr>
            <p:nvPr/>
          </p:nvSpPr>
          <p:spPr>
            <a:xfrm rot="21104677">
              <a:off x="4677617" y="4124166"/>
              <a:ext cx="43200" cy="43200"/>
            </a:xfrm>
            <a:prstGeom prst="ellipse">
              <a:avLst/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5784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50F70-7E55-E1EC-2041-6C4D8F977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659708-3B18-147E-8793-2D94E6E89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07"/>
          <a:stretch/>
        </p:blipFill>
        <p:spPr>
          <a:xfrm>
            <a:off x="1900355" y="1193800"/>
            <a:ext cx="8391290" cy="385160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AE0ECB-64EE-0BB5-582A-9BAF938E81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0" b="7062"/>
          <a:stretch/>
        </p:blipFill>
        <p:spPr>
          <a:xfrm>
            <a:off x="1860397" y="5002402"/>
            <a:ext cx="1351155" cy="1345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77DFC4-F7FD-0C90-03A4-296B6FC39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781" y="5045401"/>
            <a:ext cx="1351155" cy="13028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7376C5-3981-F7A7-F53E-B72F0326B3BB}"/>
              </a:ext>
            </a:extLst>
          </p:cNvPr>
          <p:cNvSpPr txBox="1"/>
          <p:nvPr/>
        </p:nvSpPr>
        <p:spPr>
          <a:xfrm>
            <a:off x="2921354" y="5512184"/>
            <a:ext cx="2965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簡單模型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低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Variance</a:t>
            </a:r>
            <a:endParaRPr lang="en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842FFD-EB4D-72F7-03FA-4F9CC7CB4FEA}"/>
              </a:ext>
            </a:extLst>
          </p:cNvPr>
          <p:cNvSpPr txBox="1"/>
          <p:nvPr/>
        </p:nvSpPr>
        <p:spPr>
          <a:xfrm>
            <a:off x="7623451" y="5512184"/>
            <a:ext cx="2965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複雜模型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Variance</a:t>
            </a:r>
            <a:endParaRPr lang="en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121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335</Words>
  <Application>Microsoft Macintosh PowerPoint</Application>
  <PresentationFormat>Widescreen</PresentationFormat>
  <Paragraphs>174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微軟正黑體</vt:lpstr>
      <vt:lpstr>微軟正黑體</vt:lpstr>
      <vt:lpstr>微软雅黑</vt:lpstr>
      <vt:lpstr>Arial</vt:lpstr>
      <vt:lpstr>Calibri</vt:lpstr>
      <vt:lpstr>Calibri Light</vt:lpstr>
      <vt:lpstr>Cambria Math</vt:lpstr>
      <vt:lpstr>Helvetica Light</vt:lpstr>
      <vt:lpstr>Helvetica Neue</vt:lpstr>
      <vt:lpstr>Helvetica Neue Bold Condensed</vt:lpstr>
      <vt:lpstr>Roboto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解釋variance大造成過擬合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Yi Lin Tsai</cp:lastModifiedBy>
  <cp:revision>54</cp:revision>
  <dcterms:created xsi:type="dcterms:W3CDTF">2021-08-03T06:11:54Z</dcterms:created>
  <dcterms:modified xsi:type="dcterms:W3CDTF">2024-10-27T07:44:24Z</dcterms:modified>
</cp:coreProperties>
</file>