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3" r:id="rId4"/>
    <p:sldMasterId id="2147483704" r:id="rId5"/>
    <p:sldMasterId id="2147483705" r:id="rId6"/>
    <p:sldMasterId id="214748370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y="5143500" cx="9144000"/>
  <p:notesSz cx="6858000" cy="9144000"/>
  <p:embeddedFontLst>
    <p:embeddedFont>
      <p:font typeface="Helvetica Neue"/>
      <p:regular r:id="rId52"/>
      <p:bold r:id="rId53"/>
      <p:italic r:id="rId54"/>
      <p:boldItalic r:id="rId55"/>
    </p:embeddedFont>
    <p:embeddedFont>
      <p:font typeface="Ubuntu Mono"/>
      <p:regular r:id="rId56"/>
      <p:bold r:id="rId57"/>
      <p:italic r:id="rId58"/>
      <p:boldItalic r:id="rId59"/>
    </p:embeddedFont>
    <p:embeddedFont>
      <p:font typeface="Helvetica Neue Ligh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HelveticaNeueLight-italic.fntdata"/><Relationship Id="rId61" Type="http://schemas.openxmlformats.org/officeDocument/2006/relationships/font" Target="fonts/HelveticaNeueLight-bold.fntdata"/><Relationship Id="rId20" Type="http://schemas.openxmlformats.org/officeDocument/2006/relationships/slide" Target="slides/slide12.xml"/><Relationship Id="rId63" Type="http://schemas.openxmlformats.org/officeDocument/2006/relationships/font" Target="fonts/HelveticaNeueLight-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HelveticaNeueLight-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3.xml"/><Relationship Id="rId55" Type="http://schemas.openxmlformats.org/officeDocument/2006/relationships/font" Target="fonts/HelveticaNeue-boldItalic.fntdata"/><Relationship Id="rId10" Type="http://schemas.openxmlformats.org/officeDocument/2006/relationships/slide" Target="slides/slide2.xml"/><Relationship Id="rId54" Type="http://schemas.openxmlformats.org/officeDocument/2006/relationships/font" Target="fonts/HelveticaNeue-italic.fntdata"/><Relationship Id="rId13" Type="http://schemas.openxmlformats.org/officeDocument/2006/relationships/slide" Target="slides/slide5.xml"/><Relationship Id="rId57" Type="http://schemas.openxmlformats.org/officeDocument/2006/relationships/font" Target="fonts/UbuntuMono-bold.fntdata"/><Relationship Id="rId12" Type="http://schemas.openxmlformats.org/officeDocument/2006/relationships/slide" Target="slides/slide4.xml"/><Relationship Id="rId56" Type="http://schemas.openxmlformats.org/officeDocument/2006/relationships/font" Target="fonts/UbuntuMono-regular.fntdata"/><Relationship Id="rId15" Type="http://schemas.openxmlformats.org/officeDocument/2006/relationships/slide" Target="slides/slide7.xml"/><Relationship Id="rId59" Type="http://schemas.openxmlformats.org/officeDocument/2006/relationships/font" Target="fonts/UbuntuMono-boldItalic.fntdata"/><Relationship Id="rId14" Type="http://schemas.openxmlformats.org/officeDocument/2006/relationships/slide" Target="slides/slide6.xml"/><Relationship Id="rId58" Type="http://schemas.openxmlformats.org/officeDocument/2006/relationships/font" Target="fonts/UbuntuMono-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bca1c69d2_2_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bca1c69d2_2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c0faa7db0_0_2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4c0faa7db0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c0faa7db0_0_2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4c0faa7db0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c128489f9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4c128489f9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c0faa7db0_0_2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4c0faa7db0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c0faa7db0_0_2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4c0faa7db0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c0faa7db0_0_2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4c0faa7db0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4c0faa7db0_0_2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4c0faa7db0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c0faa7db0_0_2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4c0faa7db0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c128489f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4c128489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c0faa7db0_0_2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4c0faa7db0_0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bca1c69d2_2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3bca1c69d2_2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c128489f9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4c128489f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4c128489f9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4c128489f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c128489f9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4c128489f9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c128489f9_0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4c128489f9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c128489f9_0_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4c128489f9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4c128489f9_0_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4c128489f9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4c128489f9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4c128489f9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c128489f9_0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4c128489f9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c128489f9_0_1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4c128489f9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c128489f9_0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4c128489f9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c0faa7db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g4c0faa7db0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c128489f9_0_1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4c128489f9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4c128489f9_0_1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4c128489f9_0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c1ff8509c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4c1ff8509c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c1ff8509c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4c1ff8509c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bb141369a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4bb14136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4bb141369a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4bb141369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4c128489f9_0_1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4c128489f9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4c128489f9_0_1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4c128489f9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4c128489f9_0_1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4c128489f9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4c128489f9_0_1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4c128489f9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c0faa7db0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c0faa7db0_0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4c128489f9_0_2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4c128489f9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4c128489f9_0_2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4c128489f9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c128489f9_0_2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4c128489f9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4c128489f9_0_2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4c128489f9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c0faa7db0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c0faa7db0_0_1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bca1c69d2_2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3bca1c69d2_2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bca1c69d2_2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bca1c69d2_2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c0faa7db0_0_2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4c0faa7db0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c0faa7db0_0_2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4c0faa7db0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4"/>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4"/>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4"/>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65" name="Google Shape;65;p14"/>
          <p:cNvPicPr preferRelativeResize="0"/>
          <p:nvPr/>
        </p:nvPicPr>
        <p:blipFill rotWithShape="1">
          <a:blip r:embed="rId2">
            <a:alphaModFix/>
          </a:blip>
          <a:srcRect b="31511" l="0" r="0" t="0"/>
          <a:stretch/>
        </p:blipFill>
        <p:spPr>
          <a:xfrm>
            <a:off x="6438263" y="131823"/>
            <a:ext cx="2715224" cy="1356080"/>
          </a:xfrm>
          <a:prstGeom prst="rect">
            <a:avLst/>
          </a:prstGeom>
          <a:noFill/>
          <a:ln>
            <a:noFill/>
          </a:ln>
        </p:spPr>
      </p:pic>
      <p:pic>
        <p:nvPicPr>
          <p:cNvPr descr="影像" id="66" name="Google Shape;66;p14"/>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67" name="Google Shape;67;p14"/>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68" name="Google Shape;68;p14"/>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69" name="Google Shape;69;p1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5"/>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sz="500"/>
          </a:p>
        </p:txBody>
      </p:sp>
      <p:sp>
        <p:nvSpPr>
          <p:cNvPr id="72" name="Google Shape;72;p15"/>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sz="500"/>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sz="500"/>
          </a:p>
        </p:txBody>
      </p:sp>
      <p:pic>
        <p:nvPicPr>
          <p:cNvPr descr="影像" id="73" name="Google Shape;73;p15"/>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74" name="Google Shape;74;p1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6"/>
          <p:cNvGrpSpPr/>
          <p:nvPr/>
        </p:nvGrpSpPr>
        <p:grpSpPr>
          <a:xfrm>
            <a:off x="1075372" y="2889512"/>
            <a:ext cx="6521694" cy="17335"/>
            <a:chOff x="0" y="0"/>
            <a:chExt cx="17391183" cy="46227"/>
          </a:xfrm>
        </p:grpSpPr>
        <p:sp>
          <p:nvSpPr>
            <p:cNvPr id="78" name="Google Shape;78;p1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82" name="Google Shape;82;p1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83" name="Google Shape;83;p1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8"/>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8"/>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8"/>
          <p:cNvGrpSpPr/>
          <p:nvPr/>
        </p:nvGrpSpPr>
        <p:grpSpPr>
          <a:xfrm>
            <a:off x="-17450" y="5084396"/>
            <a:ext cx="9178902" cy="59104"/>
            <a:chOff x="0" y="0"/>
            <a:chExt cx="24477068" cy="157609"/>
          </a:xfrm>
        </p:grpSpPr>
        <p:sp>
          <p:nvSpPr>
            <p:cNvPr id="91" name="Google Shape;91;p18"/>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8"/>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8"/>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94" name="Google Shape;94;p18"/>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95" name="Google Shape;95;p18"/>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96" name="Google Shape;96;p18"/>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97" name="Google Shape;97;p1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98" name="Shape 98"/>
        <p:cNvGrpSpPr/>
        <p:nvPr/>
      </p:nvGrpSpPr>
      <p:grpSpPr>
        <a:xfrm>
          <a:off x="0" y="0"/>
          <a:ext cx="0" cy="0"/>
          <a:chOff x="0" y="0"/>
          <a:chExt cx="0" cy="0"/>
        </a:xfrm>
      </p:grpSpPr>
      <p:sp>
        <p:nvSpPr>
          <p:cNvPr id="99" name="Google Shape;99;p19"/>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00" name="Google Shape;100;p19"/>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01" name="Google Shape;101;p1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02" name="Shape 102"/>
        <p:cNvGrpSpPr/>
        <p:nvPr/>
      </p:nvGrpSpPr>
      <p:grpSpPr>
        <a:xfrm>
          <a:off x="0" y="0"/>
          <a:ext cx="0" cy="0"/>
          <a:chOff x="0" y="0"/>
          <a:chExt cx="0" cy="0"/>
        </a:xfrm>
      </p:grpSpPr>
      <p:sp>
        <p:nvSpPr>
          <p:cNvPr id="103" name="Google Shape;103;p20"/>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4" name="Google Shape;104;p20"/>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5" name="Google Shape;105;p20"/>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6" name="Google Shape;106;p20"/>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7" name="Shape 107"/>
        <p:cNvGrpSpPr/>
        <p:nvPr/>
      </p:nvGrpSpPr>
      <p:grpSpPr>
        <a:xfrm>
          <a:off x="0" y="0"/>
          <a:ext cx="0" cy="0"/>
          <a:chOff x="0" y="0"/>
          <a:chExt cx="0" cy="0"/>
        </a:xfrm>
      </p:grpSpPr>
      <p:sp>
        <p:nvSpPr>
          <p:cNvPr id="108" name="Google Shape;108;p21"/>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9" name="Google Shape;109;p21"/>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0" name="Google Shape;110;p21"/>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1" name="Google Shape;111;p2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12" name="Shape 112"/>
        <p:cNvGrpSpPr/>
        <p:nvPr/>
      </p:nvGrpSpPr>
      <p:grpSpPr>
        <a:xfrm>
          <a:off x="0" y="0"/>
          <a:ext cx="0" cy="0"/>
          <a:chOff x="0" y="0"/>
          <a:chExt cx="0" cy="0"/>
        </a:xfrm>
      </p:grpSpPr>
      <p:sp>
        <p:nvSpPr>
          <p:cNvPr id="113" name="Google Shape;113;p22"/>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4" name="Google Shape;114;p22"/>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5" name="Google Shape;115;p22"/>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2"/>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7" name="Shape 117"/>
        <p:cNvGrpSpPr/>
        <p:nvPr/>
      </p:nvGrpSpPr>
      <p:grpSpPr>
        <a:xfrm>
          <a:off x="0" y="0"/>
          <a:ext cx="0" cy="0"/>
          <a:chOff x="0" y="0"/>
          <a:chExt cx="0" cy="0"/>
        </a:xfrm>
      </p:grpSpPr>
      <p:sp>
        <p:nvSpPr>
          <p:cNvPr id="118" name="Google Shape;118;p23"/>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9" name="Google Shape;119;p23"/>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3"/>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1" name="Google Shape;121;p2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22" name="Shape 122"/>
        <p:cNvGrpSpPr/>
        <p:nvPr/>
      </p:nvGrpSpPr>
      <p:grpSpPr>
        <a:xfrm>
          <a:off x="0" y="0"/>
          <a:ext cx="0" cy="0"/>
          <a:chOff x="0" y="0"/>
          <a:chExt cx="0" cy="0"/>
        </a:xfrm>
      </p:grpSpPr>
      <p:sp>
        <p:nvSpPr>
          <p:cNvPr id="123" name="Google Shape;123;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4" name="Google Shape;124;p2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38" name="Shape 138"/>
        <p:cNvGrpSpPr/>
        <p:nvPr/>
      </p:nvGrpSpPr>
      <p:grpSpPr>
        <a:xfrm>
          <a:off x="0" y="0"/>
          <a:ext cx="0" cy="0"/>
          <a:chOff x="0" y="0"/>
          <a:chExt cx="0" cy="0"/>
        </a:xfrm>
      </p:grpSpPr>
      <p:sp>
        <p:nvSpPr>
          <p:cNvPr id="139" name="Google Shape;139;p27"/>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0" name="Google Shape;140;p27"/>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1" name="Google Shape;141;p27"/>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142" name="Google Shape;142;p27"/>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143" name="Google Shape;143;p27"/>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144" name="Google Shape;144;p27"/>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45" name="Google Shape;145;p27"/>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46" name="Google Shape;146;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147" name="Shape 147"/>
        <p:cNvGrpSpPr/>
        <p:nvPr/>
      </p:nvGrpSpPr>
      <p:grpSpPr>
        <a:xfrm>
          <a:off x="0" y="0"/>
          <a:ext cx="0" cy="0"/>
          <a:chOff x="0" y="0"/>
          <a:chExt cx="0" cy="0"/>
        </a:xfrm>
      </p:grpSpPr>
      <p:sp>
        <p:nvSpPr>
          <p:cNvPr id="148" name="Google Shape;148;p28"/>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149" name="Google Shape;149;p28"/>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150" name="Google Shape;150;p28"/>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51" name="Google Shape;151;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52" name="Shape 152"/>
        <p:cNvGrpSpPr/>
        <p:nvPr/>
      </p:nvGrpSpPr>
      <p:grpSpPr>
        <a:xfrm>
          <a:off x="0" y="0"/>
          <a:ext cx="0" cy="0"/>
          <a:chOff x="0" y="0"/>
          <a:chExt cx="0" cy="0"/>
        </a:xfrm>
      </p:grpSpPr>
      <p:sp>
        <p:nvSpPr>
          <p:cNvPr id="153" name="Google Shape;153;p2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54" name="Google Shape;154;p29"/>
          <p:cNvGrpSpPr/>
          <p:nvPr/>
        </p:nvGrpSpPr>
        <p:grpSpPr>
          <a:xfrm>
            <a:off x="1075372" y="2889512"/>
            <a:ext cx="6521640" cy="17325"/>
            <a:chOff x="0" y="0"/>
            <a:chExt cx="17391040" cy="46200"/>
          </a:xfrm>
        </p:grpSpPr>
        <p:sp>
          <p:nvSpPr>
            <p:cNvPr id="155" name="Google Shape;155;p2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6" name="Google Shape;156;p2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7" name="Google Shape;157;p2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58" name="Google Shape;158;p2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59" name="Google Shape;159;p2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0" name="Google Shape;160;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161" name="Shape 161"/>
        <p:cNvGrpSpPr/>
        <p:nvPr/>
      </p:nvGrpSpPr>
      <p:grpSpPr>
        <a:xfrm>
          <a:off x="0" y="0"/>
          <a:ext cx="0" cy="0"/>
          <a:chOff x="0" y="0"/>
          <a:chExt cx="0" cy="0"/>
        </a:xfrm>
      </p:grpSpPr>
      <p:sp>
        <p:nvSpPr>
          <p:cNvPr id="162" name="Google Shape;162;p3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3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64" name="Shape 164"/>
        <p:cNvGrpSpPr/>
        <p:nvPr/>
      </p:nvGrpSpPr>
      <p:grpSpPr>
        <a:xfrm>
          <a:off x="0" y="0"/>
          <a:ext cx="0" cy="0"/>
          <a:chOff x="0" y="0"/>
          <a:chExt cx="0" cy="0"/>
        </a:xfrm>
      </p:grpSpPr>
      <p:sp>
        <p:nvSpPr>
          <p:cNvPr id="165" name="Google Shape;165;p3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6" name="Google Shape;166;p31"/>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67" name="Google Shape;167;p31"/>
          <p:cNvGrpSpPr/>
          <p:nvPr/>
        </p:nvGrpSpPr>
        <p:grpSpPr>
          <a:xfrm>
            <a:off x="-17450" y="5084396"/>
            <a:ext cx="9178922" cy="59063"/>
            <a:chOff x="0" y="0"/>
            <a:chExt cx="24477125" cy="157500"/>
          </a:xfrm>
        </p:grpSpPr>
        <p:sp>
          <p:nvSpPr>
            <p:cNvPr id="168" name="Google Shape;168;p31"/>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9" name="Google Shape;169;p31"/>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0" name="Google Shape;170;p31"/>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71" name="Google Shape;171;p31"/>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72" name="Google Shape;172;p31"/>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73" name="Google Shape;173;p31"/>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74" name="Google Shape;174;p3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75" name="Shape 175"/>
        <p:cNvGrpSpPr/>
        <p:nvPr/>
      </p:nvGrpSpPr>
      <p:grpSpPr>
        <a:xfrm>
          <a:off x="0" y="0"/>
          <a:ext cx="0" cy="0"/>
          <a:chOff x="0" y="0"/>
          <a:chExt cx="0" cy="0"/>
        </a:xfrm>
      </p:grpSpPr>
      <p:sp>
        <p:nvSpPr>
          <p:cNvPr id="176" name="Google Shape;176;p32"/>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77" name="Google Shape;177;p32"/>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78" name="Google Shape;178;p3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79" name="Shape 179"/>
        <p:cNvGrpSpPr/>
        <p:nvPr/>
      </p:nvGrpSpPr>
      <p:grpSpPr>
        <a:xfrm>
          <a:off x="0" y="0"/>
          <a:ext cx="0" cy="0"/>
          <a:chOff x="0" y="0"/>
          <a:chExt cx="0" cy="0"/>
        </a:xfrm>
      </p:grpSpPr>
      <p:sp>
        <p:nvSpPr>
          <p:cNvPr id="180" name="Google Shape;180;p33"/>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1" name="Google Shape;181;p33"/>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2" name="Google Shape;182;p33"/>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3" name="Google Shape;183;p3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84" name="Shape 184"/>
        <p:cNvGrpSpPr/>
        <p:nvPr/>
      </p:nvGrpSpPr>
      <p:grpSpPr>
        <a:xfrm>
          <a:off x="0" y="0"/>
          <a:ext cx="0" cy="0"/>
          <a:chOff x="0" y="0"/>
          <a:chExt cx="0" cy="0"/>
        </a:xfrm>
      </p:grpSpPr>
      <p:sp>
        <p:nvSpPr>
          <p:cNvPr id="185" name="Google Shape;185;p34"/>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6" name="Google Shape;186;p34"/>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7" name="Google Shape;187;p34"/>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8" name="Google Shape;188;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89" name="Shape 189"/>
        <p:cNvGrpSpPr/>
        <p:nvPr/>
      </p:nvGrpSpPr>
      <p:grpSpPr>
        <a:xfrm>
          <a:off x="0" y="0"/>
          <a:ext cx="0" cy="0"/>
          <a:chOff x="0" y="0"/>
          <a:chExt cx="0" cy="0"/>
        </a:xfrm>
      </p:grpSpPr>
      <p:sp>
        <p:nvSpPr>
          <p:cNvPr id="190" name="Google Shape;190;p35"/>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1" name="Google Shape;191;p35"/>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2" name="Google Shape;192;p35"/>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3" name="Google Shape;193;p35"/>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94" name="Shape 194"/>
        <p:cNvGrpSpPr/>
        <p:nvPr/>
      </p:nvGrpSpPr>
      <p:grpSpPr>
        <a:xfrm>
          <a:off x="0" y="0"/>
          <a:ext cx="0" cy="0"/>
          <a:chOff x="0" y="0"/>
          <a:chExt cx="0" cy="0"/>
        </a:xfrm>
      </p:grpSpPr>
      <p:sp>
        <p:nvSpPr>
          <p:cNvPr id="195" name="Google Shape;195;p36"/>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6" name="Google Shape;196;p36"/>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7" name="Google Shape;197;p36"/>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8" name="Google Shape;198;p3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99" name="Shape 199"/>
        <p:cNvGrpSpPr/>
        <p:nvPr/>
      </p:nvGrpSpPr>
      <p:grpSpPr>
        <a:xfrm>
          <a:off x="0" y="0"/>
          <a:ext cx="0" cy="0"/>
          <a:chOff x="0" y="0"/>
          <a:chExt cx="0" cy="0"/>
        </a:xfrm>
      </p:grpSpPr>
      <p:sp>
        <p:nvSpPr>
          <p:cNvPr id="200" name="Google Shape;200;p37"/>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1" name="Google Shape;201;p3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202" name="Shape 202"/>
        <p:cNvGrpSpPr/>
        <p:nvPr/>
      </p:nvGrpSpPr>
      <p:grpSpPr>
        <a:xfrm>
          <a:off x="0" y="0"/>
          <a:ext cx="0" cy="0"/>
          <a:chOff x="0" y="0"/>
          <a:chExt cx="0" cy="0"/>
        </a:xfrm>
      </p:grpSpPr>
      <p:sp>
        <p:nvSpPr>
          <p:cNvPr id="203" name="Google Shape;203;p3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1" showMasterSp="0">
  <p:cSld name="TITLE_1">
    <p:spTree>
      <p:nvGrpSpPr>
        <p:cNvPr id="204" name="Shape 204"/>
        <p:cNvGrpSpPr/>
        <p:nvPr/>
      </p:nvGrpSpPr>
      <p:grpSpPr>
        <a:xfrm>
          <a:off x="0" y="0"/>
          <a:ext cx="0" cy="0"/>
          <a:chOff x="0" y="0"/>
          <a:chExt cx="0" cy="0"/>
        </a:xfrm>
      </p:grpSpPr>
      <p:sp>
        <p:nvSpPr>
          <p:cNvPr id="205" name="Google Shape;205;p39"/>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06" name="Google Shape;206;p39"/>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7" name="Google Shape;207;p39"/>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8" name="Google Shape;208;p39"/>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209" name="Google Shape;209;p39"/>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10" name="Google Shape;210;p39"/>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11" name="Google Shape;211;p39"/>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212" name="Google Shape;212;p3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1" showMasterSp="0">
  <p:cSld name="TITLE_AND_BODY_1">
    <p:spTree>
      <p:nvGrpSpPr>
        <p:cNvPr id="213" name="Shape 213"/>
        <p:cNvGrpSpPr/>
        <p:nvPr/>
      </p:nvGrpSpPr>
      <p:grpSpPr>
        <a:xfrm>
          <a:off x="0" y="0"/>
          <a:ext cx="0" cy="0"/>
          <a:chOff x="0" y="0"/>
          <a:chExt cx="0" cy="0"/>
        </a:xfrm>
      </p:grpSpPr>
      <p:sp>
        <p:nvSpPr>
          <p:cNvPr id="214" name="Google Shape;214;p40"/>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15" name="Google Shape;215;p40"/>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16" name="Google Shape;216;p40"/>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217" name="Google Shape;217;p4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218" name="Shape 218"/>
        <p:cNvGrpSpPr/>
        <p:nvPr/>
      </p:nvGrpSpPr>
      <p:grpSpPr>
        <a:xfrm>
          <a:off x="0" y="0"/>
          <a:ext cx="0" cy="0"/>
          <a:chOff x="0" y="0"/>
          <a:chExt cx="0" cy="0"/>
        </a:xfrm>
      </p:grpSpPr>
      <p:sp>
        <p:nvSpPr>
          <p:cNvPr id="219" name="Google Shape;219;p41"/>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20" name="Google Shape;2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id="221" name="Google Shape;221;p41"/>
          <p:cNvPicPr preferRelativeResize="0"/>
          <p:nvPr/>
        </p:nvPicPr>
        <p:blipFill rotWithShape="1">
          <a:blip r:embed="rId2">
            <a:alphaModFix/>
          </a:blip>
          <a:srcRect b="0" l="0" r="0" t="0"/>
          <a:stretch/>
        </p:blipFill>
        <p:spPr>
          <a:xfrm>
            <a:off x="529800" y="3009713"/>
            <a:ext cx="57150" cy="775200"/>
          </a:xfrm>
          <a:prstGeom prst="rect">
            <a:avLst/>
          </a:prstGeom>
          <a:noFill/>
          <a:ln>
            <a:noFill/>
          </a:ln>
        </p:spPr>
      </p:pic>
      <p:sp>
        <p:nvSpPr>
          <p:cNvPr id="222" name="Google Shape;222;p41"/>
          <p:cNvSpPr txBox="1"/>
          <p:nvPr>
            <p:ph idx="1" type="subTitle"/>
          </p:nvPr>
        </p:nvSpPr>
        <p:spPr>
          <a:xfrm>
            <a:off x="892700" y="3784913"/>
            <a:ext cx="5361600" cy="6930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1" type="blank">
  <p:cSld name="BLANK">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2">
  <p:cSld name="TITLE_AND_BODY_2">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ctr" bIns="26775" lIns="26775" spcFirstLastPara="1" rIns="26775" wrap="square" tIns="2677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27" name="Google Shape;227;p43"/>
          <p:cNvSpPr txBox="1"/>
          <p:nvPr>
            <p:ph idx="1" type="body"/>
          </p:nvPr>
        </p:nvSpPr>
        <p:spPr>
          <a:xfrm>
            <a:off x="311700" y="1152475"/>
            <a:ext cx="8520600" cy="3416400"/>
          </a:xfrm>
          <a:prstGeom prst="rect">
            <a:avLst/>
          </a:prstGeom>
        </p:spPr>
        <p:txBody>
          <a:bodyPr anchorCtr="0" anchor="ctr" bIns="26775" lIns="26775" spcFirstLastPara="1" rIns="26775" wrap="square" tIns="26775">
            <a:noAutofit/>
          </a:bodyPr>
          <a:lstStyle>
            <a:lvl1pPr indent="-381000" lvl="0" marL="457200" rtl="0">
              <a:spcBef>
                <a:spcPts val="2200"/>
              </a:spcBef>
              <a:spcAft>
                <a:spcPts val="0"/>
              </a:spcAft>
              <a:buSzPts val="2400"/>
              <a:buChar char="•"/>
              <a:defRPr/>
            </a:lvl1pPr>
            <a:lvl2pPr indent="-381000" lvl="1" marL="914400" rtl="0">
              <a:spcBef>
                <a:spcPts val="2200"/>
              </a:spcBef>
              <a:spcAft>
                <a:spcPts val="0"/>
              </a:spcAft>
              <a:buSzPts val="2400"/>
              <a:buChar char="•"/>
              <a:defRPr/>
            </a:lvl2pPr>
            <a:lvl3pPr indent="-381000" lvl="2" marL="1371600" rtl="0">
              <a:spcBef>
                <a:spcPts val="2200"/>
              </a:spcBef>
              <a:spcAft>
                <a:spcPts val="0"/>
              </a:spcAft>
              <a:buSzPts val="2400"/>
              <a:buChar char="•"/>
              <a:defRPr/>
            </a:lvl3pPr>
            <a:lvl4pPr indent="-381000" lvl="3" marL="1828800" rtl="0">
              <a:spcBef>
                <a:spcPts val="2200"/>
              </a:spcBef>
              <a:spcAft>
                <a:spcPts val="0"/>
              </a:spcAft>
              <a:buSzPts val="2400"/>
              <a:buChar char="•"/>
              <a:defRPr/>
            </a:lvl4pPr>
            <a:lvl5pPr indent="-381000" lvl="4" marL="2286000" rtl="0">
              <a:spcBef>
                <a:spcPts val="2200"/>
              </a:spcBef>
              <a:spcAft>
                <a:spcPts val="0"/>
              </a:spcAft>
              <a:buSzPts val="2400"/>
              <a:buChar char="•"/>
              <a:defRPr/>
            </a:lvl5pPr>
            <a:lvl6pPr indent="-381000" lvl="5" marL="2743200" rtl="0">
              <a:spcBef>
                <a:spcPts val="2200"/>
              </a:spcBef>
              <a:spcAft>
                <a:spcPts val="0"/>
              </a:spcAft>
              <a:buSzPts val="2400"/>
              <a:buChar char="•"/>
              <a:defRPr/>
            </a:lvl6pPr>
            <a:lvl7pPr indent="-381000" lvl="6" marL="3200400" rtl="0">
              <a:spcBef>
                <a:spcPts val="2200"/>
              </a:spcBef>
              <a:spcAft>
                <a:spcPts val="0"/>
              </a:spcAft>
              <a:buSzPts val="2400"/>
              <a:buChar char="•"/>
              <a:defRPr/>
            </a:lvl7pPr>
            <a:lvl8pPr indent="-381000" lvl="7" marL="3657600" rtl="0">
              <a:spcBef>
                <a:spcPts val="2200"/>
              </a:spcBef>
              <a:spcAft>
                <a:spcPts val="0"/>
              </a:spcAft>
              <a:buSzPts val="2400"/>
              <a:buChar char="•"/>
              <a:defRPr/>
            </a:lvl8pPr>
            <a:lvl9pPr indent="-381000" lvl="8" marL="4114800" rtl="0">
              <a:spcBef>
                <a:spcPts val="2200"/>
              </a:spcBef>
              <a:spcAft>
                <a:spcPts val="0"/>
              </a:spcAft>
              <a:buSzPts val="2400"/>
              <a:buChar char="•"/>
              <a:defRPr/>
            </a:lvl9pPr>
          </a:lstStyle>
          <a:p/>
        </p:txBody>
      </p:sp>
      <p:sp>
        <p:nvSpPr>
          <p:cNvPr id="228" name="Google Shape;228;p43"/>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TITLE_AND_BODY_1_1">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44999"/>
            <a:ext cx="8520600" cy="44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9pPr>
          </a:lstStyle>
          <a:p/>
        </p:txBody>
      </p:sp>
      <p:sp>
        <p:nvSpPr>
          <p:cNvPr id="231" name="Google Shape;231;p44"/>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2" name="Google Shape;2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233" name="Google Shape;233;p44"/>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234" name="Google Shape;234;p44"/>
          <p:cNvSpPr txBox="1"/>
          <p:nvPr>
            <p:ph idx="2" type="subTitle"/>
          </p:nvPr>
        </p:nvSpPr>
        <p:spPr>
          <a:xfrm>
            <a:off x="528325" y="495806"/>
            <a:ext cx="7339500" cy="2943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16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246" name="Shape 246"/>
        <p:cNvGrpSpPr/>
        <p:nvPr/>
      </p:nvGrpSpPr>
      <p:grpSpPr>
        <a:xfrm>
          <a:off x="0" y="0"/>
          <a:ext cx="0" cy="0"/>
          <a:chOff x="0" y="0"/>
          <a:chExt cx="0" cy="0"/>
        </a:xfrm>
      </p:grpSpPr>
      <p:sp>
        <p:nvSpPr>
          <p:cNvPr id="247" name="Google Shape;247;p46"/>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48" name="Google Shape;248;p46"/>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49" name="Google Shape;249;p46"/>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50" name="Google Shape;250;p46"/>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251" name="Google Shape;251;p46"/>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52" name="Google Shape;252;p46"/>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53" name="Google Shape;253;p46"/>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254" name="Google Shape;254;p4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5" name="Shape 255"/>
        <p:cNvGrpSpPr/>
        <p:nvPr/>
      </p:nvGrpSpPr>
      <p:grpSpPr>
        <a:xfrm>
          <a:off x="0" y="0"/>
          <a:ext cx="0" cy="0"/>
          <a:chOff x="0" y="0"/>
          <a:chExt cx="0" cy="0"/>
        </a:xfrm>
      </p:grpSpPr>
      <p:sp>
        <p:nvSpPr>
          <p:cNvPr id="256" name="Google Shape;256;p47"/>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57" name="Google Shape;257;p47"/>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58" name="Google Shape;258;p47"/>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259" name="Google Shape;259;p4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260" name="Shape 260"/>
        <p:cNvGrpSpPr/>
        <p:nvPr/>
      </p:nvGrpSpPr>
      <p:grpSpPr>
        <a:xfrm>
          <a:off x="0" y="0"/>
          <a:ext cx="0" cy="0"/>
          <a:chOff x="0" y="0"/>
          <a:chExt cx="0" cy="0"/>
        </a:xfrm>
      </p:grpSpPr>
      <p:sp>
        <p:nvSpPr>
          <p:cNvPr id="261" name="Google Shape;261;p48"/>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62" name="Google Shape;262;p48"/>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63" name="Google Shape;263;p4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264" name="Shape 264"/>
        <p:cNvGrpSpPr/>
        <p:nvPr/>
      </p:nvGrpSpPr>
      <p:grpSpPr>
        <a:xfrm>
          <a:off x="0" y="0"/>
          <a:ext cx="0" cy="0"/>
          <a:chOff x="0" y="0"/>
          <a:chExt cx="0" cy="0"/>
        </a:xfrm>
      </p:grpSpPr>
      <p:sp>
        <p:nvSpPr>
          <p:cNvPr id="265" name="Google Shape;265;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66" name="Google Shape;266;p4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267" name="Shape 267"/>
        <p:cNvGrpSpPr/>
        <p:nvPr/>
      </p:nvGrpSpPr>
      <p:grpSpPr>
        <a:xfrm>
          <a:off x="0" y="0"/>
          <a:ext cx="0" cy="0"/>
          <a:chOff x="0" y="0"/>
          <a:chExt cx="0" cy="0"/>
        </a:xfrm>
      </p:grpSpPr>
      <p:sp>
        <p:nvSpPr>
          <p:cNvPr id="268" name="Google Shape;268;p5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69" name="Google Shape;269;p50"/>
          <p:cNvGrpSpPr/>
          <p:nvPr/>
        </p:nvGrpSpPr>
        <p:grpSpPr>
          <a:xfrm>
            <a:off x="1075372" y="2889512"/>
            <a:ext cx="6521640" cy="17325"/>
            <a:chOff x="0" y="0"/>
            <a:chExt cx="17391040" cy="46200"/>
          </a:xfrm>
        </p:grpSpPr>
        <p:sp>
          <p:nvSpPr>
            <p:cNvPr id="270" name="Google Shape;270;p50"/>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1" name="Google Shape;271;p50"/>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2" name="Google Shape;272;p50"/>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73" name="Google Shape;273;p5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74" name="Google Shape;274;p50"/>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75" name="Google Shape;275;p5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276" name="Shape 276"/>
        <p:cNvGrpSpPr/>
        <p:nvPr/>
      </p:nvGrpSpPr>
      <p:grpSpPr>
        <a:xfrm>
          <a:off x="0" y="0"/>
          <a:ext cx="0" cy="0"/>
          <a:chOff x="0" y="0"/>
          <a:chExt cx="0" cy="0"/>
        </a:xfrm>
      </p:grpSpPr>
      <p:sp>
        <p:nvSpPr>
          <p:cNvPr id="277" name="Google Shape;277;p51"/>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78" name="Google Shape;278;p51"/>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79" name="Google Shape;279;p51"/>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80" name="Google Shape;280;p5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281" name="Shape 281"/>
        <p:cNvGrpSpPr/>
        <p:nvPr/>
      </p:nvGrpSpPr>
      <p:grpSpPr>
        <a:xfrm>
          <a:off x="0" y="0"/>
          <a:ext cx="0" cy="0"/>
          <a:chOff x="0" y="0"/>
          <a:chExt cx="0" cy="0"/>
        </a:xfrm>
      </p:grpSpPr>
      <p:sp>
        <p:nvSpPr>
          <p:cNvPr id="282" name="Google Shape;282;p52"/>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83" name="Google Shape;283;p52"/>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84" name="Google Shape;284;p52"/>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85" name="Google Shape;285;p5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286" name="Shape 286"/>
        <p:cNvGrpSpPr/>
        <p:nvPr/>
      </p:nvGrpSpPr>
      <p:grpSpPr>
        <a:xfrm>
          <a:off x="0" y="0"/>
          <a:ext cx="0" cy="0"/>
          <a:chOff x="0" y="0"/>
          <a:chExt cx="0" cy="0"/>
        </a:xfrm>
      </p:grpSpPr>
      <p:sp>
        <p:nvSpPr>
          <p:cNvPr id="287" name="Google Shape;287;p53"/>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88" name="Google Shape;288;p53"/>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89" name="Google Shape;289;p53"/>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90" name="Google Shape;290;p53"/>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291" name="Shape 291"/>
        <p:cNvGrpSpPr/>
        <p:nvPr/>
      </p:nvGrpSpPr>
      <p:grpSpPr>
        <a:xfrm>
          <a:off x="0" y="0"/>
          <a:ext cx="0" cy="0"/>
          <a:chOff x="0" y="0"/>
          <a:chExt cx="0" cy="0"/>
        </a:xfrm>
      </p:grpSpPr>
      <p:sp>
        <p:nvSpPr>
          <p:cNvPr id="292" name="Google Shape;292;p54"/>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93" name="Google Shape;293;p54"/>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94" name="Google Shape;294;p54"/>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95" name="Google Shape;295;p5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296" name="Shape 296"/>
        <p:cNvGrpSpPr/>
        <p:nvPr/>
      </p:nvGrpSpPr>
      <p:grpSpPr>
        <a:xfrm>
          <a:off x="0" y="0"/>
          <a:ext cx="0" cy="0"/>
          <a:chOff x="0" y="0"/>
          <a:chExt cx="0" cy="0"/>
        </a:xfrm>
      </p:grpSpPr>
      <p:sp>
        <p:nvSpPr>
          <p:cNvPr id="297" name="Google Shape;297;p55"/>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98" name="Google Shape;298;p5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299" name="Shape 299"/>
        <p:cNvGrpSpPr/>
        <p:nvPr/>
      </p:nvGrpSpPr>
      <p:grpSpPr>
        <a:xfrm>
          <a:off x="0" y="0"/>
          <a:ext cx="0" cy="0"/>
          <a:chOff x="0" y="0"/>
          <a:chExt cx="0" cy="0"/>
        </a:xfrm>
      </p:grpSpPr>
      <p:sp>
        <p:nvSpPr>
          <p:cNvPr id="300" name="Google Shape;300;p5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標題與內文_僅主標">
    <p:spTree>
      <p:nvGrpSpPr>
        <p:cNvPr id="301" name="Shape 301"/>
        <p:cNvGrpSpPr/>
        <p:nvPr/>
      </p:nvGrpSpPr>
      <p:grpSpPr>
        <a:xfrm>
          <a:off x="0" y="0"/>
          <a:ext cx="0" cy="0"/>
          <a:chOff x="0" y="0"/>
          <a:chExt cx="0" cy="0"/>
        </a:xfrm>
      </p:grpSpPr>
      <p:sp>
        <p:nvSpPr>
          <p:cNvPr id="302" name="Google Shape;302;p57"/>
          <p:cNvSpPr txBox="1"/>
          <p:nvPr>
            <p:ph type="title"/>
          </p:nvPr>
        </p:nvSpPr>
        <p:spPr>
          <a:xfrm>
            <a:off x="311700" y="178344"/>
            <a:ext cx="8520600" cy="572700"/>
          </a:xfrm>
          <a:prstGeom prst="rect">
            <a:avLst/>
          </a:prstGeom>
          <a:noFill/>
          <a:ln>
            <a:noFill/>
          </a:ln>
        </p:spPr>
        <p:txBody>
          <a:bodyPr anchorCtr="0" anchor="ctr" bIns="34275" lIns="34275" spcFirstLastPara="1" rIns="34275" wrap="square" tIns="34275">
            <a:noAutofit/>
          </a:bodyPr>
          <a:lstStyle>
            <a:lvl1pPr lvl="0" marR="0" rtl="0" algn="l">
              <a:lnSpc>
                <a:spcPct val="100000"/>
              </a:lnSpc>
              <a:spcBef>
                <a:spcPts val="0"/>
              </a:spcBef>
              <a:spcAft>
                <a:spcPts val="0"/>
              </a:spcAft>
              <a:buClr>
                <a:srgbClr val="1A1A1A"/>
              </a:buClr>
              <a:buSzPts val="1400"/>
              <a:buFont typeface="Arial"/>
              <a:buNone/>
              <a:defRPr b="0" i="0" sz="3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1100"/>
              <a:buFont typeface="Arial"/>
              <a:buNone/>
              <a:defRPr b="1" i="0" sz="2600" u="none" cap="none" strike="noStrike">
                <a:solidFill>
                  <a:srgbClr val="1A1A1A"/>
                </a:solidFill>
                <a:latin typeface="Arial"/>
                <a:ea typeface="Arial"/>
                <a:cs typeface="Arial"/>
                <a:sym typeface="Arial"/>
              </a:defRPr>
            </a:lvl9pPr>
          </a:lstStyle>
          <a:p/>
        </p:txBody>
      </p:sp>
      <p:sp>
        <p:nvSpPr>
          <p:cNvPr id="303" name="Google Shape;303;p57"/>
          <p:cNvSpPr txBox="1"/>
          <p:nvPr>
            <p:ph idx="1" type="body"/>
          </p:nvPr>
        </p:nvSpPr>
        <p:spPr>
          <a:xfrm>
            <a:off x="311700" y="975375"/>
            <a:ext cx="8520600" cy="3872100"/>
          </a:xfrm>
          <a:prstGeom prst="rect">
            <a:avLst/>
          </a:prstGeom>
          <a:noFill/>
          <a:ln>
            <a:noFill/>
          </a:ln>
        </p:spPr>
        <p:txBody>
          <a:bodyPr anchorCtr="0" anchor="t" bIns="34275" lIns="34275" spcFirstLastPara="1" rIns="34275" wrap="square" tIns="34275">
            <a:noAutofit/>
          </a:bodyPr>
          <a:lstStyle>
            <a:lvl1pPr indent="-285750" lvl="0" marL="457200" marR="0" rtl="0" algn="l">
              <a:lnSpc>
                <a:spcPct val="100000"/>
              </a:lnSpc>
              <a:spcBef>
                <a:spcPts val="0"/>
              </a:spcBef>
              <a:spcAft>
                <a:spcPts val="0"/>
              </a:spcAft>
              <a:buClr>
                <a:srgbClr val="000000"/>
              </a:buClr>
              <a:buSzPts val="9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273050" lvl="1" marL="914400" marR="0" rtl="0" algn="l">
              <a:lnSpc>
                <a:spcPct val="100000"/>
              </a:lnSpc>
              <a:spcBef>
                <a:spcPts val="1600"/>
              </a:spcBef>
              <a:spcAft>
                <a:spcPts val="0"/>
              </a:spcAft>
              <a:buClr>
                <a:srgbClr val="000000"/>
              </a:buClr>
              <a:buSzPts val="7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260350" lvl="2" marL="13716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60350" lvl="3" marL="18288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60350" lvl="4" marL="22860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260350" lvl="5" marL="27432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6pPr>
            <a:lvl7pPr indent="-260350" lvl="6" marL="32004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7pPr>
            <a:lvl8pPr indent="-260350" lvl="7" marL="36576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8pPr>
            <a:lvl9pPr indent="-260350" lvl="8" marL="4114800" marR="0" rtl="0" algn="l">
              <a:lnSpc>
                <a:spcPct val="100000"/>
              </a:lnSpc>
              <a:spcBef>
                <a:spcPts val="1600"/>
              </a:spcBef>
              <a:spcAft>
                <a:spcPts val="160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9pPr>
          </a:lstStyle>
          <a:p/>
        </p:txBody>
      </p:sp>
      <p:sp>
        <p:nvSpPr>
          <p:cNvPr id="304" name="Google Shape;304;p57"/>
          <p:cNvSpPr txBox="1"/>
          <p:nvPr>
            <p:ph idx="12" type="sldNum"/>
          </p:nvPr>
        </p:nvSpPr>
        <p:spPr>
          <a:xfrm>
            <a:off x="8472458" y="4663217"/>
            <a:ext cx="548700" cy="3936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cxnSp>
        <p:nvCxnSpPr>
          <p:cNvPr id="305" name="Google Shape;305;p57"/>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標題與內文_有副標題">
    <p:spTree>
      <p:nvGrpSpPr>
        <p:cNvPr id="306" name="Shape 306"/>
        <p:cNvGrpSpPr/>
        <p:nvPr/>
      </p:nvGrpSpPr>
      <p:grpSpPr>
        <a:xfrm>
          <a:off x="0" y="0"/>
          <a:ext cx="0" cy="0"/>
          <a:chOff x="0" y="0"/>
          <a:chExt cx="0" cy="0"/>
        </a:xfrm>
      </p:grpSpPr>
      <p:sp>
        <p:nvSpPr>
          <p:cNvPr id="307" name="Google Shape;307;p58"/>
          <p:cNvSpPr txBox="1"/>
          <p:nvPr>
            <p:ph type="title"/>
          </p:nvPr>
        </p:nvSpPr>
        <p:spPr>
          <a:xfrm>
            <a:off x="311700" y="44999"/>
            <a:ext cx="8520600" cy="4416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rgbClr val="1A1A1A"/>
              </a:buClr>
              <a:buSzPts val="11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900"/>
              <a:buFont typeface="Arial"/>
              <a:buNone/>
              <a:defRPr b="1" i="0" sz="2400" u="none" cap="none" strike="noStrike">
                <a:solidFill>
                  <a:srgbClr val="1A1A1A"/>
                </a:solidFill>
                <a:latin typeface="Arial"/>
                <a:ea typeface="Arial"/>
                <a:cs typeface="Arial"/>
                <a:sym typeface="Arial"/>
              </a:defRPr>
            </a:lvl9pPr>
          </a:lstStyle>
          <a:p/>
        </p:txBody>
      </p:sp>
      <p:sp>
        <p:nvSpPr>
          <p:cNvPr id="308" name="Google Shape;308;p58"/>
          <p:cNvSpPr txBox="1"/>
          <p:nvPr>
            <p:ph idx="1" type="body"/>
          </p:nvPr>
        </p:nvSpPr>
        <p:spPr>
          <a:xfrm>
            <a:off x="311700" y="975375"/>
            <a:ext cx="8520600" cy="3872100"/>
          </a:xfrm>
          <a:prstGeom prst="rect">
            <a:avLst/>
          </a:prstGeom>
          <a:noFill/>
          <a:ln>
            <a:noFill/>
          </a:ln>
        </p:spPr>
        <p:txBody>
          <a:bodyPr anchorCtr="0" anchor="t" bIns="34275" lIns="34275" spcFirstLastPara="1" rIns="34275" wrap="square" tIns="34275">
            <a:noAutofit/>
          </a:bodyPr>
          <a:lstStyle>
            <a:lvl1pPr indent="-285750" lvl="0" marL="457200" marR="0" rtl="0" algn="l">
              <a:lnSpc>
                <a:spcPct val="100000"/>
              </a:lnSpc>
              <a:spcBef>
                <a:spcPts val="0"/>
              </a:spcBef>
              <a:spcAft>
                <a:spcPts val="0"/>
              </a:spcAft>
              <a:buClr>
                <a:srgbClr val="000000"/>
              </a:buClr>
              <a:buSzPts val="9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273050" lvl="1" marL="914400" marR="0" rtl="0" algn="l">
              <a:lnSpc>
                <a:spcPct val="100000"/>
              </a:lnSpc>
              <a:spcBef>
                <a:spcPts val="1600"/>
              </a:spcBef>
              <a:spcAft>
                <a:spcPts val="0"/>
              </a:spcAft>
              <a:buClr>
                <a:srgbClr val="000000"/>
              </a:buClr>
              <a:buSzPts val="7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260350" lvl="2" marL="13716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60350" lvl="3" marL="18288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60350" lvl="4" marL="22860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260350" lvl="5" marL="27432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6pPr>
            <a:lvl7pPr indent="-260350" lvl="6" marL="32004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7pPr>
            <a:lvl8pPr indent="-260350" lvl="7" marL="3657600" marR="0" rtl="0" algn="l">
              <a:lnSpc>
                <a:spcPct val="100000"/>
              </a:lnSpc>
              <a:spcBef>
                <a:spcPts val="1600"/>
              </a:spcBef>
              <a:spcAft>
                <a:spcPts val="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8pPr>
            <a:lvl9pPr indent="-260350" lvl="8" marL="4114800" marR="0" rtl="0" algn="l">
              <a:lnSpc>
                <a:spcPct val="100000"/>
              </a:lnSpc>
              <a:spcBef>
                <a:spcPts val="1600"/>
              </a:spcBef>
              <a:spcAft>
                <a:spcPts val="1600"/>
              </a:spcAft>
              <a:buClr>
                <a:srgbClr val="000000"/>
              </a:buClr>
              <a:buSzPts val="500"/>
              <a:buFont typeface="Helvetica Neue"/>
              <a:buChar char="■"/>
              <a:defRPr b="0" i="0" sz="1400" u="none" cap="none" strike="noStrike">
                <a:solidFill>
                  <a:srgbClr val="000000"/>
                </a:solidFill>
                <a:latin typeface="Helvetica Neue"/>
                <a:ea typeface="Helvetica Neue"/>
                <a:cs typeface="Helvetica Neue"/>
                <a:sym typeface="Helvetica Neue"/>
              </a:defRPr>
            </a:lvl9pPr>
          </a:lstStyle>
          <a:p/>
        </p:txBody>
      </p:sp>
      <p:sp>
        <p:nvSpPr>
          <p:cNvPr id="309" name="Google Shape;309;p58"/>
          <p:cNvSpPr txBox="1"/>
          <p:nvPr>
            <p:ph idx="12" type="sldNum"/>
          </p:nvPr>
        </p:nvSpPr>
        <p:spPr>
          <a:xfrm>
            <a:off x="8472458" y="4663217"/>
            <a:ext cx="548700" cy="3936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cxnSp>
        <p:nvCxnSpPr>
          <p:cNvPr id="310" name="Google Shape;310;p58"/>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311" name="Google Shape;311;p58"/>
          <p:cNvSpPr txBox="1"/>
          <p:nvPr>
            <p:ph idx="2" type="subTitle"/>
          </p:nvPr>
        </p:nvSpPr>
        <p:spPr>
          <a:xfrm>
            <a:off x="528325" y="495806"/>
            <a:ext cx="7339500" cy="2943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rgbClr val="000000"/>
              </a:buClr>
              <a:buSzPts val="2400"/>
              <a:buFont typeface="Helvetica Neue"/>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1600"/>
              </a:spcBef>
              <a:spcAft>
                <a:spcPts val="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1600"/>
              </a:spcBef>
              <a:spcAft>
                <a:spcPts val="1600"/>
              </a:spcAft>
              <a:buClr>
                <a:srgbClr val="000000"/>
              </a:buClr>
              <a:buSzPts val="2400"/>
              <a:buFont typeface="Helvetica Neue"/>
              <a:buNone/>
              <a:defRPr b="1"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2" name="Shape 312"/>
        <p:cNvGrpSpPr/>
        <p:nvPr/>
      </p:nvGrpSpPr>
      <p:grpSpPr>
        <a:xfrm>
          <a:off x="0" y="0"/>
          <a:ext cx="0" cy="0"/>
          <a:chOff x="0" y="0"/>
          <a:chExt cx="0" cy="0"/>
        </a:xfrm>
      </p:grpSpPr>
      <p:sp>
        <p:nvSpPr>
          <p:cNvPr id="313" name="Google Shape;313;p59"/>
          <p:cNvSpPr txBox="1"/>
          <p:nvPr>
            <p:ph idx="12" type="sldNum"/>
          </p:nvPr>
        </p:nvSpPr>
        <p:spPr>
          <a:xfrm>
            <a:off x="8472458" y="4663217"/>
            <a:ext cx="548700" cy="3936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3.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21" Type="http://schemas.openxmlformats.org/officeDocument/2006/relationships/theme" Target="../theme/theme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image" Target="../media/image19.png"/><Relationship Id="rId2" Type="http://schemas.openxmlformats.org/officeDocument/2006/relationships/image" Target="../media/image18.png"/><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theme" Target="../theme/theme1.xml"/><Relationship Id="rId16" Type="http://schemas.openxmlformats.org/officeDocument/2006/relationships/slideLayout" Target="../slideLayouts/slideLayout55.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52" name="Google Shape;52;p13"/>
          <p:cNvGrpSpPr/>
          <p:nvPr/>
        </p:nvGrpSpPr>
        <p:grpSpPr>
          <a:xfrm>
            <a:off x="-17450" y="5084396"/>
            <a:ext cx="9178902" cy="59104"/>
            <a:chOff x="0" y="0"/>
            <a:chExt cx="24477068" cy="157609"/>
          </a:xfrm>
        </p:grpSpPr>
        <p:sp>
          <p:nvSpPr>
            <p:cNvPr id="53" name="Google Shape;53;p13"/>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4" name="Google Shape;54;p13"/>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5" name="Google Shape;55;p13"/>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6" name="Google Shape;56;p13"/>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57" name="Google Shape;57;p13"/>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8" name="Google Shape;58;p13"/>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9" name="Google Shape;59;p13"/>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0" name="Google Shape;60;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9" name="Google Shape;129;p26"/>
          <p:cNvGrpSpPr/>
          <p:nvPr/>
        </p:nvGrpSpPr>
        <p:grpSpPr>
          <a:xfrm>
            <a:off x="-17450" y="5084396"/>
            <a:ext cx="9178922" cy="59063"/>
            <a:chOff x="0" y="0"/>
            <a:chExt cx="24477125" cy="157500"/>
          </a:xfrm>
        </p:grpSpPr>
        <p:sp>
          <p:nvSpPr>
            <p:cNvPr id="130" name="Google Shape;130;p26"/>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1" name="Google Shape;131;p26"/>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2" name="Google Shape;132;p26"/>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33" name="Google Shape;133;p26"/>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34" name="Google Shape;134;p26"/>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5" name="Google Shape;135;p26"/>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36" name="Google Shape;136;p26"/>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7" name="Google Shape;137;p2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Google Shape;236;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37" name="Google Shape;237;p45"/>
          <p:cNvGrpSpPr/>
          <p:nvPr/>
        </p:nvGrpSpPr>
        <p:grpSpPr>
          <a:xfrm>
            <a:off x="-17450" y="5084396"/>
            <a:ext cx="9178922" cy="59063"/>
            <a:chOff x="0" y="0"/>
            <a:chExt cx="24477125" cy="157500"/>
          </a:xfrm>
        </p:grpSpPr>
        <p:sp>
          <p:nvSpPr>
            <p:cNvPr id="238" name="Google Shape;238;p45"/>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39" name="Google Shape;239;p45"/>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40" name="Google Shape;240;p45"/>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241" name="Google Shape;241;p45"/>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242" name="Google Shape;242;p45"/>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43" name="Google Shape;243;p4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44" name="Google Shape;244;p45"/>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45" name="Google Shape;245;p4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www.youtube.com/watch?v=YLb37-qMnac" TargetMode="External"/><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44.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www.youtube.com/watch?v=6vQD6fuKdjE" TargetMode="External"/><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51.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hyperlink" Target="http://www.youtube.com/watch?v=VeqvqDh60Bo" TargetMode="External"/><Relationship Id="rId4"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hyperlink" Target="https://drive.google.com/open?id=1F6Xz4b6iDR0iwsScEn_IqNM4gDXhCgDs" TargetMode="External"/><Relationship Id="rId4" Type="http://schemas.openxmlformats.org/officeDocument/2006/relationships/hyperlink" Target="https://drive.google.com/open?id=1g56Bv0wxyODu05u5QgUn-R_neEu82v6r" TargetMode="External"/><Relationship Id="rId5" Type="http://schemas.openxmlformats.org/officeDocument/2006/relationships/hyperlink" Target="https://www.youtube.com/playlist?list=PL1f_B9coMEeBM5Dv0AWkn6_MLcuH5KsUm" TargetMode="External"/><Relationship Id="rId6" Type="http://schemas.openxmlformats.org/officeDocument/2006/relationships/hyperlink" Target="https://drive.google.com/open?id=1sH38d7elXKVpgsJCjPSOvIRa7cZDYDi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hyperlink" Target="http://www.youtube.com/watch?v=cCyRlDQLRX0" TargetMode="External"/><Relationship Id="rId4" Type="http://schemas.openxmlformats.org/officeDocument/2006/relationships/image" Target="../media/image4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www.youtube.com/watch?v=v8PUB3k7ZP8" TargetMode="External"/><Relationship Id="rId4" Type="http://schemas.openxmlformats.org/officeDocument/2006/relationships/image" Target="../media/image2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60"/>
          <p:cNvSpPr txBox="1"/>
          <p:nvPr>
            <p:ph idx="4294967295" type="ctrTitle"/>
          </p:nvPr>
        </p:nvSpPr>
        <p:spPr>
          <a:xfrm>
            <a:off x="1474650" y="1557950"/>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lang="zh-TW" sz="4200"/>
              <a:t>深度學習</a:t>
            </a:r>
            <a:endParaRPr sz="4200"/>
          </a:p>
          <a:p>
            <a:pPr indent="0" lvl="0" marL="0" marR="0" rtl="0" algn="l">
              <a:lnSpc>
                <a:spcPct val="100000"/>
              </a:lnSpc>
              <a:spcBef>
                <a:spcPts val="0"/>
              </a:spcBef>
              <a:spcAft>
                <a:spcPts val="0"/>
              </a:spcAft>
              <a:buClr>
                <a:srgbClr val="1A1A1A"/>
              </a:buClr>
              <a:buSzPts val="4200"/>
              <a:buFont typeface="Arial"/>
              <a:buNone/>
            </a:pPr>
            <a:r>
              <a:t/>
            </a:r>
            <a:endParaRPr sz="8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1A1A1A"/>
              </a:buClr>
              <a:buSzPts val="4200"/>
              <a:buFont typeface="Arial"/>
              <a:buNone/>
            </a:pPr>
            <a:r>
              <a:t/>
            </a:r>
            <a:endParaRPr sz="2400">
              <a:solidFill>
                <a:srgbClr val="434343"/>
              </a:solidFill>
              <a:latin typeface="Microsoft JhengHei"/>
              <a:ea typeface="Microsoft JhengHei"/>
              <a:cs typeface="Microsoft JhengHei"/>
              <a:sym typeface="Microsoft JhengHei"/>
            </a:endParaRPr>
          </a:p>
        </p:txBody>
      </p:sp>
      <p:sp>
        <p:nvSpPr>
          <p:cNvPr id="319" name="Google Shape;319;p60"/>
          <p:cNvSpPr txBox="1"/>
          <p:nvPr>
            <p:ph idx="4294967295" type="subTitle"/>
          </p:nvPr>
        </p:nvSpPr>
        <p:spPr>
          <a:xfrm>
            <a:off x="1906726" y="336006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zh-TW" sz="2500">
                <a:solidFill>
                  <a:srgbClr val="A6AAA9"/>
                </a:solidFill>
                <a:latin typeface="Arial"/>
                <a:ea typeface="Arial"/>
                <a:cs typeface="Arial"/>
                <a:sym typeface="Arial"/>
              </a:rPr>
              <a:t>許懷中＆教研處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320" name="Google Shape;320;p60"/>
          <p:cNvGrpSpPr/>
          <p:nvPr/>
        </p:nvGrpSpPr>
        <p:grpSpPr>
          <a:xfrm>
            <a:off x="-17450" y="5084396"/>
            <a:ext cx="9178902" cy="59104"/>
            <a:chOff x="0" y="0"/>
            <a:chExt cx="24477068" cy="157609"/>
          </a:xfrm>
        </p:grpSpPr>
        <p:sp>
          <p:nvSpPr>
            <p:cNvPr id="321" name="Google Shape;321;p60"/>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22" name="Google Shape;322;p60"/>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23" name="Google Shape;323;p60"/>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Graph</a:t>
            </a:r>
            <a:r>
              <a:rPr lang="zh-TW"/>
              <a:t>上的基本元素</a:t>
            </a:r>
            <a:endParaRPr b="0" i="0" sz="2600" u="none" cap="none" strike="noStrike">
              <a:solidFill>
                <a:srgbClr val="1A1A1A"/>
              </a:solidFill>
              <a:latin typeface="Arial"/>
              <a:ea typeface="Arial"/>
              <a:cs typeface="Arial"/>
              <a:sym typeface="Arial"/>
            </a:endParaRPr>
          </a:p>
        </p:txBody>
      </p:sp>
      <p:sp>
        <p:nvSpPr>
          <p:cNvPr id="388" name="Google Shape;388;p69"/>
          <p:cNvSpPr txBox="1"/>
          <p:nvPr/>
        </p:nvSpPr>
        <p:spPr>
          <a:xfrm>
            <a:off x="475350" y="1028700"/>
            <a:ext cx="8193300" cy="3259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zh-TW" sz="1800"/>
              <a:t>Graph 上的每個元素都是 Tensor，Tensor 是多維向量的泛稱。</a:t>
            </a:r>
            <a:endParaRPr sz="1800"/>
          </a:p>
          <a:p>
            <a:pPr indent="-342900" lvl="0" marL="457200" rtl="0" algn="l">
              <a:lnSpc>
                <a:spcPct val="150000"/>
              </a:lnSpc>
              <a:spcBef>
                <a:spcPts val="0"/>
              </a:spcBef>
              <a:spcAft>
                <a:spcPts val="0"/>
              </a:spcAft>
              <a:buSzPts val="1800"/>
              <a:buChar char="●"/>
            </a:pPr>
            <a:r>
              <a:rPr lang="zh-TW" sz="1800"/>
              <a:t>在 tensorflow 裏，有三種特殊的 Tensor 可以擁有自己的數值：</a:t>
            </a:r>
            <a:endParaRPr sz="1800"/>
          </a:p>
          <a:p>
            <a:pPr indent="-342900" lvl="1" marL="914400" rtl="0" algn="l">
              <a:spcBef>
                <a:spcPts val="0"/>
              </a:spcBef>
              <a:spcAft>
                <a:spcPts val="0"/>
              </a:spcAft>
              <a:buSzPts val="1800"/>
              <a:buFont typeface="Ubuntu Mono"/>
              <a:buChar char="○"/>
            </a:pPr>
            <a:r>
              <a:rPr lang="zh-TW" sz="1800">
                <a:latin typeface="Ubuntu Mono"/>
                <a:ea typeface="Ubuntu Mono"/>
                <a:cs typeface="Ubuntu Mono"/>
                <a:sym typeface="Ubuntu Mono"/>
              </a:rPr>
              <a:t>tf.constant</a:t>
            </a:r>
            <a:r>
              <a:rPr lang="zh-TW" sz="1800"/>
              <a:t>：常數，創建出來之後就不能改變數值的 Tensor</a:t>
            </a:r>
            <a:endParaRPr sz="1800"/>
          </a:p>
          <a:p>
            <a:pPr indent="-342900" lvl="1" marL="914400" rtl="0" algn="l">
              <a:spcBef>
                <a:spcPts val="0"/>
              </a:spcBef>
              <a:spcAft>
                <a:spcPts val="0"/>
              </a:spcAft>
              <a:buSzPts val="1800"/>
              <a:buChar char="○"/>
            </a:pPr>
            <a:r>
              <a:rPr lang="zh-TW" sz="1800">
                <a:solidFill>
                  <a:schemeClr val="dk1"/>
                </a:solidFill>
                <a:latin typeface="Ubuntu Mono"/>
                <a:ea typeface="Ubuntu Mono"/>
                <a:cs typeface="Ubuntu Mono"/>
                <a:sym typeface="Ubuntu Mono"/>
              </a:rPr>
              <a:t>tf.Variable</a:t>
            </a:r>
            <a:r>
              <a:rPr lang="zh-TW" sz="1800">
                <a:solidFill>
                  <a:schemeClr val="dk1"/>
                </a:solidFill>
              </a:rPr>
              <a:t>：變數，此種 Tensor 的值可以不斷更新</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latin typeface="Ubuntu Mono"/>
                <a:ea typeface="Ubuntu Mono"/>
                <a:cs typeface="Ubuntu Mono"/>
                <a:sym typeface="Ubuntu Mono"/>
              </a:rPr>
              <a:t>tf.placeholder</a:t>
            </a:r>
            <a:r>
              <a:rPr lang="zh-TW" sz="1800">
                <a:solidFill>
                  <a:schemeClr val="dk1"/>
                </a:solidFill>
              </a:rPr>
              <a:t>：一個預留位置，可以事後再給定數值</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zh-TW" sz="1800">
                <a:solidFill>
                  <a:schemeClr val="dk1"/>
                </a:solidFill>
              </a:rPr>
              <a:t>在 tensorflow 的世界，每一個 Tensor 有三個屬性：</a:t>
            </a:r>
            <a:endParaRPr sz="1800">
              <a:solidFill>
                <a:schemeClr val="dk1"/>
              </a:solidFill>
            </a:endParaRPr>
          </a:p>
          <a:p>
            <a:pPr indent="0" lvl="0" marL="457200" rtl="0" algn="l">
              <a:spcBef>
                <a:spcPts val="0"/>
              </a:spcBef>
              <a:spcAft>
                <a:spcPts val="0"/>
              </a:spcAft>
              <a:buNone/>
            </a:pPr>
            <a:r>
              <a:rPr lang="zh-TW" sz="1800">
                <a:solidFill>
                  <a:srgbClr val="FF0000"/>
                </a:solidFill>
              </a:rPr>
              <a:t>name</a:t>
            </a:r>
            <a:r>
              <a:rPr lang="zh-TW" sz="1800">
                <a:solidFill>
                  <a:schemeClr val="dk1"/>
                </a:solidFill>
              </a:rPr>
              <a:t>, </a:t>
            </a:r>
            <a:r>
              <a:rPr lang="zh-TW" sz="1800">
                <a:solidFill>
                  <a:srgbClr val="0000FF"/>
                </a:solidFill>
              </a:rPr>
              <a:t>shape</a:t>
            </a:r>
            <a:r>
              <a:rPr lang="zh-TW" sz="1800">
                <a:solidFill>
                  <a:schemeClr val="dk1"/>
                </a:solidFill>
              </a:rPr>
              <a:t>, </a:t>
            </a:r>
            <a:r>
              <a:rPr lang="zh-TW" sz="1800">
                <a:solidFill>
                  <a:srgbClr val="00FF00"/>
                </a:solidFill>
              </a:rPr>
              <a:t>dtype</a:t>
            </a:r>
            <a:endParaRPr sz="1800">
              <a:solidFill>
                <a:srgbClr val="00FF00"/>
              </a:solidFill>
            </a:endParaRPr>
          </a:p>
        </p:txBody>
      </p:sp>
      <p:pic>
        <p:nvPicPr>
          <p:cNvPr id="389" name="Google Shape;389;p69"/>
          <p:cNvPicPr preferRelativeResize="0"/>
          <p:nvPr/>
        </p:nvPicPr>
        <p:blipFill>
          <a:blip r:embed="rId3">
            <a:alphaModFix/>
          </a:blip>
          <a:stretch>
            <a:fillRect/>
          </a:stretch>
        </p:blipFill>
        <p:spPr>
          <a:xfrm>
            <a:off x="2252650" y="3708525"/>
            <a:ext cx="4638675" cy="876300"/>
          </a:xfrm>
          <a:prstGeom prst="rect">
            <a:avLst/>
          </a:prstGeom>
          <a:noFill/>
          <a:ln>
            <a:noFill/>
          </a:ln>
        </p:spPr>
      </p:pic>
      <p:sp>
        <p:nvSpPr>
          <p:cNvPr id="390" name="Google Shape;390;p69"/>
          <p:cNvSpPr/>
          <p:nvPr/>
        </p:nvSpPr>
        <p:spPr>
          <a:xfrm>
            <a:off x="3204450" y="4315075"/>
            <a:ext cx="828300" cy="182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9"/>
          <p:cNvSpPr/>
          <p:nvPr/>
        </p:nvSpPr>
        <p:spPr>
          <a:xfrm>
            <a:off x="4076050" y="4315075"/>
            <a:ext cx="776100" cy="1821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9"/>
          <p:cNvSpPr/>
          <p:nvPr/>
        </p:nvSpPr>
        <p:spPr>
          <a:xfrm>
            <a:off x="4895450" y="4315075"/>
            <a:ext cx="994500" cy="1821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7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Tensor的</a:t>
            </a:r>
            <a:r>
              <a:rPr lang="zh-TW"/>
              <a:t>運算</a:t>
            </a:r>
            <a:endParaRPr b="0" i="0" sz="2600" u="none" cap="none" strike="noStrike">
              <a:solidFill>
                <a:srgbClr val="1A1A1A"/>
              </a:solidFill>
              <a:latin typeface="Arial"/>
              <a:ea typeface="Arial"/>
              <a:cs typeface="Arial"/>
              <a:sym typeface="Arial"/>
            </a:endParaRPr>
          </a:p>
        </p:txBody>
      </p:sp>
      <p:sp>
        <p:nvSpPr>
          <p:cNvPr id="398" name="Google Shape;398;p70"/>
          <p:cNvSpPr txBox="1"/>
          <p:nvPr/>
        </p:nvSpPr>
        <p:spPr>
          <a:xfrm>
            <a:off x="475350" y="1028700"/>
            <a:ext cx="8193300" cy="31863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lang="zh-TW" sz="1800">
                <a:solidFill>
                  <a:srgbClr val="1A1A1A"/>
                </a:solidFill>
              </a:rPr>
              <a:t>numpy 語法對應到 tensorflow 語法</a:t>
            </a:r>
            <a:endParaRPr sz="1800">
              <a:solidFill>
                <a:srgbClr val="1A1A1A"/>
              </a:solidFill>
            </a:endParaRPr>
          </a:p>
          <a:p>
            <a:pPr indent="-342900" lvl="0" marL="457200" rtl="0" algn="l">
              <a:lnSpc>
                <a:spcPct val="150000"/>
              </a:lnSpc>
              <a:spcBef>
                <a:spcPts val="0"/>
              </a:spcBef>
              <a:spcAft>
                <a:spcPts val="0"/>
              </a:spcAft>
              <a:buClr>
                <a:schemeClr val="dk1"/>
              </a:buClr>
              <a:buSzPts val="1800"/>
              <a:buFont typeface="Ubuntu Mono"/>
              <a:buChar char="●"/>
            </a:pPr>
            <a:r>
              <a:rPr lang="zh-TW" sz="1800">
                <a:solidFill>
                  <a:srgbClr val="1A1A1A"/>
                </a:solidFill>
                <a:latin typeface="Ubuntu Mono"/>
                <a:ea typeface="Ubuntu Mono"/>
                <a:cs typeface="Ubuntu Mono"/>
                <a:sym typeface="Ubuntu Mono"/>
              </a:rPr>
              <a:t>+, -, *, / -&gt; </a:t>
            </a:r>
            <a:r>
              <a:rPr lang="zh-TW" sz="1800">
                <a:solidFill>
                  <a:srgbClr val="1A1A1A"/>
                </a:solidFill>
                <a:latin typeface="Ubuntu Mono"/>
                <a:ea typeface="Ubuntu Mono"/>
                <a:cs typeface="Ubuntu Mono"/>
                <a:sym typeface="Ubuntu Mono"/>
              </a:rPr>
              <a:t>tf.add, tf.subtract, tf.multiply, tf.divide </a:t>
            </a:r>
            <a:endParaRPr sz="1800">
              <a:solidFill>
                <a:srgbClr val="1A1A1A"/>
              </a:solidFill>
              <a:latin typeface="Ubuntu Mono"/>
              <a:ea typeface="Ubuntu Mono"/>
              <a:cs typeface="Ubuntu Mono"/>
              <a:sym typeface="Ubuntu Mono"/>
            </a:endParaRPr>
          </a:p>
          <a:p>
            <a:pPr indent="-342900" lvl="0" marL="457200" marR="0" rtl="0" algn="l">
              <a:lnSpc>
                <a:spcPct val="150000"/>
              </a:lnSpc>
              <a:spcBef>
                <a:spcPts val="0"/>
              </a:spcBef>
              <a:spcAft>
                <a:spcPts val="0"/>
              </a:spcAft>
              <a:buClr>
                <a:srgbClr val="000000"/>
              </a:buClr>
              <a:buSzPts val="1800"/>
              <a:buFont typeface="Ubuntu Mono"/>
              <a:buChar char="●"/>
            </a:pPr>
            <a:r>
              <a:rPr lang="zh-TW" sz="1800">
                <a:solidFill>
                  <a:srgbClr val="1A1A1A"/>
                </a:solidFill>
                <a:latin typeface="Ubuntu Mono"/>
                <a:ea typeface="Ubuntu Mono"/>
                <a:cs typeface="Ubuntu Mono"/>
                <a:sym typeface="Ubuntu Mono"/>
              </a:rPr>
              <a:t>np.mean, np.sum -&gt; </a:t>
            </a:r>
            <a:r>
              <a:rPr lang="zh-TW" sz="1800">
                <a:solidFill>
                  <a:srgbClr val="1A1A1A"/>
                </a:solidFill>
                <a:latin typeface="Ubuntu Mono"/>
                <a:ea typeface="Ubuntu Mono"/>
                <a:cs typeface="Ubuntu Mono"/>
                <a:sym typeface="Ubuntu Mono"/>
              </a:rPr>
              <a:t>tf.reduce_mean, tf.reduce_sum </a:t>
            </a:r>
            <a:endParaRPr sz="1800">
              <a:solidFill>
                <a:srgbClr val="1A1A1A"/>
              </a:solidFill>
              <a:latin typeface="Ubuntu Mono"/>
              <a:ea typeface="Ubuntu Mono"/>
              <a:cs typeface="Ubuntu Mono"/>
              <a:sym typeface="Ubuntu Mono"/>
            </a:endParaRPr>
          </a:p>
          <a:p>
            <a:pPr indent="0" lvl="0" marL="457200" marR="0" rtl="0" algn="l">
              <a:lnSpc>
                <a:spcPct val="150000"/>
              </a:lnSpc>
              <a:spcBef>
                <a:spcPts val="0"/>
              </a:spcBef>
              <a:spcAft>
                <a:spcPts val="0"/>
              </a:spcAft>
              <a:buNone/>
            </a:pPr>
            <a:r>
              <a:t/>
            </a:r>
            <a:endParaRPr sz="1800">
              <a:solidFill>
                <a:srgbClr val="1A1A1A"/>
              </a:solidFill>
            </a:endParaRPr>
          </a:p>
          <a:p>
            <a:pPr indent="0" lvl="0" marL="457200" marR="0" rtl="0" algn="l">
              <a:lnSpc>
                <a:spcPct val="150000"/>
              </a:lnSpc>
              <a:spcBef>
                <a:spcPts val="0"/>
              </a:spcBef>
              <a:spcAft>
                <a:spcPts val="0"/>
              </a:spcAft>
              <a:buNone/>
            </a:pPr>
            <a:r>
              <a:rPr lang="zh-TW" sz="1800">
                <a:solidFill>
                  <a:srgbClr val="1A1A1A"/>
                </a:solidFill>
              </a:rPr>
              <a:t>大部分 numpy 矩陣的操作 function 都能在 tensorflow 找到對應的語法</a:t>
            </a:r>
            <a:endParaRPr sz="1800">
              <a:solidFill>
                <a:srgbClr val="1A1A1A"/>
              </a:solidFill>
            </a:endParaRPr>
          </a:p>
          <a:p>
            <a:pPr indent="-342900" lvl="0" marL="457200" marR="0" rtl="0" algn="l">
              <a:lnSpc>
                <a:spcPct val="150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np.matmul, np.concatenate -&gt; tf.matmul, tf.concat</a:t>
            </a:r>
            <a:endParaRPr sz="1800">
              <a:solidFill>
                <a:srgbClr val="1A1A1A"/>
              </a:solidFill>
              <a:latin typeface="Ubuntu Mono"/>
              <a:ea typeface="Ubuntu Mono"/>
              <a:cs typeface="Ubuntu Mono"/>
              <a:sym typeface="Ubuntu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7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Session</a:t>
            </a:r>
            <a:endParaRPr b="0" i="0" sz="2600" u="none" cap="none" strike="noStrike">
              <a:solidFill>
                <a:srgbClr val="1A1A1A"/>
              </a:solidFill>
              <a:latin typeface="Arial"/>
              <a:ea typeface="Arial"/>
              <a:cs typeface="Arial"/>
              <a:sym typeface="Arial"/>
            </a:endParaRPr>
          </a:p>
        </p:txBody>
      </p:sp>
      <p:sp>
        <p:nvSpPr>
          <p:cNvPr id="404" name="Google Shape;404;p71"/>
          <p:cNvSpPr txBox="1"/>
          <p:nvPr/>
        </p:nvSpPr>
        <p:spPr>
          <a:xfrm>
            <a:off x="475350" y="1028700"/>
            <a:ext cx="8193300" cy="3186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1A1A1A"/>
              </a:buClr>
              <a:buSzPts val="1800"/>
              <a:buFont typeface="Ubuntu Mono"/>
              <a:buChar char="●"/>
            </a:pPr>
            <a:r>
              <a:rPr lang="zh-TW" sz="1800">
                <a:solidFill>
                  <a:srgbClr val="1A1A1A"/>
                </a:solidFill>
              </a:rPr>
              <a:t>所有的 Tensor object 都是看不到值的，想取出值或執行運算都必須要開啟 session 來執行。</a:t>
            </a:r>
            <a:endParaRPr sz="1800">
              <a:solidFill>
                <a:srgbClr val="1A1A1A"/>
              </a:solidFill>
            </a:endParaRPr>
          </a:p>
          <a:p>
            <a:pPr indent="0" lvl="0" marL="914400" marR="0" rtl="0" algn="l">
              <a:lnSpc>
                <a:spcPct val="115000"/>
              </a:lnSpc>
              <a:spcBef>
                <a:spcPts val="0"/>
              </a:spcBef>
              <a:spcAft>
                <a:spcPts val="0"/>
              </a:spcAft>
              <a:buNone/>
            </a:pPr>
            <a:r>
              <a:t/>
            </a:r>
            <a:endParaRPr sz="1800">
              <a:solidFill>
                <a:srgbClr val="1A1A1A"/>
              </a:solidFill>
            </a:endParaRPr>
          </a:p>
          <a:p>
            <a:pPr indent="-342900" lvl="0" marL="457200" marR="0" rtl="0" algn="l">
              <a:lnSpc>
                <a:spcPct val="115000"/>
              </a:lnSpc>
              <a:spcBef>
                <a:spcPts val="0"/>
              </a:spcBef>
              <a:spcAft>
                <a:spcPts val="0"/>
              </a:spcAft>
              <a:buClr>
                <a:srgbClr val="1A1A1A"/>
              </a:buClr>
              <a:buSzPts val="1800"/>
              <a:buChar char="●"/>
            </a:pPr>
            <a:r>
              <a:rPr lang="zh-TW" sz="1800">
                <a:solidFill>
                  <a:srgbClr val="1A1A1A"/>
                </a:solidFill>
              </a:rPr>
              <a:t>用完的 session 記得要 </a:t>
            </a:r>
            <a:r>
              <a:rPr lang="zh-TW" sz="1800">
                <a:solidFill>
                  <a:srgbClr val="1A1A1A"/>
                </a:solidFill>
                <a:latin typeface="Ubuntu Mono"/>
                <a:ea typeface="Ubuntu Mono"/>
                <a:cs typeface="Ubuntu Mono"/>
                <a:sym typeface="Ubuntu Mono"/>
              </a:rPr>
              <a:t>sess.close()，</a:t>
            </a:r>
            <a:endParaRPr sz="1800">
              <a:solidFill>
                <a:srgbClr val="1A1A1A"/>
              </a:solidFill>
              <a:latin typeface="Ubuntu Mono"/>
              <a:ea typeface="Ubuntu Mono"/>
              <a:cs typeface="Ubuntu Mono"/>
              <a:sym typeface="Ubuntu Mono"/>
            </a:endParaRPr>
          </a:p>
          <a:p>
            <a:pPr indent="457200" lvl="0" marL="0" marR="0" rtl="0" algn="l">
              <a:lnSpc>
                <a:spcPct val="115000"/>
              </a:lnSpc>
              <a:spcBef>
                <a:spcPts val="0"/>
              </a:spcBef>
              <a:spcAft>
                <a:spcPts val="0"/>
              </a:spcAft>
              <a:buNone/>
            </a:pPr>
            <a:r>
              <a:rPr lang="zh-TW" sz="1800">
                <a:solidFill>
                  <a:srgbClr val="1A1A1A"/>
                </a:solidFill>
                <a:latin typeface="Ubuntu Mono"/>
                <a:ea typeface="Ubuntu Mono"/>
                <a:cs typeface="Ubuntu Mono"/>
                <a:sym typeface="Ubuntu Mono"/>
              </a:rPr>
              <a:t>或者利用 with tf.Session() as sess: 的語法</a:t>
            </a:r>
            <a:r>
              <a:rPr lang="zh-TW" sz="1800">
                <a:solidFill>
                  <a:srgbClr val="1A1A1A"/>
                </a:solidFill>
              </a:rPr>
              <a:t>讓 session 自動關閉。</a:t>
            </a:r>
            <a:endParaRPr sz="1800">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Graph</a:t>
            </a:r>
            <a:r>
              <a:rPr lang="zh-TW"/>
              <a:t>的本質</a:t>
            </a:r>
            <a:r>
              <a:rPr lang="zh-TW" sz="1400"/>
              <a:t>（2. Graph.ipynb）</a:t>
            </a:r>
            <a:endParaRPr b="0" i="0" sz="2600" u="none" cap="none" strike="noStrike">
              <a:solidFill>
                <a:srgbClr val="1A1A1A"/>
              </a:solidFill>
              <a:latin typeface="Arial"/>
              <a:ea typeface="Arial"/>
              <a:cs typeface="Arial"/>
              <a:sym typeface="Arial"/>
            </a:endParaRPr>
          </a:p>
        </p:txBody>
      </p:sp>
      <p:pic>
        <p:nvPicPr>
          <p:cNvPr id="410" name="Google Shape;410;p72" title="tfpart2">
            <a:hlinkClick r:id="rId3"/>
          </p:cNvPr>
          <p:cNvPicPr preferRelativeResize="0"/>
          <p:nvPr/>
        </p:nvPicPr>
        <p:blipFill>
          <a:blip r:embed="rId4">
            <a:alphaModFix/>
          </a:blip>
          <a:stretch>
            <a:fillRect/>
          </a:stretch>
        </p:blipFill>
        <p:spPr>
          <a:xfrm>
            <a:off x="2286000" y="933413"/>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7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Tensorflow的</a:t>
            </a:r>
            <a:r>
              <a:rPr lang="zh-TW"/>
              <a:t>命名系統</a:t>
            </a:r>
            <a:endParaRPr b="0" i="0" sz="2600" u="none" cap="none" strike="noStrike">
              <a:solidFill>
                <a:srgbClr val="1A1A1A"/>
              </a:solidFill>
              <a:latin typeface="Arial"/>
              <a:ea typeface="Arial"/>
              <a:cs typeface="Arial"/>
              <a:sym typeface="Arial"/>
            </a:endParaRPr>
          </a:p>
        </p:txBody>
      </p:sp>
      <p:sp>
        <p:nvSpPr>
          <p:cNvPr id="416" name="Google Shape;416;p73"/>
          <p:cNvSpPr txBox="1"/>
          <p:nvPr/>
        </p:nvSpPr>
        <p:spPr>
          <a:xfrm>
            <a:off x="475350" y="2913125"/>
            <a:ext cx="8172900" cy="130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A1A1A"/>
              </a:buClr>
              <a:buSzPts val="1800"/>
              <a:buChar char="●"/>
            </a:pPr>
            <a:r>
              <a:rPr lang="zh-TW" sz="1800">
                <a:solidFill>
                  <a:srgbClr val="1A1A1A"/>
                </a:solidFill>
                <a:latin typeface="Ubuntu Mono"/>
                <a:ea typeface="Ubuntu Mono"/>
                <a:cs typeface="Ubuntu Mono"/>
                <a:sym typeface="Ubuntu Mono"/>
              </a:rPr>
              <a:t>a 不是變數名稱，var</a:t>
            </a:r>
            <a:r>
              <a:rPr lang="zh-TW" sz="1800">
                <a:solidFill>
                  <a:srgbClr val="1A1A1A"/>
                </a:solidFill>
              </a:rPr>
              <a:t> </a:t>
            </a:r>
            <a:r>
              <a:rPr lang="zh-TW" sz="1800">
                <a:solidFill>
                  <a:srgbClr val="1A1A1A"/>
                </a:solidFill>
                <a:latin typeface="Ubuntu Mono"/>
                <a:ea typeface="Ubuntu Mono"/>
                <a:cs typeface="Ubuntu Mono"/>
                <a:sym typeface="Ubuntu Mono"/>
              </a:rPr>
              <a:t>才是！</a:t>
            </a:r>
            <a:endParaRPr sz="1800">
              <a:solidFill>
                <a:srgbClr val="1A1A1A"/>
              </a:solidFill>
              <a:latin typeface="Ubuntu Mono"/>
              <a:ea typeface="Ubuntu Mono"/>
              <a:cs typeface="Ubuntu Mono"/>
              <a:sym typeface="Ubuntu Mono"/>
            </a:endParaRPr>
          </a:p>
          <a:p>
            <a:pPr indent="-342900" lvl="0" marL="457200" rtl="0" algn="l">
              <a:lnSpc>
                <a:spcPct val="115000"/>
              </a:lnSpc>
              <a:spcBef>
                <a:spcPts val="0"/>
              </a:spcBef>
              <a:spcAft>
                <a:spcPts val="0"/>
              </a:spcAft>
              <a:buClr>
                <a:srgbClr val="1A1A1A"/>
              </a:buClr>
              <a:buSzPts val="1800"/>
              <a:buFont typeface="Ubuntu Mono"/>
              <a:buChar char="●"/>
            </a:pPr>
            <a:r>
              <a:rPr lang="zh-TW" sz="1800">
                <a:solidFill>
                  <a:srgbClr val="1A1A1A"/>
                </a:solidFill>
              </a:rPr>
              <a:t>每 </a:t>
            </a:r>
            <a:r>
              <a:rPr lang="zh-TW" sz="1800">
                <a:solidFill>
                  <a:srgbClr val="1A1A1A"/>
                </a:solidFill>
              </a:rPr>
              <a:t>assign 一次 Tensor，就會在graph上多新建一個 Tensor 節點，而不是覆蓋掉舊的 Tensor ！！（</a:t>
            </a:r>
            <a:r>
              <a:rPr lang="zh-TW" sz="1800">
                <a:solidFill>
                  <a:srgbClr val="FF0000"/>
                </a:solidFill>
              </a:rPr>
              <a:t>重要觀念</a:t>
            </a:r>
            <a:r>
              <a:rPr lang="zh-TW" sz="1800">
                <a:solidFill>
                  <a:srgbClr val="1A1A1A"/>
                </a:solidFill>
              </a:rPr>
              <a:t>）</a:t>
            </a:r>
            <a:endParaRPr sz="1800">
              <a:solidFill>
                <a:srgbClr val="1A1A1A"/>
              </a:solidFill>
            </a:endParaRPr>
          </a:p>
        </p:txBody>
      </p:sp>
      <p:pic>
        <p:nvPicPr>
          <p:cNvPr id="417" name="Google Shape;417;p73"/>
          <p:cNvPicPr preferRelativeResize="0"/>
          <p:nvPr/>
        </p:nvPicPr>
        <p:blipFill>
          <a:blip r:embed="rId3">
            <a:alphaModFix/>
          </a:blip>
          <a:stretch>
            <a:fillRect/>
          </a:stretch>
        </p:blipFill>
        <p:spPr>
          <a:xfrm>
            <a:off x="471500" y="964375"/>
            <a:ext cx="5310650" cy="1866825"/>
          </a:xfrm>
          <a:prstGeom prst="rect">
            <a:avLst/>
          </a:prstGeom>
          <a:noFill/>
          <a:ln>
            <a:noFill/>
          </a:ln>
        </p:spPr>
      </p:pic>
      <p:sp>
        <p:nvSpPr>
          <p:cNvPr id="418" name="Google Shape;418;p73"/>
          <p:cNvSpPr/>
          <p:nvPr/>
        </p:nvSpPr>
        <p:spPr>
          <a:xfrm>
            <a:off x="475350" y="1383750"/>
            <a:ext cx="2829300" cy="118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3"/>
          <p:cNvSpPr/>
          <p:nvPr/>
        </p:nvSpPr>
        <p:spPr>
          <a:xfrm>
            <a:off x="3304575" y="1397299"/>
            <a:ext cx="1382900" cy="1570450"/>
          </a:xfrm>
          <a:custGeom>
            <a:rect b="b" l="l" r="r" t="t"/>
            <a:pathLst>
              <a:path extrusionOk="0" h="62818" w="55316">
                <a:moveTo>
                  <a:pt x="0" y="1642"/>
                </a:moveTo>
                <a:cubicBezTo>
                  <a:pt x="9164" y="2310"/>
                  <a:pt x="51163" y="-4548"/>
                  <a:pt x="54986" y="5648"/>
                </a:cubicBezTo>
                <a:cubicBezTo>
                  <a:pt x="58810" y="15844"/>
                  <a:pt x="28282" y="53290"/>
                  <a:pt x="22941" y="62818"/>
                </a:cubicBezTo>
              </a:path>
            </a:pathLst>
          </a:custGeom>
          <a:noFill/>
          <a:ln cap="flat" cmpd="sng" w="19050">
            <a:solidFill>
              <a:srgbClr val="CCCCCC"/>
            </a:solidFill>
            <a:prstDash val="solid"/>
            <a:round/>
            <a:headEnd len="med" w="med" type="none"/>
            <a:tailEnd len="med" w="med" type="triangl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7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兩種</a:t>
            </a:r>
            <a:r>
              <a:rPr lang="zh-TW"/>
              <a:t>建立graph的方法</a:t>
            </a:r>
            <a:endParaRPr b="0" i="0" sz="2600" u="none" cap="none" strike="noStrike">
              <a:solidFill>
                <a:srgbClr val="1A1A1A"/>
              </a:solidFill>
              <a:latin typeface="Arial"/>
              <a:ea typeface="Arial"/>
              <a:cs typeface="Arial"/>
              <a:sym typeface="Arial"/>
            </a:endParaRPr>
          </a:p>
        </p:txBody>
      </p:sp>
      <p:sp>
        <p:nvSpPr>
          <p:cNvPr id="425" name="Google Shape;425;p74"/>
          <p:cNvSpPr txBox="1"/>
          <p:nvPr/>
        </p:nvSpPr>
        <p:spPr>
          <a:xfrm>
            <a:off x="475350" y="1028700"/>
            <a:ext cx="8193300" cy="318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AutoNum type="arabicPeriod"/>
            </a:pPr>
            <a:r>
              <a:rPr lang="zh-TW" sz="1800">
                <a:solidFill>
                  <a:srgbClr val="1A1A1A"/>
                </a:solidFill>
              </a:rPr>
              <a:t>在預設的 graph 上作業</a:t>
            </a:r>
            <a:endParaRPr sz="1800">
              <a:solidFill>
                <a:srgbClr val="1A1A1A"/>
              </a:solidFill>
            </a:endParaRPr>
          </a:p>
          <a:p>
            <a:pPr indent="-342900" lvl="0" marL="457200" rtl="0" algn="l">
              <a:lnSpc>
                <a:spcPct val="150000"/>
              </a:lnSpc>
              <a:spcBef>
                <a:spcPts val="0"/>
              </a:spcBef>
              <a:spcAft>
                <a:spcPts val="0"/>
              </a:spcAft>
              <a:buClr>
                <a:srgbClr val="1A1A1A"/>
              </a:buClr>
              <a:buSzPts val="1800"/>
              <a:buAutoNum type="arabicPeriod"/>
            </a:pPr>
            <a:r>
              <a:rPr lang="zh-TW" sz="1800">
                <a:solidFill>
                  <a:srgbClr val="1A1A1A"/>
                </a:solidFill>
              </a:rPr>
              <a:t>建立一個 </a:t>
            </a:r>
            <a:r>
              <a:rPr lang="zh-TW" sz="1800">
                <a:solidFill>
                  <a:srgbClr val="1A1A1A"/>
                </a:solidFill>
                <a:latin typeface="Ubuntu Mono"/>
                <a:ea typeface="Ubuntu Mono"/>
                <a:cs typeface="Ubuntu Mono"/>
                <a:sym typeface="Ubuntu Mono"/>
              </a:rPr>
              <a:t>tf.Graph</a:t>
            </a:r>
            <a:r>
              <a:rPr lang="zh-TW" sz="1800">
                <a:solidFill>
                  <a:srgbClr val="1A1A1A"/>
                </a:solidFill>
              </a:rPr>
              <a:t> 物件</a:t>
            </a:r>
            <a:endParaRPr sz="1800">
              <a:solidFill>
                <a:srgbClr val="1A1A1A"/>
              </a:solidFill>
            </a:endParaRPr>
          </a:p>
          <a:p>
            <a:pPr indent="-342900" lvl="1" marL="914400" rtl="0" algn="l">
              <a:lnSpc>
                <a:spcPct val="115000"/>
              </a:lnSpc>
              <a:spcBef>
                <a:spcPts val="0"/>
              </a:spcBef>
              <a:spcAft>
                <a:spcPts val="0"/>
              </a:spcAft>
              <a:buClr>
                <a:srgbClr val="1A1A1A"/>
              </a:buClr>
              <a:buSzPts val="1800"/>
              <a:buAutoNum type="alphaLcPeriod"/>
            </a:pPr>
            <a:r>
              <a:rPr lang="zh-TW" sz="1800">
                <a:solidFill>
                  <a:srgbClr val="1A1A1A"/>
                </a:solidFill>
              </a:rPr>
              <a:t>利用 </a:t>
            </a:r>
            <a:r>
              <a:rPr lang="zh-TW" sz="1800">
                <a:latin typeface="Ubuntu Mono"/>
                <a:ea typeface="Ubuntu Mono"/>
                <a:cs typeface="Ubuntu Mono"/>
                <a:sym typeface="Ubuntu Mono"/>
              </a:rPr>
              <a:t>with</a:t>
            </a:r>
            <a:r>
              <a:rPr lang="zh-TW" sz="1800">
                <a:solidFill>
                  <a:srgbClr val="1A1A1A"/>
                </a:solidFill>
                <a:latin typeface="Ubuntu Mono"/>
                <a:ea typeface="Ubuntu Mono"/>
                <a:cs typeface="Ubuntu Mono"/>
                <a:sym typeface="Ubuntu Mono"/>
              </a:rPr>
              <a:t> graph.as_default(): 的語法來建構網路</a:t>
            </a:r>
            <a:endParaRPr sz="1800">
              <a:solidFill>
                <a:srgbClr val="1A1A1A"/>
              </a:solidFill>
              <a:latin typeface="Ubuntu Mono"/>
              <a:ea typeface="Ubuntu Mono"/>
              <a:cs typeface="Ubuntu Mono"/>
              <a:sym typeface="Ubuntu Mono"/>
            </a:endParaRPr>
          </a:p>
          <a:p>
            <a:pPr indent="-342900" lvl="1" marL="914400" rtl="0" algn="l">
              <a:lnSpc>
                <a:spcPct val="115000"/>
              </a:lnSpc>
              <a:spcBef>
                <a:spcPts val="0"/>
              </a:spcBef>
              <a:spcAft>
                <a:spcPts val="0"/>
              </a:spcAft>
              <a:buClr>
                <a:srgbClr val="1A1A1A"/>
              </a:buClr>
              <a:buSzPts val="1800"/>
              <a:buAutoNum type="alphaLcPeriod"/>
            </a:pPr>
            <a:r>
              <a:rPr lang="zh-TW" sz="1800">
                <a:solidFill>
                  <a:srgbClr val="1A1A1A"/>
                </a:solidFill>
              </a:rPr>
              <a:t>開啟 session 時，要傳入指定的 graph</a:t>
            </a:r>
            <a:endParaRPr sz="1800">
              <a:solidFill>
                <a:srgbClr val="1A1A1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7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兩種建立graph的方法</a:t>
            </a:r>
            <a:r>
              <a:rPr lang="zh-TW"/>
              <a:t>（續）</a:t>
            </a:r>
            <a:endParaRPr b="0" i="0" sz="2600" u="none" cap="none" strike="noStrike">
              <a:solidFill>
                <a:srgbClr val="1A1A1A"/>
              </a:solidFill>
              <a:latin typeface="Arial"/>
              <a:ea typeface="Arial"/>
              <a:cs typeface="Arial"/>
              <a:sym typeface="Arial"/>
            </a:endParaRPr>
          </a:p>
        </p:txBody>
      </p:sp>
      <p:sp>
        <p:nvSpPr>
          <p:cNvPr id="431" name="Google Shape;431;p75"/>
          <p:cNvSpPr txBox="1"/>
          <p:nvPr/>
        </p:nvSpPr>
        <p:spPr>
          <a:xfrm>
            <a:off x="471500" y="978600"/>
            <a:ext cx="3588600" cy="318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800">
                <a:solidFill>
                  <a:srgbClr val="1A1A1A"/>
                </a:solidFill>
              </a:rPr>
              <a:t>method 1</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r">
              <a:lnSpc>
                <a:spcPct val="150000"/>
              </a:lnSpc>
              <a:spcBef>
                <a:spcPts val="0"/>
              </a:spcBef>
              <a:spcAft>
                <a:spcPts val="0"/>
              </a:spcAft>
              <a:buNone/>
            </a:pPr>
            <a:r>
              <a:rPr lang="zh-TW" sz="1800">
                <a:solidFill>
                  <a:srgbClr val="1A1A1A"/>
                </a:solidFill>
              </a:rPr>
              <a:t>method 2</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marR="0" rtl="0" algn="l">
              <a:lnSpc>
                <a:spcPct val="150000"/>
              </a:lnSpc>
              <a:spcBef>
                <a:spcPts val="0"/>
              </a:spcBef>
              <a:spcAft>
                <a:spcPts val="0"/>
              </a:spcAft>
              <a:buNone/>
            </a:pPr>
            <a:r>
              <a:t/>
            </a:r>
            <a:endParaRPr sz="1800">
              <a:solidFill>
                <a:srgbClr val="1A1A1A"/>
              </a:solidFill>
            </a:endParaRPr>
          </a:p>
        </p:txBody>
      </p:sp>
      <p:pic>
        <p:nvPicPr>
          <p:cNvPr id="432" name="Google Shape;432;p75"/>
          <p:cNvPicPr preferRelativeResize="0"/>
          <p:nvPr/>
        </p:nvPicPr>
        <p:blipFill>
          <a:blip r:embed="rId3">
            <a:alphaModFix/>
          </a:blip>
          <a:stretch>
            <a:fillRect/>
          </a:stretch>
        </p:blipFill>
        <p:spPr>
          <a:xfrm>
            <a:off x="1643725" y="1047663"/>
            <a:ext cx="3695700" cy="1466850"/>
          </a:xfrm>
          <a:prstGeom prst="rect">
            <a:avLst/>
          </a:prstGeom>
          <a:noFill/>
          <a:ln>
            <a:noFill/>
          </a:ln>
        </p:spPr>
      </p:pic>
      <p:pic>
        <p:nvPicPr>
          <p:cNvPr id="433" name="Google Shape;433;p75"/>
          <p:cNvPicPr preferRelativeResize="0"/>
          <p:nvPr/>
        </p:nvPicPr>
        <p:blipFill>
          <a:blip r:embed="rId4">
            <a:alphaModFix/>
          </a:blip>
          <a:stretch>
            <a:fillRect/>
          </a:stretch>
        </p:blipFill>
        <p:spPr>
          <a:xfrm>
            <a:off x="4174500" y="2671900"/>
            <a:ext cx="4438650" cy="213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線性迴歸模型</a:t>
            </a:r>
            <a:r>
              <a:rPr lang="zh-TW" sz="1400"/>
              <a:t>（3. lin_reg.ipynb）</a:t>
            </a:r>
            <a:endParaRPr b="0" i="0" sz="2600" u="none" cap="none" strike="noStrike">
              <a:solidFill>
                <a:srgbClr val="1A1A1A"/>
              </a:solidFill>
              <a:latin typeface="Arial"/>
              <a:ea typeface="Arial"/>
              <a:cs typeface="Arial"/>
              <a:sym typeface="Arial"/>
            </a:endParaRPr>
          </a:p>
        </p:txBody>
      </p:sp>
      <p:pic>
        <p:nvPicPr>
          <p:cNvPr id="439" name="Google Shape;439;p76" title="tfpart3">
            <a:hlinkClick r:id="rId3"/>
          </p:cNvPr>
          <p:cNvPicPr preferRelativeResize="0"/>
          <p:nvPr/>
        </p:nvPicPr>
        <p:blipFill>
          <a:blip r:embed="rId4">
            <a:alphaModFix/>
          </a:blip>
          <a:stretch>
            <a:fillRect/>
          </a:stretch>
        </p:blipFill>
        <p:spPr>
          <a:xfrm>
            <a:off x="2286000" y="925838"/>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7"/>
          <p:cNvSpPr txBox="1"/>
          <p:nvPr>
            <p:ph type="title"/>
          </p:nvPr>
        </p:nvSpPr>
        <p:spPr>
          <a:xfrm>
            <a:off x="471503" y="214325"/>
            <a:ext cx="71481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目標：找出紅色的回歸線段（</a:t>
            </a:r>
            <a:r>
              <a:rPr i="1" lang="zh-TW"/>
              <a:t>y = 3x + 10</a:t>
            </a:r>
            <a:r>
              <a:rPr lang="zh-TW"/>
              <a:t>）</a:t>
            </a:r>
            <a:endParaRPr b="0" sz="2600" u="none" cap="none" strike="noStrike">
              <a:solidFill>
                <a:srgbClr val="1A1A1A"/>
              </a:solidFill>
              <a:latin typeface="Arial"/>
              <a:ea typeface="Arial"/>
              <a:cs typeface="Arial"/>
              <a:sym typeface="Arial"/>
            </a:endParaRPr>
          </a:p>
        </p:txBody>
      </p:sp>
      <p:pic>
        <p:nvPicPr>
          <p:cNvPr id="445" name="Google Shape;445;p77"/>
          <p:cNvPicPr preferRelativeResize="0"/>
          <p:nvPr/>
        </p:nvPicPr>
        <p:blipFill>
          <a:blip r:embed="rId3">
            <a:alphaModFix/>
          </a:blip>
          <a:stretch>
            <a:fillRect/>
          </a:stretch>
        </p:blipFill>
        <p:spPr>
          <a:xfrm>
            <a:off x="2016613" y="992300"/>
            <a:ext cx="5110775" cy="3286375"/>
          </a:xfrm>
          <a:prstGeom prst="rect">
            <a:avLst/>
          </a:prstGeom>
          <a:noFill/>
          <a:ln>
            <a:noFill/>
          </a:ln>
        </p:spPr>
      </p:pic>
      <p:cxnSp>
        <p:nvCxnSpPr>
          <p:cNvPr id="446" name="Google Shape;446;p77"/>
          <p:cNvCxnSpPr/>
          <p:nvPr/>
        </p:nvCxnSpPr>
        <p:spPr>
          <a:xfrm flipH="1" rot="10800000">
            <a:off x="2756481" y="1593523"/>
            <a:ext cx="3776100" cy="2159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實作Gradient descent</a:t>
            </a:r>
            <a:endParaRPr b="0" i="0" sz="2600" u="none" cap="none" strike="noStrike">
              <a:solidFill>
                <a:srgbClr val="1A1A1A"/>
              </a:solidFill>
              <a:latin typeface="Arial"/>
              <a:ea typeface="Arial"/>
              <a:cs typeface="Arial"/>
              <a:sym typeface="Arial"/>
            </a:endParaRPr>
          </a:p>
        </p:txBody>
      </p:sp>
      <p:sp>
        <p:nvSpPr>
          <p:cNvPr id="452" name="Google Shape;452;p78"/>
          <p:cNvSpPr txBox="1"/>
          <p:nvPr/>
        </p:nvSpPr>
        <p:spPr>
          <a:xfrm>
            <a:off x="483600" y="978600"/>
            <a:ext cx="8176800" cy="318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step 1. 建立 forward pass network</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step 2. 算出 loss function</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step 3. 挑選優化器優化 </a:t>
            </a:r>
            <a:r>
              <a:rPr lang="zh-TW" sz="1800">
                <a:solidFill>
                  <a:srgbClr val="1A1A1A"/>
                </a:solidFill>
              </a:rPr>
              <a:t>loss function</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step 4. 開啟 session 更新參數</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marR="0" rtl="0" algn="l">
              <a:lnSpc>
                <a:spcPct val="150000"/>
              </a:lnSpc>
              <a:spcBef>
                <a:spcPts val="0"/>
              </a:spcBef>
              <a:spcAft>
                <a:spcPts val="0"/>
              </a:spcAft>
              <a:buNone/>
            </a:pPr>
            <a:r>
              <a:t/>
            </a:r>
            <a:endParaRPr sz="1800">
              <a:solidFill>
                <a:srgbClr val="1A1A1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實作Gradient descent</a:t>
            </a:r>
            <a:r>
              <a:rPr lang="zh-TW"/>
              <a:t>（續）</a:t>
            </a:r>
            <a:endParaRPr b="0" i="0" sz="2600" u="none" cap="none" strike="noStrike">
              <a:solidFill>
                <a:srgbClr val="1A1A1A"/>
              </a:solidFill>
              <a:latin typeface="Arial"/>
              <a:ea typeface="Arial"/>
              <a:cs typeface="Arial"/>
              <a:sym typeface="Arial"/>
            </a:endParaRPr>
          </a:p>
        </p:txBody>
      </p:sp>
      <p:pic>
        <p:nvPicPr>
          <p:cNvPr id="458" name="Google Shape;458;p79"/>
          <p:cNvPicPr preferRelativeResize="0"/>
          <p:nvPr/>
        </p:nvPicPr>
        <p:blipFill>
          <a:blip r:embed="rId3">
            <a:alphaModFix/>
          </a:blip>
          <a:stretch>
            <a:fillRect/>
          </a:stretch>
        </p:blipFill>
        <p:spPr>
          <a:xfrm>
            <a:off x="700100" y="878813"/>
            <a:ext cx="5715000" cy="2324100"/>
          </a:xfrm>
          <a:prstGeom prst="rect">
            <a:avLst/>
          </a:prstGeom>
          <a:noFill/>
          <a:ln>
            <a:noFill/>
          </a:ln>
        </p:spPr>
      </p:pic>
      <p:pic>
        <p:nvPicPr>
          <p:cNvPr id="459" name="Google Shape;459;p79"/>
          <p:cNvPicPr preferRelativeResize="0"/>
          <p:nvPr/>
        </p:nvPicPr>
        <p:blipFill>
          <a:blip r:embed="rId4">
            <a:alphaModFix/>
          </a:blip>
          <a:stretch>
            <a:fillRect/>
          </a:stretch>
        </p:blipFill>
        <p:spPr>
          <a:xfrm>
            <a:off x="700100" y="3202913"/>
            <a:ext cx="5715000" cy="990600"/>
          </a:xfrm>
          <a:prstGeom prst="rect">
            <a:avLst/>
          </a:prstGeom>
          <a:noFill/>
          <a:ln>
            <a:noFill/>
          </a:ln>
        </p:spPr>
      </p:pic>
      <p:sp>
        <p:nvSpPr>
          <p:cNvPr id="460" name="Google Shape;460;p79"/>
          <p:cNvSpPr/>
          <p:nvPr/>
        </p:nvSpPr>
        <p:spPr>
          <a:xfrm>
            <a:off x="728600" y="2344525"/>
            <a:ext cx="4681800" cy="19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9"/>
          <p:cNvSpPr txBox="1"/>
          <p:nvPr/>
        </p:nvSpPr>
        <p:spPr>
          <a:xfrm>
            <a:off x="6564625" y="1836850"/>
            <a:ext cx="18900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回歸模型的損失函數選用均方誤差</a:t>
            </a:r>
            <a:endParaRPr/>
          </a:p>
        </p:txBody>
      </p:sp>
      <p:cxnSp>
        <p:nvCxnSpPr>
          <p:cNvPr id="462" name="Google Shape;462;p79"/>
          <p:cNvCxnSpPr>
            <a:stCxn id="460" idx="3"/>
            <a:endCxn id="461" idx="1"/>
          </p:cNvCxnSpPr>
          <p:nvPr/>
        </p:nvCxnSpPr>
        <p:spPr>
          <a:xfrm flipH="1" rot="10800000">
            <a:off x="5410400" y="2136175"/>
            <a:ext cx="1154100" cy="3057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Optimizers in Tensorflow</a:t>
            </a:r>
            <a:endParaRPr b="0" i="0" sz="2600" u="none" cap="none" strike="noStrike">
              <a:solidFill>
                <a:srgbClr val="1A1A1A"/>
              </a:solidFill>
              <a:latin typeface="Arial"/>
              <a:ea typeface="Arial"/>
              <a:cs typeface="Arial"/>
              <a:sym typeface="Arial"/>
            </a:endParaRPr>
          </a:p>
        </p:txBody>
      </p:sp>
      <p:sp>
        <p:nvSpPr>
          <p:cNvPr id="468" name="Google Shape;468;p80"/>
          <p:cNvSpPr txBox="1"/>
          <p:nvPr/>
        </p:nvSpPr>
        <p:spPr>
          <a:xfrm>
            <a:off x="483600" y="978600"/>
            <a:ext cx="8176800" cy="318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梯度下降的優化器都放在 </a:t>
            </a:r>
            <a:r>
              <a:rPr lang="zh-TW" sz="1800">
                <a:solidFill>
                  <a:srgbClr val="1A1A1A"/>
                </a:solidFill>
                <a:latin typeface="Ubuntu Mono"/>
                <a:ea typeface="Ubuntu Mono"/>
                <a:cs typeface="Ubuntu Mono"/>
                <a:sym typeface="Ubuntu Mono"/>
              </a:rPr>
              <a:t>tf.train</a:t>
            </a:r>
            <a:r>
              <a:rPr lang="zh-TW" sz="1800">
                <a:solidFill>
                  <a:srgbClr val="1A1A1A"/>
                </a:solidFill>
              </a:rPr>
              <a:t> 下面的類別</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優化器的種類繁多，例如：</a:t>
            </a:r>
            <a:endParaRPr sz="1800">
              <a:solidFill>
                <a:srgbClr val="1A1A1A"/>
              </a:solidFill>
            </a:endParaRPr>
          </a:p>
          <a:p>
            <a:pPr indent="-342900" lvl="1" marL="914400" rtl="0" algn="l">
              <a:lnSpc>
                <a:spcPct val="115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tf.train.GradientDescentOptimizer</a:t>
            </a:r>
            <a:endParaRPr sz="1800">
              <a:solidFill>
                <a:srgbClr val="1A1A1A"/>
              </a:solidFill>
              <a:latin typeface="Ubuntu Mono"/>
              <a:ea typeface="Ubuntu Mono"/>
              <a:cs typeface="Ubuntu Mono"/>
              <a:sym typeface="Ubuntu Mono"/>
            </a:endParaRPr>
          </a:p>
          <a:p>
            <a:pPr indent="-342900" lvl="1" marL="914400" rtl="0" algn="l">
              <a:lnSpc>
                <a:spcPct val="115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tf.train.AdagradOptimizer</a:t>
            </a:r>
            <a:endParaRPr sz="1800">
              <a:solidFill>
                <a:srgbClr val="1A1A1A"/>
              </a:solidFill>
              <a:latin typeface="Ubuntu Mono"/>
              <a:ea typeface="Ubuntu Mono"/>
              <a:cs typeface="Ubuntu Mono"/>
              <a:sym typeface="Ubuntu Mono"/>
            </a:endParaRPr>
          </a:p>
          <a:p>
            <a:pPr indent="-342900" lvl="1" marL="914400" rtl="0" algn="l">
              <a:lnSpc>
                <a:spcPct val="115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tf.train.MomentumOptimizer</a:t>
            </a:r>
            <a:endParaRPr sz="1800">
              <a:solidFill>
                <a:srgbClr val="1A1A1A"/>
              </a:solidFill>
              <a:latin typeface="Ubuntu Mono"/>
              <a:ea typeface="Ubuntu Mono"/>
              <a:cs typeface="Ubuntu Mono"/>
              <a:sym typeface="Ubuntu Mono"/>
            </a:endParaRPr>
          </a:p>
          <a:p>
            <a:pPr indent="-342900" lvl="1" marL="914400" rtl="0" algn="l">
              <a:lnSpc>
                <a:spcPct val="150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tf.train.AdamOptimizer</a:t>
            </a:r>
            <a:endParaRPr sz="1800">
              <a:solidFill>
                <a:srgbClr val="1A1A1A"/>
              </a:solidFill>
              <a:latin typeface="Ubuntu Mono"/>
              <a:ea typeface="Ubuntu Mono"/>
              <a:cs typeface="Ubuntu Mono"/>
              <a:sym typeface="Ubuntu Mono"/>
            </a:endParaRPr>
          </a:p>
          <a:p>
            <a:pPr indent="-342900" lvl="0" marL="457200" rtl="0" algn="l">
              <a:lnSpc>
                <a:spcPct val="150000"/>
              </a:lnSpc>
              <a:spcBef>
                <a:spcPts val="0"/>
              </a:spcBef>
              <a:spcAft>
                <a:spcPts val="0"/>
              </a:spcAft>
              <a:buClr>
                <a:srgbClr val="1A1A1A"/>
              </a:buClr>
              <a:buSzPts val="1800"/>
              <a:buFont typeface="Ubuntu Mono"/>
              <a:buChar char="●"/>
            </a:pPr>
            <a:r>
              <a:rPr lang="zh-TW" sz="1800">
                <a:solidFill>
                  <a:srgbClr val="1A1A1A"/>
                </a:solidFill>
              </a:rPr>
              <a:t>用法都是創立一個優化器物件，再使用 </a:t>
            </a:r>
            <a:r>
              <a:rPr lang="zh-TW" sz="1800">
                <a:solidFill>
                  <a:srgbClr val="1A1A1A"/>
                </a:solidFill>
                <a:latin typeface="Ubuntu Mono"/>
                <a:ea typeface="Ubuntu Mono"/>
                <a:cs typeface="Ubuntu Mono"/>
                <a:sym typeface="Ubuntu Mono"/>
              </a:rPr>
              <a:t>minimize</a:t>
            </a:r>
            <a:r>
              <a:rPr lang="zh-TW" sz="1800">
                <a:solidFill>
                  <a:srgbClr val="1A1A1A"/>
                </a:solidFill>
              </a:rPr>
              <a:t> 這個方法</a:t>
            </a:r>
            <a:r>
              <a:rPr lang="zh-TW" sz="1800">
                <a:solidFill>
                  <a:srgbClr val="1A1A1A"/>
                </a:solidFill>
                <a:latin typeface="Ubuntu Mono"/>
                <a:ea typeface="Ubuntu Mono"/>
                <a:cs typeface="Ubuntu Mono"/>
                <a:sym typeface="Ubuntu Mono"/>
              </a:rPr>
              <a:t>。</a:t>
            </a:r>
            <a:endParaRPr sz="1800">
              <a:solidFill>
                <a:srgbClr val="1A1A1A"/>
              </a:solidFill>
              <a:latin typeface="Ubuntu Mono"/>
              <a:ea typeface="Ubuntu Mono"/>
              <a:cs typeface="Ubuntu Mono"/>
              <a:sym typeface="Ubuntu Mono"/>
            </a:endParaRPr>
          </a:p>
          <a:p>
            <a:pPr indent="0" lvl="0" marL="0" rtl="0" algn="l">
              <a:lnSpc>
                <a:spcPct val="150000"/>
              </a:lnSpc>
              <a:spcBef>
                <a:spcPts val="0"/>
              </a:spcBef>
              <a:spcAft>
                <a:spcPts val="0"/>
              </a:spcAft>
              <a:buNone/>
            </a:pPr>
            <a:r>
              <a:t/>
            </a:r>
            <a:endParaRPr sz="1800">
              <a:solidFill>
                <a:srgbClr val="1A1A1A"/>
              </a:solidFill>
              <a:latin typeface="Ubuntu Mono"/>
              <a:ea typeface="Ubuntu Mono"/>
              <a:cs typeface="Ubuntu Mono"/>
              <a:sym typeface="Ubuntu Mono"/>
            </a:endParaRPr>
          </a:p>
          <a:p>
            <a:pPr indent="0" lvl="0" marL="0" marR="0" rtl="0" algn="l">
              <a:lnSpc>
                <a:spcPct val="150000"/>
              </a:lnSpc>
              <a:spcBef>
                <a:spcPts val="0"/>
              </a:spcBef>
              <a:spcAft>
                <a:spcPts val="0"/>
              </a:spcAft>
              <a:buNone/>
            </a:pPr>
            <a:r>
              <a:t/>
            </a:r>
            <a:endParaRPr sz="1800">
              <a:solidFill>
                <a:srgbClr val="1A1A1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Optimizers in Tensorflow</a:t>
            </a:r>
            <a:r>
              <a:rPr lang="zh-TW"/>
              <a:t>（續）</a:t>
            </a:r>
            <a:endParaRPr b="0" i="0" sz="2600" u="none" cap="none" strike="noStrike">
              <a:solidFill>
                <a:srgbClr val="1A1A1A"/>
              </a:solidFill>
              <a:latin typeface="Arial"/>
              <a:ea typeface="Arial"/>
              <a:cs typeface="Arial"/>
              <a:sym typeface="Arial"/>
            </a:endParaRPr>
          </a:p>
        </p:txBody>
      </p:sp>
      <p:sp>
        <p:nvSpPr>
          <p:cNvPr id="474" name="Google Shape;474;p81"/>
          <p:cNvSpPr txBox="1"/>
          <p:nvPr/>
        </p:nvSpPr>
        <p:spPr>
          <a:xfrm>
            <a:off x="483600" y="978600"/>
            <a:ext cx="8158800" cy="86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當使用 </a:t>
            </a:r>
            <a:r>
              <a:rPr lang="zh-TW" sz="1800">
                <a:solidFill>
                  <a:srgbClr val="1A1A1A"/>
                </a:solidFill>
                <a:latin typeface="Ubuntu Mono"/>
                <a:ea typeface="Ubuntu Mono"/>
                <a:cs typeface="Ubuntu Mono"/>
                <a:sym typeface="Ubuntu Mono"/>
              </a:rPr>
              <a:t>minimize(loss)</a:t>
            </a:r>
            <a:r>
              <a:rPr lang="zh-TW" sz="1800">
                <a:solidFill>
                  <a:srgbClr val="1A1A1A"/>
                </a:solidFill>
              </a:rPr>
              <a:t> 這個方法時，優化器會對組成 loss 上游全部的變數進行梯度下降。</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latin typeface="Ubuntu Mono"/>
              <a:ea typeface="Ubuntu Mono"/>
              <a:cs typeface="Ubuntu Mono"/>
              <a:sym typeface="Ubuntu Mono"/>
            </a:endParaRPr>
          </a:p>
          <a:p>
            <a:pPr indent="0" lvl="0" marL="0" marR="0" rtl="0" algn="l">
              <a:lnSpc>
                <a:spcPct val="150000"/>
              </a:lnSpc>
              <a:spcBef>
                <a:spcPts val="0"/>
              </a:spcBef>
              <a:spcAft>
                <a:spcPts val="0"/>
              </a:spcAft>
              <a:buNone/>
            </a:pPr>
            <a:r>
              <a:t/>
            </a:r>
            <a:endParaRPr sz="1800">
              <a:solidFill>
                <a:srgbClr val="1A1A1A"/>
              </a:solidFill>
            </a:endParaRPr>
          </a:p>
        </p:txBody>
      </p:sp>
      <p:pic>
        <p:nvPicPr>
          <p:cNvPr id="475" name="Google Shape;475;p81"/>
          <p:cNvPicPr preferRelativeResize="0"/>
          <p:nvPr/>
        </p:nvPicPr>
        <p:blipFill>
          <a:blip r:embed="rId3">
            <a:alphaModFix/>
          </a:blip>
          <a:stretch>
            <a:fillRect/>
          </a:stretch>
        </p:blipFill>
        <p:spPr>
          <a:xfrm>
            <a:off x="1590876" y="1785075"/>
            <a:ext cx="5944250" cy="321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82"/>
          <p:cNvSpPr txBox="1"/>
          <p:nvPr>
            <p:ph type="title"/>
          </p:nvPr>
        </p:nvSpPr>
        <p:spPr>
          <a:xfrm>
            <a:off x="471503" y="214325"/>
            <a:ext cx="71481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練習</a:t>
            </a:r>
            <a:r>
              <a:rPr lang="zh-TW"/>
              <a:t>：找出的回歸線段（</a:t>
            </a:r>
            <a:r>
              <a:rPr i="1" lang="zh-TW"/>
              <a:t>y = </a:t>
            </a:r>
            <a:r>
              <a:rPr i="1" lang="zh-TW"/>
              <a:t>6x² - 4x + 1</a:t>
            </a:r>
            <a:r>
              <a:rPr lang="zh-TW"/>
              <a:t>）</a:t>
            </a:r>
            <a:endParaRPr b="0" sz="2600" u="none" cap="none" strike="noStrike">
              <a:solidFill>
                <a:srgbClr val="1A1A1A"/>
              </a:solidFill>
              <a:latin typeface="Arial"/>
              <a:ea typeface="Arial"/>
              <a:cs typeface="Arial"/>
              <a:sym typeface="Arial"/>
            </a:endParaRPr>
          </a:p>
        </p:txBody>
      </p:sp>
      <p:pic>
        <p:nvPicPr>
          <p:cNvPr id="481" name="Google Shape;481;p82"/>
          <p:cNvPicPr preferRelativeResize="0"/>
          <p:nvPr/>
        </p:nvPicPr>
        <p:blipFill>
          <a:blip r:embed="rId3">
            <a:alphaModFix/>
          </a:blip>
          <a:stretch>
            <a:fillRect/>
          </a:stretch>
        </p:blipFill>
        <p:spPr>
          <a:xfrm>
            <a:off x="2134650" y="1242450"/>
            <a:ext cx="4874700" cy="315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83"/>
          <p:cNvSpPr txBox="1"/>
          <p:nvPr>
            <p:ph idx="1" type="body"/>
          </p:nvPr>
        </p:nvSpPr>
        <p:spPr>
          <a:xfrm>
            <a:off x="1120576" y="29478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0"/>
              </a:spcBef>
              <a:spcAft>
                <a:spcPts val="0"/>
              </a:spcAft>
              <a:buClr>
                <a:srgbClr val="A6AAA9"/>
              </a:buClr>
              <a:buSzPts val="2500"/>
              <a:buFont typeface="Arial"/>
              <a:buNone/>
            </a:pPr>
            <a:r>
              <a:rPr lang="zh-TW" sz="3200">
                <a:solidFill>
                  <a:schemeClr val="dk1"/>
                </a:solidFill>
              </a:rPr>
              <a:t>利用Tensorflow建構神經網路</a:t>
            </a:r>
            <a:endParaRPr sz="3200">
              <a:solidFill>
                <a:schemeClr val="dk1"/>
              </a:solidFill>
            </a:endParaRPr>
          </a:p>
        </p:txBody>
      </p:sp>
      <p:sp>
        <p:nvSpPr>
          <p:cNvPr id="487" name="Google Shape;487;p83"/>
          <p:cNvSpPr/>
          <p:nvPr/>
        </p:nvSpPr>
        <p:spPr>
          <a:xfrm>
            <a:off x="11564447" y="99750"/>
            <a:ext cx="1516800" cy="1249800"/>
          </a:xfrm>
          <a:prstGeom prst="roundRect">
            <a:avLst>
              <a:gd fmla="val 16667" name="adj"/>
            </a:avLst>
          </a:prstGeom>
          <a:noFill/>
          <a:ln cap="flat" cmpd="sng" w="152400">
            <a:solidFill>
              <a:srgbClr val="16E7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3"/>
          <p:cNvSpPr/>
          <p:nvPr/>
        </p:nvSpPr>
        <p:spPr>
          <a:xfrm>
            <a:off x="11722180" y="1253769"/>
            <a:ext cx="1516800" cy="1249800"/>
          </a:xfrm>
          <a:prstGeom prst="roundRect">
            <a:avLst>
              <a:gd fmla="val 16667" name="adj"/>
            </a:avLst>
          </a:prstGeom>
          <a:noFill/>
          <a:ln cap="flat" cmpd="sng" w="152400">
            <a:solidFill>
              <a:srgbClr val="00A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83"/>
          <p:cNvPicPr preferRelativeResize="0"/>
          <p:nvPr/>
        </p:nvPicPr>
        <p:blipFill>
          <a:blip r:embed="rId3">
            <a:alphaModFix/>
          </a:blip>
          <a:stretch>
            <a:fillRect/>
          </a:stretch>
        </p:blipFill>
        <p:spPr>
          <a:xfrm>
            <a:off x="1120563" y="182325"/>
            <a:ext cx="4349032" cy="2643099"/>
          </a:xfrm>
          <a:prstGeom prst="rect">
            <a:avLst/>
          </a:prstGeom>
          <a:noFill/>
          <a:ln>
            <a:noFill/>
          </a:ln>
        </p:spPr>
      </p:pic>
      <p:pic>
        <p:nvPicPr>
          <p:cNvPr id="490" name="Google Shape;490;p83"/>
          <p:cNvPicPr preferRelativeResize="0"/>
          <p:nvPr/>
        </p:nvPicPr>
        <p:blipFill>
          <a:blip r:embed="rId4">
            <a:alphaModFix/>
          </a:blip>
          <a:stretch>
            <a:fillRect/>
          </a:stretch>
        </p:blipFill>
        <p:spPr>
          <a:xfrm>
            <a:off x="6342925" y="1134050"/>
            <a:ext cx="614775" cy="1489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84"/>
          <p:cNvSpPr txBox="1"/>
          <p:nvPr>
            <p:ph type="title"/>
          </p:nvPr>
        </p:nvSpPr>
        <p:spPr>
          <a:xfrm>
            <a:off x="471503" y="214325"/>
            <a:ext cx="73500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神經網路處理手寫數字辨識</a:t>
            </a:r>
            <a:r>
              <a:rPr lang="zh-TW" sz="1400"/>
              <a:t>（4. first_DNN.ipynb）</a:t>
            </a:r>
            <a:endParaRPr b="0" i="0" sz="2600" u="none" cap="none" strike="noStrike">
              <a:solidFill>
                <a:srgbClr val="1A1A1A"/>
              </a:solidFill>
              <a:latin typeface="Arial"/>
              <a:ea typeface="Arial"/>
              <a:cs typeface="Arial"/>
              <a:sym typeface="Arial"/>
            </a:endParaRPr>
          </a:p>
        </p:txBody>
      </p:sp>
      <p:pic>
        <p:nvPicPr>
          <p:cNvPr id="496" name="Google Shape;496;p84" title="tfpart4">
            <a:hlinkClick r:id="rId3"/>
          </p:cNvPr>
          <p:cNvPicPr preferRelativeResize="0"/>
          <p:nvPr/>
        </p:nvPicPr>
        <p:blipFill>
          <a:blip r:embed="rId4">
            <a:alphaModFix/>
          </a:blip>
          <a:stretch>
            <a:fillRect/>
          </a:stretch>
        </p:blipFill>
        <p:spPr>
          <a:xfrm>
            <a:off x="2286000" y="933413"/>
            <a:ext cx="4572000" cy="34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8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神經網路的本質</a:t>
            </a:r>
            <a:endParaRPr b="0" i="0" sz="2600" u="none" cap="none" strike="noStrike">
              <a:solidFill>
                <a:srgbClr val="1A1A1A"/>
              </a:solidFill>
              <a:latin typeface="Arial"/>
              <a:ea typeface="Arial"/>
              <a:cs typeface="Arial"/>
              <a:sym typeface="Arial"/>
            </a:endParaRPr>
          </a:p>
        </p:txBody>
      </p:sp>
      <p:sp>
        <p:nvSpPr>
          <p:cNvPr id="502" name="Google Shape;502;p85"/>
          <p:cNvSpPr txBox="1"/>
          <p:nvPr/>
        </p:nvSpPr>
        <p:spPr>
          <a:xfrm>
            <a:off x="483600" y="1283400"/>
            <a:ext cx="8176800" cy="135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將輸入資料乘上矩陣（weight），並通過非線性層得到新的轉換維度。</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神經網路疊了好多層：乘了好多次矩陣！</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利用梯度下降法得到可使 loss 最小的矩陣</a:t>
            </a:r>
            <a:endParaRPr sz="1800">
              <a:solidFill>
                <a:srgbClr val="1A1A1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6"/>
          <p:cNvSpPr/>
          <p:nvPr/>
        </p:nvSpPr>
        <p:spPr>
          <a:xfrm>
            <a:off x="4048000" y="1901875"/>
            <a:ext cx="3359100" cy="1469400"/>
          </a:xfrm>
          <a:prstGeom prst="bracketPair">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神經網路的本質</a:t>
            </a:r>
            <a:r>
              <a:rPr lang="zh-TW"/>
              <a:t>（續）</a:t>
            </a:r>
            <a:endParaRPr b="0" i="0" sz="2600" u="none" cap="none" strike="noStrike">
              <a:solidFill>
                <a:srgbClr val="1A1A1A"/>
              </a:solidFill>
              <a:latin typeface="Arial"/>
              <a:ea typeface="Arial"/>
              <a:cs typeface="Arial"/>
              <a:sym typeface="Arial"/>
            </a:endParaRPr>
          </a:p>
        </p:txBody>
      </p:sp>
      <p:sp>
        <p:nvSpPr>
          <p:cNvPr id="509" name="Google Shape;509;p86"/>
          <p:cNvSpPr/>
          <p:nvPr/>
        </p:nvSpPr>
        <p:spPr>
          <a:xfrm>
            <a:off x="471500" y="1614763"/>
            <a:ext cx="638100" cy="6381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x1</a:t>
            </a:r>
            <a:endParaRPr i="1">
              <a:latin typeface="Ubuntu Mono"/>
              <a:ea typeface="Ubuntu Mono"/>
              <a:cs typeface="Ubuntu Mono"/>
              <a:sym typeface="Ubuntu Mono"/>
            </a:endParaRPr>
          </a:p>
        </p:txBody>
      </p:sp>
      <p:sp>
        <p:nvSpPr>
          <p:cNvPr id="510" name="Google Shape;510;p86"/>
          <p:cNvSpPr/>
          <p:nvPr/>
        </p:nvSpPr>
        <p:spPr>
          <a:xfrm>
            <a:off x="471500" y="3281025"/>
            <a:ext cx="638100" cy="6381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x3</a:t>
            </a:r>
            <a:endParaRPr/>
          </a:p>
        </p:txBody>
      </p:sp>
      <p:sp>
        <p:nvSpPr>
          <p:cNvPr id="511" name="Google Shape;511;p86"/>
          <p:cNvSpPr/>
          <p:nvPr/>
        </p:nvSpPr>
        <p:spPr>
          <a:xfrm>
            <a:off x="471500" y="2447900"/>
            <a:ext cx="638100" cy="6381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x2</a:t>
            </a:r>
            <a:endParaRPr/>
          </a:p>
        </p:txBody>
      </p:sp>
      <p:sp>
        <p:nvSpPr>
          <p:cNvPr id="512" name="Google Shape;512;p86"/>
          <p:cNvSpPr/>
          <p:nvPr/>
        </p:nvSpPr>
        <p:spPr>
          <a:xfrm>
            <a:off x="1935750" y="1936625"/>
            <a:ext cx="638100" cy="638100"/>
          </a:xfrm>
          <a:prstGeom prst="flowChartConnector">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a1</a:t>
            </a:r>
            <a:endParaRPr>
              <a:latin typeface="Ubuntu Mono"/>
              <a:ea typeface="Ubuntu Mono"/>
              <a:cs typeface="Ubuntu Mono"/>
              <a:sym typeface="Ubuntu Mono"/>
            </a:endParaRPr>
          </a:p>
        </p:txBody>
      </p:sp>
      <p:sp>
        <p:nvSpPr>
          <p:cNvPr id="513" name="Google Shape;513;p86"/>
          <p:cNvSpPr/>
          <p:nvPr/>
        </p:nvSpPr>
        <p:spPr>
          <a:xfrm>
            <a:off x="1935750" y="2786800"/>
            <a:ext cx="638100" cy="638100"/>
          </a:xfrm>
          <a:prstGeom prst="flowChartConnector">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a2</a:t>
            </a:r>
            <a:endParaRPr/>
          </a:p>
        </p:txBody>
      </p:sp>
      <p:cxnSp>
        <p:nvCxnSpPr>
          <p:cNvPr id="514" name="Google Shape;514;p86"/>
          <p:cNvCxnSpPr>
            <a:stCxn id="509" idx="6"/>
            <a:endCxn id="512" idx="2"/>
          </p:cNvCxnSpPr>
          <p:nvPr/>
        </p:nvCxnSpPr>
        <p:spPr>
          <a:xfrm>
            <a:off x="1109600" y="1933813"/>
            <a:ext cx="826200" cy="321900"/>
          </a:xfrm>
          <a:prstGeom prst="straightConnector1">
            <a:avLst/>
          </a:prstGeom>
          <a:noFill/>
          <a:ln cap="flat" cmpd="sng" w="19050">
            <a:solidFill>
              <a:srgbClr val="FF0000"/>
            </a:solidFill>
            <a:prstDash val="solid"/>
            <a:round/>
            <a:headEnd len="med" w="med" type="none"/>
            <a:tailEnd len="med" w="med" type="none"/>
          </a:ln>
        </p:spPr>
      </p:cxnSp>
      <p:cxnSp>
        <p:nvCxnSpPr>
          <p:cNvPr id="515" name="Google Shape;515;p86"/>
          <p:cNvCxnSpPr>
            <a:stCxn id="511" idx="6"/>
            <a:endCxn id="512" idx="2"/>
          </p:cNvCxnSpPr>
          <p:nvPr/>
        </p:nvCxnSpPr>
        <p:spPr>
          <a:xfrm flipH="1" rot="10800000">
            <a:off x="1109600" y="2255750"/>
            <a:ext cx="826200" cy="511200"/>
          </a:xfrm>
          <a:prstGeom prst="straightConnector1">
            <a:avLst/>
          </a:prstGeom>
          <a:noFill/>
          <a:ln cap="flat" cmpd="sng" w="19050">
            <a:solidFill>
              <a:srgbClr val="FF0000"/>
            </a:solidFill>
            <a:prstDash val="solid"/>
            <a:round/>
            <a:headEnd len="med" w="med" type="none"/>
            <a:tailEnd len="med" w="med" type="none"/>
          </a:ln>
        </p:spPr>
      </p:cxnSp>
      <p:cxnSp>
        <p:nvCxnSpPr>
          <p:cNvPr id="516" name="Google Shape;516;p86"/>
          <p:cNvCxnSpPr>
            <a:stCxn id="510" idx="6"/>
            <a:endCxn id="512" idx="2"/>
          </p:cNvCxnSpPr>
          <p:nvPr/>
        </p:nvCxnSpPr>
        <p:spPr>
          <a:xfrm flipH="1" rot="10800000">
            <a:off x="1109600" y="2255775"/>
            <a:ext cx="826200" cy="1344300"/>
          </a:xfrm>
          <a:prstGeom prst="straightConnector1">
            <a:avLst/>
          </a:prstGeom>
          <a:noFill/>
          <a:ln cap="flat" cmpd="sng" w="19050">
            <a:solidFill>
              <a:srgbClr val="FF0000"/>
            </a:solidFill>
            <a:prstDash val="solid"/>
            <a:round/>
            <a:headEnd len="med" w="med" type="none"/>
            <a:tailEnd len="med" w="med" type="none"/>
          </a:ln>
        </p:spPr>
      </p:cxnSp>
      <p:cxnSp>
        <p:nvCxnSpPr>
          <p:cNvPr id="517" name="Google Shape;517;p86"/>
          <p:cNvCxnSpPr>
            <a:stCxn id="509" idx="6"/>
            <a:endCxn id="513" idx="2"/>
          </p:cNvCxnSpPr>
          <p:nvPr/>
        </p:nvCxnSpPr>
        <p:spPr>
          <a:xfrm>
            <a:off x="1109600" y="1933813"/>
            <a:ext cx="826200" cy="1172100"/>
          </a:xfrm>
          <a:prstGeom prst="straightConnector1">
            <a:avLst/>
          </a:prstGeom>
          <a:noFill/>
          <a:ln cap="flat" cmpd="sng" w="19050">
            <a:solidFill>
              <a:srgbClr val="FF0000"/>
            </a:solidFill>
            <a:prstDash val="solid"/>
            <a:round/>
            <a:headEnd len="med" w="med" type="none"/>
            <a:tailEnd len="med" w="med" type="none"/>
          </a:ln>
        </p:spPr>
      </p:cxnSp>
      <p:cxnSp>
        <p:nvCxnSpPr>
          <p:cNvPr id="518" name="Google Shape;518;p86"/>
          <p:cNvCxnSpPr>
            <a:stCxn id="511" idx="6"/>
            <a:endCxn id="513" idx="2"/>
          </p:cNvCxnSpPr>
          <p:nvPr/>
        </p:nvCxnSpPr>
        <p:spPr>
          <a:xfrm>
            <a:off x="1109600" y="2766950"/>
            <a:ext cx="826200" cy="339000"/>
          </a:xfrm>
          <a:prstGeom prst="straightConnector1">
            <a:avLst/>
          </a:prstGeom>
          <a:noFill/>
          <a:ln cap="flat" cmpd="sng" w="19050">
            <a:solidFill>
              <a:srgbClr val="FF0000"/>
            </a:solidFill>
            <a:prstDash val="solid"/>
            <a:round/>
            <a:headEnd len="med" w="med" type="none"/>
            <a:tailEnd len="med" w="med" type="none"/>
          </a:ln>
        </p:spPr>
      </p:cxnSp>
      <p:cxnSp>
        <p:nvCxnSpPr>
          <p:cNvPr id="519" name="Google Shape;519;p86"/>
          <p:cNvCxnSpPr>
            <a:stCxn id="510" idx="6"/>
            <a:endCxn id="513" idx="2"/>
          </p:cNvCxnSpPr>
          <p:nvPr/>
        </p:nvCxnSpPr>
        <p:spPr>
          <a:xfrm flipH="1" rot="10800000">
            <a:off x="1109600" y="3105975"/>
            <a:ext cx="826200" cy="494100"/>
          </a:xfrm>
          <a:prstGeom prst="straightConnector1">
            <a:avLst/>
          </a:prstGeom>
          <a:noFill/>
          <a:ln cap="flat" cmpd="sng" w="19050">
            <a:solidFill>
              <a:srgbClr val="FF0000"/>
            </a:solidFill>
            <a:prstDash val="solid"/>
            <a:round/>
            <a:headEnd len="med" w="med" type="none"/>
            <a:tailEnd len="med" w="med" type="none"/>
          </a:ln>
        </p:spPr>
      </p:cxnSp>
      <p:sp>
        <p:nvSpPr>
          <p:cNvPr id="520" name="Google Shape;520;p86"/>
          <p:cNvSpPr/>
          <p:nvPr/>
        </p:nvSpPr>
        <p:spPr>
          <a:xfrm>
            <a:off x="4227425" y="2252875"/>
            <a:ext cx="1315800" cy="767400"/>
          </a:xfrm>
          <a:prstGeom prst="bracketPai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w11 w12 w13</a:t>
            </a:r>
            <a:endParaRPr>
              <a:latin typeface="Ubuntu Mono"/>
              <a:ea typeface="Ubuntu Mono"/>
              <a:cs typeface="Ubuntu Mono"/>
              <a:sym typeface="Ubuntu Mono"/>
            </a:endParaRPr>
          </a:p>
          <a:p>
            <a:pPr indent="0" lvl="0" marL="0" rtl="0" algn="ctr">
              <a:spcBef>
                <a:spcPts val="0"/>
              </a:spcBef>
              <a:spcAft>
                <a:spcPts val="0"/>
              </a:spcAft>
              <a:buNone/>
            </a:pPr>
            <a:r>
              <a:rPr lang="zh-TW">
                <a:latin typeface="Ubuntu Mono"/>
                <a:ea typeface="Ubuntu Mono"/>
                <a:cs typeface="Ubuntu Mono"/>
                <a:sym typeface="Ubuntu Mono"/>
              </a:rPr>
              <a:t>w21 w22 w23</a:t>
            </a:r>
            <a:endParaRPr>
              <a:latin typeface="Ubuntu Mono"/>
              <a:ea typeface="Ubuntu Mono"/>
              <a:cs typeface="Ubuntu Mono"/>
              <a:sym typeface="Ubuntu Mono"/>
            </a:endParaRPr>
          </a:p>
        </p:txBody>
      </p:sp>
      <p:sp>
        <p:nvSpPr>
          <p:cNvPr id="521" name="Google Shape;521;p86"/>
          <p:cNvSpPr/>
          <p:nvPr/>
        </p:nvSpPr>
        <p:spPr>
          <a:xfrm>
            <a:off x="5632925" y="2032675"/>
            <a:ext cx="578100" cy="1207800"/>
          </a:xfrm>
          <a:prstGeom prst="bracketPair">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x1</a:t>
            </a:r>
            <a:endParaRPr>
              <a:latin typeface="Ubuntu Mono"/>
              <a:ea typeface="Ubuntu Mono"/>
              <a:cs typeface="Ubuntu Mono"/>
              <a:sym typeface="Ubuntu Mono"/>
            </a:endParaRPr>
          </a:p>
          <a:p>
            <a:pPr indent="0" lvl="0" marL="0" rtl="0" algn="ctr">
              <a:spcBef>
                <a:spcPts val="0"/>
              </a:spcBef>
              <a:spcAft>
                <a:spcPts val="0"/>
              </a:spcAft>
              <a:buNone/>
            </a:pPr>
            <a:r>
              <a:rPr lang="zh-TW">
                <a:latin typeface="Ubuntu Mono"/>
                <a:ea typeface="Ubuntu Mono"/>
                <a:cs typeface="Ubuntu Mono"/>
                <a:sym typeface="Ubuntu Mono"/>
              </a:rPr>
              <a:t>x2</a:t>
            </a:r>
            <a:endParaRPr>
              <a:latin typeface="Ubuntu Mono"/>
              <a:ea typeface="Ubuntu Mono"/>
              <a:cs typeface="Ubuntu Mono"/>
              <a:sym typeface="Ubuntu Mono"/>
            </a:endParaRPr>
          </a:p>
          <a:p>
            <a:pPr indent="0" lvl="0" marL="0" rtl="0" algn="ctr">
              <a:spcBef>
                <a:spcPts val="0"/>
              </a:spcBef>
              <a:spcAft>
                <a:spcPts val="0"/>
              </a:spcAft>
              <a:buNone/>
            </a:pPr>
            <a:r>
              <a:rPr lang="zh-TW">
                <a:latin typeface="Ubuntu Mono"/>
                <a:ea typeface="Ubuntu Mono"/>
                <a:cs typeface="Ubuntu Mono"/>
                <a:sym typeface="Ubuntu Mono"/>
              </a:rPr>
              <a:t>x3</a:t>
            </a:r>
            <a:endParaRPr>
              <a:latin typeface="Ubuntu Mono"/>
              <a:ea typeface="Ubuntu Mono"/>
              <a:cs typeface="Ubuntu Mono"/>
              <a:sym typeface="Ubuntu Mono"/>
            </a:endParaRPr>
          </a:p>
        </p:txBody>
      </p:sp>
      <p:sp>
        <p:nvSpPr>
          <p:cNvPr id="522" name="Google Shape;522;p86"/>
          <p:cNvSpPr/>
          <p:nvPr/>
        </p:nvSpPr>
        <p:spPr>
          <a:xfrm>
            <a:off x="6610675" y="2167675"/>
            <a:ext cx="578100" cy="937800"/>
          </a:xfrm>
          <a:prstGeom prst="bracketPai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b1</a:t>
            </a:r>
            <a:endParaRPr>
              <a:latin typeface="Ubuntu Mono"/>
              <a:ea typeface="Ubuntu Mono"/>
              <a:cs typeface="Ubuntu Mono"/>
              <a:sym typeface="Ubuntu Mono"/>
            </a:endParaRPr>
          </a:p>
          <a:p>
            <a:pPr indent="0" lvl="0" marL="0" rtl="0" algn="ctr">
              <a:spcBef>
                <a:spcPts val="0"/>
              </a:spcBef>
              <a:spcAft>
                <a:spcPts val="0"/>
              </a:spcAft>
              <a:buNone/>
            </a:pPr>
            <a:r>
              <a:rPr lang="zh-TW">
                <a:latin typeface="Ubuntu Mono"/>
                <a:ea typeface="Ubuntu Mono"/>
                <a:cs typeface="Ubuntu Mono"/>
                <a:sym typeface="Ubuntu Mono"/>
              </a:rPr>
              <a:t>b2</a:t>
            </a:r>
            <a:endParaRPr>
              <a:latin typeface="Ubuntu Mono"/>
              <a:ea typeface="Ubuntu Mono"/>
              <a:cs typeface="Ubuntu Mono"/>
              <a:sym typeface="Ubuntu Mono"/>
            </a:endParaRPr>
          </a:p>
        </p:txBody>
      </p:sp>
      <p:sp>
        <p:nvSpPr>
          <p:cNvPr id="523" name="Google Shape;523;p86"/>
          <p:cNvSpPr/>
          <p:nvPr/>
        </p:nvSpPr>
        <p:spPr>
          <a:xfrm>
            <a:off x="6291000" y="2516725"/>
            <a:ext cx="239700" cy="239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6"/>
          <p:cNvSpPr txBox="1"/>
          <p:nvPr/>
        </p:nvSpPr>
        <p:spPr>
          <a:xfrm>
            <a:off x="3549600" y="2317525"/>
            <a:ext cx="3489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3000">
                <a:latin typeface="Ubuntu Mono"/>
                <a:ea typeface="Ubuntu Mono"/>
                <a:cs typeface="Ubuntu Mono"/>
                <a:sym typeface="Ubuntu Mono"/>
              </a:rPr>
              <a:t>𝛔</a:t>
            </a:r>
            <a:endParaRPr sz="3000">
              <a:latin typeface="Ubuntu Mono"/>
              <a:ea typeface="Ubuntu Mono"/>
              <a:cs typeface="Ubuntu Mono"/>
              <a:sym typeface="Ubuntu Mono"/>
            </a:endParaRPr>
          </a:p>
        </p:txBody>
      </p:sp>
      <p:sp>
        <p:nvSpPr>
          <p:cNvPr id="525" name="Google Shape;525;p86"/>
          <p:cNvSpPr/>
          <p:nvPr/>
        </p:nvSpPr>
        <p:spPr>
          <a:xfrm>
            <a:off x="7556600" y="2516725"/>
            <a:ext cx="239700" cy="2397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6"/>
          <p:cNvSpPr/>
          <p:nvPr/>
        </p:nvSpPr>
        <p:spPr>
          <a:xfrm>
            <a:off x="7945800" y="2167675"/>
            <a:ext cx="578100" cy="937800"/>
          </a:xfrm>
          <a:prstGeom prst="bracketPair">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a</a:t>
            </a:r>
            <a:r>
              <a:rPr lang="zh-TW">
                <a:latin typeface="Ubuntu Mono"/>
                <a:ea typeface="Ubuntu Mono"/>
                <a:cs typeface="Ubuntu Mono"/>
                <a:sym typeface="Ubuntu Mono"/>
              </a:rPr>
              <a:t>1</a:t>
            </a:r>
            <a:endParaRPr>
              <a:latin typeface="Ubuntu Mono"/>
              <a:ea typeface="Ubuntu Mono"/>
              <a:cs typeface="Ubuntu Mono"/>
              <a:sym typeface="Ubuntu Mono"/>
            </a:endParaRPr>
          </a:p>
          <a:p>
            <a:pPr indent="0" lvl="0" marL="0" rtl="0" algn="ctr">
              <a:spcBef>
                <a:spcPts val="0"/>
              </a:spcBef>
              <a:spcAft>
                <a:spcPts val="0"/>
              </a:spcAft>
              <a:buNone/>
            </a:pPr>
            <a:r>
              <a:rPr lang="zh-TW">
                <a:latin typeface="Ubuntu Mono"/>
                <a:ea typeface="Ubuntu Mono"/>
                <a:cs typeface="Ubuntu Mono"/>
                <a:sym typeface="Ubuntu Mono"/>
              </a:rPr>
              <a:t>a2</a:t>
            </a:r>
            <a:endParaRPr>
              <a:latin typeface="Ubuntu Mono"/>
              <a:ea typeface="Ubuntu Mono"/>
              <a:cs typeface="Ubuntu Mono"/>
              <a:sym typeface="Ubuntu Mono"/>
            </a:endParaRPr>
          </a:p>
        </p:txBody>
      </p:sp>
      <p:cxnSp>
        <p:nvCxnSpPr>
          <p:cNvPr id="527" name="Google Shape;527;p86"/>
          <p:cNvCxnSpPr/>
          <p:nvPr/>
        </p:nvCxnSpPr>
        <p:spPr>
          <a:xfrm>
            <a:off x="2841800" y="2636575"/>
            <a:ext cx="558300" cy="0"/>
          </a:xfrm>
          <a:prstGeom prst="straightConnector1">
            <a:avLst/>
          </a:prstGeom>
          <a:noFill/>
          <a:ln cap="flat" cmpd="sng" w="28575">
            <a:solidFill>
              <a:schemeClr val="dk2"/>
            </a:solidFill>
            <a:prstDash val="solid"/>
            <a:round/>
            <a:headEnd len="med" w="med" type="none"/>
            <a:tailEnd len="med" w="med" type="stealth"/>
          </a:ln>
        </p:spPr>
      </p:cxnSp>
      <p:sp>
        <p:nvSpPr>
          <p:cNvPr id="528" name="Google Shape;528;p86"/>
          <p:cNvSpPr/>
          <p:nvPr/>
        </p:nvSpPr>
        <p:spPr>
          <a:xfrm>
            <a:off x="1064100" y="973788"/>
            <a:ext cx="638100" cy="638100"/>
          </a:xfrm>
          <a:prstGeom prst="flowChartConnector">
            <a:avLst/>
          </a:prstGeom>
          <a:noFill/>
          <a:ln cap="flat" cmpd="sng" w="2857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Ubuntu Mono"/>
                <a:ea typeface="Ubuntu Mono"/>
                <a:cs typeface="Ubuntu Mono"/>
                <a:sym typeface="Ubuntu Mono"/>
              </a:rPr>
              <a:t>1</a:t>
            </a:r>
            <a:endParaRPr i="1">
              <a:latin typeface="Ubuntu Mono"/>
              <a:ea typeface="Ubuntu Mono"/>
              <a:cs typeface="Ubuntu Mono"/>
              <a:sym typeface="Ubuntu Mono"/>
            </a:endParaRPr>
          </a:p>
        </p:txBody>
      </p:sp>
      <p:cxnSp>
        <p:nvCxnSpPr>
          <p:cNvPr id="529" name="Google Shape;529;p86"/>
          <p:cNvCxnSpPr>
            <a:stCxn id="528" idx="5"/>
            <a:endCxn id="512" idx="2"/>
          </p:cNvCxnSpPr>
          <p:nvPr/>
        </p:nvCxnSpPr>
        <p:spPr>
          <a:xfrm>
            <a:off x="1608752" y="1518440"/>
            <a:ext cx="327000" cy="737100"/>
          </a:xfrm>
          <a:prstGeom prst="straightConnector1">
            <a:avLst/>
          </a:prstGeom>
          <a:noFill/>
          <a:ln cap="flat" cmpd="sng" w="19050">
            <a:solidFill>
              <a:srgbClr val="000000"/>
            </a:solidFill>
            <a:prstDash val="solid"/>
            <a:round/>
            <a:headEnd len="med" w="med" type="none"/>
            <a:tailEnd len="med" w="med" type="none"/>
          </a:ln>
        </p:spPr>
      </p:cxnSp>
      <p:cxnSp>
        <p:nvCxnSpPr>
          <p:cNvPr id="530" name="Google Shape;530;p86"/>
          <p:cNvCxnSpPr>
            <a:stCxn id="528" idx="5"/>
            <a:endCxn id="513" idx="2"/>
          </p:cNvCxnSpPr>
          <p:nvPr/>
        </p:nvCxnSpPr>
        <p:spPr>
          <a:xfrm>
            <a:off x="1608752" y="1518440"/>
            <a:ext cx="327000" cy="15873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8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架構網路前：準備資料</a:t>
            </a:r>
            <a:endParaRPr b="0" i="0" sz="2600" u="none" cap="none" strike="noStrike">
              <a:solidFill>
                <a:srgbClr val="1A1A1A"/>
              </a:solidFill>
              <a:latin typeface="Arial"/>
              <a:ea typeface="Arial"/>
              <a:cs typeface="Arial"/>
              <a:sym typeface="Arial"/>
            </a:endParaRPr>
          </a:p>
        </p:txBody>
      </p:sp>
      <p:sp>
        <p:nvSpPr>
          <p:cNvPr id="536" name="Google Shape;536;p87"/>
          <p:cNvSpPr txBox="1"/>
          <p:nvPr/>
        </p:nvSpPr>
        <p:spPr>
          <a:xfrm>
            <a:off x="483600" y="1064100"/>
            <a:ext cx="8176800" cy="135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觀察資料：數字資料有64維</a:t>
            </a:r>
            <a:endParaRPr sz="1800">
              <a:solidFill>
                <a:srgbClr val="1A1A1A"/>
              </a:solidFill>
            </a:endParaRPr>
          </a:p>
        </p:txBody>
      </p:sp>
      <p:pic>
        <p:nvPicPr>
          <p:cNvPr id="537" name="Google Shape;537;p87"/>
          <p:cNvPicPr preferRelativeResize="0"/>
          <p:nvPr/>
        </p:nvPicPr>
        <p:blipFill>
          <a:blip r:embed="rId3">
            <a:alphaModFix/>
          </a:blip>
          <a:stretch>
            <a:fillRect/>
          </a:stretch>
        </p:blipFill>
        <p:spPr>
          <a:xfrm>
            <a:off x="583513" y="1503800"/>
            <a:ext cx="5629275" cy="236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8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模型大綱</a:t>
            </a:r>
            <a:endParaRPr b="0" i="0" sz="2600" u="none" cap="none" strike="noStrike">
              <a:solidFill>
                <a:srgbClr val="1A1A1A"/>
              </a:solidFill>
              <a:latin typeface="Arial"/>
              <a:ea typeface="Arial"/>
              <a:cs typeface="Arial"/>
              <a:sym typeface="Arial"/>
            </a:endParaRPr>
          </a:p>
        </p:txBody>
      </p:sp>
      <p:sp>
        <p:nvSpPr>
          <p:cNvPr id="543" name="Google Shape;543;p88"/>
          <p:cNvSpPr txBox="1"/>
          <p:nvPr/>
        </p:nvSpPr>
        <p:spPr>
          <a:xfrm>
            <a:off x="483600" y="1064100"/>
            <a:ext cx="8176800" cy="56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64（圖片維度） -&gt; 25（隱藏層） -&gt; 10（分類類別）</a:t>
            </a:r>
            <a:endParaRPr sz="1800">
              <a:solidFill>
                <a:srgbClr val="1A1A1A"/>
              </a:solidFill>
            </a:endParaRPr>
          </a:p>
        </p:txBody>
      </p:sp>
      <p:pic>
        <p:nvPicPr>
          <p:cNvPr id="544" name="Google Shape;544;p88"/>
          <p:cNvPicPr preferRelativeResize="0"/>
          <p:nvPr/>
        </p:nvPicPr>
        <p:blipFill>
          <a:blip r:embed="rId3">
            <a:alphaModFix/>
          </a:blip>
          <a:stretch>
            <a:fillRect/>
          </a:stretch>
        </p:blipFill>
        <p:spPr>
          <a:xfrm>
            <a:off x="1937413" y="1673550"/>
            <a:ext cx="5269175" cy="320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cxnSp>
        <p:nvCxnSpPr>
          <p:cNvPr id="332" name="Google Shape;332;p62"/>
          <p:cNvCxnSpPr/>
          <p:nvPr/>
        </p:nvCxnSpPr>
        <p:spPr>
          <a:xfrm>
            <a:off x="257175" y="2821575"/>
            <a:ext cx="3909000" cy="14700"/>
          </a:xfrm>
          <a:prstGeom prst="straightConnector1">
            <a:avLst/>
          </a:prstGeom>
          <a:noFill/>
          <a:ln cap="flat" cmpd="sng" w="19050">
            <a:solidFill>
              <a:srgbClr val="FF9900"/>
            </a:solidFill>
            <a:prstDash val="solid"/>
            <a:round/>
            <a:headEnd len="sm" w="sm" type="none"/>
            <a:tailEnd len="sm" w="sm" type="none"/>
          </a:ln>
        </p:spPr>
      </p:cxnSp>
      <p:sp>
        <p:nvSpPr>
          <p:cNvPr id="333" name="Google Shape;333;p62"/>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334" name="Google Shape;334;p62"/>
          <p:cNvSpPr txBox="1"/>
          <p:nvPr/>
        </p:nvSpPr>
        <p:spPr>
          <a:xfrm>
            <a:off x="4790794" y="1263834"/>
            <a:ext cx="4232400" cy="49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35" name="Google Shape;335;p62"/>
          <p:cNvSpPr txBox="1"/>
          <p:nvPr>
            <p:ph idx="1" type="body"/>
          </p:nvPr>
        </p:nvSpPr>
        <p:spPr>
          <a:xfrm>
            <a:off x="4217672" y="95522"/>
            <a:ext cx="4548300" cy="4776000"/>
          </a:xfrm>
          <a:prstGeom prst="rect">
            <a:avLst/>
          </a:prstGeom>
          <a:solidFill>
            <a:srgbClr val="FFF2CC"/>
          </a:solidFill>
          <a:ln>
            <a:noFill/>
          </a:ln>
        </p:spPr>
        <p:txBody>
          <a:bodyPr anchorCtr="0" anchor="b" bIns="26775" lIns="26775" spcFirstLastPara="1" rIns="26775" wrap="square" tIns="26775">
            <a:noAutofit/>
          </a:bodyPr>
          <a:lstStyle/>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p:txBody>
      </p:sp>
      <p:sp>
        <p:nvSpPr>
          <p:cNvPr id="336" name="Google Shape;336;p62"/>
          <p:cNvSpPr txBox="1"/>
          <p:nvPr/>
        </p:nvSpPr>
        <p:spPr>
          <a:xfrm>
            <a:off x="4267200" y="1162050"/>
            <a:ext cx="4581900" cy="3412800"/>
          </a:xfrm>
          <a:prstGeom prst="rect">
            <a:avLst/>
          </a:prstGeom>
          <a:noFill/>
          <a:ln>
            <a:noFill/>
          </a:ln>
        </p:spPr>
        <p:txBody>
          <a:bodyPr anchorCtr="0" anchor="t" bIns="34275" lIns="34275" spcFirstLastPara="1" rIns="34275" wrap="square" tIns="34275">
            <a:noAutofit/>
          </a:bodyPr>
          <a:lstStyle/>
          <a:p>
            <a:pPr indent="0" lvl="0" marL="38100" marR="0" rtl="0" algn="l">
              <a:lnSpc>
                <a:spcPct val="150000"/>
              </a:lnSpc>
              <a:spcBef>
                <a:spcPts val="0"/>
              </a:spcBef>
              <a:spcAft>
                <a:spcPts val="0"/>
              </a:spcAft>
              <a:buClr>
                <a:srgbClr val="000000"/>
              </a:buClr>
              <a:buSzPts val="1600"/>
              <a:buFont typeface="Arial"/>
              <a:buNone/>
            </a:pPr>
            <a:r>
              <a:rPr b="1" i="0" lang="zh-TW" sz="2000" u="none" cap="none" strike="noStrike">
                <a:solidFill>
                  <a:srgbClr val="000000"/>
                </a:solidFill>
                <a:latin typeface="Arial"/>
                <a:ea typeface="Arial"/>
                <a:cs typeface="Arial"/>
                <a:sym typeface="Arial"/>
              </a:rPr>
              <a:t>1. </a:t>
            </a:r>
            <a:r>
              <a:rPr b="1" lang="zh-TW" sz="2000"/>
              <a:t>有框架的深度學習</a:t>
            </a:r>
            <a:endParaRPr b="1" sz="2000"/>
          </a:p>
          <a:p>
            <a:pPr indent="0" lvl="0" marL="0" marR="0" rtl="0" algn="l">
              <a:lnSpc>
                <a:spcPct val="150000"/>
              </a:lnSpc>
              <a:spcBef>
                <a:spcPts val="0"/>
              </a:spcBef>
              <a:spcAft>
                <a:spcPts val="0"/>
              </a:spcAft>
              <a:buClr>
                <a:srgbClr val="000000"/>
              </a:buClr>
              <a:buSzPts val="1600"/>
              <a:buFont typeface="Arial"/>
              <a:buNone/>
            </a:pPr>
            <a:r>
              <a:rPr b="1" lang="zh-TW" sz="2000"/>
              <a:t>   1.1 </a:t>
            </a:r>
            <a:r>
              <a:rPr b="1" lang="zh-TW" sz="2000">
                <a:solidFill>
                  <a:schemeClr val="dk1"/>
                </a:solidFill>
              </a:rPr>
              <a:t>Tensorflow 的基本語法與概念</a:t>
            </a:r>
            <a:endParaRPr b="1" sz="2000">
              <a:solidFill>
                <a:schemeClr val="dk1"/>
              </a:solidFill>
            </a:endParaRPr>
          </a:p>
          <a:p>
            <a:pPr indent="0" lvl="0" marL="0" marR="0" rtl="0" algn="l">
              <a:lnSpc>
                <a:spcPct val="150000"/>
              </a:lnSpc>
              <a:spcBef>
                <a:spcPts val="0"/>
              </a:spcBef>
              <a:spcAft>
                <a:spcPts val="0"/>
              </a:spcAft>
              <a:buClr>
                <a:srgbClr val="000000"/>
              </a:buClr>
              <a:buSzPts val="1600"/>
              <a:buFont typeface="Arial"/>
              <a:buNone/>
            </a:pPr>
            <a:r>
              <a:rPr b="1" lang="zh-TW" sz="2000">
                <a:solidFill>
                  <a:schemeClr val="dk1"/>
                </a:solidFill>
              </a:rPr>
              <a:t>   1.2 </a:t>
            </a:r>
            <a:r>
              <a:rPr b="1" lang="zh-TW" sz="2000">
                <a:solidFill>
                  <a:schemeClr val="dk1"/>
                </a:solidFill>
              </a:rPr>
              <a:t>線性迴歸模型</a:t>
            </a:r>
            <a:endParaRPr b="1" sz="2000">
              <a:solidFill>
                <a:schemeClr val="dk1"/>
              </a:solidFill>
            </a:endParaRPr>
          </a:p>
          <a:p>
            <a:pPr indent="0" lvl="0" marL="38100" marR="0" rtl="0" algn="l">
              <a:lnSpc>
                <a:spcPct val="150000"/>
              </a:lnSpc>
              <a:spcBef>
                <a:spcPts val="0"/>
              </a:spcBef>
              <a:spcAft>
                <a:spcPts val="0"/>
              </a:spcAft>
              <a:buClr>
                <a:srgbClr val="000000"/>
              </a:buClr>
              <a:buSzPts val="1600"/>
              <a:buFont typeface="Arial"/>
              <a:buNone/>
            </a:pPr>
            <a:r>
              <a:rPr b="1" i="0" lang="zh-TW" sz="2000" u="none" cap="none" strike="noStrike">
                <a:solidFill>
                  <a:srgbClr val="000000"/>
                </a:solidFill>
                <a:latin typeface="Arial"/>
                <a:ea typeface="Arial"/>
                <a:cs typeface="Arial"/>
                <a:sym typeface="Arial"/>
              </a:rPr>
              <a:t>2. </a:t>
            </a:r>
            <a:r>
              <a:rPr b="1" lang="zh-TW" sz="2000"/>
              <a:t>利用Tensorflow建構神經網路</a:t>
            </a:r>
            <a:endParaRPr b="1" i="0" sz="2000" u="none" cap="none" strike="noStrike">
              <a:solidFill>
                <a:srgbClr val="000000"/>
              </a:solidFill>
              <a:latin typeface="Arial"/>
              <a:ea typeface="Arial"/>
              <a:cs typeface="Arial"/>
              <a:sym typeface="Arial"/>
            </a:endParaRPr>
          </a:p>
          <a:p>
            <a:pPr indent="0" lvl="0" marL="38100" marR="0" rtl="0" algn="l">
              <a:lnSpc>
                <a:spcPct val="150000"/>
              </a:lnSpc>
              <a:spcBef>
                <a:spcPts val="0"/>
              </a:spcBef>
              <a:spcAft>
                <a:spcPts val="0"/>
              </a:spcAft>
              <a:buClr>
                <a:srgbClr val="000000"/>
              </a:buClr>
              <a:buSzPts val="1600"/>
              <a:buFont typeface="Arial"/>
              <a:buNone/>
            </a:pPr>
            <a:r>
              <a:rPr b="1" i="0" lang="zh-TW" sz="2000" u="none" cap="none" strike="noStrike">
                <a:solidFill>
                  <a:srgbClr val="000000"/>
                </a:solidFill>
                <a:latin typeface="Arial"/>
                <a:ea typeface="Arial"/>
                <a:cs typeface="Arial"/>
                <a:sym typeface="Arial"/>
              </a:rPr>
              <a:t>   2.1 </a:t>
            </a:r>
            <a:r>
              <a:rPr b="1" lang="zh-TW" sz="2000"/>
              <a:t>手寫數字辨識</a:t>
            </a:r>
            <a:endParaRPr b="1" sz="2000"/>
          </a:p>
          <a:p>
            <a:pPr indent="0" lvl="0" marL="38100" marR="0" rtl="0" algn="l">
              <a:lnSpc>
                <a:spcPct val="150000"/>
              </a:lnSpc>
              <a:spcBef>
                <a:spcPts val="0"/>
              </a:spcBef>
              <a:spcAft>
                <a:spcPts val="0"/>
              </a:spcAft>
              <a:buClr>
                <a:srgbClr val="000000"/>
              </a:buClr>
              <a:buSzPts val="1600"/>
              <a:buFont typeface="Arial"/>
              <a:buNone/>
            </a:pPr>
            <a:r>
              <a:rPr b="1" lang="zh-TW" sz="2000"/>
              <a:t>   2.2 儲存及載入模型</a:t>
            </a:r>
            <a:endParaRPr b="1" sz="2000"/>
          </a:p>
        </p:txBody>
      </p:sp>
      <p:sp>
        <p:nvSpPr>
          <p:cNvPr id="337" name="Google Shape;337;p62"/>
          <p:cNvSpPr txBox="1"/>
          <p:nvPr/>
        </p:nvSpPr>
        <p:spPr>
          <a:xfrm>
            <a:off x="257175" y="3810150"/>
            <a:ext cx="4811400" cy="1002000"/>
          </a:xfrm>
          <a:prstGeom prst="rect">
            <a:avLst/>
          </a:prstGeom>
          <a:noFill/>
          <a:ln>
            <a:noFill/>
          </a:ln>
        </p:spPr>
        <p:txBody>
          <a:bodyPr anchorCtr="0" anchor="ctr" bIns="26775" lIns="26775" spcFirstLastPara="1" rIns="26775" wrap="square" tIns="26775">
            <a:noAutofit/>
          </a:bodyPr>
          <a:lstStyle/>
          <a:p>
            <a:pPr indent="-76200" lvl="0" marL="228600" rtl="0" algn="l">
              <a:spcBef>
                <a:spcPts val="0"/>
              </a:spcBef>
              <a:spcAft>
                <a:spcPts val="0"/>
              </a:spcAft>
              <a:buNone/>
            </a:pPr>
            <a:r>
              <a:rPr lang="zh-TW" sz="1700" u="sng">
                <a:solidFill>
                  <a:schemeClr val="hlink"/>
                </a:solidFill>
                <a:latin typeface="Helvetica Neue"/>
                <a:ea typeface="Helvetica Neue"/>
                <a:cs typeface="Helvetica Neue"/>
                <a:sym typeface="Helvetica Neue"/>
                <a:hlinkClick r:id="rId3"/>
              </a:rPr>
              <a:t>講師投影片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chemeClr val="hlink"/>
                </a:solidFill>
                <a:latin typeface="Helvetica Neue"/>
                <a:ea typeface="Helvetica Neue"/>
                <a:cs typeface="Helvetica Neue"/>
                <a:sym typeface="Helvetica Neue"/>
                <a:hlinkClick r:id="rId4"/>
              </a:rPr>
              <a:t>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rgbClr val="0000FF"/>
                </a:solidFill>
                <a:latin typeface="Helvetica Neue"/>
                <a:ea typeface="Helvetica Neue"/>
                <a:cs typeface="Helvetica Neue"/>
                <a:sym typeface="Helvetica Neue"/>
                <a:hlinkClick r:id="rId5"/>
              </a:rPr>
              <a:t>影片播放列表</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chemeClr val="hlink"/>
                </a:solidFill>
                <a:latin typeface="Helvetica Neue"/>
                <a:ea typeface="Helvetica Neue"/>
                <a:cs typeface="Helvetica Neue"/>
                <a:sym typeface="Helvetica Neue"/>
                <a:hlinkClick r:id="rId6"/>
              </a:rPr>
              <a:t>程式碼</a:t>
            </a:r>
            <a:endParaRPr sz="17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架構 forward pass 網路</a:t>
            </a:r>
            <a:r>
              <a:rPr lang="zh-TW"/>
              <a:t>（方法一）</a:t>
            </a:r>
            <a:endParaRPr b="0" i="0" sz="2600" u="none" cap="none" strike="noStrike">
              <a:solidFill>
                <a:srgbClr val="1A1A1A"/>
              </a:solidFill>
              <a:latin typeface="Arial"/>
              <a:ea typeface="Arial"/>
              <a:cs typeface="Arial"/>
              <a:sym typeface="Arial"/>
            </a:endParaRPr>
          </a:p>
        </p:txBody>
      </p:sp>
      <p:sp>
        <p:nvSpPr>
          <p:cNvPr id="550" name="Google Shape;550;p89"/>
          <p:cNvSpPr txBox="1"/>
          <p:nvPr/>
        </p:nvSpPr>
        <p:spPr>
          <a:xfrm>
            <a:off x="483600" y="1064100"/>
            <a:ext cx="8176800" cy="135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手動創建矩陣變數</a:t>
            </a:r>
            <a:endParaRPr sz="1800">
              <a:solidFill>
                <a:srgbClr val="1A1A1A"/>
              </a:solidFill>
            </a:endParaRPr>
          </a:p>
        </p:txBody>
      </p:sp>
      <p:pic>
        <p:nvPicPr>
          <p:cNvPr id="551" name="Google Shape;551;p89"/>
          <p:cNvPicPr preferRelativeResize="0"/>
          <p:nvPr/>
        </p:nvPicPr>
        <p:blipFill>
          <a:blip r:embed="rId3">
            <a:alphaModFix/>
          </a:blip>
          <a:stretch>
            <a:fillRect/>
          </a:stretch>
        </p:blipFill>
        <p:spPr>
          <a:xfrm>
            <a:off x="483600" y="1513800"/>
            <a:ext cx="6512024" cy="3320700"/>
          </a:xfrm>
          <a:prstGeom prst="rect">
            <a:avLst/>
          </a:prstGeom>
          <a:noFill/>
          <a:ln>
            <a:noFill/>
          </a:ln>
        </p:spPr>
      </p:pic>
      <p:sp>
        <p:nvSpPr>
          <p:cNvPr id="552" name="Google Shape;552;p89"/>
          <p:cNvSpPr/>
          <p:nvPr/>
        </p:nvSpPr>
        <p:spPr>
          <a:xfrm>
            <a:off x="687800" y="2292650"/>
            <a:ext cx="5582100" cy="8673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9"/>
          <p:cNvSpPr txBox="1"/>
          <p:nvPr/>
        </p:nvSpPr>
        <p:spPr>
          <a:xfrm>
            <a:off x="6648675" y="2288400"/>
            <a:ext cx="2352600" cy="8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需要形狀(64, 25)的矩陣當weight</a:t>
            </a:r>
            <a:endParaRPr/>
          </a:p>
          <a:p>
            <a:pPr indent="0" lvl="0" marL="0" rtl="0" algn="l">
              <a:spcBef>
                <a:spcPts val="0"/>
              </a:spcBef>
              <a:spcAft>
                <a:spcPts val="0"/>
              </a:spcAft>
              <a:buNone/>
            </a:pPr>
            <a:r>
              <a:rPr lang="zh-TW"/>
              <a:t>和長度(25)的向量當bias</a:t>
            </a:r>
            <a:endParaRPr/>
          </a:p>
        </p:txBody>
      </p:sp>
      <p:cxnSp>
        <p:nvCxnSpPr>
          <p:cNvPr id="554" name="Google Shape;554;p89"/>
          <p:cNvCxnSpPr/>
          <p:nvPr/>
        </p:nvCxnSpPr>
        <p:spPr>
          <a:xfrm>
            <a:off x="6279850" y="2501975"/>
            <a:ext cx="378900" cy="29700"/>
          </a:xfrm>
          <a:prstGeom prst="straightConnector1">
            <a:avLst/>
          </a:prstGeom>
          <a:noFill/>
          <a:ln cap="flat" cmpd="sng" w="9525">
            <a:solidFill>
              <a:schemeClr val="dk2"/>
            </a:solidFill>
            <a:prstDash val="solid"/>
            <a:round/>
            <a:headEnd len="med" w="med" type="none"/>
            <a:tailEnd len="med" w="med" type="stealth"/>
          </a:ln>
        </p:spPr>
      </p:cxnSp>
      <p:sp>
        <p:nvSpPr>
          <p:cNvPr id="555" name="Google Shape;555;p89"/>
          <p:cNvSpPr/>
          <p:nvPr/>
        </p:nvSpPr>
        <p:spPr>
          <a:xfrm>
            <a:off x="687800" y="3760825"/>
            <a:ext cx="5582100" cy="8673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89"/>
          <p:cNvCxnSpPr/>
          <p:nvPr/>
        </p:nvCxnSpPr>
        <p:spPr>
          <a:xfrm>
            <a:off x="6279850" y="4000075"/>
            <a:ext cx="378900" cy="29700"/>
          </a:xfrm>
          <a:prstGeom prst="straightConnector1">
            <a:avLst/>
          </a:prstGeom>
          <a:noFill/>
          <a:ln cap="flat" cmpd="sng" w="9525">
            <a:solidFill>
              <a:schemeClr val="dk2"/>
            </a:solidFill>
            <a:prstDash val="solid"/>
            <a:round/>
            <a:headEnd len="med" w="med" type="none"/>
            <a:tailEnd len="med" w="med" type="stealth"/>
          </a:ln>
        </p:spPr>
      </p:cxnSp>
      <p:sp>
        <p:nvSpPr>
          <p:cNvPr id="557" name="Google Shape;557;p89"/>
          <p:cNvSpPr txBox="1"/>
          <p:nvPr/>
        </p:nvSpPr>
        <p:spPr>
          <a:xfrm>
            <a:off x="6668700" y="3788575"/>
            <a:ext cx="2352600" cy="8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需要形狀(25, 10)的矩陣當weight</a:t>
            </a:r>
            <a:endParaRPr/>
          </a:p>
          <a:p>
            <a:pPr indent="0" lvl="0" marL="0" rtl="0" algn="l">
              <a:spcBef>
                <a:spcPts val="0"/>
              </a:spcBef>
              <a:spcAft>
                <a:spcPts val="0"/>
              </a:spcAft>
              <a:buNone/>
            </a:pPr>
            <a:r>
              <a:rPr lang="zh-TW"/>
              <a:t>和長度(10)的向量當bias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9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架構</a:t>
            </a:r>
            <a:r>
              <a:rPr lang="zh-TW"/>
              <a:t> forward pass </a:t>
            </a:r>
            <a:r>
              <a:rPr lang="zh-TW"/>
              <a:t>網路（方法二）</a:t>
            </a:r>
            <a:endParaRPr b="0" i="0" sz="2600" u="none" cap="none" strike="noStrike">
              <a:solidFill>
                <a:srgbClr val="1A1A1A"/>
              </a:solidFill>
              <a:latin typeface="Arial"/>
              <a:ea typeface="Arial"/>
              <a:cs typeface="Arial"/>
              <a:sym typeface="Arial"/>
            </a:endParaRPr>
          </a:p>
        </p:txBody>
      </p:sp>
      <p:sp>
        <p:nvSpPr>
          <p:cNvPr id="563" name="Google Shape;563;p90"/>
          <p:cNvSpPr txBox="1"/>
          <p:nvPr/>
        </p:nvSpPr>
        <p:spPr>
          <a:xfrm>
            <a:off x="483600" y="1064100"/>
            <a:ext cx="8176800" cy="135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利用 tf.layers 的 API</a:t>
            </a:r>
            <a:endParaRPr sz="1800">
              <a:solidFill>
                <a:srgbClr val="1A1A1A"/>
              </a:solidFill>
            </a:endParaRPr>
          </a:p>
        </p:txBody>
      </p:sp>
      <p:pic>
        <p:nvPicPr>
          <p:cNvPr id="564" name="Google Shape;564;p90"/>
          <p:cNvPicPr preferRelativeResize="0"/>
          <p:nvPr/>
        </p:nvPicPr>
        <p:blipFill>
          <a:blip r:embed="rId3">
            <a:alphaModFix/>
          </a:blip>
          <a:stretch>
            <a:fillRect/>
          </a:stretch>
        </p:blipFill>
        <p:spPr>
          <a:xfrm>
            <a:off x="483600" y="1603500"/>
            <a:ext cx="5848350" cy="2228850"/>
          </a:xfrm>
          <a:prstGeom prst="rect">
            <a:avLst/>
          </a:prstGeom>
          <a:noFill/>
          <a:ln>
            <a:noFill/>
          </a:ln>
        </p:spPr>
      </p:pic>
      <p:sp>
        <p:nvSpPr>
          <p:cNvPr id="565" name="Google Shape;565;p90"/>
          <p:cNvSpPr/>
          <p:nvPr/>
        </p:nvSpPr>
        <p:spPr>
          <a:xfrm>
            <a:off x="742700" y="3070150"/>
            <a:ext cx="5447400" cy="2151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0"/>
          <p:cNvSpPr txBox="1"/>
          <p:nvPr/>
        </p:nvSpPr>
        <p:spPr>
          <a:xfrm>
            <a:off x="4735100" y="3548650"/>
            <a:ext cx="21837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tf.layers.dense</a:t>
            </a:r>
            <a:r>
              <a:rPr lang="zh-TW"/>
              <a:t> 會</a:t>
            </a:r>
            <a:r>
              <a:rPr lang="zh-TW"/>
              <a:t>自動創建形狀相符的 weight &amp; bias</a:t>
            </a:r>
            <a:endParaRPr/>
          </a:p>
        </p:txBody>
      </p:sp>
      <p:sp>
        <p:nvSpPr>
          <p:cNvPr id="567" name="Google Shape;567;p90"/>
          <p:cNvSpPr/>
          <p:nvPr/>
        </p:nvSpPr>
        <p:spPr>
          <a:xfrm>
            <a:off x="742700" y="3548650"/>
            <a:ext cx="3829200" cy="2151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9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計算損失函數</a:t>
            </a:r>
            <a:endParaRPr b="0" i="0" sz="2600" u="none" cap="none" strike="noStrike">
              <a:solidFill>
                <a:srgbClr val="1A1A1A"/>
              </a:solidFill>
              <a:latin typeface="Arial"/>
              <a:ea typeface="Arial"/>
              <a:cs typeface="Arial"/>
              <a:sym typeface="Arial"/>
            </a:endParaRPr>
          </a:p>
        </p:txBody>
      </p:sp>
      <p:sp>
        <p:nvSpPr>
          <p:cNvPr id="573" name="Google Shape;573;p91"/>
          <p:cNvSpPr txBox="1"/>
          <p:nvPr/>
        </p:nvSpPr>
        <p:spPr>
          <a:xfrm>
            <a:off x="471500" y="1071325"/>
            <a:ext cx="8176800" cy="2795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多類別的分類問題通常會使用交叉熵（cross entropy）來當作損失函數</a:t>
            </a:r>
            <a:endParaRPr sz="5400">
              <a:solidFill>
                <a:schemeClr val="dk1"/>
              </a:solidFill>
              <a:latin typeface="Georgia"/>
              <a:ea typeface="Georgia"/>
              <a:cs typeface="Georgia"/>
              <a:sym typeface="Georgia"/>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交叉熵的計算需要兩個機率分布才能運算：</a:t>
            </a:r>
            <a:endParaRPr sz="1800">
              <a:solidFill>
                <a:srgbClr val="1A1A1A"/>
              </a:solidFill>
            </a:endParaRPr>
          </a:p>
          <a:p>
            <a:pPr indent="-342900" lvl="1" marL="914400" rtl="0" algn="l">
              <a:lnSpc>
                <a:spcPct val="115000"/>
              </a:lnSpc>
              <a:spcBef>
                <a:spcPts val="0"/>
              </a:spcBef>
              <a:spcAft>
                <a:spcPts val="0"/>
              </a:spcAft>
              <a:buClr>
                <a:srgbClr val="1A1A1A"/>
              </a:buClr>
              <a:buSzPts val="1800"/>
              <a:buChar char="○"/>
            </a:pPr>
            <a:r>
              <a:rPr lang="zh-TW" sz="1800">
                <a:solidFill>
                  <a:srgbClr val="1A1A1A"/>
                </a:solidFill>
              </a:rPr>
              <a:t>label (1, 0, 0) ↔ predict (0.8, 0.1, 0.1)</a:t>
            </a:r>
            <a:endParaRPr sz="1800">
              <a:solidFill>
                <a:srgbClr val="1A1A1A"/>
              </a:solidFill>
            </a:endParaRPr>
          </a:p>
          <a:p>
            <a:pPr indent="0" lvl="0" marL="914400" rtl="0" algn="l">
              <a:lnSpc>
                <a:spcPct val="150000"/>
              </a:lnSpc>
              <a:spcBef>
                <a:spcPts val="0"/>
              </a:spcBef>
              <a:spcAft>
                <a:spcPts val="0"/>
              </a:spcAft>
              <a:buClr>
                <a:srgbClr val="000000"/>
              </a:buClr>
              <a:buSzPts val="1100"/>
              <a:buFont typeface="Arial"/>
              <a:buNone/>
            </a:pPr>
            <a:r>
              <a:rPr lang="zh-TW" sz="1800">
                <a:solidFill>
                  <a:srgbClr val="1A1A1A"/>
                </a:solidFill>
              </a:rPr>
              <a:t>loss = -ln(1*0.8) = 0.223</a:t>
            </a:r>
            <a:endParaRPr sz="1800">
              <a:solidFill>
                <a:srgbClr val="1A1A1A"/>
              </a:solidFill>
            </a:endParaRPr>
          </a:p>
          <a:p>
            <a:pPr indent="-342900" lvl="1" marL="914400" rtl="0" algn="l">
              <a:lnSpc>
                <a:spcPct val="115000"/>
              </a:lnSpc>
              <a:spcBef>
                <a:spcPts val="0"/>
              </a:spcBef>
              <a:spcAft>
                <a:spcPts val="0"/>
              </a:spcAft>
              <a:buClr>
                <a:srgbClr val="1A1A1A"/>
              </a:buClr>
              <a:buSzPts val="1800"/>
              <a:buChar char="○"/>
            </a:pPr>
            <a:r>
              <a:rPr lang="zh-TW" sz="1800">
                <a:solidFill>
                  <a:srgbClr val="1A1A1A"/>
                </a:solidFill>
              </a:rPr>
              <a:t>label (1, 0, 0) ↔ predict (0.3, 0.5, 0.2)</a:t>
            </a:r>
            <a:endParaRPr sz="1800">
              <a:solidFill>
                <a:srgbClr val="1A1A1A"/>
              </a:solidFill>
            </a:endParaRPr>
          </a:p>
          <a:p>
            <a:pPr indent="0" lvl="0" marL="914400" rtl="0" algn="l">
              <a:lnSpc>
                <a:spcPct val="150000"/>
              </a:lnSpc>
              <a:spcBef>
                <a:spcPts val="0"/>
              </a:spcBef>
              <a:spcAft>
                <a:spcPts val="0"/>
              </a:spcAft>
              <a:buNone/>
            </a:pPr>
            <a:r>
              <a:rPr lang="zh-TW" sz="1800">
                <a:solidFill>
                  <a:srgbClr val="1A1A1A"/>
                </a:solidFill>
              </a:rPr>
              <a:t>loss = -ln(1*0.3) = 1.204</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預測的分布與正確答案越像，loss 越小</a:t>
            </a:r>
            <a:endParaRPr sz="1800">
              <a:solidFill>
                <a:srgbClr val="1A1A1A"/>
              </a:solidFill>
            </a:endParaRPr>
          </a:p>
          <a:p>
            <a:pPr indent="0" lvl="0" marL="91440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9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計算損失函數</a:t>
            </a:r>
            <a:r>
              <a:rPr lang="zh-TW"/>
              <a:t>（續）</a:t>
            </a:r>
            <a:endParaRPr b="0" i="0" sz="2600" u="none" cap="none" strike="noStrike">
              <a:solidFill>
                <a:srgbClr val="1A1A1A"/>
              </a:solidFill>
              <a:latin typeface="Arial"/>
              <a:ea typeface="Arial"/>
              <a:cs typeface="Arial"/>
              <a:sym typeface="Arial"/>
            </a:endParaRPr>
          </a:p>
        </p:txBody>
      </p:sp>
      <p:sp>
        <p:nvSpPr>
          <p:cNvPr id="579" name="Google Shape;579;p92"/>
          <p:cNvSpPr txBox="1"/>
          <p:nvPr/>
        </p:nvSpPr>
        <p:spPr>
          <a:xfrm>
            <a:off x="483600" y="1251675"/>
            <a:ext cx="8176800" cy="174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A1A1A"/>
              </a:buClr>
              <a:buSzPts val="1800"/>
              <a:buChar char="●"/>
            </a:pPr>
            <a:r>
              <a:rPr lang="zh-TW" sz="1800">
                <a:solidFill>
                  <a:srgbClr val="1A1A1A"/>
                </a:solidFill>
              </a:rPr>
              <a:t>tensorflow 中的 </a:t>
            </a:r>
            <a:r>
              <a:rPr lang="zh-TW" sz="1800">
                <a:solidFill>
                  <a:srgbClr val="1A1A1A"/>
                </a:solidFill>
                <a:latin typeface="Ubuntu Mono"/>
                <a:ea typeface="Ubuntu Mono"/>
                <a:cs typeface="Ubuntu Mono"/>
                <a:sym typeface="Ubuntu Mono"/>
              </a:rPr>
              <a:t>tf.nn.softmax_cross_entropy_with_logits_v2</a:t>
            </a:r>
            <a:r>
              <a:rPr lang="zh-TW" sz="1800">
                <a:solidFill>
                  <a:srgbClr val="1A1A1A"/>
                </a:solidFill>
              </a:rPr>
              <a:t> 會自動將輸入的預測經過 softmax，將預測轉換成機率分布型態，因此不需要事前先做</a:t>
            </a:r>
            <a:r>
              <a:rPr lang="zh-TW" sz="1800">
                <a:solidFill>
                  <a:srgbClr val="1A1A1A"/>
                </a:solidFill>
              </a:rPr>
              <a:t> softmax</a:t>
            </a:r>
            <a:r>
              <a:rPr lang="zh-TW" sz="1800">
                <a:solidFill>
                  <a:srgbClr val="1A1A1A"/>
                </a:solidFill>
              </a:rPr>
              <a:t>。</a:t>
            </a:r>
            <a:endParaRPr sz="1800">
              <a:solidFill>
                <a:srgbClr val="1A1A1A"/>
              </a:solidFill>
            </a:endParaRPr>
          </a:p>
          <a:p>
            <a:pPr indent="0" lvl="0" marL="0" rtl="0" algn="l">
              <a:lnSpc>
                <a:spcPct val="150000"/>
              </a:lnSpc>
              <a:spcBef>
                <a:spcPts val="0"/>
              </a:spcBef>
              <a:spcAft>
                <a:spcPts val="0"/>
              </a:spcAft>
              <a:buNone/>
            </a:pPr>
            <a:r>
              <a:t/>
            </a:r>
            <a:endParaRPr sz="600">
              <a:solidFill>
                <a:srgbClr val="1A1A1A"/>
              </a:solidFill>
            </a:endParaRPr>
          </a:p>
          <a:p>
            <a:pPr indent="0" lvl="0" marL="0" rtl="0" algn="l">
              <a:lnSpc>
                <a:spcPct val="150000"/>
              </a:lnSpc>
              <a:spcBef>
                <a:spcPts val="0"/>
              </a:spcBef>
              <a:spcAft>
                <a:spcPts val="0"/>
              </a:spcAft>
              <a:buNone/>
            </a:pPr>
            <a:r>
              <a:rPr b="1" lang="zh-TW" sz="2400">
                <a:solidFill>
                  <a:srgbClr val="FF0000"/>
                </a:solidFill>
              </a:rPr>
              <a:t>Wrong!!</a:t>
            </a:r>
            <a:endParaRPr b="1" sz="2400">
              <a:solidFill>
                <a:srgbClr val="FF0000"/>
              </a:solidFill>
            </a:endParaRPr>
          </a:p>
          <a:p>
            <a:pPr indent="0" lvl="0" marL="0" rtl="0" algn="l">
              <a:lnSpc>
                <a:spcPct val="150000"/>
              </a:lnSpc>
              <a:spcBef>
                <a:spcPts val="0"/>
              </a:spcBef>
              <a:spcAft>
                <a:spcPts val="0"/>
              </a:spcAft>
              <a:buNone/>
            </a:pPr>
            <a:r>
              <a:t/>
            </a:r>
            <a:endParaRPr>
              <a:solidFill>
                <a:srgbClr val="1A1A1A"/>
              </a:solidFill>
            </a:endParaRPr>
          </a:p>
          <a:p>
            <a:pPr indent="0" lvl="0" marL="0" rtl="0" algn="l">
              <a:lnSpc>
                <a:spcPct val="150000"/>
              </a:lnSpc>
              <a:spcBef>
                <a:spcPts val="0"/>
              </a:spcBef>
              <a:spcAft>
                <a:spcPts val="0"/>
              </a:spcAft>
              <a:buNone/>
            </a:pPr>
            <a:r>
              <a:rPr b="1" lang="zh-TW" sz="2400">
                <a:solidFill>
                  <a:srgbClr val="6AA84F"/>
                </a:solidFill>
              </a:rPr>
              <a:t>Right!!</a:t>
            </a:r>
            <a:endParaRPr b="1" sz="2400">
              <a:solidFill>
                <a:srgbClr val="6AA84F"/>
              </a:solidFill>
            </a:endParaRPr>
          </a:p>
        </p:txBody>
      </p:sp>
      <p:pic>
        <p:nvPicPr>
          <p:cNvPr id="580" name="Google Shape;580;p92"/>
          <p:cNvPicPr preferRelativeResize="0"/>
          <p:nvPr/>
        </p:nvPicPr>
        <p:blipFill rotWithShape="1">
          <a:blip r:embed="rId3">
            <a:alphaModFix/>
          </a:blip>
          <a:srcRect b="0" l="-510" r="510" t="0"/>
          <a:stretch/>
        </p:blipFill>
        <p:spPr>
          <a:xfrm>
            <a:off x="1004900" y="2824225"/>
            <a:ext cx="7134225" cy="390525"/>
          </a:xfrm>
          <a:prstGeom prst="rect">
            <a:avLst/>
          </a:prstGeom>
          <a:noFill/>
          <a:ln>
            <a:noFill/>
          </a:ln>
        </p:spPr>
      </p:pic>
      <p:pic>
        <p:nvPicPr>
          <p:cNvPr id="581" name="Google Shape;581;p92"/>
          <p:cNvPicPr preferRelativeResize="0"/>
          <p:nvPr/>
        </p:nvPicPr>
        <p:blipFill>
          <a:blip r:embed="rId4">
            <a:alphaModFix/>
          </a:blip>
          <a:stretch>
            <a:fillRect/>
          </a:stretch>
        </p:blipFill>
        <p:spPr>
          <a:xfrm>
            <a:off x="1017000" y="3785525"/>
            <a:ext cx="7172325" cy="381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9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批次訓練</a:t>
            </a:r>
            <a:endParaRPr b="0" i="0" sz="2600" u="none" cap="none" strike="noStrike">
              <a:solidFill>
                <a:srgbClr val="1A1A1A"/>
              </a:solidFill>
              <a:latin typeface="Arial"/>
              <a:ea typeface="Arial"/>
              <a:cs typeface="Arial"/>
              <a:sym typeface="Arial"/>
            </a:endParaRPr>
          </a:p>
        </p:txBody>
      </p:sp>
      <p:sp>
        <p:nvSpPr>
          <p:cNvPr id="587" name="Google Shape;587;p93"/>
          <p:cNvSpPr txBox="1"/>
          <p:nvPr/>
        </p:nvSpPr>
        <p:spPr>
          <a:xfrm>
            <a:off x="471500" y="905750"/>
            <a:ext cx="8176800" cy="342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A1A1A"/>
              </a:buClr>
              <a:buSzPts val="1800"/>
              <a:buChar char="●"/>
            </a:pPr>
            <a:r>
              <a:rPr lang="zh-TW" sz="1800">
                <a:solidFill>
                  <a:srgbClr val="1A1A1A"/>
                </a:solidFill>
              </a:rPr>
              <a:t>最基本的梯度下降法是看過所有的資料，算出一個 total loss，在對 loss 做</a:t>
            </a:r>
            <a:endParaRPr sz="1800">
              <a:solidFill>
                <a:srgbClr val="1A1A1A"/>
              </a:solidFill>
            </a:endParaRPr>
          </a:p>
          <a:p>
            <a:pPr indent="0" lvl="0" marL="457200" rtl="0" algn="l">
              <a:lnSpc>
                <a:spcPct val="150000"/>
              </a:lnSpc>
              <a:spcBef>
                <a:spcPts val="0"/>
              </a:spcBef>
              <a:spcAft>
                <a:spcPts val="0"/>
              </a:spcAft>
              <a:buNone/>
            </a:pPr>
            <a:r>
              <a:rPr lang="zh-TW" sz="1800">
                <a:solidFill>
                  <a:srgbClr val="1A1A1A"/>
                </a:solidFill>
              </a:rPr>
              <a:t>梯度下降。</a:t>
            </a:r>
            <a:endParaRPr sz="1800">
              <a:solidFill>
                <a:srgbClr val="1A1A1A"/>
              </a:solidFill>
            </a:endParaRPr>
          </a:p>
          <a:p>
            <a:pPr indent="-342900" lvl="1" marL="914400" rtl="0" algn="l">
              <a:lnSpc>
                <a:spcPct val="150000"/>
              </a:lnSpc>
              <a:spcBef>
                <a:spcPts val="0"/>
              </a:spcBef>
              <a:spcAft>
                <a:spcPts val="0"/>
              </a:spcAft>
              <a:buClr>
                <a:srgbClr val="1A1A1A"/>
              </a:buClr>
              <a:buSzPts val="1800"/>
              <a:buChar char="○"/>
            </a:pPr>
            <a:r>
              <a:rPr lang="zh-TW" sz="1800">
                <a:solidFill>
                  <a:srgbClr val="1A1A1A"/>
                </a:solidFill>
              </a:rPr>
              <a:t>看過所有資料所需的運算量太大，且更新速度慢。</a:t>
            </a:r>
            <a:endParaRPr sz="1800">
              <a:solidFill>
                <a:srgbClr val="1A1A1A"/>
              </a:solidFill>
            </a:endParaRPr>
          </a:p>
          <a:p>
            <a:pPr indent="-342900" lvl="0" marL="457200" rtl="0" algn="l">
              <a:lnSpc>
                <a:spcPct val="115000"/>
              </a:lnSpc>
              <a:spcBef>
                <a:spcPts val="0"/>
              </a:spcBef>
              <a:spcAft>
                <a:spcPts val="0"/>
              </a:spcAft>
              <a:buClr>
                <a:srgbClr val="1A1A1A"/>
              </a:buClr>
              <a:buSzPts val="1800"/>
              <a:buChar char="●"/>
            </a:pPr>
            <a:r>
              <a:rPr lang="zh-TW" sz="1800">
                <a:solidFill>
                  <a:srgbClr val="1A1A1A"/>
                </a:solidFill>
              </a:rPr>
              <a:t>替代方案之一：每讀一筆資料就算出 loss 並更新一次，雖然</a:t>
            </a:r>
            <a:r>
              <a:rPr lang="zh-TW" sz="1800">
                <a:solidFill>
                  <a:srgbClr val="1A1A1A"/>
                </a:solidFill>
              </a:rPr>
              <a:t>梯度下降的方</a:t>
            </a:r>
            <a:endParaRPr sz="1800">
              <a:solidFill>
                <a:srgbClr val="1A1A1A"/>
              </a:solidFill>
            </a:endParaRPr>
          </a:p>
          <a:p>
            <a:pPr indent="0" lvl="0" marL="457200" rtl="0" algn="l">
              <a:lnSpc>
                <a:spcPct val="150000"/>
              </a:lnSpc>
              <a:spcBef>
                <a:spcPts val="0"/>
              </a:spcBef>
              <a:spcAft>
                <a:spcPts val="0"/>
              </a:spcAft>
              <a:buNone/>
            </a:pPr>
            <a:r>
              <a:rPr lang="zh-TW" sz="1800">
                <a:solidFill>
                  <a:srgbClr val="1A1A1A"/>
                </a:solidFill>
              </a:rPr>
              <a:t>向不是最佳的，但有機會最後走到 loss 最低的點。</a:t>
            </a:r>
            <a:endParaRPr sz="1800">
              <a:solidFill>
                <a:srgbClr val="1A1A1A"/>
              </a:solidFill>
            </a:endParaRPr>
          </a:p>
          <a:p>
            <a:pPr indent="-342900" lvl="1" marL="914400" rtl="0" algn="l">
              <a:lnSpc>
                <a:spcPct val="150000"/>
              </a:lnSpc>
              <a:spcBef>
                <a:spcPts val="0"/>
              </a:spcBef>
              <a:spcAft>
                <a:spcPts val="0"/>
              </a:spcAft>
              <a:buClr>
                <a:srgbClr val="1A1A1A"/>
              </a:buClr>
              <a:buSzPts val="1800"/>
              <a:buChar char="○"/>
            </a:pPr>
            <a:r>
              <a:rPr lang="zh-TW" sz="1800">
                <a:solidFill>
                  <a:srgbClr val="1A1A1A"/>
                </a:solidFill>
              </a:rPr>
              <a:t>有一千筆資料，全部丟進網路就可以更新一千次，但穩定度低。</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替代方案之二：每讀Ｎ筆資料就更新一次。</a:t>
            </a:r>
            <a:endParaRPr sz="1800">
              <a:solidFill>
                <a:srgbClr val="1A1A1A"/>
              </a:solidFill>
            </a:endParaRPr>
          </a:p>
          <a:p>
            <a:pPr indent="-342900" lvl="1" marL="914400" rtl="0" algn="l">
              <a:lnSpc>
                <a:spcPct val="115000"/>
              </a:lnSpc>
              <a:spcBef>
                <a:spcPts val="0"/>
              </a:spcBef>
              <a:spcAft>
                <a:spcPts val="0"/>
              </a:spcAft>
              <a:buClr>
                <a:srgbClr val="1A1A1A"/>
              </a:buClr>
              <a:buSzPts val="1800"/>
              <a:buChar char="○"/>
            </a:pPr>
            <a:r>
              <a:rPr lang="zh-TW" sz="1800">
                <a:solidFill>
                  <a:srgbClr val="1A1A1A"/>
                </a:solidFill>
              </a:rPr>
              <a:t>前面兩個方法的折衷，有更新速度快以及穩定度較高的特性。</a:t>
            </a:r>
            <a:endParaRPr sz="1800">
              <a:solidFill>
                <a:srgbClr val="1A1A1A"/>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9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批次訓練</a:t>
            </a:r>
            <a:r>
              <a:rPr lang="zh-TW"/>
              <a:t>示意圖</a:t>
            </a:r>
            <a:endParaRPr b="0" i="0" sz="2600" u="none" cap="none" strike="noStrike">
              <a:solidFill>
                <a:srgbClr val="1A1A1A"/>
              </a:solidFill>
              <a:latin typeface="Arial"/>
              <a:ea typeface="Arial"/>
              <a:cs typeface="Arial"/>
              <a:sym typeface="Arial"/>
            </a:endParaRPr>
          </a:p>
        </p:txBody>
      </p:sp>
      <p:pic>
        <p:nvPicPr>
          <p:cNvPr id="593" name="Google Shape;593;p94"/>
          <p:cNvPicPr preferRelativeResize="0"/>
          <p:nvPr/>
        </p:nvPicPr>
        <p:blipFill rotWithShape="1">
          <a:blip r:embed="rId3">
            <a:alphaModFix/>
          </a:blip>
          <a:srcRect b="0" l="0" r="45441" t="0"/>
          <a:stretch/>
        </p:blipFill>
        <p:spPr>
          <a:xfrm>
            <a:off x="2147325" y="1198150"/>
            <a:ext cx="3111575" cy="2826500"/>
          </a:xfrm>
          <a:prstGeom prst="rect">
            <a:avLst/>
          </a:prstGeom>
          <a:noFill/>
          <a:ln>
            <a:noFill/>
          </a:ln>
        </p:spPr>
      </p:pic>
      <p:sp>
        <p:nvSpPr>
          <p:cNvPr id="594" name="Google Shape;594;p94"/>
          <p:cNvSpPr txBox="1"/>
          <p:nvPr/>
        </p:nvSpPr>
        <p:spPr>
          <a:xfrm>
            <a:off x="4351800" y="3647450"/>
            <a:ext cx="45552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t>原始方法（又稱 batch gradient descent</a:t>
            </a:r>
            <a:r>
              <a:rPr lang="zh-TW"/>
              <a:t>）</a:t>
            </a:r>
            <a:endParaRPr/>
          </a:p>
          <a:p>
            <a:pPr indent="0" lvl="0" marL="0" rtl="0" algn="l">
              <a:spcBef>
                <a:spcPts val="0"/>
              </a:spcBef>
              <a:spcAft>
                <a:spcPts val="0"/>
              </a:spcAft>
              <a:buNone/>
            </a:pPr>
            <a:r>
              <a:rPr lang="zh-TW" sz="1200"/>
              <a:t>梯度下降的方向為最佳方向</a:t>
            </a:r>
            <a:endParaRPr sz="1200"/>
          </a:p>
        </p:txBody>
      </p:sp>
      <p:sp>
        <p:nvSpPr>
          <p:cNvPr id="595" name="Google Shape;595;p94"/>
          <p:cNvSpPr txBox="1"/>
          <p:nvPr/>
        </p:nvSpPr>
        <p:spPr>
          <a:xfrm>
            <a:off x="524100" y="1297825"/>
            <a:ext cx="34788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t>替代方案一</a:t>
            </a:r>
            <a:r>
              <a:rPr lang="zh-TW" sz="1200"/>
              <a:t>（又稱 stochastic gradient descent</a:t>
            </a:r>
            <a:r>
              <a:rPr lang="zh-TW"/>
              <a:t>）</a:t>
            </a:r>
            <a:endParaRPr/>
          </a:p>
          <a:p>
            <a:pPr indent="0" lvl="0" marL="0" rtl="0" algn="l">
              <a:spcBef>
                <a:spcPts val="0"/>
              </a:spcBef>
              <a:spcAft>
                <a:spcPts val="0"/>
              </a:spcAft>
              <a:buNone/>
            </a:pPr>
            <a:r>
              <a:rPr lang="zh-TW" sz="1200"/>
              <a:t>梯度下降次數多次但方向呈現隨機狀態</a:t>
            </a:r>
            <a:endParaRPr sz="1200"/>
          </a:p>
        </p:txBody>
      </p:sp>
      <p:sp>
        <p:nvSpPr>
          <p:cNvPr id="596" name="Google Shape;596;p94"/>
          <p:cNvSpPr txBox="1"/>
          <p:nvPr/>
        </p:nvSpPr>
        <p:spPr>
          <a:xfrm>
            <a:off x="5408425" y="2865675"/>
            <a:ext cx="3867600" cy="2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t>替代方案二（又稱 mini-batch gradient descent</a:t>
            </a:r>
            <a:r>
              <a:rPr lang="zh-TW"/>
              <a:t>）</a:t>
            </a:r>
            <a:endParaRPr/>
          </a:p>
          <a:p>
            <a:pPr indent="0" lvl="0" marL="0" rtl="0" algn="l">
              <a:spcBef>
                <a:spcPts val="0"/>
              </a:spcBef>
              <a:spcAft>
                <a:spcPts val="0"/>
              </a:spcAft>
              <a:buNone/>
            </a:pPr>
            <a:r>
              <a:rPr lang="zh-TW" sz="1200"/>
              <a:t>梯度下降次數多次且方向較穩定</a:t>
            </a:r>
            <a:endParaRPr sz="1200"/>
          </a:p>
        </p:txBody>
      </p:sp>
      <p:cxnSp>
        <p:nvCxnSpPr>
          <p:cNvPr id="597" name="Google Shape;597;p94"/>
          <p:cNvCxnSpPr>
            <a:stCxn id="594" idx="1"/>
          </p:cNvCxnSpPr>
          <p:nvPr/>
        </p:nvCxnSpPr>
        <p:spPr>
          <a:xfrm rot="10800000">
            <a:off x="3484500" y="3450800"/>
            <a:ext cx="867300" cy="306300"/>
          </a:xfrm>
          <a:prstGeom prst="straightConnector1">
            <a:avLst/>
          </a:prstGeom>
          <a:noFill/>
          <a:ln cap="flat" cmpd="sng" w="9525">
            <a:solidFill>
              <a:schemeClr val="dk2"/>
            </a:solidFill>
            <a:prstDash val="solid"/>
            <a:round/>
            <a:headEnd len="med" w="med" type="none"/>
            <a:tailEnd len="med" w="med" type="stealth"/>
          </a:ln>
        </p:spPr>
      </p:cxnSp>
      <p:cxnSp>
        <p:nvCxnSpPr>
          <p:cNvPr id="598" name="Google Shape;598;p94"/>
          <p:cNvCxnSpPr>
            <a:stCxn id="596" idx="1"/>
          </p:cNvCxnSpPr>
          <p:nvPr/>
        </p:nvCxnSpPr>
        <p:spPr>
          <a:xfrm rot="10800000">
            <a:off x="4920025" y="2583825"/>
            <a:ext cx="488400" cy="406500"/>
          </a:xfrm>
          <a:prstGeom prst="straightConnector1">
            <a:avLst/>
          </a:prstGeom>
          <a:noFill/>
          <a:ln cap="flat" cmpd="sng" w="9525">
            <a:solidFill>
              <a:schemeClr val="dk2"/>
            </a:solidFill>
            <a:prstDash val="solid"/>
            <a:round/>
            <a:headEnd len="med" w="med" type="none"/>
            <a:tailEnd len="med" w="med" type="stealth"/>
          </a:ln>
        </p:spPr>
      </p:cxnSp>
      <p:cxnSp>
        <p:nvCxnSpPr>
          <p:cNvPr id="599" name="Google Shape;599;p94"/>
          <p:cNvCxnSpPr/>
          <p:nvPr/>
        </p:nvCxnSpPr>
        <p:spPr>
          <a:xfrm>
            <a:off x="2557575" y="1826150"/>
            <a:ext cx="1046700" cy="339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9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訓練</a:t>
            </a:r>
            <a:r>
              <a:rPr lang="zh-TW"/>
              <a:t>網路</a:t>
            </a:r>
            <a:endParaRPr b="0" i="0" sz="2600" u="none" cap="none" strike="noStrike">
              <a:solidFill>
                <a:srgbClr val="1A1A1A"/>
              </a:solidFill>
              <a:latin typeface="Arial"/>
              <a:ea typeface="Arial"/>
              <a:cs typeface="Arial"/>
              <a:sym typeface="Arial"/>
            </a:endParaRPr>
          </a:p>
        </p:txBody>
      </p:sp>
      <p:pic>
        <p:nvPicPr>
          <p:cNvPr id="605" name="Google Shape;605;p95"/>
          <p:cNvPicPr preferRelativeResize="0"/>
          <p:nvPr/>
        </p:nvPicPr>
        <p:blipFill>
          <a:blip r:embed="rId3">
            <a:alphaModFix/>
          </a:blip>
          <a:stretch>
            <a:fillRect/>
          </a:stretch>
        </p:blipFill>
        <p:spPr>
          <a:xfrm>
            <a:off x="471500" y="904863"/>
            <a:ext cx="6610350" cy="3333750"/>
          </a:xfrm>
          <a:prstGeom prst="rect">
            <a:avLst/>
          </a:prstGeom>
          <a:noFill/>
          <a:ln>
            <a:noFill/>
          </a:ln>
        </p:spPr>
      </p:pic>
      <p:sp>
        <p:nvSpPr>
          <p:cNvPr id="606" name="Google Shape;606;p95"/>
          <p:cNvSpPr txBox="1"/>
          <p:nvPr/>
        </p:nvSpPr>
        <p:spPr>
          <a:xfrm>
            <a:off x="4027075" y="1246025"/>
            <a:ext cx="4056900" cy="10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神經網路通常使用 mini-batch 的方法訓</a:t>
            </a:r>
            <a:r>
              <a:rPr lang="zh-TW"/>
              <a:t>練，</a:t>
            </a:r>
            <a:endParaRPr baseline="-25000"/>
          </a:p>
          <a:p>
            <a:pPr indent="0" lvl="0" marL="0" rtl="0" algn="l">
              <a:spcBef>
                <a:spcPts val="0"/>
              </a:spcBef>
              <a:spcAft>
                <a:spcPts val="0"/>
              </a:spcAft>
              <a:buNone/>
            </a:pPr>
            <a:r>
              <a:rPr lang="zh-TW"/>
              <a:t>程式中使用雙重迴圈：</a:t>
            </a:r>
            <a:endParaRPr/>
          </a:p>
          <a:p>
            <a:pPr indent="0" lvl="0" marL="0" rtl="0" algn="l">
              <a:spcBef>
                <a:spcPts val="0"/>
              </a:spcBef>
              <a:spcAft>
                <a:spcPts val="0"/>
              </a:spcAft>
              <a:buNone/>
            </a:pPr>
            <a:r>
              <a:rPr lang="zh-TW"/>
              <a:t>裡面的迴圈將所有的 mini-batch 都訓練一遍，</a:t>
            </a:r>
            <a:endParaRPr/>
          </a:p>
          <a:p>
            <a:pPr indent="0" lvl="0" marL="0" rtl="0" algn="l">
              <a:spcBef>
                <a:spcPts val="0"/>
              </a:spcBef>
              <a:spcAft>
                <a:spcPts val="0"/>
              </a:spcAft>
              <a:buNone/>
            </a:pPr>
            <a:r>
              <a:rPr lang="zh-TW"/>
              <a:t>稱作一個 epoch。</a:t>
            </a:r>
            <a:endParaRPr/>
          </a:p>
          <a:p>
            <a:pPr indent="0" lvl="0" marL="0" rtl="0" algn="l">
              <a:spcBef>
                <a:spcPts val="0"/>
              </a:spcBef>
              <a:spcAft>
                <a:spcPts val="0"/>
              </a:spcAft>
              <a:buNone/>
            </a:pPr>
            <a:r>
              <a:rPr lang="zh-TW"/>
              <a:t>外面的迴圈則重複執行多個 epoch。</a:t>
            </a:r>
            <a:endParaRPr/>
          </a:p>
        </p:txBody>
      </p:sp>
      <p:sp>
        <p:nvSpPr>
          <p:cNvPr id="607" name="Google Shape;607;p95"/>
          <p:cNvSpPr/>
          <p:nvPr/>
        </p:nvSpPr>
        <p:spPr>
          <a:xfrm>
            <a:off x="737625" y="3977250"/>
            <a:ext cx="3389100" cy="179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5"/>
          <p:cNvSpPr txBox="1"/>
          <p:nvPr/>
        </p:nvSpPr>
        <p:spPr>
          <a:xfrm>
            <a:off x="1584900" y="4143825"/>
            <a:ext cx="2586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每訓練完所有的資料</a:t>
            </a:r>
            <a:endParaRPr/>
          </a:p>
          <a:p>
            <a:pPr indent="0" lvl="0" marL="0" rtl="0" algn="l">
              <a:spcBef>
                <a:spcPts val="0"/>
              </a:spcBef>
              <a:spcAft>
                <a:spcPts val="0"/>
              </a:spcAft>
              <a:buNone/>
            </a:pPr>
            <a:r>
              <a:rPr lang="zh-TW"/>
              <a:t>就要重新打亂一次避免過擬和</a:t>
            </a:r>
            <a:endParaRPr/>
          </a:p>
        </p:txBody>
      </p:sp>
      <p:sp>
        <p:nvSpPr>
          <p:cNvPr id="609" name="Google Shape;609;p95"/>
          <p:cNvSpPr/>
          <p:nvPr/>
        </p:nvSpPr>
        <p:spPr>
          <a:xfrm>
            <a:off x="1056600" y="3000375"/>
            <a:ext cx="3877500" cy="387300"/>
          </a:xfrm>
          <a:prstGeom prst="rect">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0" name="Google Shape;610;p95"/>
          <p:cNvCxnSpPr/>
          <p:nvPr/>
        </p:nvCxnSpPr>
        <p:spPr>
          <a:xfrm flipH="1" rot="10800000">
            <a:off x="4076925" y="2422275"/>
            <a:ext cx="478500" cy="5781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9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練習時間</a:t>
            </a:r>
            <a:endParaRPr b="0" i="0" sz="2600" u="none" cap="none" strike="noStrike">
              <a:solidFill>
                <a:srgbClr val="1A1A1A"/>
              </a:solidFill>
              <a:latin typeface="Arial"/>
              <a:ea typeface="Arial"/>
              <a:cs typeface="Arial"/>
              <a:sym typeface="Arial"/>
            </a:endParaRPr>
          </a:p>
        </p:txBody>
      </p:sp>
      <p:sp>
        <p:nvSpPr>
          <p:cNvPr id="616" name="Google Shape;616;p96"/>
          <p:cNvSpPr txBox="1"/>
          <p:nvPr/>
        </p:nvSpPr>
        <p:spPr>
          <a:xfrm>
            <a:off x="483600" y="1064100"/>
            <a:ext cx="8176800" cy="56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嘗試</a:t>
            </a:r>
            <a:r>
              <a:rPr lang="zh-TW" sz="1800">
                <a:solidFill>
                  <a:srgbClr val="1A1A1A"/>
                </a:solidFill>
              </a:rPr>
              <a:t>利用方法一疊出三層隱藏層都為25維的神經網路</a:t>
            </a:r>
            <a:endParaRPr sz="1800">
              <a:solidFill>
                <a:srgbClr val="1A1A1A"/>
              </a:solidFill>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嘗試</a:t>
            </a:r>
            <a:r>
              <a:rPr lang="zh-TW" sz="1800">
                <a:solidFill>
                  <a:srgbClr val="1A1A1A"/>
                </a:solidFill>
              </a:rPr>
              <a:t>利用方法二</a:t>
            </a:r>
            <a:r>
              <a:rPr lang="zh-TW" sz="1800">
                <a:solidFill>
                  <a:srgbClr val="1A1A1A"/>
                </a:solidFill>
              </a:rPr>
              <a:t>疊出三層隱藏層都為25維的神經網路</a:t>
            </a:r>
            <a:endParaRPr sz="1800">
              <a:solidFill>
                <a:srgbClr val="1A1A1A"/>
              </a:solidFill>
            </a:endParaRPr>
          </a:p>
        </p:txBody>
      </p:sp>
      <p:pic>
        <p:nvPicPr>
          <p:cNvPr id="617" name="Google Shape;617;p96"/>
          <p:cNvPicPr preferRelativeResize="0"/>
          <p:nvPr/>
        </p:nvPicPr>
        <p:blipFill>
          <a:blip r:embed="rId3">
            <a:alphaModFix/>
          </a:blip>
          <a:stretch>
            <a:fillRect/>
          </a:stretch>
        </p:blipFill>
        <p:spPr>
          <a:xfrm>
            <a:off x="1502963" y="1913875"/>
            <a:ext cx="5892824" cy="2656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9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儲存及載入模型</a:t>
            </a:r>
            <a:r>
              <a:rPr lang="zh-TW" sz="1400"/>
              <a:t>（5. save&amp;load.ipynb）</a:t>
            </a:r>
            <a:endParaRPr b="0" i="0" sz="2600" u="none" cap="none" strike="noStrike">
              <a:solidFill>
                <a:srgbClr val="1A1A1A"/>
              </a:solidFill>
              <a:latin typeface="Arial"/>
              <a:ea typeface="Arial"/>
              <a:cs typeface="Arial"/>
              <a:sym typeface="Arial"/>
            </a:endParaRPr>
          </a:p>
        </p:txBody>
      </p:sp>
      <p:pic>
        <p:nvPicPr>
          <p:cNvPr id="623" name="Google Shape;623;p97" title="tfpart5">
            <a:hlinkClick r:id="rId3"/>
          </p:cNvPr>
          <p:cNvPicPr preferRelativeResize="0"/>
          <p:nvPr/>
        </p:nvPicPr>
        <p:blipFill>
          <a:blip r:embed="rId4">
            <a:alphaModFix/>
          </a:blip>
          <a:stretch>
            <a:fillRect/>
          </a:stretch>
        </p:blipFill>
        <p:spPr>
          <a:xfrm>
            <a:off x="2286000" y="956163"/>
            <a:ext cx="4572000" cy="3429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9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Save the model</a:t>
            </a:r>
            <a:endParaRPr b="0" i="0" sz="2600" u="none" cap="none" strike="noStrike">
              <a:solidFill>
                <a:srgbClr val="1A1A1A"/>
              </a:solidFill>
              <a:latin typeface="Arial"/>
              <a:ea typeface="Arial"/>
              <a:cs typeface="Arial"/>
              <a:sym typeface="Arial"/>
            </a:endParaRPr>
          </a:p>
        </p:txBody>
      </p:sp>
      <p:sp>
        <p:nvSpPr>
          <p:cNvPr id="629" name="Google Shape;629;p98"/>
          <p:cNvSpPr txBox="1"/>
          <p:nvPr/>
        </p:nvSpPr>
        <p:spPr>
          <a:xfrm>
            <a:off x="483600" y="978600"/>
            <a:ext cx="8176800" cy="318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在 graph 上多創建一個 saver 物件</a:t>
            </a:r>
            <a:endParaRPr sz="1800">
              <a:solidFill>
                <a:srgbClr val="1A1A1A"/>
              </a:solidFill>
            </a:endParaRPr>
          </a:p>
          <a:p>
            <a:pPr indent="0" lvl="0" marL="457200" rtl="0" algn="l">
              <a:lnSpc>
                <a:spcPct val="150000"/>
              </a:lnSpc>
              <a:spcBef>
                <a:spcPts val="0"/>
              </a:spcBef>
              <a:spcAft>
                <a:spcPts val="0"/>
              </a:spcAft>
              <a:buNone/>
            </a:pPr>
            <a:r>
              <a:rPr lang="zh-TW" sz="1800">
                <a:solidFill>
                  <a:srgbClr val="1A1A1A"/>
                </a:solidFill>
                <a:latin typeface="Ubuntu Mono"/>
                <a:ea typeface="Ubuntu Mono"/>
                <a:cs typeface="Ubuntu Mono"/>
                <a:sym typeface="Ubuntu Mono"/>
              </a:rPr>
              <a:t>saver = tf.train.Saver()</a:t>
            </a:r>
            <a:endParaRPr sz="1800">
              <a:solidFill>
                <a:srgbClr val="1A1A1A"/>
              </a:solidFill>
              <a:latin typeface="Ubuntu Mono"/>
              <a:ea typeface="Ubuntu Mono"/>
              <a:cs typeface="Ubuntu Mono"/>
              <a:sym typeface="Ubuntu Mono"/>
            </a:endParaRPr>
          </a:p>
          <a:p>
            <a:pPr indent="-342900" lvl="0" marL="457200" rtl="0" algn="l">
              <a:lnSpc>
                <a:spcPct val="150000"/>
              </a:lnSpc>
              <a:spcBef>
                <a:spcPts val="0"/>
              </a:spcBef>
              <a:spcAft>
                <a:spcPts val="0"/>
              </a:spcAft>
              <a:buClr>
                <a:srgbClr val="1A1A1A"/>
              </a:buClr>
              <a:buSzPts val="1800"/>
              <a:buChar char="●"/>
            </a:pPr>
            <a:r>
              <a:rPr lang="zh-TW" sz="1800">
                <a:solidFill>
                  <a:srgbClr val="1A1A1A"/>
                </a:solidFill>
              </a:rPr>
              <a:t>模型訓練完畢後，執行 saver</a:t>
            </a:r>
            <a:endParaRPr sz="1800">
              <a:solidFill>
                <a:srgbClr val="1A1A1A"/>
              </a:solidFill>
            </a:endParaRPr>
          </a:p>
          <a:p>
            <a:pPr indent="0" lvl="0" marL="457200" rtl="0" algn="l">
              <a:lnSpc>
                <a:spcPct val="150000"/>
              </a:lnSpc>
              <a:spcBef>
                <a:spcPts val="0"/>
              </a:spcBef>
              <a:spcAft>
                <a:spcPts val="0"/>
              </a:spcAft>
              <a:buNone/>
            </a:pPr>
            <a:r>
              <a:rPr lang="zh-TW" sz="1800">
                <a:solidFill>
                  <a:srgbClr val="1A1A1A"/>
                </a:solidFill>
                <a:latin typeface="Ubuntu Mono"/>
                <a:ea typeface="Ubuntu Mono"/>
                <a:cs typeface="Ubuntu Mono"/>
                <a:sym typeface="Ubuntu Mono"/>
              </a:rPr>
              <a:t>saver.save(sess, "./save_model/checkpoint_weight.ckpt")</a:t>
            </a:r>
            <a:endParaRPr sz="1800">
              <a:solidFill>
                <a:srgbClr val="1A1A1A"/>
              </a:solidFill>
              <a:latin typeface="Ubuntu Mono"/>
              <a:ea typeface="Ubuntu Mono"/>
              <a:cs typeface="Ubuntu Mono"/>
              <a:sym typeface="Ubuntu Mono"/>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0" marR="0" rtl="0" algn="l">
              <a:lnSpc>
                <a:spcPct val="150000"/>
              </a:lnSpc>
              <a:spcBef>
                <a:spcPts val="0"/>
              </a:spcBef>
              <a:spcAft>
                <a:spcPts val="0"/>
              </a:spcAft>
              <a:buNone/>
            </a:pPr>
            <a:r>
              <a:t/>
            </a:r>
            <a:endParaRPr sz="1800">
              <a:solidFill>
                <a:srgbClr val="1A1A1A"/>
              </a:solidFill>
            </a:endParaRPr>
          </a:p>
        </p:txBody>
      </p:sp>
      <p:sp>
        <p:nvSpPr>
          <p:cNvPr id="630" name="Google Shape;630;p98"/>
          <p:cNvSpPr/>
          <p:nvPr/>
        </p:nvSpPr>
        <p:spPr>
          <a:xfrm>
            <a:off x="2262750" y="2332525"/>
            <a:ext cx="508200" cy="239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8"/>
          <p:cNvSpPr/>
          <p:nvPr/>
        </p:nvSpPr>
        <p:spPr>
          <a:xfrm>
            <a:off x="2940575" y="2342475"/>
            <a:ext cx="4266300" cy="239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98"/>
          <p:cNvCxnSpPr>
            <a:stCxn id="630" idx="2"/>
          </p:cNvCxnSpPr>
          <p:nvPr/>
        </p:nvCxnSpPr>
        <p:spPr>
          <a:xfrm flipH="1">
            <a:off x="2292750" y="2571625"/>
            <a:ext cx="224100" cy="388800"/>
          </a:xfrm>
          <a:prstGeom prst="straightConnector1">
            <a:avLst/>
          </a:prstGeom>
          <a:noFill/>
          <a:ln cap="flat" cmpd="sng" w="19050">
            <a:solidFill>
              <a:srgbClr val="CC4125"/>
            </a:solidFill>
            <a:prstDash val="solid"/>
            <a:round/>
            <a:headEnd len="med" w="med" type="none"/>
            <a:tailEnd len="med" w="med" type="stealth"/>
          </a:ln>
        </p:spPr>
      </p:cxnSp>
      <p:cxnSp>
        <p:nvCxnSpPr>
          <p:cNvPr id="633" name="Google Shape;633;p98"/>
          <p:cNvCxnSpPr>
            <a:stCxn id="631" idx="2"/>
          </p:cNvCxnSpPr>
          <p:nvPr/>
        </p:nvCxnSpPr>
        <p:spPr>
          <a:xfrm>
            <a:off x="5073725" y="2581575"/>
            <a:ext cx="169500" cy="329100"/>
          </a:xfrm>
          <a:prstGeom prst="straightConnector1">
            <a:avLst/>
          </a:prstGeom>
          <a:noFill/>
          <a:ln cap="flat" cmpd="sng" w="19050">
            <a:solidFill>
              <a:srgbClr val="6D9EEB"/>
            </a:solidFill>
            <a:prstDash val="solid"/>
            <a:round/>
            <a:headEnd len="med" w="med" type="none"/>
            <a:tailEnd len="med" w="med" type="stealth"/>
          </a:ln>
        </p:spPr>
      </p:cxnSp>
      <p:sp>
        <p:nvSpPr>
          <p:cNvPr id="634" name="Google Shape;634;p98"/>
          <p:cNvSpPr txBox="1"/>
          <p:nvPr/>
        </p:nvSpPr>
        <p:spPr>
          <a:xfrm>
            <a:off x="1375600" y="2960425"/>
            <a:ext cx="18939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訓練好的 session</a:t>
            </a:r>
            <a:endParaRPr/>
          </a:p>
        </p:txBody>
      </p:sp>
      <p:sp>
        <p:nvSpPr>
          <p:cNvPr id="635" name="Google Shape;635;p98"/>
          <p:cNvSpPr txBox="1"/>
          <p:nvPr/>
        </p:nvSpPr>
        <p:spPr>
          <a:xfrm>
            <a:off x="4430900" y="2910675"/>
            <a:ext cx="18939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檔案存放的位置</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3"/>
          <p:cNvSpPr txBox="1"/>
          <p:nvPr>
            <p:ph type="title"/>
          </p:nvPr>
        </p:nvSpPr>
        <p:spPr>
          <a:xfrm>
            <a:off x="470545" y="215974"/>
            <a:ext cx="5853300" cy="5682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Clr>
                <a:schemeClr val="dk1"/>
              </a:buClr>
              <a:buSzPts val="1100"/>
              <a:buFont typeface="Arial"/>
              <a:buNone/>
            </a:pPr>
            <a:r>
              <a:rPr lang="zh-TW"/>
              <a:t>Before we start</a:t>
            </a:r>
            <a:endParaRPr/>
          </a:p>
        </p:txBody>
      </p:sp>
      <p:sp>
        <p:nvSpPr>
          <p:cNvPr id="343" name="Google Shape;343;p63"/>
          <p:cNvSpPr txBox="1"/>
          <p:nvPr/>
        </p:nvSpPr>
        <p:spPr>
          <a:xfrm>
            <a:off x="422250" y="1021752"/>
            <a:ext cx="8299500" cy="28464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zh-TW" sz="1800"/>
              <a:t>在本機上安裝 Tensorflow，若本機端沒有 gpu，執行 </a:t>
            </a:r>
            <a:r>
              <a:rPr lang="zh-TW" sz="1800">
                <a:solidFill>
                  <a:schemeClr val="dk1"/>
                </a:solidFill>
                <a:latin typeface="Ubuntu Mono"/>
                <a:ea typeface="Ubuntu Mono"/>
                <a:cs typeface="Ubuntu Mono"/>
                <a:sym typeface="Ubuntu Mono"/>
              </a:rPr>
              <a:t>pip install tensorflow</a:t>
            </a:r>
            <a:r>
              <a:rPr lang="zh-TW" sz="1800">
                <a:solidFill>
                  <a:schemeClr val="dk1"/>
                </a:solidFill>
              </a:rPr>
              <a:t> </a:t>
            </a:r>
            <a:r>
              <a:rPr lang="zh-TW" sz="1800">
                <a:solidFill>
                  <a:schemeClr val="dk1"/>
                </a:solidFill>
                <a:latin typeface="Ubuntu Mono"/>
                <a:ea typeface="Ubuntu Mono"/>
                <a:cs typeface="Ubuntu Mono"/>
                <a:sym typeface="Ubuntu Mono"/>
              </a:rPr>
              <a:t>會自動安裝</a:t>
            </a:r>
            <a:r>
              <a:rPr lang="zh-TW" sz="1800">
                <a:solidFill>
                  <a:schemeClr val="dk1"/>
                </a:solidFill>
              </a:rPr>
              <a:t> cpu 版本。</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zh-TW" sz="1800"/>
              <a:t>此後的課程</a:t>
            </a:r>
            <a:r>
              <a:rPr lang="zh-TW" sz="1800"/>
              <a:t>，</a:t>
            </a:r>
            <a:r>
              <a:rPr lang="zh-TW" sz="1800"/>
              <a:t>是否使用 gpu 會使程式的運行</a:t>
            </a:r>
            <a:r>
              <a:rPr lang="zh-TW" sz="1800"/>
              <a:t>速度有極大的差距，</a:t>
            </a:r>
            <a:r>
              <a:rPr lang="zh-TW" sz="1800"/>
              <a:t>學員們可以多善用 server 上 gpu 的資源。</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9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Load</a:t>
            </a:r>
            <a:r>
              <a:rPr lang="zh-TW"/>
              <a:t> the model</a:t>
            </a:r>
            <a:endParaRPr b="0" i="0" sz="2600" u="none" cap="none" strike="noStrike">
              <a:solidFill>
                <a:srgbClr val="1A1A1A"/>
              </a:solidFill>
              <a:latin typeface="Arial"/>
              <a:ea typeface="Arial"/>
              <a:cs typeface="Arial"/>
              <a:sym typeface="Arial"/>
            </a:endParaRPr>
          </a:p>
        </p:txBody>
      </p:sp>
      <p:sp>
        <p:nvSpPr>
          <p:cNvPr id="641" name="Google Shape;641;p99"/>
          <p:cNvSpPr txBox="1"/>
          <p:nvPr/>
        </p:nvSpPr>
        <p:spPr>
          <a:xfrm>
            <a:off x="483600" y="978600"/>
            <a:ext cx="8176800" cy="2659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載入模型有兩種方法：</a:t>
            </a:r>
            <a:endParaRPr sz="1800">
              <a:solidFill>
                <a:srgbClr val="1A1A1A"/>
              </a:solidFill>
            </a:endParaRPr>
          </a:p>
          <a:p>
            <a:pPr indent="-342900" lvl="1" marL="914400" rtl="0" algn="l">
              <a:lnSpc>
                <a:spcPct val="150000"/>
              </a:lnSpc>
              <a:spcBef>
                <a:spcPts val="0"/>
              </a:spcBef>
              <a:spcAft>
                <a:spcPts val="0"/>
              </a:spcAft>
              <a:buClr>
                <a:srgbClr val="1A1A1A"/>
              </a:buClr>
              <a:buSzPts val="1800"/>
              <a:buChar char="○"/>
            </a:pPr>
            <a:r>
              <a:rPr lang="zh-TW" sz="1800">
                <a:solidFill>
                  <a:srgbClr val="1A1A1A"/>
                </a:solidFill>
              </a:rPr>
              <a:t>載入模型的權重</a:t>
            </a:r>
            <a:endParaRPr sz="1800">
              <a:solidFill>
                <a:srgbClr val="1A1A1A"/>
              </a:solidFill>
            </a:endParaRPr>
          </a:p>
          <a:p>
            <a:pPr indent="-342900" lvl="2" marL="1371600" rtl="0" algn="l">
              <a:lnSpc>
                <a:spcPct val="150000"/>
              </a:lnSpc>
              <a:spcBef>
                <a:spcPts val="0"/>
              </a:spcBef>
              <a:spcAft>
                <a:spcPts val="0"/>
              </a:spcAft>
              <a:buClr>
                <a:srgbClr val="1A1A1A"/>
              </a:buClr>
              <a:buSzPts val="1800"/>
              <a:buChar char="■"/>
            </a:pPr>
            <a:r>
              <a:rPr lang="zh-TW" sz="1800">
                <a:solidFill>
                  <a:srgbClr val="1A1A1A"/>
                </a:solidFill>
              </a:rPr>
              <a:t>必須將 graph 重寫一遍</a:t>
            </a:r>
            <a:endParaRPr sz="1800">
              <a:solidFill>
                <a:srgbClr val="1A1A1A"/>
              </a:solidFill>
            </a:endParaRPr>
          </a:p>
          <a:p>
            <a:pPr indent="-342900" lvl="1" marL="914400" rtl="0" algn="l">
              <a:lnSpc>
                <a:spcPct val="150000"/>
              </a:lnSpc>
              <a:spcBef>
                <a:spcPts val="0"/>
              </a:spcBef>
              <a:spcAft>
                <a:spcPts val="0"/>
              </a:spcAft>
              <a:buClr>
                <a:srgbClr val="1A1A1A"/>
              </a:buClr>
              <a:buSzPts val="1800"/>
              <a:buChar char="○"/>
            </a:pPr>
            <a:r>
              <a:rPr lang="zh-TW" sz="1800">
                <a:solidFill>
                  <a:srgbClr val="1A1A1A"/>
                </a:solidFill>
              </a:rPr>
              <a:t>載入整個模型的 graph</a:t>
            </a:r>
            <a:endParaRPr sz="1800">
              <a:solidFill>
                <a:srgbClr val="1A1A1A"/>
              </a:solidFill>
            </a:endParaRPr>
          </a:p>
          <a:p>
            <a:pPr indent="-342900" lvl="2" marL="1371600" rtl="0" algn="l">
              <a:lnSpc>
                <a:spcPct val="150000"/>
              </a:lnSpc>
              <a:spcBef>
                <a:spcPts val="0"/>
              </a:spcBef>
              <a:spcAft>
                <a:spcPts val="0"/>
              </a:spcAft>
              <a:buClr>
                <a:srgbClr val="1A1A1A"/>
              </a:buClr>
              <a:buSzPts val="1800"/>
              <a:buChar char="■"/>
            </a:pPr>
            <a:r>
              <a:rPr lang="zh-TW" sz="1800">
                <a:solidFill>
                  <a:srgbClr val="1A1A1A"/>
                </a:solidFill>
              </a:rPr>
              <a:t>執行 graph 時必須先得知原本 graph 某些元素的名稱</a:t>
            </a:r>
            <a:endParaRPr sz="1800">
              <a:solidFill>
                <a:srgbClr val="1A1A1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0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載入權重</a:t>
            </a:r>
            <a:endParaRPr b="0" i="0" sz="2600" u="none" cap="none" strike="noStrike">
              <a:solidFill>
                <a:srgbClr val="1A1A1A"/>
              </a:solidFill>
              <a:latin typeface="Arial"/>
              <a:ea typeface="Arial"/>
              <a:cs typeface="Arial"/>
              <a:sym typeface="Arial"/>
            </a:endParaRPr>
          </a:p>
        </p:txBody>
      </p:sp>
      <p:sp>
        <p:nvSpPr>
          <p:cNvPr id="647" name="Google Shape;647;p100"/>
          <p:cNvSpPr txBox="1"/>
          <p:nvPr/>
        </p:nvSpPr>
        <p:spPr>
          <a:xfrm>
            <a:off x="483600" y="978600"/>
            <a:ext cx="8176800" cy="265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1A1A1A"/>
              </a:buClr>
              <a:buSzPts val="1800"/>
              <a:buFont typeface="Arial"/>
              <a:buChar char="●"/>
            </a:pPr>
            <a:r>
              <a:rPr lang="zh-TW" sz="1800">
                <a:solidFill>
                  <a:srgbClr val="1A1A1A"/>
                </a:solidFill>
              </a:rPr>
              <a:t>將原本的 graph 結構完整地寫一遍</a:t>
            </a:r>
            <a:endParaRPr sz="1800">
              <a:solidFill>
                <a:srgbClr val="1A1A1A"/>
              </a:solidFill>
            </a:endParaRPr>
          </a:p>
          <a:p>
            <a:pPr indent="-342900" lvl="1" marL="914400" marR="0" rtl="0" algn="l">
              <a:lnSpc>
                <a:spcPct val="115000"/>
              </a:lnSpc>
              <a:spcBef>
                <a:spcPts val="0"/>
              </a:spcBef>
              <a:spcAft>
                <a:spcPts val="0"/>
              </a:spcAft>
              <a:buClr>
                <a:srgbClr val="1A1A1A"/>
              </a:buClr>
              <a:buSzPts val="1800"/>
              <a:buChar char="○"/>
            </a:pPr>
            <a:r>
              <a:rPr lang="zh-TW" sz="1800">
                <a:solidFill>
                  <a:srgbClr val="1A1A1A"/>
                </a:solidFill>
              </a:rPr>
              <a:t>不可新增或刪減變數</a:t>
            </a:r>
            <a:endParaRPr sz="1800">
              <a:solidFill>
                <a:srgbClr val="1A1A1A"/>
              </a:solidFill>
            </a:endParaRPr>
          </a:p>
          <a:p>
            <a:pPr indent="-342900" lvl="1" marL="914400" marR="0" rtl="0" algn="l">
              <a:lnSpc>
                <a:spcPct val="150000"/>
              </a:lnSpc>
              <a:spcBef>
                <a:spcPts val="0"/>
              </a:spcBef>
              <a:spcAft>
                <a:spcPts val="0"/>
              </a:spcAft>
              <a:buClr>
                <a:srgbClr val="1A1A1A"/>
              </a:buClr>
              <a:buSzPts val="1800"/>
              <a:buChar char="○"/>
            </a:pPr>
            <a:r>
              <a:rPr lang="zh-TW" sz="1800">
                <a:solidFill>
                  <a:srgbClr val="1A1A1A"/>
                </a:solidFill>
              </a:rPr>
              <a:t>變數名稱也不可更變</a:t>
            </a:r>
            <a:endParaRPr sz="1800">
              <a:solidFill>
                <a:srgbClr val="1A1A1A"/>
              </a:solidFill>
            </a:endParaRPr>
          </a:p>
          <a:p>
            <a:pPr indent="-342900" lvl="0" marL="457200" marR="0" rtl="0" algn="l">
              <a:lnSpc>
                <a:spcPct val="150000"/>
              </a:lnSpc>
              <a:spcBef>
                <a:spcPts val="0"/>
              </a:spcBef>
              <a:spcAft>
                <a:spcPts val="0"/>
              </a:spcAft>
              <a:buClr>
                <a:srgbClr val="1A1A1A"/>
              </a:buClr>
              <a:buSzPts val="1800"/>
              <a:buChar char="●"/>
            </a:pPr>
            <a:r>
              <a:rPr lang="zh-TW" sz="1800">
                <a:solidFill>
                  <a:srgbClr val="1A1A1A"/>
                </a:solidFill>
              </a:rPr>
              <a:t>開啟一個新的 session 並執行</a:t>
            </a:r>
            <a:endParaRPr sz="1800">
              <a:solidFill>
                <a:srgbClr val="1A1A1A"/>
              </a:solidFill>
            </a:endParaRPr>
          </a:p>
          <a:p>
            <a:pPr indent="0" lvl="0" marL="0" marR="0" rtl="0" algn="l">
              <a:lnSpc>
                <a:spcPct val="150000"/>
              </a:lnSpc>
              <a:spcBef>
                <a:spcPts val="0"/>
              </a:spcBef>
              <a:spcAft>
                <a:spcPts val="0"/>
              </a:spcAft>
              <a:buNone/>
            </a:pPr>
            <a:r>
              <a:rPr lang="zh-TW" sz="1800">
                <a:solidFill>
                  <a:srgbClr val="1A1A1A"/>
                </a:solidFill>
              </a:rPr>
              <a:t>	</a:t>
            </a:r>
            <a:r>
              <a:rPr lang="zh-TW" sz="1800">
                <a:solidFill>
                  <a:srgbClr val="1A1A1A"/>
                </a:solidFill>
                <a:latin typeface="Ubuntu Mono"/>
                <a:ea typeface="Ubuntu Mono"/>
                <a:cs typeface="Ubuntu Mono"/>
                <a:sym typeface="Ubuntu Mono"/>
              </a:rPr>
              <a:t>saver.restore(sess, "./save_model/checkpoint_weight.ckpt")</a:t>
            </a:r>
            <a:endParaRPr sz="1800">
              <a:solidFill>
                <a:srgbClr val="1A1A1A"/>
              </a:solidFill>
              <a:latin typeface="Ubuntu Mono"/>
              <a:ea typeface="Ubuntu Mono"/>
              <a:cs typeface="Ubuntu Mono"/>
              <a:sym typeface="Ubuntu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載入 graph</a:t>
            </a:r>
            <a:endParaRPr b="0" i="0" sz="2600" u="none" cap="none" strike="noStrike">
              <a:solidFill>
                <a:srgbClr val="1A1A1A"/>
              </a:solidFill>
              <a:latin typeface="Arial"/>
              <a:ea typeface="Arial"/>
              <a:cs typeface="Arial"/>
              <a:sym typeface="Arial"/>
            </a:endParaRPr>
          </a:p>
        </p:txBody>
      </p:sp>
      <p:sp>
        <p:nvSpPr>
          <p:cNvPr id="653" name="Google Shape;653;p101"/>
          <p:cNvSpPr txBox="1"/>
          <p:nvPr/>
        </p:nvSpPr>
        <p:spPr>
          <a:xfrm>
            <a:off x="483600" y="978600"/>
            <a:ext cx="8268300" cy="265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1A1A1A"/>
              </a:buClr>
              <a:buSzPts val="1800"/>
              <a:buFont typeface="Ubuntu Mono"/>
              <a:buChar char="●"/>
            </a:pPr>
            <a:r>
              <a:rPr lang="zh-TW" sz="1800">
                <a:solidFill>
                  <a:srgbClr val="1A1A1A"/>
                </a:solidFill>
              </a:rPr>
              <a:t>開啟新的 session 並執行</a:t>
            </a:r>
            <a:endParaRPr sz="1800">
              <a:solidFill>
                <a:srgbClr val="1A1A1A"/>
              </a:solidFill>
            </a:endParaRPr>
          </a:p>
          <a:p>
            <a:pPr indent="0" lvl="0" marL="457200" marR="0" rtl="0" algn="l">
              <a:lnSpc>
                <a:spcPct val="115000"/>
              </a:lnSpc>
              <a:spcBef>
                <a:spcPts val="0"/>
              </a:spcBef>
              <a:spcAft>
                <a:spcPts val="0"/>
              </a:spcAft>
              <a:buNone/>
            </a:pPr>
            <a:r>
              <a:rPr lang="zh-TW" sz="1800">
                <a:solidFill>
                  <a:srgbClr val="1A1A1A"/>
                </a:solidFill>
                <a:latin typeface="Ubuntu Mono"/>
                <a:ea typeface="Ubuntu Mono"/>
                <a:cs typeface="Ubuntu Mono"/>
                <a:sym typeface="Ubuntu Mono"/>
              </a:rPr>
              <a:t>f</a:t>
            </a:r>
            <a:r>
              <a:rPr lang="zh-TW" sz="1800">
                <a:solidFill>
                  <a:srgbClr val="1A1A1A"/>
                </a:solidFill>
                <a:latin typeface="Ubuntu Mono"/>
                <a:ea typeface="Ubuntu Mono"/>
                <a:cs typeface="Ubuntu Mono"/>
                <a:sym typeface="Ubuntu Mono"/>
              </a:rPr>
              <a:t>i</a:t>
            </a:r>
            <a:r>
              <a:rPr lang="zh-TW" sz="1800">
                <a:solidFill>
                  <a:srgbClr val="1A1A1A"/>
                </a:solidFill>
                <a:latin typeface="Ubuntu Mono"/>
                <a:ea typeface="Ubuntu Mono"/>
                <a:cs typeface="Ubuntu Mono"/>
                <a:sym typeface="Ubuntu Mono"/>
              </a:rPr>
              <a:t>lename = './save_model/checkpoint_weight.ckpt'</a:t>
            </a:r>
            <a:endParaRPr sz="1800">
              <a:solidFill>
                <a:srgbClr val="1A1A1A"/>
              </a:solidFill>
              <a:latin typeface="Ubuntu Mono"/>
              <a:ea typeface="Ubuntu Mono"/>
              <a:cs typeface="Ubuntu Mono"/>
              <a:sym typeface="Ubuntu Mono"/>
            </a:endParaRPr>
          </a:p>
          <a:p>
            <a:pPr indent="0" lvl="0" marL="457200" rtl="0" algn="l">
              <a:lnSpc>
                <a:spcPct val="115000"/>
              </a:lnSpc>
              <a:spcBef>
                <a:spcPts val="0"/>
              </a:spcBef>
              <a:spcAft>
                <a:spcPts val="0"/>
              </a:spcAft>
              <a:buClr>
                <a:srgbClr val="000000"/>
              </a:buClr>
              <a:buSzPts val="1100"/>
              <a:buFont typeface="Arial"/>
              <a:buNone/>
            </a:pPr>
            <a:r>
              <a:rPr lang="zh-TW" sz="1800">
                <a:solidFill>
                  <a:srgbClr val="1A1A1A"/>
                </a:solidFill>
                <a:latin typeface="Ubuntu Mono"/>
                <a:ea typeface="Ubuntu Mono"/>
                <a:cs typeface="Ubuntu Mono"/>
                <a:sym typeface="Ubuntu Mono"/>
              </a:rPr>
              <a:t>loader = tf.train.import_meta_graph(filename + '.meta')</a:t>
            </a:r>
            <a:endParaRPr sz="1800">
              <a:solidFill>
                <a:srgbClr val="1A1A1A"/>
              </a:solidFill>
              <a:latin typeface="Ubuntu Mono"/>
              <a:ea typeface="Ubuntu Mono"/>
              <a:cs typeface="Ubuntu Mono"/>
              <a:sym typeface="Ubuntu Mono"/>
            </a:endParaRPr>
          </a:p>
          <a:p>
            <a:pPr indent="457200" lvl="0" marL="0" rtl="0" algn="l">
              <a:lnSpc>
                <a:spcPct val="115000"/>
              </a:lnSpc>
              <a:spcBef>
                <a:spcPts val="0"/>
              </a:spcBef>
              <a:spcAft>
                <a:spcPts val="0"/>
              </a:spcAft>
              <a:buNone/>
            </a:pPr>
            <a:r>
              <a:rPr lang="zh-TW" sz="1800">
                <a:solidFill>
                  <a:srgbClr val="1A1A1A"/>
                </a:solidFill>
                <a:latin typeface="Ubuntu Mono"/>
                <a:ea typeface="Ubuntu Mono"/>
                <a:cs typeface="Ubuntu Mono"/>
                <a:sym typeface="Ubuntu Mono"/>
              </a:rPr>
              <a:t>loader.restore(sess, filename)</a:t>
            </a:r>
            <a:endParaRPr sz="1800">
              <a:solidFill>
                <a:srgbClr val="1A1A1A"/>
              </a:solidFill>
              <a:latin typeface="Ubuntu Mono"/>
              <a:ea typeface="Ubuntu Mono"/>
              <a:cs typeface="Ubuntu Mono"/>
              <a:sym typeface="Ubuntu Mono"/>
            </a:endParaRPr>
          </a:p>
          <a:p>
            <a:pPr indent="457200" lvl="0" marL="0" rtl="0" algn="l">
              <a:lnSpc>
                <a:spcPct val="115000"/>
              </a:lnSpc>
              <a:spcBef>
                <a:spcPts val="0"/>
              </a:spcBef>
              <a:spcAft>
                <a:spcPts val="0"/>
              </a:spcAft>
              <a:buNone/>
            </a:pPr>
            <a:r>
              <a:t/>
            </a:r>
            <a:endParaRPr sz="1800">
              <a:solidFill>
                <a:srgbClr val="1A1A1A"/>
              </a:solidFill>
              <a:latin typeface="Ubuntu Mono"/>
              <a:ea typeface="Ubuntu Mono"/>
              <a:cs typeface="Ubuntu Mono"/>
              <a:sym typeface="Ubuntu Mono"/>
            </a:endParaRPr>
          </a:p>
          <a:p>
            <a:pPr indent="-342900" lvl="0" marL="457200" rtl="0" algn="l">
              <a:lnSpc>
                <a:spcPct val="115000"/>
              </a:lnSpc>
              <a:spcBef>
                <a:spcPts val="0"/>
              </a:spcBef>
              <a:spcAft>
                <a:spcPts val="0"/>
              </a:spcAft>
              <a:buClr>
                <a:srgbClr val="1A1A1A"/>
              </a:buClr>
              <a:buSzPts val="1800"/>
              <a:buFont typeface="Ubuntu Mono"/>
              <a:buChar char="●"/>
            </a:pPr>
            <a:r>
              <a:rPr lang="zh-TW" sz="1800">
                <a:solidFill>
                  <a:srgbClr val="1A1A1A"/>
                </a:solidFill>
                <a:latin typeface="Ubuntu Mono"/>
                <a:ea typeface="Ubuntu Mono"/>
                <a:cs typeface="Ubuntu Mono"/>
                <a:sym typeface="Ubuntu Mono"/>
              </a:rPr>
              <a:t>利用</a:t>
            </a:r>
            <a:r>
              <a:rPr lang="zh-TW" sz="1800">
                <a:solidFill>
                  <a:srgbClr val="1A1A1A"/>
                </a:solidFill>
              </a:rPr>
              <a:t> </a:t>
            </a:r>
            <a:r>
              <a:rPr lang="zh-TW" sz="1800">
                <a:solidFill>
                  <a:srgbClr val="1A1A1A"/>
                </a:solidFill>
                <a:latin typeface="Ubuntu Mono"/>
                <a:ea typeface="Ubuntu Mono"/>
                <a:cs typeface="Ubuntu Mono"/>
                <a:sym typeface="Ubuntu Mono"/>
              </a:rPr>
              <a:t>sess.graph.get_tensor_by_name</a:t>
            </a:r>
            <a:r>
              <a:rPr lang="zh-TW" sz="1800">
                <a:solidFill>
                  <a:srgbClr val="1A1A1A"/>
                </a:solidFill>
              </a:rPr>
              <a:t> 取得 graph 上的元素</a:t>
            </a:r>
            <a:endParaRPr sz="1800">
              <a:solidFill>
                <a:srgbClr val="1A1A1A"/>
              </a:solidFill>
            </a:endParaRPr>
          </a:p>
          <a:p>
            <a:pPr indent="0" lvl="0" marL="457200" marR="0" rtl="0" algn="l">
              <a:lnSpc>
                <a:spcPct val="150000"/>
              </a:lnSpc>
              <a:spcBef>
                <a:spcPts val="0"/>
              </a:spcBef>
              <a:spcAft>
                <a:spcPts val="0"/>
              </a:spcAft>
              <a:buNone/>
            </a:pPr>
            <a:r>
              <a:t/>
            </a:r>
            <a:endParaRPr sz="1800">
              <a:solidFill>
                <a:srgbClr val="1A1A1A"/>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0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練習時間</a:t>
            </a:r>
            <a:endParaRPr b="0" i="0" sz="2600" u="none" cap="none" strike="noStrike">
              <a:solidFill>
                <a:srgbClr val="1A1A1A"/>
              </a:solidFill>
              <a:latin typeface="Arial"/>
              <a:ea typeface="Arial"/>
              <a:cs typeface="Arial"/>
              <a:sym typeface="Arial"/>
            </a:endParaRPr>
          </a:p>
        </p:txBody>
      </p:sp>
      <p:sp>
        <p:nvSpPr>
          <p:cNvPr id="659" name="Google Shape;659;p102"/>
          <p:cNvSpPr txBox="1"/>
          <p:nvPr/>
        </p:nvSpPr>
        <p:spPr>
          <a:xfrm>
            <a:off x="483600" y="1064100"/>
            <a:ext cx="7291500" cy="174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A1A1A"/>
              </a:buClr>
              <a:buSzPts val="1800"/>
              <a:buChar char="●"/>
            </a:pPr>
            <a:r>
              <a:rPr lang="zh-TW" sz="1800">
                <a:solidFill>
                  <a:srgbClr val="1A1A1A"/>
                </a:solidFill>
              </a:rPr>
              <a:t>嘗試將</a:t>
            </a:r>
            <a:r>
              <a:rPr lang="zh-TW" sz="1800">
                <a:solidFill>
                  <a:srgbClr val="1A1A1A"/>
                </a:solidFill>
              </a:rPr>
              <a:t>之前訓練過的手寫數字辨識模型儲存下來，並重新載入確認流程正確</a:t>
            </a:r>
            <a:endParaRPr sz="1800">
              <a:solidFill>
                <a:srgbClr val="1A1A1A"/>
              </a:solidFill>
            </a:endParaRPr>
          </a:p>
          <a:p>
            <a:pPr indent="0" lvl="0" marL="0" rtl="0" algn="l">
              <a:lnSpc>
                <a:spcPct val="150000"/>
              </a:lnSpc>
              <a:spcBef>
                <a:spcPts val="0"/>
              </a:spcBef>
              <a:spcAft>
                <a:spcPts val="0"/>
              </a:spcAft>
              <a:buNone/>
            </a:pPr>
            <a:r>
              <a:t/>
            </a:r>
            <a:endParaRPr sz="1800">
              <a:solidFill>
                <a:srgbClr val="1A1A1A"/>
              </a:solidFill>
            </a:endParaRPr>
          </a:p>
          <a:p>
            <a:pPr indent="0" lvl="0" marL="457200" rtl="0" algn="l">
              <a:lnSpc>
                <a:spcPct val="150000"/>
              </a:lnSpc>
              <a:spcBef>
                <a:spcPts val="0"/>
              </a:spcBef>
              <a:spcAft>
                <a:spcPts val="0"/>
              </a:spcAft>
              <a:buNone/>
            </a:pPr>
            <a:r>
              <a:t/>
            </a:r>
            <a:endParaRPr sz="1800">
              <a:solidFill>
                <a:srgbClr val="1A1A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4"/>
          <p:cNvSpPr txBox="1"/>
          <p:nvPr>
            <p:ph type="title"/>
          </p:nvPr>
        </p:nvSpPr>
        <p:spPr>
          <a:xfrm>
            <a:off x="470545" y="215974"/>
            <a:ext cx="5853300" cy="5682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zh-TW"/>
              <a:t>Before we start</a:t>
            </a:r>
            <a:endParaRPr/>
          </a:p>
        </p:txBody>
      </p:sp>
      <p:sp>
        <p:nvSpPr>
          <p:cNvPr id="349" name="Google Shape;349;p64"/>
          <p:cNvSpPr txBox="1"/>
          <p:nvPr/>
        </p:nvSpPr>
        <p:spPr>
          <a:xfrm>
            <a:off x="422241" y="874788"/>
            <a:ext cx="8299500" cy="2457900"/>
          </a:xfrm>
          <a:prstGeom prst="rect">
            <a:avLst/>
          </a:prstGeom>
          <a:noFill/>
          <a:ln>
            <a:noFill/>
          </a:ln>
        </p:spPr>
        <p:txBody>
          <a:bodyPr anchorCtr="0" anchor="t" bIns="34275" lIns="34275" spcFirstLastPara="1" rIns="34275" wrap="square" tIns="34275">
            <a:noAutofit/>
          </a:bodyPr>
          <a:lstStyle/>
          <a:p>
            <a:pPr indent="-342900" lvl="0" marL="457200" rtl="0" algn="l">
              <a:spcBef>
                <a:spcPts val="0"/>
              </a:spcBef>
              <a:spcAft>
                <a:spcPts val="0"/>
              </a:spcAft>
              <a:buSzPts val="1800"/>
              <a:buChar char="●"/>
            </a:pPr>
            <a:r>
              <a:rPr lang="zh-TW" sz="1800"/>
              <a:t>如何知道自己</a:t>
            </a:r>
            <a:r>
              <a:rPr lang="zh-TW" sz="1800"/>
              <a:t>是否</a:t>
            </a:r>
            <a:r>
              <a:rPr lang="zh-TW" sz="1800"/>
              <a:t>使用到 GPU?</a:t>
            </a:r>
            <a:endParaRPr sz="1800"/>
          </a:p>
          <a:p>
            <a:pPr indent="457200" lvl="0" marL="0" rtl="0" algn="l">
              <a:spcBef>
                <a:spcPts val="0"/>
              </a:spcBef>
              <a:spcAft>
                <a:spcPts val="0"/>
              </a:spcAft>
              <a:buNone/>
            </a:pPr>
            <a:r>
              <a:rPr lang="zh-TW" sz="1800"/>
              <a:t>在 terminal 輸入</a:t>
            </a:r>
            <a:r>
              <a:rPr lang="zh-TW" sz="1800"/>
              <a:t>指令 </a:t>
            </a:r>
            <a:r>
              <a:rPr lang="zh-TW" sz="1800">
                <a:latin typeface="Ubuntu Mono"/>
                <a:ea typeface="Ubuntu Mono"/>
                <a:cs typeface="Ubuntu Mono"/>
                <a:sym typeface="Ubuntu Mono"/>
              </a:rPr>
              <a:t>nvidia-smi</a:t>
            </a:r>
            <a:endParaRPr sz="1800">
              <a:latin typeface="Ubuntu Mono"/>
              <a:ea typeface="Ubuntu Mono"/>
              <a:cs typeface="Ubuntu Mono"/>
              <a:sym typeface="Ubuntu Mono"/>
            </a:endParaRPr>
          </a:p>
        </p:txBody>
      </p:sp>
      <p:pic>
        <p:nvPicPr>
          <p:cNvPr id="350" name="Google Shape;350;p64"/>
          <p:cNvPicPr preferRelativeResize="0"/>
          <p:nvPr/>
        </p:nvPicPr>
        <p:blipFill>
          <a:blip r:embed="rId3">
            <a:alphaModFix/>
          </a:blip>
          <a:stretch>
            <a:fillRect/>
          </a:stretch>
        </p:blipFill>
        <p:spPr>
          <a:xfrm>
            <a:off x="371867" y="1625109"/>
            <a:ext cx="4061624" cy="2116547"/>
          </a:xfrm>
          <a:prstGeom prst="rect">
            <a:avLst/>
          </a:prstGeom>
          <a:noFill/>
          <a:ln>
            <a:noFill/>
          </a:ln>
        </p:spPr>
      </p:pic>
      <p:pic>
        <p:nvPicPr>
          <p:cNvPr id="351" name="Google Shape;351;p64"/>
          <p:cNvPicPr preferRelativeResize="0"/>
          <p:nvPr/>
        </p:nvPicPr>
        <p:blipFill>
          <a:blip r:embed="rId4">
            <a:alphaModFix/>
          </a:blip>
          <a:stretch>
            <a:fillRect/>
          </a:stretch>
        </p:blipFill>
        <p:spPr>
          <a:xfrm>
            <a:off x="4919343" y="1625091"/>
            <a:ext cx="3802415" cy="2148666"/>
          </a:xfrm>
          <a:prstGeom prst="rect">
            <a:avLst/>
          </a:prstGeom>
          <a:noFill/>
          <a:ln>
            <a:noFill/>
          </a:ln>
        </p:spPr>
      </p:pic>
      <p:sp>
        <p:nvSpPr>
          <p:cNvPr id="352" name="Google Shape;352;p64"/>
          <p:cNvSpPr txBox="1"/>
          <p:nvPr/>
        </p:nvSpPr>
        <p:spPr>
          <a:xfrm>
            <a:off x="665622" y="3859228"/>
            <a:ext cx="3474000" cy="359700"/>
          </a:xfrm>
          <a:prstGeom prst="rect">
            <a:avLst/>
          </a:prstGeom>
          <a:noFill/>
          <a:ln>
            <a:noFill/>
          </a:ln>
        </p:spPr>
        <p:txBody>
          <a:bodyPr anchorCtr="0" anchor="t" bIns="34275" lIns="34275" spcFirstLastPara="1" rIns="34275" wrap="square" tIns="34275">
            <a:noAutofit/>
          </a:bodyPr>
          <a:lstStyle/>
          <a:p>
            <a:pPr indent="0" lvl="0" marL="0" rtl="0" algn="ctr">
              <a:spcBef>
                <a:spcPts val="0"/>
              </a:spcBef>
              <a:spcAft>
                <a:spcPts val="0"/>
              </a:spcAft>
              <a:buNone/>
            </a:pPr>
            <a:r>
              <a:rPr lang="zh-TW" sz="1800"/>
              <a:t>如果有顯卡且驅動程式安裝成功</a:t>
            </a:r>
            <a:endParaRPr sz="1800"/>
          </a:p>
        </p:txBody>
      </p:sp>
      <p:sp>
        <p:nvSpPr>
          <p:cNvPr id="353" name="Google Shape;353;p64"/>
          <p:cNvSpPr txBox="1"/>
          <p:nvPr/>
        </p:nvSpPr>
        <p:spPr>
          <a:xfrm>
            <a:off x="5839663" y="3891328"/>
            <a:ext cx="1961700" cy="359700"/>
          </a:xfrm>
          <a:prstGeom prst="rect">
            <a:avLst/>
          </a:prstGeom>
          <a:noFill/>
          <a:ln>
            <a:noFill/>
          </a:ln>
        </p:spPr>
        <p:txBody>
          <a:bodyPr anchorCtr="0" anchor="t" bIns="34275" lIns="34275" spcFirstLastPara="1" rIns="34275" wrap="square" tIns="34275">
            <a:noAutofit/>
          </a:bodyPr>
          <a:lstStyle/>
          <a:p>
            <a:pPr indent="0" lvl="0" marL="0" rtl="0" algn="ctr">
              <a:spcBef>
                <a:spcPts val="0"/>
              </a:spcBef>
              <a:spcAft>
                <a:spcPts val="0"/>
              </a:spcAft>
              <a:buNone/>
            </a:pPr>
            <a:r>
              <a:rPr lang="zh-TW" sz="1800"/>
              <a:t>沒有讀取到GPU</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5"/>
          <p:cNvSpPr txBox="1"/>
          <p:nvPr>
            <p:ph idx="1" type="body"/>
          </p:nvPr>
        </p:nvSpPr>
        <p:spPr>
          <a:xfrm>
            <a:off x="1120576" y="29478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0"/>
              </a:spcBef>
              <a:spcAft>
                <a:spcPts val="0"/>
              </a:spcAft>
              <a:buClr>
                <a:srgbClr val="A6AAA9"/>
              </a:buClr>
              <a:buSzPts val="2500"/>
              <a:buFont typeface="Arial"/>
              <a:buNone/>
            </a:pPr>
            <a:r>
              <a:rPr lang="zh-TW" sz="3200">
                <a:solidFill>
                  <a:schemeClr val="dk1"/>
                </a:solidFill>
              </a:rPr>
              <a:t>有框架的深度學習之旅</a:t>
            </a:r>
            <a:endParaRPr b="0" i="0" sz="2500" u="none" cap="none" strike="noStrike">
              <a:solidFill>
                <a:srgbClr val="A6AAA9"/>
              </a:solidFill>
              <a:latin typeface="Arial"/>
              <a:ea typeface="Arial"/>
              <a:cs typeface="Arial"/>
              <a:sym typeface="Arial"/>
            </a:endParaRPr>
          </a:p>
        </p:txBody>
      </p:sp>
      <p:pic>
        <p:nvPicPr>
          <p:cNvPr id="359" name="Google Shape;359;p65"/>
          <p:cNvPicPr preferRelativeResize="0"/>
          <p:nvPr/>
        </p:nvPicPr>
        <p:blipFill rotWithShape="1">
          <a:blip r:embed="rId3">
            <a:alphaModFix/>
          </a:blip>
          <a:srcRect b="0" l="0" r="0" t="0"/>
          <a:stretch/>
        </p:blipFill>
        <p:spPr>
          <a:xfrm>
            <a:off x="754238" y="789450"/>
            <a:ext cx="7635525" cy="1435750"/>
          </a:xfrm>
          <a:prstGeom prst="rect">
            <a:avLst/>
          </a:prstGeom>
          <a:noFill/>
          <a:ln>
            <a:noFill/>
          </a:ln>
        </p:spPr>
      </p:pic>
      <p:sp>
        <p:nvSpPr>
          <p:cNvPr id="360" name="Google Shape;360;p65"/>
          <p:cNvSpPr/>
          <p:nvPr/>
        </p:nvSpPr>
        <p:spPr>
          <a:xfrm>
            <a:off x="11564447" y="99750"/>
            <a:ext cx="1516800" cy="1249800"/>
          </a:xfrm>
          <a:prstGeom prst="roundRect">
            <a:avLst>
              <a:gd fmla="val 16667" name="adj"/>
            </a:avLst>
          </a:prstGeom>
          <a:noFill/>
          <a:ln cap="flat" cmpd="sng" w="152400">
            <a:solidFill>
              <a:srgbClr val="16E7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5"/>
          <p:cNvSpPr/>
          <p:nvPr/>
        </p:nvSpPr>
        <p:spPr>
          <a:xfrm>
            <a:off x="11722180" y="1253769"/>
            <a:ext cx="1516800" cy="1249800"/>
          </a:xfrm>
          <a:prstGeom prst="roundRect">
            <a:avLst>
              <a:gd fmla="val 16667" name="adj"/>
            </a:avLst>
          </a:prstGeom>
          <a:noFill/>
          <a:ln cap="flat" cmpd="sng" w="152400">
            <a:solidFill>
              <a:srgbClr val="00A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5"/>
          <p:cNvSpPr/>
          <p:nvPr/>
        </p:nvSpPr>
        <p:spPr>
          <a:xfrm>
            <a:off x="4761150" y="1527025"/>
            <a:ext cx="1156200" cy="783000"/>
          </a:xfrm>
          <a:prstGeom prst="roundRect">
            <a:avLst>
              <a:gd fmla="val 16667" name="adj"/>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5"/>
          <p:cNvSpPr/>
          <p:nvPr/>
        </p:nvSpPr>
        <p:spPr>
          <a:xfrm>
            <a:off x="4761150" y="718950"/>
            <a:ext cx="1156200" cy="783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6"/>
          <p:cNvSpPr txBox="1"/>
          <p:nvPr>
            <p:ph type="title"/>
          </p:nvPr>
        </p:nvSpPr>
        <p:spPr>
          <a:xfrm>
            <a:off x="471505" y="214325"/>
            <a:ext cx="81174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Tensorflow</a:t>
            </a:r>
            <a:r>
              <a:rPr lang="zh-TW"/>
              <a:t>的基本元素</a:t>
            </a:r>
            <a:r>
              <a:rPr lang="zh-TW" sz="1400"/>
              <a:t>（1. tensorflow_element.ipynb）</a:t>
            </a:r>
            <a:endParaRPr b="0" i="0" sz="1400" u="none" cap="none" strike="noStrike">
              <a:solidFill>
                <a:srgbClr val="1A1A1A"/>
              </a:solidFill>
              <a:latin typeface="Arial"/>
              <a:ea typeface="Arial"/>
              <a:cs typeface="Arial"/>
              <a:sym typeface="Arial"/>
            </a:endParaRPr>
          </a:p>
        </p:txBody>
      </p:sp>
      <p:pic>
        <p:nvPicPr>
          <p:cNvPr id="369" name="Google Shape;369;p66" title="tfpart1">
            <a:hlinkClick r:id="rId3"/>
          </p:cNvPr>
          <p:cNvPicPr preferRelativeResize="0"/>
          <p:nvPr/>
        </p:nvPicPr>
        <p:blipFill>
          <a:blip r:embed="rId4">
            <a:alphaModFix/>
          </a:blip>
          <a:stretch>
            <a:fillRect/>
          </a:stretch>
        </p:blipFill>
        <p:spPr>
          <a:xfrm>
            <a:off x="2286000" y="94860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為何使用Tensorflow</a:t>
            </a:r>
            <a:endParaRPr b="0" i="0" sz="2600" u="none" cap="none" strike="noStrike">
              <a:solidFill>
                <a:srgbClr val="1A1A1A"/>
              </a:solidFill>
              <a:latin typeface="Arial"/>
              <a:ea typeface="Arial"/>
              <a:cs typeface="Arial"/>
              <a:sym typeface="Arial"/>
            </a:endParaRPr>
          </a:p>
        </p:txBody>
      </p:sp>
      <p:sp>
        <p:nvSpPr>
          <p:cNvPr id="375" name="Google Shape;375;p67"/>
          <p:cNvSpPr txBox="1"/>
          <p:nvPr/>
        </p:nvSpPr>
        <p:spPr>
          <a:xfrm>
            <a:off x="475350" y="1028700"/>
            <a:ext cx="8193300" cy="3186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zh-TW" sz="2400">
                <a:solidFill>
                  <a:srgbClr val="B45F06"/>
                </a:solidFill>
              </a:rPr>
              <a:t>優點</a:t>
            </a:r>
            <a:endParaRPr sz="2400">
              <a:solidFill>
                <a:srgbClr val="B45F06"/>
              </a:solidFill>
            </a:endParaRPr>
          </a:p>
          <a:p>
            <a:pPr indent="-342900" lvl="1" marL="914400" rtl="0" algn="l">
              <a:lnSpc>
                <a:spcPct val="100000"/>
              </a:lnSpc>
              <a:spcBef>
                <a:spcPts val="0"/>
              </a:spcBef>
              <a:spcAft>
                <a:spcPts val="0"/>
              </a:spcAft>
              <a:buSzPts val="1800"/>
              <a:buChar char="○"/>
            </a:pPr>
            <a:r>
              <a:rPr lang="zh-TW" sz="1800"/>
              <a:t>由 google 開源及維護</a:t>
            </a:r>
            <a:endParaRPr sz="1800"/>
          </a:p>
          <a:p>
            <a:pPr indent="-342900" lvl="1" marL="914400" rtl="0" algn="l">
              <a:spcBef>
                <a:spcPts val="0"/>
              </a:spcBef>
              <a:spcAft>
                <a:spcPts val="0"/>
              </a:spcAft>
              <a:buSzPts val="1800"/>
              <a:buChar char="○"/>
            </a:pPr>
            <a:r>
              <a:rPr lang="zh-TW" sz="1800"/>
              <a:t>有龐大的 community support</a:t>
            </a:r>
            <a:endParaRPr sz="1800"/>
          </a:p>
          <a:p>
            <a:pPr indent="-342900" lvl="1" marL="914400" rtl="0" algn="l">
              <a:spcBef>
                <a:spcPts val="0"/>
              </a:spcBef>
              <a:spcAft>
                <a:spcPts val="0"/>
              </a:spcAft>
              <a:buSzPts val="1800"/>
              <a:buChar char="○"/>
            </a:pPr>
            <a:r>
              <a:rPr lang="zh-TW" sz="1800"/>
              <a:t>彈性的 graph and flow 設計</a:t>
            </a:r>
            <a:endParaRPr sz="1800"/>
          </a:p>
          <a:p>
            <a:pPr indent="-342900" lvl="1" marL="914400" rtl="0" algn="l">
              <a:spcBef>
                <a:spcPts val="0"/>
              </a:spcBef>
              <a:spcAft>
                <a:spcPts val="0"/>
              </a:spcAft>
              <a:buSzPts val="1800"/>
              <a:buChar char="○"/>
            </a:pPr>
            <a:r>
              <a:rPr lang="zh-TW" sz="1800"/>
              <a:t>易於支援大規模部署</a:t>
            </a:r>
            <a:endParaRPr sz="1800"/>
          </a:p>
          <a:p>
            <a:pPr indent="0" lvl="0" marL="0" rtl="0" algn="l">
              <a:spcBef>
                <a:spcPts val="0"/>
              </a:spcBef>
              <a:spcAft>
                <a:spcPts val="0"/>
              </a:spcAft>
              <a:buNone/>
            </a:pPr>
            <a:r>
              <a:t/>
            </a:r>
            <a:endParaRPr sz="1800"/>
          </a:p>
          <a:p>
            <a:pPr indent="-381000" lvl="0" marL="457200" rtl="0" algn="l">
              <a:lnSpc>
                <a:spcPct val="115000"/>
              </a:lnSpc>
              <a:spcBef>
                <a:spcPts val="0"/>
              </a:spcBef>
              <a:spcAft>
                <a:spcPts val="0"/>
              </a:spcAft>
              <a:buSzPts val="2400"/>
              <a:buChar char="●"/>
            </a:pPr>
            <a:r>
              <a:rPr lang="zh-TW" sz="2400">
                <a:solidFill>
                  <a:srgbClr val="A64D79"/>
                </a:solidFill>
              </a:rPr>
              <a:t>缺點</a:t>
            </a:r>
            <a:endParaRPr sz="2400">
              <a:solidFill>
                <a:srgbClr val="A64D79"/>
              </a:solidFill>
            </a:endParaRPr>
          </a:p>
          <a:p>
            <a:pPr indent="-342900" lvl="1" marL="914400" rtl="0" algn="l">
              <a:spcBef>
                <a:spcPts val="0"/>
              </a:spcBef>
              <a:spcAft>
                <a:spcPts val="0"/>
              </a:spcAft>
              <a:buSzPts val="1800"/>
              <a:buChar char="○"/>
            </a:pPr>
            <a:r>
              <a:rPr lang="zh-TW" sz="1800"/>
              <a:t>概念不易理解</a:t>
            </a:r>
            <a:endParaRPr sz="1800"/>
          </a:p>
          <a:p>
            <a:pPr indent="-342900" lvl="1" marL="914400" rtl="0" algn="l">
              <a:spcBef>
                <a:spcPts val="0"/>
              </a:spcBef>
              <a:spcAft>
                <a:spcPts val="0"/>
              </a:spcAft>
              <a:buSzPts val="1800"/>
              <a:buChar char="○"/>
            </a:pPr>
            <a:r>
              <a:rPr lang="zh-TW" sz="1800"/>
              <a:t>屬於底層框架</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Tensorflow</a:t>
            </a:r>
            <a:r>
              <a:rPr lang="zh-TW"/>
              <a:t>運行的兩個步驟</a:t>
            </a:r>
            <a:endParaRPr b="0" i="0" sz="2600" u="none" cap="none" strike="noStrike">
              <a:solidFill>
                <a:srgbClr val="1A1A1A"/>
              </a:solidFill>
              <a:latin typeface="Arial"/>
              <a:ea typeface="Arial"/>
              <a:cs typeface="Arial"/>
              <a:sym typeface="Arial"/>
            </a:endParaRPr>
          </a:p>
        </p:txBody>
      </p:sp>
      <p:sp>
        <p:nvSpPr>
          <p:cNvPr id="381" name="Google Shape;381;p68"/>
          <p:cNvSpPr txBox="1"/>
          <p:nvPr/>
        </p:nvSpPr>
        <p:spPr>
          <a:xfrm>
            <a:off x="475350" y="1028700"/>
            <a:ext cx="8193300" cy="318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sz="1800"/>
              <a:t>建立 </a:t>
            </a:r>
            <a:r>
              <a:rPr lang="zh-TW" sz="1800">
                <a:solidFill>
                  <a:srgbClr val="FF0000"/>
                </a:solidFill>
              </a:rPr>
              <a:t>graph</a:t>
            </a:r>
            <a:r>
              <a:rPr lang="zh-TW" sz="1800"/>
              <a:t>（網路設計圖）</a:t>
            </a:r>
            <a:endParaRPr sz="1800"/>
          </a:p>
          <a:p>
            <a:pPr indent="-342900" lvl="1" marL="914400" rtl="0" algn="l">
              <a:spcBef>
                <a:spcPts val="0"/>
              </a:spcBef>
              <a:spcAft>
                <a:spcPts val="0"/>
              </a:spcAft>
              <a:buSzPts val="1800"/>
              <a:buChar char="○"/>
            </a:pPr>
            <a:r>
              <a:rPr lang="zh-TW" sz="1800"/>
              <a:t>graph </a:t>
            </a:r>
            <a:r>
              <a:rPr lang="zh-TW" sz="1800"/>
              <a:t>上的每個物件都由 tensor object 及 </a:t>
            </a:r>
            <a:endParaRPr sz="1800"/>
          </a:p>
          <a:p>
            <a:pPr indent="0" lvl="0" marL="914400" rtl="0" algn="l">
              <a:spcBef>
                <a:spcPts val="0"/>
              </a:spcBef>
              <a:spcAft>
                <a:spcPts val="0"/>
              </a:spcAft>
              <a:buNone/>
            </a:pPr>
            <a:r>
              <a:rPr lang="zh-TW" sz="1800"/>
              <a:t>tensor operation 組成。</a:t>
            </a:r>
            <a:endParaRPr sz="1800"/>
          </a:p>
          <a:p>
            <a:pPr indent="0" lvl="0" marL="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zh-TW" sz="1800"/>
              <a:t>啟用 </a:t>
            </a:r>
            <a:r>
              <a:rPr lang="zh-TW" sz="1800">
                <a:solidFill>
                  <a:srgbClr val="0000FF"/>
                </a:solidFill>
              </a:rPr>
              <a:t>session</a:t>
            </a:r>
            <a:r>
              <a:rPr lang="zh-TW" sz="1800"/>
              <a:t>，運行 </a:t>
            </a:r>
            <a:r>
              <a:rPr lang="zh-TW" sz="1800">
                <a:solidFill>
                  <a:srgbClr val="FF0000"/>
                </a:solidFill>
              </a:rPr>
              <a:t>graph</a:t>
            </a:r>
            <a:endParaRPr sz="1800">
              <a:solidFill>
                <a:srgbClr val="FF0000"/>
              </a:solidFill>
            </a:endParaRPr>
          </a:p>
          <a:p>
            <a:pPr indent="-342900" lvl="1" marL="914400" rtl="0" algn="l">
              <a:spcBef>
                <a:spcPts val="0"/>
              </a:spcBef>
              <a:spcAft>
                <a:spcPts val="0"/>
              </a:spcAft>
              <a:buSzPts val="1800"/>
              <a:buChar char="○"/>
            </a:pPr>
            <a:r>
              <a:rPr lang="zh-TW" sz="1800"/>
              <a:t>session </a:t>
            </a:r>
            <a:r>
              <a:rPr lang="zh-TW" sz="1800"/>
              <a:t>如同電插座，要讓 graph 上的元素</a:t>
            </a:r>
            <a:endParaRPr sz="1800"/>
          </a:p>
          <a:p>
            <a:pPr indent="0" lvl="0" marL="914400" rtl="0" algn="l">
              <a:spcBef>
                <a:spcPts val="0"/>
              </a:spcBef>
              <a:spcAft>
                <a:spcPts val="0"/>
              </a:spcAft>
              <a:buNone/>
            </a:pPr>
            <a:r>
              <a:rPr lang="zh-TW" sz="1800"/>
              <a:t>互相運算必須插上電，讓電流在裡面流動。</a:t>
            </a:r>
            <a:endParaRPr sz="1800"/>
          </a:p>
        </p:txBody>
      </p:sp>
      <p:pic>
        <p:nvPicPr>
          <p:cNvPr id="382" name="Google Shape;382;p68"/>
          <p:cNvPicPr preferRelativeResize="0"/>
          <p:nvPr/>
        </p:nvPicPr>
        <p:blipFill rotWithShape="1">
          <a:blip r:embed="rId3">
            <a:alphaModFix/>
          </a:blip>
          <a:srcRect b="0" l="0" r="0" t="0"/>
          <a:stretch/>
        </p:blipFill>
        <p:spPr>
          <a:xfrm>
            <a:off x="6248600" y="795825"/>
            <a:ext cx="2233750" cy="397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