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7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998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62FC-5538-A049-8645-148C35380F82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968AF-E4F1-2C42-AA60-16491B22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dirty="0"/>
              <a:t>利用</a:t>
            </a:r>
            <a:r>
              <a:rPr lang="en-US" altLang="zh-TW" sz="1200" b="1" dirty="0" err="1"/>
              <a:t>Tensorflow</a:t>
            </a:r>
            <a:r>
              <a:rPr lang="zh-TW" altLang="en-US" sz="1200" b="1" dirty="0"/>
              <a:t>建構神經網路</a:t>
            </a:r>
            <a:endParaRPr lang="en-US" altLang="zh-TW" sz="1200" b="1" dirty="0"/>
          </a:p>
          <a:p>
            <a:pPr marL="38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altLang="en-US" sz="1200" b="1" dirty="0"/>
              <a:t>手寫數字辨識</a:t>
            </a:r>
          </a:p>
          <a:p>
            <a:pPr marL="381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altLang="en-US" sz="1200" b="1" dirty="0"/>
              <a:t>儲存及載入模型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968AF-E4F1-2C42-AA60-16491B2251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b141369a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bb14136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3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c128489f9_0_1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4c128489f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22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4c128489f9_0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4c128489f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15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D2-0CE5-7141-AE19-7D60DA7C7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4FD14-0BA6-D94A-8E36-E8E367DE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E753-CAD1-DD44-978A-704C104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88B5-3708-3044-9773-3028B0F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B02D-FBFA-8A4B-91E0-815D6E6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4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0FD4-5178-3F42-B160-1BADECA9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95C5D-6541-AD4C-91A4-A39C275F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FDC7-5208-174A-850A-F5263794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229B-6AD2-674E-8274-B15126EC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30FC-C101-3F46-BFB3-B1CE4A58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F9124-C334-5449-A9D2-DF86D3BD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993F8-F19D-4045-A11A-A6B28214E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83C2-184F-5941-93C2-F19EFCF9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EEDA-74E1-6A46-879C-20A0D5BD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A811-9D48-C946-89D8-2445FC7D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大標題與項目符號">
  <p:cSld name="大標題與項目符號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8651" y="285752"/>
            <a:ext cx="7804547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193727" y="1821657"/>
            <a:ext cx="7804547" cy="442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609585" marR="0" lvl="0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-23267" y="6779195"/>
            <a:ext cx="12238536" cy="78805"/>
            <a:chOff x="0" y="0"/>
            <a:chExt cx="24477068" cy="157609"/>
          </a:xfrm>
        </p:grpSpPr>
        <p:sp>
          <p:nvSpPr>
            <p:cNvPr id="91" name="Google Shape;91;p18"/>
            <p:cNvSpPr/>
            <p:nvPr/>
          </p:nvSpPr>
          <p:spPr>
            <a:xfrm>
              <a:off x="0" y="0"/>
              <a:ext cx="7363457" cy="157609"/>
            </a:xfrm>
            <a:prstGeom prst="rect">
              <a:avLst/>
            </a:prstGeom>
            <a:solidFill>
              <a:srgbClr val="D66962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Helvetica Neue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7324707" y="0"/>
              <a:ext cx="9827654" cy="157609"/>
            </a:xfrm>
            <a:prstGeom prst="rect">
              <a:avLst/>
            </a:prstGeom>
            <a:solidFill>
              <a:srgbClr val="EFBA57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Helvetica Neue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7114825" y="0"/>
              <a:ext cx="7362243" cy="157609"/>
            </a:xfrm>
            <a:prstGeom prst="rect">
              <a:avLst/>
            </a:prstGeom>
            <a:solidFill>
              <a:srgbClr val="3068AA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Helvetica Neue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94" name="Google Shape;94;p18" descr="影像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191" y="5802570"/>
            <a:ext cx="2059708" cy="9855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>
            <a:off x="601142" y="1005632"/>
            <a:ext cx="10970668" cy="0"/>
          </a:xfrm>
          <a:prstGeom prst="straightConnector1">
            <a:avLst/>
          </a:prstGeom>
          <a:noFill/>
          <a:ln w="25400" cap="flat" cmpd="sng">
            <a:solidFill>
              <a:srgbClr val="262627"/>
            </a:solidFill>
            <a:prstDash val="solid"/>
            <a:miter lim="400000"/>
            <a:headEnd type="none" w="sm" len="sm"/>
            <a:tailEnd type="oval" w="med" len="med"/>
          </a:ln>
        </p:spPr>
      </p:cxnSp>
      <p:pic>
        <p:nvPicPr>
          <p:cNvPr id="96" name="Google Shape;96;p18" descr="影像"/>
          <p:cNvPicPr preferRelativeResize="0"/>
          <p:nvPr/>
        </p:nvPicPr>
        <p:blipFill rotWithShape="1">
          <a:blip r:embed="rId3">
            <a:alphaModFix amt="18337"/>
          </a:blip>
          <a:srcRect/>
          <a:stretch/>
        </p:blipFill>
        <p:spPr>
          <a:xfrm>
            <a:off x="10175013" y="6492561"/>
            <a:ext cx="1948848" cy="25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5977053" y="6536531"/>
            <a:ext cx="233135" cy="23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1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2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0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3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AFD-B1BC-4D4D-9F34-0B615AE1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3D1C-60CA-A647-8406-4049DF62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9A83-6FFA-D040-A777-F0359370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C213-1172-0E4E-BDD6-3830BF94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2E8F-9875-D346-BCDA-25EE111C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7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0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0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4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大標題與項目符號">
  <p:cSld name="大標題與項目符號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8651" y="285752"/>
            <a:ext cx="7804547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  <a:defRPr sz="3467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193727" y="1821657"/>
            <a:ext cx="7804547" cy="442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>
            <a:lvl1pPr marL="609585" marR="0" lvl="0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2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5977053" y="6536531"/>
            <a:ext cx="233135" cy="23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3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659B-48DE-AF45-8050-F027BBF6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39D40-28DF-4A4B-BE23-965AA107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5101-D9F7-E449-928D-A9501D22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B0F6-8164-E64E-B178-42D29549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1B0-FB3B-1442-A5F4-E91687C6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7ACF-968D-3745-89A5-9A9A515E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1B32-D9A3-4643-995E-D59098FA7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2A3A9-F18B-FF46-906B-8F8C1352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88F8-D7AA-B04F-9B87-F83021A1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BE21-7226-834B-9C5E-B1CC87CE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EA7BD-4D53-A84D-B4AB-3AEF9F4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E4F-D6CD-0144-9754-516C5B8A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A9A1A-942B-EA4D-A472-FADEC9CB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55F7-58BA-4C41-872E-546450D6A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30E9C-7261-744A-B620-D7D54042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DFFB-65FF-8541-B29B-1A3E3D5D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7C5AA-CC4C-F141-B587-6FAC89CE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41613-D708-5340-A9D4-7941627C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86EDA-B6A6-E643-A243-7278D5C0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3E85-DACF-464C-BB9B-14C6D910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7CAAA-A4E5-7C42-8FF1-31BA0283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11502-5B31-5640-87DB-67082BF4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21CB9-8035-0E4F-9951-535C865F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C0DE7-6BA9-8C4A-BA5C-7CDFD544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0F180-4130-CB4C-8306-9FE05E55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5E575-D1CF-7247-8FDD-0B62537D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DD72-3337-EF4E-BBC1-859CC899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AF2F-600D-1B4F-AB42-A60B217B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7B8F8-47E9-BF49-8A04-7653141E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57E0-8E74-9443-9751-87BCF82F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51D86-3E12-AC47-B86F-DB1FB74B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8D48-E316-D545-B3D0-60A17BC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2C2F-79FC-CF4E-B8FD-258C6CC5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16E6C-3AD6-8140-8E2B-F471AAF3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77F98-B36F-AF4A-B7C9-60FE30450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1530-428E-BE4E-91E0-B3873835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F081-3100-5A45-BC12-1B20DDE9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5BD4-4B0D-DF4F-B25E-14E1123B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999B-E707-6B42-9212-F9958F4A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2AEF9-E0AA-1F4E-8C94-F6FB0282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09D3-F0B7-0847-B419-CC007D68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9EA6-DC95-7548-8478-58488E06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72E0-E792-0046-BF45-A3E1161CD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61FF-2E3D-F343-B064-D40ECC8DD5E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F852-22EA-1147-A347-120B2958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41E8-3ED9-594F-A409-3559E97AA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350"/>
            <a:ext cx="9144000" cy="2387600"/>
          </a:xfrm>
        </p:spPr>
        <p:txBody>
          <a:bodyPr/>
          <a:lstStyle/>
          <a:p>
            <a:r>
              <a:rPr 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MINIST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手寫數字辨識</a:t>
            </a:r>
            <a:endParaRPr 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6631A-C5FF-4642-804F-3710E2833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2025"/>
            <a:ext cx="9144000" cy="1655762"/>
          </a:xfrm>
        </p:spPr>
        <p:txBody>
          <a:bodyPr/>
          <a:lstStyle/>
          <a:p>
            <a:r>
              <a:rPr 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DNN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深度學習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實作</a:t>
            </a:r>
            <a:endParaRPr 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4" name="Google Shape;489;p83">
            <a:extLst>
              <a:ext uri="{FF2B5EF4-FFF2-40B4-BE49-F238E27FC236}">
                <a16:creationId xmlns:a16="http://schemas.microsoft.com/office/drawing/2014/main" id="{FB4C1128-ED56-2E4D-8D9F-A1E05E35D3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484" y="3560942"/>
            <a:ext cx="4349032" cy="2643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3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EDDC-0FCC-4B41-BE3C-A4A5A236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目標</a:t>
            </a:r>
            <a:endParaRPr 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42D7-077B-9D40-8543-CBEE160B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Char char="●"/>
            </a:pP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利用</a:t>
            </a:r>
            <a:r>
              <a:rPr lang="en-US" altLang="zh-TW" sz="2000" dirty="0" err="1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Tensorflow</a:t>
            </a: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建構神經網路來訓練手寫數字辨識</a:t>
            </a:r>
            <a:endParaRPr lang="en-US" altLang="zh-TW" sz="20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Char char="●"/>
            </a:pP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en-US" altLang="zh-TW" sz="2000" dirty="0" err="1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Tensorflow</a:t>
            </a: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2000" b="1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low level </a:t>
            </a: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來建立網路</a:t>
            </a:r>
            <a:r>
              <a:rPr lang="en-US" altLang="zh-CN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寫法一</a:t>
            </a:r>
            <a:r>
              <a:rPr lang="en-US" altLang="zh-CN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Font typeface="Arial" panose="020B0604020202020204" pitchFamily="34" charset="0"/>
              <a:buChar char="●"/>
            </a:pP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en-US" altLang="zh-TW" sz="2000" dirty="0" err="1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Tensorflow</a:t>
            </a:r>
            <a:r>
              <a:rPr lang="en-US" altLang="zh-TW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2000" b="1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layer</a:t>
            </a:r>
            <a:r>
              <a:rPr lang="zh-TW" altLang="en-US" sz="2000" b="1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來建立網路</a:t>
            </a:r>
            <a:r>
              <a:rPr lang="en-US" altLang="zh-CN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寫法二</a:t>
            </a:r>
            <a:r>
              <a:rPr lang="en-US" altLang="zh-CN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  <a:endParaRPr lang="zh-TW" altLang="en-US" sz="2000" b="1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Char char="●"/>
            </a:pPr>
            <a:r>
              <a:rPr lang="zh-CN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比較單層隱藏層和多層隱藏層是否會加速收斂</a:t>
            </a:r>
            <a:endParaRPr lang="en-US" altLang="zh-CN" sz="2000" dirty="0">
              <a:solidFill>
                <a:srgbClr val="1A1A1A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1800"/>
              <a:buChar char="●"/>
            </a:pP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利用梯度下降法得到可使 </a:t>
            </a:r>
            <a:r>
              <a:rPr lang="en-US" altLang="zh-TW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loss </a:t>
            </a:r>
            <a:r>
              <a:rPr lang="zh-TW" altLang="en-US" sz="2000" dirty="0">
                <a:solidFill>
                  <a:srgbClr val="1A1A1A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最小的矩陣</a:t>
            </a:r>
          </a:p>
          <a:p>
            <a:endParaRPr lang="en-US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4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35;p87">
            <a:extLst>
              <a:ext uri="{FF2B5EF4-FFF2-40B4-BE49-F238E27FC236}">
                <a16:creationId xmlns:a16="http://schemas.microsoft.com/office/drawing/2014/main" id="{901C77CC-3A5B-F34E-8C2E-5D9563D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48" y="522537"/>
            <a:ext cx="5853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1A1A1A"/>
              </a:buClr>
              <a:buSzPts val="2600"/>
            </a:pPr>
            <a:r>
              <a:rPr lang="en-US" sz="2800" dirty="0">
                <a:latin typeface="PingFang TC" panose="020B0400000000000000" pitchFamily="34" charset="-120"/>
                <a:ea typeface="PingFang TC" panose="020B0400000000000000" pitchFamily="34" charset="-120"/>
              </a:rPr>
              <a:t>MINIST</a:t>
            </a:r>
            <a:r>
              <a:rPr lang="zh-CN" altLang="en-US" sz="2800" dirty="0">
                <a:latin typeface="PingFang TC" panose="020B0400000000000000" pitchFamily="34" charset="-120"/>
                <a:ea typeface="PingFang TC" panose="020B0400000000000000" pitchFamily="34" charset="-120"/>
              </a:rPr>
              <a:t>數據庫</a:t>
            </a:r>
            <a:endParaRPr sz="2800" b="0" i="0" u="none" strike="noStrike" cap="none" dirty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37;p87">
            <a:extLst>
              <a:ext uri="{FF2B5EF4-FFF2-40B4-BE49-F238E27FC236}">
                <a16:creationId xmlns:a16="http://schemas.microsoft.com/office/drawing/2014/main" id="{05715E0F-B4F1-0242-B5FA-07D4DA8661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0544" y="2562983"/>
            <a:ext cx="6600420" cy="2741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77CF10-E9C3-8340-98D5-B861B2B3B1B1}"/>
              </a:ext>
            </a:extLst>
          </p:cNvPr>
          <p:cNvSpPr/>
          <p:nvPr/>
        </p:nvSpPr>
        <p:spPr>
          <a:xfrm>
            <a:off x="646148" y="1232144"/>
            <a:ext cx="6096000" cy="8867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285750">
              <a:lnSpc>
                <a:spcPct val="150000"/>
              </a:lnSpc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觀察資料：數字資料有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64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維</a:t>
            </a:r>
          </a:p>
          <a:p>
            <a:pPr marL="400050" lvl="0" indent="-285750">
              <a:lnSpc>
                <a:spcPct val="150000"/>
              </a:lnSpc>
              <a:buClr>
                <a:srgbClr val="1A1A1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MNIST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數據庫是手寫數字的大型數據庫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6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2;p88">
            <a:extLst>
              <a:ext uri="{FF2B5EF4-FFF2-40B4-BE49-F238E27FC236}">
                <a16:creationId xmlns:a16="http://schemas.microsoft.com/office/drawing/2014/main" id="{5676D860-7D12-0D43-A69C-B0C45F595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214313"/>
            <a:ext cx="5853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</a:pPr>
            <a:r>
              <a:rPr lang="zh-TW" altLang="en-US" sz="2800" b="0" i="0" u="none" strike="noStrike" cap="none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網路架構</a:t>
            </a:r>
            <a:endParaRPr sz="2800" b="0" i="0" u="none" strike="noStrike" cap="none" dirty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3;p88">
            <a:extLst>
              <a:ext uri="{FF2B5EF4-FFF2-40B4-BE49-F238E27FC236}">
                <a16:creationId xmlns:a16="http://schemas.microsoft.com/office/drawing/2014/main" id="{CC8A812C-7977-3349-8021-B3569C7AF16C}"/>
              </a:ext>
            </a:extLst>
          </p:cNvPr>
          <p:cNvSpPr txBox="1"/>
          <p:nvPr/>
        </p:nvSpPr>
        <p:spPr>
          <a:xfrm>
            <a:off x="483600" y="1064100"/>
            <a:ext cx="817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TW" sz="1800" dirty="0">
                <a:solidFill>
                  <a:srgbClr val="1A1A1A"/>
                </a:solidFill>
              </a:rPr>
              <a:t>64（圖片維度） -&gt; 25（隱藏層） -&gt; 10（分類類別）</a:t>
            </a:r>
            <a:endParaRPr sz="1800" dirty="0">
              <a:solidFill>
                <a:srgbClr val="1A1A1A"/>
              </a:solidFill>
            </a:endParaRPr>
          </a:p>
        </p:txBody>
      </p:sp>
      <p:pic>
        <p:nvPicPr>
          <p:cNvPr id="6" name="Google Shape;544;p88">
            <a:extLst>
              <a:ext uri="{FF2B5EF4-FFF2-40B4-BE49-F238E27FC236}">
                <a16:creationId xmlns:a16="http://schemas.microsoft.com/office/drawing/2014/main" id="{6BFCFCD7-8B0F-F540-BBD1-F127097E144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8778" y="1913887"/>
            <a:ext cx="5269175" cy="320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7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72;p91">
            <a:extLst>
              <a:ext uri="{FF2B5EF4-FFF2-40B4-BE49-F238E27FC236}">
                <a16:creationId xmlns:a16="http://schemas.microsoft.com/office/drawing/2014/main" id="{2309044A-8B59-BE43-BCCD-797BF40F5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214313"/>
            <a:ext cx="5853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</a:pPr>
            <a:r>
              <a:rPr lang="zh-TW"/>
              <a:t>計算損失函數</a:t>
            </a:r>
            <a:endParaRPr sz="26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73;p91">
            <a:extLst>
              <a:ext uri="{FF2B5EF4-FFF2-40B4-BE49-F238E27FC236}">
                <a16:creationId xmlns:a16="http://schemas.microsoft.com/office/drawing/2014/main" id="{7A3A444E-3550-A74D-B1F2-D61A4DA8E33E}"/>
              </a:ext>
            </a:extLst>
          </p:cNvPr>
          <p:cNvSpPr txBox="1"/>
          <p:nvPr/>
        </p:nvSpPr>
        <p:spPr>
          <a:xfrm>
            <a:off x="471500" y="1071325"/>
            <a:ext cx="8176800" cy="27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TW" sz="1800" dirty="0">
                <a:solidFill>
                  <a:srgbClr val="1A1A1A"/>
                </a:solidFill>
              </a:rPr>
              <a:t>多類別的分類問題通常會使用交叉熵（cross entropy）來當作損失函數</a:t>
            </a:r>
            <a:endParaRPr sz="5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TW" sz="1800" dirty="0">
                <a:solidFill>
                  <a:srgbClr val="1A1A1A"/>
                </a:solidFill>
              </a:rPr>
              <a:t>交叉熵的計算需要兩個機率分布才能運算：</a:t>
            </a:r>
            <a:endParaRPr sz="1800" dirty="0">
              <a:solidFill>
                <a:srgbClr val="1A1A1A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○"/>
            </a:pPr>
            <a:r>
              <a:rPr lang="zh-TW" sz="1800" dirty="0">
                <a:solidFill>
                  <a:srgbClr val="1A1A1A"/>
                </a:solidFill>
              </a:rPr>
              <a:t>label (1, 0, 0) ↔ predict (0.8, 0.1, 0.1)</a:t>
            </a:r>
            <a:endParaRPr sz="1800" dirty="0">
              <a:solidFill>
                <a:srgbClr val="1A1A1A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 dirty="0">
                <a:solidFill>
                  <a:srgbClr val="1A1A1A"/>
                </a:solidFill>
              </a:rPr>
              <a:t>loss = -ln(1*0.8) = 0.223</a:t>
            </a:r>
            <a:endParaRPr sz="1800" dirty="0">
              <a:solidFill>
                <a:srgbClr val="1A1A1A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○"/>
            </a:pPr>
            <a:r>
              <a:rPr lang="zh-TW" sz="1800" dirty="0">
                <a:solidFill>
                  <a:srgbClr val="1A1A1A"/>
                </a:solidFill>
              </a:rPr>
              <a:t>label (1, 0, 0) ↔ predict (0.3, 0.5, 0.2)</a:t>
            </a:r>
            <a:endParaRPr sz="1800" dirty="0">
              <a:solidFill>
                <a:srgbClr val="1A1A1A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1A1A1A"/>
                </a:solidFill>
              </a:rPr>
              <a:t>loss = -ln(1*0.3) = 1.204</a:t>
            </a:r>
            <a:endParaRPr sz="1800" dirty="0">
              <a:solidFill>
                <a:srgbClr val="1A1A1A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TW" sz="1800" dirty="0">
                <a:solidFill>
                  <a:srgbClr val="1A1A1A"/>
                </a:solidFill>
              </a:rPr>
              <a:t>預測的分布與正確答案越像，loss 越小</a:t>
            </a:r>
            <a:endParaRPr sz="1800" dirty="0">
              <a:solidFill>
                <a:srgbClr val="1A1A1A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A1A1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A1A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5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6;p93">
            <a:extLst>
              <a:ext uri="{FF2B5EF4-FFF2-40B4-BE49-F238E27FC236}">
                <a16:creationId xmlns:a16="http://schemas.microsoft.com/office/drawing/2014/main" id="{ACDD200C-787E-6F40-A542-206231FD0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214313"/>
            <a:ext cx="58533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Arial"/>
              <a:buNone/>
            </a:pPr>
            <a:r>
              <a:rPr lang="zh-TW"/>
              <a:t>批次訓練</a:t>
            </a:r>
            <a:endParaRPr sz="26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87;p93">
            <a:extLst>
              <a:ext uri="{FF2B5EF4-FFF2-40B4-BE49-F238E27FC236}">
                <a16:creationId xmlns:a16="http://schemas.microsoft.com/office/drawing/2014/main" id="{90E1B757-FB5E-E443-867F-66AD0A7817E4}"/>
              </a:ext>
            </a:extLst>
          </p:cNvPr>
          <p:cNvSpPr txBox="1"/>
          <p:nvPr/>
        </p:nvSpPr>
        <p:spPr>
          <a:xfrm>
            <a:off x="471500" y="905750"/>
            <a:ext cx="8176800" cy="3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TW" sz="1800" dirty="0">
                <a:solidFill>
                  <a:srgbClr val="1A1A1A"/>
                </a:solidFill>
              </a:rPr>
              <a:t>最基本的梯度下降法是看過所有的資料，算出一個 total loss，在對 loss 做</a:t>
            </a:r>
            <a:endParaRPr sz="1800" dirty="0">
              <a:solidFill>
                <a:srgbClr val="1A1A1A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1A1A1A"/>
                </a:solidFill>
              </a:rPr>
              <a:t>梯度下降。</a:t>
            </a:r>
            <a:endParaRPr sz="1800" dirty="0">
              <a:solidFill>
                <a:srgbClr val="1A1A1A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○"/>
            </a:pPr>
            <a:r>
              <a:rPr lang="zh-TW" sz="1800" dirty="0">
                <a:solidFill>
                  <a:srgbClr val="1A1A1A"/>
                </a:solidFill>
              </a:rPr>
              <a:t>看過所有資料所需的運算量太大，且更新速度慢。</a:t>
            </a:r>
            <a:endParaRPr sz="1800" dirty="0">
              <a:solidFill>
                <a:srgbClr val="1A1A1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TW" sz="1800" dirty="0">
                <a:solidFill>
                  <a:srgbClr val="1A1A1A"/>
                </a:solidFill>
              </a:rPr>
              <a:t>替代方案之一：每讀一筆資料就算出 loss 並更新一次，雖然梯度下降的方</a:t>
            </a:r>
            <a:endParaRPr sz="1800" dirty="0">
              <a:solidFill>
                <a:srgbClr val="1A1A1A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1A1A1A"/>
                </a:solidFill>
              </a:rPr>
              <a:t>向不是最佳的，但有機會最後走到 loss 最低的點。</a:t>
            </a:r>
            <a:endParaRPr sz="1800" dirty="0">
              <a:solidFill>
                <a:srgbClr val="1A1A1A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○"/>
            </a:pPr>
            <a:r>
              <a:rPr lang="zh-TW" sz="1800" dirty="0">
                <a:solidFill>
                  <a:srgbClr val="1A1A1A"/>
                </a:solidFill>
              </a:rPr>
              <a:t>有一千筆資料，全部丟進網路就可以更新一千次，但穩定度低。</a:t>
            </a:r>
            <a:endParaRPr sz="1800" dirty="0">
              <a:solidFill>
                <a:srgbClr val="1A1A1A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zh-TW" sz="1800" dirty="0">
                <a:solidFill>
                  <a:srgbClr val="1A1A1A"/>
                </a:solidFill>
              </a:rPr>
              <a:t>替代方案之二：每讀Ｎ筆資料就更新一次。</a:t>
            </a:r>
            <a:endParaRPr sz="1800" dirty="0">
              <a:solidFill>
                <a:srgbClr val="1A1A1A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○"/>
            </a:pPr>
            <a:r>
              <a:rPr lang="zh-TW" sz="1800" dirty="0">
                <a:solidFill>
                  <a:srgbClr val="1A1A1A"/>
                </a:solidFill>
              </a:rPr>
              <a:t>前面兩個方法的折衷，有更新速度快以及穩定度較高的特性。</a:t>
            </a:r>
            <a:endParaRPr sz="1800" dirty="0">
              <a:solidFill>
                <a:srgbClr val="1A1A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7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zh-TW"/>
              <a:t>批次訓練示意圖</a:t>
            </a:r>
            <a:endParaRPr/>
          </a:p>
        </p:txBody>
      </p:sp>
      <p:pic>
        <p:nvPicPr>
          <p:cNvPr id="593" name="Google Shape;593;p94"/>
          <p:cNvPicPr preferRelativeResize="0"/>
          <p:nvPr/>
        </p:nvPicPr>
        <p:blipFill rotWithShape="1">
          <a:blip r:embed="rId3">
            <a:alphaModFix/>
          </a:blip>
          <a:srcRect r="45441"/>
          <a:stretch/>
        </p:blipFill>
        <p:spPr>
          <a:xfrm>
            <a:off x="2863101" y="1597533"/>
            <a:ext cx="4148767" cy="3768667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94"/>
          <p:cNvSpPr txBox="1"/>
          <p:nvPr/>
        </p:nvSpPr>
        <p:spPr>
          <a:xfrm>
            <a:off x="5802400" y="4863267"/>
            <a:ext cx="6073600" cy="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1600"/>
              <a:t>原始方法（又稱 </a:t>
            </a:r>
            <a:r>
              <a:rPr lang="en-US" altLang="zh-TW" sz="1600"/>
              <a:t>batch gradient descent</a:t>
            </a:r>
            <a:r>
              <a:rPr lang="zh-TW" altLang="en-US" sz="2400"/>
              <a:t>）</a:t>
            </a:r>
            <a:endParaRPr sz="2400"/>
          </a:p>
          <a:p>
            <a:r>
              <a:rPr lang="zh-TW" altLang="en-US" sz="1600"/>
              <a:t>梯度下降的方向為最佳方向</a:t>
            </a:r>
            <a:endParaRPr sz="1600"/>
          </a:p>
        </p:txBody>
      </p:sp>
      <p:sp>
        <p:nvSpPr>
          <p:cNvPr id="595" name="Google Shape;595;p94"/>
          <p:cNvSpPr txBox="1"/>
          <p:nvPr/>
        </p:nvSpPr>
        <p:spPr>
          <a:xfrm>
            <a:off x="698800" y="1730433"/>
            <a:ext cx="4638400" cy="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1600"/>
              <a:t>替代方案一（又稱 </a:t>
            </a:r>
            <a:r>
              <a:rPr lang="en-US" altLang="zh-TW" sz="1600"/>
              <a:t>stochastic gradient descent</a:t>
            </a:r>
            <a:r>
              <a:rPr lang="zh-TW" altLang="en-US" sz="2400"/>
              <a:t>）</a:t>
            </a:r>
            <a:endParaRPr sz="2400"/>
          </a:p>
          <a:p>
            <a:r>
              <a:rPr lang="zh-TW" altLang="en-US" sz="1600"/>
              <a:t>梯度下降次數多次但方向呈現隨機狀態</a:t>
            </a:r>
            <a:endParaRPr sz="1600"/>
          </a:p>
        </p:txBody>
      </p:sp>
      <p:sp>
        <p:nvSpPr>
          <p:cNvPr id="596" name="Google Shape;596;p94"/>
          <p:cNvSpPr txBox="1"/>
          <p:nvPr/>
        </p:nvSpPr>
        <p:spPr>
          <a:xfrm>
            <a:off x="7211233" y="3820900"/>
            <a:ext cx="515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1600"/>
              <a:t>替代方案二（又稱 </a:t>
            </a:r>
            <a:r>
              <a:rPr lang="en-US" altLang="zh-TW" sz="1600"/>
              <a:t>mini-batch gradient descent</a:t>
            </a:r>
            <a:r>
              <a:rPr lang="zh-TW" altLang="en-US" sz="2400"/>
              <a:t>）</a:t>
            </a:r>
            <a:endParaRPr sz="2400"/>
          </a:p>
          <a:p>
            <a:r>
              <a:rPr lang="zh-TW" altLang="en-US" sz="1600"/>
              <a:t>梯度下降次數多次且方向較穩定</a:t>
            </a:r>
            <a:endParaRPr sz="1600"/>
          </a:p>
        </p:txBody>
      </p:sp>
      <p:cxnSp>
        <p:nvCxnSpPr>
          <p:cNvPr id="597" name="Google Shape;597;p94"/>
          <p:cNvCxnSpPr>
            <a:stCxn id="594" idx="1"/>
          </p:cNvCxnSpPr>
          <p:nvPr/>
        </p:nvCxnSpPr>
        <p:spPr>
          <a:xfrm rot="10800000">
            <a:off x="4646000" y="4601067"/>
            <a:ext cx="11564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98" name="Google Shape;598;p94"/>
          <p:cNvCxnSpPr>
            <a:stCxn id="596" idx="1"/>
          </p:cNvCxnSpPr>
          <p:nvPr/>
        </p:nvCxnSpPr>
        <p:spPr>
          <a:xfrm rot="10800000">
            <a:off x="6560033" y="3445100"/>
            <a:ext cx="651200" cy="5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99" name="Google Shape;599;p94"/>
          <p:cNvCxnSpPr/>
          <p:nvPr/>
        </p:nvCxnSpPr>
        <p:spPr>
          <a:xfrm>
            <a:off x="3410100" y="2434867"/>
            <a:ext cx="1395600" cy="4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06139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zh-TW"/>
              <a:t>訓練網路</a:t>
            </a:r>
            <a:endParaRPr/>
          </a:p>
        </p:txBody>
      </p:sp>
      <p:pic>
        <p:nvPicPr>
          <p:cNvPr id="605" name="Google Shape;60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67" y="1206484"/>
            <a:ext cx="88138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95"/>
          <p:cNvSpPr txBox="1"/>
          <p:nvPr/>
        </p:nvSpPr>
        <p:spPr>
          <a:xfrm>
            <a:off x="5369433" y="1661367"/>
            <a:ext cx="54092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400"/>
              <a:t>神經網路通常使用 </a:t>
            </a:r>
            <a:r>
              <a:rPr lang="en-US" altLang="zh-TW" sz="2400"/>
              <a:t>mini-batch </a:t>
            </a:r>
            <a:r>
              <a:rPr lang="zh-TW" altLang="en-US" sz="2400"/>
              <a:t>的方法訓練，</a:t>
            </a:r>
            <a:endParaRPr sz="2400" baseline="-25000"/>
          </a:p>
          <a:p>
            <a:r>
              <a:rPr lang="zh-TW" altLang="en-US" sz="2400"/>
              <a:t>程式中使用雙重迴圈：</a:t>
            </a:r>
            <a:endParaRPr sz="2400"/>
          </a:p>
          <a:p>
            <a:r>
              <a:rPr lang="zh-TW" altLang="en-US" sz="2400"/>
              <a:t>裡面的迴圈將所有的 </a:t>
            </a:r>
            <a:r>
              <a:rPr lang="en-US" altLang="zh-TW" sz="2400"/>
              <a:t>mini-batch </a:t>
            </a:r>
            <a:r>
              <a:rPr lang="zh-TW" altLang="en-US" sz="2400"/>
              <a:t>都訓練一遍，</a:t>
            </a:r>
            <a:endParaRPr sz="2400"/>
          </a:p>
          <a:p>
            <a:r>
              <a:rPr lang="zh-TW" altLang="en-US" sz="2400"/>
              <a:t>稱作一個 </a:t>
            </a:r>
            <a:r>
              <a:rPr lang="en-US" altLang="zh-TW" sz="2400"/>
              <a:t>epoch</a:t>
            </a:r>
            <a:r>
              <a:rPr lang="zh-TW" altLang="en-US" sz="2400"/>
              <a:t>。</a:t>
            </a:r>
            <a:endParaRPr sz="2400"/>
          </a:p>
          <a:p>
            <a:r>
              <a:rPr lang="zh-TW" altLang="en-US" sz="2400"/>
              <a:t>外面的迴圈則重複執行多個 </a:t>
            </a:r>
            <a:r>
              <a:rPr lang="en-US" altLang="zh-TW" sz="2400"/>
              <a:t>epoch</a:t>
            </a:r>
            <a:r>
              <a:rPr lang="zh-TW" altLang="en-US" sz="2400"/>
              <a:t>。</a:t>
            </a:r>
            <a:endParaRPr sz="2400"/>
          </a:p>
        </p:txBody>
      </p:sp>
      <p:sp>
        <p:nvSpPr>
          <p:cNvPr id="607" name="Google Shape;607;p95"/>
          <p:cNvSpPr/>
          <p:nvPr/>
        </p:nvSpPr>
        <p:spPr>
          <a:xfrm>
            <a:off x="983500" y="5303000"/>
            <a:ext cx="4518800" cy="2392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95"/>
          <p:cNvSpPr txBox="1"/>
          <p:nvPr/>
        </p:nvSpPr>
        <p:spPr>
          <a:xfrm>
            <a:off x="2113200" y="5525100"/>
            <a:ext cx="34492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TW" altLang="en-US" sz="2400"/>
              <a:t>每訓練完所有的資料</a:t>
            </a:r>
            <a:endParaRPr sz="2400"/>
          </a:p>
          <a:p>
            <a:r>
              <a:rPr lang="zh-TW" altLang="en-US" sz="2400"/>
              <a:t>就要重新打亂一次避免過擬和</a:t>
            </a:r>
            <a:endParaRPr sz="2400"/>
          </a:p>
        </p:txBody>
      </p:sp>
      <p:sp>
        <p:nvSpPr>
          <p:cNvPr id="609" name="Google Shape;609;p95"/>
          <p:cNvSpPr/>
          <p:nvPr/>
        </p:nvSpPr>
        <p:spPr>
          <a:xfrm>
            <a:off x="1408800" y="4000500"/>
            <a:ext cx="5170000" cy="516400"/>
          </a:xfrm>
          <a:prstGeom prst="rect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0" name="Google Shape;610;p95"/>
          <p:cNvCxnSpPr/>
          <p:nvPr/>
        </p:nvCxnSpPr>
        <p:spPr>
          <a:xfrm rot="10800000" flipH="1">
            <a:off x="5435900" y="3229700"/>
            <a:ext cx="638000" cy="77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20931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zh-TW"/>
              <a:t>練習時間</a:t>
            </a:r>
            <a:endParaRPr/>
          </a:p>
        </p:txBody>
      </p:sp>
      <p:sp>
        <p:nvSpPr>
          <p:cNvPr id="616" name="Google Shape;616;p96"/>
          <p:cNvSpPr txBox="1"/>
          <p:nvPr/>
        </p:nvSpPr>
        <p:spPr>
          <a:xfrm>
            <a:off x="644800" y="1418800"/>
            <a:ext cx="10902400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Clr>
                <a:srgbClr val="1A1A1A"/>
              </a:buClr>
              <a:buSzPts val="1800"/>
              <a:buChar char="●"/>
            </a:pPr>
            <a:r>
              <a:rPr lang="zh-TW" altLang="en-US" sz="2400">
                <a:solidFill>
                  <a:srgbClr val="1A1A1A"/>
                </a:solidFill>
              </a:rPr>
              <a:t>嘗試利用方法一疊出三層隱藏層都為</a:t>
            </a:r>
            <a:r>
              <a:rPr lang="en-US" altLang="zh-TW" sz="2400">
                <a:solidFill>
                  <a:srgbClr val="1A1A1A"/>
                </a:solidFill>
              </a:rPr>
              <a:t>25</a:t>
            </a:r>
            <a:r>
              <a:rPr lang="zh-TW" altLang="en-US" sz="2400">
                <a:solidFill>
                  <a:srgbClr val="1A1A1A"/>
                </a:solidFill>
              </a:rPr>
              <a:t>維的神經網路</a:t>
            </a:r>
            <a:endParaRPr sz="2400">
              <a:solidFill>
                <a:srgbClr val="1A1A1A"/>
              </a:solidFill>
            </a:endParaRPr>
          </a:p>
          <a:p>
            <a:pPr marL="609585" indent="-457189">
              <a:lnSpc>
                <a:spcPct val="150000"/>
              </a:lnSpc>
              <a:buClr>
                <a:srgbClr val="1A1A1A"/>
              </a:buClr>
              <a:buSzPts val="1800"/>
              <a:buChar char="●"/>
            </a:pPr>
            <a:r>
              <a:rPr lang="zh-TW" altLang="en-US" sz="2400">
                <a:solidFill>
                  <a:srgbClr val="1A1A1A"/>
                </a:solidFill>
              </a:rPr>
              <a:t>嘗試利用方法二疊出三層隱藏層都為</a:t>
            </a:r>
            <a:r>
              <a:rPr lang="en-US" altLang="zh-TW" sz="2400">
                <a:solidFill>
                  <a:srgbClr val="1A1A1A"/>
                </a:solidFill>
              </a:rPr>
              <a:t>25</a:t>
            </a:r>
            <a:r>
              <a:rPr lang="zh-TW" altLang="en-US" sz="2400">
                <a:solidFill>
                  <a:srgbClr val="1A1A1A"/>
                </a:solidFill>
              </a:rPr>
              <a:t>維的神經網路</a:t>
            </a:r>
            <a:endParaRPr sz="2400">
              <a:solidFill>
                <a:srgbClr val="1A1A1A"/>
              </a:solidFill>
            </a:endParaRPr>
          </a:p>
        </p:txBody>
      </p:sp>
      <p:pic>
        <p:nvPicPr>
          <p:cNvPr id="617" name="Google Shape;61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951" y="2551833"/>
            <a:ext cx="7857099" cy="354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22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514</Words>
  <Application>Microsoft Macintosh PowerPoint</Application>
  <PresentationFormat>Widescreen</PresentationFormat>
  <Paragraphs>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PingFang TC</vt:lpstr>
      <vt:lpstr>Arial</vt:lpstr>
      <vt:lpstr>Calibri</vt:lpstr>
      <vt:lpstr>Calibri Light</vt:lpstr>
      <vt:lpstr>Georgia</vt:lpstr>
      <vt:lpstr>Helvetica Neue</vt:lpstr>
      <vt:lpstr>Helvetica Neue Light</vt:lpstr>
      <vt:lpstr>Office Theme</vt:lpstr>
      <vt:lpstr>1_Office Theme</vt:lpstr>
      <vt:lpstr>MINIST 手寫數字辨識</vt:lpstr>
      <vt:lpstr>目標</vt:lpstr>
      <vt:lpstr>MINIST數據庫</vt:lpstr>
      <vt:lpstr>網路架構</vt:lpstr>
      <vt:lpstr>計算損失函數</vt:lpstr>
      <vt:lpstr>批次訓練</vt:lpstr>
      <vt:lpstr>批次訓練示意圖</vt:lpstr>
      <vt:lpstr>訓練網路</vt:lpstr>
      <vt:lpstr>練習時間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 手寫數字辨識</dc:title>
  <dc:creator>Microsoft Office User</dc:creator>
  <cp:lastModifiedBy>Microsoft Office User</cp:lastModifiedBy>
  <cp:revision>3</cp:revision>
  <dcterms:created xsi:type="dcterms:W3CDTF">2019-10-08T14:56:19Z</dcterms:created>
  <dcterms:modified xsi:type="dcterms:W3CDTF">2019-10-08T16:10:30Z</dcterms:modified>
</cp:coreProperties>
</file>