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7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1012"/>
  </p:normalViewPr>
  <p:slideViewPr>
    <p:cSldViewPr snapToGrid="0" snapToObjects="1">
      <p:cViewPr varScale="1">
        <p:scale>
          <a:sx n="104" d="100"/>
          <a:sy n="104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962FC-5538-A049-8645-148C35380F82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968AF-E4F1-2C42-AA60-16491B22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dirty="0"/>
              <a:t>利用</a:t>
            </a:r>
            <a:r>
              <a:rPr lang="en-US" altLang="zh-TW" sz="1200" b="1" dirty="0" err="1"/>
              <a:t>Tensorflow</a:t>
            </a:r>
            <a:r>
              <a:rPr lang="zh-TW" altLang="en-US" sz="1200" b="1" dirty="0"/>
              <a:t>建構神經網路</a:t>
            </a:r>
            <a:endParaRPr lang="en-US" altLang="zh-TW" sz="1200" b="1" dirty="0"/>
          </a:p>
          <a:p>
            <a:pPr marL="381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altLang="en-US" sz="1200" b="1" dirty="0"/>
              <a:t>手寫數字辨識</a:t>
            </a:r>
          </a:p>
          <a:p>
            <a:pPr marL="381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altLang="en-US" sz="1200" b="1" dirty="0"/>
              <a:t>儲存及載入模型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968AF-E4F1-2C42-AA60-16491B2251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1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bb141369a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bb141369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332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4c128489f9_0_1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g4c128489f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6226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4c128489f9_0_1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g4c128489f9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15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94D2-0CE5-7141-AE19-7D60DA7C7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4FD14-0BA6-D94A-8E36-E8E367DE0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EE753-CAD1-DD44-978A-704C1044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88B5-3708-3044-9773-3028B0F4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3B02D-FBFA-8A4B-91E0-815D6E64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4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0FD4-5178-3F42-B160-1BADECA9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95C5D-6541-AD4C-91A4-A39C275F9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FDC7-5208-174A-850A-F5263794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1229B-6AD2-674E-8274-B15126EC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430FC-C101-3F46-BFB3-B1CE4A58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9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F9124-C334-5449-A9D2-DF86D3BDA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993F8-F19D-4045-A11A-A6B28214E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983C2-184F-5941-93C2-F19EFCF9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EEEDA-74E1-6A46-879C-20A0D5BD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2A811-9D48-C946-89D8-2445FC7D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1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大標題與項目符號">
  <p:cSld name="大標題與項目符號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8651" y="285752"/>
            <a:ext cx="7804547" cy="75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2193727" y="1821657"/>
            <a:ext cx="7804547" cy="442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L="609585" marR="0" lvl="0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grpSp>
        <p:nvGrpSpPr>
          <p:cNvPr id="90" name="Google Shape;90;p18"/>
          <p:cNvGrpSpPr/>
          <p:nvPr/>
        </p:nvGrpSpPr>
        <p:grpSpPr>
          <a:xfrm>
            <a:off x="-23267" y="6779195"/>
            <a:ext cx="12238536" cy="78805"/>
            <a:chOff x="0" y="0"/>
            <a:chExt cx="24477068" cy="157609"/>
          </a:xfrm>
        </p:grpSpPr>
        <p:sp>
          <p:nvSpPr>
            <p:cNvPr id="91" name="Google Shape;91;p18"/>
            <p:cNvSpPr/>
            <p:nvPr/>
          </p:nvSpPr>
          <p:spPr>
            <a:xfrm>
              <a:off x="0" y="0"/>
              <a:ext cx="7363457" cy="157609"/>
            </a:xfrm>
            <a:prstGeom prst="rect">
              <a:avLst/>
            </a:prstGeom>
            <a:solidFill>
              <a:srgbClr val="D66962"/>
            </a:solidFill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Helvetica Neue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7324707" y="0"/>
              <a:ext cx="9827654" cy="157609"/>
            </a:xfrm>
            <a:prstGeom prst="rect">
              <a:avLst/>
            </a:prstGeom>
            <a:solidFill>
              <a:srgbClr val="EFBA57"/>
            </a:solidFill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Helvetica Neue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17114825" y="0"/>
              <a:ext cx="7362243" cy="157609"/>
            </a:xfrm>
            <a:prstGeom prst="rect">
              <a:avLst/>
            </a:prstGeom>
            <a:solidFill>
              <a:srgbClr val="3068AA"/>
            </a:solidFill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Helvetica Neue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94" name="Google Shape;94;p18" descr="影像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5191" y="5802570"/>
            <a:ext cx="2059708" cy="9855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8"/>
          <p:cNvCxnSpPr/>
          <p:nvPr/>
        </p:nvCxnSpPr>
        <p:spPr>
          <a:xfrm>
            <a:off x="601142" y="1005632"/>
            <a:ext cx="10970668" cy="0"/>
          </a:xfrm>
          <a:prstGeom prst="straightConnector1">
            <a:avLst/>
          </a:prstGeom>
          <a:noFill/>
          <a:ln w="25400" cap="flat" cmpd="sng">
            <a:solidFill>
              <a:srgbClr val="262627"/>
            </a:solidFill>
            <a:prstDash val="solid"/>
            <a:miter lim="400000"/>
            <a:headEnd type="none" w="sm" len="sm"/>
            <a:tailEnd type="oval" w="med" len="med"/>
          </a:ln>
        </p:spPr>
      </p:cxnSp>
      <p:pic>
        <p:nvPicPr>
          <p:cNvPr id="96" name="Google Shape;96;p18" descr="影像"/>
          <p:cNvPicPr preferRelativeResize="0"/>
          <p:nvPr/>
        </p:nvPicPr>
        <p:blipFill rotWithShape="1">
          <a:blip r:embed="rId3">
            <a:alphaModFix amt="18337"/>
          </a:blip>
          <a:srcRect/>
          <a:stretch/>
        </p:blipFill>
        <p:spPr>
          <a:xfrm>
            <a:off x="10175013" y="6492561"/>
            <a:ext cx="1948848" cy="25743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5977053" y="6536531"/>
            <a:ext cx="233135" cy="23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719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8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29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95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1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80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53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4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AFD-B1BC-4D4D-9F34-0B615AE1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3D1C-60CA-A647-8406-4049DF62F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9A83-6FFA-D040-A777-F0359370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5C213-1172-0E4E-BDD6-3830BF94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2E8F-9875-D346-BCDA-25EE111C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77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80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50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48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54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大標題與項目符號">
  <p:cSld name="大標題與項目符號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8651" y="285752"/>
            <a:ext cx="7804547" cy="75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2193727" y="1821657"/>
            <a:ext cx="7804547" cy="442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L="609585" marR="0" lvl="0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5977053" y="6536531"/>
            <a:ext cx="233135" cy="23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39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659B-48DE-AF45-8050-F027BBF6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39D40-28DF-4A4B-BE23-965AA1074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B5101-D9F7-E449-928D-A9501D22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2B0F6-8164-E64E-B178-42D29549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5D1B0-FB3B-1442-A5F4-E91687C6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7ACF-968D-3745-89A5-9A9A515E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1B32-D9A3-4643-995E-D59098FA7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2A3A9-F18B-FF46-906B-8F8C1352C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888F8-D7AA-B04F-9B87-F83021A1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DBE21-7226-834B-9C5E-B1CC87CE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EA7BD-4D53-A84D-B4AB-3AEF9F4E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3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E4F-D6CD-0144-9754-516C5B8A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A9A1A-942B-EA4D-A472-FADEC9CB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D55F7-58BA-4C41-872E-546450D6A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30E9C-7261-744A-B620-D7D54042D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FDFFB-65FF-8541-B29B-1A3E3D5D3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7C5AA-CC4C-F141-B587-6FAC89CE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41613-D708-5340-A9D4-7941627C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86EDA-B6A6-E643-A243-7278D5C0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9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3E85-DACF-464C-BB9B-14C6D910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7CAAA-A4E5-7C42-8FF1-31BA0283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11502-5B31-5640-87DB-67082BF4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21CB9-8035-0E4F-9951-535C865F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9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C0DE7-6BA9-8C4A-BA5C-7CDFD544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0F180-4130-CB4C-8306-9FE05E55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5E575-D1CF-7247-8FDD-0B62537D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7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DD72-3337-EF4E-BBC1-859CC899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AF2F-600D-1B4F-AB42-A60B217BF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7B8F8-47E9-BF49-8A04-7653141E4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57E0-8E74-9443-9751-87BCF82F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51D86-3E12-AC47-B86F-DB1FB74B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8D48-E316-D545-B3D0-60A17BC8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6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2C2F-79FC-CF4E-B8FD-258C6CC5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16E6C-3AD6-8140-8E2B-F471AAF3C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77F98-B36F-AF4A-B7C9-60FE30450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11530-428E-BE4E-91E0-B3873835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4F081-3100-5A45-BC12-1B20DDE9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45BD4-4B0D-DF4F-B25E-14E1123B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1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E999B-E707-6B42-9212-F9958F4A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2AEF9-E0AA-1F4E-8C94-F6FB02825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409D3-F0B7-0847-B419-CC007D68A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F9EA6-DC95-7548-8478-58488E069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72E0-E792-0046-BF45-A3E1161CD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5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61FF-2E3D-F343-B064-D40ECC8DD5E4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41E8-3ED9-594F-A409-3559E97AA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496"/>
            <a:ext cx="9144000" cy="2387600"/>
          </a:xfrm>
        </p:spPr>
        <p:txBody>
          <a:bodyPr/>
          <a:lstStyle/>
          <a:p>
            <a:r>
              <a:rPr 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MINIST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手寫數字辨識</a:t>
            </a:r>
            <a:endParaRPr lang="en-US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6631A-C5FF-4642-804F-3710E2833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2171"/>
            <a:ext cx="9144000" cy="1655762"/>
          </a:xfrm>
        </p:spPr>
        <p:txBody>
          <a:bodyPr/>
          <a:lstStyle/>
          <a:p>
            <a:r>
              <a:rPr 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DNN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深度學習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實作</a:t>
            </a:r>
            <a:endParaRPr lang="en-US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pic>
        <p:nvPicPr>
          <p:cNvPr id="4" name="Google Shape;489;p83">
            <a:extLst>
              <a:ext uri="{FF2B5EF4-FFF2-40B4-BE49-F238E27FC236}">
                <a16:creationId xmlns:a16="http://schemas.microsoft.com/office/drawing/2014/main" id="{FB4C1128-ED56-2E4D-8D9F-A1E05E35D37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484" y="3421088"/>
            <a:ext cx="4349032" cy="2643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93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EDDC-0FCC-4B41-BE3C-A4A5A236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目標</a:t>
            </a:r>
            <a:endParaRPr lang="en-US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42D7-077B-9D40-8543-CBEE160B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27"/>
            <a:ext cx="10515600" cy="4676936"/>
          </a:xfrm>
        </p:spPr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1A1A1A"/>
              </a:buClr>
              <a:buSzPts val="1800"/>
              <a:buChar char="●"/>
            </a:pPr>
            <a:r>
              <a:rPr lang="zh-TW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利用</a:t>
            </a:r>
            <a:r>
              <a:rPr lang="en-US" altLang="zh-TW" sz="2000" dirty="0" err="1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Tensorflow</a:t>
            </a:r>
            <a:r>
              <a:rPr lang="zh-TW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建構神經網路來訓練手寫數字辨識</a:t>
            </a:r>
            <a:endParaRPr lang="en-US" altLang="zh-TW" sz="20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1A1A1A"/>
              </a:buClr>
              <a:buSzPts val="1800"/>
              <a:buChar char="●"/>
            </a:pPr>
            <a:r>
              <a:rPr lang="zh-TW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使用</a:t>
            </a:r>
            <a:r>
              <a:rPr lang="en-US" altLang="zh-TW" sz="2000" dirty="0" err="1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Tensorflow</a:t>
            </a:r>
            <a:r>
              <a:rPr lang="zh-TW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2000" b="1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low level </a:t>
            </a:r>
            <a:r>
              <a:rPr lang="zh-CN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方法來建立網路</a:t>
            </a:r>
            <a:r>
              <a:rPr lang="en-US" altLang="zh-CN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(</a:t>
            </a:r>
            <a:r>
              <a:rPr lang="zh-CN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寫法一</a:t>
            </a:r>
            <a:r>
              <a:rPr lang="en-US" altLang="zh-CN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Clr>
                <a:srgbClr val="1A1A1A"/>
              </a:buClr>
              <a:buSzPts val="1800"/>
              <a:buFont typeface="Arial" panose="020B0604020202020204" pitchFamily="34" charset="0"/>
              <a:buChar char="●"/>
            </a:pPr>
            <a:r>
              <a:rPr lang="zh-CN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使用</a:t>
            </a:r>
            <a:r>
              <a:rPr lang="en-US" altLang="zh-TW" sz="2000" dirty="0" err="1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Tensorflow</a:t>
            </a:r>
            <a:r>
              <a:rPr lang="en-US" altLang="zh-TW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2000" b="1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layer</a:t>
            </a:r>
            <a:r>
              <a:rPr lang="zh-TW" altLang="en-US" sz="2000" b="1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TW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方法</a:t>
            </a:r>
            <a:r>
              <a:rPr lang="zh-CN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來建立網路</a:t>
            </a:r>
            <a:r>
              <a:rPr lang="en-US" altLang="zh-CN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(</a:t>
            </a:r>
            <a:r>
              <a:rPr lang="zh-CN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寫法二</a:t>
            </a:r>
            <a:r>
              <a:rPr lang="en-US" altLang="zh-CN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  <a:endParaRPr lang="zh-TW" altLang="en-US" sz="2000" b="1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1A1A1A"/>
              </a:buClr>
              <a:buSzPts val="1800"/>
              <a:buChar char="●"/>
            </a:pPr>
            <a:r>
              <a:rPr lang="zh-CN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比較單層隱藏層和多層隱藏層是否會加速收斂</a:t>
            </a:r>
            <a:endParaRPr lang="en-US" altLang="zh-CN" sz="20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1A1A1A"/>
              </a:buClr>
              <a:buSzPts val="1800"/>
              <a:buChar char="●"/>
            </a:pPr>
            <a:r>
              <a:rPr lang="zh-TW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利用梯度下降法得到可使 </a:t>
            </a:r>
            <a:r>
              <a:rPr lang="en-US" altLang="zh-TW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loss </a:t>
            </a:r>
            <a:r>
              <a:rPr lang="zh-TW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最小的矩陣</a:t>
            </a:r>
          </a:p>
          <a:p>
            <a:endParaRPr lang="en-US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548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35;p87">
            <a:extLst>
              <a:ext uri="{FF2B5EF4-FFF2-40B4-BE49-F238E27FC236}">
                <a16:creationId xmlns:a16="http://schemas.microsoft.com/office/drawing/2014/main" id="{901C77CC-3A5B-F34E-8C2E-5D9563D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48" y="522537"/>
            <a:ext cx="5853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1A1A1A"/>
              </a:buClr>
              <a:buSzPts val="2600"/>
            </a:pPr>
            <a:r>
              <a:rPr lang="en-US" sz="2800" dirty="0">
                <a:latin typeface="PingFang TC" panose="020B0400000000000000" pitchFamily="34" charset="-120"/>
                <a:ea typeface="PingFang TC" panose="020B0400000000000000" pitchFamily="34" charset="-120"/>
              </a:rPr>
              <a:t>MINIST</a:t>
            </a:r>
            <a:r>
              <a:rPr lang="zh-CN" altLang="en-US" sz="2800" dirty="0">
                <a:latin typeface="PingFang TC" panose="020B0400000000000000" pitchFamily="34" charset="-120"/>
                <a:ea typeface="PingFang TC" panose="020B0400000000000000" pitchFamily="34" charset="-120"/>
              </a:rPr>
              <a:t>數據庫</a:t>
            </a:r>
            <a:endParaRPr sz="2800" b="0" i="0" u="none" strike="noStrike" cap="none" dirty="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37;p87">
            <a:extLst>
              <a:ext uri="{FF2B5EF4-FFF2-40B4-BE49-F238E27FC236}">
                <a16:creationId xmlns:a16="http://schemas.microsoft.com/office/drawing/2014/main" id="{05715E0F-B4F1-0242-B5FA-07D4DA8661B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0544" y="2562983"/>
            <a:ext cx="6600420" cy="27416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77CF10-E9C3-8340-98D5-B861B2B3B1B1}"/>
              </a:ext>
            </a:extLst>
          </p:cNvPr>
          <p:cNvSpPr/>
          <p:nvPr/>
        </p:nvSpPr>
        <p:spPr>
          <a:xfrm>
            <a:off x="646148" y="1232144"/>
            <a:ext cx="6096000" cy="8867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285750">
              <a:lnSpc>
                <a:spcPct val="150000"/>
              </a:lnSpc>
              <a:buClr>
                <a:srgbClr val="1A1A1A"/>
              </a:buClr>
              <a:buSzPts val="1800"/>
              <a:buFont typeface="Arial" panose="020B0604020202020204" pitchFamily="34" charset="0"/>
              <a:buChar char="•"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觀察資料：數字資料有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64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維</a:t>
            </a:r>
          </a:p>
          <a:p>
            <a:pPr marL="400050" lvl="0" indent="-285750">
              <a:lnSpc>
                <a:spcPct val="150000"/>
              </a:lnSpc>
              <a:buClr>
                <a:srgbClr val="1A1A1A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MNIST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數據庫是手寫數字的大型數據庫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060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2;p88">
            <a:extLst>
              <a:ext uri="{FF2B5EF4-FFF2-40B4-BE49-F238E27FC236}">
                <a16:creationId xmlns:a16="http://schemas.microsoft.com/office/drawing/2014/main" id="{5676D860-7D12-0D43-A69C-B0C45F595A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6490" y="644619"/>
            <a:ext cx="5853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</a:pPr>
            <a:r>
              <a:rPr lang="zh-TW" altLang="en-US" sz="2800" b="0" i="0" u="none" strike="noStrike" cap="none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  <a:cs typeface="Arial"/>
                <a:sym typeface="Arial"/>
              </a:rPr>
              <a:t>網路架構</a:t>
            </a:r>
            <a:endParaRPr sz="2800" b="0" i="0" u="none" strike="noStrike" cap="none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6F4A14-316E-054A-937B-6F20D70DDACF}"/>
              </a:ext>
            </a:extLst>
          </p:cNvPr>
          <p:cNvSpPr/>
          <p:nvPr/>
        </p:nvSpPr>
        <p:spPr>
          <a:xfrm>
            <a:off x="826490" y="1310365"/>
            <a:ext cx="6160661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0" indent="-285750">
              <a:lnSpc>
                <a:spcPct val="150000"/>
              </a:lnSpc>
              <a:buClr>
                <a:srgbClr val="1A1A1A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64</a:t>
            </a:r>
            <a:r>
              <a:rPr lang="zh-TW" alt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（圖片維度） </a:t>
            </a:r>
            <a:r>
              <a:rPr lang="en-US" altLang="zh-TW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-&gt; 25</a:t>
            </a:r>
            <a:r>
              <a:rPr lang="zh-TW" alt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（隱藏層） </a:t>
            </a:r>
            <a:r>
              <a:rPr lang="en-US" altLang="zh-TW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-&gt; 10</a:t>
            </a:r>
            <a:r>
              <a:rPr lang="zh-TW" alt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（分類類別）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E9CA13-A187-704A-9769-168739ADFF59}"/>
              </a:ext>
            </a:extLst>
          </p:cNvPr>
          <p:cNvSpPr/>
          <p:nvPr/>
        </p:nvSpPr>
        <p:spPr>
          <a:xfrm>
            <a:off x="3288252" y="3082939"/>
            <a:ext cx="645458" cy="3022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FEE571-E5F1-C54B-8587-D94D810F4396}"/>
              </a:ext>
            </a:extLst>
          </p:cNvPr>
          <p:cNvSpPr/>
          <p:nvPr/>
        </p:nvSpPr>
        <p:spPr>
          <a:xfrm>
            <a:off x="5441576" y="3082939"/>
            <a:ext cx="645458" cy="3022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3C4FE3-9D6F-5D4B-825E-ECE50A403715}"/>
              </a:ext>
            </a:extLst>
          </p:cNvPr>
          <p:cNvSpPr/>
          <p:nvPr/>
        </p:nvSpPr>
        <p:spPr>
          <a:xfrm>
            <a:off x="7594900" y="3082939"/>
            <a:ext cx="645458" cy="3022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BAA777-9C99-2646-96BA-E477702BB189}"/>
              </a:ext>
            </a:extLst>
          </p:cNvPr>
          <p:cNvSpPr/>
          <p:nvPr/>
        </p:nvSpPr>
        <p:spPr>
          <a:xfrm>
            <a:off x="3376981" y="327454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74D620-9218-2148-9E29-3259B45B4D94}"/>
              </a:ext>
            </a:extLst>
          </p:cNvPr>
          <p:cNvSpPr/>
          <p:nvPr/>
        </p:nvSpPr>
        <p:spPr>
          <a:xfrm>
            <a:off x="3376981" y="3825195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94D352-BF27-4343-AB2C-F5ACDFC1D623}"/>
              </a:ext>
            </a:extLst>
          </p:cNvPr>
          <p:cNvSpPr/>
          <p:nvPr/>
        </p:nvSpPr>
        <p:spPr>
          <a:xfrm>
            <a:off x="3376981" y="5445164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FCED96-2968-1441-B484-EC908935614D}"/>
              </a:ext>
            </a:extLst>
          </p:cNvPr>
          <p:cNvSpPr/>
          <p:nvPr/>
        </p:nvSpPr>
        <p:spPr>
          <a:xfrm>
            <a:off x="3488191" y="4209007"/>
            <a:ext cx="2455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25E579-D161-384F-AB37-BE9888279E52}"/>
              </a:ext>
            </a:extLst>
          </p:cNvPr>
          <p:cNvSpPr/>
          <p:nvPr/>
        </p:nvSpPr>
        <p:spPr>
          <a:xfrm>
            <a:off x="5528073" y="327454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540CBB-052D-3040-B447-914863141D82}"/>
              </a:ext>
            </a:extLst>
          </p:cNvPr>
          <p:cNvSpPr/>
          <p:nvPr/>
        </p:nvSpPr>
        <p:spPr>
          <a:xfrm>
            <a:off x="5528073" y="3825195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6134A2-D545-1C4E-8FAE-CDA602E56328}"/>
              </a:ext>
            </a:extLst>
          </p:cNvPr>
          <p:cNvSpPr/>
          <p:nvPr/>
        </p:nvSpPr>
        <p:spPr>
          <a:xfrm>
            <a:off x="5528073" y="5445164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91F03E-9C90-CD46-9C89-09D6790A0ED5}"/>
              </a:ext>
            </a:extLst>
          </p:cNvPr>
          <p:cNvSpPr/>
          <p:nvPr/>
        </p:nvSpPr>
        <p:spPr>
          <a:xfrm>
            <a:off x="5639283" y="4209007"/>
            <a:ext cx="2455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B44F52-80F7-9847-8F93-4CB1AC609B05}"/>
              </a:ext>
            </a:extLst>
          </p:cNvPr>
          <p:cNvSpPr/>
          <p:nvPr/>
        </p:nvSpPr>
        <p:spPr>
          <a:xfrm>
            <a:off x="7681399" y="327454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38E83D-C747-8C47-BCD0-DB35602CE0BE}"/>
              </a:ext>
            </a:extLst>
          </p:cNvPr>
          <p:cNvSpPr/>
          <p:nvPr/>
        </p:nvSpPr>
        <p:spPr>
          <a:xfrm>
            <a:off x="7681399" y="3825195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D79055-C38A-4047-833E-460CE60DC679}"/>
              </a:ext>
            </a:extLst>
          </p:cNvPr>
          <p:cNvSpPr/>
          <p:nvPr/>
        </p:nvSpPr>
        <p:spPr>
          <a:xfrm>
            <a:off x="7681399" y="5445164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68446-B800-1442-AE5F-937B90C0CB80}"/>
              </a:ext>
            </a:extLst>
          </p:cNvPr>
          <p:cNvSpPr/>
          <p:nvPr/>
        </p:nvSpPr>
        <p:spPr>
          <a:xfrm>
            <a:off x="7792609" y="4209007"/>
            <a:ext cx="2455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7F6D82-1FCE-C345-BC28-ABC497326AED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3844981" y="3508541"/>
            <a:ext cx="1683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55086C-21E3-264E-9CD4-9407174C9BC3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844981" y="3508541"/>
            <a:ext cx="1683092" cy="550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CDB839-D56F-4C47-9029-EE24B5D7BC4F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3844981" y="3508541"/>
            <a:ext cx="1683092" cy="2170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6BA7A4-3984-A944-A57A-9119A64F4EE7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3844981" y="3508541"/>
            <a:ext cx="1683092" cy="550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07C51A8-A1A2-064E-95F1-8A47D711E9E5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3844981" y="4059195"/>
            <a:ext cx="1683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3BC23B-2FE2-A242-A9EB-AABF208CE8AE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3844981" y="4059195"/>
            <a:ext cx="1683092" cy="1619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AEC0DE-08E7-D24B-8B77-92FA84F54C93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3844981" y="3508541"/>
            <a:ext cx="1683092" cy="2170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18FEC4-BCA9-C24A-A7AE-D216DB45621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844981" y="4059195"/>
            <a:ext cx="1683092" cy="1619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F94A1A-F260-544E-B42E-2328C7810BE3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3844981" y="5679164"/>
            <a:ext cx="1683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E9A26F-165E-5F45-9574-DFB62CB772D0}"/>
              </a:ext>
            </a:extLst>
          </p:cNvPr>
          <p:cNvCxnSpPr>
            <a:cxnSpLocks/>
          </p:cNvCxnSpPr>
          <p:nvPr/>
        </p:nvCxnSpPr>
        <p:spPr>
          <a:xfrm>
            <a:off x="5998307" y="3528607"/>
            <a:ext cx="1683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5700E2-6EE0-F042-8114-A276B20EE148}"/>
              </a:ext>
            </a:extLst>
          </p:cNvPr>
          <p:cNvCxnSpPr>
            <a:cxnSpLocks/>
          </p:cNvCxnSpPr>
          <p:nvPr/>
        </p:nvCxnSpPr>
        <p:spPr>
          <a:xfrm>
            <a:off x="5998307" y="3528607"/>
            <a:ext cx="1683092" cy="550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6BE9FA-3F52-9E4F-B579-AD14F938CC48}"/>
              </a:ext>
            </a:extLst>
          </p:cNvPr>
          <p:cNvCxnSpPr>
            <a:cxnSpLocks/>
          </p:cNvCxnSpPr>
          <p:nvPr/>
        </p:nvCxnSpPr>
        <p:spPr>
          <a:xfrm>
            <a:off x="5998307" y="3528607"/>
            <a:ext cx="1683092" cy="2170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D26309B-7874-3E40-8E9A-3A734DC5BB4A}"/>
              </a:ext>
            </a:extLst>
          </p:cNvPr>
          <p:cNvCxnSpPr>
            <a:cxnSpLocks/>
          </p:cNvCxnSpPr>
          <p:nvPr/>
        </p:nvCxnSpPr>
        <p:spPr>
          <a:xfrm flipV="1">
            <a:off x="5998307" y="3528607"/>
            <a:ext cx="1683092" cy="550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7C8B1A-CD6B-844B-9F60-4F09A130C523}"/>
              </a:ext>
            </a:extLst>
          </p:cNvPr>
          <p:cNvCxnSpPr>
            <a:cxnSpLocks/>
          </p:cNvCxnSpPr>
          <p:nvPr/>
        </p:nvCxnSpPr>
        <p:spPr>
          <a:xfrm>
            <a:off x="5998307" y="4079261"/>
            <a:ext cx="1683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1CA0A5F-6042-6742-ACF7-1902C2B79810}"/>
              </a:ext>
            </a:extLst>
          </p:cNvPr>
          <p:cNvCxnSpPr>
            <a:cxnSpLocks/>
          </p:cNvCxnSpPr>
          <p:nvPr/>
        </p:nvCxnSpPr>
        <p:spPr>
          <a:xfrm>
            <a:off x="5998307" y="4079261"/>
            <a:ext cx="1683092" cy="1619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B9AF65-8C5C-EF4B-A359-906A8D2C2372}"/>
              </a:ext>
            </a:extLst>
          </p:cNvPr>
          <p:cNvCxnSpPr>
            <a:cxnSpLocks/>
          </p:cNvCxnSpPr>
          <p:nvPr/>
        </p:nvCxnSpPr>
        <p:spPr>
          <a:xfrm flipV="1">
            <a:off x="5998307" y="3528607"/>
            <a:ext cx="1683092" cy="2170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DA178F-33EB-FD47-8ECF-DF53DE8AE571}"/>
              </a:ext>
            </a:extLst>
          </p:cNvPr>
          <p:cNvCxnSpPr>
            <a:cxnSpLocks/>
          </p:cNvCxnSpPr>
          <p:nvPr/>
        </p:nvCxnSpPr>
        <p:spPr>
          <a:xfrm flipV="1">
            <a:off x="5998307" y="4079261"/>
            <a:ext cx="1683092" cy="1619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CB2A75-DE5D-2D40-896D-8661ABACABF3}"/>
              </a:ext>
            </a:extLst>
          </p:cNvPr>
          <p:cNvCxnSpPr>
            <a:cxnSpLocks/>
          </p:cNvCxnSpPr>
          <p:nvPr/>
        </p:nvCxnSpPr>
        <p:spPr>
          <a:xfrm>
            <a:off x="5998307" y="5699230"/>
            <a:ext cx="1683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3913B22-6F3E-9F44-953B-0E8F2769C9AC}"/>
              </a:ext>
            </a:extLst>
          </p:cNvPr>
          <p:cNvSpPr/>
          <p:nvPr/>
        </p:nvSpPr>
        <p:spPr>
          <a:xfrm>
            <a:off x="2932283" y="2158400"/>
            <a:ext cx="12506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Input Layer</a:t>
            </a:r>
            <a:endParaRPr lang="en-US" sz="16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6A4FB07-D500-F14F-A08B-2E7697F70E31}"/>
              </a:ext>
            </a:extLst>
          </p:cNvPr>
          <p:cNvSpPr/>
          <p:nvPr/>
        </p:nvSpPr>
        <p:spPr>
          <a:xfrm>
            <a:off x="4971966" y="2152332"/>
            <a:ext cx="1449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Hidden Layer</a:t>
            </a:r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F80F792-5804-694A-A73B-7DC6F71ECCA5}"/>
              </a:ext>
            </a:extLst>
          </p:cNvPr>
          <p:cNvSpPr/>
          <p:nvPr/>
        </p:nvSpPr>
        <p:spPr>
          <a:xfrm>
            <a:off x="7134109" y="2158400"/>
            <a:ext cx="1431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Output Layer</a:t>
            </a:r>
            <a:endParaRPr lang="en-US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4F7698-E4BB-0B4B-87E8-0CDB6A7C415D}"/>
              </a:ext>
            </a:extLst>
          </p:cNvPr>
          <p:cNvSpPr/>
          <p:nvPr/>
        </p:nvSpPr>
        <p:spPr>
          <a:xfrm>
            <a:off x="3400597" y="2624742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64</a:t>
            </a:r>
            <a:endParaRPr lang="en-US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E559F4-8B7A-8D4F-B958-2DBC7A22FE05}"/>
              </a:ext>
            </a:extLst>
          </p:cNvPr>
          <p:cNvSpPr/>
          <p:nvPr/>
        </p:nvSpPr>
        <p:spPr>
          <a:xfrm>
            <a:off x="5544238" y="2629122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25</a:t>
            </a:r>
            <a:endParaRPr lang="en-US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04A6D7-A3C7-0B4D-AD1A-ECFF30E65EA3}"/>
              </a:ext>
            </a:extLst>
          </p:cNvPr>
          <p:cNvSpPr/>
          <p:nvPr/>
        </p:nvSpPr>
        <p:spPr>
          <a:xfrm>
            <a:off x="7720007" y="263286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10</a:t>
            </a:r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33140E-75B9-CE4C-94B2-0185D545EAF1}"/>
              </a:ext>
            </a:extLst>
          </p:cNvPr>
          <p:cNvSpPr/>
          <p:nvPr/>
        </p:nvSpPr>
        <p:spPr>
          <a:xfrm>
            <a:off x="4240449" y="2764540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(64 , 25)</a:t>
            </a:r>
            <a:endParaRPr lang="en-US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422E18C-314A-664B-A53E-813985EFFA91}"/>
              </a:ext>
            </a:extLst>
          </p:cNvPr>
          <p:cNvSpPr/>
          <p:nvPr/>
        </p:nvSpPr>
        <p:spPr>
          <a:xfrm>
            <a:off x="6384090" y="2767218"/>
            <a:ext cx="864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(25 , 10)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470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72;p91">
            <a:extLst>
              <a:ext uri="{FF2B5EF4-FFF2-40B4-BE49-F238E27FC236}">
                <a16:creationId xmlns:a16="http://schemas.microsoft.com/office/drawing/2014/main" id="{2309044A-8B59-BE43-BCCD-797BF40F5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1187" y="590831"/>
            <a:ext cx="5853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</a:pPr>
            <a:r>
              <a:rPr lang="zh-TW" sz="2800" dirty="0">
                <a:latin typeface="PingFang TC" panose="020B0400000000000000" pitchFamily="34" charset="-120"/>
                <a:ea typeface="PingFang TC" panose="020B0400000000000000" pitchFamily="34" charset="-120"/>
              </a:rPr>
              <a:t>計算損失函數</a:t>
            </a:r>
            <a:endParaRPr sz="1600" b="0" i="0" u="none" strike="noStrike" cap="none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  <a:cs typeface="Arial"/>
              <a:sym typeface="Arial"/>
            </a:endParaRPr>
          </a:p>
        </p:txBody>
      </p:sp>
      <p:sp>
        <p:nvSpPr>
          <p:cNvPr id="5" name="Google Shape;573;p91">
            <a:extLst>
              <a:ext uri="{FF2B5EF4-FFF2-40B4-BE49-F238E27FC236}">
                <a16:creationId xmlns:a16="http://schemas.microsoft.com/office/drawing/2014/main" id="{7A3A444E-3550-A74D-B1F2-D61A4DA8E33E}"/>
              </a:ext>
            </a:extLst>
          </p:cNvPr>
          <p:cNvSpPr txBox="1"/>
          <p:nvPr/>
        </p:nvSpPr>
        <p:spPr>
          <a:xfrm>
            <a:off x="751199" y="1447843"/>
            <a:ext cx="8176800" cy="27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多類別的分類問題通常會使用交叉熵（cross entropy）來當作損失函數</a:t>
            </a:r>
            <a:endParaRPr sz="5400" dirty="0">
              <a:solidFill>
                <a:schemeClr val="dk1"/>
              </a:solidFill>
              <a:latin typeface="PingFang TC" panose="020B0400000000000000" pitchFamily="34" charset="-120"/>
              <a:ea typeface="PingFang TC" panose="020B0400000000000000" pitchFamily="34" charset="-120"/>
              <a:cs typeface="Georgia"/>
              <a:sym typeface="Georgia"/>
            </a:endParaRP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交叉熵的計算需要兩個機率分布才能運算：</a:t>
            </a:r>
            <a:endParaRPr sz="18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8572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label (1, 0, 0) ↔ predict (0.8, 0.1, 0.1)</a:t>
            </a:r>
            <a:endParaRPr sz="18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200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loss = -ln(1*0.8) = 0.223</a:t>
            </a:r>
            <a:endParaRPr sz="18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8572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label (1, 0, 0) ↔ predict (0.3, 0.5, 0.2)</a:t>
            </a:r>
            <a:endParaRPr sz="18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200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loss = -ln(1*0.3) = 1.204</a:t>
            </a:r>
            <a:endParaRPr sz="18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預測的分布與正確答案越像，loss 越小</a:t>
            </a:r>
            <a:endParaRPr sz="18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200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475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6;p93">
            <a:extLst>
              <a:ext uri="{FF2B5EF4-FFF2-40B4-BE49-F238E27FC236}">
                <a16:creationId xmlns:a16="http://schemas.microsoft.com/office/drawing/2014/main" id="{ACDD200C-787E-6F40-A542-206231FD07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6490" y="547800"/>
            <a:ext cx="5853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</a:pPr>
            <a:r>
              <a:rPr lang="zh-TW" sz="2800" dirty="0">
                <a:latin typeface="PingFang TC" panose="020B0400000000000000" pitchFamily="34" charset="-120"/>
                <a:ea typeface="PingFang TC" panose="020B0400000000000000" pitchFamily="34" charset="-120"/>
              </a:rPr>
              <a:t>批次訓練</a:t>
            </a:r>
            <a:endParaRPr sz="2800" b="0" i="0" u="none" strike="noStrike" cap="none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  <a:cs typeface="Arial"/>
              <a:sym typeface="Arial"/>
            </a:endParaRPr>
          </a:p>
        </p:txBody>
      </p:sp>
      <p:sp>
        <p:nvSpPr>
          <p:cNvPr id="5" name="Google Shape;587;p93">
            <a:extLst>
              <a:ext uri="{FF2B5EF4-FFF2-40B4-BE49-F238E27FC236}">
                <a16:creationId xmlns:a16="http://schemas.microsoft.com/office/drawing/2014/main" id="{90E1B757-FB5E-E443-867F-66AD0A7817E4}"/>
              </a:ext>
            </a:extLst>
          </p:cNvPr>
          <p:cNvSpPr txBox="1"/>
          <p:nvPr/>
        </p:nvSpPr>
        <p:spPr>
          <a:xfrm>
            <a:off x="826502" y="1239237"/>
            <a:ext cx="8176800" cy="3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最基本的梯度下降法是看過所有的資料，算出一個 total loss，在對 loss 做</a:t>
            </a:r>
            <a:endParaRPr sz="18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7429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梯度下降。</a:t>
            </a:r>
            <a:endParaRPr sz="18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8572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看過所有資料所需的運算量太大，且更新速度慢。</a:t>
            </a:r>
            <a:endParaRPr sz="18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替代方案之一：每讀一筆資料就算出 loss 並更新一次，雖然梯度下降的方</a:t>
            </a:r>
            <a:endParaRPr sz="18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7429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向不是最佳的，但有機會最後走到 loss 最低的點。</a:t>
            </a:r>
            <a:endParaRPr sz="18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8572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有一千筆資料，全部丟進網路就可以更新一千次，但穩定度低。</a:t>
            </a:r>
            <a:endParaRPr sz="18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替代方案之二：每讀Ｎ筆資料就更新一次。</a:t>
            </a:r>
            <a:endParaRPr sz="18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8572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 panose="020B0604020202020204" pitchFamily="34" charset="0"/>
              <a:buChar char="•"/>
            </a:pPr>
            <a:r>
              <a:rPr lang="zh-TW" sz="18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前面兩個方法的折衷，有更新速度快以及穩定度較高的特性。</a:t>
            </a:r>
            <a:endParaRPr sz="18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917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35700" tIns="35700" rIns="35700" bIns="35700" rtlCol="0" anchor="ctr" anchorCtr="0">
            <a:noAutofit/>
          </a:bodyPr>
          <a:lstStyle/>
          <a:p>
            <a:r>
              <a:rPr lang="zh-TW" sz="2800" dirty="0">
                <a:latin typeface="PingFang TC" panose="020B0400000000000000" pitchFamily="34" charset="-120"/>
                <a:ea typeface="PingFang TC" panose="020B0400000000000000" pitchFamily="34" charset="-120"/>
              </a:rPr>
              <a:t>批次訓練示意圖</a:t>
            </a:r>
            <a:endParaRPr sz="28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pic>
        <p:nvPicPr>
          <p:cNvPr id="593" name="Google Shape;593;p94"/>
          <p:cNvPicPr preferRelativeResize="0"/>
          <p:nvPr/>
        </p:nvPicPr>
        <p:blipFill rotWithShape="1">
          <a:blip r:embed="rId3">
            <a:alphaModFix/>
          </a:blip>
          <a:srcRect r="45441"/>
          <a:stretch/>
        </p:blipFill>
        <p:spPr>
          <a:xfrm>
            <a:off x="2863101" y="1597533"/>
            <a:ext cx="4148767" cy="3768667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94"/>
          <p:cNvSpPr txBox="1"/>
          <p:nvPr/>
        </p:nvSpPr>
        <p:spPr>
          <a:xfrm>
            <a:off x="5802400" y="4863267"/>
            <a:ext cx="6073600" cy="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原始方法（又稱 </a:t>
            </a:r>
            <a:r>
              <a:rPr lang="en-US" altLang="zh-TW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batch gradient descent</a:t>
            </a:r>
            <a:r>
              <a:rPr lang="zh-TW" altLang="en-US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）</a:t>
            </a:r>
            <a:endParaRPr sz="24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zh-TW" altLang="en-US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梯度下降的方向為最佳方向</a:t>
            </a:r>
            <a:endParaRPr sz="16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595" name="Google Shape;595;p94"/>
          <p:cNvSpPr txBox="1"/>
          <p:nvPr/>
        </p:nvSpPr>
        <p:spPr>
          <a:xfrm>
            <a:off x="698800" y="1730433"/>
            <a:ext cx="4638400" cy="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替代方案一（又稱 </a:t>
            </a:r>
            <a:r>
              <a:rPr lang="en-US" altLang="zh-TW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stochastic gradient descent</a:t>
            </a:r>
            <a:r>
              <a:rPr lang="zh-TW" altLang="en-US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）</a:t>
            </a:r>
            <a:endParaRPr sz="24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zh-TW" altLang="en-US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梯度下降次數多次但方向呈現隨機狀態</a:t>
            </a:r>
            <a:endParaRPr sz="16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596" name="Google Shape;596;p94"/>
          <p:cNvSpPr txBox="1"/>
          <p:nvPr/>
        </p:nvSpPr>
        <p:spPr>
          <a:xfrm>
            <a:off x="7211233" y="3820900"/>
            <a:ext cx="5156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替代方案二（又稱 </a:t>
            </a:r>
            <a:r>
              <a:rPr lang="en-US" altLang="zh-TW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mini-batch gradient descent</a:t>
            </a:r>
            <a:r>
              <a:rPr lang="zh-TW" altLang="en-US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）</a:t>
            </a:r>
            <a:endParaRPr sz="24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zh-TW" altLang="en-US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梯度下降次數多次且方向較穩定</a:t>
            </a:r>
            <a:endParaRPr sz="16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cxnSp>
        <p:nvCxnSpPr>
          <p:cNvPr id="597" name="Google Shape;597;p94"/>
          <p:cNvCxnSpPr>
            <a:stCxn id="594" idx="1"/>
          </p:cNvCxnSpPr>
          <p:nvPr/>
        </p:nvCxnSpPr>
        <p:spPr>
          <a:xfrm rot="10800000">
            <a:off x="4646000" y="4601067"/>
            <a:ext cx="11564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98" name="Google Shape;598;p94"/>
          <p:cNvCxnSpPr>
            <a:stCxn id="596" idx="1"/>
          </p:cNvCxnSpPr>
          <p:nvPr/>
        </p:nvCxnSpPr>
        <p:spPr>
          <a:xfrm rot="10800000">
            <a:off x="6560033" y="3445100"/>
            <a:ext cx="651200" cy="5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99" name="Google Shape;599;p94"/>
          <p:cNvCxnSpPr/>
          <p:nvPr/>
        </p:nvCxnSpPr>
        <p:spPr>
          <a:xfrm>
            <a:off x="3410100" y="2434867"/>
            <a:ext cx="1395600" cy="45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06139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35700" tIns="35700" rIns="35700" bIns="35700" rtlCol="0" anchor="ctr" anchorCtr="0">
            <a:noAutofit/>
          </a:bodyPr>
          <a:lstStyle/>
          <a:p>
            <a:r>
              <a:rPr lang="zh-TW" sz="2800" dirty="0">
                <a:latin typeface="PingFang TC" panose="020B0400000000000000" pitchFamily="34" charset="-120"/>
                <a:ea typeface="PingFang TC" panose="020B0400000000000000" pitchFamily="34" charset="-120"/>
              </a:rPr>
              <a:t>訓練網路</a:t>
            </a:r>
            <a:endParaRPr sz="28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pic>
        <p:nvPicPr>
          <p:cNvPr id="605" name="Google Shape;60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67" y="1206484"/>
            <a:ext cx="8813800" cy="44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95"/>
          <p:cNvSpPr txBox="1"/>
          <p:nvPr/>
        </p:nvSpPr>
        <p:spPr>
          <a:xfrm>
            <a:off x="5558484" y="1564533"/>
            <a:ext cx="5409200" cy="285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神經網路通常使用 </a:t>
            </a:r>
            <a:r>
              <a:rPr lang="en-US" altLang="zh-TW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mini-batch 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的方法訓練，</a:t>
            </a:r>
            <a:endParaRPr sz="2000" baseline="-25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程式中使用雙重迴圈：</a:t>
            </a:r>
            <a:endParaRPr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裡面的迴圈將所有的 </a:t>
            </a:r>
            <a:r>
              <a:rPr lang="en-US" altLang="zh-TW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mini-batch 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都訓練一遍，</a:t>
            </a:r>
            <a:endParaRPr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稱作一個 </a:t>
            </a:r>
            <a:r>
              <a:rPr lang="en-US" altLang="zh-TW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epoch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。</a:t>
            </a:r>
            <a:endParaRPr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外面的迴圈則重複執行多個 </a:t>
            </a:r>
            <a:r>
              <a:rPr lang="en-US" altLang="zh-TW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epoch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。</a:t>
            </a:r>
            <a:endParaRPr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607" name="Google Shape;607;p95"/>
          <p:cNvSpPr/>
          <p:nvPr/>
        </p:nvSpPr>
        <p:spPr>
          <a:xfrm>
            <a:off x="983500" y="5303000"/>
            <a:ext cx="4518800" cy="239200"/>
          </a:xfrm>
          <a:prstGeom prst="rect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8" name="Google Shape;608;p95"/>
          <p:cNvSpPr txBox="1"/>
          <p:nvPr/>
        </p:nvSpPr>
        <p:spPr>
          <a:xfrm>
            <a:off x="2113200" y="5525100"/>
            <a:ext cx="3449200" cy="126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每訓練完所有的資料</a:t>
            </a:r>
            <a:endParaRPr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就要重新打亂一次避免過擬和</a:t>
            </a:r>
            <a:endParaRPr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609" name="Google Shape;609;p95"/>
          <p:cNvSpPr/>
          <p:nvPr/>
        </p:nvSpPr>
        <p:spPr>
          <a:xfrm>
            <a:off x="1408800" y="4000500"/>
            <a:ext cx="5170000" cy="516400"/>
          </a:xfrm>
          <a:prstGeom prst="rect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10" name="Google Shape;610;p95"/>
          <p:cNvCxnSpPr/>
          <p:nvPr/>
        </p:nvCxnSpPr>
        <p:spPr>
          <a:xfrm rot="10800000" flipH="1">
            <a:off x="5435900" y="3229700"/>
            <a:ext cx="638000" cy="77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20931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CD78A7A5-5B23-9848-9F84-5EDC171F8452}"/>
              </a:ext>
            </a:extLst>
          </p:cNvPr>
          <p:cNvSpPr/>
          <p:nvPr/>
        </p:nvSpPr>
        <p:spPr>
          <a:xfrm>
            <a:off x="7953214" y="3180271"/>
            <a:ext cx="645458" cy="3022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Google Shape;615;p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35700" tIns="35700" rIns="35700" bIns="35700" rtlCol="0" anchor="ctr" anchorCtr="0">
            <a:noAutofit/>
          </a:bodyPr>
          <a:lstStyle/>
          <a:p>
            <a:r>
              <a:rPr 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練習時間</a:t>
            </a:r>
            <a:endParaRPr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616" name="Google Shape;616;p96"/>
          <p:cNvSpPr txBox="1"/>
          <p:nvPr/>
        </p:nvSpPr>
        <p:spPr>
          <a:xfrm>
            <a:off x="644800" y="1087809"/>
            <a:ext cx="10902400" cy="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50000"/>
              </a:lnSpc>
              <a:buClr>
                <a:srgbClr val="1A1A1A"/>
              </a:buClr>
              <a:buSzPts val="1800"/>
              <a:buChar char="●"/>
            </a:pPr>
            <a:r>
              <a:rPr lang="zh-TW" altLang="en-US" sz="24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嘗試利用方法一疊出三層隱藏層都為</a:t>
            </a:r>
            <a:r>
              <a:rPr lang="en-US" altLang="zh-TW" sz="24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25</a:t>
            </a:r>
            <a:r>
              <a:rPr lang="zh-TW" altLang="en-US" sz="24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維的神經網路</a:t>
            </a:r>
            <a:endParaRPr sz="24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09585" indent="-457189">
              <a:lnSpc>
                <a:spcPct val="150000"/>
              </a:lnSpc>
              <a:buClr>
                <a:srgbClr val="1A1A1A"/>
              </a:buClr>
              <a:buSzPts val="1800"/>
              <a:buChar char="●"/>
            </a:pPr>
            <a:r>
              <a:rPr lang="zh-TW" altLang="en-US" sz="24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嘗試利用方法二疊出三層隱藏層都為</a:t>
            </a:r>
            <a:r>
              <a:rPr lang="en-US" altLang="zh-TW" sz="24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25</a:t>
            </a:r>
            <a:r>
              <a:rPr lang="zh-TW" altLang="en-US" sz="24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維的神經網路</a:t>
            </a:r>
            <a:endParaRPr sz="24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8AAA74-7217-1449-8935-99376427471D}"/>
              </a:ext>
            </a:extLst>
          </p:cNvPr>
          <p:cNvSpPr/>
          <p:nvPr/>
        </p:nvSpPr>
        <p:spPr>
          <a:xfrm>
            <a:off x="1492018" y="3154048"/>
            <a:ext cx="645458" cy="3022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6F559-574E-8449-8E65-0193DC4E7746}"/>
              </a:ext>
            </a:extLst>
          </p:cNvPr>
          <p:cNvSpPr/>
          <p:nvPr/>
        </p:nvSpPr>
        <p:spPr>
          <a:xfrm>
            <a:off x="3645342" y="3154048"/>
            <a:ext cx="645458" cy="3022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B50624-4EAA-AE48-8FF2-510DB5267AD1}"/>
              </a:ext>
            </a:extLst>
          </p:cNvPr>
          <p:cNvSpPr/>
          <p:nvPr/>
        </p:nvSpPr>
        <p:spPr>
          <a:xfrm>
            <a:off x="10106638" y="3172152"/>
            <a:ext cx="645458" cy="3022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D9C521-9C96-0941-B2CF-5DFFD96B361C}"/>
              </a:ext>
            </a:extLst>
          </p:cNvPr>
          <p:cNvSpPr/>
          <p:nvPr/>
        </p:nvSpPr>
        <p:spPr>
          <a:xfrm>
            <a:off x="1580747" y="334565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5737A1-53F5-9A40-A6ED-C8B6C541AC5F}"/>
              </a:ext>
            </a:extLst>
          </p:cNvPr>
          <p:cNvSpPr/>
          <p:nvPr/>
        </p:nvSpPr>
        <p:spPr>
          <a:xfrm>
            <a:off x="1580747" y="3896304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C53765-65C2-AC4C-884D-B973104B92A1}"/>
              </a:ext>
            </a:extLst>
          </p:cNvPr>
          <p:cNvSpPr/>
          <p:nvPr/>
        </p:nvSpPr>
        <p:spPr>
          <a:xfrm>
            <a:off x="1580747" y="5516273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8311D-1EC7-2C4F-B9DD-8107A1D0D1EE}"/>
              </a:ext>
            </a:extLst>
          </p:cNvPr>
          <p:cNvSpPr/>
          <p:nvPr/>
        </p:nvSpPr>
        <p:spPr>
          <a:xfrm>
            <a:off x="1691957" y="4280116"/>
            <a:ext cx="2455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8D59C5-D952-544D-9135-9784245605DC}"/>
              </a:ext>
            </a:extLst>
          </p:cNvPr>
          <p:cNvSpPr/>
          <p:nvPr/>
        </p:nvSpPr>
        <p:spPr>
          <a:xfrm>
            <a:off x="3731839" y="334565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32291E-6398-0E4E-8234-0AB5A005D8A9}"/>
              </a:ext>
            </a:extLst>
          </p:cNvPr>
          <p:cNvSpPr/>
          <p:nvPr/>
        </p:nvSpPr>
        <p:spPr>
          <a:xfrm>
            <a:off x="3731839" y="3896304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695AD6-CD52-C540-B3F7-0AF95A573A04}"/>
              </a:ext>
            </a:extLst>
          </p:cNvPr>
          <p:cNvSpPr/>
          <p:nvPr/>
        </p:nvSpPr>
        <p:spPr>
          <a:xfrm>
            <a:off x="3731839" y="5516273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80E316-AE75-104B-B415-A050E932C32E}"/>
              </a:ext>
            </a:extLst>
          </p:cNvPr>
          <p:cNvSpPr/>
          <p:nvPr/>
        </p:nvSpPr>
        <p:spPr>
          <a:xfrm>
            <a:off x="3843049" y="4280116"/>
            <a:ext cx="2455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CCC3FF-6FF4-B441-8296-783C6A8E7167}"/>
              </a:ext>
            </a:extLst>
          </p:cNvPr>
          <p:cNvSpPr/>
          <p:nvPr/>
        </p:nvSpPr>
        <p:spPr>
          <a:xfrm>
            <a:off x="10193137" y="3363754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F588A4-9D99-BA41-844A-E385634CD0B8}"/>
              </a:ext>
            </a:extLst>
          </p:cNvPr>
          <p:cNvSpPr/>
          <p:nvPr/>
        </p:nvSpPr>
        <p:spPr>
          <a:xfrm>
            <a:off x="10193137" y="3914408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525391-4C6A-B54F-A155-EF94C17A0327}"/>
              </a:ext>
            </a:extLst>
          </p:cNvPr>
          <p:cNvSpPr/>
          <p:nvPr/>
        </p:nvSpPr>
        <p:spPr>
          <a:xfrm>
            <a:off x="10193137" y="5534377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02B9F-B961-1847-B2A7-09109B926A68}"/>
              </a:ext>
            </a:extLst>
          </p:cNvPr>
          <p:cNvSpPr/>
          <p:nvPr/>
        </p:nvSpPr>
        <p:spPr>
          <a:xfrm>
            <a:off x="10304347" y="4298220"/>
            <a:ext cx="2455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256144-E42E-1E4A-9B50-A9EF9AA9E6FC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048747" y="3579650"/>
            <a:ext cx="1683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18EE41-6556-344E-A677-B5748F51B08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048747" y="3579650"/>
            <a:ext cx="1683092" cy="550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6F3AC9-09BF-8840-A244-2AB4A749E06B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2048747" y="3579650"/>
            <a:ext cx="1683092" cy="2170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B70EBA-41EC-1C43-A03E-23142DB5BDE2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2048747" y="3579650"/>
            <a:ext cx="1683092" cy="550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CAB3F8-4B1E-8146-A338-9AB5D1952423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048747" y="4130304"/>
            <a:ext cx="1683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D9BCF-A50C-FF48-BA7D-868E196CCCE9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2048747" y="4130304"/>
            <a:ext cx="1683092" cy="1619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8B1893-0FE9-D24B-9345-3C3809C7E07F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2048747" y="3579650"/>
            <a:ext cx="1683092" cy="2170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AE59FD-EBF7-DA42-8306-5BDFA257C0EF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2048747" y="4130304"/>
            <a:ext cx="1683092" cy="1619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500EF2-72E8-544E-9980-5120BA38AB7D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048747" y="5750273"/>
            <a:ext cx="1683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3DD387-B8CE-AB41-89B9-376D272FBBAB}"/>
              </a:ext>
            </a:extLst>
          </p:cNvPr>
          <p:cNvCxnSpPr>
            <a:cxnSpLocks/>
          </p:cNvCxnSpPr>
          <p:nvPr/>
        </p:nvCxnSpPr>
        <p:spPr>
          <a:xfrm>
            <a:off x="8510045" y="3617820"/>
            <a:ext cx="1683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C05DD7-9E51-9949-BB74-1F415B5250AE}"/>
              </a:ext>
            </a:extLst>
          </p:cNvPr>
          <p:cNvCxnSpPr>
            <a:cxnSpLocks/>
          </p:cNvCxnSpPr>
          <p:nvPr/>
        </p:nvCxnSpPr>
        <p:spPr>
          <a:xfrm>
            <a:off x="8510045" y="3617820"/>
            <a:ext cx="1683092" cy="550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CBF32D-42D2-A947-A461-676A2245C96B}"/>
              </a:ext>
            </a:extLst>
          </p:cNvPr>
          <p:cNvCxnSpPr>
            <a:cxnSpLocks/>
          </p:cNvCxnSpPr>
          <p:nvPr/>
        </p:nvCxnSpPr>
        <p:spPr>
          <a:xfrm>
            <a:off x="8510045" y="3617820"/>
            <a:ext cx="1683092" cy="2170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1F964B-89CA-154A-AC1D-A820937F9710}"/>
              </a:ext>
            </a:extLst>
          </p:cNvPr>
          <p:cNvCxnSpPr>
            <a:cxnSpLocks/>
          </p:cNvCxnSpPr>
          <p:nvPr/>
        </p:nvCxnSpPr>
        <p:spPr>
          <a:xfrm flipV="1">
            <a:off x="8510045" y="3617820"/>
            <a:ext cx="1683092" cy="550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CA252C-91BD-2E4A-9956-1ECABE48D1B6}"/>
              </a:ext>
            </a:extLst>
          </p:cNvPr>
          <p:cNvCxnSpPr>
            <a:cxnSpLocks/>
          </p:cNvCxnSpPr>
          <p:nvPr/>
        </p:nvCxnSpPr>
        <p:spPr>
          <a:xfrm>
            <a:off x="8510045" y="4168474"/>
            <a:ext cx="1683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43FD4C-8E18-8345-A735-5C5434278D1A}"/>
              </a:ext>
            </a:extLst>
          </p:cNvPr>
          <p:cNvCxnSpPr>
            <a:cxnSpLocks/>
          </p:cNvCxnSpPr>
          <p:nvPr/>
        </p:nvCxnSpPr>
        <p:spPr>
          <a:xfrm>
            <a:off x="8510045" y="4168474"/>
            <a:ext cx="1683092" cy="1619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53C33D-F3D3-C745-8D60-35D646CC32D4}"/>
              </a:ext>
            </a:extLst>
          </p:cNvPr>
          <p:cNvCxnSpPr>
            <a:cxnSpLocks/>
          </p:cNvCxnSpPr>
          <p:nvPr/>
        </p:nvCxnSpPr>
        <p:spPr>
          <a:xfrm flipV="1">
            <a:off x="8510045" y="3617820"/>
            <a:ext cx="1683092" cy="2170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D77E17A-DD37-9148-8F11-B697CA95E15F}"/>
              </a:ext>
            </a:extLst>
          </p:cNvPr>
          <p:cNvCxnSpPr>
            <a:cxnSpLocks/>
          </p:cNvCxnSpPr>
          <p:nvPr/>
        </p:nvCxnSpPr>
        <p:spPr>
          <a:xfrm flipV="1">
            <a:off x="8510045" y="4168474"/>
            <a:ext cx="1683092" cy="1619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0ED2E2-CDDB-3643-9045-0CD6734ECF8D}"/>
              </a:ext>
            </a:extLst>
          </p:cNvPr>
          <p:cNvCxnSpPr>
            <a:cxnSpLocks/>
          </p:cNvCxnSpPr>
          <p:nvPr/>
        </p:nvCxnSpPr>
        <p:spPr>
          <a:xfrm>
            <a:off x="8510045" y="5788443"/>
            <a:ext cx="1683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97AC952-D5FF-994E-91DE-3F3B036FF216}"/>
              </a:ext>
            </a:extLst>
          </p:cNvPr>
          <p:cNvSpPr/>
          <p:nvPr/>
        </p:nvSpPr>
        <p:spPr>
          <a:xfrm>
            <a:off x="1604363" y="2695851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64</a:t>
            </a:r>
            <a:endParaRPr lang="en-US" sz="1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CFF0B8-A712-5E4A-AB4C-304CB79DD5D7}"/>
              </a:ext>
            </a:extLst>
          </p:cNvPr>
          <p:cNvSpPr/>
          <p:nvPr/>
        </p:nvSpPr>
        <p:spPr>
          <a:xfrm>
            <a:off x="3748004" y="2700231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25</a:t>
            </a:r>
            <a:endParaRPr lang="en-US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43F483-34B5-474C-AA05-342C3DCA98B5}"/>
              </a:ext>
            </a:extLst>
          </p:cNvPr>
          <p:cNvSpPr/>
          <p:nvPr/>
        </p:nvSpPr>
        <p:spPr>
          <a:xfrm>
            <a:off x="10231745" y="272207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10</a:t>
            </a:r>
            <a:endParaRPr lang="en-US" sz="1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B2A47C-C80E-2045-BB22-6AF59C39ADCE}"/>
              </a:ext>
            </a:extLst>
          </p:cNvPr>
          <p:cNvSpPr/>
          <p:nvPr/>
        </p:nvSpPr>
        <p:spPr>
          <a:xfrm>
            <a:off x="2419699" y="2861871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(64 , 25)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2103DC-D282-334D-8ED1-B022A6CEC0B7}"/>
              </a:ext>
            </a:extLst>
          </p:cNvPr>
          <p:cNvSpPr/>
          <p:nvPr/>
        </p:nvSpPr>
        <p:spPr>
          <a:xfrm>
            <a:off x="8895828" y="2856431"/>
            <a:ext cx="864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(25 , 10)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E2FF6A4-51EE-DB42-A64D-456CD82A99D4}"/>
              </a:ext>
            </a:extLst>
          </p:cNvPr>
          <p:cNvSpPr/>
          <p:nvPr/>
        </p:nvSpPr>
        <p:spPr>
          <a:xfrm>
            <a:off x="5799890" y="3180271"/>
            <a:ext cx="645458" cy="3022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A26C127-FA94-3A4F-A117-61B839079BB3}"/>
              </a:ext>
            </a:extLst>
          </p:cNvPr>
          <p:cNvSpPr/>
          <p:nvPr/>
        </p:nvSpPr>
        <p:spPr>
          <a:xfrm>
            <a:off x="5888619" y="3371873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C8A2B76-FF32-C340-B75C-A7ED2C1D410A}"/>
              </a:ext>
            </a:extLst>
          </p:cNvPr>
          <p:cNvSpPr/>
          <p:nvPr/>
        </p:nvSpPr>
        <p:spPr>
          <a:xfrm>
            <a:off x="5888619" y="3922527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7173EBB-D29D-3548-B06C-525E383F94A6}"/>
              </a:ext>
            </a:extLst>
          </p:cNvPr>
          <p:cNvSpPr/>
          <p:nvPr/>
        </p:nvSpPr>
        <p:spPr>
          <a:xfrm>
            <a:off x="5888619" y="5542496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8D0CF5-B686-FB4C-99FF-57A905FD094A}"/>
              </a:ext>
            </a:extLst>
          </p:cNvPr>
          <p:cNvSpPr/>
          <p:nvPr/>
        </p:nvSpPr>
        <p:spPr>
          <a:xfrm>
            <a:off x="5999829" y="4306339"/>
            <a:ext cx="2455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3A252BF-E809-314F-BC03-D7CD0489EF33}"/>
              </a:ext>
            </a:extLst>
          </p:cNvPr>
          <p:cNvSpPr/>
          <p:nvPr/>
        </p:nvSpPr>
        <p:spPr>
          <a:xfrm>
            <a:off x="8039711" y="3371873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FEE0BFA-BB0F-3342-B77D-628547259C6B}"/>
              </a:ext>
            </a:extLst>
          </p:cNvPr>
          <p:cNvSpPr/>
          <p:nvPr/>
        </p:nvSpPr>
        <p:spPr>
          <a:xfrm>
            <a:off x="8039711" y="3922527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4A2AD70-B2CF-DC4D-BD46-9EAAFAEF3E43}"/>
              </a:ext>
            </a:extLst>
          </p:cNvPr>
          <p:cNvSpPr/>
          <p:nvPr/>
        </p:nvSpPr>
        <p:spPr>
          <a:xfrm>
            <a:off x="8039711" y="5542496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BBB63C-79E5-1A44-A941-1AA21DD702D5}"/>
              </a:ext>
            </a:extLst>
          </p:cNvPr>
          <p:cNvSpPr/>
          <p:nvPr/>
        </p:nvSpPr>
        <p:spPr>
          <a:xfrm>
            <a:off x="8150921" y="4306339"/>
            <a:ext cx="2455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</a:p>
          <a:p>
            <a:r>
              <a:rPr lang="en-US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</a:t>
            </a:r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ABE20E9-2321-8641-A350-59429A7AC70F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>
            <a:off x="6356619" y="3605873"/>
            <a:ext cx="1683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A0B0298-F8B8-5947-9254-DE09610F20CC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6356619" y="3605873"/>
            <a:ext cx="1683092" cy="550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B2D09D-62BA-6940-9B60-36047B61F04B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6356619" y="3605873"/>
            <a:ext cx="1683092" cy="2170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6D2E2F-7CC2-4F41-BB94-F2570C64259C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 flipV="1">
            <a:off x="6356619" y="3605873"/>
            <a:ext cx="1683092" cy="550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8B88B9C-42A9-2A41-90C1-26FF2F68B955}"/>
              </a:ext>
            </a:extLst>
          </p:cNvPr>
          <p:cNvCxnSpPr>
            <a:cxnSpLocks/>
            <a:stCxn id="57" idx="6"/>
            <a:endCxn id="61" idx="2"/>
          </p:cNvCxnSpPr>
          <p:nvPr/>
        </p:nvCxnSpPr>
        <p:spPr>
          <a:xfrm>
            <a:off x="6356619" y="4156527"/>
            <a:ext cx="1683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7DFE83-C8A5-5E45-8A48-68C39F52C1B4}"/>
              </a:ext>
            </a:extLst>
          </p:cNvPr>
          <p:cNvCxnSpPr>
            <a:cxnSpLocks/>
            <a:stCxn id="57" idx="6"/>
            <a:endCxn id="62" idx="2"/>
          </p:cNvCxnSpPr>
          <p:nvPr/>
        </p:nvCxnSpPr>
        <p:spPr>
          <a:xfrm>
            <a:off x="6356619" y="4156527"/>
            <a:ext cx="1683092" cy="1619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C433CE-4A02-D144-ADF9-4D9B6B3F6D44}"/>
              </a:ext>
            </a:extLst>
          </p:cNvPr>
          <p:cNvCxnSpPr>
            <a:cxnSpLocks/>
            <a:stCxn id="58" idx="6"/>
            <a:endCxn id="60" idx="2"/>
          </p:cNvCxnSpPr>
          <p:nvPr/>
        </p:nvCxnSpPr>
        <p:spPr>
          <a:xfrm flipV="1">
            <a:off x="6356619" y="3605873"/>
            <a:ext cx="1683092" cy="2170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BAF828B-5B68-D447-AC7E-E1587A76453E}"/>
              </a:ext>
            </a:extLst>
          </p:cNvPr>
          <p:cNvCxnSpPr>
            <a:cxnSpLocks/>
            <a:stCxn id="58" idx="6"/>
            <a:endCxn id="61" idx="2"/>
          </p:cNvCxnSpPr>
          <p:nvPr/>
        </p:nvCxnSpPr>
        <p:spPr>
          <a:xfrm flipV="1">
            <a:off x="6356619" y="4156527"/>
            <a:ext cx="1683092" cy="1619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684095-DD0A-5048-B8D7-610D8DA50B15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>
          <a:xfrm>
            <a:off x="6356619" y="5776496"/>
            <a:ext cx="1683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545C757-9A9F-EA47-87F4-5AE51F71E1CB}"/>
              </a:ext>
            </a:extLst>
          </p:cNvPr>
          <p:cNvSpPr/>
          <p:nvPr/>
        </p:nvSpPr>
        <p:spPr>
          <a:xfrm>
            <a:off x="5912235" y="2722074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25</a:t>
            </a:r>
            <a:endParaRPr lang="en-US" sz="16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91E7EC1-FB21-A945-803E-1849DBAD2934}"/>
              </a:ext>
            </a:extLst>
          </p:cNvPr>
          <p:cNvSpPr/>
          <p:nvPr/>
        </p:nvSpPr>
        <p:spPr>
          <a:xfrm>
            <a:off x="8055876" y="2726454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25</a:t>
            </a:r>
            <a:endParaRPr lang="en-US" sz="1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D0D1C0-0112-A54D-822D-7BCFEF6AAF2B}"/>
              </a:ext>
            </a:extLst>
          </p:cNvPr>
          <p:cNvSpPr/>
          <p:nvPr/>
        </p:nvSpPr>
        <p:spPr>
          <a:xfrm>
            <a:off x="6752087" y="2861872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(25 , 25)</a:t>
            </a:r>
            <a:endParaRPr lang="en-US" sz="14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9D172C2-4133-8442-BE8F-409FE9D4A31B}"/>
              </a:ext>
            </a:extLst>
          </p:cNvPr>
          <p:cNvCxnSpPr>
            <a:cxnSpLocks/>
          </p:cNvCxnSpPr>
          <p:nvPr/>
        </p:nvCxnSpPr>
        <p:spPr>
          <a:xfrm>
            <a:off x="4200265" y="3578902"/>
            <a:ext cx="1683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B44B785-0B1D-F14C-9202-D4EED55FF550}"/>
              </a:ext>
            </a:extLst>
          </p:cNvPr>
          <p:cNvCxnSpPr>
            <a:cxnSpLocks/>
          </p:cNvCxnSpPr>
          <p:nvPr/>
        </p:nvCxnSpPr>
        <p:spPr>
          <a:xfrm>
            <a:off x="4200265" y="3578902"/>
            <a:ext cx="1683092" cy="550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88A00F2-AC20-4841-9846-89735C064DCC}"/>
              </a:ext>
            </a:extLst>
          </p:cNvPr>
          <p:cNvCxnSpPr>
            <a:cxnSpLocks/>
          </p:cNvCxnSpPr>
          <p:nvPr/>
        </p:nvCxnSpPr>
        <p:spPr>
          <a:xfrm>
            <a:off x="4200265" y="3578902"/>
            <a:ext cx="1683092" cy="2170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545DC9A-2256-4D41-8C08-B12AD94612A5}"/>
              </a:ext>
            </a:extLst>
          </p:cNvPr>
          <p:cNvCxnSpPr>
            <a:cxnSpLocks/>
          </p:cNvCxnSpPr>
          <p:nvPr/>
        </p:nvCxnSpPr>
        <p:spPr>
          <a:xfrm flipV="1">
            <a:off x="4200265" y="3578902"/>
            <a:ext cx="1683092" cy="550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9EFBE83-09A3-704D-8B60-7D7F99872C7D}"/>
              </a:ext>
            </a:extLst>
          </p:cNvPr>
          <p:cNvCxnSpPr>
            <a:cxnSpLocks/>
          </p:cNvCxnSpPr>
          <p:nvPr/>
        </p:nvCxnSpPr>
        <p:spPr>
          <a:xfrm>
            <a:off x="4200265" y="4129556"/>
            <a:ext cx="1683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0B06C91-29D0-4C49-A767-03958E471651}"/>
              </a:ext>
            </a:extLst>
          </p:cNvPr>
          <p:cNvCxnSpPr>
            <a:cxnSpLocks/>
          </p:cNvCxnSpPr>
          <p:nvPr/>
        </p:nvCxnSpPr>
        <p:spPr>
          <a:xfrm>
            <a:off x="4200265" y="4129556"/>
            <a:ext cx="1683092" cy="1619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44A7FF3-9762-5C47-B2E8-524E445B25EC}"/>
              </a:ext>
            </a:extLst>
          </p:cNvPr>
          <p:cNvCxnSpPr>
            <a:cxnSpLocks/>
          </p:cNvCxnSpPr>
          <p:nvPr/>
        </p:nvCxnSpPr>
        <p:spPr>
          <a:xfrm flipV="1">
            <a:off x="4200265" y="3578902"/>
            <a:ext cx="1683092" cy="2170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3C259F3-94E4-C648-81F7-4668EADB7A9D}"/>
              </a:ext>
            </a:extLst>
          </p:cNvPr>
          <p:cNvCxnSpPr>
            <a:cxnSpLocks/>
          </p:cNvCxnSpPr>
          <p:nvPr/>
        </p:nvCxnSpPr>
        <p:spPr>
          <a:xfrm flipV="1">
            <a:off x="4200265" y="4129556"/>
            <a:ext cx="1683092" cy="1619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E763188-61CE-214C-96EB-E7006D0232AB}"/>
              </a:ext>
            </a:extLst>
          </p:cNvPr>
          <p:cNvCxnSpPr>
            <a:cxnSpLocks/>
          </p:cNvCxnSpPr>
          <p:nvPr/>
        </p:nvCxnSpPr>
        <p:spPr>
          <a:xfrm>
            <a:off x="4200265" y="5749525"/>
            <a:ext cx="1683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9B47BA1-6676-874B-982A-507C58D97353}"/>
              </a:ext>
            </a:extLst>
          </p:cNvPr>
          <p:cNvSpPr/>
          <p:nvPr/>
        </p:nvSpPr>
        <p:spPr>
          <a:xfrm>
            <a:off x="4632574" y="2854474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(25 , 25)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122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590</Words>
  <Application>Microsoft Macintosh PowerPoint</Application>
  <PresentationFormat>Widescreen</PresentationFormat>
  <Paragraphs>101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PingFang TC</vt:lpstr>
      <vt:lpstr>Arial</vt:lpstr>
      <vt:lpstr>Calibri</vt:lpstr>
      <vt:lpstr>Calibri Light</vt:lpstr>
      <vt:lpstr>Helvetica Neue</vt:lpstr>
      <vt:lpstr>Helvetica Neue Light</vt:lpstr>
      <vt:lpstr>Office Theme</vt:lpstr>
      <vt:lpstr>1_Office Theme</vt:lpstr>
      <vt:lpstr>MINIST 手寫數字辨識</vt:lpstr>
      <vt:lpstr>目標</vt:lpstr>
      <vt:lpstr>MINIST數據庫</vt:lpstr>
      <vt:lpstr>網路架構</vt:lpstr>
      <vt:lpstr>計算損失函數</vt:lpstr>
      <vt:lpstr>批次訓練</vt:lpstr>
      <vt:lpstr>批次訓練示意圖</vt:lpstr>
      <vt:lpstr>訓練網路</vt:lpstr>
      <vt:lpstr>練習時間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MINIST 手寫數字辨識</dc:title>
  <dc:creator>Microsoft Office User</dc:creator>
  <cp:lastModifiedBy>Microsoft Office User</cp:lastModifiedBy>
  <cp:revision>11</cp:revision>
  <dcterms:created xsi:type="dcterms:W3CDTF">2019-10-08T14:56:19Z</dcterms:created>
  <dcterms:modified xsi:type="dcterms:W3CDTF">2019-10-09T09:45:00Z</dcterms:modified>
</cp:coreProperties>
</file>