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88" r:id="rId3"/>
    <p:sldId id="284" r:id="rId4"/>
    <p:sldId id="290" r:id="rId5"/>
    <p:sldId id="291" r:id="rId6"/>
    <p:sldId id="292" r:id="rId7"/>
    <p:sldId id="293" r:id="rId8"/>
    <p:sldId id="294" r:id="rId9"/>
    <p:sldId id="285" r:id="rId10"/>
    <p:sldId id="286" r:id="rId11"/>
    <p:sldId id="295" r:id="rId12"/>
    <p:sldId id="296" r:id="rId13"/>
    <p:sldId id="287" r:id="rId14"/>
    <p:sldId id="289" r:id="rId15"/>
    <p:sldId id="267" r:id="rId16"/>
  </p:sldIdLst>
  <p:sldSz cx="18288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F4F"/>
    <a:srgbClr val="C7E1FF"/>
    <a:srgbClr val="44AA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65"/>
    <p:restoredTop sz="89348"/>
  </p:normalViewPr>
  <p:slideViewPr>
    <p:cSldViewPr snapToGrid="0" snapToObjects="1">
      <p:cViewPr varScale="1">
        <p:scale>
          <a:sx n="38" d="100"/>
          <a:sy n="38" d="100"/>
        </p:scale>
        <p:origin x="12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2717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0CF06-8FC7-4608-9AE5-384E68A55A9B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A21D-FA6D-4E34-A6DA-595FB1545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7527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01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方法章節必須將作者的實驗程序說明既清楚又詳細，以便讓其他學者能按照這一過程重複作者的實驗。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281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zh-TW" altLang="en-US" sz="22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該實驗是在中西部的一所大型大學進行的。</a:t>
            </a:r>
            <a:endParaRPr lang="en-US" altLang="zh-TW" sz="2200" b="0" i="0" dirty="0" smtClean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indent="-457200">
              <a:buAutoNum type="arabicPeriod"/>
            </a:pPr>
            <a:r>
              <a:rPr lang="zh-TW" altLang="en-US" sz="22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將</a:t>
            </a:r>
            <a:r>
              <a:rPr lang="en-US" altLang="zh-TW" sz="22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72</a:t>
            </a:r>
            <a:r>
              <a:rPr lang="zh-TW" altLang="en-US" sz="22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名受試者隨機分為三組。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047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敘述一般不受時間影響的事實</a:t>
            </a:r>
          </a:p>
          <a:p>
            <a:r>
              <a:rPr lang="zh-TW" altLang="en-US" dirty="0" smtClean="0"/>
              <a:t>描述一般標準的程序</a:t>
            </a:r>
          </a:p>
          <a:p>
            <a:r>
              <a:rPr lang="zh-TW" altLang="en-US" dirty="0" smtClean="0"/>
              <a:t>指論文本身的內容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4894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多參考所屬研究領域的文章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855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>
            <a:spLocks noGrp="1"/>
          </p:cNvSpPr>
          <p:nvPr>
            <p:ph type="title"/>
          </p:nvPr>
        </p:nvSpPr>
        <p:spPr>
          <a:xfrm>
            <a:off x="1333500" y="2298700"/>
            <a:ext cx="15621000" cy="4648200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1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333500" y="7073900"/>
            <a:ext cx="15621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50"/>
            </a:lvl1pPr>
            <a:lvl2pPr marL="0" indent="0" algn="ctr">
              <a:spcBef>
                <a:spcPts val="0"/>
              </a:spcBef>
              <a:buSzTx/>
              <a:buNone/>
              <a:defRPr sz="4050"/>
            </a:lvl2pPr>
            <a:lvl3pPr marL="0" indent="0" algn="ctr">
              <a:spcBef>
                <a:spcPts val="0"/>
              </a:spcBef>
              <a:buSzTx/>
              <a:buNone/>
              <a:defRPr sz="4050"/>
            </a:lvl3pPr>
            <a:lvl4pPr marL="0" indent="0" algn="ctr">
              <a:spcBef>
                <a:spcPts val="0"/>
              </a:spcBef>
              <a:buSzTx/>
              <a:buNone/>
              <a:defRPr sz="4050"/>
            </a:lvl4pPr>
            <a:lvl5pPr marL="0" indent="0" algn="ctr">
              <a:spcBef>
                <a:spcPts val="0"/>
              </a:spcBef>
              <a:buSzTx/>
              <a:buNone/>
              <a:defRPr sz="405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–王大明"/>
          <p:cNvSpPr txBox="1">
            <a:spLocks noGrp="1"/>
          </p:cNvSpPr>
          <p:nvPr>
            <p:ph type="body" sz="quarter" idx="13"/>
          </p:nvPr>
        </p:nvSpPr>
        <p:spPr>
          <a:xfrm>
            <a:off x="1790702" y="8953503"/>
            <a:ext cx="14716125" cy="471924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–王大明</a:t>
            </a:r>
          </a:p>
        </p:txBody>
      </p:sp>
      <p:sp>
        <p:nvSpPr>
          <p:cNvPr id="100" name="「在此輸入名言語錄。」"/>
          <p:cNvSpPr txBox="1">
            <a:spLocks noGrp="1"/>
          </p:cNvSpPr>
          <p:nvPr>
            <p:ph type="body" sz="quarter" idx="14"/>
          </p:nvPr>
        </p:nvSpPr>
        <p:spPr>
          <a:xfrm>
            <a:off x="1790702" y="6161406"/>
            <a:ext cx="14716125" cy="6565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「在此輸入名言語錄。」</a:t>
            </a:r>
          </a:p>
        </p:txBody>
      </p:sp>
      <p:sp>
        <p:nvSpPr>
          <p:cNvPr id="10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影像"/>
          <p:cNvSpPr>
            <a:spLocks noGrp="1"/>
          </p:cNvSpPr>
          <p:nvPr>
            <p:ph type="pic" idx="13"/>
          </p:nvPr>
        </p:nvSpPr>
        <p:spPr>
          <a:xfrm>
            <a:off x="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9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影像"/>
          <p:cNvSpPr>
            <a:spLocks noGrp="1"/>
          </p:cNvSpPr>
          <p:nvPr>
            <p:ph type="pic" idx="13"/>
          </p:nvPr>
        </p:nvSpPr>
        <p:spPr>
          <a:xfrm>
            <a:off x="2344478" y="673100"/>
            <a:ext cx="136017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大標題文字"/>
          <p:cNvSpPr txBox="1">
            <a:spLocks noGrp="1"/>
          </p:cNvSpPr>
          <p:nvPr>
            <p:ph type="title"/>
          </p:nvPr>
        </p:nvSpPr>
        <p:spPr>
          <a:xfrm>
            <a:off x="476250" y="9512300"/>
            <a:ext cx="17335500" cy="2006600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2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476250" y="11442700"/>
            <a:ext cx="17335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50"/>
            </a:lvl1pPr>
            <a:lvl2pPr marL="0" indent="0" algn="ctr">
              <a:spcBef>
                <a:spcPts val="0"/>
              </a:spcBef>
              <a:buSzTx/>
              <a:buNone/>
              <a:defRPr sz="4050"/>
            </a:lvl2pPr>
            <a:lvl3pPr marL="0" indent="0" algn="ctr">
              <a:spcBef>
                <a:spcPts val="0"/>
              </a:spcBef>
              <a:buSzTx/>
              <a:buNone/>
              <a:defRPr sz="4050"/>
            </a:lvl3pPr>
            <a:lvl4pPr marL="0" indent="0" algn="ctr">
              <a:spcBef>
                <a:spcPts val="0"/>
              </a:spcBef>
              <a:buSzTx/>
              <a:buNone/>
              <a:defRPr sz="4050"/>
            </a:lvl4pPr>
            <a:lvl5pPr marL="0" indent="0" algn="ctr">
              <a:spcBef>
                <a:spcPts val="0"/>
              </a:spcBef>
              <a:buSzTx/>
              <a:buNone/>
              <a:defRPr sz="405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大標題文字"/>
          <p:cNvSpPr txBox="1">
            <a:spLocks noGrp="1"/>
          </p:cNvSpPr>
          <p:nvPr>
            <p:ph type="title"/>
          </p:nvPr>
        </p:nvSpPr>
        <p:spPr>
          <a:xfrm>
            <a:off x="1333500" y="4533900"/>
            <a:ext cx="15621000" cy="4648200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3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影像"/>
          <p:cNvSpPr>
            <a:spLocks noGrp="1"/>
          </p:cNvSpPr>
          <p:nvPr>
            <p:ph type="pic" sz="half" idx="13"/>
          </p:nvPr>
        </p:nvSpPr>
        <p:spPr>
          <a:xfrm>
            <a:off x="9874487" y="952500"/>
            <a:ext cx="714375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大標題文字"/>
          <p:cNvSpPr txBox="1">
            <a:spLocks noGrp="1"/>
          </p:cNvSpPr>
          <p:nvPr>
            <p:ph type="title"/>
          </p:nvPr>
        </p:nvSpPr>
        <p:spPr>
          <a:xfrm>
            <a:off x="1238252" y="952500"/>
            <a:ext cx="7667625" cy="5549900"/>
          </a:xfrm>
          <a:prstGeom prst="rect">
            <a:avLst/>
          </a:prstGeom>
        </p:spPr>
        <p:txBody>
          <a:bodyPr anchor="b"/>
          <a:lstStyle>
            <a:lvl1pPr>
              <a:defRPr sz="6300"/>
            </a:lvl1pPr>
          </a:lstStyle>
          <a:p>
            <a:r>
              <a:t>大標題文字</a:t>
            </a:r>
          </a:p>
        </p:txBody>
      </p:sp>
      <p:sp>
        <p:nvSpPr>
          <p:cNvPr id="40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238252" y="6527800"/>
            <a:ext cx="7667625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50"/>
            </a:lvl1pPr>
            <a:lvl2pPr marL="0" indent="0" algn="ctr">
              <a:spcBef>
                <a:spcPts val="0"/>
              </a:spcBef>
              <a:buSzTx/>
              <a:buNone/>
              <a:defRPr sz="4050"/>
            </a:lvl2pPr>
            <a:lvl3pPr marL="0" indent="0" algn="ctr">
              <a:spcBef>
                <a:spcPts val="0"/>
              </a:spcBef>
              <a:buSzTx/>
              <a:buNone/>
              <a:defRPr sz="4050"/>
            </a:lvl3pPr>
            <a:lvl4pPr marL="0" indent="0" algn="ctr">
              <a:spcBef>
                <a:spcPts val="0"/>
              </a:spcBef>
              <a:buSzTx/>
              <a:buNone/>
              <a:defRPr sz="4050"/>
            </a:lvl4pPr>
            <a:lvl5pPr marL="0" indent="0" algn="ctr">
              <a:spcBef>
                <a:spcPts val="0"/>
              </a:spcBef>
              <a:buSzTx/>
              <a:buNone/>
              <a:defRPr sz="405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grpSp>
        <p:nvGrpSpPr>
          <p:cNvPr id="6" name="群組">
            <a:extLst>
              <a:ext uri="{FF2B5EF4-FFF2-40B4-BE49-F238E27FC236}">
                <a16:creationId xmlns:a16="http://schemas.microsoft.com/office/drawing/2014/main" id="{63EF9F56-3BF4-1842-9669-EF9AEF131398}"/>
              </a:ext>
            </a:extLst>
          </p:cNvPr>
          <p:cNvGrpSpPr/>
          <p:nvPr userDrawn="1"/>
        </p:nvGrpSpPr>
        <p:grpSpPr>
          <a:xfrm>
            <a:off x="1" y="12321362"/>
            <a:ext cx="18288002" cy="1401264"/>
            <a:chOff x="0" y="206"/>
            <a:chExt cx="24384000" cy="1401263"/>
          </a:xfrm>
        </p:grpSpPr>
        <p:grpSp>
          <p:nvGrpSpPr>
            <p:cNvPr id="7" name="群組">
              <a:extLst>
                <a:ext uri="{FF2B5EF4-FFF2-40B4-BE49-F238E27FC236}">
                  <a16:creationId xmlns:a16="http://schemas.microsoft.com/office/drawing/2014/main" id="{650C77B6-C445-1F46-9AF2-C7CCB8CCA137}"/>
                </a:ext>
              </a:extLst>
            </p:cNvPr>
            <p:cNvGrpSpPr/>
            <p:nvPr/>
          </p:nvGrpSpPr>
          <p:grpSpPr>
            <a:xfrm>
              <a:off x="0" y="584966"/>
              <a:ext cx="24384000" cy="816503"/>
              <a:chOff x="0" y="0"/>
              <a:chExt cx="24383999" cy="816501"/>
            </a:xfrm>
          </p:grpSpPr>
          <p:sp>
            <p:nvSpPr>
              <p:cNvPr id="9" name="矩形">
                <a:extLst>
                  <a:ext uri="{FF2B5EF4-FFF2-40B4-BE49-F238E27FC236}">
                    <a16:creationId xmlns:a16="http://schemas.microsoft.com/office/drawing/2014/main" id="{CDD612AF-874E-C04D-8AF1-7FB6EE97E85B}"/>
                  </a:ext>
                </a:extLst>
              </p:cNvPr>
              <p:cNvSpPr/>
              <p:nvPr/>
            </p:nvSpPr>
            <p:spPr>
              <a:xfrm>
                <a:off x="0" y="0"/>
                <a:ext cx="24383999" cy="816501"/>
              </a:xfrm>
              <a:prstGeom prst="rect">
                <a:avLst/>
              </a:prstGeom>
              <a:solidFill>
                <a:srgbClr val="323F4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defTabSz="616133">
                  <a:defRPr sz="32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400"/>
              </a:p>
            </p:txBody>
          </p:sp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2FF33C7F-9FCF-084C-B21D-9A0AFEC01A62}"/>
                  </a:ext>
                </a:extLst>
              </p:cNvPr>
              <p:cNvSpPr txBox="1"/>
              <p:nvPr/>
            </p:nvSpPr>
            <p:spPr>
              <a:xfrm>
                <a:off x="174204" y="59118"/>
                <a:ext cx="6828174" cy="6982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Ontology Applications &amp; Software Engineering </a:t>
                </a:r>
                <a:r>
                  <a:rPr sz="1800" dirty="0"/>
                  <a:t>Laboratory</a:t>
                </a:r>
              </a:p>
            </p:txBody>
          </p:sp>
          <p:sp>
            <p:nvSpPr>
              <p:cNvPr id="11" name="Computer Science &amp; Information Engineering, National Cheng Kung University">
                <a:extLst>
                  <a:ext uri="{FF2B5EF4-FFF2-40B4-BE49-F238E27FC236}">
                    <a16:creationId xmlns:a16="http://schemas.microsoft.com/office/drawing/2014/main" id="{0E94125D-4615-6A48-A96F-A9DDBB9F6825}"/>
                  </a:ext>
                </a:extLst>
              </p:cNvPr>
              <p:cNvSpPr txBox="1"/>
              <p:nvPr/>
            </p:nvSpPr>
            <p:spPr>
              <a:xfrm>
                <a:off x="6235524" y="220700"/>
                <a:ext cx="8081271" cy="375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>
                <a:lvl1pPr algn="l" defTabSz="821531">
                  <a:defRPr sz="2000" b="0">
                    <a:solidFill>
                      <a:srgbClr val="FFFFFF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lvl1pPr>
              </a:lstStyle>
              <a:p>
                <a:pPr marL="0" marR="0" lvl="0" indent="0" algn="l" defTabSz="616133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sz="1500" dirty="0"/>
                  <a:t>Computer Science &amp; Information Engineering, </a:t>
                </a:r>
                <a:r>
                  <a:rPr kumimoji="0" lang="en-US" sz="15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Thin"/>
                    <a:ea typeface="Helvetica Neue Thin"/>
                    <a:cs typeface="Helvetica Neue Thin"/>
                    <a:sym typeface="Helvetica Neue Thin"/>
                  </a:rPr>
                  <a:t>National University of Tainan</a:t>
                </a:r>
                <a:endParaRPr lang="en-US" sz="1500" dirty="0"/>
              </a:p>
            </p:txBody>
          </p:sp>
        </p:grpSp>
        <p:pic>
          <p:nvPicPr>
            <p:cNvPr id="8" name="影像">
              <a:extLst>
                <a:ext uri="{FF2B5EF4-FFF2-40B4-BE49-F238E27FC236}">
                  <a16:creationId xmlns:a16="http://schemas.microsoft.com/office/drawing/2014/main" id="{4CF47A8C-DA24-C54C-8FE1-D9C7670E9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2997037" y="206"/>
              <a:ext cx="1154740" cy="11642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2" name="幻燈片編號">
            <a:extLst>
              <a:ext uri="{FF2B5EF4-FFF2-40B4-BE49-F238E27FC236}">
                <a16:creationId xmlns:a16="http://schemas.microsoft.com/office/drawing/2014/main" id="{3359A43B-996B-4C49-B759-B07980E5979E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6730506" y="13069252"/>
            <a:ext cx="343044" cy="37959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49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群組"/>
          <p:cNvGrpSpPr/>
          <p:nvPr/>
        </p:nvGrpSpPr>
        <p:grpSpPr>
          <a:xfrm>
            <a:off x="1" y="12496251"/>
            <a:ext cx="18288002" cy="1226375"/>
            <a:chOff x="0" y="175095"/>
            <a:chExt cx="24384000" cy="1226374"/>
          </a:xfrm>
        </p:grpSpPr>
        <p:grpSp>
          <p:nvGrpSpPr>
            <p:cNvPr id="59" name="群組"/>
            <p:cNvGrpSpPr/>
            <p:nvPr/>
          </p:nvGrpSpPr>
          <p:grpSpPr>
            <a:xfrm>
              <a:off x="0" y="584966"/>
              <a:ext cx="24384000" cy="816503"/>
              <a:chOff x="0" y="0"/>
              <a:chExt cx="24383999" cy="816501"/>
            </a:xfrm>
          </p:grpSpPr>
          <p:sp>
            <p:nvSpPr>
              <p:cNvPr id="56" name="矩形"/>
              <p:cNvSpPr/>
              <p:nvPr/>
            </p:nvSpPr>
            <p:spPr>
              <a:xfrm>
                <a:off x="0" y="0"/>
                <a:ext cx="24383999" cy="816501"/>
              </a:xfrm>
              <a:prstGeom prst="rect">
                <a:avLst/>
              </a:prstGeom>
              <a:solidFill>
                <a:srgbClr val="323F4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defTabSz="616133">
                  <a:defRPr sz="32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400"/>
              </a:p>
            </p:txBody>
          </p:sp>
          <p:sp>
            <p:nvSpPr>
              <p:cNvPr id="57" name="Intelligent Information Retrieval Laboratory"/>
              <p:cNvSpPr txBox="1"/>
              <p:nvPr/>
            </p:nvSpPr>
            <p:spPr>
              <a:xfrm>
                <a:off x="174204" y="59118"/>
                <a:ext cx="7323874" cy="6982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sz="1800" b="0" i="0" u="none" strike="noStrike" kern="100" cap="none" spc="-10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Arial Black" panose="020B0A04020102020204" pitchFamily="34" charset="0"/>
                    <a:ea typeface="Helvetica Neue Bold Condensed"/>
                    <a:cs typeface="Helvetica Neue Bold Condensed"/>
                    <a:sym typeface="Helvetica Neue Bold Condensed"/>
                  </a:rPr>
                  <a:t>Ontology Applications &amp; Software Engineering </a:t>
                </a:r>
                <a:r>
                  <a:rPr sz="1800" kern="100" spc="-100" baseline="0" dirty="0">
                    <a:latin typeface="Arial Black" panose="020B0A04020102020204" pitchFamily="34" charset="0"/>
                  </a:rPr>
                  <a:t>Laboratory</a:t>
                </a:r>
              </a:p>
            </p:txBody>
          </p:sp>
          <p:sp>
            <p:nvSpPr>
              <p:cNvPr id="58" name="Computer Science &amp; Information Engineering, National Cheng Kung University"/>
              <p:cNvSpPr txBox="1"/>
              <p:nvPr/>
            </p:nvSpPr>
            <p:spPr>
              <a:xfrm>
                <a:off x="7536004" y="228245"/>
                <a:ext cx="8634840" cy="3904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>
                <a:lvl1pPr algn="l" defTabSz="821531">
                  <a:defRPr sz="2000" b="0">
                    <a:solidFill>
                      <a:srgbClr val="FFFFFF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lvl1pPr>
              </a:lstStyle>
              <a:p>
                <a:pPr marL="0" marR="0" lvl="0" indent="0" algn="l" defTabSz="616133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sz="1600" spc="-100" baseline="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Computer Science &amp; Information Engineering, </a:t>
                </a:r>
                <a:r>
                  <a:rPr kumimoji="0" lang="en-US" sz="1600" b="0" i="0" u="none" strike="noStrike" cap="none" spc="-10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  <a:sym typeface="Helvetica Neue Thin"/>
                  </a:rPr>
                  <a:t>National University of Tainan</a:t>
                </a:r>
                <a:endParaRPr lang="en-US" sz="1600" spc="-100" baseline="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60" name="影像"/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2996833" y="175095"/>
              <a:ext cx="1155148" cy="867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2" name="大標題文字"/>
          <p:cNvSpPr txBox="1">
            <a:spLocks noGrp="1"/>
          </p:cNvSpPr>
          <p:nvPr>
            <p:ph type="title"/>
          </p:nvPr>
        </p:nvSpPr>
        <p:spPr>
          <a:xfrm>
            <a:off x="1266826" y="649598"/>
            <a:ext cx="9460754" cy="12700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kumimoji="0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 Black" panose="020B0604020202020204" pitchFamily="34" charset="0"/>
                <a:ea typeface="Helvetica Neue"/>
                <a:cs typeface="Arial Black" panose="020B0604020202020204" pitchFamily="34" charset="0"/>
                <a:sym typeface="Helvetica Neue"/>
              </a:defRPr>
            </a:lvl1pPr>
          </a:lstStyle>
          <a:p>
            <a:r>
              <a:rPr dirty="0" err="1"/>
              <a:t>大標題文字</a:t>
            </a:r>
            <a:endParaRPr dirty="0"/>
          </a:p>
        </p:txBody>
      </p:sp>
      <p:sp>
        <p:nvSpPr>
          <p:cNvPr id="63" name="內文層級一…"/>
          <p:cNvSpPr txBox="1">
            <a:spLocks noGrp="1"/>
          </p:cNvSpPr>
          <p:nvPr>
            <p:ph type="body" idx="1" hasCustomPrompt="1"/>
          </p:nvPr>
        </p:nvSpPr>
        <p:spPr>
          <a:xfrm>
            <a:off x="1266825" y="2371391"/>
            <a:ext cx="15754350" cy="9296400"/>
          </a:xfrm>
          <a:prstGeom prst="rect">
            <a:avLst/>
          </a:prstGeom>
        </p:spPr>
        <p:txBody>
          <a:bodyPr anchor="t"/>
          <a:lstStyle>
            <a:lvl1pPr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r>
              <a:rPr lang="zh-TW" altLang="en-US" dirty="0"/>
              <a:t>內文層級一</a:t>
            </a:r>
          </a:p>
          <a:p>
            <a:pPr lvl="1"/>
            <a:r>
              <a:rPr lang="zh-TW" altLang="en-US" dirty="0"/>
              <a:t>內文層級二</a:t>
            </a:r>
          </a:p>
          <a:p>
            <a:pPr lvl="2"/>
            <a:r>
              <a:rPr lang="zh-TW" altLang="en-US" dirty="0"/>
              <a:t>內文層級三</a:t>
            </a:r>
          </a:p>
          <a:p>
            <a:pPr lvl="3"/>
            <a:r>
              <a:rPr lang="zh-TW" altLang="en-US" dirty="0"/>
              <a:t>內文層級四</a:t>
            </a:r>
          </a:p>
          <a:p>
            <a:pPr lvl="4"/>
            <a:r>
              <a:rPr lang="zh-TW" altLang="en-US" dirty="0"/>
              <a:t>內文層級五</a:t>
            </a:r>
          </a:p>
        </p:txBody>
      </p:sp>
      <p:sp>
        <p:nvSpPr>
          <p:cNvPr id="14" name="矩形">
            <a:extLst>
              <a:ext uri="{FF2B5EF4-FFF2-40B4-BE49-F238E27FC236}">
                <a16:creationId xmlns:a16="http://schemas.microsoft.com/office/drawing/2014/main" id="{20C652D7-5635-B04D-A68C-8E1AECF79C1C}"/>
              </a:ext>
            </a:extLst>
          </p:cNvPr>
          <p:cNvSpPr/>
          <p:nvPr userDrawn="1"/>
        </p:nvSpPr>
        <p:spPr>
          <a:xfrm>
            <a:off x="-317680" y="649595"/>
            <a:ext cx="1272792" cy="1270000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  <a:alpha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400"/>
          </a:p>
        </p:txBody>
      </p:sp>
      <p:sp>
        <p:nvSpPr>
          <p:cNvPr id="17" name="幻燈片編號">
            <a:extLst>
              <a:ext uri="{FF2B5EF4-FFF2-40B4-BE49-F238E27FC236}">
                <a16:creationId xmlns:a16="http://schemas.microsoft.com/office/drawing/2014/main" id="{CF8727E2-D637-C64C-8298-065482DE7601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6730506" y="13069252"/>
            <a:ext cx="343044" cy="37959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  <p:pic>
        <p:nvPicPr>
          <p:cNvPr id="18" name="影像">
            <a:extLst>
              <a:ext uri="{FF2B5EF4-FFF2-40B4-BE49-F238E27FC236}">
                <a16:creationId xmlns:a16="http://schemas.microsoft.com/office/drawing/2014/main" id="{C63658D6-F7E0-A04D-8EF8-44CD2C22B5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15816" y="441937"/>
            <a:ext cx="1188000" cy="126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影像"/>
          <p:cNvSpPr>
            <a:spLocks noGrp="1"/>
          </p:cNvSpPr>
          <p:nvPr>
            <p:ph type="pic" sz="half" idx="13"/>
          </p:nvPr>
        </p:nvSpPr>
        <p:spPr>
          <a:xfrm>
            <a:off x="9877425" y="3149600"/>
            <a:ext cx="714375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2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73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266826" y="3149600"/>
            <a:ext cx="7667625" cy="9296400"/>
          </a:xfrm>
          <a:prstGeom prst="rect">
            <a:avLst/>
          </a:prstGeom>
        </p:spPr>
        <p:txBody>
          <a:bodyPr/>
          <a:lstStyle>
            <a:lvl1pPr marL="419090" indent="-419090">
              <a:spcBef>
                <a:spcPts val="3375"/>
              </a:spcBef>
              <a:defRPr sz="2850"/>
            </a:lvl1pPr>
            <a:lvl2pPr marL="838179" indent="-419090">
              <a:spcBef>
                <a:spcPts val="3375"/>
              </a:spcBef>
              <a:defRPr sz="2850"/>
            </a:lvl2pPr>
            <a:lvl3pPr marL="1257269" indent="-419090">
              <a:spcBef>
                <a:spcPts val="3375"/>
              </a:spcBef>
              <a:defRPr sz="2850"/>
            </a:lvl3pPr>
            <a:lvl4pPr marL="1676358" indent="-419090">
              <a:spcBef>
                <a:spcPts val="3375"/>
              </a:spcBef>
              <a:defRPr sz="2850"/>
            </a:lvl4pPr>
            <a:lvl5pPr marL="2095448" indent="-419090">
              <a:spcBef>
                <a:spcPts val="3375"/>
              </a:spcBef>
              <a:defRPr sz="285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grpSp>
        <p:nvGrpSpPr>
          <p:cNvPr id="6" name="群組">
            <a:extLst>
              <a:ext uri="{FF2B5EF4-FFF2-40B4-BE49-F238E27FC236}">
                <a16:creationId xmlns:a16="http://schemas.microsoft.com/office/drawing/2014/main" id="{0C17EC60-AAD6-8D45-90DA-DF6CB2EEF040}"/>
              </a:ext>
            </a:extLst>
          </p:cNvPr>
          <p:cNvGrpSpPr/>
          <p:nvPr userDrawn="1"/>
        </p:nvGrpSpPr>
        <p:grpSpPr>
          <a:xfrm>
            <a:off x="1" y="12321362"/>
            <a:ext cx="18288002" cy="1401264"/>
            <a:chOff x="0" y="206"/>
            <a:chExt cx="24384000" cy="1401263"/>
          </a:xfrm>
        </p:grpSpPr>
        <p:grpSp>
          <p:nvGrpSpPr>
            <p:cNvPr id="7" name="群組">
              <a:extLst>
                <a:ext uri="{FF2B5EF4-FFF2-40B4-BE49-F238E27FC236}">
                  <a16:creationId xmlns:a16="http://schemas.microsoft.com/office/drawing/2014/main" id="{261544B4-15F3-6F4A-9F88-35E2070E82BF}"/>
                </a:ext>
              </a:extLst>
            </p:cNvPr>
            <p:cNvGrpSpPr/>
            <p:nvPr/>
          </p:nvGrpSpPr>
          <p:grpSpPr>
            <a:xfrm>
              <a:off x="0" y="584966"/>
              <a:ext cx="24384000" cy="816503"/>
              <a:chOff x="0" y="0"/>
              <a:chExt cx="24383999" cy="816501"/>
            </a:xfrm>
          </p:grpSpPr>
          <p:sp>
            <p:nvSpPr>
              <p:cNvPr id="9" name="矩形">
                <a:extLst>
                  <a:ext uri="{FF2B5EF4-FFF2-40B4-BE49-F238E27FC236}">
                    <a16:creationId xmlns:a16="http://schemas.microsoft.com/office/drawing/2014/main" id="{9355F6F1-3DF8-144C-9266-2B53EDDD8026}"/>
                  </a:ext>
                </a:extLst>
              </p:cNvPr>
              <p:cNvSpPr/>
              <p:nvPr/>
            </p:nvSpPr>
            <p:spPr>
              <a:xfrm>
                <a:off x="0" y="0"/>
                <a:ext cx="24383999" cy="816501"/>
              </a:xfrm>
              <a:prstGeom prst="rect">
                <a:avLst/>
              </a:prstGeom>
              <a:solidFill>
                <a:srgbClr val="323F4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defTabSz="616133">
                  <a:defRPr sz="32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400"/>
              </a:p>
            </p:txBody>
          </p:sp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A6341EC9-C2CB-004A-AA5A-6535693AC291}"/>
                  </a:ext>
                </a:extLst>
              </p:cNvPr>
              <p:cNvSpPr txBox="1"/>
              <p:nvPr/>
            </p:nvSpPr>
            <p:spPr>
              <a:xfrm>
                <a:off x="174204" y="59118"/>
                <a:ext cx="6828174" cy="6982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Ontology Applications &amp; Software Engineering </a:t>
                </a:r>
                <a:r>
                  <a:rPr sz="1800" dirty="0"/>
                  <a:t>Laboratory</a:t>
                </a:r>
              </a:p>
            </p:txBody>
          </p:sp>
          <p:sp>
            <p:nvSpPr>
              <p:cNvPr id="11" name="Computer Science &amp; Information Engineering, National Cheng Kung University">
                <a:extLst>
                  <a:ext uri="{FF2B5EF4-FFF2-40B4-BE49-F238E27FC236}">
                    <a16:creationId xmlns:a16="http://schemas.microsoft.com/office/drawing/2014/main" id="{F12C20ED-1BB2-A445-B3D7-44CE4D30DA52}"/>
                  </a:ext>
                </a:extLst>
              </p:cNvPr>
              <p:cNvSpPr txBox="1"/>
              <p:nvPr/>
            </p:nvSpPr>
            <p:spPr>
              <a:xfrm>
                <a:off x="6235524" y="220700"/>
                <a:ext cx="8081271" cy="375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>
                <a:lvl1pPr algn="l" defTabSz="821531">
                  <a:defRPr sz="2000" b="0">
                    <a:solidFill>
                      <a:srgbClr val="FFFFFF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lvl1pPr>
              </a:lstStyle>
              <a:p>
                <a:pPr marL="0" marR="0" lvl="0" indent="0" algn="l" defTabSz="616133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sz="1500" dirty="0"/>
                  <a:t>Computer Science &amp; Information Engineering, </a:t>
                </a:r>
                <a:r>
                  <a:rPr kumimoji="0" lang="en-US" sz="15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Thin"/>
                    <a:ea typeface="Helvetica Neue Thin"/>
                    <a:cs typeface="Helvetica Neue Thin"/>
                    <a:sym typeface="Helvetica Neue Thin"/>
                  </a:rPr>
                  <a:t>National University of Tainan</a:t>
                </a:r>
                <a:endParaRPr lang="en-US" sz="1500" dirty="0"/>
              </a:p>
            </p:txBody>
          </p:sp>
        </p:grpSp>
        <p:pic>
          <p:nvPicPr>
            <p:cNvPr id="8" name="影像">
              <a:extLst>
                <a:ext uri="{FF2B5EF4-FFF2-40B4-BE49-F238E27FC236}">
                  <a16:creationId xmlns:a16="http://schemas.microsoft.com/office/drawing/2014/main" id="{5239C3DC-99DC-EB4F-AEEB-0D26FB74BC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2997037" y="206"/>
              <a:ext cx="1154740" cy="11642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2" name="幻燈片編號">
            <a:extLst>
              <a:ext uri="{FF2B5EF4-FFF2-40B4-BE49-F238E27FC236}">
                <a16:creationId xmlns:a16="http://schemas.microsoft.com/office/drawing/2014/main" id="{159A1B65-07E7-DA44-9972-1679796BAD1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6730506" y="13069252"/>
            <a:ext cx="343044" cy="37959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內文層級一…"/>
          <p:cNvSpPr txBox="1">
            <a:spLocks noGrp="1"/>
          </p:cNvSpPr>
          <p:nvPr>
            <p:ph type="body" idx="1"/>
          </p:nvPr>
        </p:nvSpPr>
        <p:spPr>
          <a:xfrm>
            <a:off x="1266825" y="1778000"/>
            <a:ext cx="15754350" cy="101600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grpSp>
        <p:nvGrpSpPr>
          <p:cNvPr id="4" name="群組">
            <a:extLst>
              <a:ext uri="{FF2B5EF4-FFF2-40B4-BE49-F238E27FC236}">
                <a16:creationId xmlns:a16="http://schemas.microsoft.com/office/drawing/2014/main" id="{532A888E-E3DE-3D49-B551-17F0F4701BBD}"/>
              </a:ext>
            </a:extLst>
          </p:cNvPr>
          <p:cNvGrpSpPr/>
          <p:nvPr userDrawn="1"/>
        </p:nvGrpSpPr>
        <p:grpSpPr>
          <a:xfrm>
            <a:off x="1" y="12321362"/>
            <a:ext cx="18288002" cy="1401264"/>
            <a:chOff x="0" y="206"/>
            <a:chExt cx="24384000" cy="1401263"/>
          </a:xfrm>
        </p:grpSpPr>
        <p:grpSp>
          <p:nvGrpSpPr>
            <p:cNvPr id="5" name="群組">
              <a:extLst>
                <a:ext uri="{FF2B5EF4-FFF2-40B4-BE49-F238E27FC236}">
                  <a16:creationId xmlns:a16="http://schemas.microsoft.com/office/drawing/2014/main" id="{BF48AB16-1D85-7240-BAEE-BF824140D0E8}"/>
                </a:ext>
              </a:extLst>
            </p:cNvPr>
            <p:cNvGrpSpPr/>
            <p:nvPr/>
          </p:nvGrpSpPr>
          <p:grpSpPr>
            <a:xfrm>
              <a:off x="0" y="584966"/>
              <a:ext cx="24384000" cy="816503"/>
              <a:chOff x="0" y="0"/>
              <a:chExt cx="24383999" cy="816501"/>
            </a:xfrm>
          </p:grpSpPr>
          <p:sp>
            <p:nvSpPr>
              <p:cNvPr id="7" name="矩形">
                <a:extLst>
                  <a:ext uri="{FF2B5EF4-FFF2-40B4-BE49-F238E27FC236}">
                    <a16:creationId xmlns:a16="http://schemas.microsoft.com/office/drawing/2014/main" id="{3A3DA368-4241-404D-8A8D-8EEB73F48117}"/>
                  </a:ext>
                </a:extLst>
              </p:cNvPr>
              <p:cNvSpPr/>
              <p:nvPr/>
            </p:nvSpPr>
            <p:spPr>
              <a:xfrm>
                <a:off x="0" y="0"/>
                <a:ext cx="24383999" cy="816501"/>
              </a:xfrm>
              <a:prstGeom prst="rect">
                <a:avLst/>
              </a:prstGeom>
              <a:solidFill>
                <a:srgbClr val="323F4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defTabSz="616133">
                  <a:defRPr sz="32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400"/>
              </a:p>
            </p:txBody>
          </p:sp>
          <p:sp>
            <p:nvSpPr>
              <p:cNvPr id="8" name="Intelligent Information Retrieval Laboratory">
                <a:extLst>
                  <a:ext uri="{FF2B5EF4-FFF2-40B4-BE49-F238E27FC236}">
                    <a16:creationId xmlns:a16="http://schemas.microsoft.com/office/drawing/2014/main" id="{F378EC01-D56C-504C-9710-585C10AA6854}"/>
                  </a:ext>
                </a:extLst>
              </p:cNvPr>
              <p:cNvSpPr txBox="1"/>
              <p:nvPr/>
            </p:nvSpPr>
            <p:spPr>
              <a:xfrm>
                <a:off x="174204" y="59118"/>
                <a:ext cx="6828174" cy="6982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Ontology Applications &amp; Software Engineering </a:t>
                </a:r>
                <a:r>
                  <a:rPr sz="1800" dirty="0"/>
                  <a:t>Laboratory</a:t>
                </a:r>
              </a:p>
            </p:txBody>
          </p:sp>
          <p:sp>
            <p:nvSpPr>
              <p:cNvPr id="9" name="Computer Science &amp; Information Engineering, National Cheng Kung University">
                <a:extLst>
                  <a:ext uri="{FF2B5EF4-FFF2-40B4-BE49-F238E27FC236}">
                    <a16:creationId xmlns:a16="http://schemas.microsoft.com/office/drawing/2014/main" id="{861A48F3-29E1-FC4F-B46D-D1C7C4134157}"/>
                  </a:ext>
                </a:extLst>
              </p:cNvPr>
              <p:cNvSpPr txBox="1"/>
              <p:nvPr/>
            </p:nvSpPr>
            <p:spPr>
              <a:xfrm>
                <a:off x="6235524" y="220700"/>
                <a:ext cx="8081271" cy="375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>
                <a:lvl1pPr algn="l" defTabSz="821531">
                  <a:defRPr sz="2000" b="0">
                    <a:solidFill>
                      <a:srgbClr val="FFFFFF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lvl1pPr>
              </a:lstStyle>
              <a:p>
                <a:pPr marL="0" marR="0" lvl="0" indent="0" algn="l" defTabSz="616133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sz="1500" dirty="0"/>
                  <a:t>Computer Science &amp; Information Engineering, </a:t>
                </a:r>
                <a:r>
                  <a:rPr kumimoji="0" lang="en-US" sz="15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Thin"/>
                    <a:ea typeface="Helvetica Neue Thin"/>
                    <a:cs typeface="Helvetica Neue Thin"/>
                    <a:sym typeface="Helvetica Neue Thin"/>
                  </a:rPr>
                  <a:t>National University of Tainan</a:t>
                </a:r>
                <a:endParaRPr lang="en-US" sz="1500" dirty="0"/>
              </a:p>
            </p:txBody>
          </p:sp>
        </p:grpSp>
        <p:pic>
          <p:nvPicPr>
            <p:cNvPr id="6" name="影像">
              <a:extLst>
                <a:ext uri="{FF2B5EF4-FFF2-40B4-BE49-F238E27FC236}">
                  <a16:creationId xmlns:a16="http://schemas.microsoft.com/office/drawing/2014/main" id="{418ADC88-23E0-A244-80DD-31BEC00BC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2997037" y="206"/>
              <a:ext cx="1154740" cy="11642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0" name="幻燈片編號">
            <a:extLst>
              <a:ext uri="{FF2B5EF4-FFF2-40B4-BE49-F238E27FC236}">
                <a16:creationId xmlns:a16="http://schemas.microsoft.com/office/drawing/2014/main" id="{02D1FE0E-6FE4-AF40-8C74-DFA019CDE15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6730506" y="13069252"/>
            <a:ext cx="343044" cy="37959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影像"/>
          <p:cNvSpPr>
            <a:spLocks noGrp="1"/>
          </p:cNvSpPr>
          <p:nvPr>
            <p:ph type="pic" sz="quarter" idx="13"/>
          </p:nvPr>
        </p:nvSpPr>
        <p:spPr>
          <a:xfrm>
            <a:off x="11820527" y="7048500"/>
            <a:ext cx="5553075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0" name="影像"/>
          <p:cNvSpPr>
            <a:spLocks noGrp="1"/>
          </p:cNvSpPr>
          <p:nvPr>
            <p:ph type="pic" sz="quarter" idx="14"/>
          </p:nvPr>
        </p:nvSpPr>
        <p:spPr>
          <a:xfrm>
            <a:off x="11820527" y="1130300"/>
            <a:ext cx="5553075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1" name="影像"/>
          <p:cNvSpPr>
            <a:spLocks noGrp="1"/>
          </p:cNvSpPr>
          <p:nvPr>
            <p:ph type="pic" idx="15"/>
          </p:nvPr>
        </p:nvSpPr>
        <p:spPr>
          <a:xfrm>
            <a:off x="904875" y="1130300"/>
            <a:ext cx="106299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grpSp>
        <p:nvGrpSpPr>
          <p:cNvPr id="6" name="群組">
            <a:extLst>
              <a:ext uri="{FF2B5EF4-FFF2-40B4-BE49-F238E27FC236}">
                <a16:creationId xmlns:a16="http://schemas.microsoft.com/office/drawing/2014/main" id="{B4CF19CC-D176-B44B-BAFF-E4C54A0F0E27}"/>
              </a:ext>
            </a:extLst>
          </p:cNvPr>
          <p:cNvGrpSpPr/>
          <p:nvPr userDrawn="1"/>
        </p:nvGrpSpPr>
        <p:grpSpPr>
          <a:xfrm>
            <a:off x="1" y="12321362"/>
            <a:ext cx="18288002" cy="1401264"/>
            <a:chOff x="0" y="206"/>
            <a:chExt cx="24384000" cy="1401263"/>
          </a:xfrm>
        </p:grpSpPr>
        <p:grpSp>
          <p:nvGrpSpPr>
            <p:cNvPr id="7" name="群組">
              <a:extLst>
                <a:ext uri="{FF2B5EF4-FFF2-40B4-BE49-F238E27FC236}">
                  <a16:creationId xmlns:a16="http://schemas.microsoft.com/office/drawing/2014/main" id="{16FBE930-130D-6D4A-9979-A9C3E07A28C1}"/>
                </a:ext>
              </a:extLst>
            </p:cNvPr>
            <p:cNvGrpSpPr/>
            <p:nvPr/>
          </p:nvGrpSpPr>
          <p:grpSpPr>
            <a:xfrm>
              <a:off x="0" y="584966"/>
              <a:ext cx="24384000" cy="816503"/>
              <a:chOff x="0" y="0"/>
              <a:chExt cx="24383999" cy="816501"/>
            </a:xfrm>
          </p:grpSpPr>
          <p:sp>
            <p:nvSpPr>
              <p:cNvPr id="9" name="矩形">
                <a:extLst>
                  <a:ext uri="{FF2B5EF4-FFF2-40B4-BE49-F238E27FC236}">
                    <a16:creationId xmlns:a16="http://schemas.microsoft.com/office/drawing/2014/main" id="{6D5226F6-3277-1B4A-A3FE-935B8376560A}"/>
                  </a:ext>
                </a:extLst>
              </p:cNvPr>
              <p:cNvSpPr/>
              <p:nvPr/>
            </p:nvSpPr>
            <p:spPr>
              <a:xfrm>
                <a:off x="0" y="0"/>
                <a:ext cx="24383999" cy="816501"/>
              </a:xfrm>
              <a:prstGeom prst="rect">
                <a:avLst/>
              </a:prstGeom>
              <a:solidFill>
                <a:srgbClr val="323F4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defTabSz="616133">
                  <a:defRPr sz="32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400"/>
              </a:p>
            </p:txBody>
          </p:sp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E19DFFC6-8059-8A43-862E-70576743B1A0}"/>
                  </a:ext>
                </a:extLst>
              </p:cNvPr>
              <p:cNvSpPr txBox="1"/>
              <p:nvPr/>
            </p:nvSpPr>
            <p:spPr>
              <a:xfrm>
                <a:off x="174204" y="59118"/>
                <a:ext cx="6828174" cy="6982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Ontology Applications &amp; Software Engineering </a:t>
                </a:r>
                <a:r>
                  <a:rPr sz="1800" dirty="0"/>
                  <a:t>Laboratory</a:t>
                </a:r>
              </a:p>
            </p:txBody>
          </p:sp>
          <p:sp>
            <p:nvSpPr>
              <p:cNvPr id="11" name="Computer Science &amp; Information Engineering, National Cheng Kung University">
                <a:extLst>
                  <a:ext uri="{FF2B5EF4-FFF2-40B4-BE49-F238E27FC236}">
                    <a16:creationId xmlns:a16="http://schemas.microsoft.com/office/drawing/2014/main" id="{20577A87-C0C3-E94A-AF6B-2BD54C5D602A}"/>
                  </a:ext>
                </a:extLst>
              </p:cNvPr>
              <p:cNvSpPr txBox="1"/>
              <p:nvPr/>
            </p:nvSpPr>
            <p:spPr>
              <a:xfrm>
                <a:off x="6235524" y="220700"/>
                <a:ext cx="8081271" cy="375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>
                <a:lvl1pPr algn="l" defTabSz="821531">
                  <a:defRPr sz="2000" b="0">
                    <a:solidFill>
                      <a:srgbClr val="FFFFFF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lvl1pPr>
              </a:lstStyle>
              <a:p>
                <a:pPr marL="0" marR="0" lvl="0" indent="0" algn="l" defTabSz="616133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sz="1500" dirty="0"/>
                  <a:t>Computer Science &amp; Information Engineering, </a:t>
                </a:r>
                <a:r>
                  <a:rPr kumimoji="0" lang="en-US" sz="15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Thin"/>
                    <a:ea typeface="Helvetica Neue Thin"/>
                    <a:cs typeface="Helvetica Neue Thin"/>
                    <a:sym typeface="Helvetica Neue Thin"/>
                  </a:rPr>
                  <a:t>National University of Tainan</a:t>
                </a:r>
                <a:endParaRPr lang="en-US" sz="1500" dirty="0"/>
              </a:p>
            </p:txBody>
          </p:sp>
        </p:grpSp>
        <p:pic>
          <p:nvPicPr>
            <p:cNvPr id="8" name="影像">
              <a:extLst>
                <a:ext uri="{FF2B5EF4-FFF2-40B4-BE49-F238E27FC236}">
                  <a16:creationId xmlns:a16="http://schemas.microsoft.com/office/drawing/2014/main" id="{838899DD-4471-E245-962F-6786AA4AD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2997037" y="206"/>
              <a:ext cx="1154740" cy="11642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2" name="幻燈片編號">
            <a:extLst>
              <a:ext uri="{FF2B5EF4-FFF2-40B4-BE49-F238E27FC236}">
                <a16:creationId xmlns:a16="http://schemas.microsoft.com/office/drawing/2014/main" id="{0C54499B-CBF4-C64B-899D-21259A5AB91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6730506" y="13069252"/>
            <a:ext cx="343044" cy="37959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大標題文字"/>
          <p:cNvSpPr txBox="1">
            <a:spLocks noGrp="1"/>
          </p:cNvSpPr>
          <p:nvPr>
            <p:ph type="title"/>
          </p:nvPr>
        </p:nvSpPr>
        <p:spPr>
          <a:xfrm>
            <a:off x="1266825" y="355600"/>
            <a:ext cx="1575435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3" name="內文層級一…"/>
          <p:cNvSpPr txBox="1">
            <a:spLocks noGrp="1"/>
          </p:cNvSpPr>
          <p:nvPr>
            <p:ph type="body" idx="1"/>
          </p:nvPr>
        </p:nvSpPr>
        <p:spPr>
          <a:xfrm>
            <a:off x="1266825" y="3149600"/>
            <a:ext cx="1575435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964510" y="13081002"/>
            <a:ext cx="349455" cy="37959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hf hdr="0" ftr="0" dt="0"/>
  <p:txStyles>
    <p:titleStyle>
      <a:lvl1pPr marL="0" marR="0" indent="0" algn="ctr" defTabSz="6191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6191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6191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6191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6191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6191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6191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6191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6191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76238" marR="0" indent="-476238" algn="l" defTabSz="619109" latinLnBrk="0">
        <a:lnSpc>
          <a:spcPct val="100000"/>
        </a:lnSpc>
        <a:spcBef>
          <a:spcPts val="4425"/>
        </a:spcBef>
        <a:spcAft>
          <a:spcPts val="0"/>
        </a:spcAft>
        <a:buClrTx/>
        <a:buSzPct val="125000"/>
        <a:buFontTx/>
        <a:buChar char="•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952476" marR="0" indent="-476238" algn="l" defTabSz="619109" latinLnBrk="0">
        <a:lnSpc>
          <a:spcPct val="100000"/>
        </a:lnSpc>
        <a:spcBef>
          <a:spcPts val="4425"/>
        </a:spcBef>
        <a:spcAft>
          <a:spcPts val="0"/>
        </a:spcAft>
        <a:buClrTx/>
        <a:buSzPct val="125000"/>
        <a:buFontTx/>
        <a:buChar char="•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428714" marR="0" indent="-476238" algn="l" defTabSz="619109" latinLnBrk="0">
        <a:lnSpc>
          <a:spcPct val="100000"/>
        </a:lnSpc>
        <a:spcBef>
          <a:spcPts val="4425"/>
        </a:spcBef>
        <a:spcAft>
          <a:spcPts val="0"/>
        </a:spcAft>
        <a:buClrTx/>
        <a:buSzPct val="125000"/>
        <a:buFontTx/>
        <a:buChar char="•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04953" marR="0" indent="-476238" algn="l" defTabSz="619109" latinLnBrk="0">
        <a:lnSpc>
          <a:spcPct val="100000"/>
        </a:lnSpc>
        <a:spcBef>
          <a:spcPts val="4425"/>
        </a:spcBef>
        <a:spcAft>
          <a:spcPts val="0"/>
        </a:spcAft>
        <a:buClrTx/>
        <a:buSzPct val="125000"/>
        <a:buFontTx/>
        <a:buChar char="•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1191" marR="0" indent="-476238" algn="l" defTabSz="619109" latinLnBrk="0">
        <a:lnSpc>
          <a:spcPct val="100000"/>
        </a:lnSpc>
        <a:spcBef>
          <a:spcPts val="4425"/>
        </a:spcBef>
        <a:spcAft>
          <a:spcPts val="0"/>
        </a:spcAft>
        <a:buClrTx/>
        <a:buSzPct val="125000"/>
        <a:buFontTx/>
        <a:buChar char="•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57429" marR="0" indent="-476238" algn="l" defTabSz="619109" latinLnBrk="0">
        <a:lnSpc>
          <a:spcPct val="100000"/>
        </a:lnSpc>
        <a:spcBef>
          <a:spcPts val="4425"/>
        </a:spcBef>
        <a:spcAft>
          <a:spcPts val="0"/>
        </a:spcAft>
        <a:buClrTx/>
        <a:buSzPct val="125000"/>
        <a:buFontTx/>
        <a:buChar char="•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333667" marR="0" indent="-476238" algn="l" defTabSz="619109" latinLnBrk="0">
        <a:lnSpc>
          <a:spcPct val="100000"/>
        </a:lnSpc>
        <a:spcBef>
          <a:spcPts val="4425"/>
        </a:spcBef>
        <a:spcAft>
          <a:spcPts val="0"/>
        </a:spcAft>
        <a:buClrTx/>
        <a:buSzPct val="125000"/>
        <a:buFontTx/>
        <a:buChar char="•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809905" marR="0" indent="-476238" algn="l" defTabSz="619109" latinLnBrk="0">
        <a:lnSpc>
          <a:spcPct val="100000"/>
        </a:lnSpc>
        <a:spcBef>
          <a:spcPts val="4425"/>
        </a:spcBef>
        <a:spcAft>
          <a:spcPts val="0"/>
        </a:spcAft>
        <a:buClrTx/>
        <a:buSzPct val="125000"/>
        <a:buFontTx/>
        <a:buChar char="•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286143" marR="0" indent="-476238" algn="l" defTabSz="619109" latinLnBrk="0">
        <a:lnSpc>
          <a:spcPct val="100000"/>
        </a:lnSpc>
        <a:spcBef>
          <a:spcPts val="4425"/>
        </a:spcBef>
        <a:spcAft>
          <a:spcPts val="0"/>
        </a:spcAft>
        <a:buClrTx/>
        <a:buSzPct val="125000"/>
        <a:buFontTx/>
        <a:buChar char="•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6191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171446" algn="ctr" defTabSz="6191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342892" algn="ctr" defTabSz="6191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514337" algn="ctr" defTabSz="6191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685783" algn="ctr" defTabSz="6191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857228" algn="ctr" defTabSz="6191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028675" algn="ctr" defTabSz="6191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200120" algn="ctr" defTabSz="6191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371566" algn="ctr" defTabSz="6191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IEEE International Conference on Fuzzy Systems 2019"/>
          <p:cNvSpPr txBox="1"/>
          <p:nvPr/>
        </p:nvSpPr>
        <p:spPr>
          <a:xfrm>
            <a:off x="6131964" y="7169895"/>
            <a:ext cx="6024085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sz="4000" b="0" i="1"/>
            </a:lvl1pPr>
          </a:lstStyle>
          <a:p>
            <a:r>
              <a:rPr lang="zh-TW" altLang="en-US" sz="3000" dirty="0" smtClean="0">
                <a:latin typeface="Arial Narrow" panose="020B0604020202020204" pitchFamily="34" charset="0"/>
                <a:cs typeface="Arial Narrow" panose="020B0604020202020204" pitchFamily="34" charset="0"/>
              </a:rPr>
              <a:t>科技論文英文寫作 第三篇 第十五章</a:t>
            </a:r>
            <a:endParaRPr sz="30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26" name="Chi-Shiang Wang, Jung-Hsien Chiang"/>
          <p:cNvSpPr txBox="1"/>
          <p:nvPr/>
        </p:nvSpPr>
        <p:spPr>
          <a:xfrm>
            <a:off x="8431776" y="7904017"/>
            <a:ext cx="1558119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sz="3600" b="0"/>
            </a:lvl1pPr>
          </a:lstStyle>
          <a:p>
            <a:r>
              <a:rPr lang="zh-TW" altLang="en-US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方克濤 著</a:t>
            </a:r>
            <a:endParaRPr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National Cheng Kung University, Tainan, Taiwan"/>
          <p:cNvSpPr txBox="1"/>
          <p:nvPr/>
        </p:nvSpPr>
        <p:spPr>
          <a:xfrm>
            <a:off x="6487731" y="8396194"/>
            <a:ext cx="5533843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8100" tIns="38100" rIns="38100" bIns="38100" anchor="ctr">
            <a:spAutoFit/>
          </a:bodyPr>
          <a:lstStyle>
            <a:lvl1pPr>
              <a:defRPr sz="2800" b="0"/>
            </a:lvl1pPr>
          </a:lstStyle>
          <a:p>
            <a:r>
              <a:rPr lang="zh-TW" alt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全華圖書</a:t>
            </a:r>
            <a:endParaRPr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2019. 06. 24"/>
          <p:cNvSpPr txBox="1"/>
          <p:nvPr/>
        </p:nvSpPr>
        <p:spPr>
          <a:xfrm>
            <a:off x="14159635" y="9680688"/>
            <a:ext cx="1570943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sz="2800" b="0"/>
            </a:lvl1pPr>
          </a:lstStyle>
          <a:p>
            <a:r>
              <a:rPr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  <a:r>
              <a:rPr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FuzzAttention on Session-based Recommender System"/>
          <p:cNvSpPr txBox="1"/>
          <p:nvPr/>
        </p:nvSpPr>
        <p:spPr>
          <a:xfrm>
            <a:off x="3267275" y="4833292"/>
            <a:ext cx="11753451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8100" tIns="38100" rIns="38100" bIns="38100" anchor="ctr">
            <a:spAutoFit/>
          </a:bodyPr>
          <a:lstStyle>
            <a:lvl1pPr>
              <a:defRPr sz="9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altLang="zh-TW" sz="8000" b="1" dirty="0" smtClean="0">
                <a:latin typeface="Arial Black" panose="020B0604020202020204" pitchFamily="34" charset="0"/>
                <a:cs typeface="Arial Black" panose="020B0604020202020204" pitchFamily="34" charset="0"/>
              </a:rPr>
              <a:t>Ch15</a:t>
            </a:r>
            <a:r>
              <a:rPr lang="zh-TW" altLang="en-US" sz="8000" b="1" dirty="0" smtClean="0">
                <a:latin typeface="Arial Black" panose="020B0604020202020204" pitchFamily="34" charset="0"/>
                <a:cs typeface="Arial Black" panose="020B0604020202020204" pitchFamily="34" charset="0"/>
              </a:rPr>
              <a:t> 方法章節</a:t>
            </a:r>
            <a:endParaRPr sz="80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30" name="線條"/>
          <p:cNvSpPr/>
          <p:nvPr/>
        </p:nvSpPr>
        <p:spPr>
          <a:xfrm>
            <a:off x="2573960" y="7000068"/>
            <a:ext cx="1314008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299607-49A6-8D46-B78D-BC46FFC5A1F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9023820" y="14795502"/>
            <a:ext cx="230833" cy="379591"/>
          </a:xfrm>
        </p:spPr>
        <p:txBody>
          <a:bodyPr/>
          <a:lstStyle/>
          <a:p>
            <a:fld id="{86CB4B4D-7CA3-9044-876B-883B54F8677D}" type="slidenum">
              <a:rPr lang="en-US" smtClean="0"/>
              <a:t>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EB7442-3F00-A54D-BF07-D1A1E9F153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1000"/>
                    </a14:imgEffect>
                  </a14:imgLayer>
                </a14:imgProps>
              </a:ext>
            </a:extLst>
          </a:blip>
          <a:srcRect t="24341" b="28789"/>
          <a:stretch/>
        </p:blipFill>
        <p:spPr>
          <a:xfrm>
            <a:off x="-561109" y="-1555241"/>
            <a:ext cx="19389436" cy="4466235"/>
          </a:xfrm>
          <a:prstGeom prst="rect">
            <a:avLst/>
          </a:prstGeom>
          <a:ln>
            <a:noFill/>
          </a:ln>
          <a:effectLst>
            <a:glow>
              <a:schemeClr val="accent1">
                <a:alpha val="40000"/>
              </a:schemeClr>
            </a:glow>
            <a:outerShdw blurRad="495300" dir="14160000" algn="ctr" rotWithShape="0">
              <a:schemeClr val="bg1"/>
            </a:outerShdw>
            <a:reflection endPos="0" dist="50800" dir="5400000" sy="-100000" algn="bl" rotWithShape="0"/>
            <a:softEdge rad="6350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C4A3D0-C515-E04E-94CB-36651DF793CB}"/>
              </a:ext>
            </a:extLst>
          </p:cNvPr>
          <p:cNvSpPr txBox="1"/>
          <p:nvPr/>
        </p:nvSpPr>
        <p:spPr>
          <a:xfrm>
            <a:off x="12597872" y="3680272"/>
            <a:ext cx="10265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C22095-A8CA-BF4E-90D1-1A3BAA38078D}"/>
              </a:ext>
            </a:extLst>
          </p:cNvPr>
          <p:cNvSpPr/>
          <p:nvPr/>
        </p:nvSpPr>
        <p:spPr>
          <a:xfrm>
            <a:off x="5919820" y="11113165"/>
            <a:ext cx="659507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報告者</a:t>
            </a:r>
            <a:r>
              <a:rPr lang="en-US" altLang="zh-TW" b="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TW" alt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資工碩二 蔡易霖 </a:t>
            </a:r>
            <a:r>
              <a:rPr lang="en-US" altLang="zh-TW" b="0" dirty="0" smtClean="0">
                <a:latin typeface="Arial" panose="020B0604020202020204" pitchFamily="34" charset="0"/>
                <a:cs typeface="Arial" panose="020B0604020202020204" pitchFamily="34" charset="0"/>
              </a:rPr>
              <a:t>M10759011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15.3 </a:t>
            </a:r>
            <a:r>
              <a:rPr lang="zh-TW" altLang="en-US" sz="4800" dirty="0"/>
              <a:t>對材料或設備的</a:t>
            </a:r>
            <a:r>
              <a:rPr lang="zh-TW" altLang="en-US" sz="4800" dirty="0" smtClean="0"/>
              <a:t>描述</a:t>
            </a:r>
            <a:endParaRPr lang="zh-TW" altLang="en-US" sz="4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9</a:t>
            </a:fld>
            <a:endParaRPr lang="zh-TW" alt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58E84DA-0FDA-BE48-BFD1-2A36DB173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6824" y="2371390"/>
            <a:ext cx="16584757" cy="9922210"/>
          </a:xfrm>
        </p:spPr>
        <p:txBody>
          <a:bodyPr>
            <a:noAutofit/>
          </a:bodyPr>
          <a:lstStyle/>
          <a:p>
            <a:pPr>
              <a:buSzPct val="80000"/>
              <a:buBlip>
                <a:blip r:embed="rId3"/>
              </a:buBlip>
            </a:pPr>
            <a:r>
              <a:rPr lang="zh-TW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空間順序的組織</a:t>
            </a:r>
            <a:r>
              <a:rPr lang="zh-TW" alt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形式</a:t>
            </a:r>
            <a:endParaRPr lang="en-US" altLang="zh-TW" sz="4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20000" lvl="4" eaLnBrk="1" hangingPunct="1"/>
            <a:r>
              <a:rPr lang="zh-TW" altLang="en-US" dirty="0"/>
              <a:t>從上到下、從前到後、從左到右</a:t>
            </a:r>
          </a:p>
          <a:p>
            <a:pPr marL="476238" lvl="2">
              <a:buSzPct val="80000"/>
              <a:buBlip>
                <a:blip r:embed="rId3"/>
              </a:buBlip>
            </a:pPr>
            <a:r>
              <a:rPr lang="zh-TW" altLang="en-US" sz="4000" b="1" dirty="0"/>
              <a:t>功能順序的組織</a:t>
            </a:r>
            <a:r>
              <a:rPr lang="zh-TW" altLang="en-US" sz="4000" b="1" dirty="0" smtClean="0"/>
              <a:t>形式</a:t>
            </a:r>
            <a:endParaRPr lang="en-US" altLang="zh-TW" sz="4000" b="1" dirty="0" smtClean="0"/>
          </a:p>
          <a:p>
            <a:pPr marL="476238" lvl="2">
              <a:buSzPct val="80000"/>
              <a:buBlip>
                <a:blip r:embed="rId3"/>
              </a:buBlip>
            </a:pPr>
            <a:r>
              <a:rPr lang="zh-TW" altLang="en-US" sz="4000" b="1" dirty="0" smtClean="0"/>
              <a:t>時態</a:t>
            </a:r>
            <a:endParaRPr lang="zh-TW" altLang="en-US" sz="4000" b="1" dirty="0"/>
          </a:p>
          <a:p>
            <a:pPr marL="1620000" lvl="4"/>
            <a:r>
              <a:rPr lang="zh-TW" altLang="en-US" dirty="0"/>
              <a:t>若句子的內容為不受時間限制的普遍事實，則應使用現在式。</a:t>
            </a:r>
          </a:p>
          <a:p>
            <a:pPr marL="1620000" lvl="4"/>
            <a:r>
              <a:rPr lang="zh-TW" altLang="en-US" dirty="0"/>
              <a:t>若句子的內容為特定、過去的行為或事件，則應使用過去式。</a:t>
            </a:r>
          </a:p>
          <a:p>
            <a:pPr marL="0" indent="0">
              <a:buSzPct val="80000"/>
              <a:buNone/>
            </a:pPr>
            <a:endParaRPr lang="zh-TW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2812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15.3 </a:t>
            </a:r>
            <a:r>
              <a:rPr lang="zh-TW" altLang="en-US" sz="4800" dirty="0"/>
              <a:t>對材料或設備的描述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66825" y="2371391"/>
            <a:ext cx="15754350" cy="717249"/>
          </a:xfrm>
        </p:spPr>
        <p:txBody>
          <a:bodyPr>
            <a:normAutofit/>
          </a:bodyPr>
          <a:lstStyle/>
          <a:p>
            <a:r>
              <a:rPr lang="zh-TW" altLang="en-US" sz="4000" dirty="0" smtClean="0"/>
              <a:t>注意，若採用不同的時態，句子的意義也會隨之改變。</a:t>
            </a:r>
            <a:endParaRPr lang="zh-TW" altLang="en-US" sz="4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10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66825" y="5554329"/>
            <a:ext cx="1604581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TW" sz="4000" b="0" dirty="0" smtClean="0"/>
              <a:t>The sample holders </a:t>
            </a:r>
            <a:r>
              <a:rPr lang="en-US" altLang="zh-TW" sz="4000" dirty="0" smtClean="0"/>
              <a:t>were</a:t>
            </a:r>
            <a:r>
              <a:rPr lang="en-US" altLang="zh-TW" sz="4000" b="0" dirty="0" smtClean="0"/>
              <a:t> specially </a:t>
            </a:r>
            <a:r>
              <a:rPr lang="en-US" altLang="zh-TW" sz="4000" dirty="0" smtClean="0"/>
              <a:t>designed</a:t>
            </a:r>
            <a:r>
              <a:rPr lang="en-US" altLang="zh-TW" sz="4000" b="0" dirty="0" smtClean="0"/>
              <a:t> to prevent slippage during measurement.</a:t>
            </a:r>
            <a:endParaRPr lang="zh-TW" altLang="en-US" sz="4000" b="0" dirty="0"/>
          </a:p>
        </p:txBody>
      </p:sp>
      <p:sp>
        <p:nvSpPr>
          <p:cNvPr id="6" name="矩形 5"/>
          <p:cNvSpPr/>
          <p:nvPr/>
        </p:nvSpPr>
        <p:spPr>
          <a:xfrm>
            <a:off x="1266826" y="4036746"/>
            <a:ext cx="154636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TW" altLang="en-US" sz="4000" b="0" dirty="0"/>
              <a:t>下面的例句使用了過去式，所以讀者能夠知道作者的設備是為了實驗而特別設計的。</a:t>
            </a:r>
            <a:endParaRPr lang="zh-TW" altLang="en-US" sz="4000" b="0" dirty="0"/>
          </a:p>
        </p:txBody>
      </p:sp>
      <p:sp>
        <p:nvSpPr>
          <p:cNvPr id="7" name="矩形 6"/>
          <p:cNvSpPr/>
          <p:nvPr/>
        </p:nvSpPr>
        <p:spPr>
          <a:xfrm>
            <a:off x="1266825" y="9273807"/>
            <a:ext cx="1604581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TW" sz="4000" b="0" dirty="0" smtClean="0"/>
              <a:t>The sample holders </a:t>
            </a:r>
            <a:r>
              <a:rPr lang="en-US" altLang="zh-TW" sz="4000" dirty="0" smtClean="0"/>
              <a:t>are</a:t>
            </a:r>
            <a:r>
              <a:rPr lang="en-US" altLang="zh-TW" sz="4000" b="0" dirty="0" smtClean="0"/>
              <a:t> specially </a:t>
            </a:r>
            <a:r>
              <a:rPr lang="en-US" altLang="zh-TW" sz="4000" dirty="0" smtClean="0"/>
              <a:t>designed</a:t>
            </a:r>
            <a:r>
              <a:rPr lang="en-US" altLang="zh-TW" sz="4000" b="0" dirty="0" smtClean="0"/>
              <a:t> to prevent slippage during measurement.</a:t>
            </a:r>
            <a:endParaRPr lang="zh-TW" altLang="en-US" sz="4000" b="0" dirty="0"/>
          </a:p>
        </p:txBody>
      </p:sp>
      <p:sp>
        <p:nvSpPr>
          <p:cNvPr id="8" name="矩形 7"/>
          <p:cNvSpPr/>
          <p:nvPr/>
        </p:nvSpPr>
        <p:spPr>
          <a:xfrm>
            <a:off x="1266826" y="7756224"/>
            <a:ext cx="154636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TW" altLang="en-US" sz="4000" b="0" dirty="0" smtClean="0"/>
              <a:t>如果將動詞改為現在式，句意就會改變。會讓人覺得作者所描述的設備是任何人都可以取得的。</a:t>
            </a:r>
            <a:endParaRPr lang="zh-TW" altLang="en-US" sz="4000" b="0" dirty="0"/>
          </a:p>
        </p:txBody>
      </p:sp>
    </p:spTree>
    <p:extLst>
      <p:ext uri="{BB962C8B-B14F-4D97-AF65-F5344CB8AC3E}">
        <p14:creationId xmlns:p14="http://schemas.microsoft.com/office/powerpoint/2010/main" val="385373570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15.3 </a:t>
            </a:r>
            <a:r>
              <a:rPr lang="zh-TW" altLang="en-US" sz="4800" dirty="0"/>
              <a:t>對材料或設備的描述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66825" y="2371391"/>
            <a:ext cx="15754350" cy="16113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4000" dirty="0" smtClean="0"/>
              <a:t>此外，描述研究對象時偶爾還會用到過去完成式。當要敘述過去特定時間前已完成的行為或事件，便要用到過去完成式。</a:t>
            </a:r>
            <a:endParaRPr lang="zh-TW" altLang="en-US" sz="4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11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66826" y="5061289"/>
            <a:ext cx="1604581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TW" sz="4000" b="0" dirty="0" smtClean="0"/>
              <a:t>At the time of experiment, the students </a:t>
            </a:r>
            <a:r>
              <a:rPr lang="en-US" altLang="zh-TW" sz="4000" dirty="0" smtClean="0"/>
              <a:t>had</a:t>
            </a:r>
            <a:r>
              <a:rPr lang="en-US" altLang="zh-TW" sz="4000" b="0" dirty="0" smtClean="0"/>
              <a:t> already </a:t>
            </a:r>
            <a:r>
              <a:rPr lang="en-US" altLang="zh-TW" sz="4000" dirty="0" smtClean="0"/>
              <a:t>been exposed </a:t>
            </a:r>
            <a:r>
              <a:rPr lang="en-US" altLang="zh-TW" sz="4000" b="0" dirty="0" smtClean="0"/>
              <a:t>to Pascal for four weeks, and each student </a:t>
            </a:r>
            <a:r>
              <a:rPr lang="en-US" altLang="zh-TW" sz="4000" dirty="0" smtClean="0"/>
              <a:t>had written </a:t>
            </a:r>
            <a:r>
              <a:rPr lang="en-US" altLang="zh-TW" sz="4000" b="0" dirty="0" smtClean="0"/>
              <a:t>at least two programs in Pascal.</a:t>
            </a:r>
            <a:endParaRPr lang="zh-TW" altLang="en-US" sz="4000" b="0" dirty="0"/>
          </a:p>
        </p:txBody>
      </p:sp>
    </p:spTree>
    <p:extLst>
      <p:ext uri="{BB962C8B-B14F-4D97-AF65-F5344CB8AC3E}">
        <p14:creationId xmlns:p14="http://schemas.microsoft.com/office/powerpoint/2010/main" val="276955809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15.3 </a:t>
            </a:r>
            <a:r>
              <a:rPr lang="zh-TW" altLang="en-US" sz="4800" dirty="0"/>
              <a:t>對材料或設備的</a:t>
            </a:r>
            <a:r>
              <a:rPr lang="zh-TW" altLang="en-US" sz="4800" dirty="0" smtClean="0"/>
              <a:t>描述</a:t>
            </a:r>
            <a:endParaRPr lang="zh-TW" altLang="en-US" sz="4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12</a:t>
            </a:fld>
            <a:endParaRPr lang="zh-TW" alt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58E84DA-0FDA-BE48-BFD1-2A36DB173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6824" y="2371390"/>
            <a:ext cx="16584757" cy="9922210"/>
          </a:xfrm>
        </p:spPr>
        <p:txBody>
          <a:bodyPr>
            <a:noAutofit/>
          </a:bodyPr>
          <a:lstStyle/>
          <a:p>
            <a:pPr marL="476238" lvl="2">
              <a:buSzPct val="80000"/>
              <a:buBlip>
                <a:blip r:embed="rId2"/>
              </a:buBlip>
            </a:pPr>
            <a:r>
              <a:rPr lang="zh-TW" altLang="en-US" sz="4000" b="1" dirty="0"/>
              <a:t>語態</a:t>
            </a:r>
            <a:endParaRPr lang="en-US" altLang="zh-TW" sz="4000" b="1" dirty="0"/>
          </a:p>
          <a:p>
            <a:pPr marL="1620000" lvl="4" eaLnBrk="1" hangingPunct="1"/>
            <a:r>
              <a:rPr lang="zh-TW" altLang="en-US" dirty="0" smtClean="0"/>
              <a:t>通常會使用被動語態來描述自己的行動，如實驗程序。</a:t>
            </a:r>
          </a:p>
          <a:p>
            <a:pPr marL="1620000" lvl="4" eaLnBrk="1" hangingPunct="1"/>
            <a:r>
              <a:rPr lang="zh-TW" altLang="en-US" dirty="0" smtClean="0"/>
              <a:t>若描述的是實驗設備或材料的運作或反應時，則一般會使用主動語態。</a:t>
            </a:r>
          </a:p>
          <a:p>
            <a:pPr marL="1620000" lvl="4" eaLnBrk="1" hangingPunct="1"/>
            <a:r>
              <a:rPr lang="zh-TW" altLang="en-US" dirty="0" smtClean="0"/>
              <a:t>只有及物動詞才有被動形式。</a:t>
            </a:r>
            <a:endParaRPr lang="zh-TW" alt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1428715" lvl="5" indent="0">
              <a:buSzPct val="80000"/>
              <a:buNone/>
            </a:pPr>
            <a:endParaRPr lang="zh-TW" altLang="en-US" b="1" dirty="0"/>
          </a:p>
          <a:p>
            <a:pPr marL="0" indent="0">
              <a:buSzPct val="80000"/>
              <a:buNone/>
            </a:pPr>
            <a:endParaRPr lang="zh-TW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6778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13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09787" y="5611265"/>
            <a:ext cx="1365029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TW" altLang="en-US" sz="3600" dirty="0"/>
              <a:t>「除非你是天縱英才，或是經驗豐富的學者，否則寫論文不可能筆隨意走，或是想到那兒</a:t>
            </a:r>
            <a:r>
              <a:rPr lang="zh-TW" altLang="en-US" sz="3600" dirty="0" smtClean="0"/>
              <a:t>寫到</a:t>
            </a:r>
            <a:r>
              <a:rPr lang="zh-TW" altLang="en-US" sz="3600" dirty="0"/>
              <a:t>那兒，而是必須有所規劃</a:t>
            </a:r>
            <a:r>
              <a:rPr lang="en-US" altLang="zh-TW" sz="3600" dirty="0"/>
              <a:t>......</a:t>
            </a:r>
            <a:r>
              <a:rPr lang="zh-TW" altLang="en-US" sz="3600" dirty="0"/>
              <a:t>即使是一個很專業的寫作者，也無法在完全沒有規劃的狀況下</a:t>
            </a:r>
            <a:r>
              <a:rPr lang="zh-TW" altLang="en-US" sz="3600" dirty="0" smtClean="0"/>
              <a:t>書寫。」</a:t>
            </a: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zh-TW" altLang="en-US" sz="3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引用自</a:t>
            </a:r>
            <a:r>
              <a:rPr lang="en-US" altLang="zh-TW" sz="3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《</a:t>
            </a:r>
            <a:r>
              <a:rPr lang="zh-TW" altLang="en-US" sz="3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傻瓜也也會寫論文</a:t>
            </a:r>
            <a:r>
              <a:rPr lang="en-US" altLang="zh-TW" sz="3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》</a:t>
            </a:r>
            <a:r>
              <a:rPr lang="zh-TW" altLang="en-US" sz="3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TW" sz="3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p.40</a:t>
            </a:r>
            <a:endParaRPr lang="zh-TW" altLang="en-US" sz="36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8" name="Picture 4" descr="File:Quotation Marks.svg - Wikimedia Common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6" b="73564"/>
          <a:stretch/>
        </p:blipFill>
        <p:spPr bwMode="auto">
          <a:xfrm>
            <a:off x="663575" y="2361883"/>
            <a:ext cx="2526665" cy="229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Quotation Marks.svg - Wikimedia Common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91" t="65409"/>
          <a:stretch/>
        </p:blipFill>
        <p:spPr bwMode="auto">
          <a:xfrm>
            <a:off x="14386559" y="8717280"/>
            <a:ext cx="3183255" cy="299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8726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6722492" y="11516439"/>
            <a:ext cx="359074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357" name="矩形"/>
          <p:cNvSpPr/>
          <p:nvPr/>
        </p:nvSpPr>
        <p:spPr>
          <a:xfrm>
            <a:off x="6459094" y="7200480"/>
            <a:ext cx="3663791" cy="95250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  <a:alpha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400"/>
          </a:p>
        </p:txBody>
      </p:sp>
      <p:sp>
        <p:nvSpPr>
          <p:cNvPr id="358" name="矩形"/>
          <p:cNvSpPr/>
          <p:nvPr/>
        </p:nvSpPr>
        <p:spPr>
          <a:xfrm>
            <a:off x="8165122" y="7703277"/>
            <a:ext cx="3663791" cy="95250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  <a:alpha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400"/>
          </a:p>
        </p:txBody>
      </p:sp>
      <p:sp>
        <p:nvSpPr>
          <p:cNvPr id="359" name="Thank you for your listening"/>
          <p:cNvSpPr txBox="1"/>
          <p:nvPr/>
        </p:nvSpPr>
        <p:spPr>
          <a:xfrm>
            <a:off x="5456351" y="5628006"/>
            <a:ext cx="7578998" cy="7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l">
              <a:defRPr sz="6000"/>
            </a:lvl1pPr>
          </a:lstStyle>
          <a:p>
            <a:r>
              <a:rPr lang="en-US" sz="4500" dirty="0">
                <a:latin typeface="Arial Black" panose="020B0604020202020204" pitchFamily="34" charset="0"/>
                <a:cs typeface="Arial Black" panose="020B0604020202020204" pitchFamily="34" charset="0"/>
              </a:rPr>
              <a:t>Thank you for listening</a:t>
            </a:r>
            <a:endParaRPr sz="4500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" grpId="0" animBg="1"/>
      <p:bldP spid="358" grpId="0" animBg="1"/>
      <p:bldP spid="35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方法</a:t>
            </a:r>
            <a:r>
              <a:rPr lang="zh-TW" altLang="en-US" sz="4800" dirty="0" smtClean="0"/>
              <a:t>章節</a:t>
            </a:r>
            <a:endParaRPr lang="zh-TW" altLang="en-US" sz="48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4000" dirty="0" smtClean="0">
                <a:latin typeface="+mn-ea"/>
                <a:ea typeface="+mn-ea"/>
              </a:rPr>
              <a:t>方法章節在研究報告中扮演了極為重要的腳色，因為讀者可以透過這一章節來了解作者的研究方法是否正確可行，進而判斷其研究結果是否有效。</a:t>
            </a:r>
            <a:endParaRPr lang="zh-TW" altLang="en-US" sz="4000" dirty="0">
              <a:latin typeface="+mn-ea"/>
              <a:ea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1</a:t>
            </a:fld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66826" y="4675853"/>
            <a:ext cx="8832214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15.1 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基本內容及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組織</a:t>
            </a:r>
            <a:endParaRPr lang="en-US" altLang="zh-TW" sz="4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15.2 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實驗程序的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描述</a:t>
            </a:r>
            <a:endParaRPr lang="en-US" altLang="zh-TW" sz="4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15.3 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對材料或設備的描述</a:t>
            </a:r>
            <a:endParaRPr lang="en-US" altLang="zh-TW" sz="4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TW" sz="4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11700733" y="5558223"/>
            <a:ext cx="2153920" cy="544830"/>
          </a:xfrm>
          <a:prstGeom prst="roundRect">
            <a:avLst/>
          </a:prstGeom>
          <a:solidFill>
            <a:srgbClr val="323F4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+mn-ea"/>
              </a:rPr>
              <a:t>電腦</a:t>
            </a:r>
            <a:r>
              <a:rPr lang="zh-TW" altLang="en-US" sz="3200" dirty="0" smtClean="0">
                <a:solidFill>
                  <a:schemeClr val="bg1"/>
                </a:solidFill>
                <a:latin typeface="+mn-ea"/>
              </a:rPr>
              <a:t>科學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173528" y="7031771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 smtClean="0">
                <a:latin typeface="+mn-ea"/>
              </a:rPr>
              <a:t>新技術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2069807" y="7037288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 smtClean="0">
                <a:latin typeface="+mn-ea"/>
              </a:rPr>
              <a:t>新模型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3966086" y="703935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 smtClean="0">
                <a:latin typeface="+mn-ea"/>
              </a:rPr>
              <a:t>新演算法</a:t>
            </a:r>
            <a:endParaRPr lang="zh-TW" altLang="en-US" dirty="0"/>
          </a:p>
        </p:txBody>
      </p:sp>
      <p:cxnSp>
        <p:nvCxnSpPr>
          <p:cNvPr id="16" name="直線接點 15"/>
          <p:cNvCxnSpPr>
            <a:stCxn id="11" idx="2"/>
            <a:endCxn id="12" idx="0"/>
          </p:cNvCxnSpPr>
          <p:nvPr/>
        </p:nvCxnSpPr>
        <p:spPr>
          <a:xfrm flipH="1">
            <a:off x="10881414" y="6103053"/>
            <a:ext cx="1896279" cy="92871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lg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直線接點 16"/>
          <p:cNvCxnSpPr>
            <a:stCxn id="11" idx="2"/>
            <a:endCxn id="13" idx="0"/>
          </p:cNvCxnSpPr>
          <p:nvPr/>
        </p:nvCxnSpPr>
        <p:spPr>
          <a:xfrm>
            <a:off x="12777693" y="6103053"/>
            <a:ext cx="0" cy="93423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lg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直線接點 20"/>
          <p:cNvCxnSpPr>
            <a:stCxn id="11" idx="2"/>
            <a:endCxn id="14" idx="0"/>
          </p:cNvCxnSpPr>
          <p:nvPr/>
        </p:nvCxnSpPr>
        <p:spPr>
          <a:xfrm>
            <a:off x="12777693" y="6103053"/>
            <a:ext cx="2101464" cy="93630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lg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9443627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4B530-B420-E449-B4F6-E22BE93ED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6" y="649598"/>
            <a:ext cx="9460754" cy="127000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sz="4800" dirty="0"/>
              <a:t>15.1 </a:t>
            </a:r>
            <a:r>
              <a:rPr lang="zh-TW" altLang="en-US" sz="4800" dirty="0"/>
              <a:t>基本內容及組織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E84DA-0FDA-BE48-BFD1-2A36DB173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6824" y="2371390"/>
            <a:ext cx="16584757" cy="9922210"/>
          </a:xfrm>
        </p:spPr>
        <p:txBody>
          <a:bodyPr>
            <a:noAutofit/>
          </a:bodyPr>
          <a:lstStyle/>
          <a:p>
            <a:pPr>
              <a:buSzPct val="80000"/>
              <a:buBlip>
                <a:blip r:embed="rId3"/>
              </a:buBlip>
            </a:pPr>
            <a:r>
              <a:rPr lang="zh-TW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描述所採用的</a:t>
            </a:r>
            <a:r>
              <a:rPr lang="zh-TW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材料、儀器以及</a:t>
            </a:r>
            <a:r>
              <a:rPr lang="zh-TW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設備</a:t>
            </a:r>
            <a:endParaRPr lang="en-US" altLang="zh-TW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r>
              <a:rPr lang="zh-TW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逐步解釋實驗程序</a:t>
            </a:r>
            <a:endParaRPr lang="en-US" altLang="zh-TW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r>
              <a:rPr lang="zh-TW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概述整個實驗</a:t>
            </a:r>
            <a:endParaRPr lang="en-US" altLang="zh-TW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r>
              <a:rPr lang="zh-TW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概述調查</a:t>
            </a:r>
            <a:r>
              <a:rPr lang="zh-TW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的抽樣或樣本的描述</a:t>
            </a:r>
          </a:p>
          <a:p>
            <a:pPr>
              <a:buSzPct val="80000"/>
              <a:buBlip>
                <a:blip r:embed="rId3"/>
              </a:buBlip>
            </a:pPr>
            <a:r>
              <a:rPr lang="zh-TW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實驗環境的特殊情況</a:t>
            </a:r>
          </a:p>
          <a:p>
            <a:pPr>
              <a:buSzPct val="80000"/>
              <a:buBlip>
                <a:blip r:embed="rId3"/>
              </a:buBlip>
            </a:pPr>
            <a:r>
              <a:rPr lang="zh-TW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選用特定的材料、設備或方法的理由</a:t>
            </a:r>
          </a:p>
          <a:p>
            <a:pPr>
              <a:buSzPct val="80000"/>
              <a:buBlip>
                <a:blip r:embed="rId3"/>
              </a:buBlip>
            </a:pPr>
            <a:r>
              <a:rPr lang="zh-TW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實驗設備或方法之詳細描述</a:t>
            </a:r>
          </a:p>
          <a:p>
            <a:pPr>
              <a:buSzPct val="80000"/>
              <a:buBlip>
                <a:blip r:embed="rId3"/>
              </a:buBlip>
            </a:pPr>
            <a:r>
              <a:rPr lang="zh-TW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對於所應用之統計分析方法的</a:t>
            </a:r>
            <a:r>
              <a:rPr lang="zh-TW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描述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9210F-A340-5544-8D1F-DA0B0DD33CD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5497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15.1 </a:t>
            </a:r>
            <a:r>
              <a:rPr lang="zh-TW" altLang="en-US" sz="4800" dirty="0"/>
              <a:t>基本內容及組織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4000" dirty="0" smtClean="0"/>
              <a:t>作者應按照實驗進行的先後次序來敘述。</a:t>
            </a:r>
            <a:endParaRPr lang="en-US" altLang="zh-TW" sz="4000" dirty="0" smtClean="0"/>
          </a:p>
          <a:p>
            <a:pPr marL="742950" indent="-742950">
              <a:buFont typeface="+mj-lt"/>
              <a:buAutoNum type="arabicPeriod"/>
            </a:pPr>
            <a:r>
              <a:rPr lang="zh-TW" altLang="en-US" sz="4000" dirty="0" smtClean="0"/>
              <a:t>在</a:t>
            </a:r>
            <a:r>
              <a:rPr lang="zh-TW" altLang="en-US" sz="4000" b="1" dirty="0" smtClean="0"/>
              <a:t>方法</a:t>
            </a:r>
            <a:r>
              <a:rPr lang="zh-TW" altLang="en-US" sz="4000" dirty="0" smtClean="0"/>
              <a:t>章節之首，應先對整個實驗做概述，並描述此實驗的預備工作以及研究對象、樣本或材料。</a:t>
            </a:r>
            <a:endParaRPr lang="en-US" altLang="zh-TW" sz="4000" dirty="0" smtClean="0"/>
          </a:p>
          <a:p>
            <a:pPr marL="742950" indent="-742950">
              <a:buFont typeface="+mj-lt"/>
              <a:buAutoNum type="arabicPeriod"/>
            </a:pPr>
            <a:r>
              <a:rPr lang="zh-TW" altLang="en-US" sz="4000" dirty="0" smtClean="0"/>
              <a:t>之後按順序描述實驗的步驟。</a:t>
            </a:r>
            <a:endParaRPr lang="en-US" altLang="zh-TW" sz="4000" dirty="0" smtClean="0"/>
          </a:p>
          <a:p>
            <a:pPr marL="742950" indent="-742950">
              <a:buFont typeface="+mj-lt"/>
              <a:buAutoNum type="arabicPeriod"/>
            </a:pPr>
            <a:r>
              <a:rPr lang="zh-TW" altLang="en-US" sz="4000" dirty="0" smtClean="0"/>
              <a:t>最後還要說明一下如何收集實驗與分析結果</a:t>
            </a:r>
            <a:endParaRPr lang="zh-TW" altLang="en-US" sz="4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3</a:t>
            </a:fld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097280" y="9369425"/>
            <a:ext cx="1930400" cy="544830"/>
          </a:xfrm>
          <a:prstGeom prst="roundRect">
            <a:avLst/>
          </a:prstGeom>
          <a:noFill/>
          <a:ln w="22225" cap="flat">
            <a:solidFill>
              <a:srgbClr val="323F4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TW" altLang="en-US" sz="32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概述</a:t>
            </a:r>
            <a:endParaRPr kumimoji="0" lang="zh-TW" alt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4066802" y="9097010"/>
            <a:ext cx="2496557" cy="1089660"/>
          </a:xfrm>
          <a:prstGeom prst="roundRect">
            <a:avLst/>
          </a:prstGeom>
          <a:noFill/>
          <a:ln w="22225" cap="flat">
            <a:solidFill>
              <a:srgbClr val="323F4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TW" altLang="en-US" sz="32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抽樣方法</a:t>
            </a:r>
            <a:endParaRPr kumimoji="0" lang="en-US" altLang="zh-TW" sz="32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3200" b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Neue Medium"/>
              </a:rPr>
              <a:t>及</a:t>
            </a:r>
            <a:r>
              <a:rPr lang="zh-TW" altLang="en-US" sz="32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Neue Medium"/>
              </a:rPr>
              <a:t>樣本特</a:t>
            </a:r>
            <a:r>
              <a:rPr lang="zh-TW" altLang="en-US" sz="3200" b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Neue Medium"/>
              </a:rPr>
              <a:t>性</a:t>
            </a:r>
            <a:endParaRPr kumimoji="0" lang="zh-TW" alt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7602481" y="9369425"/>
            <a:ext cx="2496557" cy="544830"/>
          </a:xfrm>
          <a:prstGeom prst="roundRect">
            <a:avLst/>
          </a:prstGeom>
          <a:noFill/>
          <a:ln w="22225" cap="flat">
            <a:solidFill>
              <a:srgbClr val="323F4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TW" altLang="en-US" sz="32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實驗程序</a:t>
            </a:r>
            <a:endParaRPr kumimoji="0" lang="zh-TW" alt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11138160" y="9369425"/>
            <a:ext cx="2496557" cy="544830"/>
          </a:xfrm>
          <a:prstGeom prst="roundRect">
            <a:avLst/>
          </a:prstGeom>
          <a:noFill/>
          <a:ln w="22225" cap="flat">
            <a:solidFill>
              <a:srgbClr val="323F4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TW" altLang="en-US" sz="32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實驗方式</a:t>
            </a:r>
            <a:endParaRPr kumimoji="0" lang="zh-TW" alt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14673839" y="9369425"/>
            <a:ext cx="2496557" cy="544830"/>
          </a:xfrm>
          <a:prstGeom prst="roundRect">
            <a:avLst/>
          </a:prstGeom>
          <a:noFill/>
          <a:ln w="22225" cap="flat">
            <a:solidFill>
              <a:srgbClr val="323F4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TW" altLang="en-US" sz="32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統計分析</a:t>
            </a:r>
            <a:endParaRPr kumimoji="0" lang="zh-TW" alt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95512529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15.2 </a:t>
            </a:r>
            <a:r>
              <a:rPr lang="zh-TW" altLang="en-US" sz="4800" dirty="0"/>
              <a:t>實驗程序的描述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4000" dirty="0" smtClean="0"/>
              <a:t>由於</a:t>
            </a:r>
            <a:r>
              <a:rPr lang="zh-TW" altLang="en-US" sz="4000" b="1" dirty="0" smtClean="0"/>
              <a:t>方法</a:t>
            </a:r>
            <a:r>
              <a:rPr lang="zh-TW" altLang="en-US" sz="4000" dirty="0" smtClean="0"/>
              <a:t>章節所描述的研究方法或實驗程序都屬作者過去開展的研究活動</a:t>
            </a:r>
            <a:r>
              <a:rPr lang="zh-TW" altLang="en-US" sz="4000" dirty="0"/>
              <a:t>，</a:t>
            </a:r>
            <a:r>
              <a:rPr lang="zh-TW" altLang="en-US" sz="4000" dirty="0" smtClean="0"/>
              <a:t>所以通常要用</a:t>
            </a:r>
            <a:r>
              <a:rPr lang="zh-TW" altLang="en-US" sz="4000" b="1" dirty="0" smtClean="0">
                <a:solidFill>
                  <a:srgbClr val="FF0000"/>
                </a:solidFill>
              </a:rPr>
              <a:t>過去式</a:t>
            </a:r>
            <a:r>
              <a:rPr lang="zh-TW" altLang="en-US" sz="4000" dirty="0" smtClean="0">
                <a:solidFill>
                  <a:schemeClr val="tx1"/>
                </a:solidFill>
              </a:rPr>
              <a:t>。</a:t>
            </a:r>
            <a:endParaRPr lang="en-US" altLang="zh-TW" sz="4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sz="4000" dirty="0" smtClean="0">
                <a:solidFill>
                  <a:schemeClr val="tx1"/>
                </a:solidFill>
              </a:rPr>
              <a:t>方法章節中的句子也會用到</a:t>
            </a:r>
            <a:r>
              <a:rPr lang="zh-TW" altLang="en-US" sz="4000" b="1" dirty="0" smtClean="0">
                <a:solidFill>
                  <a:srgbClr val="FF0000"/>
                </a:solidFill>
              </a:rPr>
              <a:t>現在式</a:t>
            </a:r>
            <a:r>
              <a:rPr lang="zh-TW" altLang="en-US" sz="4000" dirty="0" smtClean="0">
                <a:solidFill>
                  <a:schemeClr val="tx1"/>
                </a:solidFill>
              </a:rPr>
              <a:t>。使用時機為描述一般的普遍事實或實驗標準程序。</a:t>
            </a:r>
            <a:endParaRPr lang="en-US" altLang="zh-TW" sz="4000" b="1" dirty="0" smtClean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321725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15.2 </a:t>
            </a:r>
            <a:r>
              <a:rPr lang="zh-TW" altLang="en-US" sz="4800" dirty="0"/>
              <a:t>實驗程序的描述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66825" y="2371391"/>
            <a:ext cx="15754350" cy="1184609"/>
          </a:xfrm>
        </p:spPr>
        <p:txBody>
          <a:bodyPr>
            <a:normAutofit/>
          </a:bodyPr>
          <a:lstStyle/>
          <a:p>
            <a:r>
              <a:rPr lang="zh-TW" altLang="en-US" sz="4000" dirty="0" smtClean="0"/>
              <a:t>當作者描述實驗步驟時，應使用過去式</a:t>
            </a:r>
            <a:r>
              <a:rPr lang="en-US" altLang="zh-TW" sz="4000" dirty="0" smtClean="0"/>
              <a:t>:</a:t>
            </a:r>
          </a:p>
          <a:p>
            <a:endParaRPr lang="en-US" altLang="zh-TW" sz="4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5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78553" y="4081223"/>
            <a:ext cx="1340513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l">
              <a:buFont typeface="+mj-lt"/>
              <a:buAutoNum type="arabicPeriod"/>
            </a:pPr>
            <a:r>
              <a:rPr lang="en-US" altLang="zh-TW" sz="4000" b="0" dirty="0" smtClean="0"/>
              <a:t>The experiment </a:t>
            </a:r>
            <a:r>
              <a:rPr lang="en-US" altLang="zh-TW" sz="4000" dirty="0" smtClean="0"/>
              <a:t>was conducted </a:t>
            </a:r>
            <a:r>
              <a:rPr lang="en-US" altLang="zh-TW" sz="4000" b="0" dirty="0" smtClean="0"/>
              <a:t>at a large university in the Midwest.</a:t>
            </a:r>
            <a:br>
              <a:rPr lang="en-US" altLang="zh-TW" sz="4000" b="0" dirty="0" smtClean="0"/>
            </a:br>
            <a:endParaRPr lang="en-US" altLang="zh-TW" sz="4000" b="0" dirty="0" smtClean="0"/>
          </a:p>
          <a:p>
            <a:pPr marL="742950" indent="-742950" algn="l">
              <a:buFont typeface="+mj-lt"/>
              <a:buAutoNum type="arabicPeriod"/>
            </a:pPr>
            <a:r>
              <a:rPr lang="en-US" altLang="zh-TW" sz="4000" b="0" dirty="0" smtClean="0"/>
              <a:t>The 72 subjects </a:t>
            </a:r>
            <a:r>
              <a:rPr lang="en-US" altLang="zh-TW" sz="4000" dirty="0" smtClean="0"/>
              <a:t>were</a:t>
            </a:r>
            <a:r>
              <a:rPr lang="en-US" altLang="zh-TW" sz="4000" b="0" dirty="0" smtClean="0"/>
              <a:t> randomly </a:t>
            </a:r>
            <a:r>
              <a:rPr lang="en-US" altLang="zh-TW" sz="4000" dirty="0" smtClean="0"/>
              <a:t>divided</a:t>
            </a:r>
            <a:r>
              <a:rPr lang="en-US" altLang="zh-TW" sz="4000" b="0" dirty="0" smtClean="0"/>
              <a:t> into three groups.</a:t>
            </a:r>
            <a:r>
              <a:rPr lang="en-US" altLang="zh-TW" sz="4000" b="0" dirty="0"/>
              <a:t/>
            </a:r>
            <a:br>
              <a:rPr lang="en-US" altLang="zh-TW" sz="4000" b="0" dirty="0"/>
            </a:br>
            <a:endParaRPr lang="zh-TW" altLang="en-US" sz="4000" b="0" dirty="0"/>
          </a:p>
        </p:txBody>
      </p:sp>
    </p:spTree>
    <p:extLst>
      <p:ext uri="{BB962C8B-B14F-4D97-AF65-F5344CB8AC3E}">
        <p14:creationId xmlns:p14="http://schemas.microsoft.com/office/powerpoint/2010/main" val="279299435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15.2 </a:t>
            </a:r>
            <a:r>
              <a:rPr lang="zh-TW" altLang="en-US" sz="4800" dirty="0"/>
              <a:t>實驗程序的描述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6</a:t>
            </a:fld>
            <a:endParaRPr lang="zh-TW" altLang="en-US" dirty="0"/>
          </a:p>
        </p:txBody>
      </p:sp>
      <p:sp>
        <p:nvSpPr>
          <p:cNvPr id="5" name="文字版面配置區 2"/>
          <p:cNvSpPr>
            <a:spLocks noGrp="1"/>
          </p:cNvSpPr>
          <p:nvPr>
            <p:ph type="body" idx="1"/>
          </p:nvPr>
        </p:nvSpPr>
        <p:spPr>
          <a:xfrm>
            <a:off x="1266825" y="2371391"/>
            <a:ext cx="15754350" cy="1184609"/>
          </a:xfrm>
        </p:spPr>
        <p:txBody>
          <a:bodyPr>
            <a:normAutofit/>
          </a:bodyPr>
          <a:lstStyle/>
          <a:p>
            <a:r>
              <a:rPr lang="zh-TW" altLang="en-US" sz="4000" dirty="0" smtClean="0"/>
              <a:t>描述不受時間限制的普遍事實時，要用現在式</a:t>
            </a:r>
            <a:r>
              <a:rPr lang="en-US" altLang="zh-TW" sz="4000" dirty="0" smtClean="0"/>
              <a:t>:</a:t>
            </a:r>
            <a:endParaRPr lang="en-US" altLang="zh-TW" sz="4000" dirty="0"/>
          </a:p>
        </p:txBody>
      </p:sp>
      <p:sp>
        <p:nvSpPr>
          <p:cNvPr id="6" name="矩形 5"/>
          <p:cNvSpPr/>
          <p:nvPr/>
        </p:nvSpPr>
        <p:spPr>
          <a:xfrm>
            <a:off x="1578552" y="3556000"/>
            <a:ext cx="1565280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TW" sz="4000" b="0" dirty="0" smtClean="0"/>
              <a:t>Typical enrollees in this course include computer science and engineering students.</a:t>
            </a:r>
            <a:br>
              <a:rPr lang="en-US" altLang="zh-TW" sz="4000" b="0" dirty="0" smtClean="0"/>
            </a:br>
            <a:r>
              <a:rPr lang="en-US" altLang="zh-TW" sz="4000" b="0" dirty="0"/>
              <a:t/>
            </a:r>
            <a:br>
              <a:rPr lang="en-US" altLang="zh-TW" sz="4000" b="0" dirty="0"/>
            </a:br>
            <a:endParaRPr lang="zh-TW" altLang="en-US" sz="4000" b="0" dirty="0"/>
          </a:p>
        </p:txBody>
      </p:sp>
      <p:sp>
        <p:nvSpPr>
          <p:cNvPr id="7" name="文字版面配置區 2"/>
          <p:cNvSpPr txBox="1">
            <a:spLocks/>
          </p:cNvSpPr>
          <p:nvPr/>
        </p:nvSpPr>
        <p:spPr>
          <a:xfrm>
            <a:off x="1266825" y="5258440"/>
            <a:ext cx="15754350" cy="1184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476238" marR="0" indent="-476238" algn="l" defTabSz="619109" latinLnBrk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52476" marR="0" indent="-476238" algn="l" defTabSz="619109" latinLnBrk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428714" marR="0" indent="-476238" algn="l" defTabSz="619109" latinLnBrk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04953" marR="0" indent="-476238" algn="l" defTabSz="619109" latinLnBrk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1191" marR="0" indent="-476238" algn="l" defTabSz="619109" latinLnBrk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57429" marR="0" indent="-476238" algn="l" defTabSz="619109" latinLnBrk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333667" marR="0" indent="-476238" algn="l" defTabSz="619109" latinLnBrk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809905" marR="0" indent="-476238" algn="l" defTabSz="619109" latinLnBrk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286143" marR="0" indent="-476238" algn="l" defTabSz="619109" latinLnBrk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zh-TW" altLang="en-US" sz="4000" dirty="0"/>
              <a:t>描述一般標準的</a:t>
            </a:r>
            <a:r>
              <a:rPr lang="zh-TW" altLang="en-US" sz="4000" dirty="0" smtClean="0"/>
              <a:t>程序</a:t>
            </a:r>
            <a:r>
              <a:rPr lang="en-US" altLang="zh-TW" sz="4000" dirty="0" smtClean="0"/>
              <a:t>:</a:t>
            </a:r>
            <a:endParaRPr lang="zh-TW" altLang="en-US" sz="4000" dirty="0"/>
          </a:p>
        </p:txBody>
      </p:sp>
      <p:sp>
        <p:nvSpPr>
          <p:cNvPr id="8" name="矩形 7"/>
          <p:cNvSpPr/>
          <p:nvPr/>
        </p:nvSpPr>
        <p:spPr>
          <a:xfrm>
            <a:off x="1578553" y="6443049"/>
            <a:ext cx="134051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TW" sz="4000" b="0" dirty="0" smtClean="0"/>
              <a:t>Subjects in all groups perform the same tasks.</a:t>
            </a:r>
            <a:br>
              <a:rPr lang="en-US" altLang="zh-TW" sz="4000" b="0" dirty="0" smtClean="0"/>
            </a:br>
            <a:r>
              <a:rPr lang="en-US" altLang="zh-TW" sz="4000" b="0" dirty="0"/>
              <a:t/>
            </a:r>
            <a:br>
              <a:rPr lang="en-US" altLang="zh-TW" sz="4000" b="0" dirty="0"/>
            </a:br>
            <a:endParaRPr lang="zh-TW" altLang="en-US" sz="4000" b="0" dirty="0"/>
          </a:p>
        </p:txBody>
      </p:sp>
      <p:sp>
        <p:nvSpPr>
          <p:cNvPr id="9" name="文字版面配置區 2"/>
          <p:cNvSpPr txBox="1">
            <a:spLocks/>
          </p:cNvSpPr>
          <p:nvPr/>
        </p:nvSpPr>
        <p:spPr>
          <a:xfrm>
            <a:off x="1266825" y="7831407"/>
            <a:ext cx="15754350" cy="1184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476238" marR="0" indent="-476238" algn="l" defTabSz="619109" latinLnBrk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52476" marR="0" indent="-476238" algn="l" defTabSz="619109" latinLnBrk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428714" marR="0" indent="-476238" algn="l" defTabSz="619109" latinLnBrk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04953" marR="0" indent="-476238" algn="l" defTabSz="619109" latinLnBrk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1191" marR="0" indent="-476238" algn="l" defTabSz="619109" latinLnBrk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57429" marR="0" indent="-476238" algn="l" defTabSz="619109" latinLnBrk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333667" marR="0" indent="-476238" algn="l" defTabSz="619109" latinLnBrk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809905" marR="0" indent="-476238" algn="l" defTabSz="619109" latinLnBrk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286143" marR="0" indent="-476238" algn="l" defTabSz="619109" latinLnBrk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zh-TW" altLang="en-US" sz="4000" dirty="0"/>
              <a:t>指</a:t>
            </a:r>
            <a:r>
              <a:rPr lang="zh-TW" altLang="en-US" sz="4000" dirty="0" smtClean="0"/>
              <a:t>論文本身的內容</a:t>
            </a:r>
            <a:r>
              <a:rPr lang="en-US" altLang="zh-TW" sz="4000" dirty="0" smtClean="0"/>
              <a:t>:</a:t>
            </a:r>
            <a:endParaRPr lang="zh-TW" altLang="en-US" sz="4000" dirty="0"/>
          </a:p>
        </p:txBody>
      </p:sp>
      <p:sp>
        <p:nvSpPr>
          <p:cNvPr id="10" name="矩形 9"/>
          <p:cNvSpPr/>
          <p:nvPr/>
        </p:nvSpPr>
        <p:spPr>
          <a:xfrm>
            <a:off x="1578552" y="9016016"/>
            <a:ext cx="1549499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TW" sz="4000" b="0" dirty="0" smtClean="0"/>
              <a:t>The tests for the control and “excessive”2 indentation groups are shown in Figure 3.</a:t>
            </a:r>
            <a:endParaRPr lang="zh-TW" altLang="en-US" sz="4000" b="0" dirty="0"/>
          </a:p>
        </p:txBody>
      </p:sp>
    </p:spTree>
    <p:extLst>
      <p:ext uri="{BB962C8B-B14F-4D97-AF65-F5344CB8AC3E}">
        <p14:creationId xmlns:p14="http://schemas.microsoft.com/office/powerpoint/2010/main" val="30953161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15.2 </a:t>
            </a:r>
            <a:r>
              <a:rPr lang="zh-TW" altLang="en-US" sz="4800" dirty="0"/>
              <a:t>實驗程序的描述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76238" lvl="2"/>
            <a:r>
              <a:rPr lang="zh-TW" altLang="en-US" sz="4000" b="1" dirty="0"/>
              <a:t>如何使用被動語態與主動</a:t>
            </a:r>
            <a:r>
              <a:rPr lang="zh-TW" altLang="en-US" sz="4000" b="1" dirty="0" smtClean="0"/>
              <a:t>語態</a:t>
            </a:r>
            <a:endParaRPr lang="en-US" altLang="zh-TW" sz="4000" b="1" dirty="0" smtClean="0"/>
          </a:p>
          <a:p>
            <a:pPr marL="1620000" lvl="4" eaLnBrk="1" hangingPunct="1"/>
            <a:r>
              <a:rPr lang="zh-TW" altLang="en-US" dirty="0"/>
              <a:t>在撰寫「方法」章節時一般都會使用被動語態</a:t>
            </a:r>
          </a:p>
          <a:p>
            <a:pPr marL="1620000" lvl="4" eaLnBrk="1" hangingPunct="1"/>
            <a:r>
              <a:rPr lang="zh-TW" altLang="en-US" dirty="0"/>
              <a:t>有些作者偶爾還會使用 </a:t>
            </a:r>
            <a:r>
              <a:rPr lang="en-US" altLang="zh-TW" dirty="0"/>
              <a:t>“we” </a:t>
            </a:r>
            <a:r>
              <a:rPr lang="zh-TW" altLang="en-US" dirty="0"/>
              <a:t>當主詞，不過這通常是為了強調作者在實驗中的角色。</a:t>
            </a:r>
          </a:p>
          <a:p>
            <a:pPr marL="952477" lvl="3"/>
            <a:endParaRPr lang="en-US" altLang="zh-TW" sz="4000" b="1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790500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15.2 </a:t>
            </a:r>
            <a:r>
              <a:rPr lang="zh-TW" altLang="en-US" sz="4800" dirty="0"/>
              <a:t>實驗程序的</a:t>
            </a:r>
            <a:r>
              <a:rPr lang="zh-TW" altLang="en-US" sz="4800" dirty="0" smtClean="0"/>
              <a:t>描述</a:t>
            </a:r>
            <a:endParaRPr lang="zh-TW" altLang="en-US" sz="4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8</a:t>
            </a:fld>
            <a:endParaRPr lang="zh-TW" alt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58E84DA-0FDA-BE48-BFD1-2A36DB173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6824" y="2371390"/>
            <a:ext cx="16584757" cy="9922210"/>
          </a:xfrm>
        </p:spPr>
        <p:txBody>
          <a:bodyPr>
            <a:noAutofit/>
          </a:bodyPr>
          <a:lstStyle/>
          <a:p>
            <a:pPr>
              <a:buSzPct val="80000"/>
              <a:buBlip>
                <a:blip r:embed="rId2"/>
              </a:buBlip>
            </a:pPr>
            <a:r>
              <a:rPr lang="zh-TW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通常使用過去式</a:t>
            </a:r>
          </a:p>
          <a:p>
            <a:pPr>
              <a:buSzPct val="80000"/>
              <a:buBlip>
                <a:blip r:embed="rId2"/>
              </a:buBlip>
            </a:pPr>
            <a:r>
              <a:rPr lang="zh-TW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現在</a:t>
            </a:r>
            <a:r>
              <a:rPr lang="zh-TW" alt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式</a:t>
            </a:r>
            <a:endParaRPr lang="en-US" altLang="zh-TW" sz="4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20000" lvl="4"/>
            <a:r>
              <a:rPr lang="zh-TW" altLang="en-US" dirty="0"/>
              <a:t>敘述一般不受時間影響的事實</a:t>
            </a:r>
            <a:endParaRPr lang="en-GB" altLang="zh-TW" dirty="0"/>
          </a:p>
          <a:p>
            <a:pPr marL="1620000" lvl="4"/>
            <a:r>
              <a:rPr lang="zh-TW" altLang="en-US" dirty="0"/>
              <a:t>描述一般標準的程序</a:t>
            </a:r>
            <a:endParaRPr lang="en-GB" altLang="zh-TW" dirty="0"/>
          </a:p>
          <a:p>
            <a:pPr marL="1620000" lvl="4"/>
            <a:r>
              <a:rPr lang="zh-TW" altLang="en-US" dirty="0"/>
              <a:t>指論文本身的內容</a:t>
            </a:r>
            <a:endParaRPr lang="en-US" altLang="zh-TW" dirty="0"/>
          </a:p>
          <a:p>
            <a:pPr marL="476238" lvl="2">
              <a:buSzPct val="80000"/>
              <a:buBlip>
                <a:blip r:embed="rId2"/>
              </a:buBlip>
            </a:pPr>
            <a:r>
              <a:rPr lang="zh-TW" altLang="en-US" b="1" dirty="0"/>
              <a:t>如何使用被動語態與主動</a:t>
            </a:r>
            <a:r>
              <a:rPr lang="zh-TW" altLang="en-US" b="1" dirty="0" smtClean="0"/>
              <a:t>語態</a:t>
            </a:r>
            <a:endParaRPr lang="en-US" altLang="zh-TW" b="1" dirty="0" smtClean="0"/>
          </a:p>
          <a:p>
            <a:pPr marL="1620000" lvl="4" eaLnBrk="1" hangingPunct="1"/>
            <a:r>
              <a:rPr lang="zh-TW" altLang="en-US" dirty="0"/>
              <a:t>在撰寫「方法」章節時一般都會使用被動語態</a:t>
            </a:r>
          </a:p>
          <a:p>
            <a:pPr marL="1620000" lvl="4" eaLnBrk="1" hangingPunct="1"/>
            <a:r>
              <a:rPr lang="zh-TW" altLang="en-US" dirty="0"/>
              <a:t>有些作者偶爾還會使用 </a:t>
            </a:r>
            <a:r>
              <a:rPr lang="en-US" altLang="zh-TW" dirty="0"/>
              <a:t>“we” </a:t>
            </a:r>
            <a:r>
              <a:rPr lang="zh-TW" altLang="en-US" dirty="0"/>
              <a:t>當主詞，不過這通常是為了強調作者在實驗中的角色。</a:t>
            </a:r>
          </a:p>
          <a:p>
            <a:pPr marL="0" indent="0">
              <a:buSzPct val="80000"/>
              <a:buNone/>
            </a:pPr>
            <a:endParaRPr lang="zh-TW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6679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13155</TotalTime>
  <Words>950</Words>
  <Application>Microsoft Office PowerPoint</Application>
  <PresentationFormat>自訂</PresentationFormat>
  <Paragraphs>107</Paragraphs>
  <Slides>15</Slides>
  <Notes>5</Notes>
  <HiddenSlides>1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6" baseType="lpstr">
      <vt:lpstr>Helvetica Light</vt:lpstr>
      <vt:lpstr>Helvetica Neue</vt:lpstr>
      <vt:lpstr>Helvetica Neue Bold Condensed</vt:lpstr>
      <vt:lpstr>Helvetica Neue Light</vt:lpstr>
      <vt:lpstr>Helvetica Neue Medium</vt:lpstr>
      <vt:lpstr>Helvetica Neue Thin</vt:lpstr>
      <vt:lpstr>微軟正黑體</vt:lpstr>
      <vt:lpstr>Arial</vt:lpstr>
      <vt:lpstr>Arial Black</vt:lpstr>
      <vt:lpstr>Arial Narrow</vt:lpstr>
      <vt:lpstr>White</vt:lpstr>
      <vt:lpstr>PowerPoint 簡報</vt:lpstr>
      <vt:lpstr>方法章節</vt:lpstr>
      <vt:lpstr>15.1 基本內容及組織</vt:lpstr>
      <vt:lpstr>15.1 基本內容及組織</vt:lpstr>
      <vt:lpstr>15.2 實驗程序的描述</vt:lpstr>
      <vt:lpstr>15.2 實驗程序的描述</vt:lpstr>
      <vt:lpstr>15.2 實驗程序的描述</vt:lpstr>
      <vt:lpstr>15.2 實驗程序的描述</vt:lpstr>
      <vt:lpstr>15.2 實驗程序的描述</vt:lpstr>
      <vt:lpstr>15.3 對材料或設備的描述</vt:lpstr>
      <vt:lpstr>15.3 對材料或設備的描述</vt:lpstr>
      <vt:lpstr>15.3 對材料或設備的描述</vt:lpstr>
      <vt:lpstr>15.3 對材料或設備的描述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User</cp:lastModifiedBy>
  <cp:revision>276</cp:revision>
  <dcterms:modified xsi:type="dcterms:W3CDTF">2020-06-13T14:35:08Z</dcterms:modified>
</cp:coreProperties>
</file>