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4" r:id="rId4"/>
    <p:sldId id="290" r:id="rId5"/>
    <p:sldId id="291" r:id="rId6"/>
    <p:sldId id="292" r:id="rId7"/>
    <p:sldId id="293" r:id="rId8"/>
    <p:sldId id="294" r:id="rId9"/>
    <p:sldId id="285" r:id="rId10"/>
    <p:sldId id="286" r:id="rId11"/>
    <p:sldId id="295" r:id="rId12"/>
    <p:sldId id="296" r:id="rId13"/>
    <p:sldId id="287" r:id="rId14"/>
    <p:sldId id="289" r:id="rId15"/>
    <p:sldId id="267" r:id="rId16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F"/>
    <a:srgbClr val="C7E1FF"/>
    <a:srgbClr val="44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89103" autoAdjust="0"/>
  </p:normalViewPr>
  <p:slideViewPr>
    <p:cSldViewPr snapToGrid="0" snapToObjects="1">
      <p:cViewPr varScale="1">
        <p:scale>
          <a:sx n="38" d="100"/>
          <a:sy n="38" d="100"/>
        </p:scale>
        <p:origin x="12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71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0CF06-8FC7-4608-9AE5-384E68A55A9B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A21D-FA6D-4E34-A6DA-595FB1545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2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方法章節必須將作者的實驗程序說明既清楚又詳細，以便讓其他學者能按照這一過程重複作者的實驗。</a:t>
            </a:r>
            <a:endParaRPr lang="en-US" altLang="zh-TW" dirty="0" smtClean="0"/>
          </a:p>
          <a:p>
            <a:r>
              <a:rPr lang="zh-TW" altLang="en-US" dirty="0" smtClean="0"/>
              <a:t>這邊列舉了八項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8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該實驗是在中西部的一所大型大學進行的。</a:t>
            </a:r>
            <a:endParaRPr lang="en-US" altLang="zh-TW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將</a:t>
            </a:r>
            <a:r>
              <a:rPr lang="en-US" altLang="zh-TW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名受試者隨機分為三組。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47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 smtClean="0"/>
              <a:t>對照</a:t>
            </a:r>
            <a:r>
              <a:rPr lang="zh-TW" altLang="zh-TW" dirty="0" smtClean="0"/>
              <a:t>組和“過多” 2個壓痕組的測試如圖3所示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89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對於第二次試驗，該設備用一片塑料覆蓋。我們相信這種修改將減少散射量。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63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多參考所屬研究領域的文章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5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樣品架經過特殊設計，可防止測量過程中打滑。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9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333500" y="2298700"/>
            <a:ext cx="15621000" cy="4648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33500" y="7073900"/>
            <a:ext cx="15621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790702" y="8953503"/>
            <a:ext cx="14716125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100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790702" y="6161406"/>
            <a:ext cx="14716125" cy="6565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1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2344478" y="673100"/>
            <a:ext cx="136017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476250" y="9512300"/>
            <a:ext cx="17335500" cy="20066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76250" y="11442700"/>
            <a:ext cx="17335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333500" y="4533900"/>
            <a:ext cx="15621000" cy="4648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9874487" y="952500"/>
            <a:ext cx="714375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238252" y="952500"/>
            <a:ext cx="7667625" cy="5549900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38252" y="6527800"/>
            <a:ext cx="7667625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63EF9F56-3BF4-1842-9669-EF9AEF131398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650C77B6-C445-1F46-9AF2-C7CCB8CCA137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CDD612AF-874E-C04D-8AF1-7FB6EE97E85B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2FF33C7F-9FCF-084C-B21D-9A0AFEC01A62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0E94125D-4615-6A48-A96F-A9DDBB9F6825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4CF47A8C-DA24-C54C-8FE1-D9C7670E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3359A43B-996B-4C49-B759-B07980E5979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"/>
          <p:cNvGrpSpPr/>
          <p:nvPr/>
        </p:nvGrpSpPr>
        <p:grpSpPr>
          <a:xfrm>
            <a:off x="1" y="12496251"/>
            <a:ext cx="18288002" cy="1226375"/>
            <a:chOff x="0" y="175095"/>
            <a:chExt cx="24384000" cy="1226374"/>
          </a:xfrm>
        </p:grpSpPr>
        <p:grpSp>
          <p:nvGrpSpPr>
            <p:cNvPr id="59" name="群組"/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56" name="矩形"/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57" name="Intelligent Information Retrieval Laboratory"/>
              <p:cNvSpPr txBox="1"/>
              <p:nvPr/>
            </p:nvSpPr>
            <p:spPr>
              <a:xfrm>
                <a:off x="174204" y="59118"/>
                <a:ext cx="73238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kern="100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 Black" panose="020B0A04020102020204" pitchFamily="34" charset="0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kern="100" spc="-100" baseline="0" dirty="0">
                    <a:latin typeface="Arial Black" panose="020B0A04020102020204" pitchFamily="34" charset="0"/>
                  </a:rPr>
                  <a:t>Laboratory</a:t>
                </a:r>
              </a:p>
            </p:txBody>
          </p:sp>
          <p:sp>
            <p:nvSpPr>
              <p:cNvPr id="58" name="Computer Science &amp; Information Engineering, National Cheng Kung University"/>
              <p:cNvSpPr txBox="1"/>
              <p:nvPr/>
            </p:nvSpPr>
            <p:spPr>
              <a:xfrm>
                <a:off x="7536004" y="228245"/>
                <a:ext cx="8634840" cy="3904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600" spc="-100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Computer Science &amp; Information Engineering, </a:t>
                </a:r>
                <a:r>
                  <a:rPr kumimoji="0" lang="en-US" sz="1600" b="0" i="0" u="none" strike="noStrike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  <a:sym typeface="Helvetica Neue Thin"/>
                  </a:rPr>
                  <a:t>National University of Tainan</a:t>
                </a:r>
                <a:endParaRPr lang="en-US" sz="1600" spc="-100" baseline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0" name="影像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6833" y="175095"/>
              <a:ext cx="1155148" cy="867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0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604020202020204" pitchFamily="34" charset="0"/>
                <a:ea typeface="Helvetica Neue"/>
                <a:cs typeface="Arial Black" panose="020B0604020202020204" pitchFamily="34" charset="0"/>
                <a:sym typeface="Helvetica Neue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6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66825" y="2371391"/>
            <a:ext cx="15754350" cy="9296400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lang="zh-TW" altLang="en-US" dirty="0"/>
              <a:t>內文層級一</a:t>
            </a:r>
          </a:p>
          <a:p>
            <a:pPr lvl="1"/>
            <a:r>
              <a:rPr lang="zh-TW" altLang="en-US" dirty="0"/>
              <a:t>內文層級二</a:t>
            </a:r>
          </a:p>
          <a:p>
            <a:pPr lvl="2"/>
            <a:r>
              <a:rPr lang="zh-TW" altLang="en-US" dirty="0"/>
              <a:t>內文層級三</a:t>
            </a:r>
          </a:p>
          <a:p>
            <a:pPr lvl="3"/>
            <a:r>
              <a:rPr lang="zh-TW" altLang="en-US" dirty="0"/>
              <a:t>內文層級四</a:t>
            </a:r>
          </a:p>
          <a:p>
            <a:pPr lvl="4"/>
            <a:r>
              <a:rPr lang="zh-TW" altLang="en-US" dirty="0"/>
              <a:t>內文層級五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20C652D7-5635-B04D-A68C-8E1AECF79C1C}"/>
              </a:ext>
            </a:extLst>
          </p:cNvPr>
          <p:cNvSpPr/>
          <p:nvPr userDrawn="1"/>
        </p:nvSpPr>
        <p:spPr>
          <a:xfrm>
            <a:off x="-317680" y="649595"/>
            <a:ext cx="1272792" cy="1270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17" name="幻燈片編號">
            <a:extLst>
              <a:ext uri="{FF2B5EF4-FFF2-40B4-BE49-F238E27FC236}">
                <a16:creationId xmlns:a16="http://schemas.microsoft.com/office/drawing/2014/main" id="{CF8727E2-D637-C64C-8298-065482DE76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18" name="影像">
            <a:extLst>
              <a:ext uri="{FF2B5EF4-FFF2-40B4-BE49-F238E27FC236}">
                <a16:creationId xmlns:a16="http://schemas.microsoft.com/office/drawing/2014/main" id="{C63658D6-F7E0-A04D-8EF8-44CD2C22B5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5816" y="441937"/>
            <a:ext cx="1188000" cy="126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影像"/>
          <p:cNvSpPr>
            <a:spLocks noGrp="1"/>
          </p:cNvSpPr>
          <p:nvPr>
            <p:ph type="pic" sz="half" idx="13"/>
          </p:nvPr>
        </p:nvSpPr>
        <p:spPr>
          <a:xfrm>
            <a:off x="9877425" y="3149600"/>
            <a:ext cx="714375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266826" y="3149600"/>
            <a:ext cx="7667625" cy="9296400"/>
          </a:xfrm>
          <a:prstGeom prst="rect">
            <a:avLst/>
          </a:prstGeom>
        </p:spPr>
        <p:txBody>
          <a:bodyPr/>
          <a:lstStyle>
            <a:lvl1pPr marL="419090" indent="-419090">
              <a:spcBef>
                <a:spcPts val="3375"/>
              </a:spcBef>
              <a:defRPr sz="2850"/>
            </a:lvl1pPr>
            <a:lvl2pPr marL="838179" indent="-419090">
              <a:spcBef>
                <a:spcPts val="3375"/>
              </a:spcBef>
              <a:defRPr sz="2850"/>
            </a:lvl2pPr>
            <a:lvl3pPr marL="1257269" indent="-419090">
              <a:spcBef>
                <a:spcPts val="3375"/>
              </a:spcBef>
              <a:defRPr sz="2850"/>
            </a:lvl3pPr>
            <a:lvl4pPr marL="1676358" indent="-419090">
              <a:spcBef>
                <a:spcPts val="3375"/>
              </a:spcBef>
              <a:defRPr sz="2850"/>
            </a:lvl4pPr>
            <a:lvl5pPr marL="2095448" indent="-419090">
              <a:spcBef>
                <a:spcPts val="3375"/>
              </a:spcBef>
              <a:defRPr sz="28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0C17EC60-AAD6-8D45-90DA-DF6CB2EEF040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261544B4-15F3-6F4A-9F88-35E2070E82BF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9355F6F1-3DF8-144C-9266-2B53EDDD8026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6341EC9-C2CB-004A-AA5A-6535693AC291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F12C20ED-1BB2-A445-B3D7-44CE4D30DA52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5239C3DC-99DC-EB4F-AEEB-0D26FB74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159A1B65-07E7-DA44-9972-1679796BAD1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1778000"/>
            <a:ext cx="15754350" cy="10160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4" name="群組">
            <a:extLst>
              <a:ext uri="{FF2B5EF4-FFF2-40B4-BE49-F238E27FC236}">
                <a16:creationId xmlns:a16="http://schemas.microsoft.com/office/drawing/2014/main" id="{532A888E-E3DE-3D49-B551-17F0F4701BBD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5" name="群組">
              <a:extLst>
                <a:ext uri="{FF2B5EF4-FFF2-40B4-BE49-F238E27FC236}">
                  <a16:creationId xmlns:a16="http://schemas.microsoft.com/office/drawing/2014/main" id="{BF48AB16-1D85-7240-BAEE-BF824140D0E8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7" name="矩形">
                <a:extLst>
                  <a:ext uri="{FF2B5EF4-FFF2-40B4-BE49-F238E27FC236}">
                    <a16:creationId xmlns:a16="http://schemas.microsoft.com/office/drawing/2014/main" id="{3A3DA368-4241-404D-8A8D-8EEB73F48117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F378EC01-D56C-504C-9710-585C10AA6854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9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861A48F3-29E1-FC4F-B46D-D1C7C4134157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6" name="影像">
              <a:extLst>
                <a:ext uri="{FF2B5EF4-FFF2-40B4-BE49-F238E27FC236}">
                  <a16:creationId xmlns:a16="http://schemas.microsoft.com/office/drawing/2014/main" id="{418ADC88-23E0-A244-80DD-31BEC00B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幻燈片編號">
            <a:extLst>
              <a:ext uri="{FF2B5EF4-FFF2-40B4-BE49-F238E27FC236}">
                <a16:creationId xmlns:a16="http://schemas.microsoft.com/office/drawing/2014/main" id="{02D1FE0E-6FE4-AF40-8C74-DFA019CDE15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影像"/>
          <p:cNvSpPr>
            <a:spLocks noGrp="1"/>
          </p:cNvSpPr>
          <p:nvPr>
            <p:ph type="pic" sz="quarter" idx="13"/>
          </p:nvPr>
        </p:nvSpPr>
        <p:spPr>
          <a:xfrm>
            <a:off x="11820527" y="70485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影像"/>
          <p:cNvSpPr>
            <a:spLocks noGrp="1"/>
          </p:cNvSpPr>
          <p:nvPr>
            <p:ph type="pic" sz="quarter" idx="14"/>
          </p:nvPr>
        </p:nvSpPr>
        <p:spPr>
          <a:xfrm>
            <a:off x="11820527" y="11303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影像"/>
          <p:cNvSpPr>
            <a:spLocks noGrp="1"/>
          </p:cNvSpPr>
          <p:nvPr>
            <p:ph type="pic" idx="15"/>
          </p:nvPr>
        </p:nvSpPr>
        <p:spPr>
          <a:xfrm>
            <a:off x="904875" y="1130300"/>
            <a:ext cx="106299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B4CF19CC-D176-B44B-BAFF-E4C54A0F0E27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16FBE930-130D-6D4A-9979-A9C3E07A28C1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6D5226F6-3277-1B4A-A3FE-935B8376560A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19DFFC6-8059-8A43-862E-70576743B1A0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20577A87-C0C3-E94A-AF6B-2BD54C5D602A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838899DD-4471-E245-962F-6786AA4A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0C54499B-CBF4-C64B-899D-21259A5AB91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266825" y="355600"/>
            <a:ext cx="1575435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3149600"/>
            <a:ext cx="157543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64510" y="13081002"/>
            <a:ext cx="34945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76238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52476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28714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0495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1191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57429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33667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9905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8614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7144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42892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514337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85783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57228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028675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20012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37156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EEE International Conference on Fuzzy Systems 2019"/>
          <p:cNvSpPr txBox="1"/>
          <p:nvPr/>
        </p:nvSpPr>
        <p:spPr>
          <a:xfrm>
            <a:off x="6131964" y="7169895"/>
            <a:ext cx="602408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000" b="0" i="1"/>
            </a:lvl1pPr>
          </a:lstStyle>
          <a:p>
            <a:r>
              <a:rPr lang="zh-TW" altLang="en-US" sz="30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科技論文英文寫作 第三篇 第十五章</a:t>
            </a:r>
            <a:endParaRPr sz="3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6" name="Chi-Shiang Wang, Jung-Hsien Chiang"/>
          <p:cNvSpPr txBox="1"/>
          <p:nvPr/>
        </p:nvSpPr>
        <p:spPr>
          <a:xfrm>
            <a:off x="8431776" y="7904017"/>
            <a:ext cx="155811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 b="0"/>
            </a:lvl1pPr>
          </a:lstStyle>
          <a:p>
            <a:r>
              <a:rPr lang="zh-TW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方克濤 著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National Cheng Kung University, Tainan, Taiwan"/>
          <p:cNvSpPr txBox="1"/>
          <p:nvPr/>
        </p:nvSpPr>
        <p:spPr>
          <a:xfrm>
            <a:off x="6487731" y="8396194"/>
            <a:ext cx="55338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lang="zh-TW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全華圖書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2019. 06. 24"/>
          <p:cNvSpPr txBox="1"/>
          <p:nvPr/>
        </p:nvSpPr>
        <p:spPr>
          <a:xfrm>
            <a:off x="14159635" y="9680688"/>
            <a:ext cx="15709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uzzAttention on Session-based Recommender System"/>
          <p:cNvSpPr txBox="1"/>
          <p:nvPr/>
        </p:nvSpPr>
        <p:spPr>
          <a:xfrm>
            <a:off x="3267275" y="4833292"/>
            <a:ext cx="1175345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9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TW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Ch15</a:t>
            </a:r>
            <a:r>
              <a:rPr lang="zh-TW" altLang="en-US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方法章節</a:t>
            </a:r>
            <a:endParaRPr sz="8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0" name="線條"/>
          <p:cNvSpPr/>
          <p:nvPr/>
        </p:nvSpPr>
        <p:spPr>
          <a:xfrm>
            <a:off x="2573960" y="7000068"/>
            <a:ext cx="131400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99607-49A6-8D46-B78D-BC46FFC5A1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023820" y="14795502"/>
            <a:ext cx="230833" cy="379591"/>
          </a:xfrm>
        </p:spPr>
        <p:txBody>
          <a:bodyPr/>
          <a:lstStyle/>
          <a:p>
            <a:fld id="{86CB4B4D-7CA3-9044-876B-883B54F8677D}" type="slidenum">
              <a:rPr lang="en-US" smtClean="0"/>
              <a:t>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B7442-3F00-A54D-BF07-D1A1E9F15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</a14:imgLayer>
                </a14:imgProps>
              </a:ext>
            </a:extLst>
          </a:blip>
          <a:srcRect t="24341" b="28789"/>
          <a:stretch/>
        </p:blipFill>
        <p:spPr>
          <a:xfrm>
            <a:off x="-561109" y="-1555241"/>
            <a:ext cx="19389436" cy="4466235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95300" dir="14160000" algn="ctr" rotWithShape="0">
              <a:schemeClr val="bg1"/>
            </a:outerShdw>
            <a:reflection endPos="0" dist="50800" dir="5400000" sy="-100000" algn="bl" rotWithShape="0"/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4A3D0-C515-E04E-94CB-36651DF793CB}"/>
              </a:ext>
            </a:extLst>
          </p:cNvPr>
          <p:cNvSpPr txBox="1"/>
          <p:nvPr/>
        </p:nvSpPr>
        <p:spPr>
          <a:xfrm>
            <a:off x="12597872" y="368027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22095-A8CA-BF4E-90D1-1A3BAA38078D}"/>
              </a:ext>
            </a:extLst>
          </p:cNvPr>
          <p:cNvSpPr/>
          <p:nvPr/>
        </p:nvSpPr>
        <p:spPr>
          <a:xfrm>
            <a:off x="5919820" y="11113165"/>
            <a:ext cx="65950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報告者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資工碩二 蔡易霖 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M10759011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空間順序的組織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形式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 eaLnBrk="1" hangingPunct="1"/>
            <a:r>
              <a:rPr lang="zh-TW" altLang="en-US" dirty="0"/>
              <a:t>從上到下、從前到後、從左到右</a:t>
            </a:r>
          </a:p>
          <a:p>
            <a:pPr marL="476238" lvl="2">
              <a:buSzPct val="80000"/>
              <a:buBlip>
                <a:blip r:embed="rId3"/>
              </a:buBlip>
            </a:pPr>
            <a:r>
              <a:rPr lang="zh-TW" altLang="en-US" sz="4000" b="1" dirty="0"/>
              <a:t>功能順序的組織</a:t>
            </a:r>
            <a:r>
              <a:rPr lang="zh-TW" altLang="en-US" sz="4000" b="1" dirty="0" smtClean="0"/>
              <a:t>形式</a:t>
            </a:r>
            <a:endParaRPr lang="en-US" altLang="zh-TW" sz="4000" b="1" dirty="0" smtClean="0"/>
          </a:p>
          <a:p>
            <a:pPr marL="476238" lvl="2">
              <a:buSzPct val="80000"/>
              <a:buBlip>
                <a:blip r:embed="rId3"/>
              </a:buBlip>
            </a:pPr>
            <a:r>
              <a:rPr lang="zh-TW" altLang="en-US" sz="4000" b="1" dirty="0" smtClean="0"/>
              <a:t>時態</a:t>
            </a:r>
            <a:endParaRPr lang="zh-TW" altLang="en-US" sz="4000" b="1" dirty="0"/>
          </a:p>
          <a:p>
            <a:pPr marL="1620000" lvl="4"/>
            <a:r>
              <a:rPr lang="zh-TW" altLang="en-US" dirty="0"/>
              <a:t>若句子的內容為不受時間限制的普遍事實，則應使用現在式。</a:t>
            </a:r>
          </a:p>
          <a:p>
            <a:pPr marL="1620000" lvl="4"/>
            <a:r>
              <a:rPr lang="zh-TW" altLang="en-US" dirty="0"/>
              <a:t>若句子的內容為特定、過去的行為或事件，則應使用過去式。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81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71724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注意，若採用不同的時態，句子的意義也會隨之改變。 </a:t>
            </a:r>
            <a:r>
              <a:rPr lang="en-US" altLang="zh-TW" sz="3200" dirty="0" smtClean="0"/>
              <a:t>(p.341)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5" y="5554329"/>
            <a:ext cx="160458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sample holders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specially </a:t>
            </a:r>
            <a:r>
              <a:rPr lang="en-US" altLang="zh-TW" sz="4000" dirty="0" smtClean="0"/>
              <a:t>designed</a:t>
            </a:r>
            <a:r>
              <a:rPr lang="en-US" altLang="zh-TW" sz="4000" b="0" dirty="0" smtClean="0"/>
              <a:t> to prevent slippage during measurement.</a:t>
            </a:r>
            <a:endParaRPr lang="zh-TW" altLang="en-US" sz="4000" b="0" dirty="0"/>
          </a:p>
        </p:txBody>
      </p:sp>
      <p:sp>
        <p:nvSpPr>
          <p:cNvPr id="6" name="矩形 5"/>
          <p:cNvSpPr/>
          <p:nvPr/>
        </p:nvSpPr>
        <p:spPr>
          <a:xfrm>
            <a:off x="1266826" y="4036746"/>
            <a:ext cx="1546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4000" b="0" dirty="0"/>
              <a:t>下面的例句使用了過去式，所以讀者能夠知道作者的設備是為了實驗而特別設計的。</a:t>
            </a:r>
          </a:p>
        </p:txBody>
      </p:sp>
      <p:sp>
        <p:nvSpPr>
          <p:cNvPr id="7" name="矩形 6"/>
          <p:cNvSpPr/>
          <p:nvPr/>
        </p:nvSpPr>
        <p:spPr>
          <a:xfrm>
            <a:off x="1266825" y="9273807"/>
            <a:ext cx="160458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sample holders </a:t>
            </a:r>
            <a:r>
              <a:rPr lang="en-US" altLang="zh-TW" sz="4000" dirty="0" smtClean="0"/>
              <a:t>are</a:t>
            </a:r>
            <a:r>
              <a:rPr lang="en-US" altLang="zh-TW" sz="4000" b="0" dirty="0" smtClean="0"/>
              <a:t> specially </a:t>
            </a:r>
            <a:r>
              <a:rPr lang="en-US" altLang="zh-TW" sz="4000" dirty="0" smtClean="0"/>
              <a:t>designed</a:t>
            </a:r>
            <a:r>
              <a:rPr lang="en-US" altLang="zh-TW" sz="4000" b="0" dirty="0" smtClean="0"/>
              <a:t> to prevent slippage during measurement.</a:t>
            </a:r>
            <a:endParaRPr lang="zh-TW" altLang="en-US" sz="4000" b="0" dirty="0"/>
          </a:p>
        </p:txBody>
      </p:sp>
      <p:sp>
        <p:nvSpPr>
          <p:cNvPr id="8" name="矩形 7"/>
          <p:cNvSpPr/>
          <p:nvPr/>
        </p:nvSpPr>
        <p:spPr>
          <a:xfrm>
            <a:off x="1266826" y="7756224"/>
            <a:ext cx="1546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4000" b="0" dirty="0" smtClean="0"/>
              <a:t>如果將動詞改為現在式，句意就會改變。會讓人覺得作者所描述的設備是任何人都可以取得的。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8537357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61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此外，描述研究對象時偶爾還會用到過去完成式。當要敘述過去特定時間前已完成的行為或事件，便要用到過去完成式。 </a:t>
            </a:r>
            <a:r>
              <a:rPr lang="en-US" altLang="zh-TW" sz="3200" dirty="0" smtClean="0"/>
              <a:t>(p.342)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6" y="5061289"/>
            <a:ext cx="16045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At the time of experiment, the students </a:t>
            </a:r>
            <a:r>
              <a:rPr lang="en-US" altLang="zh-TW" sz="4000" dirty="0" smtClean="0"/>
              <a:t>had</a:t>
            </a:r>
            <a:r>
              <a:rPr lang="en-US" altLang="zh-TW" sz="4000" b="0" dirty="0" smtClean="0"/>
              <a:t> already </a:t>
            </a:r>
            <a:r>
              <a:rPr lang="en-US" altLang="zh-TW" sz="4000" dirty="0" smtClean="0"/>
              <a:t>been exposed </a:t>
            </a:r>
            <a:r>
              <a:rPr lang="en-US" altLang="zh-TW" sz="4000" b="0" dirty="0" smtClean="0"/>
              <a:t>to Pascal for four weeks, and each student </a:t>
            </a:r>
            <a:r>
              <a:rPr lang="en-US" altLang="zh-TW" sz="4000" dirty="0" smtClean="0"/>
              <a:t>had written </a:t>
            </a:r>
            <a:r>
              <a:rPr lang="en-US" altLang="zh-TW" sz="4000" b="0" dirty="0" smtClean="0"/>
              <a:t>at least two programs in Pascal.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695580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sz="4000" b="1" dirty="0"/>
              <a:t>語態</a:t>
            </a:r>
            <a:endParaRPr lang="en-US" altLang="zh-TW" sz="4000" b="1" dirty="0"/>
          </a:p>
          <a:p>
            <a:pPr marL="1620000" lvl="4" eaLnBrk="1" hangingPunct="1"/>
            <a:r>
              <a:rPr lang="zh-TW" altLang="en-US" dirty="0" smtClean="0"/>
              <a:t>通常會使用被動語態來描述自己的行動，如實驗程序。</a:t>
            </a:r>
          </a:p>
          <a:p>
            <a:pPr marL="1620000" lvl="4" eaLnBrk="1" hangingPunct="1"/>
            <a:r>
              <a:rPr lang="zh-TW" altLang="en-US" dirty="0" smtClean="0"/>
              <a:t>若描述的是實驗設備或材料的運作或反應時，則一般會使用主動語態。</a:t>
            </a:r>
          </a:p>
          <a:p>
            <a:pPr marL="1620000" lvl="4" eaLnBrk="1" hangingPunct="1"/>
            <a:r>
              <a:rPr lang="zh-TW" altLang="en-US" dirty="0" smtClean="0"/>
              <a:t>只有及物動詞才有被動形式。</a:t>
            </a:r>
            <a:endParaRPr lang="zh-TW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428715" lvl="5" indent="0">
              <a:buSzPct val="80000"/>
              <a:buNone/>
            </a:pPr>
            <a:endParaRPr lang="zh-TW" altLang="en-US" b="1" dirty="0"/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7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9787" y="5611265"/>
            <a:ext cx="13650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600" dirty="0" smtClean="0"/>
              <a:t>「除非你是天縱英才，或是經驗豐富的學者，</a:t>
            </a:r>
            <a:r>
              <a:rPr lang="zh-TW" altLang="en-US" sz="3600" dirty="0"/>
              <a:t>否則寫論文</a:t>
            </a:r>
            <a:r>
              <a:rPr lang="zh-TW" altLang="en-US" sz="3600" dirty="0" smtClean="0"/>
              <a:t>不可能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筆</a:t>
            </a:r>
            <a:r>
              <a:rPr lang="zh-TW" altLang="en-US" sz="3600" dirty="0"/>
              <a:t>隨意走，或是</a:t>
            </a:r>
            <a:r>
              <a:rPr lang="zh-TW" altLang="en-US" sz="3600" dirty="0" smtClean="0"/>
              <a:t>想到哪寫到</a:t>
            </a:r>
            <a:r>
              <a:rPr lang="zh-TW" altLang="en-US" sz="3600" dirty="0"/>
              <a:t>哪</a:t>
            </a:r>
            <a:r>
              <a:rPr lang="zh-TW" altLang="en-US" sz="3600" dirty="0" smtClean="0"/>
              <a:t>，</a:t>
            </a:r>
            <a:r>
              <a:rPr lang="zh-TW" altLang="en-US" sz="3600" dirty="0"/>
              <a:t>而是必須有所規劃</a:t>
            </a:r>
            <a:r>
              <a:rPr lang="en-US" altLang="zh-TW" sz="3600" dirty="0"/>
              <a:t>......</a:t>
            </a:r>
            <a:r>
              <a:rPr lang="zh-TW" altLang="en-US" sz="3600" dirty="0"/>
              <a:t>即使是一個很專業</a:t>
            </a:r>
            <a:r>
              <a:rPr lang="zh-TW" altLang="en-US" sz="3600" dirty="0" smtClean="0"/>
              <a:t>的作者</a:t>
            </a:r>
            <a:r>
              <a:rPr lang="zh-TW" altLang="en-US" sz="3600" dirty="0"/>
              <a:t>，也無法在完全沒有規劃的狀況下</a:t>
            </a:r>
            <a:r>
              <a:rPr lang="zh-TW" altLang="en-US" sz="3600" dirty="0" smtClean="0"/>
              <a:t>書寫。」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引用自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TW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傻瓜也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會寫論文</a:t>
            </a:r>
            <a:r>
              <a:rPr lang="en-US" altLang="zh-TW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p.51</a:t>
            </a:r>
            <a:endParaRPr lang="zh-TW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6" b="73564"/>
          <a:stretch/>
        </p:blipFill>
        <p:spPr bwMode="auto">
          <a:xfrm>
            <a:off x="663575" y="2361883"/>
            <a:ext cx="2526665" cy="22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1" t="65409"/>
          <a:stretch/>
        </p:blipFill>
        <p:spPr bwMode="auto">
          <a:xfrm>
            <a:off x="14386559" y="8717280"/>
            <a:ext cx="3183255" cy="29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72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722492" y="11516439"/>
            <a:ext cx="35907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57" name="矩形"/>
          <p:cNvSpPr/>
          <p:nvPr/>
        </p:nvSpPr>
        <p:spPr>
          <a:xfrm>
            <a:off x="6459094" y="7200480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8" name="矩形"/>
          <p:cNvSpPr/>
          <p:nvPr/>
        </p:nvSpPr>
        <p:spPr>
          <a:xfrm>
            <a:off x="8165122" y="7703277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9" name="Thank you for your listening"/>
          <p:cNvSpPr txBox="1"/>
          <p:nvPr/>
        </p:nvSpPr>
        <p:spPr>
          <a:xfrm>
            <a:off x="5456351" y="5628006"/>
            <a:ext cx="7578998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6000"/>
            </a:lvl1pPr>
          </a:lstStyle>
          <a:p>
            <a:r>
              <a:rPr lang="en-US" sz="4500" dirty="0">
                <a:latin typeface="Arial Black" panose="020B0604020202020204" pitchFamily="34" charset="0"/>
                <a:cs typeface="Arial Black" panose="020B0604020202020204" pitchFamily="34" charset="0"/>
              </a:rPr>
              <a:t>Thank you for listening</a:t>
            </a:r>
            <a:endParaRPr sz="45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58" grpId="0" animBg="1"/>
      <p:bldP spid="3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方法</a:t>
            </a:r>
            <a:r>
              <a:rPr lang="zh-TW" altLang="en-US" sz="4800" dirty="0" smtClean="0"/>
              <a:t>章節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latin typeface="+mn-ea"/>
                <a:ea typeface="+mn-ea"/>
              </a:rPr>
              <a:t>方法章節在研究報告中扮演了極為重要的腳色，因為讀者可以透過這一章節來了解作者的研究方法是否正確可行，進而判斷其研究結果是否有效。</a:t>
            </a:r>
            <a:endParaRPr lang="zh-TW" altLang="en-US" sz="4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6826" y="4675853"/>
            <a:ext cx="88322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15.1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基本內容及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15.2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實驗程序的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15.3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對材料或設備的描述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1700733" y="5558223"/>
            <a:ext cx="2153920" cy="544830"/>
          </a:xfrm>
          <a:prstGeom prst="roundRect">
            <a:avLst/>
          </a:prstGeom>
          <a:solidFill>
            <a:srgbClr val="323F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電腦</a:t>
            </a:r>
            <a:r>
              <a:rPr lang="zh-TW" altLang="en-US" sz="3200" dirty="0" smtClean="0">
                <a:solidFill>
                  <a:schemeClr val="bg1"/>
                </a:solidFill>
                <a:latin typeface="+mn-ea"/>
              </a:rPr>
              <a:t>科學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73528" y="703177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新技術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069807" y="703728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新模型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966086" y="70393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新演算法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2"/>
            <a:endCxn id="12" idx="0"/>
          </p:cNvCxnSpPr>
          <p:nvPr/>
        </p:nvCxnSpPr>
        <p:spPr>
          <a:xfrm flipH="1">
            <a:off x="10881414" y="6103053"/>
            <a:ext cx="1896279" cy="9287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接點 16"/>
          <p:cNvCxnSpPr>
            <a:stCxn id="11" idx="2"/>
            <a:endCxn id="13" idx="0"/>
          </p:cNvCxnSpPr>
          <p:nvPr/>
        </p:nvCxnSpPr>
        <p:spPr>
          <a:xfrm>
            <a:off x="12777693" y="6103053"/>
            <a:ext cx="0" cy="9342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/>
          <p:cNvCxnSpPr>
            <a:stCxn id="11" idx="2"/>
            <a:endCxn id="14" idx="0"/>
          </p:cNvCxnSpPr>
          <p:nvPr/>
        </p:nvCxnSpPr>
        <p:spPr>
          <a:xfrm>
            <a:off x="12777693" y="6103053"/>
            <a:ext cx="2101464" cy="936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436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B530-B420-E449-B4F6-E22BE93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描述所採用的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材料、儀器以及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設備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概述整個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實驗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逐步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解釋實驗程序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調查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的抽樣或樣本的描述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實驗環境的特殊情況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選用特定的材料、設備或方法的理由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實驗設備或方法之詳細描述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對於所應用之統計分析方法的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210F-A340-5544-8D1F-DA0B0DD33C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作者應按照實驗進行的先後次序來敘述。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在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章節之首，應先對整個實驗做概述，並描述此實驗的預備工作以及研究對象、樣本或材料。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之後按順序描述實驗的步驟。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最後還要說明一下如何收集實驗與分析結果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3</a:t>
            </a:fld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9369425"/>
            <a:ext cx="1930400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概述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6802" y="9097010"/>
            <a:ext cx="2496557" cy="108966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抽樣方法</a:t>
            </a:r>
            <a:endParaRPr kumimoji="0" lang="en-US" altLang="zh-TW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及</a:t>
            </a:r>
            <a:r>
              <a:rPr lang="zh-TW" altLang="en-US" sz="3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樣本特</a:t>
            </a: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性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602481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實驗程序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138160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實驗方式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4673839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統計分析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512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 smtClean="0"/>
              <a:t>由於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章節所描述的研究方法或實驗程序都屬作者過去開展的研究活動</a:t>
            </a:r>
            <a:r>
              <a:rPr lang="zh-TW" altLang="en-US" sz="4000" dirty="0"/>
              <a:t>，</a:t>
            </a:r>
            <a:r>
              <a:rPr lang="zh-TW" altLang="en-US" sz="4000" dirty="0" smtClean="0"/>
              <a:t>所以通常要用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過去式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</a:t>
            </a:r>
            <a:endParaRPr lang="en-US" altLang="zh-TW" sz="4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 smtClean="0">
                <a:solidFill>
                  <a:schemeClr val="tx1"/>
                </a:solidFill>
              </a:rPr>
              <a:t>方法章節中的句子也會用到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現在式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。使用時機為描述一般的普遍事實或實驗標準程序。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2172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當作者描述實驗步驟時，應使用過去式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3200" dirty="0" smtClean="0"/>
              <a:t>(p.336)</a:t>
            </a:r>
          </a:p>
          <a:p>
            <a:endParaRPr lang="en-US" altLang="zh-TW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8553" y="4081223"/>
            <a:ext cx="134051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experiment </a:t>
            </a:r>
            <a:r>
              <a:rPr lang="en-US" altLang="zh-TW" sz="4000" dirty="0" smtClean="0"/>
              <a:t>was conducted </a:t>
            </a:r>
            <a:r>
              <a:rPr lang="en-US" altLang="zh-TW" sz="4000" b="0" dirty="0" smtClean="0"/>
              <a:t>at a large university in the Midwest.</a:t>
            </a:r>
            <a:br>
              <a:rPr lang="en-US" altLang="zh-TW" sz="4000" b="0" dirty="0" smtClean="0"/>
            </a:br>
            <a:endParaRPr lang="en-US" altLang="zh-TW" sz="4000" b="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72 subjects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randomly </a:t>
            </a:r>
            <a:r>
              <a:rPr lang="en-US" altLang="zh-TW" sz="4000" dirty="0" smtClean="0"/>
              <a:t>divided</a:t>
            </a:r>
            <a:r>
              <a:rPr lang="en-US" altLang="zh-TW" sz="4000" b="0" dirty="0" smtClean="0"/>
              <a:t> into three groups.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92994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描述不受時間限制的普遍事實時，要用現在式</a:t>
            </a:r>
            <a:r>
              <a:rPr lang="en-US" altLang="zh-TW" sz="4000" dirty="0"/>
              <a:t>: </a:t>
            </a:r>
            <a:r>
              <a:rPr lang="en-US" altLang="zh-TW" sz="3200" dirty="0" smtClean="0"/>
              <a:t>(</a:t>
            </a:r>
            <a:r>
              <a:rPr lang="en-US" altLang="zh-TW" sz="3200" dirty="0"/>
              <a:t>p</a:t>
            </a:r>
            <a:r>
              <a:rPr lang="en-US" altLang="zh-TW" sz="3200" dirty="0" smtClean="0"/>
              <a:t>.337)</a:t>
            </a:r>
            <a:endParaRPr lang="en-US" altLang="zh-TW" sz="3200" dirty="0"/>
          </a:p>
          <a:p>
            <a:endParaRPr lang="en-US" altLang="zh-TW" sz="4000" dirty="0"/>
          </a:p>
        </p:txBody>
      </p:sp>
      <p:sp>
        <p:nvSpPr>
          <p:cNvPr id="6" name="矩形 5"/>
          <p:cNvSpPr/>
          <p:nvPr/>
        </p:nvSpPr>
        <p:spPr>
          <a:xfrm>
            <a:off x="1578552" y="3556000"/>
            <a:ext cx="156528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Typical enrollees in this course include computer science and engineering students.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1266825" y="5258440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描述一般標準的</a:t>
            </a:r>
            <a:r>
              <a:rPr lang="zh-TW" altLang="en-US" sz="4000" dirty="0" smtClean="0"/>
              <a:t>程序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578553" y="6443049"/>
            <a:ext cx="13405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Subjects in all groups perform the same tasks.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266825" y="7831407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指</a:t>
            </a:r>
            <a:r>
              <a:rPr lang="zh-TW" altLang="en-US" sz="4000" dirty="0" smtClean="0"/>
              <a:t>論文本身的內容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1578552" y="9016016"/>
            <a:ext cx="15494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tests for the control and “excessive”2 indentation groups are shown in Figure 3.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9531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38" lvl="2"/>
            <a:r>
              <a:rPr lang="zh-TW" altLang="en-US" sz="4000" b="1" dirty="0"/>
              <a:t>如何使用被動語態與主動</a:t>
            </a:r>
            <a:r>
              <a:rPr lang="zh-TW" altLang="en-US" sz="4000" b="1" dirty="0" smtClean="0"/>
              <a:t>語態 </a:t>
            </a:r>
            <a:r>
              <a:rPr lang="en-US" altLang="zh-TW" sz="3200" dirty="0" smtClean="0"/>
              <a:t>(</a:t>
            </a:r>
            <a:r>
              <a:rPr lang="en-US" altLang="zh-TW" sz="3200" dirty="0" smtClean="0"/>
              <a:t>p.338)</a:t>
            </a:r>
            <a:endParaRPr lang="en-US" altLang="zh-TW" sz="3200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952477" lvl="3"/>
            <a:endParaRPr lang="en-US" altLang="zh-TW" sz="4000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6" y="6907696"/>
            <a:ext cx="16614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For the second trial, the apparatus was covered by a sheet of plastic. It </a:t>
            </a:r>
            <a:r>
              <a:rPr lang="en-US" altLang="zh-TW" sz="4000" i="1" dirty="0" smtClean="0"/>
              <a:t>was believed  </a:t>
            </a:r>
            <a:r>
              <a:rPr lang="en-US" altLang="zh-TW" sz="4000" b="0" dirty="0" smtClean="0"/>
              <a:t>that this modification would reduce the amount of scattering.</a:t>
            </a:r>
            <a:endParaRPr lang="zh-TW" altLang="en-US" sz="4000" b="0" dirty="0"/>
          </a:p>
        </p:txBody>
      </p:sp>
      <p:sp>
        <p:nvSpPr>
          <p:cNvPr id="6" name="矩形 5"/>
          <p:cNvSpPr/>
          <p:nvPr/>
        </p:nvSpPr>
        <p:spPr>
          <a:xfrm>
            <a:off x="1266824" y="610196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</a:rPr>
              <a:t>劣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6824" y="9822471"/>
            <a:ext cx="16614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For the second trial, the apparatus was covered by a sheet of plastic. </a:t>
            </a:r>
            <a:r>
              <a:rPr lang="en-US" altLang="zh-TW" sz="4000" i="1" dirty="0" smtClean="0"/>
              <a:t>We believed  </a:t>
            </a:r>
            <a:r>
              <a:rPr lang="en-US" altLang="zh-TW" sz="4000" b="0" dirty="0" smtClean="0"/>
              <a:t>this modification would reduce the amount of scattering.</a:t>
            </a:r>
            <a:endParaRPr lang="zh-TW" altLang="en-US" sz="4000" b="0" dirty="0"/>
          </a:p>
        </p:txBody>
      </p:sp>
      <p:sp>
        <p:nvSpPr>
          <p:cNvPr id="8" name="矩形 7"/>
          <p:cNvSpPr/>
          <p:nvPr/>
        </p:nvSpPr>
        <p:spPr>
          <a:xfrm>
            <a:off x="1266823" y="901673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優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050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通常使用過去式</a:t>
            </a:r>
          </a:p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現在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/>
            <a:r>
              <a:rPr lang="zh-TW" altLang="en-US" dirty="0"/>
              <a:t>敘述一般不受時間影響的事實</a:t>
            </a:r>
            <a:endParaRPr lang="en-GB" altLang="zh-TW" dirty="0"/>
          </a:p>
          <a:p>
            <a:pPr marL="1620000" lvl="4"/>
            <a:r>
              <a:rPr lang="zh-TW" altLang="en-US" dirty="0"/>
              <a:t>描述一般標準的程序</a:t>
            </a:r>
            <a:endParaRPr lang="en-GB" altLang="zh-TW" dirty="0"/>
          </a:p>
          <a:p>
            <a:pPr marL="1620000" lvl="4"/>
            <a:r>
              <a:rPr lang="zh-TW" altLang="en-US" dirty="0"/>
              <a:t>指論文本身的內容</a:t>
            </a:r>
            <a:endParaRPr lang="en-US" altLang="zh-TW" dirty="0"/>
          </a:p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b="1" dirty="0"/>
              <a:t>如何使用被動語態與主動</a:t>
            </a:r>
            <a:r>
              <a:rPr lang="zh-TW" altLang="en-US" b="1" dirty="0" smtClean="0"/>
              <a:t>語態</a:t>
            </a:r>
            <a:endParaRPr lang="en-US" altLang="zh-TW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6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13268</TotalTime>
  <Words>1001</Words>
  <Application>Microsoft Office PowerPoint</Application>
  <PresentationFormat>自訂</PresentationFormat>
  <Paragraphs>112</Paragraphs>
  <Slides>15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Helvetica Light</vt:lpstr>
      <vt:lpstr>Helvetica Neue</vt:lpstr>
      <vt:lpstr>Helvetica Neue Bold Condensed</vt:lpstr>
      <vt:lpstr>Helvetica Neue Light</vt:lpstr>
      <vt:lpstr>Helvetica Neue Medium</vt:lpstr>
      <vt:lpstr>Helvetica Neue Thin</vt:lpstr>
      <vt:lpstr>微軟正黑體</vt:lpstr>
      <vt:lpstr>Arial</vt:lpstr>
      <vt:lpstr>Arial Black</vt:lpstr>
      <vt:lpstr>Arial Narrow</vt:lpstr>
      <vt:lpstr>White</vt:lpstr>
      <vt:lpstr>PowerPoint 簡報</vt:lpstr>
      <vt:lpstr>方法章節</vt:lpstr>
      <vt:lpstr>15.1 基本內容及組織</vt:lpstr>
      <vt:lpstr>15.1 基本內容及組織</vt:lpstr>
      <vt:lpstr>15.2 實驗程序的描述</vt:lpstr>
      <vt:lpstr>15.2 實驗程序的描述</vt:lpstr>
      <vt:lpstr>15.2 實驗程序的描述</vt:lpstr>
      <vt:lpstr>15.2 實驗程序的描述</vt:lpstr>
      <vt:lpstr>15.2 實驗程序的描述</vt:lpstr>
      <vt:lpstr>15.3 對材料或設備的描述</vt:lpstr>
      <vt:lpstr>15.3 對材料或設備的描述</vt:lpstr>
      <vt:lpstr>15.3 對材料或設備的描述</vt:lpstr>
      <vt:lpstr>15.3 對材料或設備的描述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294</cp:revision>
  <dcterms:modified xsi:type="dcterms:W3CDTF">2020-06-16T04:30:15Z</dcterms:modified>
</cp:coreProperties>
</file>