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33" autoAdjust="0"/>
    <p:restoredTop sz="94660"/>
  </p:normalViewPr>
  <p:slideViewPr>
    <p:cSldViewPr snapToGrid="0">
      <p:cViewPr varScale="1">
        <p:scale>
          <a:sx n="70" d="100"/>
          <a:sy n="70" d="100"/>
        </p:scale>
        <p:origin x="3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B101A-861E-4385-8C23-9AD9FBBF5F9E}" type="datetimeFigureOut">
              <a:rPr lang="zh-TW" altLang="en-US" smtClean="0"/>
              <a:t>2017/3/13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5A604-0671-4E43-813C-AECAAAE7C5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9451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5A604-0671-4E43-813C-AECAAAE7C5A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3919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4.</a:t>
            </a:r>
            <a:r>
              <a:rPr lang="zh-TW" altLang="en-US" dirty="0" smtClean="0"/>
              <a:t>插入排序</a:t>
            </a:r>
            <a:br>
              <a:rPr lang="zh-TW" altLang="en-US" dirty="0" smtClean="0"/>
            </a:b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dirty="0" smtClean="0"/>
              <a:t>做法上是將原空間視為兩部份</a:t>
            </a:r>
            <a:r>
              <a:rPr lang="en-US" altLang="zh-TW" dirty="0" smtClean="0"/>
              <a:t>, </a:t>
            </a:r>
            <a:r>
              <a:rPr lang="zh-TW" altLang="en-US" dirty="0" smtClean="0"/>
              <a:t>左邊是已排好元素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右邊是待排元素</a:t>
            </a:r>
            <a:r>
              <a:rPr lang="en-US" altLang="zh-TW" dirty="0" smtClean="0"/>
              <a:t>, </a:t>
            </a:r>
            <a:r>
              <a:rPr lang="zh-TW" altLang="en-US" dirty="0" smtClean="0"/>
              <a:t>每次從右邊取走一個元素</a:t>
            </a:r>
            <a:r>
              <a:rPr lang="en-US" altLang="zh-TW" dirty="0" smtClean="0"/>
              <a:t>, </a:t>
            </a:r>
            <a:r>
              <a:rPr lang="zh-TW" altLang="en-US" dirty="0" smtClean="0"/>
              <a:t>到左邊找出應插入位置插入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只需搬移時的一個暫存空間</a:t>
            </a:r>
            <a:r>
              <a:rPr lang="en-US" altLang="zh-TW" dirty="0" smtClean="0"/>
              <a:t>, </a:t>
            </a:r>
            <a:r>
              <a:rPr lang="zh-TW" altLang="en-US" dirty="0" smtClean="0"/>
              <a:t>故空間複雜度是</a:t>
            </a:r>
            <a:r>
              <a:rPr lang="en-US" altLang="zh-TW" dirty="0" smtClean="0"/>
              <a:t>O(1)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dirty="0" smtClean="0"/>
              <a:t>實作時</a:t>
            </a:r>
            <a:r>
              <a:rPr lang="en-US" altLang="zh-TW" dirty="0" smtClean="0"/>
              <a:t>, </a:t>
            </a:r>
            <a:r>
              <a:rPr lang="zh-TW" altLang="en-US" dirty="0" smtClean="0"/>
              <a:t>在找應插入位置多由已排好元素的最後頭往前找</a:t>
            </a:r>
            <a:r>
              <a:rPr lang="en-US" altLang="zh-TW" dirty="0" smtClean="0"/>
              <a:t>, </a:t>
            </a:r>
            <a:r>
              <a:rPr lang="zh-TW" altLang="en-US" dirty="0" smtClean="0"/>
              <a:t>找的同時順便搬移</a:t>
            </a:r>
            <a:r>
              <a:rPr lang="en-US" altLang="zh-TW" dirty="0" smtClean="0"/>
              <a:t>, </a:t>
            </a:r>
            <a:r>
              <a:rPr lang="zh-TW" altLang="en-US" dirty="0" smtClean="0"/>
              <a:t>因此對於相同鍵值的兩元素</a:t>
            </a:r>
            <a:r>
              <a:rPr lang="en-US" altLang="zh-TW" dirty="0" smtClean="0"/>
              <a:t>a, b, a</a:t>
            </a:r>
            <a:r>
              <a:rPr lang="zh-TW" altLang="en-US" dirty="0" smtClean="0"/>
              <a:t>會先進去排</a:t>
            </a:r>
            <a:r>
              <a:rPr lang="en-US" altLang="zh-TW" dirty="0" smtClean="0"/>
              <a:t>, </a:t>
            </a:r>
            <a:r>
              <a:rPr lang="zh-TW" altLang="en-US" dirty="0" smtClean="0"/>
              <a:t>放入後</a:t>
            </a:r>
            <a:r>
              <a:rPr lang="en-US" altLang="zh-TW" dirty="0" smtClean="0"/>
              <a:t>, </a:t>
            </a:r>
            <a:r>
              <a:rPr lang="zh-TW" altLang="en-US" dirty="0" smtClean="0"/>
              <a:t>換</a:t>
            </a:r>
            <a:r>
              <a:rPr lang="en-US" altLang="zh-TW" dirty="0" smtClean="0"/>
              <a:t>b</a:t>
            </a:r>
            <a:r>
              <a:rPr lang="zh-TW" altLang="en-US" dirty="0" smtClean="0"/>
              <a:t>要進去排時</a:t>
            </a:r>
            <a:r>
              <a:rPr lang="en-US" altLang="zh-TW" dirty="0" smtClean="0"/>
              <a:t>, </a:t>
            </a:r>
            <a:r>
              <a:rPr lang="zh-TW" altLang="en-US" dirty="0" smtClean="0"/>
              <a:t>由後往前找到第一個不比</a:t>
            </a:r>
            <a:r>
              <a:rPr lang="en-US" altLang="zh-TW" dirty="0" smtClean="0"/>
              <a:t>b</a:t>
            </a:r>
            <a:r>
              <a:rPr lang="zh-TW" altLang="en-US" dirty="0" smtClean="0"/>
              <a:t>鍵值大的元素</a:t>
            </a:r>
            <a:r>
              <a:rPr lang="en-US" altLang="zh-TW" dirty="0" smtClean="0"/>
              <a:t>, </a:t>
            </a:r>
            <a:r>
              <a:rPr lang="zh-TW" altLang="en-US" dirty="0" smtClean="0"/>
              <a:t>也就是</a:t>
            </a:r>
            <a:r>
              <a:rPr lang="en-US" altLang="zh-TW" dirty="0" smtClean="0"/>
              <a:t>a, </a:t>
            </a:r>
            <a:r>
              <a:rPr lang="zh-TW" altLang="en-US" dirty="0" smtClean="0"/>
              <a:t>插在它的後面</a:t>
            </a:r>
            <a:r>
              <a:rPr lang="en-US" altLang="zh-TW" dirty="0" smtClean="0"/>
              <a:t>, </a:t>
            </a:r>
            <a:r>
              <a:rPr lang="zh-TW" altLang="en-US" dirty="0" smtClean="0"/>
              <a:t>故次序沒變</a:t>
            </a:r>
            <a:r>
              <a:rPr lang="en-US" altLang="zh-TW" dirty="0" smtClean="0"/>
              <a:t>, </a:t>
            </a:r>
            <a:r>
              <a:rPr lang="zh-TW" altLang="en-US" dirty="0" smtClean="0"/>
              <a:t>為穩定</a:t>
            </a:r>
            <a:r>
              <a:rPr lang="en-US" altLang="zh-TW" dirty="0" smtClean="0"/>
              <a:t>.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5A604-0671-4E43-813C-AECAAAE7C5A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4488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3.</a:t>
            </a:r>
            <a:r>
              <a:rPr lang="zh-TW" altLang="en-US" dirty="0" smtClean="0"/>
              <a:t>選擇排序</a:t>
            </a:r>
            <a:br>
              <a:rPr lang="zh-TW" altLang="en-US" dirty="0" smtClean="0"/>
            </a:b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dirty="0" smtClean="0"/>
              <a:t>找出最大鍵值的元素調到最後面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只需一個用來暫存目前最大鍵值的元素空間</a:t>
            </a:r>
            <a:r>
              <a:rPr lang="en-US" altLang="zh-TW" dirty="0" smtClean="0"/>
              <a:t>, </a:t>
            </a:r>
            <a:r>
              <a:rPr lang="zh-TW" altLang="en-US" dirty="0" smtClean="0"/>
              <a:t>故空間複雜度是</a:t>
            </a:r>
            <a:r>
              <a:rPr lang="en-US" altLang="zh-TW" dirty="0" smtClean="0"/>
              <a:t>O(1)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dirty="0" smtClean="0"/>
              <a:t>對於相同的鍵值</a:t>
            </a:r>
            <a:r>
              <a:rPr lang="en-US" altLang="zh-TW" dirty="0" smtClean="0"/>
              <a:t>, </a:t>
            </a:r>
            <a:r>
              <a:rPr lang="zh-TW" altLang="en-US" dirty="0" smtClean="0"/>
              <a:t>若單純只挑最大鍵值</a:t>
            </a:r>
            <a:r>
              <a:rPr lang="en-US" altLang="zh-TW" dirty="0" smtClean="0"/>
              <a:t>, </a:t>
            </a:r>
            <a:r>
              <a:rPr lang="zh-TW" altLang="en-US" dirty="0" smtClean="0"/>
              <a:t>那麼相同的鍵值一定會挑到比較前面的</a:t>
            </a:r>
            <a:r>
              <a:rPr lang="en-US" altLang="zh-TW" dirty="0" smtClean="0"/>
              <a:t>, </a:t>
            </a:r>
            <a:r>
              <a:rPr lang="zh-TW" altLang="en-US" dirty="0" smtClean="0"/>
              <a:t>然後調到後面</a:t>
            </a:r>
            <a:r>
              <a:rPr lang="en-US" altLang="zh-TW" dirty="0" smtClean="0"/>
              <a:t>, </a:t>
            </a:r>
            <a:r>
              <a:rPr lang="zh-TW" altLang="en-US" dirty="0" smtClean="0"/>
              <a:t>故為不穩定</a:t>
            </a:r>
            <a:r>
              <a:rPr lang="en-US" altLang="zh-TW" dirty="0" smtClean="0"/>
              <a:t>.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dirty="0" smtClean="0"/>
              <a:t>但若稍改良一下</a:t>
            </a:r>
            <a:r>
              <a:rPr lang="en-US" altLang="zh-TW" dirty="0" smtClean="0"/>
              <a:t>, </a:t>
            </a:r>
            <a:r>
              <a:rPr lang="zh-TW" altLang="en-US" dirty="0" smtClean="0"/>
              <a:t>凡是</a:t>
            </a:r>
            <a:r>
              <a:rPr lang="en-US" altLang="zh-TW" dirty="0" smtClean="0"/>
              <a:t>&gt;=</a:t>
            </a:r>
            <a:r>
              <a:rPr lang="zh-TW" altLang="en-US" dirty="0" smtClean="0"/>
              <a:t>目前鍵值的都挑</a:t>
            </a:r>
            <a:r>
              <a:rPr lang="en-US" altLang="zh-TW" dirty="0" smtClean="0"/>
              <a:t>, </a:t>
            </a:r>
            <a:r>
              <a:rPr lang="zh-TW" altLang="en-US" dirty="0" smtClean="0"/>
              <a:t>那麼相同鍵值者</a:t>
            </a:r>
            <a:r>
              <a:rPr lang="en-US" altLang="zh-TW" dirty="0" smtClean="0"/>
              <a:t>, </a:t>
            </a:r>
            <a:r>
              <a:rPr lang="zh-TW" altLang="en-US" dirty="0" smtClean="0"/>
              <a:t>便會挑到比較後面的</a:t>
            </a:r>
            <a:r>
              <a:rPr lang="en-US" altLang="zh-TW" dirty="0" smtClean="0"/>
              <a:t>, </a:t>
            </a:r>
            <a:r>
              <a:rPr lang="zh-TW" altLang="en-US" dirty="0" smtClean="0"/>
              <a:t>這樣的話就變成穩定了</a:t>
            </a:r>
            <a:r>
              <a:rPr lang="en-US" altLang="zh-TW" dirty="0" smtClean="0"/>
              <a:t>.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dirty="0" smtClean="0"/>
              <a:t>穩定</a:t>
            </a:r>
            <a:r>
              <a:rPr lang="en-US" altLang="zh-TW" dirty="0" smtClean="0"/>
              <a:t>/</a:t>
            </a:r>
            <a:r>
              <a:rPr lang="zh-TW" altLang="en-US" dirty="0" smtClean="0"/>
              <a:t>不穩定</a:t>
            </a:r>
            <a:r>
              <a:rPr lang="en-US" altLang="zh-TW" dirty="0" smtClean="0"/>
              <a:t>, </a:t>
            </a:r>
            <a:r>
              <a:rPr lang="zh-TW" altLang="en-US" dirty="0" smtClean="0"/>
              <a:t>要看實作法</a:t>
            </a:r>
            <a:r>
              <a:rPr lang="en-US" altLang="zh-TW" dirty="0" smtClean="0"/>
              <a:t>.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5A604-0671-4E43-813C-AECAAAE7C5A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5523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5.</a:t>
            </a:r>
            <a:r>
              <a:rPr lang="zh-TW" altLang="en-US" dirty="0" smtClean="0"/>
              <a:t>快速排序</a:t>
            </a:r>
            <a:br>
              <a:rPr lang="zh-TW" altLang="en-US" dirty="0" smtClean="0"/>
            </a:b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dirty="0" smtClean="0"/>
              <a:t>找一個元素</a:t>
            </a:r>
            <a:r>
              <a:rPr lang="en-US" altLang="zh-TW" dirty="0" smtClean="0"/>
              <a:t>, </a:t>
            </a:r>
            <a:r>
              <a:rPr lang="zh-TW" altLang="en-US" dirty="0" smtClean="0"/>
              <a:t>將所有元素分成鍵值比它小與比它大的兩堆</a:t>
            </a:r>
            <a:r>
              <a:rPr lang="en-US" altLang="zh-TW" dirty="0" smtClean="0"/>
              <a:t>, </a:t>
            </a:r>
            <a:r>
              <a:rPr lang="zh-TW" altLang="en-US" dirty="0" smtClean="0"/>
              <a:t>然後遞迴排好這兩堆</a:t>
            </a:r>
            <a:r>
              <a:rPr lang="en-US" altLang="zh-TW" dirty="0" smtClean="0"/>
              <a:t>. </a:t>
            </a:r>
            <a:r>
              <a:rPr lang="zh-TW" altLang="en-US" dirty="0" smtClean="0"/>
              <a:t>這個分堆的動作</a:t>
            </a:r>
            <a:r>
              <a:rPr lang="en-US" altLang="zh-TW" dirty="0" smtClean="0"/>
              <a:t>, </a:t>
            </a:r>
            <a:r>
              <a:rPr lang="zh-TW" altLang="en-US" dirty="0" smtClean="0"/>
              <a:t>乍看下是需要另一個空間來記錄</a:t>
            </a:r>
            <a:r>
              <a:rPr lang="en-US" altLang="zh-TW" dirty="0" smtClean="0"/>
              <a:t>, </a:t>
            </a:r>
            <a:r>
              <a:rPr lang="zh-TW" altLang="en-US" dirty="0" smtClean="0"/>
              <a:t>形成</a:t>
            </a:r>
            <a:r>
              <a:rPr lang="en-US" altLang="zh-TW" dirty="0" smtClean="0"/>
              <a:t>O(n)</a:t>
            </a:r>
            <a:r>
              <a:rPr lang="zh-TW" altLang="en-US" dirty="0" smtClean="0"/>
              <a:t>的空間複雜度</a:t>
            </a:r>
            <a:r>
              <a:rPr lang="en-US" altLang="zh-TW" dirty="0" smtClean="0"/>
              <a:t>. </a:t>
            </a:r>
            <a:r>
              <a:rPr lang="zh-TW" altLang="en-US" dirty="0" smtClean="0"/>
              <a:t>目前的實作法</a:t>
            </a:r>
            <a:r>
              <a:rPr lang="en-US" altLang="zh-TW" dirty="0" smtClean="0"/>
              <a:t>, </a:t>
            </a:r>
            <a:r>
              <a:rPr lang="zh-TW" altLang="en-US" dirty="0" smtClean="0"/>
              <a:t>是利用原空間進行分堆的動作</a:t>
            </a:r>
            <a:r>
              <a:rPr lang="en-US" altLang="zh-TW" dirty="0" smtClean="0"/>
              <a:t>, </a:t>
            </a:r>
            <a:r>
              <a:rPr lang="zh-TW" altLang="en-US" dirty="0" smtClean="0"/>
              <a:t>假設分堆用的元素為</a:t>
            </a:r>
            <a:r>
              <a:rPr lang="en-US" altLang="zh-TW" dirty="0" smtClean="0"/>
              <a:t>a, </a:t>
            </a:r>
            <a:r>
              <a:rPr lang="zh-TW" altLang="en-US" dirty="0" smtClean="0"/>
              <a:t>然後從左邊開始找第一個鍵值比</a:t>
            </a:r>
            <a:r>
              <a:rPr lang="en-US" altLang="zh-TW" dirty="0" smtClean="0"/>
              <a:t>a</a:t>
            </a:r>
            <a:r>
              <a:rPr lang="zh-TW" altLang="en-US" dirty="0" smtClean="0"/>
              <a:t>大的</a:t>
            </a:r>
            <a:r>
              <a:rPr lang="en-US" altLang="zh-TW" dirty="0" smtClean="0"/>
              <a:t>, </a:t>
            </a:r>
            <a:r>
              <a:rPr lang="zh-TW" altLang="en-US" dirty="0" smtClean="0"/>
              <a:t>再從右邊開始找第一個鍵值比</a:t>
            </a:r>
            <a:r>
              <a:rPr lang="en-US" altLang="zh-TW" dirty="0" smtClean="0"/>
              <a:t>a</a:t>
            </a:r>
            <a:r>
              <a:rPr lang="zh-TW" altLang="en-US" dirty="0" smtClean="0"/>
              <a:t>小的</a:t>
            </a:r>
            <a:r>
              <a:rPr lang="en-US" altLang="zh-TW" dirty="0" smtClean="0"/>
              <a:t>, </a:t>
            </a:r>
            <a:r>
              <a:rPr lang="zh-TW" altLang="en-US" dirty="0" smtClean="0"/>
              <a:t>兩者交換</a:t>
            </a:r>
            <a:r>
              <a:rPr lang="en-US" altLang="zh-TW" dirty="0" smtClean="0"/>
              <a:t>. </a:t>
            </a:r>
            <a:r>
              <a:rPr lang="zh-TW" altLang="en-US" dirty="0" smtClean="0"/>
              <a:t>如此循環下去</a:t>
            </a:r>
            <a:r>
              <a:rPr lang="en-US" altLang="zh-TW" dirty="0" smtClean="0"/>
              <a:t>, </a:t>
            </a:r>
            <a:r>
              <a:rPr lang="zh-TW" altLang="en-US" dirty="0" smtClean="0"/>
              <a:t>就能形成左邊是比</a:t>
            </a:r>
            <a:r>
              <a:rPr lang="en-US" altLang="zh-TW" dirty="0" smtClean="0"/>
              <a:t>a</a:t>
            </a:r>
            <a:r>
              <a:rPr lang="zh-TW" altLang="en-US" dirty="0" smtClean="0"/>
              <a:t>小的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右邊是比</a:t>
            </a:r>
            <a:r>
              <a:rPr lang="en-US" altLang="zh-TW" dirty="0" smtClean="0"/>
              <a:t>a</a:t>
            </a:r>
            <a:r>
              <a:rPr lang="zh-TW" altLang="en-US" dirty="0" smtClean="0"/>
              <a:t>大的兩堆</a:t>
            </a:r>
            <a:r>
              <a:rPr lang="en-US" altLang="zh-TW" dirty="0" smtClean="0"/>
              <a:t>, </a:t>
            </a:r>
            <a:r>
              <a:rPr lang="zh-TW" altLang="en-US" dirty="0" smtClean="0"/>
              <a:t>無需再用其他額外空間</a:t>
            </a:r>
            <a:r>
              <a:rPr lang="en-US" altLang="zh-TW" dirty="0" smtClean="0"/>
              <a:t>, </a:t>
            </a:r>
            <a:r>
              <a:rPr lang="zh-TW" altLang="en-US" dirty="0" smtClean="0"/>
              <a:t>因此空間複雜度是</a:t>
            </a:r>
            <a:r>
              <a:rPr lang="en-US" altLang="zh-TW" dirty="0" smtClean="0"/>
              <a:t>O(1)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dirty="0" smtClean="0"/>
              <a:t>現在假設有兩個相同鍵值的元素</a:t>
            </a:r>
            <a:r>
              <a:rPr lang="en-US" altLang="zh-TW" dirty="0" smtClean="0"/>
              <a:t>b, c, </a:t>
            </a:r>
            <a:r>
              <a:rPr lang="zh-TW" altLang="en-US" dirty="0" smtClean="0"/>
              <a:t>在分堆時</a:t>
            </a:r>
            <a:r>
              <a:rPr lang="en-US" altLang="zh-TW" dirty="0" smtClean="0"/>
              <a:t>, </a:t>
            </a:r>
            <a:r>
              <a:rPr lang="zh-TW" altLang="en-US" dirty="0" smtClean="0"/>
              <a:t>都被交換到左邊</a:t>
            </a:r>
            <a:r>
              <a:rPr lang="en-US" altLang="zh-TW" dirty="0" smtClean="0"/>
              <a:t>, </a:t>
            </a:r>
            <a:r>
              <a:rPr lang="zh-TW" altLang="en-US" dirty="0" smtClean="0"/>
              <a:t>第一次是</a:t>
            </a:r>
            <a:r>
              <a:rPr lang="en-US" altLang="zh-TW" dirty="0" smtClean="0"/>
              <a:t>c</a:t>
            </a:r>
            <a:r>
              <a:rPr lang="zh-TW" altLang="en-US" dirty="0" smtClean="0"/>
              <a:t>與左邊元素交換</a:t>
            </a:r>
            <a:r>
              <a:rPr lang="en-US" altLang="zh-TW" dirty="0" smtClean="0"/>
              <a:t>, </a:t>
            </a:r>
            <a:r>
              <a:rPr lang="zh-TW" altLang="en-US" dirty="0" smtClean="0"/>
              <a:t>第一次換</a:t>
            </a:r>
            <a:r>
              <a:rPr lang="en-US" altLang="zh-TW" dirty="0" smtClean="0"/>
              <a:t>b</a:t>
            </a:r>
            <a:r>
              <a:rPr lang="zh-TW" altLang="en-US" dirty="0" smtClean="0"/>
              <a:t>與左邊次序較後面的元素交換</a:t>
            </a:r>
            <a:r>
              <a:rPr lang="en-US" altLang="zh-TW" dirty="0" smtClean="0"/>
              <a:t>, </a:t>
            </a:r>
            <a:r>
              <a:rPr lang="zh-TW" altLang="en-US" dirty="0" smtClean="0"/>
              <a:t>於是次序變成了</a:t>
            </a:r>
            <a:r>
              <a:rPr lang="en-US" altLang="zh-TW" dirty="0" smtClean="0"/>
              <a:t>c, b, </a:t>
            </a:r>
            <a:r>
              <a:rPr lang="zh-TW" altLang="en-US" dirty="0" smtClean="0"/>
              <a:t>故為不穩定</a:t>
            </a:r>
            <a:r>
              <a:rPr lang="en-US" altLang="zh-TW" dirty="0" smtClean="0"/>
              <a:t>.</a:t>
            </a:r>
            <a:endParaRPr lang="zh-TW" altLang="en-US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5A604-0671-4E43-813C-AECAAAE7C5A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7229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穩定度</a:t>
            </a:r>
            <a:r>
              <a:rPr lang="en-US" altLang="zh-TW" dirty="0" smtClean="0"/>
              <a:t>(stable)</a:t>
            </a:r>
            <a:r>
              <a:rPr lang="zh-TW" altLang="en-US" dirty="0" smtClean="0"/>
              <a:t>的定義</a:t>
            </a:r>
            <a:r>
              <a:rPr lang="en-US" altLang="zh-TW" dirty="0" smtClean="0"/>
              <a:t>: </a:t>
            </a:r>
            <a:r>
              <a:rPr lang="zh-TW" altLang="en-US" dirty="0" smtClean="0"/>
              <a:t>相同鍵值的元素在排序後</a:t>
            </a:r>
            <a:r>
              <a:rPr lang="en-US" altLang="zh-TW" dirty="0" smtClean="0"/>
              <a:t>, </a:t>
            </a:r>
            <a:r>
              <a:rPr lang="zh-TW" altLang="en-US" dirty="0" smtClean="0"/>
              <a:t>仍維持原來未排序前的先後次序</a:t>
            </a:r>
            <a:r>
              <a:rPr lang="en-US" altLang="zh-TW" dirty="0" smtClean="0"/>
              <a:t>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5A604-0671-4E43-813C-AECAAAE7C5A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198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C6BA-68C4-4490-AD07-29279F723EBF}" type="datetimeFigureOut">
              <a:rPr lang="zh-TW" altLang="en-US" smtClean="0"/>
              <a:t>2017/3/13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BBCC7-2D81-4907-B6CB-A3B715862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517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C6BA-68C4-4490-AD07-29279F723EBF}" type="datetimeFigureOut">
              <a:rPr lang="zh-TW" altLang="en-US" smtClean="0"/>
              <a:t>2017/3/13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BBCC7-2D81-4907-B6CB-A3B715862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3319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C6BA-68C4-4490-AD07-29279F723EBF}" type="datetimeFigureOut">
              <a:rPr lang="zh-TW" altLang="en-US" smtClean="0"/>
              <a:t>2017/3/13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BBCC7-2D81-4907-B6CB-A3B715862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2329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C6BA-68C4-4490-AD07-29279F723EBF}" type="datetimeFigureOut">
              <a:rPr lang="zh-TW" altLang="en-US" smtClean="0"/>
              <a:t>2017/3/13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BBCC7-2D81-4907-B6CB-A3B715862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208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C6BA-68C4-4490-AD07-29279F723EBF}" type="datetimeFigureOut">
              <a:rPr lang="zh-TW" altLang="en-US" smtClean="0"/>
              <a:t>2017/3/13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BBCC7-2D81-4907-B6CB-A3B715862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7038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C6BA-68C4-4490-AD07-29279F723EBF}" type="datetimeFigureOut">
              <a:rPr lang="zh-TW" altLang="en-US" smtClean="0"/>
              <a:t>2017/3/13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BBCC7-2D81-4907-B6CB-A3B715862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5547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C6BA-68C4-4490-AD07-29279F723EBF}" type="datetimeFigureOut">
              <a:rPr lang="zh-TW" altLang="en-US" smtClean="0"/>
              <a:t>2017/3/13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BBCC7-2D81-4907-B6CB-A3B715862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057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C6BA-68C4-4490-AD07-29279F723EBF}" type="datetimeFigureOut">
              <a:rPr lang="zh-TW" altLang="en-US" smtClean="0"/>
              <a:t>2017/3/13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BBCC7-2D81-4907-B6CB-A3B715862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0168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C6BA-68C4-4490-AD07-29279F723EBF}" type="datetimeFigureOut">
              <a:rPr lang="zh-TW" altLang="en-US" smtClean="0"/>
              <a:t>2017/3/13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BBCC7-2D81-4907-B6CB-A3B715862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2564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C6BA-68C4-4490-AD07-29279F723EBF}" type="datetimeFigureOut">
              <a:rPr lang="zh-TW" altLang="en-US" smtClean="0"/>
              <a:t>2017/3/13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BBCC7-2D81-4907-B6CB-A3B715862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909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C6BA-68C4-4490-AD07-29279F723EBF}" type="datetimeFigureOut">
              <a:rPr lang="zh-TW" altLang="en-US" smtClean="0"/>
              <a:t>2017/3/13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BBCC7-2D81-4907-B6CB-A3B715862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5320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AC6BA-68C4-4490-AD07-29279F723EBF}" type="datetimeFigureOut">
              <a:rPr lang="zh-TW" altLang="en-US" smtClean="0"/>
              <a:t>2017/3/13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BBCC7-2D81-4907-B6CB-A3B715862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177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8000" b="1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排序</a:t>
            </a:r>
            <a:r>
              <a:rPr lang="en-US" altLang="zh-TW" sz="8000" dirty="0" smtClean="0">
                <a:latin typeface="Mistral" panose="03090702030407020403" pitchFamily="66" charset="0"/>
              </a:rPr>
              <a:t>Sort</a:t>
            </a:r>
            <a:endParaRPr lang="zh-TW" altLang="en-US" sz="8000" dirty="0">
              <a:latin typeface="Mistral" panose="03090702030407020403" pitchFamily="66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1800" b="1" dirty="0" smtClean="0"/>
              <a:t>氣泡排序、插入排序、選擇排序、快速排序</a:t>
            </a:r>
            <a:endParaRPr lang="en-US" altLang="zh-TW" sz="1800" b="1" dirty="0" smtClean="0"/>
          </a:p>
          <a:p>
            <a:endParaRPr lang="zh-TW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93027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Bubble Sort</a:t>
            </a:r>
            <a:r>
              <a:rPr lang="zh-TW" altLang="en-US" b="1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氣泡排序</a:t>
            </a:r>
            <a:endParaRPr lang="zh-TW" altLang="en-US" b="1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3"/>
          <a:srcRect l="20664" t="81971" r="44749" b="13668"/>
          <a:stretch/>
        </p:blipFill>
        <p:spPr>
          <a:xfrm>
            <a:off x="838200" y="5413668"/>
            <a:ext cx="10767647" cy="76329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632959" y="5278731"/>
            <a:ext cx="2274278" cy="64711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idx="1"/>
          </p:nvPr>
        </p:nvSpPr>
        <p:spPr>
          <a:xfrm>
            <a:off x="838200" y="158646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en-US" altLang="zh-TW" dirty="0" smtClean="0"/>
              <a:t>1.</a:t>
            </a:r>
            <a:r>
              <a:rPr lang="zh-TW" altLang="en-US" dirty="0" smtClean="0"/>
              <a:t>氣泡排序</a:t>
            </a:r>
            <a:br>
              <a:rPr lang="zh-TW" altLang="en-US" dirty="0" smtClean="0"/>
            </a:b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sz="1600" dirty="0"/>
              <a:t>●</a:t>
            </a:r>
            <a:r>
              <a:rPr lang="zh-TW" altLang="en-US" dirty="0" smtClean="0"/>
              <a:t>兩兩比對交換</a:t>
            </a:r>
            <a:r>
              <a:rPr lang="en-US" altLang="zh-TW" dirty="0" smtClean="0"/>
              <a:t>, </a:t>
            </a:r>
            <a:r>
              <a:rPr lang="zh-TW" altLang="en-US" dirty="0" smtClean="0"/>
              <a:t>皆在原空間處理</a:t>
            </a:r>
            <a:r>
              <a:rPr lang="en-US" altLang="zh-TW" dirty="0" smtClean="0"/>
              <a:t>, </a:t>
            </a:r>
            <a:r>
              <a:rPr lang="zh-TW" altLang="en-US" dirty="0" smtClean="0"/>
              <a:t>故只需交換時的一個暫存空間</a:t>
            </a:r>
            <a:r>
              <a:rPr lang="en-US" altLang="zh-TW" dirty="0" smtClean="0"/>
              <a:t>, </a:t>
            </a:r>
            <a:r>
              <a:rPr lang="zh-TW" altLang="en-US" dirty="0" smtClean="0"/>
              <a:t>因此空間複雜度是</a:t>
            </a:r>
            <a:r>
              <a:rPr lang="en-US" altLang="zh-TW" dirty="0" smtClean="0"/>
              <a:t>O(1) ,</a:t>
            </a:r>
            <a:r>
              <a:rPr lang="zh-TW" altLang="en-US" dirty="0" smtClean="0"/>
              <a:t>時間複雜度</a:t>
            </a:r>
            <a:r>
              <a:rPr lang="en-US" altLang="zh-TW" dirty="0" smtClean="0">
                <a:effectLst/>
                <a:latin typeface="Times New Roman" panose="02020603050405020304" pitchFamily="18" charset="0"/>
              </a:rPr>
              <a:t>O(n</a:t>
            </a:r>
            <a:r>
              <a:rPr lang="en-US" altLang="zh-TW" baseline="30000" dirty="0" smtClean="0">
                <a:effectLst/>
                <a:latin typeface="Times New Roman" panose="02020603050405020304" pitchFamily="18" charset="0"/>
              </a:rPr>
              <a:t>2</a:t>
            </a:r>
            <a:r>
              <a:rPr lang="en-US" altLang="zh-TW" dirty="0" smtClean="0">
                <a:effectLst/>
                <a:latin typeface="Times New Roman" panose="02020603050405020304" pitchFamily="18" charset="0"/>
              </a:rPr>
              <a:t>).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sz="1600" dirty="0" smtClean="0"/>
              <a:t>●</a:t>
            </a:r>
            <a:r>
              <a:rPr lang="zh-TW" altLang="en-US" dirty="0" smtClean="0"/>
              <a:t>相同鍵值時</a:t>
            </a:r>
            <a:r>
              <a:rPr lang="en-US" altLang="zh-TW" dirty="0" smtClean="0"/>
              <a:t>, </a:t>
            </a:r>
            <a:r>
              <a:rPr lang="zh-TW" altLang="en-US" dirty="0" smtClean="0"/>
              <a:t>兩者並不會交換</a:t>
            </a:r>
            <a:r>
              <a:rPr lang="en-US" altLang="zh-TW" dirty="0" smtClean="0"/>
              <a:t>, </a:t>
            </a:r>
            <a:r>
              <a:rPr lang="zh-TW" altLang="en-US" dirty="0" smtClean="0"/>
              <a:t>仍維持原次序</a:t>
            </a:r>
            <a:r>
              <a:rPr lang="en-US" altLang="zh-TW" dirty="0" smtClean="0"/>
              <a:t>, </a:t>
            </a:r>
            <a:r>
              <a:rPr lang="zh-TW" altLang="en-US" dirty="0" smtClean="0"/>
              <a:t>故為穩定</a:t>
            </a:r>
            <a:r>
              <a:rPr lang="en-US" altLang="zh-TW" dirty="0" smtClean="0"/>
              <a:t>.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2779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Insertion Sort</a:t>
            </a:r>
            <a:r>
              <a:rPr lang="zh-TW" altLang="en-US" b="1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插入排序</a:t>
            </a:r>
            <a:endParaRPr lang="zh-TW" altLang="en-US" b="1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9756" t="76632" r="46948" b="18144"/>
          <a:stretch/>
        </p:blipFill>
        <p:spPr>
          <a:xfrm>
            <a:off x="723331" y="5335225"/>
            <a:ext cx="11065395" cy="75062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873304" y="5219113"/>
            <a:ext cx="2180492" cy="64711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2</a:t>
            </a:r>
            <a:r>
              <a:rPr lang="en-US" altLang="zh-TW" dirty="0" smtClean="0"/>
              <a:t>.</a:t>
            </a:r>
            <a:r>
              <a:rPr lang="zh-TW" altLang="en-US" dirty="0" smtClean="0"/>
              <a:t>插入排序</a:t>
            </a:r>
            <a:br>
              <a:rPr lang="zh-TW" altLang="en-US" dirty="0" smtClean="0"/>
            </a:b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sz="1600" dirty="0" smtClean="0"/>
              <a:t>●</a:t>
            </a:r>
            <a:r>
              <a:rPr lang="zh-TW" altLang="en-US" dirty="0" smtClean="0"/>
              <a:t>做法上是將原空間視為兩部份</a:t>
            </a:r>
            <a:r>
              <a:rPr lang="en-US" altLang="zh-TW" dirty="0" smtClean="0"/>
              <a:t>, </a:t>
            </a:r>
            <a:r>
              <a:rPr lang="zh-TW" altLang="en-US" dirty="0" smtClean="0"/>
              <a:t>左邊是已排好元素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右邊是待排元素</a:t>
            </a:r>
            <a:r>
              <a:rPr lang="en-US" altLang="zh-TW" dirty="0" smtClean="0"/>
              <a:t>, </a:t>
            </a:r>
            <a:r>
              <a:rPr lang="zh-TW" altLang="en-US" dirty="0" smtClean="0"/>
              <a:t>每次從右邊取走一個元素</a:t>
            </a:r>
            <a:r>
              <a:rPr lang="en-US" altLang="zh-TW" dirty="0" smtClean="0"/>
              <a:t>, </a:t>
            </a:r>
            <a:r>
              <a:rPr lang="zh-TW" altLang="en-US" dirty="0" smtClean="0"/>
              <a:t>到左邊找出應插入位置插入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只需搬移時的一個暫存空間</a:t>
            </a:r>
            <a:r>
              <a:rPr lang="en-US" altLang="zh-TW" dirty="0" smtClean="0"/>
              <a:t>, </a:t>
            </a:r>
            <a:r>
              <a:rPr lang="zh-TW" altLang="en-US" dirty="0" smtClean="0"/>
              <a:t>故空間複雜度是</a:t>
            </a:r>
            <a:r>
              <a:rPr lang="en-US" altLang="zh-TW" dirty="0" smtClean="0"/>
              <a:t>O(1) ,</a:t>
            </a:r>
            <a:r>
              <a:rPr lang="zh-TW" altLang="en-US" dirty="0" smtClean="0"/>
              <a:t>時間複雜度</a:t>
            </a:r>
            <a:r>
              <a:rPr lang="en-US" altLang="zh-TW" dirty="0" smtClean="0">
                <a:effectLst/>
                <a:latin typeface="Times New Roman" panose="02020603050405020304" pitchFamily="18" charset="0"/>
              </a:rPr>
              <a:t>O(n</a:t>
            </a:r>
            <a:r>
              <a:rPr lang="en-US" altLang="zh-TW" baseline="30000" dirty="0" smtClean="0">
                <a:effectLst/>
                <a:latin typeface="Times New Roman" panose="02020603050405020304" pitchFamily="18" charset="0"/>
              </a:rPr>
              <a:t>2</a:t>
            </a:r>
            <a:r>
              <a:rPr lang="en-US" altLang="zh-TW" dirty="0" smtClean="0">
                <a:effectLst/>
                <a:latin typeface="Times New Roman" panose="02020603050405020304" pitchFamily="18" charset="0"/>
              </a:rPr>
              <a:t>)</a:t>
            </a:r>
            <a:r>
              <a:rPr lang="en-US" altLang="zh-TW" dirty="0" smtClean="0"/>
              <a:t>.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553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Selection Sort</a:t>
            </a:r>
            <a:r>
              <a:rPr lang="zh-TW" altLang="en-US" b="1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選擇排序</a:t>
            </a:r>
            <a:endParaRPr lang="zh-TW" altLang="en-US" b="1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15316" t="74207" r="36686" b="20942"/>
          <a:stretch/>
        </p:blipFill>
        <p:spPr>
          <a:xfrm>
            <a:off x="838200" y="5420457"/>
            <a:ext cx="11049000" cy="75650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488788" y="5285520"/>
            <a:ext cx="2180492" cy="64711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3.</a:t>
            </a:r>
            <a:r>
              <a:rPr lang="zh-TW" altLang="en-US" dirty="0" smtClean="0"/>
              <a:t>選擇排序</a:t>
            </a:r>
            <a:br>
              <a:rPr lang="zh-TW" altLang="en-US" dirty="0" smtClean="0"/>
            </a:b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sz="1600" dirty="0" smtClean="0"/>
              <a:t>●</a:t>
            </a:r>
            <a:r>
              <a:rPr lang="zh-TW" altLang="en-US" dirty="0" smtClean="0"/>
              <a:t>找出最大鍵值的元素調到最後面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只需一個用來暫存目前最大鍵值的元素空間</a:t>
            </a:r>
            <a:r>
              <a:rPr lang="en-US" altLang="zh-TW" dirty="0" smtClean="0"/>
              <a:t>, </a:t>
            </a:r>
            <a:r>
              <a:rPr lang="zh-TW" altLang="en-US" dirty="0" smtClean="0"/>
              <a:t>故空間複雜度是</a:t>
            </a:r>
            <a:r>
              <a:rPr lang="en-US" altLang="zh-TW" dirty="0" smtClean="0"/>
              <a:t>O(1),</a:t>
            </a:r>
            <a:r>
              <a:rPr lang="zh-TW" altLang="en-US" dirty="0" smtClean="0"/>
              <a:t>時間複雜度</a:t>
            </a:r>
            <a:r>
              <a:rPr lang="en-US" altLang="zh-TW" dirty="0" smtClean="0">
                <a:effectLst/>
                <a:latin typeface="Times New Roman" panose="02020603050405020304" pitchFamily="18" charset="0"/>
              </a:rPr>
              <a:t>O(n</a:t>
            </a:r>
            <a:r>
              <a:rPr lang="en-US" altLang="zh-TW" baseline="30000" dirty="0" smtClean="0">
                <a:effectLst/>
                <a:latin typeface="Times New Roman" panose="02020603050405020304" pitchFamily="18" charset="0"/>
              </a:rPr>
              <a:t>2</a:t>
            </a:r>
            <a:r>
              <a:rPr lang="en-US" altLang="zh-TW" dirty="0" smtClean="0">
                <a:effectLst/>
                <a:latin typeface="Times New Roman" panose="02020603050405020304" pitchFamily="18" charset="0"/>
              </a:rPr>
              <a:t>).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8835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Quick Sort</a:t>
            </a:r>
            <a:r>
              <a:rPr lang="zh-TW" altLang="en-US" b="1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快速排序</a:t>
            </a:r>
            <a:endParaRPr lang="zh-TW" altLang="en-US" b="1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4</a:t>
            </a:r>
            <a:r>
              <a:rPr lang="en-US" altLang="zh-TW" dirty="0" smtClean="0"/>
              <a:t>.</a:t>
            </a:r>
            <a:r>
              <a:rPr lang="zh-TW" altLang="en-US" dirty="0" smtClean="0"/>
              <a:t>快速排序</a:t>
            </a:r>
            <a:br>
              <a:rPr lang="zh-TW" altLang="en-US" dirty="0" smtClean="0"/>
            </a:b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sz="1600" dirty="0" smtClean="0"/>
              <a:t>●</a:t>
            </a:r>
            <a:r>
              <a:rPr lang="zh-TW" altLang="en-US" dirty="0" smtClean="0"/>
              <a:t>找一個元素</a:t>
            </a:r>
            <a:r>
              <a:rPr lang="en-US" altLang="zh-TW" dirty="0" smtClean="0"/>
              <a:t>, </a:t>
            </a:r>
            <a:r>
              <a:rPr lang="zh-TW" altLang="en-US" dirty="0" smtClean="0"/>
              <a:t>將所有元素分成鍵值比它小與比它大的兩堆</a:t>
            </a:r>
            <a:r>
              <a:rPr lang="en-US" altLang="zh-TW" dirty="0" smtClean="0"/>
              <a:t>, </a:t>
            </a:r>
            <a:r>
              <a:rPr lang="zh-TW" altLang="en-US" dirty="0" smtClean="0"/>
              <a:t>然後遞迴排好這兩堆</a:t>
            </a:r>
            <a:r>
              <a:rPr lang="en-US" altLang="zh-TW" dirty="0" smtClean="0"/>
              <a:t>,</a:t>
            </a:r>
            <a:r>
              <a:rPr lang="zh-TW" altLang="en-US" dirty="0" smtClean="0"/>
              <a:t>並且每次有個樞紐值</a:t>
            </a:r>
            <a:r>
              <a:rPr lang="en-US" altLang="zh-TW" dirty="0" smtClean="0"/>
              <a:t>(pivot)</a:t>
            </a:r>
            <a:r>
              <a:rPr lang="zh-TW" altLang="en-US" dirty="0" smtClean="0"/>
              <a:t>左右分堆</a:t>
            </a:r>
            <a:r>
              <a:rPr lang="en-US" altLang="zh-TW" dirty="0" smtClean="0"/>
              <a:t>. </a:t>
            </a:r>
            <a:r>
              <a:rPr lang="zh-TW" altLang="en-US" dirty="0" smtClean="0"/>
              <a:t>這個分堆的動作</a:t>
            </a:r>
            <a:r>
              <a:rPr lang="en-US" altLang="zh-TW" dirty="0" smtClean="0"/>
              <a:t>, </a:t>
            </a:r>
            <a:r>
              <a:rPr lang="zh-TW" altLang="en-US" dirty="0" smtClean="0"/>
              <a:t>形成</a:t>
            </a:r>
            <a:r>
              <a:rPr lang="en-US" altLang="zh-TW" dirty="0" smtClean="0"/>
              <a:t>O(n)</a:t>
            </a:r>
            <a:r>
              <a:rPr lang="zh-TW" altLang="en-US" dirty="0" smtClean="0"/>
              <a:t>的空間複雜度</a:t>
            </a:r>
            <a:r>
              <a:rPr lang="en-US" altLang="zh-TW" dirty="0" smtClean="0"/>
              <a:t>,</a:t>
            </a:r>
            <a:r>
              <a:rPr lang="zh-TW" altLang="en-US" dirty="0" smtClean="0"/>
              <a:t>時間複雜度</a:t>
            </a:r>
            <a:r>
              <a:rPr lang="en-US" altLang="zh-TW" dirty="0" smtClean="0">
                <a:effectLst/>
                <a:latin typeface="Times New Roman" panose="02020603050405020304" pitchFamily="18" charset="0"/>
              </a:rPr>
              <a:t>O(nlog</a:t>
            </a:r>
            <a:r>
              <a:rPr lang="en-US" altLang="zh-TW" baseline="-25000" dirty="0" smtClean="0">
                <a:effectLst/>
                <a:latin typeface="Times New Roman" panose="02020603050405020304" pitchFamily="18" charset="0"/>
              </a:rPr>
              <a:t>2</a:t>
            </a:r>
            <a:r>
              <a:rPr lang="en-US" altLang="zh-TW" dirty="0" smtClean="0">
                <a:effectLst/>
                <a:latin typeface="Times New Roman" panose="02020603050405020304" pitchFamily="18" charset="0"/>
              </a:rPr>
              <a:t>n)</a:t>
            </a:r>
          </a:p>
          <a:p>
            <a:pPr marL="0" indent="0">
              <a:buNone/>
            </a:pPr>
            <a:endParaRPr lang="en-US" altLang="zh-TW" dirty="0" smtClean="0">
              <a:effectLst/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dirty="0" smtClean="0"/>
          </a:p>
          <a:p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3"/>
          <a:srcRect l="7868" t="72342" r="55105" b="21315"/>
          <a:stretch/>
        </p:blipFill>
        <p:spPr>
          <a:xfrm>
            <a:off x="518615" y="4885268"/>
            <a:ext cx="10004020" cy="1003988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882683" y="5008098"/>
            <a:ext cx="2180492" cy="64711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2111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09019" y="1083940"/>
            <a:ext cx="99899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[62</a:t>
            </a:r>
            <a:endParaRPr lang="zh-TW" alt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19152" y="1083943"/>
            <a:ext cx="80983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59</a:t>
            </a:r>
            <a:endParaRPr lang="zh-TW" alt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48411" y="1083940"/>
            <a:ext cx="80983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69</a:t>
            </a:r>
            <a:endParaRPr lang="zh-TW" alt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06579" y="1083941"/>
            <a:ext cx="80983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80</a:t>
            </a:r>
            <a:endParaRPr lang="zh-TW" alt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45051" y="1083940"/>
            <a:ext cx="80983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</a:t>
            </a:r>
            <a:endParaRPr lang="zh-TW" alt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6722915" y="1083942"/>
            <a:ext cx="80983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47</a:t>
            </a:r>
            <a:endParaRPr lang="zh-TW" alt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23292" y="1083940"/>
            <a:ext cx="80983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70</a:t>
            </a:r>
            <a:endParaRPr lang="zh-TW" alt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405919" y="1076060"/>
            <a:ext cx="99899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48]</a:t>
            </a:r>
            <a:endParaRPr lang="zh-TW" alt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2552131" y="1083940"/>
            <a:ext cx="755880" cy="823117"/>
          </a:xfrm>
          <a:prstGeom prst="ellipse">
            <a:avLst/>
          </a:prstGeom>
          <a:noFill/>
          <a:ln w="539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2433711" y="689317"/>
            <a:ext cx="1561514" cy="14068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 flipV="1">
            <a:off x="7648233" y="703748"/>
            <a:ext cx="1561514" cy="14068"/>
          </a:xfrm>
          <a:prstGeom prst="straightConnector1">
            <a:avLst/>
          </a:prstGeom>
          <a:ln w="41275">
            <a:solidFill>
              <a:srgbClr val="1B09FF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859618" y="335374"/>
            <a:ext cx="69762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0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大</a:t>
            </a:r>
            <a:endParaRPr lang="zh-TW" altLang="en-US" sz="4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149090" y="476054"/>
            <a:ext cx="54373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800" b="0" cap="none" spc="0" dirty="0" smtClean="0">
                <a:ln w="0"/>
                <a:solidFill>
                  <a:srgbClr val="1B0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小</a:t>
            </a:r>
            <a:endParaRPr lang="zh-TW" altLang="en-US" sz="2800" b="0" cap="none" spc="0" dirty="0">
              <a:ln w="0"/>
              <a:solidFill>
                <a:srgbClr val="1B09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3373472" y="1076060"/>
            <a:ext cx="755880" cy="823117"/>
          </a:xfrm>
          <a:prstGeom prst="ellipse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8428990" y="1083939"/>
            <a:ext cx="755880" cy="823117"/>
          </a:xfrm>
          <a:prstGeom prst="ellipse">
            <a:avLst/>
          </a:prstGeom>
          <a:noFill/>
          <a:ln w="53975">
            <a:solidFill>
              <a:srgbClr val="1B0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grpSp>
        <p:nvGrpSpPr>
          <p:cNvPr id="49" name="群組 48"/>
          <p:cNvGrpSpPr/>
          <p:nvPr/>
        </p:nvGrpSpPr>
        <p:grpSpPr>
          <a:xfrm>
            <a:off x="2309019" y="1939857"/>
            <a:ext cx="7095892" cy="838880"/>
            <a:chOff x="2309019" y="1939857"/>
            <a:chExt cx="7095892" cy="838880"/>
          </a:xfrm>
        </p:grpSpPr>
        <p:sp>
          <p:nvSpPr>
            <p:cNvPr id="41" name="矩形 40"/>
            <p:cNvSpPr/>
            <p:nvPr/>
          </p:nvSpPr>
          <p:spPr>
            <a:xfrm>
              <a:off x="2309019" y="1947737"/>
              <a:ext cx="998992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48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[62</a:t>
              </a:r>
              <a:endParaRPr lang="zh-TW" alt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7619152" y="1947740"/>
              <a:ext cx="809838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48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59</a:t>
              </a:r>
              <a:endParaRPr lang="zh-TW" alt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4148411" y="1947737"/>
              <a:ext cx="809838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48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69</a:t>
              </a:r>
              <a:endParaRPr lang="zh-TW" alt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006579" y="1947738"/>
              <a:ext cx="809838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48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80</a:t>
              </a:r>
              <a:endParaRPr lang="zh-TW" alt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5845051" y="1947737"/>
              <a:ext cx="809838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48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</a:t>
              </a:r>
              <a:endParaRPr lang="zh-TW" alt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6722915" y="1947739"/>
              <a:ext cx="809838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48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47</a:t>
              </a:r>
              <a:endParaRPr lang="zh-TW" alt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3323292" y="1947737"/>
              <a:ext cx="809837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4800" b="0" cap="none" spc="0" dirty="0" smtClean="0">
                  <a:ln w="0"/>
                  <a:solidFill>
                    <a:srgbClr val="1B09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48</a:t>
              </a:r>
              <a:endParaRPr lang="zh-TW" altLang="en-US" sz="4800" b="0" cap="none" spc="0" dirty="0">
                <a:ln w="0"/>
                <a:solidFill>
                  <a:srgbClr val="1B0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8405919" y="1939857"/>
              <a:ext cx="998992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4800" dirty="0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70</a:t>
              </a:r>
              <a:r>
                <a:rPr lang="en-US" altLang="zh-TW" sz="48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</a:t>
              </a:r>
              <a:endParaRPr lang="zh-TW" altLang="en-US" sz="4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50" name="橢圓 49"/>
          <p:cNvSpPr/>
          <p:nvPr/>
        </p:nvSpPr>
        <p:spPr>
          <a:xfrm>
            <a:off x="4190793" y="1965435"/>
            <a:ext cx="755880" cy="823117"/>
          </a:xfrm>
          <a:prstGeom prst="ellipse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7650039" y="1947737"/>
            <a:ext cx="755880" cy="823117"/>
          </a:xfrm>
          <a:prstGeom prst="ellipse">
            <a:avLst/>
          </a:prstGeom>
          <a:noFill/>
          <a:ln w="53975">
            <a:solidFill>
              <a:srgbClr val="1B0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grpSp>
        <p:nvGrpSpPr>
          <p:cNvPr id="68" name="群組 67"/>
          <p:cNvGrpSpPr/>
          <p:nvPr/>
        </p:nvGrpSpPr>
        <p:grpSpPr>
          <a:xfrm>
            <a:off x="2309019" y="2811534"/>
            <a:ext cx="7095892" cy="838880"/>
            <a:chOff x="2309019" y="2811534"/>
            <a:chExt cx="7095892" cy="838880"/>
          </a:xfrm>
        </p:grpSpPr>
        <p:sp>
          <p:nvSpPr>
            <p:cNvPr id="52" name="矩形 51"/>
            <p:cNvSpPr/>
            <p:nvPr/>
          </p:nvSpPr>
          <p:spPr>
            <a:xfrm>
              <a:off x="2309019" y="2819414"/>
              <a:ext cx="998992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48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[62</a:t>
              </a:r>
              <a:endParaRPr lang="zh-TW" alt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7619152" y="2819417"/>
              <a:ext cx="809837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4800" b="0" cap="none" spc="0" dirty="0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69</a:t>
              </a:r>
              <a:endParaRPr lang="zh-TW" altLang="en-US" sz="48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4148411" y="2819414"/>
              <a:ext cx="809837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4800" b="0" cap="none" spc="0" dirty="0" smtClean="0">
                  <a:ln w="0"/>
                  <a:solidFill>
                    <a:srgbClr val="1B09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59</a:t>
              </a:r>
              <a:endParaRPr lang="zh-TW" altLang="en-US" sz="4800" b="0" cap="none" spc="0" dirty="0">
                <a:ln w="0"/>
                <a:solidFill>
                  <a:srgbClr val="1B0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5006579" y="2819415"/>
              <a:ext cx="809838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48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80</a:t>
              </a:r>
              <a:endParaRPr lang="zh-TW" alt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5845051" y="2819414"/>
              <a:ext cx="809838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48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</a:t>
              </a:r>
              <a:endParaRPr lang="zh-TW" alt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6722915" y="2819416"/>
              <a:ext cx="809838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48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47</a:t>
              </a:r>
              <a:endParaRPr lang="zh-TW" alt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3323292" y="2819414"/>
              <a:ext cx="809837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48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48</a:t>
              </a:r>
              <a:endParaRPr lang="zh-TW" alt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8405919" y="2811534"/>
              <a:ext cx="998992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48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70</a:t>
              </a:r>
              <a:r>
                <a:rPr lang="en-US" altLang="zh-TW" sz="48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</a:t>
              </a:r>
              <a:endParaRPr lang="zh-TW" alt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79" name="群組 78"/>
          <p:cNvGrpSpPr/>
          <p:nvPr/>
        </p:nvGrpSpPr>
        <p:grpSpPr>
          <a:xfrm>
            <a:off x="2309019" y="3948553"/>
            <a:ext cx="7095892" cy="838880"/>
            <a:chOff x="2309019" y="3593705"/>
            <a:chExt cx="7095892" cy="838880"/>
          </a:xfrm>
        </p:grpSpPr>
        <p:sp>
          <p:nvSpPr>
            <p:cNvPr id="60" name="矩形 59"/>
            <p:cNvSpPr/>
            <p:nvPr/>
          </p:nvSpPr>
          <p:spPr>
            <a:xfrm>
              <a:off x="2309019" y="3601585"/>
              <a:ext cx="998992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48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[62</a:t>
              </a:r>
              <a:endParaRPr lang="zh-TW" alt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7619152" y="3601588"/>
              <a:ext cx="809837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48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69</a:t>
              </a:r>
              <a:endParaRPr lang="zh-TW" alt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4148411" y="3601585"/>
              <a:ext cx="809837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48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59</a:t>
              </a:r>
              <a:endParaRPr lang="zh-TW" alt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5006579" y="3601586"/>
              <a:ext cx="809837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4800" b="0" cap="none" spc="0" dirty="0" smtClean="0">
                  <a:ln w="0"/>
                  <a:solidFill>
                    <a:srgbClr val="1B09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47</a:t>
              </a:r>
              <a:endParaRPr lang="zh-TW" altLang="en-US" sz="4800" b="0" cap="none" spc="0" dirty="0">
                <a:ln w="0"/>
                <a:solidFill>
                  <a:srgbClr val="1B0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5845051" y="3601585"/>
              <a:ext cx="809838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48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</a:t>
              </a:r>
              <a:endParaRPr lang="zh-TW" alt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6722915" y="3601587"/>
              <a:ext cx="809837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4800" b="0" cap="none" spc="0" dirty="0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80</a:t>
              </a:r>
              <a:endParaRPr lang="zh-TW" altLang="en-US" sz="48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3323292" y="3601585"/>
              <a:ext cx="809837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48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48</a:t>
              </a:r>
              <a:endParaRPr lang="zh-TW" alt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8405919" y="3593705"/>
              <a:ext cx="998992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48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70</a:t>
              </a:r>
              <a:r>
                <a:rPr lang="en-US" altLang="zh-TW" sz="48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</a:t>
              </a:r>
              <a:endParaRPr lang="zh-TW" alt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69" name="橢圓 68"/>
          <p:cNvSpPr/>
          <p:nvPr/>
        </p:nvSpPr>
        <p:spPr>
          <a:xfrm>
            <a:off x="5038372" y="2827294"/>
            <a:ext cx="755880" cy="823117"/>
          </a:xfrm>
          <a:prstGeom prst="ellipse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70" name="橢圓 69"/>
          <p:cNvSpPr/>
          <p:nvPr/>
        </p:nvSpPr>
        <p:spPr>
          <a:xfrm>
            <a:off x="6764909" y="2778734"/>
            <a:ext cx="755880" cy="823117"/>
          </a:xfrm>
          <a:prstGeom prst="ellipse">
            <a:avLst/>
          </a:prstGeom>
          <a:noFill/>
          <a:ln w="53975">
            <a:solidFill>
              <a:srgbClr val="1B0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grpSp>
        <p:nvGrpSpPr>
          <p:cNvPr id="84" name="群組 83"/>
          <p:cNvGrpSpPr/>
          <p:nvPr/>
        </p:nvGrpSpPr>
        <p:grpSpPr>
          <a:xfrm>
            <a:off x="2330275" y="5064462"/>
            <a:ext cx="7095892" cy="838880"/>
            <a:chOff x="2330275" y="5064462"/>
            <a:chExt cx="7095892" cy="838880"/>
          </a:xfrm>
        </p:grpSpPr>
        <p:sp>
          <p:nvSpPr>
            <p:cNvPr id="71" name="矩形 70"/>
            <p:cNvSpPr/>
            <p:nvPr/>
          </p:nvSpPr>
          <p:spPr>
            <a:xfrm>
              <a:off x="2330275" y="5072342"/>
              <a:ext cx="998992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48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en-US" altLang="zh-TW" sz="4800" b="0" cap="none" spc="0" dirty="0" smtClean="0">
                  <a:ln w="0"/>
                  <a:solidFill>
                    <a:srgbClr val="1B09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</a:t>
              </a:r>
              <a:endParaRPr lang="zh-TW" altLang="en-US" sz="4800" b="0" cap="none" spc="0" dirty="0">
                <a:ln w="0"/>
                <a:solidFill>
                  <a:srgbClr val="1B0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7640408" y="5072345"/>
              <a:ext cx="809837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48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69</a:t>
              </a:r>
              <a:endParaRPr lang="zh-TW" alt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4169667" y="5072342"/>
              <a:ext cx="809837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48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59</a:t>
              </a:r>
              <a:endParaRPr lang="zh-TW" alt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4933258" y="5072343"/>
              <a:ext cx="998992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48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47]</a:t>
              </a:r>
              <a:endParaRPr lang="zh-TW" alt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5866307" y="5072342"/>
              <a:ext cx="809837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4800" b="1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62</a:t>
              </a:r>
              <a:endParaRPr lang="zh-TW" alt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6649594" y="5072344"/>
              <a:ext cx="998992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48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[80</a:t>
              </a:r>
              <a:endParaRPr lang="zh-TW" alt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3344548" y="5072342"/>
              <a:ext cx="809837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48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48</a:t>
              </a:r>
              <a:endParaRPr lang="zh-TW" alt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8427175" y="5064462"/>
              <a:ext cx="998992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48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70</a:t>
              </a:r>
              <a:r>
                <a:rPr lang="en-US" altLang="zh-TW" sz="48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</a:t>
              </a:r>
              <a:endParaRPr lang="zh-TW" alt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80" name="橢圓 79"/>
          <p:cNvSpPr/>
          <p:nvPr/>
        </p:nvSpPr>
        <p:spPr>
          <a:xfrm>
            <a:off x="6745310" y="3984788"/>
            <a:ext cx="755880" cy="823117"/>
          </a:xfrm>
          <a:prstGeom prst="ellipse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81" name="橢圓 80"/>
          <p:cNvSpPr/>
          <p:nvPr/>
        </p:nvSpPr>
        <p:spPr>
          <a:xfrm>
            <a:off x="5921404" y="3956433"/>
            <a:ext cx="755880" cy="823117"/>
          </a:xfrm>
          <a:prstGeom prst="ellipse">
            <a:avLst/>
          </a:prstGeom>
          <a:noFill/>
          <a:ln w="53975">
            <a:solidFill>
              <a:srgbClr val="1B0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82" name="弧形箭號 (上彎) 81"/>
          <p:cNvSpPr/>
          <p:nvPr/>
        </p:nvSpPr>
        <p:spPr>
          <a:xfrm>
            <a:off x="6249970" y="4817388"/>
            <a:ext cx="1001870" cy="289921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3" name="弧形箭號 (下彎) 82"/>
          <p:cNvSpPr/>
          <p:nvPr/>
        </p:nvSpPr>
        <p:spPr>
          <a:xfrm flipH="1">
            <a:off x="6190875" y="3604542"/>
            <a:ext cx="1071181" cy="346200"/>
          </a:xfrm>
          <a:prstGeom prst="curvedDownArrow">
            <a:avLst/>
          </a:prstGeom>
          <a:solidFill>
            <a:srgbClr val="1B0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55032"/>
            <a:ext cx="300749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b="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Quick Sort Example</a:t>
            </a:r>
            <a:endParaRPr lang="zh-TW" altLang="en-US" sz="2800" b="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5234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/>
      <p:bldP spid="17" grpId="0"/>
      <p:bldP spid="18" grpId="0" animBg="1"/>
      <p:bldP spid="19" grpId="0" animBg="1"/>
      <p:bldP spid="50" grpId="0" animBg="1"/>
      <p:bldP spid="51" grpId="0" animBg="1"/>
      <p:bldP spid="69" grpId="0" animBg="1"/>
      <p:bldP spid="70" grpId="0" animBg="1"/>
      <p:bldP spid="80" grpId="0" animBg="1"/>
      <p:bldP spid="81" grpId="0" animBg="1"/>
      <p:bldP spid="82" grpId="0" animBg="1"/>
      <p:bldP spid="8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各</a:t>
            </a:r>
            <a:r>
              <a:rPr lang="zh-TW" altLang="en-US" b="1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排序一覽</a:t>
            </a:r>
            <a:endParaRPr lang="zh-TW" altLang="en-US" b="1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4866558"/>
              </p:ext>
            </p:extLst>
          </p:nvPr>
        </p:nvGraphicFramePr>
        <p:xfrm>
          <a:off x="1062425" y="1690688"/>
          <a:ext cx="10067150" cy="4736193"/>
        </p:xfrm>
        <a:graphic>
          <a:graphicData uri="http://schemas.openxmlformats.org/drawingml/2006/table">
            <a:tbl>
              <a:tblPr/>
              <a:tblGrid>
                <a:gridCol w="1528866"/>
                <a:gridCol w="1529969"/>
                <a:gridCol w="1635788"/>
                <a:gridCol w="1209204"/>
                <a:gridCol w="1561935"/>
                <a:gridCol w="2601388"/>
              </a:tblGrid>
              <a:tr h="496679">
                <a:tc>
                  <a:txBody>
                    <a:bodyPr/>
                    <a:lstStyle/>
                    <a:p>
                      <a:pPr 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4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排序方法</a:t>
                      </a:r>
                      <a:endParaRPr lang="zh-TW" altLang="en-US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4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最壞時間</a:t>
                      </a:r>
                      <a:endParaRPr lang="zh-TW" altLang="en-US" sz="14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40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最好時間</a:t>
                      </a:r>
                      <a:endParaRPr lang="zh-TW" altLang="en-US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4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穩定</a:t>
                      </a:r>
                      <a:endParaRPr lang="zh-TW" altLang="en-US" sz="14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4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額外空間</a:t>
                      </a:r>
                      <a:endParaRPr lang="zh-TW" altLang="en-US" sz="14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4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備註說明</a:t>
                      </a:r>
                      <a:endParaRPr lang="zh-TW" altLang="en-US" sz="14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33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4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氣泡排序</a:t>
                      </a:r>
                      <a:endParaRPr lang="zh-TW" altLang="en-US" sz="1400" dirty="0"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</a:rPr>
                        <a:t>Bubble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</a:rPr>
                        <a:t>O(n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O(n)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4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穩定</a:t>
                      </a:r>
                      <a:endParaRPr lang="zh-TW" altLang="en-US" sz="14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O(1)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  <a:r>
                        <a:rPr lang="zh-TW" altLang="en-US" sz="14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小比較好。</a:t>
                      </a:r>
                      <a:endParaRPr lang="zh-TW" altLang="en-US" sz="14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33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4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選擇排序</a:t>
                      </a:r>
                      <a:endParaRPr lang="zh-TW" altLang="en-US" sz="1400"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Selection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O(n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O(n)</a:t>
                      </a:r>
                      <a:endParaRPr lang="en-US" altLang="zh-TW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4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不穩定</a:t>
                      </a:r>
                      <a:endParaRPr lang="zh-TW" altLang="en-US" sz="14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O(1)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TW" sz="1400"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  <a:r>
                        <a:rPr lang="zh-TW" altLang="en-US" sz="14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小較好，部份排序好更好。</a:t>
                      </a:r>
                      <a:endParaRPr lang="zh-TW" altLang="en-US" sz="14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33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4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插入排序</a:t>
                      </a:r>
                      <a:endParaRPr lang="zh-TW" altLang="en-US" sz="1400"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Insertion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O(n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O(n)</a:t>
                      </a:r>
                      <a:endParaRPr lang="en-US" altLang="zh-TW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4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穩定</a:t>
                      </a:r>
                      <a:endParaRPr lang="zh-TW" altLang="en-US" sz="14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O(1)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altLang="en-US" sz="14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大部份排序好比較好。</a:t>
                      </a:r>
                      <a:endParaRPr lang="zh-TW" altLang="en-US" sz="14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94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4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快速排序</a:t>
                      </a:r>
                      <a:endParaRPr lang="zh-TW" altLang="en-US" sz="1400"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Quick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O(n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</a:rPr>
                        <a:t>O(nlog</a:t>
                      </a:r>
                      <a:r>
                        <a:rPr lang="en-US" sz="1400" baseline="-25000" dirty="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</a:rPr>
                        <a:t>n)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4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不穩定</a:t>
                      </a:r>
                      <a:endParaRPr lang="zh-TW" altLang="en-US" sz="14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O(n)~</a:t>
                      </a:r>
                    </a:p>
                    <a:p>
                      <a:pPr 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O(log n)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altLang="en-US" sz="14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在資料已排序好時會產生最差狀況。</a:t>
                      </a:r>
                      <a:endParaRPr lang="zh-TW" altLang="en-US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456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233</Words>
  <Application>Microsoft Office PowerPoint</Application>
  <PresentationFormat>寬螢幕</PresentationFormat>
  <Paragraphs>101</Paragraphs>
  <Slides>7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7" baseType="lpstr">
      <vt:lpstr>Adobe 黑体 Std R</vt:lpstr>
      <vt:lpstr>華康秀風體W3</vt:lpstr>
      <vt:lpstr>新細明體</vt:lpstr>
      <vt:lpstr>標楷體</vt:lpstr>
      <vt:lpstr>Arial</vt:lpstr>
      <vt:lpstr>Calibri</vt:lpstr>
      <vt:lpstr>Calibri Light</vt:lpstr>
      <vt:lpstr>Mistral</vt:lpstr>
      <vt:lpstr>Times New Roman</vt:lpstr>
      <vt:lpstr>Office 佈景主題</vt:lpstr>
      <vt:lpstr>排序Sort</vt:lpstr>
      <vt:lpstr>Bubble Sort氣泡排序</vt:lpstr>
      <vt:lpstr>Insertion Sort插入排序</vt:lpstr>
      <vt:lpstr>Selection Sort選擇排序</vt:lpstr>
      <vt:lpstr>Quick Sort快速排序</vt:lpstr>
      <vt:lpstr>PowerPoint 簡報</vt:lpstr>
      <vt:lpstr>各排序一覽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andy6804tw</dc:creator>
  <cp:lastModifiedBy>andy6804tw</cp:lastModifiedBy>
  <cp:revision>8</cp:revision>
  <dcterms:created xsi:type="dcterms:W3CDTF">2017-03-13T04:08:22Z</dcterms:created>
  <dcterms:modified xsi:type="dcterms:W3CDTF">2017-03-13T05:14:31Z</dcterms:modified>
</cp:coreProperties>
</file>