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9"/>
  </p:notesMasterIdLst>
  <p:handoutMasterIdLst>
    <p:handoutMasterId r:id="rId20"/>
  </p:handoutMasterIdLst>
  <p:sldIdLst>
    <p:sldId id="365" r:id="rId4"/>
    <p:sldId id="328" r:id="rId5"/>
    <p:sldId id="292" r:id="rId6"/>
    <p:sldId id="303" r:id="rId7"/>
    <p:sldId id="283" r:id="rId8"/>
    <p:sldId id="309" r:id="rId9"/>
    <p:sldId id="360" r:id="rId10"/>
    <p:sldId id="367" r:id="rId11"/>
    <p:sldId id="368" r:id="rId12"/>
    <p:sldId id="369" r:id="rId13"/>
    <p:sldId id="358" r:id="rId14"/>
    <p:sldId id="370" r:id="rId15"/>
    <p:sldId id="371" r:id="rId16"/>
    <p:sldId id="372" r:id="rId17"/>
    <p:sldId id="296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78022" autoAdjust="0"/>
  </p:normalViewPr>
  <p:slideViewPr>
    <p:cSldViewPr snapToGrid="0">
      <p:cViewPr varScale="1">
        <p:scale>
          <a:sx n="60" d="100"/>
          <a:sy n="60" d="100"/>
        </p:scale>
        <p:origin x="677" y="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427"/>
    </p:cViewPr>
  </p:sorterViewPr>
  <p:notesViewPr>
    <p:cSldViewPr snapToGrid="0">
      <p:cViewPr varScale="1">
        <p:scale>
          <a:sx n="91" d="100"/>
          <a:sy n="91" d="100"/>
        </p:scale>
        <p:origin x="37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" name="日期預留位置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355341-DC77-4501-AE46-E3E6F2BB65B1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2020/5/28</a:t>
            </a:fld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A168566D-FD9E-46E8-9E4F-4EF22710967A}" type="datetime1">
              <a:rPr lang="zh-TW" altLang="en-US" smtClean="0"/>
              <a:pPr/>
              <a:t>2020/5/28</a:t>
            </a:fld>
            <a:endParaRPr lang="zh-TW" altLang="en-US" dirty="0"/>
          </a:p>
        </p:txBody>
      </p:sp>
      <p:sp>
        <p:nvSpPr>
          <p:cNvPr id="4" name="投影片圖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8530193B-564F-4854-8A52-728F3FB19C8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  <a:sym typeface="Microsoft JhengHei UI" panose="020B0604030504040204" pitchFamily="34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0067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疫情趨勢圖是改寫</a:t>
            </a:r>
            <a:r>
              <a:rPr lang="en-US" altLang="zh-TW" dirty="0" err="1"/>
              <a:t>github</a:t>
            </a:r>
            <a:r>
              <a:rPr lang="zh-CN" altLang="en-US" dirty="0"/>
              <a:t>上找到的，主要是改時間軸的部分，因為覺得這個視覺化的趨勢圖提供滿不錯的展示，因此將它拿來</a:t>
            </a:r>
            <a:r>
              <a:rPr lang="zh-CN" altLang="en-US"/>
              <a:t>改寫呈現，那趨勢圖的優點就是在能快速知道時間軸上國家的成長曲線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809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在這張病歷表中，可以看出全世界前二十二名國家疫情重災區列表，以及</a:t>
            </a:r>
            <a:endParaRPr lang="en-US" altLang="zh-TW" dirty="0"/>
          </a:p>
          <a:p>
            <a:r>
              <a:rPr lang="zh-TW" altLang="en-US" dirty="0"/>
              <a:t>哪個洲英語名稱</a:t>
            </a:r>
          </a:p>
          <a:p>
            <a:r>
              <a:rPr lang="zh-TW" altLang="en-US" dirty="0"/>
              <a:t>國家英文名稱</a:t>
            </a:r>
          </a:p>
          <a:p>
            <a:r>
              <a:rPr lang="zh-TW" altLang="en-US" dirty="0"/>
              <a:t>省英文名</a:t>
            </a:r>
          </a:p>
          <a:p>
            <a:r>
              <a:rPr lang="zh-TW" altLang="en-US" dirty="0"/>
              <a:t>郵政編碼</a:t>
            </a:r>
          </a:p>
          <a:p>
            <a:r>
              <a:rPr lang="zh-TW" altLang="en-US" dirty="0"/>
              <a:t>省確認計數</a:t>
            </a:r>
          </a:p>
          <a:p>
            <a:r>
              <a:rPr lang="zh-TW" altLang="en-US" dirty="0"/>
              <a:t>省懷疑計數</a:t>
            </a:r>
            <a:endParaRPr lang="en-US" altLang="zh-TW" dirty="0"/>
          </a:p>
          <a:p>
            <a:r>
              <a:rPr lang="zh-TW" altLang="en-US" dirty="0"/>
              <a:t>省治愈計數</a:t>
            </a:r>
          </a:p>
          <a:p>
            <a:r>
              <a:rPr lang="zh-TW" altLang="en-US" dirty="0"/>
              <a:t>省死亡計數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9131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620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977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399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333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188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57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154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301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722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9578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從長條圖上可以去對比出前</a:t>
            </a:r>
            <a:r>
              <a:rPr lang="en-US" altLang="zh-TW" dirty="0"/>
              <a:t>22</a:t>
            </a:r>
            <a:r>
              <a:rPr lang="zh-CN" altLang="en-US" dirty="0"/>
              <a:t>名的確診人數</a:t>
            </a:r>
            <a:r>
              <a:rPr lang="zh-TW" altLang="en-US" dirty="0"/>
              <a:t> 死亡人數 及治癒人數，藉由長條圖也能快速區別各國家的差距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smtClean="0"/>
              <a:pPr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520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圖片預留位置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在這裡插入相片或將相片拖放到這裡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algn="r" rtl="0"/>
            <a:r>
              <a:rPr lang="zh-TW" altLang="en-US"/>
              <a:t>按一下以編輯簡報標題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marL="266700" lvl="0" indent="-266700" algn="ctr"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預留位置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文字預留位置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預留位置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5" name="文字預留位置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7" name="文字預留位置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頁尾預留位置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預留位置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3" name="投影片編號預留位置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線投影片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圖片預留位置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在這裡插入相片或 </a:t>
            </a:r>
            <a:br>
              <a:rPr lang="zh-TW" altLang="en-US"/>
            </a:br>
            <a:r>
              <a:rPr lang="zh-TW" altLang="en-US"/>
              <a:t>將相片拖放到這裡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algn="r" rtl="0"/>
            <a:r>
              <a:rPr lang="zh-TW" altLang="en-US"/>
              <a:t>按一下以編輯節分隔線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線投影片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圖片預留位置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在這裡插入相片或 </a:t>
            </a:r>
            <a:br>
              <a:rPr lang="zh-TW" altLang="en-US"/>
            </a:br>
            <a:r>
              <a:rPr lang="zh-TW" altLang="en-US"/>
              <a:t>將相片拖放到這裡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按一下以編輯節分隔線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影像版面配置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0" tIns="180000" rIns="180000" bIns="180000" rtlCol="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影像版面配置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44000" tIns="180000" rIns="0" bIns="180000" rtlCol="0"/>
          <a:lstStyle>
            <a:lvl1pPr algn="l"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比較左方預留位置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比較左方預留位置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8" name="文字預留位置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型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圖片預留位置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插入或拖放您的相片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輸入您的標題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2" name="投影片編號預留位置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謝您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圖片預留位置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  <a:sym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在這裡插入相片或將相片拖放到這裡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pPr lvl="0" algn="r" rtl="0"/>
            <a:r>
              <a:rPr lang="zh-TW" altLang="en-US"/>
              <a:t>感謝您</a:t>
            </a:r>
            <a:endParaRPr lang="zh-TW" altLang="en-US" dirty="0"/>
          </a:p>
        </p:txBody>
      </p:sp>
      <p:sp>
        <p:nvSpPr>
          <p:cNvPr id="9" name="文字預留位置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全名</a:t>
            </a:r>
            <a:endParaRPr lang="zh-TW" altLang="en-US" dirty="0"/>
          </a:p>
        </p:txBody>
      </p:sp>
      <p:sp>
        <p:nvSpPr>
          <p:cNvPr id="10" name="文字預留位置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電話號碼</a:t>
            </a:r>
            <a:endParaRPr lang="zh-TW" altLang="en-US" dirty="0"/>
          </a:p>
        </p:txBody>
      </p:sp>
      <p:sp>
        <p:nvSpPr>
          <p:cNvPr id="11" name="文字預留位置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5000"/>
              </a:lnSpc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電子郵件或社交媒體控制代碼</a:t>
            </a:r>
            <a:endParaRPr lang="zh-TW" altLang="en-US" dirty="0"/>
          </a:p>
        </p:txBody>
      </p:sp>
      <p:sp>
        <p:nvSpPr>
          <p:cNvPr id="12" name="文字預留位置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公司網站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TW" altLang="en-US"/>
              <a:t>副標題</a:t>
            </a:r>
            <a:endParaRPr lang="zh-TW" altLang="en-US" dirty="0"/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預留位置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31" name="手繪多邊形：圖案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TW" altLang="en-US"/>
              <a:t>按一下以編輯頁面標題</a:t>
            </a:r>
            <a:endParaRPr lang="zh-TW" altLang="en-US" dirty="0"/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defRPr>
            </a:lvl1pPr>
          </a:lstStyle>
          <a:p>
            <a:fld id="{19B51A1E-902D-48AF-9020-955120F399B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325396" y="6404506"/>
            <a:ext cx="1053900" cy="416831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200"/>
              </a:lnSpc>
            </a:pPr>
            <a:r>
              <a:rPr lang="en-US" altLang="zh-TW" sz="2100" b="1" i="0" spc="-1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TREY</a:t>
            </a:r>
            <a:r>
              <a:rPr lang="zh-TW" altLang="en-US" sz="1600" b="1" i="0" spc="-1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/>
            </a:r>
            <a:br>
              <a:rPr lang="zh-TW" altLang="en-US" sz="1600" b="1" i="0" spc="-100" baseline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</a:br>
            <a:r>
              <a:rPr lang="en-US" altLang="zh-TW" sz="1200" b="0" i="0" spc="14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Research</a:t>
            </a:r>
            <a:endParaRPr lang="zh-TW" altLang="en-US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cxnSp>
        <p:nvCxnSpPr>
          <p:cNvPr id="18" name="直線接點​​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  <a:sym typeface="Microsoft JhengHei UI" panose="020B0604030504040204" pitchFamily="34" charset="-12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  <a:sym typeface="Microsoft JhengHei UI" panose="020B060403050404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2-0kJWFS4rj8wK7z7d7H4j7GzAnaQY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預留位置 11" descr="一起伸向圓圈內的手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91433"/>
            <a:ext cx="8991600" cy="1261295"/>
          </a:xfrm>
        </p:spPr>
        <p:txBody>
          <a:bodyPr bIns="72000" rtlCol="0" anchor="ctr" anchorCtr="0"/>
          <a:lstStyle/>
          <a:p>
            <a:r>
              <a:rPr lang="en-US" altLang="zh-TW" sz="4400" b="0" dirty="0"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Midterm Project Proposal</a:t>
            </a:r>
            <a:br>
              <a:rPr lang="en-US" altLang="zh-TW" sz="4400" b="0" dirty="0"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</a:br>
            <a:r>
              <a:rPr lang="zh-TW" altLang="en-US" sz="4400" b="0" dirty="0"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全球疫情趨勢分布</a:t>
            </a:r>
            <a:endParaRPr lang="zh-TW" altLang="zh-TW" sz="4400" b="0" dirty="0">
              <a:latin typeface="MV Boli" panose="02000500030200090000" pitchFamily="2" charset="0"/>
              <a:ea typeface="標楷體" panose="03000509000000000000" pitchFamily="65" charset="-120"/>
              <a:cs typeface="MV Boli" panose="02000500030200090000" pitchFamily="2" charset="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 rtlCol="0"/>
          <a:lstStyle/>
          <a:p>
            <a:pPr algn="ctr" rtl="0"/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  <a:sym typeface="Microsoft JhengHei UI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9780588" y="4641960"/>
            <a:ext cx="2411411" cy="1904418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400"/>
              </a:lnSpc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吳佩珊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簡郁璇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朱苓語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ts val="1400"/>
              </a:lnSpc>
            </a:pPr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蘇冠中</a:t>
            </a:r>
            <a:endParaRPr lang="en-US" altLang="zh-TW" sz="3600" b="1" spc="14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F071AED-F931-B141-B11E-8102C344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74" y="713839"/>
            <a:ext cx="10492843" cy="59605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83644"/>
            <a:ext cx="4116851" cy="411075"/>
          </a:xfrm>
        </p:spPr>
        <p:txBody>
          <a:bodyPr rtlCol="0"/>
          <a:lstStyle/>
          <a:p>
            <a:pPr algn="just"/>
            <a:r>
              <a:rPr lang="en-US" altLang="zh-TW" u="sng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Functional Analysis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6CA73047-89F7-8843-98BB-F55FDF6722C2}"/>
              </a:ext>
            </a:extLst>
          </p:cNvPr>
          <p:cNvSpPr/>
          <p:nvPr/>
        </p:nvSpPr>
        <p:spPr>
          <a:xfrm>
            <a:off x="1865235" y="713839"/>
            <a:ext cx="1036991" cy="372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38889B-B308-8244-BE78-992B7EA0C7AF}"/>
              </a:ext>
            </a:extLst>
          </p:cNvPr>
          <p:cNvSpPr txBox="1"/>
          <p:nvPr/>
        </p:nvSpPr>
        <p:spPr>
          <a:xfrm>
            <a:off x="1930973" y="2310856"/>
            <a:ext cx="4121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時間軸以</a:t>
            </a:r>
            <a:r>
              <a:rPr kumimoji="1" lang="en-US" altLang="zh-TW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月至</a:t>
            </a:r>
            <a:r>
              <a:rPr kumimoji="1" lang="en-US" altLang="zh-CN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endParaRPr kumimoji="1" lang="en-US" altLang="zh-CN" sz="2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可以比較兩個不同國家的成長曲線，左側數值會依兩國較大確診人數作為依據</a:t>
            </a:r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DB03436C-5EE3-814A-90B1-760276A6FD3D}"/>
              </a:ext>
            </a:extLst>
          </p:cNvPr>
          <p:cNvSpPr/>
          <p:nvPr/>
        </p:nvSpPr>
        <p:spPr>
          <a:xfrm rot="18594925">
            <a:off x="5543140" y="3542985"/>
            <a:ext cx="495270" cy="1278661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110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83644"/>
            <a:ext cx="4116851" cy="411075"/>
          </a:xfrm>
        </p:spPr>
        <p:txBody>
          <a:bodyPr rtlCol="0"/>
          <a:lstStyle/>
          <a:p>
            <a:pPr algn="just"/>
            <a:r>
              <a:rPr lang="en-US" altLang="zh-TW" u="sng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Functional Analysis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89" b="89273" l="1838" r="95823">
                        <a14:foregroundMark x1="5681" y1="55709" x2="1337" y2="64014"/>
                        <a14:foregroundMark x1="4929" y1="61938" x2="95405" y2="69550"/>
                        <a14:foregroundMark x1="20551" y1="74740" x2="90226" y2="67820"/>
                        <a14:foregroundMark x1="83542" y1="15917" x2="84628" y2="56055"/>
                        <a14:foregroundMark x1="82206" y1="21107" x2="85046" y2="62976"/>
                        <a14:foregroundMark x1="84795" y1="16609" x2="87218" y2="47751"/>
                        <a14:foregroundMark x1="80535" y1="18685" x2="85631" y2="68166"/>
                        <a14:foregroundMark x1="78780" y1="30104" x2="84127" y2="60554"/>
                        <a14:foregroundMark x1="27569" y1="73702" x2="1838" y2="74394"/>
                        <a14:foregroundMark x1="4344" y1="82353" x2="51880" y2="643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8604" y="-64674"/>
            <a:ext cx="8350104" cy="20063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29" y="1701209"/>
            <a:ext cx="11917216" cy="46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76" y="594719"/>
            <a:ext cx="10585634" cy="5776632"/>
          </a:xfrm>
          <a:prstGeom prst="rect">
            <a:avLst/>
          </a:prstGeom>
        </p:spPr>
      </p:pic>
      <p:sp>
        <p:nvSpPr>
          <p:cNvPr id="8" name="頁尾版面配置區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83644"/>
            <a:ext cx="4116851" cy="411075"/>
          </a:xfrm>
        </p:spPr>
        <p:txBody>
          <a:bodyPr rtlCol="0"/>
          <a:lstStyle/>
          <a:p>
            <a:pPr algn="just"/>
            <a:r>
              <a:rPr lang="en-US" altLang="zh-TW" u="sng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Functional Analysis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8" b="93249" l="0" r="99188">
                        <a14:foregroundMark x1="4693" y1="81435" x2="28971" y2="80169"/>
                        <a14:foregroundMark x1="0" y1="73418" x2="99188" y2="89873"/>
                        <a14:foregroundMark x1="71119" y1="74684" x2="98736" y2="82700"/>
                        <a14:foregroundMark x1="68231" y1="93249" x2="90343" y2="86498"/>
                        <a14:foregroundMark x1="51534" y1="1688" x2="55957" y2="662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3751" y="0"/>
            <a:ext cx="7529187" cy="161048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343591" y="3196855"/>
            <a:ext cx="2945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滑鼠移至地圖上會</a:t>
            </a:r>
            <a:r>
              <a:rPr kumimoji="1" lang="en-US" altLang="zh-TW" sz="2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Highlight</a:t>
            </a:r>
          </a:p>
          <a:p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並顯示數據</a:t>
            </a:r>
            <a:endParaRPr kumimoji="1" lang="zh-TW" altLang="en-US" sz="28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02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預留位置 11" descr="會議室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3" r="9853"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Large image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6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MV Boli" panose="02000500030200090000" pitchFamily="2" charset="0"/>
              </a:rPr>
              <a:t>視覺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MV Boli" panose="02000500030200090000" pitchFamily="2" charset="0"/>
              </a:rPr>
              <a:t>化</a:t>
            </a:r>
            <a:r>
              <a:rPr lang="zh-TW" altLang="en-US" sz="60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MV Boli" panose="02000500030200090000" pitchFamily="2" charset="0"/>
              </a:rPr>
              <a:t>分析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MV Boli" panose="02000500030200090000" pitchFamily="2" charset="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13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標題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6235700" y="2204860"/>
            <a:ext cx="595630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16000" rIns="252000" bIns="18000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60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 sz="7200" dirty="0"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Visual </a:t>
            </a:r>
            <a:r>
              <a:rPr lang="en-US" altLang="zh-TW" sz="7200" dirty="0" smtClean="0"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Analysis</a:t>
            </a:r>
            <a:endParaRPr lang="en-US" altLang="zh-TW" sz="7200" dirty="0">
              <a:latin typeface="MV Boli" panose="02000500030200090000" pitchFamily="2" charset="0"/>
              <a:ea typeface="標楷體" panose="03000509000000000000" pitchFamily="65" charset="-12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67477"/>
            <a:ext cx="4359741" cy="432000"/>
          </a:xfrm>
        </p:spPr>
        <p:txBody>
          <a:bodyPr rtlCol="0"/>
          <a:lstStyle/>
          <a:p>
            <a:r>
              <a:rPr lang="en-US" altLang="zh-TW" sz="4000" u="sng" dirty="0">
                <a:latin typeface="Arial" panose="020B0604020202020204" pitchFamily="34" charset="0"/>
                <a:cs typeface="Arial" panose="020B0604020202020204" pitchFamily="34" charset="0"/>
              </a:rPr>
              <a:t>Visual Analysis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14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文字預留位置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6046" y="1800448"/>
            <a:ext cx="10604204" cy="6074734"/>
          </a:xfrm>
        </p:spPr>
        <p:txBody>
          <a:bodyPr rtlCol="0"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透過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視覺化</a:t>
            </a: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</a:t>
            </a: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用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長條圖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排名出比較嚴重</a:t>
            </a: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疫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情</a:t>
            </a:r>
            <a:r>
              <a:rPr lang="zh-TW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重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災區地點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，可以最直接看出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美國的疫情是最為嚴重的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再者從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排名後</a:t>
            </a: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lang="zh-TW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病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歷</a:t>
            </a:r>
            <a:r>
              <a:rPr lang="zh-TW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表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可以</a:t>
            </a: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看到</a:t>
            </a:r>
            <a:r>
              <a:rPr lang="zh-TW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前二十二名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的地方最多的為歐美</a:t>
            </a:r>
            <a:r>
              <a:rPr lang="zh-TW" altLang="en-US" sz="2800" b="1" dirty="0" smtClean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，這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點在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地圖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的視覺化上也可清楚看出，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顏色最深的都集中在歐洲跟美洲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58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預留位置 31" descr="拍手的手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0" y="2798353"/>
            <a:ext cx="6964680" cy="1355475"/>
          </a:xfrm>
        </p:spPr>
        <p:txBody>
          <a:bodyPr rtlCol="0"/>
          <a:lstStyle/>
          <a:p>
            <a:r>
              <a:rPr lang="en-US" altLang="zh-TW" dirty="0">
                <a:latin typeface="MV Boli" panose="02000500030200090000" pitchFamily="2" charset="0"/>
                <a:cs typeface="MV Boli" panose="02000500030200090000" pitchFamily="2" charset="0"/>
              </a:rPr>
              <a:t>Thanks for listening</a:t>
            </a:r>
            <a:endParaRPr lang="zh-TW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7320" y="4153828"/>
            <a:ext cx="6964680" cy="646772"/>
          </a:xfrm>
        </p:spPr>
        <p:txBody>
          <a:bodyPr rtlCol="0"/>
          <a:lstStyle/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  <a:sym typeface="Microsoft JhengHei UI" panose="020B0604030504040204" pitchFamily="34" charset="-120"/>
              </a:rPr>
              <a:t>感謝聆聽</a:t>
            </a:r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15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預留位置 11" descr="一起伸向圓圈內的手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545538"/>
            <a:ext cx="5099824" cy="3252990"/>
          </a:xfrm>
        </p:spPr>
      </p:pic>
      <p:sp useBgFill="1">
        <p:nvSpPr>
          <p:cNvPr id="3" name="標題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404816"/>
            <a:ext cx="6280298" cy="5713228"/>
          </a:xfrm>
        </p:spPr>
        <p:txBody>
          <a:bodyPr bIns="72000" rtlCol="0" anchor="ctr" anchorCtr="0"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1. </a:t>
            </a:r>
            <a:r>
              <a:rPr lang="zh-TW" altLang="en-US" sz="5200" dirty="0" smtClean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 </a:t>
            </a:r>
            <a:r>
              <a:rPr lang="en-US" altLang="zh-TW" sz="5200" dirty="0" smtClean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Data </a:t>
            </a:r>
            <a: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Source</a:t>
            </a:r>
            <a:b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</a:br>
            <a: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2. Analyse </a:t>
            </a:r>
            <a:r>
              <a:rPr lang="en-US" altLang="zh-TW" sz="5200" dirty="0" smtClean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Problem</a:t>
            </a:r>
            <a: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/>
            </a:r>
            <a:b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</a:br>
            <a: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3. Functional </a:t>
            </a:r>
            <a:r>
              <a:rPr lang="en-US" altLang="zh-TW" sz="5200" dirty="0" smtClean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Analysis</a:t>
            </a:r>
            <a: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/>
            </a:r>
            <a:b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</a:br>
            <a:r>
              <a:rPr lang="en-US" altLang="zh-TW" sz="5200" dirty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4. Visual </a:t>
            </a:r>
            <a:r>
              <a:rPr lang="en-US" altLang="zh-TW" sz="5200" dirty="0" smtClean="0">
                <a:solidFill>
                  <a:srgbClr val="002060"/>
                </a:solidFill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Analysis</a:t>
            </a:r>
            <a:endParaRPr lang="zh-TW" altLang="zh-TW" sz="5200" dirty="0">
              <a:solidFill>
                <a:srgbClr val="002060"/>
              </a:solidFill>
              <a:latin typeface="MV Boli" panose="02000500030200090000" pitchFamily="2" charset="0"/>
              <a:ea typeface="標楷體" panose="03000509000000000000" pitchFamily="65" charset="-120"/>
              <a:cs typeface="MV Boli" panose="02000500030200090000" pitchFamily="2" charset="0"/>
            </a:endParaRPr>
          </a:p>
        </p:txBody>
      </p:sp>
      <p:sp>
        <p:nvSpPr>
          <p:cNvPr id="8" name="副標題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044068" cy="1804502"/>
          </a:xfrm>
        </p:spPr>
        <p:txBody>
          <a:bodyPr rtlCol="0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en-US" altLang="zh-TW" sz="2800" dirty="0">
              <a:latin typeface="Eras Bold ITC" panose="020B0907030504020204" pitchFamily="34" charset="0"/>
              <a:cs typeface="Arial" panose="020B0604020202020204" pitchFamily="34" charset="0"/>
              <a:sym typeface="Microsoft JhengHei UI" panose="020B0604030504040204" pitchFamily="34" charset="-120"/>
            </a:endParaRPr>
          </a:p>
          <a:p>
            <a:pPr algn="ctr"/>
            <a:r>
              <a:rPr lang="en-US" altLang="zh-TW" sz="5400" b="1" dirty="0">
                <a:latin typeface="MV Boli" panose="02000500030200090000" pitchFamily="2" charset="0"/>
                <a:cs typeface="MV Boli" panose="02000500030200090000" pitchFamily="2" charset="0"/>
                <a:sym typeface="Microsoft JhengHei UI" panose="020B0604030504040204" pitchFamily="34" charset="-12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189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預留位置 10" descr="上面有電腦、電話、書本等的桌子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216000" bIns="180000" rtlCol="0" anchor="ctr" anchorCtr="0"/>
          <a:lstStyle/>
          <a:p>
            <a:pPr>
              <a:lnSpc>
                <a:spcPct val="100000"/>
              </a:lnSpc>
            </a:pPr>
            <a:r>
              <a:rPr lang="en-US" altLang="zh-TW" sz="8000" dirty="0">
                <a:latin typeface="MV Boli" panose="02000500030200090000" pitchFamily="2" charset="0"/>
                <a:cs typeface="MV Boli" panose="02000500030200090000" pitchFamily="2" charset="0"/>
              </a:rPr>
              <a:t>Data Source</a:t>
            </a:r>
          </a:p>
        </p:txBody>
      </p:sp>
      <p:sp>
        <p:nvSpPr>
          <p:cNvPr id="14" name="文字預留位置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數據源</a:t>
            </a:r>
            <a:endParaRPr lang="en-US" altLang="zh-TW" sz="5400" b="1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57" y="276278"/>
            <a:ext cx="3532876" cy="43200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en-US" altLang="zh-TW" sz="4000" u="sng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</a:p>
        </p:txBody>
      </p:sp>
      <p:sp>
        <p:nvSpPr>
          <p:cNvPr id="7" name="文字預留位置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4523" y="2289544"/>
            <a:ext cx="10396689" cy="3753029"/>
          </a:xfrm>
        </p:spPr>
        <p:txBody>
          <a:bodyPr rtlCol="0"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TW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https://drive.google.com/drive/folders/12-0kJWFS4rj8wK7z7d7H4j7GzAnaQY11</a:t>
            </a:r>
            <a:r>
              <a:rPr lang="en-US" altLang="zh-TW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(DXYArea.csv)</a:t>
            </a:r>
            <a:endParaRPr lang="en-US" altLang="zh-TW" sz="3200" b="1" dirty="0">
              <a:solidFill>
                <a:srgbClr val="00206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293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112" y="1027913"/>
            <a:ext cx="5625790" cy="4315521"/>
          </a:xfrm>
        </p:spPr>
        <p:txBody>
          <a:bodyPr rtlCol="0"/>
          <a:lstStyle/>
          <a:p>
            <a:pPr marL="0" indent="0">
              <a:lnSpc>
                <a:spcPct val="100000"/>
              </a:lnSpc>
              <a:buNone/>
            </a:pPr>
            <a:endParaRPr lang="zh-TW" altLang="en-US" sz="2800" b="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sym typeface="Microsoft JhengHei UI" panose="020B0604030504040204" pitchFamily="34" charset="-120"/>
            </a:endParaRPr>
          </a:p>
        </p:txBody>
      </p:sp>
      <p:pic>
        <p:nvPicPr>
          <p:cNvPr id="9" name="圖片預留位置 8" descr="拿著並觸碰行動電話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矩形 19" descr="輔色區塊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bIns="72000" rtlCol="0" anchor="ctr" anchorCtr="0"/>
          <a:lstStyle/>
          <a:p>
            <a:r>
              <a:rPr lang="en-US" altLang="zh-TW" sz="4800" dirty="0">
                <a:latin typeface="MV Boli" panose="02000500030200090000" pitchFamily="2" charset="0"/>
                <a:cs typeface="MV Boli" panose="02000500030200090000" pitchFamily="2" charset="0"/>
              </a:rPr>
              <a:t>Analyse P</a:t>
            </a:r>
            <a:r>
              <a:rPr lang="en-US" altLang="zh-TW" sz="4800" dirty="0" smtClean="0">
                <a:latin typeface="MV Boli" panose="02000500030200090000" pitchFamily="2" charset="0"/>
                <a:cs typeface="MV Boli" panose="02000500030200090000" pitchFamily="2" charset="0"/>
              </a:rPr>
              <a:t>roblem</a:t>
            </a:r>
            <a:endParaRPr lang="zh-TW" altLang="en-US" sz="4800" dirty="0">
              <a:latin typeface="MV Boli" panose="02000500030200090000" pitchFamily="2" charset="0"/>
              <a:ea typeface="標楷體" panose="03000509000000000000" pitchFamily="65" charset="-120"/>
              <a:cs typeface="MV Boli" panose="02000500030200090000" pitchFamily="2" charset="0"/>
              <a:sym typeface="Microsoft JhengHei UI" panose="020B0604030504040204" pitchFamily="34" charset="-120"/>
            </a:endParaRP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762034"/>
            <a:ext cx="4648200" cy="1162800"/>
          </a:xfrm>
        </p:spPr>
        <p:txBody>
          <a:bodyPr rtlCol="0"/>
          <a:lstStyle/>
          <a:p>
            <a:pPr>
              <a:lnSpc>
                <a:spcPct val="100000"/>
              </a:lnSpc>
            </a:pPr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分析問題</a:t>
            </a:r>
            <a:endParaRPr lang="en-US" altLang="zh-TW" sz="5400" b="1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267477"/>
            <a:ext cx="4359741" cy="432000"/>
          </a:xfrm>
        </p:spPr>
        <p:txBody>
          <a:bodyPr rtlCol="0"/>
          <a:lstStyle/>
          <a:p>
            <a:r>
              <a:rPr lang="en-US" altLang="zh-TW" sz="4000" u="sng" dirty="0">
                <a:latin typeface="Arial" panose="020B0604020202020204" pitchFamily="34" charset="0"/>
                <a:cs typeface="Arial" panose="020B0604020202020204" pitchFamily="34" charset="0"/>
              </a:rPr>
              <a:t>Analyse Problem</a:t>
            </a:r>
            <a:endParaRPr lang="zh-TW" altLang="en-US" sz="4000" u="sng" dirty="0">
              <a:latin typeface="標楷體" panose="03000509000000000000" pitchFamily="65" charset="-120"/>
              <a:ea typeface="標楷體" panose="03000509000000000000" pitchFamily="65" charset="-120"/>
              <a:sym typeface="Microsoft JhengHei UI" panose="020B0604030504040204" pitchFamily="34" charset="-120"/>
            </a:endParaRP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8" name="文字預留位置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9341" y="1075936"/>
            <a:ext cx="10575851" cy="5842315"/>
          </a:xfrm>
        </p:spPr>
        <p:txBody>
          <a:bodyPr rtlCol="0"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隨著冠狀病毒的疫情瞬息萬變，目前在網路上有眾多可以蒐集到資料，我們透過這些資料得知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全球疫情的趨勢分布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，以及蔓延和傳播範圍，在大量的資料中，我們可以從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行與列獲取有意義的資訊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，特別是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數據視覺化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，作為公眾議題大數據的一種有效表現形式，更是滿足大眾對疫情情況資訊、醫療資訊等方面的獲取，能夠讓使用者一眼就能快速掌握疫情，然而經由資訊轉述成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視覺化的圖表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，我們加以分析</a:t>
            </a:r>
            <a:r>
              <a:rPr lang="zh-TW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全球緯度高低與冠狀病毒傳播關係圖</a:t>
            </a:r>
            <a:r>
              <a:rPr lang="zh-TW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，達到理解資料的能力才是對付冠狀病毒的關鍵。</a:t>
            </a:r>
            <a:endParaRPr lang="zh-TW" altLang="zh-TW" sz="2800" b="1" dirty="0">
              <a:solidFill>
                <a:srgbClr val="00206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3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預留位置 11" descr="會議室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53" r="9853"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t>Large image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MV Boli" panose="02000500030200090000" pitchFamily="2" charset="0"/>
              </a:rPr>
              <a:t>功能分析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13" name="標題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6235700" y="2204860"/>
            <a:ext cx="595630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216000" rIns="252000" bIns="180000" rtlCol="0" anchor="ctr" anchorCtr="0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6000" b="1" kern="1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  <a:sym typeface="Microsoft JhengHei UI" panose="020B0604030504040204" pitchFamily="34" charset="-120"/>
              </a:defRPr>
            </a:lvl1pPr>
          </a:lstStyle>
          <a:p>
            <a:r>
              <a:rPr lang="en-US" altLang="zh-TW" sz="5700" dirty="0">
                <a:latin typeface="MV Boli" panose="02000500030200090000" pitchFamily="2" charset="0"/>
                <a:ea typeface="標楷體" panose="03000509000000000000" pitchFamily="65" charset="-120"/>
                <a:cs typeface="MV Boli" panose="02000500030200090000" pitchFamily="2" charset="0"/>
              </a:rPr>
              <a:t>Functional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24625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83644"/>
            <a:ext cx="4116851" cy="411075"/>
          </a:xfrm>
        </p:spPr>
        <p:txBody>
          <a:bodyPr rtlCol="0"/>
          <a:lstStyle/>
          <a:p>
            <a:pPr algn="just"/>
            <a:r>
              <a:rPr lang="en-US" altLang="zh-TW" u="sng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Functional Analysis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8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FD31C8-0847-4F44-AC5F-AC0C3B731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74" y="753597"/>
            <a:ext cx="10422852" cy="5920759"/>
          </a:xfrm>
          <a:prstGeom prst="rect">
            <a:avLst/>
          </a:prstGeom>
        </p:spPr>
      </p:pic>
      <p:sp>
        <p:nvSpPr>
          <p:cNvPr id="4" name="圓角矩形 3">
            <a:extLst>
              <a:ext uri="{FF2B5EF4-FFF2-40B4-BE49-F238E27FC236}">
                <a16:creationId xmlns:a16="http://schemas.microsoft.com/office/drawing/2014/main" id="{6CA73047-89F7-8843-98BB-F55FDF6722C2}"/>
              </a:ext>
            </a:extLst>
          </p:cNvPr>
          <p:cNvSpPr/>
          <p:nvPr/>
        </p:nvSpPr>
        <p:spPr>
          <a:xfrm>
            <a:off x="884574" y="753597"/>
            <a:ext cx="1036991" cy="372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向下箭號 6">
            <a:extLst>
              <a:ext uri="{FF2B5EF4-FFF2-40B4-BE49-F238E27FC236}">
                <a16:creationId xmlns:a16="http://schemas.microsoft.com/office/drawing/2014/main" id="{7A98B072-AAF8-5846-AFCE-B9FDEEBE1FF0}"/>
              </a:ext>
            </a:extLst>
          </p:cNvPr>
          <p:cNvSpPr/>
          <p:nvPr/>
        </p:nvSpPr>
        <p:spPr>
          <a:xfrm>
            <a:off x="6520069" y="3896139"/>
            <a:ext cx="1139687" cy="742122"/>
          </a:xfrm>
          <a:prstGeom prst="down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38889B-B308-8244-BE78-992B7EA0C7AF}"/>
              </a:ext>
            </a:extLst>
          </p:cNvPr>
          <p:cNvSpPr txBox="1"/>
          <p:nvPr/>
        </p:nvSpPr>
        <p:spPr>
          <a:xfrm>
            <a:off x="4755225" y="2882979"/>
            <a:ext cx="4971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長條圖 依照確診人數前</a:t>
            </a:r>
            <a:r>
              <a:rPr kumimoji="1" lang="en-US" altLang="zh-TW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名做排序</a:t>
            </a:r>
            <a:endParaRPr kumimoji="1" lang="en-US" altLang="zh-CN" sz="2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美國確診人數遠超過其他國家</a:t>
            </a:r>
            <a:endParaRPr kumimoji="1" lang="zh-TW" altLang="en-US" sz="2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41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FD16C88-F37E-AD4B-96A8-1653FFBC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74" y="753597"/>
            <a:ext cx="10422852" cy="59207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83644"/>
            <a:ext cx="4116851" cy="411075"/>
          </a:xfrm>
        </p:spPr>
        <p:txBody>
          <a:bodyPr rtlCol="0"/>
          <a:lstStyle/>
          <a:p>
            <a:pPr algn="just"/>
            <a:r>
              <a:rPr lang="en-US" altLang="zh-TW" u="sng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Functional Analysis</a:t>
            </a:r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Microsoft JhengHei UI" panose="020B0604030504040204" pitchFamily="34" charset="-120"/>
              </a:rPr>
              <a:pPr rtl="0"/>
              <a:t>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sym typeface="Microsoft JhengHei UI" panose="020B0604030504040204" pitchFamily="34" charset="-12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6CA73047-89F7-8843-98BB-F55FDF6722C2}"/>
              </a:ext>
            </a:extLst>
          </p:cNvPr>
          <p:cNvSpPr/>
          <p:nvPr/>
        </p:nvSpPr>
        <p:spPr>
          <a:xfrm>
            <a:off x="884574" y="715360"/>
            <a:ext cx="1036991" cy="372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38889B-B308-8244-BE78-992B7EA0C7AF}"/>
              </a:ext>
            </a:extLst>
          </p:cNvPr>
          <p:cNvSpPr txBox="1"/>
          <p:nvPr/>
        </p:nvSpPr>
        <p:spPr>
          <a:xfrm>
            <a:off x="3730062" y="1690278"/>
            <a:ext cx="4121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交互式介面</a:t>
            </a:r>
            <a:endParaRPr kumimoji="1" lang="en-US" altLang="zh-TW" sz="2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kumimoji="1" lang="zh-TW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滑鼠移至長條圖會</a:t>
            </a:r>
            <a:r>
              <a:rPr kumimoji="1" lang="en-US" altLang="zh-TW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Highlight</a:t>
            </a:r>
          </a:p>
          <a:p>
            <a:r>
              <a:rPr kumimoji="1" lang="zh-CN" altLang="en-US" sz="2400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並顯示數據</a:t>
            </a:r>
            <a:endParaRPr kumimoji="1" lang="zh-TW" altLang="en-US" sz="2400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DB03436C-5EE3-814A-90B1-760276A6FD3D}"/>
              </a:ext>
            </a:extLst>
          </p:cNvPr>
          <p:cNvSpPr/>
          <p:nvPr/>
        </p:nvSpPr>
        <p:spPr>
          <a:xfrm rot="1952672">
            <a:off x="4358371" y="2743486"/>
            <a:ext cx="380958" cy="3178960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032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502_TF16411250.potx" id="{6BC299B1-5336-468F-95B2-9C3C87564452}" vid="{ABD121BE-01A4-44C3-B3C1-D76C2245429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fb0879af-3eba-417a-a55a-ffe6dcd6ca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鮮明的業務簡報</Template>
  <TotalTime>0</TotalTime>
  <Words>512</Words>
  <Application>Microsoft Office PowerPoint</Application>
  <PresentationFormat>寬螢幕</PresentationFormat>
  <Paragraphs>85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Microsoft JhengHei UI</vt:lpstr>
      <vt:lpstr>標楷體</vt:lpstr>
      <vt:lpstr>Arial</vt:lpstr>
      <vt:lpstr>Candara</vt:lpstr>
      <vt:lpstr>Eras Bold ITC</vt:lpstr>
      <vt:lpstr>MV Boli</vt:lpstr>
      <vt:lpstr>Times New Roman</vt:lpstr>
      <vt:lpstr>Wingdings</vt:lpstr>
      <vt:lpstr>Office 佈景主題</vt:lpstr>
      <vt:lpstr>Midterm Project Proposal 全球疫情趨勢分布</vt:lpstr>
      <vt:lpstr>1.  Data Source 2. Analyse Problem 3. Functional Analysis 4. Visual Analysis</vt:lpstr>
      <vt:lpstr>Data Source</vt:lpstr>
      <vt:lpstr>Data Source</vt:lpstr>
      <vt:lpstr>Analyse Problem</vt:lpstr>
      <vt:lpstr>Analyse Problem</vt:lpstr>
      <vt:lpstr>Large image</vt:lpstr>
      <vt:lpstr>Functional Analysis</vt:lpstr>
      <vt:lpstr>Functional Analysis</vt:lpstr>
      <vt:lpstr>Functional Analysis</vt:lpstr>
      <vt:lpstr>Functional Analysis</vt:lpstr>
      <vt:lpstr>Functional Analysis</vt:lpstr>
      <vt:lpstr>Large image</vt:lpstr>
      <vt:lpstr>Visual Analysis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2020-01-15T05:19:08Z</dcterms:created>
  <dcterms:modified xsi:type="dcterms:W3CDTF">2020-05-28T07:50:56Z</dcterms:modified>
</cp:coreProperties>
</file>