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5" r:id="rId3"/>
    <p:sldId id="257" r:id="rId4"/>
    <p:sldId id="258" r:id="rId5"/>
    <p:sldId id="26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8" r:id="rId28"/>
    <p:sldId id="330" r:id="rId29"/>
    <p:sldId id="329" r:id="rId30"/>
    <p:sldId id="332" r:id="rId31"/>
    <p:sldId id="336" r:id="rId32"/>
    <p:sldId id="335" r:id="rId33"/>
    <p:sldId id="333" r:id="rId34"/>
    <p:sldId id="334" r:id="rId35"/>
    <p:sldId id="326" r:id="rId36"/>
  </p:sldIdLst>
  <p:sldSz cx="8999538" cy="5040313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49B"/>
    <a:srgbClr val="959AA2"/>
    <a:srgbClr val="C0F6ED"/>
    <a:srgbClr val="99F1E2"/>
    <a:srgbClr val="53585F"/>
    <a:srgbClr val="138774"/>
    <a:srgbClr val="1AB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0" autoAdjust="0"/>
    <p:restoredTop sz="94671"/>
  </p:normalViewPr>
  <p:slideViewPr>
    <p:cSldViewPr snapToGrid="0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FDDC-4151-4F58-BEA7-655A61B04F29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692C-C307-4C02-AC17-4596772F2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0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6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5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70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8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34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1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5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5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0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93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13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35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1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75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6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85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01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3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74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18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3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2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8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3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0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D692C-C307-4C02-AC17-4596772F2D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0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1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0EACA00-6FF0-4BAA-8D34-F10560AA718B}"/>
              </a:ext>
            </a:extLst>
          </p:cNvPr>
          <p:cNvGrpSpPr/>
          <p:nvPr/>
        </p:nvGrpSpPr>
        <p:grpSpPr>
          <a:xfrm>
            <a:off x="798653" y="0"/>
            <a:ext cx="10797892" cy="5416952"/>
            <a:chOff x="798653" y="0"/>
            <a:chExt cx="10797892" cy="54169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D9B0E8-C194-46F2-A391-E279E06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73" y="0"/>
              <a:ext cx="7641765" cy="5040313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5AED5C-AAC9-4210-B394-DCA8A40B9276}"/>
                </a:ext>
              </a:extLst>
            </p:cNvPr>
            <p:cNvSpPr/>
            <p:nvPr/>
          </p:nvSpPr>
          <p:spPr>
            <a:xfrm>
              <a:off x="798653" y="0"/>
              <a:ext cx="10797892" cy="541695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3ACF4B5-3196-48FE-B2C6-0A6EBBFF1433}"/>
              </a:ext>
            </a:extLst>
          </p:cNvPr>
          <p:cNvSpPr/>
          <p:nvPr/>
        </p:nvSpPr>
        <p:spPr>
          <a:xfrm>
            <a:off x="0" y="0"/>
            <a:ext cx="6193742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29F32-B1CF-409D-9D40-DCF83FEB4112}"/>
              </a:ext>
            </a:extLst>
          </p:cNvPr>
          <p:cNvSpPr/>
          <p:nvPr/>
        </p:nvSpPr>
        <p:spPr>
          <a:xfrm>
            <a:off x="769053" y="1112394"/>
            <a:ext cx="7112000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9E199-73FA-4DCD-95C0-785846948B65}"/>
              </a:ext>
            </a:extLst>
          </p:cNvPr>
          <p:cNvSpPr txBox="1"/>
          <p:nvPr/>
        </p:nvSpPr>
        <p:spPr>
          <a:xfrm>
            <a:off x="1140438" y="13345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4800" dirty="0">
                <a:solidFill>
                  <a:srgbClr val="19B49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機器學習導論</a:t>
            </a:r>
            <a:endParaRPr lang="zh-CN" altLang="en-US" sz="4800" dirty="0">
              <a:solidFill>
                <a:srgbClr val="19B49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C2A3FB-BDB8-45AD-9ABC-C9725D1D4C64}"/>
              </a:ext>
            </a:extLst>
          </p:cNvPr>
          <p:cNvSpPr txBox="1"/>
          <p:nvPr/>
        </p:nvSpPr>
        <p:spPr>
          <a:xfrm>
            <a:off x="1140438" y="221323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3200" b="1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期末專題報告</a:t>
            </a:r>
            <a:endParaRPr lang="zh-CN" altLang="en-US" sz="3200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C37B0F-00A9-4F73-BAAA-5F3EA4C5E53C}"/>
              </a:ext>
            </a:extLst>
          </p:cNvPr>
          <p:cNvCxnSpPr>
            <a:cxnSpLocks/>
          </p:cNvCxnSpPr>
          <p:nvPr/>
        </p:nvCxnSpPr>
        <p:spPr>
          <a:xfrm>
            <a:off x="1335940" y="2877385"/>
            <a:ext cx="521435" cy="0"/>
          </a:xfrm>
          <a:prstGeom prst="line">
            <a:avLst/>
          </a:prstGeom>
          <a:ln w="254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ABEDF-3EB7-4AB0-9219-2AACC2C0AD59}"/>
              </a:ext>
            </a:extLst>
          </p:cNvPr>
          <p:cNvSpPr txBox="1"/>
          <p:nvPr/>
        </p:nvSpPr>
        <p:spPr>
          <a:xfrm>
            <a:off x="1252198" y="2959416"/>
            <a:ext cx="4927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巨資四</a:t>
            </a:r>
            <a:r>
              <a:rPr lang="en-US" altLang="zh-Hant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B, 04170217, </a:t>
            </a:r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胡弘林</a:t>
            </a:r>
            <a:endParaRPr lang="en-US" altLang="zh-Hant" sz="1400" dirty="0">
              <a:solidFill>
                <a:srgbClr val="53585F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巨資四</a:t>
            </a:r>
            <a:r>
              <a:rPr lang="en-US" altLang="zh-Hant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B, 04170228, </a:t>
            </a:r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楊文瀚</a:t>
            </a:r>
            <a:endParaRPr lang="en-US" altLang="zh-Hant" sz="1400" dirty="0">
              <a:solidFill>
                <a:srgbClr val="53585F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巨量析</a:t>
            </a:r>
            <a:r>
              <a:rPr lang="en-US" altLang="zh-Hant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2, 06571006, </a:t>
            </a:r>
            <a:r>
              <a:rPr lang="zh-Hant" altLang="en-US" sz="1400" dirty="0">
                <a:solidFill>
                  <a:srgbClr val="53585F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蘇成恩</a:t>
            </a:r>
            <a:endParaRPr lang="zh-CN" altLang="en-US" sz="1400" dirty="0">
              <a:solidFill>
                <a:srgbClr val="53585F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563EAC-806F-49B4-AE8E-B9FB7A39A99A}"/>
              </a:ext>
            </a:extLst>
          </p:cNvPr>
          <p:cNvCxnSpPr>
            <a:cxnSpLocks/>
          </p:cNvCxnSpPr>
          <p:nvPr/>
        </p:nvCxnSpPr>
        <p:spPr>
          <a:xfrm>
            <a:off x="8627239" y="1119224"/>
            <a:ext cx="0" cy="5419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7" y="1124968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新增距離欄位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螢幕快照%202019-01-05%20下午7.07.40.png">
            <a:extLst>
              <a:ext uri="{FF2B5EF4-FFF2-40B4-BE49-F238E27FC236}">
                <a16:creationId xmlns:a16="http://schemas.microsoft.com/office/drawing/2014/main" id="{107E4371-7168-F040-898C-0561F2529B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13" y="2177421"/>
            <a:ext cx="6830068" cy="114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39">
            <a:extLst>
              <a:ext uri="{FF2B5EF4-FFF2-40B4-BE49-F238E27FC236}">
                <a16:creationId xmlns:a16="http://schemas.microsoft.com/office/drawing/2014/main" id="{647A3AE0-93C9-674F-BA7A-76824E6B368A}"/>
              </a:ext>
            </a:extLst>
          </p:cNvPr>
          <p:cNvSpPr txBox="1"/>
          <p:nvPr/>
        </p:nvSpPr>
        <p:spPr>
          <a:xfrm>
            <a:off x="907976" y="1710969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反查看資料發現有定位錯誤的問題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9">
            <a:extLst>
              <a:ext uri="{FF2B5EF4-FFF2-40B4-BE49-F238E27FC236}">
                <a16:creationId xmlns:a16="http://schemas.microsoft.com/office/drawing/2014/main" id="{137992B8-1CB2-E24B-BE3B-BBC137844FC3}"/>
              </a:ext>
            </a:extLst>
          </p:cNvPr>
          <p:cNvSpPr txBox="1"/>
          <p:nvPr/>
        </p:nvSpPr>
        <p:spPr>
          <a:xfrm>
            <a:off x="907976" y="3507364"/>
            <a:ext cx="6834605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Hant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解決方式：</a:t>
            </a:r>
            <a:r>
              <a:rPr lang="zh-TW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" altLang="zh-Hant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 data</a:t>
            </a:r>
            <a:r>
              <a:rPr lang="zh-TW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Hant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最大和最小</a:t>
            </a:r>
            <a:r>
              <a:rPr lang="zh-TW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經緯度範圍為何，接著我們只要有包含到</a:t>
            </a:r>
            <a:r>
              <a:rPr lang="en" altLang="zh-Hant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 data</a:t>
            </a:r>
            <a:r>
              <a:rPr lang="zh-TW" altLang="en-US" sz="16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的經緯度資料就好，其他全部予以刪除</a:t>
            </a:r>
            <a:endParaRPr lang="en-US" altLang="zh-CN" sz="16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8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7" y="1124968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新增時間欄位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647A3AE0-93C9-674F-BA7A-76824E6B368A}"/>
              </a:ext>
            </a:extLst>
          </p:cNvPr>
          <p:cNvSpPr txBox="1"/>
          <p:nvPr/>
        </p:nvSpPr>
        <p:spPr>
          <a:xfrm>
            <a:off x="907976" y="1797395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從搭車時間的欄位中抓出年份、月份、星期和小時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圖片 10" descr="螢幕快照%202019-01-05%20下午7.24.07.png">
            <a:extLst>
              <a:ext uri="{FF2B5EF4-FFF2-40B4-BE49-F238E27FC236}">
                <a16:creationId xmlns:a16="http://schemas.microsoft.com/office/drawing/2014/main" id="{24DF07D8-C0DF-0146-A571-F88E546500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99" y="2410303"/>
            <a:ext cx="4567407" cy="143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0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5731933" y="1362579"/>
            <a:ext cx="196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02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3BAA15-3D05-40A3-8206-787FBDA2B6E6}"/>
              </a:ext>
            </a:extLst>
          </p:cNvPr>
          <p:cNvSpPr txBox="1"/>
          <p:nvPr/>
        </p:nvSpPr>
        <p:spPr>
          <a:xfrm>
            <a:off x="4877048" y="2947095"/>
            <a:ext cx="429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Data pre-processing for all data</a:t>
            </a:r>
            <a:endParaRPr lang="zh-CN" altLang="en-US" sz="1400" b="1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72E511F3-AE51-644F-BE50-3751CE82EC5C}"/>
              </a:ext>
            </a:extLst>
          </p:cNvPr>
          <p:cNvSpPr txBox="1"/>
          <p:nvPr/>
        </p:nvSpPr>
        <p:spPr>
          <a:xfrm>
            <a:off x="3764715" y="2072049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資料前處理</a:t>
            </a:r>
            <a:r>
              <a:rPr lang="en-US" altLang="zh-Hant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87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7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資料前處理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8" y="1277792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資料格式轉換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647A3AE0-93C9-674F-BA7A-76824E6B368A}"/>
              </a:ext>
            </a:extLst>
          </p:cNvPr>
          <p:cNvSpPr txBox="1"/>
          <p:nvPr/>
        </p:nvSpPr>
        <p:spPr>
          <a:xfrm>
            <a:off x="907977" y="1884118"/>
            <a:ext cx="6834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總共有</a:t>
            </a:r>
            <a:r>
              <a:rPr lang="en-US" altLang="zh-TW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en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Hant" altLang="en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匯入</a:t>
            </a:r>
            <a:r>
              <a:rPr lang="en" altLang="zh-TW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當中總共需要</a:t>
            </a:r>
            <a:r>
              <a:rPr lang="en-US" altLang="zh-TW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28s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左右，不只緩慢也佔了不少的記憶體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7B2C3330-F30B-7147-BB4F-BB7C1AEA400B}"/>
              </a:ext>
            </a:extLst>
          </p:cNvPr>
          <p:cNvSpPr txBox="1"/>
          <p:nvPr/>
        </p:nvSpPr>
        <p:spPr>
          <a:xfrm>
            <a:off x="907977" y="2937411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檔案轉成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feather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9">
            <a:extLst>
              <a:ext uri="{FF2B5EF4-FFF2-40B4-BE49-F238E27FC236}">
                <a16:creationId xmlns:a16="http://schemas.microsoft.com/office/drawing/2014/main" id="{0B14F088-4B8A-7147-8A54-26A87C1FF2FE}"/>
              </a:ext>
            </a:extLst>
          </p:cNvPr>
          <p:cNvSpPr txBox="1"/>
          <p:nvPr/>
        </p:nvSpPr>
        <p:spPr>
          <a:xfrm>
            <a:off x="907976" y="3660210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匯入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僅需約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秒，且空間壓縮至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1.6GB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6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資料前處理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38873" y="1277792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刪除資料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647A3AE0-93C9-674F-BA7A-76824E6B368A}"/>
              </a:ext>
            </a:extLst>
          </p:cNvPr>
          <p:cNvSpPr txBox="1"/>
          <p:nvPr/>
        </p:nvSpPr>
        <p:spPr>
          <a:xfrm>
            <a:off x="874262" y="1884118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遺失值共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376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筆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7B2C3330-F30B-7147-BB4F-BB7C1AEA400B}"/>
              </a:ext>
            </a:extLst>
          </p:cNvPr>
          <p:cNvSpPr txBox="1"/>
          <p:nvPr/>
        </p:nvSpPr>
        <p:spPr>
          <a:xfrm>
            <a:off x="874262" y="2549242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限制乘客數量的範圍為</a:t>
            </a:r>
            <a:r>
              <a:rPr lang="en-US" altLang="zh-TW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1~6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9">
            <a:extLst>
              <a:ext uri="{FF2B5EF4-FFF2-40B4-BE49-F238E27FC236}">
                <a16:creationId xmlns:a16="http://schemas.microsoft.com/office/drawing/2014/main" id="{0B14F088-4B8A-7147-8A54-26A87C1FF2FE}"/>
              </a:ext>
            </a:extLst>
          </p:cNvPr>
          <p:cNvSpPr txBox="1"/>
          <p:nvPr/>
        </p:nvSpPr>
        <p:spPr>
          <a:xfrm>
            <a:off x="885279" y="3214366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刪除價格為負的資料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9">
            <a:extLst>
              <a:ext uri="{FF2B5EF4-FFF2-40B4-BE49-F238E27FC236}">
                <a16:creationId xmlns:a16="http://schemas.microsoft.com/office/drawing/2014/main" id="{080B1EEF-AB69-0344-B02C-74B19A622885}"/>
              </a:ext>
            </a:extLst>
          </p:cNvPr>
          <p:cNvSpPr txBox="1"/>
          <p:nvPr/>
        </p:nvSpPr>
        <p:spPr>
          <a:xfrm>
            <a:off x="907976" y="3879490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限制經緯度範圍在 </a:t>
            </a:r>
            <a:r>
              <a:rPr lang="en-US" altLang="zh-TW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(-74.5, -72.8, 40.5, 41.8) </a:t>
            </a:r>
            <a:r>
              <a:rPr lang="zh-TW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之間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43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資料前處理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02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7" y="1277792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新增資料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9">
            <a:extLst>
              <a:ext uri="{FF2B5EF4-FFF2-40B4-BE49-F238E27FC236}">
                <a16:creationId xmlns:a16="http://schemas.microsoft.com/office/drawing/2014/main" id="{647A3AE0-93C9-674F-BA7A-76824E6B368A}"/>
              </a:ext>
            </a:extLst>
          </p:cNvPr>
          <p:cNvSpPr txBox="1"/>
          <p:nvPr/>
        </p:nvSpPr>
        <p:spPr>
          <a:xfrm>
            <a:off x="907976" y="1884118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新增距離欄位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7B2C3330-F30B-7147-BB4F-BB7C1AEA400B}"/>
              </a:ext>
            </a:extLst>
          </p:cNvPr>
          <p:cNvSpPr txBox="1"/>
          <p:nvPr/>
        </p:nvSpPr>
        <p:spPr>
          <a:xfrm>
            <a:off x="907976" y="2549242"/>
            <a:ext cx="6834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新增時間欄位</a:t>
            </a:r>
            <a:endParaRPr lang="en-US" altLang="zh-Hant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年份、月份、星期、小時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9">
            <a:extLst>
              <a:ext uri="{FF2B5EF4-FFF2-40B4-BE49-F238E27FC236}">
                <a16:creationId xmlns:a16="http://schemas.microsoft.com/office/drawing/2014/main" id="{73EEE513-802E-4F4E-8E54-117AC0F804C8}"/>
              </a:ext>
            </a:extLst>
          </p:cNvPr>
          <p:cNvSpPr txBox="1"/>
          <p:nvPr/>
        </p:nvSpPr>
        <p:spPr>
          <a:xfrm>
            <a:off x="907976" y="3629865"/>
            <a:ext cx="6834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資料量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55423855 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54054801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5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5731933" y="1362579"/>
            <a:ext cx="196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03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>
            <a:extLst>
              <a:ext uri="{FF2B5EF4-FFF2-40B4-BE49-F238E27FC236}">
                <a16:creationId xmlns:a16="http://schemas.microsoft.com/office/drawing/2014/main" id="{1A72752C-5A1C-B346-A0B7-64035E3C518C}"/>
              </a:ext>
            </a:extLst>
          </p:cNvPr>
          <p:cNvSpPr txBox="1"/>
          <p:nvPr/>
        </p:nvSpPr>
        <p:spPr>
          <a:xfrm>
            <a:off x="2995793" y="2127515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9CF9D43B-21E0-894E-8BF6-FCD93662F076}"/>
              </a:ext>
            </a:extLst>
          </p:cNvPr>
          <p:cNvSpPr txBox="1"/>
          <p:nvPr/>
        </p:nvSpPr>
        <p:spPr>
          <a:xfrm>
            <a:off x="4508154" y="2892452"/>
            <a:ext cx="4118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Exploratory data analysis for all data</a:t>
            </a:r>
          </a:p>
        </p:txBody>
      </p:sp>
    </p:spTree>
    <p:extLst>
      <p:ext uri="{BB962C8B-B14F-4D97-AF65-F5344CB8AC3E}">
        <p14:creationId xmlns:p14="http://schemas.microsoft.com/office/powerpoint/2010/main" val="19328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3256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1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價格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圖片 8" descr="Unknown.png">
            <a:extLst>
              <a:ext uri="{FF2B5EF4-FFF2-40B4-BE49-F238E27FC236}">
                <a16:creationId xmlns:a16="http://schemas.microsoft.com/office/drawing/2014/main" id="{15080C31-3DBA-FD49-A5DE-46E82CC143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69" y="1606569"/>
            <a:ext cx="4677634" cy="3295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5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2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乘客數量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圖片 9" descr="Unknown-1.png">
            <a:extLst>
              <a:ext uri="{FF2B5EF4-FFF2-40B4-BE49-F238E27FC236}">
                <a16:creationId xmlns:a16="http://schemas.microsoft.com/office/drawing/2014/main" id="{442006C7-3EB8-1948-AD84-1A0C521727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0" y="1927897"/>
            <a:ext cx="4211173" cy="279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Unknown-2.png">
            <a:extLst>
              <a:ext uri="{FF2B5EF4-FFF2-40B4-BE49-F238E27FC236}">
                <a16:creationId xmlns:a16="http://schemas.microsoft.com/office/drawing/2014/main" id="{5C617D5D-ADA2-9A43-B4E0-0CB286A84F3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77" y="1900569"/>
            <a:ext cx="4345232" cy="2825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3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距離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Unknown-3.png">
            <a:extLst>
              <a:ext uri="{FF2B5EF4-FFF2-40B4-BE49-F238E27FC236}">
                <a16:creationId xmlns:a16="http://schemas.microsoft.com/office/drawing/2014/main" id="{2F0C6D27-DA4C-3C43-821A-74ACA895C42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5" y="1941431"/>
            <a:ext cx="4033387" cy="27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 descr="Unknown.png">
            <a:extLst>
              <a:ext uri="{FF2B5EF4-FFF2-40B4-BE49-F238E27FC236}">
                <a16:creationId xmlns:a16="http://schemas.microsoft.com/office/drawing/2014/main" id="{A59D0BF4-08DD-A94F-BA49-93B67BF594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78" y="1941431"/>
            <a:ext cx="4175370" cy="276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00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D1572E-BBA6-4C40-92ED-ED87FC155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14009" y="0"/>
            <a:ext cx="7559380" cy="50403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4C085F9-0513-4A42-81C3-9E1BF7CBB223}"/>
              </a:ext>
            </a:extLst>
          </p:cNvPr>
          <p:cNvSpPr/>
          <p:nvPr/>
        </p:nvSpPr>
        <p:spPr>
          <a:xfrm>
            <a:off x="2645371" y="134743"/>
            <a:ext cx="6788773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9DE7B2-CFDA-472F-B4C3-2869833D80AB}"/>
              </a:ext>
            </a:extLst>
          </p:cNvPr>
          <p:cNvSpPr/>
          <p:nvPr/>
        </p:nvSpPr>
        <p:spPr>
          <a:xfrm>
            <a:off x="1223729" y="1423986"/>
            <a:ext cx="7334632" cy="2901612"/>
          </a:xfrm>
          <a:prstGeom prst="rect">
            <a:avLst/>
          </a:prstGeom>
          <a:solidFill>
            <a:srgbClr val="19B49B"/>
          </a:solidFill>
          <a:ln>
            <a:solidFill>
              <a:srgbClr val="19B49B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89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94FF14A2-CE2F-45FB-BEEE-39A3D948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44" y="657164"/>
            <a:ext cx="1271073" cy="743256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defTabSz="959808">
              <a:defRPr/>
            </a:pPr>
            <a:r>
              <a:rPr lang="zh-CN" altLang="en-US" sz="4200" kern="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1890" kern="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前言">
            <a:extLst>
              <a:ext uri="{FF2B5EF4-FFF2-40B4-BE49-F238E27FC236}">
                <a16:creationId xmlns:a16="http://schemas.microsoft.com/office/drawing/2014/main" id="{BA93F75E-72DE-4967-8C51-3718B29D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316" y="944699"/>
            <a:ext cx="1742356" cy="45240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5990" tIns="47994" rIns="95990" bIns="47994">
            <a:spAutoFit/>
          </a:bodyPr>
          <a:lstStyle/>
          <a:p>
            <a:pPr algn="ctr"/>
            <a:r>
              <a:rPr lang="en-US" altLang="zh-CN" sz="2310" dirty="0">
                <a:solidFill>
                  <a:srgbClr val="19B49B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310" dirty="0">
              <a:solidFill>
                <a:srgbClr val="19B49B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5">
            <a:extLst>
              <a:ext uri="{FF2B5EF4-FFF2-40B4-BE49-F238E27FC236}">
                <a16:creationId xmlns:a16="http://schemas.microsoft.com/office/drawing/2014/main" id="{1DBB4F63-823F-4CD1-B28D-6137EE9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18" y="1426051"/>
            <a:ext cx="7418762" cy="2901612"/>
          </a:xfrm>
          <a:prstGeom prst="rect">
            <a:avLst/>
          </a:prstGeom>
          <a:noFill/>
          <a:ln w="19050">
            <a:solidFill>
              <a:srgbClr val="19B49B"/>
            </a:solidFill>
            <a:bevel/>
            <a:headEnd/>
            <a:tailEnd/>
          </a:ln>
        </p:spPr>
        <p:txBody>
          <a:bodyPr lIns="71996" tIns="35999" rIns="71996" bIns="35999" anchor="ctr"/>
          <a:lstStyle/>
          <a:p>
            <a:pPr algn="ctr"/>
            <a:endParaRPr lang="zh-CN" altLang="zh-CN" sz="189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83DECBB3-1705-4DE7-80BD-85A6F582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44" y="1561080"/>
            <a:ext cx="6730162" cy="2354471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6180" tIns="38090" rIns="76180" bIns="3809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" altLang="zh-TW" sz="2000" dirty="0">
                <a:solidFill>
                  <a:schemeClr val="bg1"/>
                </a:solidFill>
              </a:rPr>
              <a:t>New York City Taxi Fare Prediction</a:t>
            </a:r>
          </a:p>
          <a:p>
            <a:endParaRPr lang="en" altLang="zh-TW" sz="2000" dirty="0">
              <a:solidFill>
                <a:schemeClr val="bg1"/>
              </a:solidFill>
            </a:endParaRPr>
          </a:p>
          <a:p>
            <a:r>
              <a:rPr lang="en" altLang="zh-TW" dirty="0">
                <a:solidFill>
                  <a:schemeClr val="bg1"/>
                </a:solidFill>
              </a:rPr>
              <a:t>	</a:t>
            </a:r>
            <a:r>
              <a:rPr lang="zh-Hant" altLang="en-US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此份競賽預測的是紐約市計程車的車資，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Training data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共有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5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千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5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百多萬筆資料，其中共有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8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個欄位</a:t>
            </a:r>
            <a:r>
              <a:rPr lang="zh-Hant" altLang="en-US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分別為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ID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、車費、搭乘時間、搭乘地點經緯度、抵達地點經緯度以及載客數量。為了節省分析時間以及電腦效能，因此我們切出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Training data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其中的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10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萬筆資料來做資料的前處理以及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EDA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，最後再套用回</a:t>
            </a:r>
            <a:r>
              <a:rPr lang="en-US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5000</a:t>
            </a:r>
            <a:r>
              <a:rPr lang="zh-TW" altLang="zh-TW" sz="18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多萬筆的總資料。 </a:t>
            </a:r>
            <a:endParaRPr lang="en" altLang="zh-TW" sz="1800" dirty="0">
              <a:solidFill>
                <a:schemeClr val="bg1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6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3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/>
          <p:bldP spid="32" grpId="0"/>
          <p:bldP spid="33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3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/>
          <p:bldP spid="32" grpId="0"/>
          <p:bldP spid="33" grpId="0" animBg="1"/>
          <p:bldP spid="3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4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圖片 9" descr="Unknown-1.png">
            <a:extLst>
              <a:ext uri="{FF2B5EF4-FFF2-40B4-BE49-F238E27FC236}">
                <a16:creationId xmlns:a16="http://schemas.microsoft.com/office/drawing/2014/main" id="{395A5440-4A86-0746-9430-E3FD9AA0EC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2" y="1937340"/>
            <a:ext cx="4217359" cy="276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Unknown.png">
            <a:extLst>
              <a:ext uri="{FF2B5EF4-FFF2-40B4-BE49-F238E27FC236}">
                <a16:creationId xmlns:a16="http://schemas.microsoft.com/office/drawing/2014/main" id="{114C19B5-25F8-3048-989D-8178032558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1" y="1927724"/>
            <a:ext cx="4208484" cy="2802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17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5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Unknown-2.png">
            <a:extLst>
              <a:ext uri="{FF2B5EF4-FFF2-40B4-BE49-F238E27FC236}">
                <a16:creationId xmlns:a16="http://schemas.microsoft.com/office/drawing/2014/main" id="{32D39578-E339-6C46-A187-63025B44D0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0" y="1903682"/>
            <a:ext cx="4341975" cy="284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 descr="Unknown.png">
            <a:extLst>
              <a:ext uri="{FF2B5EF4-FFF2-40B4-BE49-F238E27FC236}">
                <a16:creationId xmlns:a16="http://schemas.microsoft.com/office/drawing/2014/main" id="{BADE3B1C-9D65-0F42-B42C-0CF30C9D62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65" y="1906193"/>
            <a:ext cx="4047264" cy="2840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6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圖片 9" descr="Unknown-1.png">
            <a:extLst>
              <a:ext uri="{FF2B5EF4-FFF2-40B4-BE49-F238E27FC236}">
                <a16:creationId xmlns:a16="http://schemas.microsoft.com/office/drawing/2014/main" id="{0434EC16-741E-7E44-962E-AD4F332CDB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0" y="1897141"/>
            <a:ext cx="4244330" cy="279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Unknown.png">
            <a:extLst>
              <a:ext uri="{FF2B5EF4-FFF2-40B4-BE49-F238E27FC236}">
                <a16:creationId xmlns:a16="http://schemas.microsoft.com/office/drawing/2014/main" id="{18085E60-60E1-1A43-9535-3181B5E0EE1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20" y="1897141"/>
            <a:ext cx="3987792" cy="2696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0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03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27112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7 – </a:t>
            </a: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小時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Unknown-2.png">
            <a:extLst>
              <a:ext uri="{FF2B5EF4-FFF2-40B4-BE49-F238E27FC236}">
                <a16:creationId xmlns:a16="http://schemas.microsoft.com/office/drawing/2014/main" id="{64193709-FEB2-5445-805F-766ACB4726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" y="1892349"/>
            <a:ext cx="4305825" cy="280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 descr="Unknown.png">
            <a:extLst>
              <a:ext uri="{FF2B5EF4-FFF2-40B4-BE49-F238E27FC236}">
                <a16:creationId xmlns:a16="http://schemas.microsoft.com/office/drawing/2014/main" id="{3165A130-BE99-D74D-BD7A-98B5D9CC5DC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24" y="1892349"/>
            <a:ext cx="3942424" cy="281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5731933" y="1362579"/>
            <a:ext cx="196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04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>
            <a:extLst>
              <a:ext uri="{FF2B5EF4-FFF2-40B4-BE49-F238E27FC236}">
                <a16:creationId xmlns:a16="http://schemas.microsoft.com/office/drawing/2014/main" id="{1A72752C-5A1C-B346-A0B7-64035E3C518C}"/>
              </a:ext>
            </a:extLst>
          </p:cNvPr>
          <p:cNvSpPr txBox="1"/>
          <p:nvPr/>
        </p:nvSpPr>
        <p:spPr>
          <a:xfrm>
            <a:off x="6284905" y="21643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9CF9D43B-21E0-894E-8BF6-FCD93662F076}"/>
              </a:ext>
            </a:extLst>
          </p:cNvPr>
          <p:cNvSpPr txBox="1"/>
          <p:nvPr/>
        </p:nvSpPr>
        <p:spPr>
          <a:xfrm>
            <a:off x="6255016" y="2875069"/>
            <a:ext cx="151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5588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48485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1 – Random Forest Regression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9644346C-ED5B-F249-8FCA-B55094506892}"/>
              </a:ext>
            </a:extLst>
          </p:cNvPr>
          <p:cNvSpPr txBox="1"/>
          <p:nvPr/>
        </p:nvSpPr>
        <p:spPr>
          <a:xfrm>
            <a:off x="907976" y="1829163"/>
            <a:ext cx="751992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從所有資料中先隨機抽取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萬筆訓練模型，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70%30%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Train, Test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圖片 10" descr="螢幕快照%202019-01-06%20下午1.16.32.png">
            <a:extLst>
              <a:ext uri="{FF2B5EF4-FFF2-40B4-BE49-F238E27FC236}">
                <a16:creationId xmlns:a16="http://schemas.microsoft.com/office/drawing/2014/main" id="{6F69E4FD-5354-FB44-9666-F11C7F30823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2"/>
          <a:stretch/>
        </p:blipFill>
        <p:spPr bwMode="auto">
          <a:xfrm>
            <a:off x="907976" y="2400496"/>
            <a:ext cx="6308072" cy="2335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7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pic>
        <p:nvPicPr>
          <p:cNvPr id="12" name="圖片 11" descr="螢幕快照%202019-01-06%20下午1.23.19.png">
            <a:extLst>
              <a:ext uri="{FF2B5EF4-FFF2-40B4-BE49-F238E27FC236}">
                <a16:creationId xmlns:a16="http://schemas.microsoft.com/office/drawing/2014/main" id="{82C6BB9A-8539-7D42-80D8-5882826800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1124968"/>
            <a:ext cx="7467403" cy="3662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6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48485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2 – Random Forest Regression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9644346C-ED5B-F249-8FCA-B55094506892}"/>
              </a:ext>
            </a:extLst>
          </p:cNvPr>
          <p:cNvSpPr txBox="1"/>
          <p:nvPr/>
        </p:nvSpPr>
        <p:spPr>
          <a:xfrm>
            <a:off x="907976" y="1829163"/>
            <a:ext cx="751992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訓練資料從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萬筆提升至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萬筆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螢幕快照%202019-01-06%20下午1.45.04.png">
            <a:extLst>
              <a:ext uri="{FF2B5EF4-FFF2-40B4-BE49-F238E27FC236}">
                <a16:creationId xmlns:a16="http://schemas.microsoft.com/office/drawing/2014/main" id="{E51CEC39-B415-CF49-ABCD-D2F4F2AAD85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2"/>
          <a:stretch/>
        </p:blipFill>
        <p:spPr bwMode="auto">
          <a:xfrm>
            <a:off x="907976" y="2401677"/>
            <a:ext cx="6076718" cy="228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9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pic>
        <p:nvPicPr>
          <p:cNvPr id="8" name="圖片 7" descr="螢幕快照%202019-01-06%20下午1.51.12.png">
            <a:extLst>
              <a:ext uri="{FF2B5EF4-FFF2-40B4-BE49-F238E27FC236}">
                <a16:creationId xmlns:a16="http://schemas.microsoft.com/office/drawing/2014/main" id="{CB215E18-3A83-F94F-ABF0-2276FC2DB1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196843"/>
            <a:ext cx="7315361" cy="3586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9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39419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3 –XGBoost Regression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9644346C-ED5B-F249-8FCA-B55094506892}"/>
              </a:ext>
            </a:extLst>
          </p:cNvPr>
          <p:cNvSpPr txBox="1"/>
          <p:nvPr/>
        </p:nvSpPr>
        <p:spPr>
          <a:xfrm>
            <a:off x="907976" y="1829163"/>
            <a:ext cx="751992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同樣使用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萬筆訓練資料，但模型改為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圖片 10" descr="螢幕快照%202019-01-06%20下午2.19.24.png">
            <a:extLst>
              <a:ext uri="{FF2B5EF4-FFF2-40B4-BE49-F238E27FC236}">
                <a16:creationId xmlns:a16="http://schemas.microsoft.com/office/drawing/2014/main" id="{E36AE26E-10C4-E641-9B88-68B2D804D2C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8"/>
          <a:stretch/>
        </p:blipFill>
        <p:spPr bwMode="auto">
          <a:xfrm>
            <a:off x="907976" y="2375634"/>
            <a:ext cx="5867397" cy="226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39CD39-1E8A-4D85-950E-748B6ED23F49}"/>
              </a:ext>
            </a:extLst>
          </p:cNvPr>
          <p:cNvSpPr/>
          <p:nvPr/>
        </p:nvSpPr>
        <p:spPr>
          <a:xfrm>
            <a:off x="4439264" y="1128251"/>
            <a:ext cx="364538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gency FB" panose="020B0503020202020204" pitchFamily="34" charset="0"/>
                <a:ea typeface="★懐風体" panose="02000600000000000000" pitchFamily="2" charset="-128"/>
              </a:rPr>
              <a:t>01</a:t>
            </a:r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3E8EB2-3FE7-4B4C-859C-E3C0C25D1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82240" cy="504031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DF8CA1-EDA3-4D1C-AE86-0223C2BE7087}"/>
              </a:ext>
            </a:extLst>
          </p:cNvPr>
          <p:cNvSpPr/>
          <p:nvPr/>
        </p:nvSpPr>
        <p:spPr>
          <a:xfrm>
            <a:off x="1960881" y="995516"/>
            <a:ext cx="2140974" cy="3485043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48077-E0F9-4626-8BA6-58D274AF3D88}"/>
              </a:ext>
            </a:extLst>
          </p:cNvPr>
          <p:cNvSpPr txBox="1"/>
          <p:nvPr/>
        </p:nvSpPr>
        <p:spPr>
          <a:xfrm>
            <a:off x="4908606" y="1016466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345662-A150-41C9-9927-A403D1210419}"/>
              </a:ext>
            </a:extLst>
          </p:cNvPr>
          <p:cNvSpPr txBox="1"/>
          <p:nvPr/>
        </p:nvSpPr>
        <p:spPr>
          <a:xfrm>
            <a:off x="4938835" y="1313202"/>
            <a:ext cx="3070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Exploratory data analysis for small data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672FA1-EBBB-487D-B88B-21A46995CB74}"/>
              </a:ext>
            </a:extLst>
          </p:cNvPr>
          <p:cNvSpPr/>
          <p:nvPr/>
        </p:nvSpPr>
        <p:spPr>
          <a:xfrm>
            <a:off x="4439264" y="1800779"/>
            <a:ext cx="364538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gency FB" panose="020B0503020202020204" pitchFamily="34" charset="0"/>
                <a:ea typeface="★懐風体" panose="02000600000000000000" pitchFamily="2" charset="-128"/>
              </a:rPr>
              <a:t>02</a:t>
            </a:r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94EDC2-76C5-4938-9406-805C46E26F26}"/>
              </a:ext>
            </a:extLst>
          </p:cNvPr>
          <p:cNvSpPr txBox="1"/>
          <p:nvPr/>
        </p:nvSpPr>
        <p:spPr>
          <a:xfrm>
            <a:off x="4908606" y="16889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資料前處理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26FC7C-AAAF-4112-B5CF-CBE68D28989E}"/>
              </a:ext>
            </a:extLst>
          </p:cNvPr>
          <p:cNvSpPr txBox="1"/>
          <p:nvPr/>
        </p:nvSpPr>
        <p:spPr>
          <a:xfrm>
            <a:off x="4938835" y="1985730"/>
            <a:ext cx="2512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Data pre-processing for all data</a:t>
            </a:r>
            <a:endParaRPr lang="zh-CN" altLang="en-US" sz="1200" b="1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2BFA7A-C584-46E4-B5FF-A81C9FDEB88B}"/>
              </a:ext>
            </a:extLst>
          </p:cNvPr>
          <p:cNvSpPr/>
          <p:nvPr/>
        </p:nvSpPr>
        <p:spPr>
          <a:xfrm>
            <a:off x="4439264" y="2512143"/>
            <a:ext cx="364538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gency FB" panose="020B0503020202020204" pitchFamily="34" charset="0"/>
                <a:ea typeface="★懐風体" panose="02000600000000000000" pitchFamily="2" charset="-128"/>
              </a:rPr>
              <a:t>03</a:t>
            </a:r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71297C-948F-4C43-BBAE-81642637A5EC}"/>
              </a:ext>
            </a:extLst>
          </p:cNvPr>
          <p:cNvSpPr txBox="1"/>
          <p:nvPr/>
        </p:nvSpPr>
        <p:spPr>
          <a:xfrm>
            <a:off x="4908606" y="24003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4B0C87-6BF5-4CCB-9506-54E36B9E776B}"/>
              </a:ext>
            </a:extLst>
          </p:cNvPr>
          <p:cNvSpPr txBox="1"/>
          <p:nvPr/>
        </p:nvSpPr>
        <p:spPr>
          <a:xfrm>
            <a:off x="4938835" y="2697094"/>
            <a:ext cx="2855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Exploratory data analysis for all data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704740-F10A-4758-B54B-7C2EFFC43123}"/>
              </a:ext>
            </a:extLst>
          </p:cNvPr>
          <p:cNvSpPr/>
          <p:nvPr/>
        </p:nvSpPr>
        <p:spPr>
          <a:xfrm>
            <a:off x="4439264" y="3204989"/>
            <a:ext cx="364538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gency FB" panose="020B0503020202020204" pitchFamily="34" charset="0"/>
                <a:ea typeface="★懐風体" panose="02000600000000000000" pitchFamily="2" charset="-128"/>
              </a:rPr>
              <a:t>04</a:t>
            </a:r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E87A9A-DD27-4683-9297-BF0EFBDAA8BC}"/>
              </a:ext>
            </a:extLst>
          </p:cNvPr>
          <p:cNvSpPr txBox="1"/>
          <p:nvPr/>
        </p:nvSpPr>
        <p:spPr>
          <a:xfrm>
            <a:off x="4908606" y="3093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1699EF-8BF5-4681-B72E-2BE4D9787E01}"/>
              </a:ext>
            </a:extLst>
          </p:cNvPr>
          <p:cNvSpPr txBox="1"/>
          <p:nvPr/>
        </p:nvSpPr>
        <p:spPr>
          <a:xfrm>
            <a:off x="4938835" y="3389940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Data modeling</a:t>
            </a:r>
            <a:endParaRPr lang="zh-CN" altLang="en-US" sz="1200" b="1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C3B1E7-B5C2-4B7B-8419-B234A914BEE2}"/>
              </a:ext>
            </a:extLst>
          </p:cNvPr>
          <p:cNvSpPr txBox="1"/>
          <p:nvPr/>
        </p:nvSpPr>
        <p:spPr>
          <a:xfrm>
            <a:off x="3228158" y="1175339"/>
            <a:ext cx="738664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Hant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錄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EC3321-8540-432D-A06D-FE46EF21CF3C}"/>
              </a:ext>
            </a:extLst>
          </p:cNvPr>
          <p:cNvCxnSpPr>
            <a:cxnSpLocks/>
          </p:cNvCxnSpPr>
          <p:nvPr/>
        </p:nvCxnSpPr>
        <p:spPr>
          <a:xfrm>
            <a:off x="3308350" y="1244989"/>
            <a:ext cx="0" cy="47498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47A6697-9A6F-4489-8D91-5C8ACCC04418}"/>
              </a:ext>
            </a:extLst>
          </p:cNvPr>
          <p:cNvSpPr txBox="1"/>
          <p:nvPr/>
        </p:nvSpPr>
        <p:spPr>
          <a:xfrm>
            <a:off x="2901688" y="1195215"/>
            <a:ext cx="309315" cy="2690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810" dirty="0">
              <a:solidFill>
                <a:srgbClr val="19B49B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DFAF7B-3F3E-4809-9A00-F0F2DCCD551C}"/>
              </a:ext>
            </a:extLst>
          </p:cNvPr>
          <p:cNvSpPr/>
          <p:nvPr/>
        </p:nvSpPr>
        <p:spPr>
          <a:xfrm>
            <a:off x="4439264" y="3905537"/>
            <a:ext cx="364538" cy="339213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gency FB" panose="020B0503020202020204" pitchFamily="34" charset="0"/>
                <a:ea typeface="★懐風体" panose="02000600000000000000" pitchFamily="2" charset="-128"/>
              </a:rPr>
              <a:t>05</a:t>
            </a:r>
            <a:endParaRPr lang="zh-CN" altLang="en-US" sz="1400" dirty="0">
              <a:latin typeface="Agency FB" panose="020B0503020202020204" pitchFamily="34" charset="0"/>
              <a:ea typeface="★懐風体" panose="02000600000000000000" pitchFamily="2" charset="-128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B7C54D-5062-451D-9AA3-8607892A3831}"/>
              </a:ext>
            </a:extLst>
          </p:cNvPr>
          <p:cNvSpPr txBox="1"/>
          <p:nvPr/>
        </p:nvSpPr>
        <p:spPr>
          <a:xfrm>
            <a:off x="4908606" y="3793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E0238B-9B63-4A6B-94FE-389E6BB1740F}"/>
              </a:ext>
            </a:extLst>
          </p:cNvPr>
          <p:cNvSpPr txBox="1"/>
          <p:nvPr/>
        </p:nvSpPr>
        <p:spPr>
          <a:xfrm>
            <a:off x="4938835" y="4090488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Conclusion</a:t>
            </a:r>
            <a:endParaRPr lang="zh-CN" altLang="en-US" sz="1200" b="1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47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970"/>
                                </p:stCondLst>
                                <p:childTnLst>
                                  <p:par>
                                    <p:cTn id="6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2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7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570"/>
                                </p:stCondLst>
                                <p:childTnLst>
                                  <p:par>
                                    <p:cTn id="77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17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9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animBg="1"/>
          <p:bldP spid="6" grpId="0"/>
          <p:bldP spid="9" grpId="0"/>
          <p:bldP spid="14" grpId="0" animBg="1"/>
          <p:bldP spid="15" grpId="0"/>
          <p:bldP spid="16" grpId="0"/>
          <p:bldP spid="17" grpId="0" animBg="1"/>
          <p:bldP spid="18" grpId="0"/>
          <p:bldP spid="19" grpId="0"/>
          <p:bldP spid="20" grpId="0" animBg="1"/>
          <p:bldP spid="21" grpId="0"/>
          <p:bldP spid="22" grpId="0"/>
          <p:bldP spid="23" grpId="0"/>
          <p:bldP spid="25" grpId="0"/>
          <p:bldP spid="27" grpId="0" animBg="1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2"/>
                                        </p:cond>
                                      </p:end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47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970"/>
                                </p:stCondLst>
                                <p:childTnLst>
                                  <p:par>
                                    <p:cTn id="6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2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07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570"/>
                                </p:stCondLst>
                                <p:childTnLst>
                                  <p:par>
                                    <p:cTn id="7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17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animBg="1"/>
          <p:bldP spid="6" grpId="0"/>
          <p:bldP spid="9" grpId="0"/>
          <p:bldP spid="14" grpId="0" animBg="1"/>
          <p:bldP spid="15" grpId="0"/>
          <p:bldP spid="16" grpId="0"/>
          <p:bldP spid="17" grpId="0" animBg="1"/>
          <p:bldP spid="18" grpId="0"/>
          <p:bldP spid="19" grpId="0"/>
          <p:bldP spid="20" grpId="0" animBg="1"/>
          <p:bldP spid="21" grpId="0"/>
          <p:bldP spid="22" grpId="0"/>
          <p:bldP spid="23" grpId="0"/>
          <p:bldP spid="25" grpId="0"/>
          <p:bldP spid="27" grpId="0" animBg="1"/>
          <p:bldP spid="28" grpId="0"/>
          <p:bldP spid="29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pic>
        <p:nvPicPr>
          <p:cNvPr id="9" name="圖片 8" descr="螢幕快照%202019-01-06%20下午2.20.45.png">
            <a:extLst>
              <a:ext uri="{FF2B5EF4-FFF2-40B4-BE49-F238E27FC236}">
                <a16:creationId xmlns:a16="http://schemas.microsoft.com/office/drawing/2014/main" id="{F701B1E4-7E46-4F48-99D2-8774E79B57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1139718"/>
            <a:ext cx="7315361" cy="3648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9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39419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4 –XGBoost Regression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9644346C-ED5B-F249-8FCA-B55094506892}"/>
              </a:ext>
            </a:extLst>
          </p:cNvPr>
          <p:cNvSpPr txBox="1"/>
          <p:nvPr/>
        </p:nvSpPr>
        <p:spPr>
          <a:xfrm>
            <a:off x="907976" y="1829163"/>
            <a:ext cx="751992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訓練所有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萬筆資料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25D714-64CF-EC4A-8922-69DF19A9D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6" y="2365190"/>
            <a:ext cx="5878414" cy="24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資料建模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04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88BF05-4191-4543-A6B3-648D2791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" y="1139718"/>
            <a:ext cx="7378330" cy="37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5731933" y="1362579"/>
            <a:ext cx="1968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05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>
            <a:extLst>
              <a:ext uri="{FF2B5EF4-FFF2-40B4-BE49-F238E27FC236}">
                <a16:creationId xmlns:a16="http://schemas.microsoft.com/office/drawing/2014/main" id="{1A72752C-5A1C-B346-A0B7-64035E3C518C}"/>
              </a:ext>
            </a:extLst>
          </p:cNvPr>
          <p:cNvSpPr txBox="1"/>
          <p:nvPr/>
        </p:nvSpPr>
        <p:spPr>
          <a:xfrm>
            <a:off x="6813715" y="21643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9CF9D43B-21E0-894E-8BF6-FCD93662F076}"/>
              </a:ext>
            </a:extLst>
          </p:cNvPr>
          <p:cNvSpPr txBox="1"/>
          <p:nvPr/>
        </p:nvSpPr>
        <p:spPr>
          <a:xfrm>
            <a:off x="6540954" y="2875069"/>
            <a:ext cx="151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32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05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10" name="文本框 39">
            <a:extLst>
              <a:ext uri="{FF2B5EF4-FFF2-40B4-BE49-F238E27FC236}">
                <a16:creationId xmlns:a16="http://schemas.microsoft.com/office/drawing/2014/main" id="{9644346C-ED5B-F249-8FCA-B55094506892}"/>
              </a:ext>
            </a:extLst>
          </p:cNvPr>
          <p:cNvSpPr txBox="1"/>
          <p:nvPr/>
        </p:nvSpPr>
        <p:spPr>
          <a:xfrm>
            <a:off x="907976" y="1277792"/>
            <a:ext cx="7519928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訓練比數越多不代表模型越準確，有可能過度</a:t>
            </a:r>
            <a:r>
              <a:rPr lang="en-US" altLang="zh-Hant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overfitting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9">
            <a:extLst>
              <a:ext uri="{FF2B5EF4-FFF2-40B4-BE49-F238E27FC236}">
                <a16:creationId xmlns:a16="http://schemas.microsoft.com/office/drawing/2014/main" id="{6729E391-8932-B143-9422-BB677B995908}"/>
              </a:ext>
            </a:extLst>
          </p:cNvPr>
          <p:cNvSpPr txBox="1"/>
          <p:nvPr/>
        </p:nvSpPr>
        <p:spPr>
          <a:xfrm>
            <a:off x="907976" y="2100805"/>
            <a:ext cx="751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我們並未完全瞭解紐約的計程車生態</a:t>
            </a:r>
            <a:endParaRPr lang="en-US" altLang="zh-Hant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ant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經緯度資料的處理應該有其他方式，而非單純直線距離</a:t>
            </a:r>
            <a:endParaRPr lang="en-US" altLang="zh-Hant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9">
            <a:extLst>
              <a:ext uri="{FF2B5EF4-FFF2-40B4-BE49-F238E27FC236}">
                <a16:creationId xmlns:a16="http://schemas.microsoft.com/office/drawing/2014/main" id="{A7DE4F94-9C80-7F48-9B4B-AF3262A98081}"/>
              </a:ext>
            </a:extLst>
          </p:cNvPr>
          <p:cNvSpPr txBox="1"/>
          <p:nvPr/>
        </p:nvSpPr>
        <p:spPr>
          <a:xfrm>
            <a:off x="907976" y="3314076"/>
            <a:ext cx="7519928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我們目前並未調整模型的參數，也許能藉由調整提高分數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3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0EACA00-6FF0-4BAA-8D34-F10560AA718B}"/>
              </a:ext>
            </a:extLst>
          </p:cNvPr>
          <p:cNvGrpSpPr/>
          <p:nvPr/>
        </p:nvGrpSpPr>
        <p:grpSpPr>
          <a:xfrm>
            <a:off x="798653" y="0"/>
            <a:ext cx="10797892" cy="5416952"/>
            <a:chOff x="798653" y="0"/>
            <a:chExt cx="10797892" cy="54169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D9B0E8-C194-46F2-A391-E279E06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73" y="0"/>
              <a:ext cx="7641765" cy="5040313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5AED5C-AAC9-4210-B394-DCA8A40B9276}"/>
                </a:ext>
              </a:extLst>
            </p:cNvPr>
            <p:cNvSpPr/>
            <p:nvPr/>
          </p:nvSpPr>
          <p:spPr>
            <a:xfrm>
              <a:off x="798653" y="0"/>
              <a:ext cx="10797892" cy="541695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3ACF4B5-3196-48FE-B2C6-0A6EBBFF1433}"/>
              </a:ext>
            </a:extLst>
          </p:cNvPr>
          <p:cNvSpPr/>
          <p:nvPr/>
        </p:nvSpPr>
        <p:spPr>
          <a:xfrm>
            <a:off x="0" y="0"/>
            <a:ext cx="6193742" cy="504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29F32-B1CF-409D-9D40-DCF83FEB4112}"/>
              </a:ext>
            </a:extLst>
          </p:cNvPr>
          <p:cNvSpPr/>
          <p:nvPr/>
        </p:nvSpPr>
        <p:spPr>
          <a:xfrm>
            <a:off x="769053" y="1112394"/>
            <a:ext cx="7112000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49E199-73FA-4DCD-95C0-785846948B65}"/>
              </a:ext>
            </a:extLst>
          </p:cNvPr>
          <p:cNvSpPr txBox="1"/>
          <p:nvPr/>
        </p:nvSpPr>
        <p:spPr>
          <a:xfrm>
            <a:off x="2701916" y="2046388"/>
            <a:ext cx="3246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t" sz="4800" dirty="0">
                <a:solidFill>
                  <a:srgbClr val="19B49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800" dirty="0">
              <a:solidFill>
                <a:srgbClr val="19B49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C37B0F-00A9-4F73-BAAA-5F3EA4C5E53C}"/>
              </a:ext>
            </a:extLst>
          </p:cNvPr>
          <p:cNvCxnSpPr>
            <a:cxnSpLocks/>
          </p:cNvCxnSpPr>
          <p:nvPr/>
        </p:nvCxnSpPr>
        <p:spPr>
          <a:xfrm>
            <a:off x="1335940" y="2877385"/>
            <a:ext cx="521435" cy="0"/>
          </a:xfrm>
          <a:prstGeom prst="line">
            <a:avLst/>
          </a:prstGeom>
          <a:ln w="254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563EAC-806F-49B4-AE8E-B9FB7A39A99A}"/>
              </a:ext>
            </a:extLst>
          </p:cNvPr>
          <p:cNvCxnSpPr>
            <a:cxnSpLocks/>
          </p:cNvCxnSpPr>
          <p:nvPr/>
        </p:nvCxnSpPr>
        <p:spPr>
          <a:xfrm>
            <a:off x="8627239" y="1119224"/>
            <a:ext cx="0" cy="5419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A9CE3-1FDC-42FD-A308-7B515506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5040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94BB8-4D86-4415-A018-2BFD8161DF7B}"/>
              </a:ext>
            </a:extLst>
          </p:cNvPr>
          <p:cNvSpPr/>
          <p:nvPr/>
        </p:nvSpPr>
        <p:spPr>
          <a:xfrm>
            <a:off x="1341119" y="1092074"/>
            <a:ext cx="6489133" cy="2834640"/>
          </a:xfrm>
          <a:prstGeom prst="rect">
            <a:avLst/>
          </a:prstGeom>
          <a:noFill/>
          <a:ln w="38100"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5B5C36-48B5-4EA8-9CCA-3579AA626F9C}"/>
              </a:ext>
            </a:extLst>
          </p:cNvPr>
          <p:cNvSpPr txBox="1"/>
          <p:nvPr/>
        </p:nvSpPr>
        <p:spPr>
          <a:xfrm>
            <a:off x="5731933" y="1362579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rgbClr val="19B49B"/>
                </a:solidFill>
                <a:latin typeface="Agency FB" panose="020B0503020202020204" pitchFamily="34" charset="0"/>
              </a:rPr>
              <a:t>PART 01</a:t>
            </a:r>
            <a:endParaRPr lang="zh-CN" altLang="en-US" sz="3600" spc="300" dirty="0">
              <a:solidFill>
                <a:srgbClr val="19B49B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77A60F-6437-4A52-A98E-3DFF5A667757}"/>
              </a:ext>
            </a:extLst>
          </p:cNvPr>
          <p:cNvSpPr txBox="1"/>
          <p:nvPr/>
        </p:nvSpPr>
        <p:spPr>
          <a:xfrm>
            <a:off x="3244481" y="2071899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t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96361AE-2C38-46F2-B75E-C04B645FB4E1}"/>
              </a:ext>
            </a:extLst>
          </p:cNvPr>
          <p:cNvCxnSpPr>
            <a:cxnSpLocks/>
          </p:cNvCxnSpPr>
          <p:nvPr/>
        </p:nvCxnSpPr>
        <p:spPr>
          <a:xfrm>
            <a:off x="7093974" y="2781520"/>
            <a:ext cx="412034" cy="0"/>
          </a:xfrm>
          <a:prstGeom prst="line">
            <a:avLst/>
          </a:prstGeom>
          <a:ln w="3175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3BAA15-3D05-40A3-8206-787FBDA2B6E6}"/>
              </a:ext>
            </a:extLst>
          </p:cNvPr>
          <p:cNvSpPr txBox="1"/>
          <p:nvPr/>
        </p:nvSpPr>
        <p:spPr>
          <a:xfrm>
            <a:off x="4243749" y="2892452"/>
            <a:ext cx="492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9B49B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Exploratory data analysis for small data</a:t>
            </a:r>
          </a:p>
        </p:txBody>
      </p:sp>
    </p:spTree>
    <p:extLst>
      <p:ext uri="{BB962C8B-B14F-4D97-AF65-F5344CB8AC3E}">
        <p14:creationId xmlns:p14="http://schemas.microsoft.com/office/powerpoint/2010/main" val="11861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CFB0263-7E4A-4C4A-B236-2EDE34EE2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397"/>
            <a:ext cx="8999538" cy="252714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527670" y="1206459"/>
            <a:ext cx="13030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資料樣態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2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6" y="1124968"/>
            <a:ext cx="1741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基本統計指標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圖片 8" descr="螢幕快照%202019-01-05%20下午6.20.49.png">
            <a:extLst>
              <a:ext uri="{FF2B5EF4-FFF2-40B4-BE49-F238E27FC236}">
                <a16:creationId xmlns:a16="http://schemas.microsoft.com/office/drawing/2014/main" id="{4F1642D7-B12A-7343-B572-BE1CCA80A2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2334465"/>
            <a:ext cx="7348411" cy="25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39">
            <a:extLst>
              <a:ext uri="{FF2B5EF4-FFF2-40B4-BE49-F238E27FC236}">
                <a16:creationId xmlns:a16="http://schemas.microsoft.com/office/drawing/2014/main" id="{BE625FBC-16C0-6549-B9AA-A90089182D6F}"/>
              </a:ext>
            </a:extLst>
          </p:cNvPr>
          <p:cNvSpPr txBox="1"/>
          <p:nvPr/>
        </p:nvSpPr>
        <p:spPr>
          <a:xfrm>
            <a:off x="907976" y="1745105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發現異常經緯度值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6" y="1124968"/>
            <a:ext cx="1741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基本統計指標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BE625FBC-16C0-6549-B9AA-A90089182D6F}"/>
              </a:ext>
            </a:extLst>
          </p:cNvPr>
          <p:cNvSpPr txBox="1"/>
          <p:nvPr/>
        </p:nvSpPr>
        <p:spPr>
          <a:xfrm>
            <a:off x="907976" y="1811207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乘客數量分佈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圖片 10" descr="螢幕快照%202019-01-05%20下午6.42.14.png">
            <a:extLst>
              <a:ext uri="{FF2B5EF4-FFF2-40B4-BE49-F238E27FC236}">
                <a16:creationId xmlns:a16="http://schemas.microsoft.com/office/drawing/2014/main" id="{08C1EA0C-2EC1-2C47-853F-9100D97E6B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29" y="1525078"/>
            <a:ext cx="4467039" cy="343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39">
            <a:extLst>
              <a:ext uri="{FF2B5EF4-FFF2-40B4-BE49-F238E27FC236}">
                <a16:creationId xmlns:a16="http://schemas.microsoft.com/office/drawing/2014/main" id="{173C3624-E76F-C54D-B945-F69F7028BFD8}"/>
              </a:ext>
            </a:extLst>
          </p:cNvPr>
          <p:cNvSpPr txBox="1"/>
          <p:nvPr/>
        </p:nvSpPr>
        <p:spPr>
          <a:xfrm>
            <a:off x="907976" y="2397208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發現載客數</a:t>
            </a:r>
            <a:r>
              <a:rPr lang="en-US" altLang="zh-Hant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的異常值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6" y="1124968"/>
            <a:ext cx="17418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基本統計指標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BE625FBC-16C0-6549-B9AA-A90089182D6F}"/>
              </a:ext>
            </a:extLst>
          </p:cNvPr>
          <p:cNvSpPr txBox="1"/>
          <p:nvPr/>
        </p:nvSpPr>
        <p:spPr>
          <a:xfrm>
            <a:off x="907976" y="1811207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價錢分佈圖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9">
            <a:extLst>
              <a:ext uri="{FF2B5EF4-FFF2-40B4-BE49-F238E27FC236}">
                <a16:creationId xmlns:a16="http://schemas.microsoft.com/office/drawing/2014/main" id="{173C3624-E76F-C54D-B945-F69F7028BFD8}"/>
              </a:ext>
            </a:extLst>
          </p:cNvPr>
          <p:cNvSpPr txBox="1"/>
          <p:nvPr/>
        </p:nvSpPr>
        <p:spPr>
          <a:xfrm>
            <a:off x="907976" y="2397208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價錢負數的異常值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圖片 11" descr="螢幕快照%202019-01-05%20下午6.46.35.png">
            <a:extLst>
              <a:ext uri="{FF2B5EF4-FFF2-40B4-BE49-F238E27FC236}">
                <a16:creationId xmlns:a16="http://schemas.microsoft.com/office/drawing/2014/main" id="{0528AAB9-85E7-C344-BE4B-CF86790E28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51" y="1277792"/>
            <a:ext cx="4830597" cy="343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2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螢幕快照%202019-01-05%20下午6.59.43.png">
            <a:extLst>
              <a:ext uri="{FF2B5EF4-FFF2-40B4-BE49-F238E27FC236}">
                <a16:creationId xmlns:a16="http://schemas.microsoft.com/office/drawing/2014/main" id="{87E5332C-7E28-E14C-967F-2DE91CC6C5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85" y="2093205"/>
            <a:ext cx="4522124" cy="29471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20">
            <a:extLst>
              <a:ext uri="{FF2B5EF4-FFF2-40B4-BE49-F238E27FC236}">
                <a16:creationId xmlns:a16="http://schemas.microsoft.com/office/drawing/2014/main" id="{B7A94F03-CA4A-45FF-9A31-E0C7D01D35AB}"/>
              </a:ext>
            </a:extLst>
          </p:cNvPr>
          <p:cNvSpPr txBox="1"/>
          <p:nvPr/>
        </p:nvSpPr>
        <p:spPr>
          <a:xfrm>
            <a:off x="907976" y="292746"/>
            <a:ext cx="35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探索式資料分析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zh-Hant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小資料</a:t>
            </a:r>
            <a:r>
              <a:rPr lang="en-US" altLang="zh-Hant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6257D-2914-43D7-8600-89915A0532FB}"/>
              </a:ext>
            </a:extLst>
          </p:cNvPr>
          <p:cNvSpPr/>
          <p:nvPr/>
        </p:nvSpPr>
        <p:spPr>
          <a:xfrm>
            <a:off x="319490" y="317090"/>
            <a:ext cx="491672" cy="412955"/>
          </a:xfrm>
          <a:prstGeom prst="rect">
            <a:avLst/>
          </a:prstGeom>
          <a:solidFill>
            <a:srgbClr val="19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01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48DA11-A247-4FC5-93CD-0BA4FB19AA15}"/>
              </a:ext>
            </a:extLst>
          </p:cNvPr>
          <p:cNvCxnSpPr>
            <a:cxnSpLocks/>
          </p:cNvCxnSpPr>
          <p:nvPr/>
        </p:nvCxnSpPr>
        <p:spPr>
          <a:xfrm>
            <a:off x="1489402" y="744794"/>
            <a:ext cx="7256207" cy="0"/>
          </a:xfrm>
          <a:prstGeom prst="line">
            <a:avLst/>
          </a:prstGeom>
          <a:ln w="12700">
            <a:solidFill>
              <a:srgbClr val="19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21219CF-7D58-4A2B-A4C4-B5326F9CFE09}"/>
              </a:ext>
            </a:extLst>
          </p:cNvPr>
          <p:cNvSpPr/>
          <p:nvPr/>
        </p:nvSpPr>
        <p:spPr>
          <a:xfrm>
            <a:off x="859155" y="691470"/>
            <a:ext cx="640080" cy="57208"/>
          </a:xfrm>
          <a:custGeom>
            <a:avLst/>
            <a:gdLst>
              <a:gd name="connsiteX0" fmla="*/ 0 w 640080"/>
              <a:gd name="connsiteY0" fmla="*/ 34335 h 57208"/>
              <a:gd name="connsiteX1" fmla="*/ 121920 w 640080"/>
              <a:gd name="connsiteY1" fmla="*/ 5760 h 57208"/>
              <a:gd name="connsiteX2" fmla="*/ 169545 w 640080"/>
              <a:gd name="connsiteY2" fmla="*/ 57195 h 57208"/>
              <a:gd name="connsiteX3" fmla="*/ 287655 w 640080"/>
              <a:gd name="connsiteY3" fmla="*/ 45 h 57208"/>
              <a:gd name="connsiteX4" fmla="*/ 392430 w 640080"/>
              <a:gd name="connsiteY4" fmla="*/ 47670 h 57208"/>
              <a:gd name="connsiteX5" fmla="*/ 640080 w 640080"/>
              <a:gd name="connsiteY5" fmla="*/ 51480 h 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57208">
                <a:moveTo>
                  <a:pt x="0" y="34335"/>
                </a:moveTo>
                <a:cubicBezTo>
                  <a:pt x="46831" y="18142"/>
                  <a:pt x="93663" y="1950"/>
                  <a:pt x="121920" y="5760"/>
                </a:cubicBezTo>
                <a:cubicBezTo>
                  <a:pt x="150177" y="9570"/>
                  <a:pt x="141923" y="58147"/>
                  <a:pt x="169545" y="57195"/>
                </a:cubicBezTo>
                <a:cubicBezTo>
                  <a:pt x="197167" y="56243"/>
                  <a:pt x="250508" y="1632"/>
                  <a:pt x="287655" y="45"/>
                </a:cubicBezTo>
                <a:cubicBezTo>
                  <a:pt x="324802" y="-1542"/>
                  <a:pt x="333693" y="39098"/>
                  <a:pt x="392430" y="47670"/>
                </a:cubicBezTo>
                <a:cubicBezTo>
                  <a:pt x="451168" y="56243"/>
                  <a:pt x="545624" y="53861"/>
                  <a:pt x="640080" y="51480"/>
                </a:cubicBezTo>
              </a:path>
            </a:pathLst>
          </a:custGeom>
          <a:noFill/>
          <a:ln>
            <a:solidFill>
              <a:srgbClr val="19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9955A0D-3CF2-494F-AC79-0D95C54C9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3" y="349871"/>
            <a:ext cx="1232105" cy="475873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708F110B-C98A-CC48-B8AB-04B6D865A0C4}"/>
              </a:ext>
            </a:extLst>
          </p:cNvPr>
          <p:cNvSpPr txBox="1"/>
          <p:nvPr/>
        </p:nvSpPr>
        <p:spPr>
          <a:xfrm>
            <a:off x="472587" y="1124968"/>
            <a:ext cx="1851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Hant" altLang="en-US" sz="20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新增距離欄位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9">
            <a:extLst>
              <a:ext uri="{FF2B5EF4-FFF2-40B4-BE49-F238E27FC236}">
                <a16:creationId xmlns:a16="http://schemas.microsoft.com/office/drawing/2014/main" id="{BE625FBC-16C0-6549-B9AA-A90089182D6F}"/>
              </a:ext>
            </a:extLst>
          </p:cNvPr>
          <p:cNvSpPr txBox="1"/>
          <p:nvPr/>
        </p:nvSpPr>
        <p:spPr>
          <a:xfrm>
            <a:off x="907976" y="1811207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利用搭車及下車經緯度做轉換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9">
            <a:extLst>
              <a:ext uri="{FF2B5EF4-FFF2-40B4-BE49-F238E27FC236}">
                <a16:creationId xmlns:a16="http://schemas.microsoft.com/office/drawing/2014/main" id="{173C3624-E76F-C54D-B945-F69F7028BFD8}"/>
              </a:ext>
            </a:extLst>
          </p:cNvPr>
          <p:cNvSpPr txBox="1"/>
          <p:nvPr/>
        </p:nvSpPr>
        <p:spPr>
          <a:xfrm>
            <a:off x="907976" y="2397208"/>
            <a:ext cx="68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t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圖中出現距離超遠的數值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1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E98A8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698</Words>
  <Application>Microsoft Macintosh PowerPoint</Application>
  <PresentationFormat>自訂</PresentationFormat>
  <Paragraphs>180</Paragraphs>
  <Slides>35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9" baseType="lpstr">
      <vt:lpstr>★懐風体</vt:lpstr>
      <vt:lpstr>方正兰亭准黑_GBK</vt:lpstr>
      <vt:lpstr>Agency FB</vt:lpstr>
      <vt:lpstr>等线</vt:lpstr>
      <vt:lpstr>等线 Light</vt:lpstr>
      <vt:lpstr>微软雅黑</vt:lpstr>
      <vt:lpstr>微软雅黑</vt:lpstr>
      <vt:lpstr>PingFang TC</vt:lpstr>
      <vt:lpstr>宋体</vt:lpstr>
      <vt:lpstr>Arial</vt:lpstr>
      <vt:lpstr>Calibri</vt:lpstr>
      <vt:lpstr>Calibri Light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Andy</cp:lastModifiedBy>
  <cp:revision>162</cp:revision>
  <dcterms:created xsi:type="dcterms:W3CDTF">2017-08-07T14:44:08Z</dcterms:created>
  <dcterms:modified xsi:type="dcterms:W3CDTF">2019-01-07T07:56:36Z</dcterms:modified>
</cp:coreProperties>
</file>