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46" r:id="rId2"/>
    <p:sldId id="340" r:id="rId3"/>
    <p:sldId id="347" r:id="rId4"/>
    <p:sldId id="3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1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6" autoAdjust="0"/>
    <p:restoredTop sz="97248"/>
  </p:normalViewPr>
  <p:slideViewPr>
    <p:cSldViewPr snapToGrid="0" snapToObjects="1">
      <p:cViewPr varScale="1">
        <p:scale>
          <a:sx n="85" d="100"/>
          <a:sy n="85" d="100"/>
        </p:scale>
        <p:origin x="57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000EA-C57E-F640-BE40-9E4845CF53EF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973F9-E30F-0949-86F6-A61809246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8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37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60A7-36E2-254F-A320-97BC77E1C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028724"/>
            <a:ext cx="11350172" cy="599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CSE 3521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HW #3: Programming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65" y="1600201"/>
            <a:ext cx="12105983" cy="5170469"/>
          </a:xfrm>
        </p:spPr>
        <p:txBody>
          <a:bodyPr>
            <a:normAutofit/>
          </a:bodyPr>
          <a:lstStyle/>
          <a:p>
            <a:r>
              <a:rPr lang="en-US" b="1" dirty="0"/>
              <a:t>You are to implement Naïve Bayes classifier for sentiment analysis.</a:t>
            </a:r>
          </a:p>
          <a:p>
            <a:pPr lvl="1"/>
            <a:r>
              <a:rPr lang="en-US" dirty="0"/>
              <a:t>Given a future document, classify it into {positive, neural, negative}</a:t>
            </a:r>
          </a:p>
          <a:p>
            <a:pPr lvl="1"/>
            <a:r>
              <a:rPr lang="en-US" dirty="0"/>
              <a:t>In the homework, we use {-1, 0, 1} to represent each class: </a:t>
            </a:r>
            <a:r>
              <a:rPr lang="en-US" b="1" dirty="0">
                <a:solidFill>
                  <a:srgbClr val="FF0000"/>
                </a:solidFill>
              </a:rPr>
              <a:t>in total, 3 classes</a:t>
            </a:r>
          </a:p>
          <a:p>
            <a:r>
              <a:rPr lang="en-US" b="1" dirty="0"/>
              <a:t>Training labeled data:</a:t>
            </a:r>
          </a:p>
          <a:p>
            <a:pPr lvl="1"/>
            <a:r>
              <a:rPr lang="en-US" b="1" dirty="0"/>
              <a:t>training_set: </a:t>
            </a:r>
            <a:r>
              <a:rPr lang="en-US" dirty="0"/>
              <a:t>a list of documents</a:t>
            </a:r>
          </a:p>
          <a:p>
            <a:pPr lvl="1"/>
            <a:r>
              <a:rPr lang="en-US" b="1" dirty="0"/>
              <a:t>training_labels: </a:t>
            </a:r>
            <a:r>
              <a:rPr lang="en-US" dirty="0"/>
              <a:t>the list of class labels</a:t>
            </a:r>
          </a:p>
          <a:p>
            <a:pPr lvl="1"/>
            <a:r>
              <a:rPr lang="en-US" dirty="0"/>
              <a:t>You can extract the n-th document by </a:t>
            </a:r>
            <a:r>
              <a:rPr lang="en-US" dirty="0">
                <a:solidFill>
                  <a:srgbClr val="0070C0"/>
                </a:solidFill>
              </a:rPr>
              <a:t>training_set[n] </a:t>
            </a:r>
            <a:r>
              <a:rPr lang="en-US" dirty="0"/>
              <a:t>(n starts from 0)</a:t>
            </a:r>
          </a:p>
          <a:p>
            <a:pPr lvl="2"/>
            <a:r>
              <a:rPr lang="en-US" dirty="0"/>
              <a:t>E.g., training_set[100] = [“i”, “go”, “to”, “school”]  </a:t>
            </a:r>
          </a:p>
          <a:p>
            <a:pPr lvl="1"/>
            <a:r>
              <a:rPr lang="en-US" dirty="0"/>
              <a:t>You can extract the m-th work of the n-th document by </a:t>
            </a:r>
            <a:r>
              <a:rPr lang="en-US" dirty="0">
                <a:solidFill>
                  <a:srgbClr val="0070C0"/>
                </a:solidFill>
              </a:rPr>
              <a:t>training_set[n][m]</a:t>
            </a:r>
          </a:p>
          <a:p>
            <a:pPr lvl="2"/>
            <a:r>
              <a:rPr lang="en-US" dirty="0"/>
              <a:t>E.g., training_set[100] [0] = “i”</a:t>
            </a:r>
          </a:p>
          <a:p>
            <a:pPr lvl="1"/>
            <a:r>
              <a:rPr lang="en-US" dirty="0"/>
              <a:t>You can extract the n-th document’s label by </a:t>
            </a:r>
            <a:r>
              <a:rPr lang="en-US" dirty="0">
                <a:solidFill>
                  <a:srgbClr val="0070C0"/>
                </a:solidFill>
              </a:rPr>
              <a:t>training_labels[n]</a:t>
            </a:r>
          </a:p>
          <a:p>
            <a:pPr lvl="1"/>
            <a:r>
              <a:rPr lang="en-US" dirty="0"/>
              <a:t>We have tokenized the words in training_set (e.g., “I” becomes “i”)</a:t>
            </a:r>
          </a:p>
          <a:p>
            <a:endParaRPr lang="en-US" b="1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b="1" u="sng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43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E310-4822-42F4-AC62-F68C0A51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Important steps of HW #3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E1E30-62CE-47B1-BB2F-5DC493D48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39" y="1612906"/>
                <a:ext cx="11856221" cy="524509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Step 1 (in def train): Build a “binary” bags of word (BoW) vector</a:t>
                </a:r>
              </a:p>
              <a:p>
                <a:pPr lvl="1"/>
                <a:r>
                  <a:rPr lang="en-US" dirty="0"/>
                  <a:t>Since the documents may have variable lengths (different number of words), you have to first represent each document training_set[n] by a D-dimensional binary vector, where D is the dictionary size.</a:t>
                </a:r>
              </a:p>
              <a:p>
                <a:pPr lvl="1"/>
                <a:r>
                  <a:rPr lang="en-US" b="1" dirty="0"/>
                  <a:t>self.V: </a:t>
                </a:r>
                <a:r>
                  <a:rPr lang="en-US" dirty="0"/>
                  <a:t>the dictionary with D unique words.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Unlike our BoW lectures, you will represent training_set[n] by a binary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. </a:t>
                </a:r>
                <a:endParaRPr lang="en-US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means training_set[n] contains the d-th unique word in the dictionary.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means training_set[n] does not contain the d-th unique word in the dictionary.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E1E30-62CE-47B1-BB2F-5DC493D48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39" y="1612906"/>
                <a:ext cx="11856221" cy="5245094"/>
              </a:xfrm>
              <a:blipFill>
                <a:blip r:embed="rId2"/>
                <a:stretch>
                  <a:fillRect l="-925" t="-1977" r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20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F58B-773D-4E48-BCB4-C53A1FFD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steps of HW #3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4A214-C143-4F77-9BDD-0D14914B9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Step 2 (in def train): Estimate the parameters of Naïve Bayes by MLE</a:t>
                </a:r>
              </a:p>
              <a:p>
                <a:pPr lvl="1"/>
                <a:r>
                  <a:rPr lang="en-US" dirty="0"/>
                  <a:t>Given that each document can be represented by a D-dimensional binary vector, you are to build the Naïve Bayes classifier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−1,0,1</m:t>
                              </m:r>
                            </m:e>
                          </m:d>
                        </m:lim>
                      </m:limLow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−1,0,1</m:t>
                              </m:r>
                            </m:e>
                          </m:d>
                        </m:lim>
                      </m:limLow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That is, you are to estimate the parameters of each probability term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each c and each d, each is a Bernoulli distribution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4A214-C143-4F77-9BDD-0D14914B9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97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F9E0-A193-45B4-8A3A-D3B63EA1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steps of HW #3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7E2AD4-1511-4195-906E-60F4AB741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Step 3: Inference (in def predict) </a:t>
                </a:r>
              </a:p>
              <a:p>
                <a:pPr lvl="1"/>
                <a:r>
                  <a:rPr lang="en-US" dirty="0"/>
                  <a:t>Note that,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−1,0,1</m:t>
                            </m:r>
                          </m:e>
                        </m:d>
                      </m:lim>
                    </m:limLow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−1,0,1</m:t>
                            </m:r>
                          </m:e>
                        </m:d>
                      </m:lim>
                    </m:limLow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∏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−1,0,1</m:t>
                            </m:r>
                          </m:e>
                        </m:d>
                      </m:lim>
                    </m:limLow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Since multiplying D probability terms may lead to underflow problem, in inference we asked you to report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∏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 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nary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for each 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−1,0,1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that, given a test/future document, you have to first represent it as a binary BoW vector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7E2AD4-1511-4195-906E-60F4AB741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 b="-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50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486</Words>
  <Application>Microsoft Office PowerPoint</Application>
  <PresentationFormat>Widescreen</PresentationFormat>
  <Paragraphs>42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HW #3: Programming part</vt:lpstr>
      <vt:lpstr>Important steps of HW #3</vt:lpstr>
      <vt:lpstr>Important steps of HW #3</vt:lpstr>
      <vt:lpstr>Important steps of HW #3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Binte Jafar, Jeniya T.</dc:creator>
  <cp:lastModifiedBy>Chao, Wei-Lun</cp:lastModifiedBy>
  <cp:revision>222</cp:revision>
  <dcterms:created xsi:type="dcterms:W3CDTF">2020-06-25T19:45:53Z</dcterms:created>
  <dcterms:modified xsi:type="dcterms:W3CDTF">2020-10-31T21:30:35Z</dcterms:modified>
</cp:coreProperties>
</file>