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5" r:id="rId3"/>
    <p:sldId id="335" r:id="rId4"/>
    <p:sldId id="336" r:id="rId5"/>
    <p:sldId id="334" r:id="rId6"/>
    <p:sldId id="333" r:id="rId7"/>
    <p:sldId id="332" r:id="rId8"/>
    <p:sldId id="338" r:id="rId9"/>
    <p:sldId id="339" r:id="rId10"/>
    <p:sldId id="340" r:id="rId11"/>
    <p:sldId id="304" r:id="rId12"/>
    <p:sldId id="331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9" autoAdjust="0"/>
    <p:restoredTop sz="94676"/>
  </p:normalViewPr>
  <p:slideViewPr>
    <p:cSldViewPr snapToGrid="0">
      <p:cViewPr varScale="1">
        <p:scale>
          <a:sx n="106" d="100"/>
          <a:sy n="106" d="100"/>
        </p:scale>
        <p:origin x="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算法数据结构基础课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第二节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栈和队列的常见面试题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）如何用栈结构实现队列结构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如何</a:t>
            </a:r>
            <a:r>
              <a:rPr lang="zh-CN" altLang="en-US" sz="2400" dirty="0" smtClean="0"/>
              <a:t>用队列结构实现栈结构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这两种结构的</a:t>
            </a:r>
            <a:r>
              <a:rPr lang="zh-CN" altLang="en-US" sz="2400" dirty="0" smtClean="0"/>
              <a:t>应用实在是太多了，在刷题时我们会大量见到</a:t>
            </a:r>
            <a:endParaRPr lang="en-US" altLang="zh-CN" sz="2400" dirty="0" smtClean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12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递归？这东西是什么啊？</a:t>
            </a:r>
            <a:endParaRPr lang="zh-CN" altLang="en-US" sz="3200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3118934"/>
            <a:ext cx="10515600" cy="22591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怎么从思想上理解递归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怎么从实际实现的角度出发理解递归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455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例子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/>
              <a:t>求数组</a:t>
            </a:r>
            <a:r>
              <a:rPr lang="en-US" altLang="zh-CN" sz="2400" dirty="0" err="1" smtClean="0"/>
              <a:t>arr</a:t>
            </a:r>
            <a:r>
              <a:rPr lang="en-US" altLang="zh-CN" sz="2400" dirty="0" smtClean="0"/>
              <a:t>[L..R]</a:t>
            </a:r>
            <a:r>
              <a:rPr lang="zh-CN" altLang="en-US" sz="2400" dirty="0" smtClean="0"/>
              <a:t>中的最大值，怎么用递归方法实现。</a:t>
            </a:r>
            <a:endParaRPr lang="en-US" altLang="zh-CN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）将</a:t>
            </a:r>
            <a:r>
              <a:rPr lang="en-US" altLang="zh-CN" sz="2400" dirty="0" smtClean="0"/>
              <a:t>[L..R]</a:t>
            </a:r>
            <a:r>
              <a:rPr lang="zh-CN" altLang="en-US" sz="2400" dirty="0" smtClean="0"/>
              <a:t>范围分成左右两半。左：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L..Mid</a:t>
            </a:r>
            <a:r>
              <a:rPr lang="en-US" altLang="zh-CN" sz="2400" dirty="0" smtClean="0"/>
              <a:t>]  </a:t>
            </a:r>
            <a:r>
              <a:rPr lang="zh-CN" altLang="en-US" sz="2400" dirty="0" smtClean="0"/>
              <a:t>右</a:t>
            </a:r>
            <a:r>
              <a:rPr lang="en-US" altLang="zh-CN" sz="2400" dirty="0" smtClean="0"/>
              <a:t>[Mid+1..R]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）左部分求最大值，右部分求最大值</a:t>
            </a:r>
            <a:endParaRPr lang="en-US" altLang="zh-CN" sz="24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）</a:t>
            </a:r>
            <a:r>
              <a:rPr lang="en-US" altLang="zh-CN" sz="2400" dirty="0"/>
              <a:t> [L..R]</a:t>
            </a:r>
            <a:r>
              <a:rPr lang="zh-CN" altLang="en-US" sz="2400" dirty="0" smtClean="0"/>
              <a:t>范围上的最大值，是</a:t>
            </a:r>
            <a:r>
              <a:rPr lang="en-US" altLang="zh-CN" sz="2400" dirty="0" smtClean="0"/>
              <a:t>max{</a:t>
            </a:r>
            <a:r>
              <a:rPr lang="zh-CN" altLang="en-US" sz="2400" dirty="0" smtClean="0"/>
              <a:t>左部分最大值，右部分最大值</a:t>
            </a:r>
            <a:r>
              <a:rPr lang="en-US" altLang="zh-CN" sz="2400" dirty="0" smtClean="0"/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 smtClean="0"/>
              <a:t>注意：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）是个递归过程，当范围上只有一个数，就可以不用再递归了</a:t>
            </a:r>
            <a:endParaRPr lang="en-US" altLang="zh-CN" sz="2400" dirty="0" smtClean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44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递归的脑图和实际实现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/>
              <a:t>对于新手来说，把调用的过程画出结构图是必须的，这有利于分析递归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/>
              <a:t>递归并不是玄学，递归底层是利用系统栈来实现的</a:t>
            </a:r>
            <a:endParaRPr lang="en-US" altLang="zh-CN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/>
              <a:t>任何递归函数都一定可以改成非递归</a:t>
            </a:r>
            <a:endParaRPr lang="en-US" altLang="zh-CN" sz="2400" dirty="0" smtClean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59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Master</a:t>
            </a:r>
            <a:r>
              <a:rPr lang="zh-CN" altLang="en-US" sz="3200" dirty="0" smtClean="0"/>
              <a:t>公式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/>
              <a:t>形如</a:t>
            </a:r>
            <a:endParaRPr lang="en-US" altLang="zh-CN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/>
              <a:t>T(N) = a * T(N/b) + O(</a:t>
            </a:r>
            <a:r>
              <a:rPr lang="en-US" altLang="zh-CN" sz="2400" dirty="0" err="1" smtClean="0"/>
              <a:t>N^d</a:t>
            </a:r>
            <a:r>
              <a:rPr lang="en-US" altLang="zh-CN" sz="2400" dirty="0" smtClean="0"/>
              <a:t>)</a:t>
            </a:r>
            <a:r>
              <a:rPr lang="en-US" altLang="zh-CN" sz="2400" dirty="0"/>
              <a:t>(</a:t>
            </a:r>
            <a:r>
              <a:rPr lang="zh-CN" altLang="en-US" sz="2400" dirty="0" smtClean="0"/>
              <a:t>其中的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都是常数</a:t>
            </a:r>
            <a:r>
              <a:rPr lang="en-US" altLang="zh-CN" sz="2400" dirty="0" smtClean="0"/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/>
              <a:t>的递归函数，可以直接通过</a:t>
            </a:r>
            <a:r>
              <a:rPr lang="en-US" altLang="zh-CN" sz="2400" dirty="0" smtClean="0"/>
              <a:t>Master</a:t>
            </a:r>
            <a:r>
              <a:rPr lang="zh-CN" altLang="en-US" sz="2400" dirty="0" smtClean="0"/>
              <a:t>公式来确定时间复杂度</a:t>
            </a:r>
            <a:endParaRPr lang="en-US" altLang="zh-CN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/>
              <a:t>如果 </a:t>
            </a:r>
            <a:r>
              <a:rPr lang="en-US" altLang="zh-CN" sz="2400" dirty="0" smtClean="0"/>
              <a:t>log(</a:t>
            </a:r>
            <a:r>
              <a:rPr lang="en-US" altLang="zh-CN" sz="2400" dirty="0" err="1" smtClean="0"/>
              <a:t>b,a</a:t>
            </a:r>
            <a:r>
              <a:rPr lang="en-US" altLang="zh-CN" sz="2400" dirty="0" smtClean="0"/>
              <a:t>) &lt; d</a:t>
            </a:r>
            <a:r>
              <a:rPr lang="zh-CN" altLang="en-US" sz="2400" dirty="0" smtClean="0"/>
              <a:t>，复杂度为</a:t>
            </a:r>
            <a:r>
              <a:rPr lang="en-US" altLang="zh-CN" sz="2400" dirty="0" smtClean="0"/>
              <a:t>O(</a:t>
            </a:r>
            <a:r>
              <a:rPr lang="en-US" altLang="zh-CN" sz="2400" dirty="0" err="1" smtClean="0"/>
              <a:t>N^d</a:t>
            </a:r>
            <a:r>
              <a:rPr lang="en-US" altLang="zh-CN" sz="2400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如果 </a:t>
            </a:r>
            <a:r>
              <a:rPr lang="en-US" altLang="zh-CN" sz="2400" dirty="0"/>
              <a:t>log(</a:t>
            </a:r>
            <a:r>
              <a:rPr lang="en-US" altLang="zh-CN" sz="2400" dirty="0" err="1"/>
              <a:t>b,a</a:t>
            </a:r>
            <a:r>
              <a:rPr lang="en-US" altLang="zh-CN" sz="2400" dirty="0"/>
              <a:t>) </a:t>
            </a:r>
            <a:r>
              <a:rPr lang="en-US" altLang="zh-CN" sz="2400" dirty="0" smtClean="0"/>
              <a:t>&gt; </a:t>
            </a:r>
            <a:r>
              <a:rPr lang="en-US" altLang="zh-CN" sz="2400" dirty="0"/>
              <a:t>d</a:t>
            </a:r>
            <a:r>
              <a:rPr lang="zh-CN" altLang="en-US" sz="2400" dirty="0"/>
              <a:t>，复杂度为</a:t>
            </a:r>
            <a:r>
              <a:rPr lang="en-US" altLang="zh-CN" sz="2400" dirty="0" smtClean="0"/>
              <a:t>O(</a:t>
            </a:r>
            <a:r>
              <a:rPr lang="en-US" altLang="zh-CN" sz="2400" dirty="0" err="1" smtClean="0"/>
              <a:t>N^log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b,a</a:t>
            </a:r>
            <a:r>
              <a:rPr lang="en-US" altLang="zh-CN" sz="2400" dirty="0" smtClean="0"/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如果 </a:t>
            </a:r>
            <a:r>
              <a:rPr lang="en-US" altLang="zh-CN" sz="2400" dirty="0"/>
              <a:t>log(</a:t>
            </a:r>
            <a:r>
              <a:rPr lang="en-US" altLang="zh-CN" sz="2400" dirty="0" err="1"/>
              <a:t>b,a</a:t>
            </a:r>
            <a:r>
              <a:rPr lang="en-US" altLang="zh-CN" sz="2400" dirty="0"/>
              <a:t>) </a:t>
            </a:r>
            <a:r>
              <a:rPr lang="en-US" altLang="zh-CN" sz="2400" dirty="0" smtClean="0"/>
              <a:t>== </a:t>
            </a:r>
            <a:r>
              <a:rPr lang="en-US" altLang="zh-CN" sz="2400" dirty="0"/>
              <a:t>d</a:t>
            </a:r>
            <a:r>
              <a:rPr lang="zh-CN" altLang="en-US" sz="2400" dirty="0"/>
              <a:t>，复杂度为</a:t>
            </a:r>
            <a:r>
              <a:rPr lang="en-US" altLang="zh-CN" sz="2400" dirty="0" smtClean="0"/>
              <a:t>O(</a:t>
            </a:r>
            <a:r>
              <a:rPr lang="en-US" altLang="zh-CN" sz="2400" dirty="0" err="1" smtClean="0"/>
              <a:t>N^d</a:t>
            </a:r>
            <a:r>
              <a:rPr lang="en-US" altLang="zh-CN" sz="2400" dirty="0" smtClean="0"/>
              <a:t>  * </a:t>
            </a:r>
            <a:r>
              <a:rPr lang="en-US" altLang="zh-CN" sz="2400" dirty="0" err="1" smtClean="0"/>
              <a:t>logN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 smtClean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07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哈希表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1</a:t>
            </a:r>
            <a:r>
              <a:rPr lang="en-US" altLang="zh-CN" sz="2400" dirty="0"/>
              <a:t>)</a:t>
            </a:r>
            <a:r>
              <a:rPr lang="zh-CN" altLang="en-US" sz="2400" dirty="0"/>
              <a:t>哈希表在使用层面上可以理解为一种集合</a:t>
            </a:r>
            <a:r>
              <a:rPr lang="zh-CN" altLang="en-US" sz="2400" dirty="0" smtClean="0"/>
              <a:t>结构</a:t>
            </a:r>
            <a:endParaRPr lang="en-US" altLang="zh-CN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2</a:t>
            </a:r>
            <a:r>
              <a:rPr lang="en-US" altLang="zh-CN" sz="2400" dirty="0"/>
              <a:t>)</a:t>
            </a:r>
            <a:r>
              <a:rPr lang="zh-CN" altLang="en-US" sz="2400" dirty="0"/>
              <a:t>如果只有</a:t>
            </a:r>
            <a:r>
              <a:rPr lang="en-US" altLang="zh-CN" sz="2400" dirty="0"/>
              <a:t>key</a:t>
            </a:r>
            <a:r>
              <a:rPr lang="zh-CN" altLang="en-US" sz="2400" dirty="0"/>
              <a:t>，没有伴随数据</a:t>
            </a:r>
            <a:r>
              <a:rPr lang="en-US" altLang="zh-CN" sz="2400" dirty="0"/>
              <a:t>value</a:t>
            </a:r>
            <a:r>
              <a:rPr lang="zh-CN" altLang="en-US" sz="2400" dirty="0"/>
              <a:t>，可以使用</a:t>
            </a:r>
            <a:r>
              <a:rPr lang="en-US" altLang="zh-CN" sz="2400" dirty="0" err="1"/>
              <a:t>HashSet</a:t>
            </a:r>
            <a:r>
              <a:rPr lang="zh-CN" altLang="en-US" sz="2400" dirty="0" smtClean="0"/>
              <a:t>结构</a:t>
            </a:r>
            <a:endParaRPr lang="en-US" altLang="zh-CN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3</a:t>
            </a:r>
            <a:r>
              <a:rPr lang="en-US" altLang="zh-CN" sz="2400" dirty="0"/>
              <a:t>)</a:t>
            </a:r>
            <a:r>
              <a:rPr lang="zh-CN" altLang="en-US" sz="2400" dirty="0"/>
              <a:t>如果既有</a:t>
            </a:r>
            <a:r>
              <a:rPr lang="en-US" altLang="zh-CN" sz="2400" dirty="0"/>
              <a:t>key</a:t>
            </a:r>
            <a:r>
              <a:rPr lang="zh-CN" altLang="en-US" sz="2400" dirty="0"/>
              <a:t>，又有伴随数据</a:t>
            </a:r>
            <a:r>
              <a:rPr lang="en-US" altLang="zh-CN" sz="2400" dirty="0"/>
              <a:t>value</a:t>
            </a:r>
            <a:r>
              <a:rPr lang="zh-CN" altLang="en-US" sz="2400" dirty="0"/>
              <a:t>，可以使用</a:t>
            </a:r>
            <a:r>
              <a:rPr lang="en-US" altLang="zh-CN" sz="2400" dirty="0" err="1"/>
              <a:t>HashMap</a:t>
            </a:r>
            <a:r>
              <a:rPr lang="zh-CN" altLang="en-US" sz="2400" dirty="0" smtClean="0"/>
              <a:t>结构</a:t>
            </a:r>
            <a:endParaRPr lang="en-US" altLang="zh-CN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4</a:t>
            </a:r>
            <a:r>
              <a:rPr lang="en-US" altLang="zh-CN" sz="2400" dirty="0"/>
              <a:t>)</a:t>
            </a:r>
            <a:r>
              <a:rPr lang="zh-CN" altLang="en-US" sz="2400" dirty="0"/>
              <a:t>有无伴随数据，是</a:t>
            </a:r>
            <a:r>
              <a:rPr lang="en-US" altLang="zh-CN" sz="2400" dirty="0" err="1"/>
              <a:t>HashMap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HashSet</a:t>
            </a:r>
            <a:r>
              <a:rPr lang="zh-CN" altLang="en-US" sz="2400" dirty="0"/>
              <a:t>唯一的区别</a:t>
            </a:r>
            <a:r>
              <a:rPr lang="zh-CN" altLang="en-US" sz="2400" dirty="0" smtClean="0"/>
              <a:t>，实际</a:t>
            </a:r>
            <a:r>
              <a:rPr lang="zh-CN" altLang="en-US" sz="2400" dirty="0"/>
              <a:t>结构是一回事 </a:t>
            </a:r>
            <a:endParaRPr lang="en-US" altLang="zh-CN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5</a:t>
            </a:r>
            <a:r>
              <a:rPr lang="en-US" altLang="zh-CN" sz="2400" dirty="0"/>
              <a:t>)</a:t>
            </a:r>
            <a:r>
              <a:rPr lang="zh-CN" altLang="en-US" sz="2400" dirty="0"/>
              <a:t>使用哈希表增</a:t>
            </a:r>
            <a:r>
              <a:rPr lang="en-US" altLang="zh-CN" sz="2400" dirty="0"/>
              <a:t>(put)</a:t>
            </a:r>
            <a:r>
              <a:rPr lang="zh-CN" altLang="en-US" sz="2400" dirty="0"/>
              <a:t>、删</a:t>
            </a:r>
            <a:r>
              <a:rPr lang="en-US" altLang="zh-CN" sz="2400" dirty="0"/>
              <a:t>(remove)</a:t>
            </a:r>
            <a:r>
              <a:rPr lang="zh-CN" altLang="en-US" sz="2400" dirty="0"/>
              <a:t>、改</a:t>
            </a:r>
            <a:r>
              <a:rPr lang="en-US" altLang="zh-CN" sz="2400" dirty="0"/>
              <a:t>(put)</a:t>
            </a:r>
            <a:r>
              <a:rPr lang="zh-CN" altLang="en-US" sz="2400" dirty="0"/>
              <a:t>和查</a:t>
            </a:r>
            <a:r>
              <a:rPr lang="en-US" altLang="zh-CN" sz="2400" dirty="0"/>
              <a:t>(get)</a:t>
            </a:r>
            <a:r>
              <a:rPr lang="zh-CN" altLang="en-US" sz="2400" dirty="0"/>
              <a:t>的操作，可以认为时间复杂度为 </a:t>
            </a:r>
            <a:r>
              <a:rPr lang="en-US" altLang="zh-CN" sz="2400" dirty="0"/>
              <a:t>O(1)</a:t>
            </a:r>
            <a:r>
              <a:rPr lang="zh-CN" altLang="en-US" sz="2400" dirty="0"/>
              <a:t>，但是常数时间比较大 </a:t>
            </a:r>
            <a:endParaRPr lang="en-US" altLang="zh-CN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6</a:t>
            </a:r>
            <a:r>
              <a:rPr lang="en-US" altLang="zh-CN" sz="2400" dirty="0"/>
              <a:t>)</a:t>
            </a:r>
            <a:r>
              <a:rPr lang="zh-CN" altLang="en-US" sz="2400" dirty="0"/>
              <a:t>放入哈希表的东西，如果是基础类型，内部按值传递，内存</a:t>
            </a:r>
            <a:r>
              <a:rPr lang="zh-CN" altLang="en-US" sz="2400" dirty="0" smtClean="0"/>
              <a:t>占用是</a:t>
            </a:r>
            <a:r>
              <a:rPr lang="zh-CN" altLang="en-US" sz="2400" dirty="0"/>
              <a:t>这个东西的大小 </a:t>
            </a:r>
            <a:endParaRPr lang="en-US" altLang="zh-CN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7</a:t>
            </a:r>
            <a:r>
              <a:rPr lang="en-US" altLang="zh-CN" sz="2400" dirty="0"/>
              <a:t>)</a:t>
            </a:r>
            <a:r>
              <a:rPr lang="zh-CN" altLang="en-US" sz="2400" dirty="0"/>
              <a:t>放入哈希表的东西，如果不是基础类型，内部按引用传递，内存占用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字节</a:t>
            </a:r>
            <a:endParaRPr lang="zh-CN" alt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 smtClean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99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有序表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en-US" altLang="zh-CN" sz="2400" dirty="0"/>
              <a:t>)</a:t>
            </a:r>
            <a:r>
              <a:rPr lang="zh-CN" altLang="en-US" sz="2400" dirty="0"/>
              <a:t>有序表在使用层面上可以理解为一种集合</a:t>
            </a:r>
            <a:r>
              <a:rPr lang="zh-CN" altLang="en-US" sz="2400" dirty="0" smtClean="0"/>
              <a:t>结构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en-US" altLang="zh-CN" sz="2400" dirty="0"/>
              <a:t>)</a:t>
            </a:r>
            <a:r>
              <a:rPr lang="zh-CN" altLang="en-US" sz="2400" dirty="0"/>
              <a:t>如果只有</a:t>
            </a:r>
            <a:r>
              <a:rPr lang="en-US" altLang="zh-CN" sz="2400" dirty="0"/>
              <a:t>key</a:t>
            </a:r>
            <a:r>
              <a:rPr lang="zh-CN" altLang="en-US" sz="2400" dirty="0"/>
              <a:t>，没有伴随数据</a:t>
            </a:r>
            <a:r>
              <a:rPr lang="en-US" altLang="zh-CN" sz="2400" dirty="0"/>
              <a:t>value</a:t>
            </a:r>
            <a:r>
              <a:rPr lang="zh-CN" altLang="en-US" sz="2400" dirty="0"/>
              <a:t>，可以使用</a:t>
            </a:r>
            <a:r>
              <a:rPr lang="en-US" altLang="zh-CN" sz="2400" dirty="0" err="1"/>
              <a:t>TreeSet</a:t>
            </a:r>
            <a:r>
              <a:rPr lang="zh-CN" altLang="en-US" sz="2400" dirty="0" smtClean="0"/>
              <a:t>结构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</a:t>
            </a:r>
            <a:r>
              <a:rPr lang="en-US" altLang="zh-CN" sz="2400" dirty="0"/>
              <a:t>)</a:t>
            </a:r>
            <a:r>
              <a:rPr lang="zh-CN" altLang="en-US" sz="2400" dirty="0"/>
              <a:t>如果既有</a:t>
            </a:r>
            <a:r>
              <a:rPr lang="en-US" altLang="zh-CN" sz="2400" dirty="0"/>
              <a:t>key</a:t>
            </a:r>
            <a:r>
              <a:rPr lang="zh-CN" altLang="en-US" sz="2400" dirty="0"/>
              <a:t>，又有伴随数据</a:t>
            </a:r>
            <a:r>
              <a:rPr lang="en-US" altLang="zh-CN" sz="2400" dirty="0"/>
              <a:t>value</a:t>
            </a:r>
            <a:r>
              <a:rPr lang="zh-CN" altLang="en-US" sz="2400" dirty="0"/>
              <a:t>，可以使用</a:t>
            </a:r>
            <a:r>
              <a:rPr lang="en-US" altLang="zh-CN" sz="2400" dirty="0" err="1"/>
              <a:t>TreeMap</a:t>
            </a:r>
            <a:r>
              <a:rPr lang="zh-CN" altLang="en-US" sz="2400" dirty="0" smtClean="0"/>
              <a:t>结构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4</a:t>
            </a:r>
            <a:r>
              <a:rPr lang="en-US" altLang="zh-CN" sz="2400" dirty="0"/>
              <a:t>)</a:t>
            </a:r>
            <a:r>
              <a:rPr lang="zh-CN" altLang="en-US" sz="2400" dirty="0"/>
              <a:t>有无伴随数据，是</a:t>
            </a:r>
            <a:r>
              <a:rPr lang="en-US" altLang="zh-CN" sz="2400" dirty="0" err="1"/>
              <a:t>TreeSet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TreeMap</a:t>
            </a:r>
            <a:r>
              <a:rPr lang="zh-CN" altLang="en-US" sz="2400" dirty="0"/>
              <a:t>唯一的区别，底层的实际结构是一回</a:t>
            </a:r>
            <a:r>
              <a:rPr lang="zh-CN" altLang="en-US" sz="2400" dirty="0" smtClean="0"/>
              <a:t>事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5)</a:t>
            </a:r>
            <a:r>
              <a:rPr lang="zh-CN" altLang="en-US" sz="2400" dirty="0" smtClean="0"/>
              <a:t>有序</a:t>
            </a:r>
            <a:r>
              <a:rPr lang="zh-CN" altLang="en-US" sz="2400" dirty="0"/>
              <a:t>表把</a:t>
            </a:r>
            <a:r>
              <a:rPr lang="en-US" altLang="zh-CN" sz="2400" dirty="0"/>
              <a:t>key</a:t>
            </a:r>
            <a:r>
              <a:rPr lang="zh-CN" altLang="en-US" sz="2400" dirty="0"/>
              <a:t>按照顺序组织起来，而哈希表完全不</a:t>
            </a:r>
            <a:r>
              <a:rPr lang="zh-CN" altLang="en-US" sz="2400" dirty="0" smtClean="0"/>
              <a:t>组织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06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有序表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6</a:t>
            </a:r>
            <a:r>
              <a:rPr lang="en-US" altLang="zh-CN" sz="2400" dirty="0" smtClean="0"/>
              <a:t>)</a:t>
            </a:r>
            <a:r>
              <a:rPr lang="zh-CN" altLang="en-US" sz="2400" dirty="0"/>
              <a:t>红黑树、</a:t>
            </a:r>
            <a:r>
              <a:rPr lang="en-US" altLang="zh-CN" sz="2400" dirty="0"/>
              <a:t>AVL</a:t>
            </a:r>
            <a:r>
              <a:rPr lang="zh-CN" altLang="en-US" sz="2400" dirty="0"/>
              <a:t>树、</a:t>
            </a:r>
            <a:r>
              <a:rPr lang="en-US" altLang="zh-CN" sz="2400" dirty="0"/>
              <a:t>size-balance-tree</a:t>
            </a:r>
            <a:r>
              <a:rPr lang="zh-CN" altLang="en-US" sz="2400" dirty="0"/>
              <a:t>和跳表等都属于有序表结构，只是底层具体</a:t>
            </a:r>
            <a:r>
              <a:rPr lang="zh-CN" altLang="en-US" sz="2400" dirty="0" smtClean="0"/>
              <a:t>实现不同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7</a:t>
            </a:r>
            <a:r>
              <a:rPr lang="en-US" altLang="zh-CN" sz="2400" dirty="0" smtClean="0"/>
              <a:t>)</a:t>
            </a:r>
            <a:r>
              <a:rPr lang="zh-CN" altLang="en-US" sz="2400" dirty="0"/>
              <a:t>放</a:t>
            </a:r>
            <a:r>
              <a:rPr lang="zh-CN" altLang="en-US" sz="2400" dirty="0" smtClean="0"/>
              <a:t>入如果</a:t>
            </a:r>
            <a:r>
              <a:rPr lang="zh-CN" altLang="en-US" sz="2400" dirty="0"/>
              <a:t>是基础</a:t>
            </a:r>
            <a:r>
              <a:rPr lang="zh-CN" altLang="en-US" sz="2400" dirty="0" smtClean="0"/>
              <a:t>类型，内部</a:t>
            </a:r>
            <a:r>
              <a:rPr lang="zh-CN" altLang="en-US" sz="2400" dirty="0"/>
              <a:t>按值</a:t>
            </a:r>
            <a:r>
              <a:rPr lang="zh-CN" altLang="en-US" sz="2400" dirty="0" smtClean="0"/>
              <a:t>传递，内存</a:t>
            </a:r>
            <a:r>
              <a:rPr lang="zh-CN" altLang="en-US" sz="2400" dirty="0"/>
              <a:t>占用就是这个东西的</a:t>
            </a:r>
            <a:r>
              <a:rPr lang="zh-CN" altLang="en-US" sz="2400" dirty="0" smtClean="0"/>
              <a:t>大小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8</a:t>
            </a:r>
            <a:r>
              <a:rPr lang="en-US" altLang="zh-CN" sz="2400" dirty="0" smtClean="0"/>
              <a:t>)</a:t>
            </a:r>
            <a:r>
              <a:rPr lang="zh-CN" altLang="en-US" sz="2400" dirty="0"/>
              <a:t>放</a:t>
            </a:r>
            <a:r>
              <a:rPr lang="zh-CN" altLang="en-US" sz="2400" dirty="0" smtClean="0"/>
              <a:t>入如果不</a:t>
            </a:r>
            <a:r>
              <a:rPr lang="zh-CN" altLang="en-US" sz="2400" dirty="0"/>
              <a:t>是基础类型</a:t>
            </a:r>
            <a:r>
              <a:rPr lang="zh-CN" altLang="en-US" sz="2400" dirty="0" smtClean="0"/>
              <a:t>，内部</a:t>
            </a:r>
            <a:r>
              <a:rPr lang="zh-CN" altLang="en-US" sz="2400" dirty="0"/>
              <a:t>按引用传递，内存</a:t>
            </a:r>
            <a:r>
              <a:rPr lang="zh-CN" altLang="en-US" sz="2400" dirty="0" smtClean="0"/>
              <a:t>占用是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字节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9)</a:t>
            </a:r>
            <a:r>
              <a:rPr lang="zh-CN" altLang="en-US" sz="2400" dirty="0"/>
              <a:t>不管是什么底层具体实现，只要是有序表，都有以下固定的基本功能和固定的时间</a:t>
            </a:r>
            <a:r>
              <a:rPr lang="zh-CN" altLang="en-US" sz="2400" dirty="0" smtClean="0"/>
              <a:t>复杂度 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85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有序表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400" dirty="0"/>
              <a:t>1)void put(K key, V value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r>
              <a:rPr lang="zh-CN" altLang="en-US" sz="2400" dirty="0" smtClean="0"/>
              <a:t>将</a:t>
            </a:r>
            <a:r>
              <a:rPr lang="zh-CN" altLang="en-US" sz="2400" dirty="0"/>
              <a:t>一个</a:t>
            </a:r>
            <a:r>
              <a:rPr lang="en-US" altLang="zh-CN" sz="2400" dirty="0"/>
              <a:t>(key</a:t>
            </a:r>
            <a:r>
              <a:rPr lang="zh-CN" altLang="en-US" sz="2400" dirty="0"/>
              <a:t>，</a:t>
            </a:r>
            <a:r>
              <a:rPr lang="en-US" altLang="zh-CN" sz="2400" dirty="0"/>
              <a:t>value)</a:t>
            </a:r>
            <a:r>
              <a:rPr lang="zh-CN" altLang="en-US" sz="2400" dirty="0"/>
              <a:t>记录加入到表中，或者将</a:t>
            </a:r>
            <a:r>
              <a:rPr lang="en-US" altLang="zh-CN" sz="2400" dirty="0"/>
              <a:t>key</a:t>
            </a:r>
            <a:r>
              <a:rPr lang="zh-CN" altLang="en-US" sz="2400" dirty="0"/>
              <a:t>的记录 更新成</a:t>
            </a:r>
            <a:r>
              <a:rPr lang="en-US" altLang="zh-CN" sz="2400" dirty="0"/>
              <a:t>value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2)V </a:t>
            </a:r>
            <a:r>
              <a:rPr lang="en-US" altLang="zh-CN" sz="2400" dirty="0"/>
              <a:t>get(K key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r>
              <a:rPr lang="zh-CN" altLang="en-US" sz="2400" dirty="0" smtClean="0"/>
              <a:t>根据</a:t>
            </a:r>
            <a:r>
              <a:rPr lang="zh-CN" altLang="en-US" sz="2400" dirty="0"/>
              <a:t>给定的</a:t>
            </a:r>
            <a:r>
              <a:rPr lang="en-US" altLang="zh-CN" sz="2400" dirty="0"/>
              <a:t>key</a:t>
            </a:r>
            <a:r>
              <a:rPr lang="zh-CN" altLang="en-US" sz="2400" dirty="0"/>
              <a:t>，查询</a:t>
            </a:r>
            <a:r>
              <a:rPr lang="en-US" altLang="zh-CN" sz="2400" dirty="0"/>
              <a:t>value</a:t>
            </a:r>
            <a:r>
              <a:rPr lang="zh-CN" altLang="en-US" sz="2400" dirty="0"/>
              <a:t>并返回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3)void </a:t>
            </a:r>
            <a:r>
              <a:rPr lang="en-US" altLang="zh-CN" sz="2400" dirty="0"/>
              <a:t>remove(K key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r>
              <a:rPr lang="zh-CN" altLang="en-US" sz="2400" dirty="0" smtClean="0"/>
              <a:t>移除</a:t>
            </a:r>
            <a:r>
              <a:rPr lang="en-US" altLang="zh-CN" sz="2400" dirty="0"/>
              <a:t>key</a:t>
            </a:r>
            <a:r>
              <a:rPr lang="zh-CN" altLang="en-US" sz="2400" dirty="0"/>
              <a:t>的记录。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4)</a:t>
            </a:r>
            <a:r>
              <a:rPr lang="en-US" altLang="zh-CN" sz="2400" dirty="0" err="1" smtClean="0"/>
              <a:t>boolean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containsKey</a:t>
            </a:r>
            <a:r>
              <a:rPr lang="en-US" altLang="zh-CN" sz="2400" dirty="0"/>
              <a:t>(K key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r>
              <a:rPr lang="zh-CN" altLang="en-US" sz="2400" dirty="0" smtClean="0"/>
              <a:t>询问</a:t>
            </a:r>
            <a:r>
              <a:rPr lang="zh-CN" altLang="en-US" sz="2400" dirty="0"/>
              <a:t>是否有关于</a:t>
            </a:r>
            <a:r>
              <a:rPr lang="en-US" altLang="zh-CN" sz="2400" dirty="0"/>
              <a:t>key</a:t>
            </a:r>
            <a:r>
              <a:rPr lang="zh-CN" altLang="en-US" sz="2400" dirty="0"/>
              <a:t>的记录</a:t>
            </a:r>
            <a:r>
              <a:rPr lang="zh-CN" altLang="en-US" sz="2400" dirty="0" smtClean="0"/>
              <a:t>。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40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有序表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dirty="0" smtClean="0"/>
              <a:t>5)K </a:t>
            </a:r>
            <a:r>
              <a:rPr lang="en-US" altLang="zh-CN" sz="2400" dirty="0" err="1"/>
              <a:t>firstKey</a:t>
            </a:r>
            <a:r>
              <a:rPr lang="en-US" altLang="zh-CN" sz="2400" dirty="0" smtClean="0"/>
              <a:t>()</a:t>
            </a:r>
          </a:p>
          <a:p>
            <a:pPr marL="0" indent="0">
              <a:buNone/>
            </a:pPr>
            <a:r>
              <a:rPr lang="zh-CN" altLang="en-US" sz="2400" dirty="0" smtClean="0"/>
              <a:t>返回</a:t>
            </a:r>
            <a:r>
              <a:rPr lang="zh-CN" altLang="en-US" sz="2400" dirty="0"/>
              <a:t>所有键值的排序结果</a:t>
            </a:r>
            <a:r>
              <a:rPr lang="zh-CN" altLang="en-US" sz="2400" dirty="0" smtClean="0"/>
              <a:t>中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最小的</a:t>
            </a:r>
            <a:r>
              <a:rPr lang="zh-CN" altLang="en-US" sz="2400" dirty="0"/>
              <a:t>那个。</a:t>
            </a:r>
            <a:br>
              <a:rPr lang="zh-CN" altLang="en-US" sz="2400" dirty="0"/>
            </a:br>
            <a:r>
              <a:rPr lang="en-US" altLang="zh-CN" sz="2400" dirty="0"/>
              <a:t>6)K </a:t>
            </a:r>
            <a:r>
              <a:rPr lang="en-US" altLang="zh-CN" sz="2400" dirty="0" err="1"/>
              <a:t>lastKey</a:t>
            </a:r>
            <a:r>
              <a:rPr lang="en-US" altLang="zh-CN" sz="2400" dirty="0" smtClean="0"/>
              <a:t>()</a:t>
            </a:r>
          </a:p>
          <a:p>
            <a:pPr marL="0" indent="0">
              <a:buNone/>
            </a:pPr>
            <a:r>
              <a:rPr lang="zh-CN" altLang="en-US" sz="2400" dirty="0" smtClean="0"/>
              <a:t>返回</a:t>
            </a:r>
            <a:r>
              <a:rPr lang="zh-CN" altLang="en-US" sz="2400" dirty="0"/>
              <a:t>所有键值的排序结果</a:t>
            </a:r>
            <a:r>
              <a:rPr lang="zh-CN" altLang="en-US" sz="2400" dirty="0" smtClean="0"/>
              <a:t>中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最大的</a:t>
            </a:r>
            <a:r>
              <a:rPr lang="zh-CN" altLang="en-US" sz="2400" dirty="0"/>
              <a:t>那个。</a:t>
            </a:r>
            <a:br>
              <a:rPr lang="zh-CN" altLang="en-US" sz="2400" dirty="0"/>
            </a:br>
            <a:r>
              <a:rPr lang="en-US" altLang="zh-CN" sz="2400" dirty="0"/>
              <a:t>7)K </a:t>
            </a:r>
            <a:r>
              <a:rPr lang="en-US" altLang="zh-CN" sz="2400" dirty="0" err="1"/>
              <a:t>floorKey</a:t>
            </a:r>
            <a:r>
              <a:rPr lang="en-US" altLang="zh-CN" sz="2400" dirty="0"/>
              <a:t>(K key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r>
              <a:rPr lang="zh-CN" altLang="en-US" sz="2400" dirty="0" smtClean="0"/>
              <a:t>返回</a:t>
            </a:r>
            <a:r>
              <a:rPr lang="en-US" altLang="zh-CN" sz="2400" dirty="0" smtClean="0"/>
              <a:t>&lt;= key </a:t>
            </a:r>
            <a:r>
              <a:rPr lang="zh-CN" altLang="en-US" sz="2400" dirty="0" smtClean="0"/>
              <a:t>离</a:t>
            </a:r>
            <a:r>
              <a:rPr lang="en-US" altLang="zh-CN" sz="2400" dirty="0" smtClean="0"/>
              <a:t>key</a:t>
            </a:r>
            <a:r>
              <a:rPr lang="zh-CN" altLang="en-US" sz="2400" dirty="0" smtClean="0"/>
              <a:t>最近的那个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8)K </a:t>
            </a:r>
            <a:r>
              <a:rPr lang="en-US" altLang="zh-CN" sz="2400" dirty="0" err="1"/>
              <a:t>ceilingKey</a:t>
            </a:r>
            <a:r>
              <a:rPr lang="en-US" altLang="zh-CN" sz="2400" dirty="0"/>
              <a:t>(K </a:t>
            </a:r>
            <a:r>
              <a:rPr lang="en-US" altLang="zh-CN" sz="2400" dirty="0" smtClean="0"/>
              <a:t>key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返回</a:t>
            </a:r>
            <a:r>
              <a:rPr lang="en-US" altLang="zh-CN" sz="2400" dirty="0"/>
              <a:t>&gt;</a:t>
            </a:r>
            <a:r>
              <a:rPr lang="en-US" altLang="zh-CN" sz="2400" dirty="0" smtClean="0"/>
              <a:t>= </a:t>
            </a:r>
            <a:r>
              <a:rPr lang="en-US" altLang="zh-CN" sz="2400" dirty="0"/>
              <a:t>key </a:t>
            </a:r>
            <a:r>
              <a:rPr lang="zh-CN" altLang="en-US" sz="2400" dirty="0"/>
              <a:t>离</a:t>
            </a:r>
            <a:r>
              <a:rPr lang="en-US" altLang="zh-CN" sz="2400" dirty="0"/>
              <a:t>key</a:t>
            </a:r>
            <a:r>
              <a:rPr lang="zh-CN" altLang="en-US" sz="2400" dirty="0"/>
              <a:t>最近的那个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0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单向链表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/>
              <a:t>单向链表节点结构（可以实现成范型）</a:t>
            </a:r>
            <a:endParaRPr lang="en-US" altLang="zh-CN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/>
              <a:t>public class </a:t>
            </a:r>
            <a:r>
              <a:rPr lang="en-US" altLang="zh-CN" sz="2000" dirty="0"/>
              <a:t>Node </a:t>
            </a:r>
            <a:r>
              <a:rPr lang="en-US" altLang="zh-CN" sz="2000" dirty="0" smtClean="0"/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 </a:t>
            </a:r>
            <a:r>
              <a:rPr lang="zh-CN" altLang="en-US" sz="2000" dirty="0" smtClean="0"/>
              <a:t>   </a:t>
            </a:r>
            <a:r>
              <a:rPr lang="en-US" altLang="zh-CN" sz="2000" dirty="0" smtClean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value;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 </a:t>
            </a:r>
            <a:r>
              <a:rPr lang="zh-CN" altLang="en-US" sz="2000" dirty="0" smtClean="0"/>
              <a:t>   </a:t>
            </a:r>
            <a:r>
              <a:rPr lang="en-US" altLang="zh-CN" sz="2000" dirty="0" smtClean="0"/>
              <a:t>public </a:t>
            </a:r>
            <a:r>
              <a:rPr lang="en-US" altLang="zh-CN" sz="2000" dirty="0"/>
              <a:t>Node next</a:t>
            </a:r>
            <a:r>
              <a:rPr lang="en-US" altLang="zh-CN" sz="2000" dirty="0" smtClean="0"/>
              <a:t>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 </a:t>
            </a:r>
            <a:r>
              <a:rPr lang="zh-CN" altLang="en-US" sz="2000" dirty="0" smtClean="0"/>
              <a:t>   </a:t>
            </a:r>
            <a:r>
              <a:rPr lang="en-US" altLang="zh-CN" sz="2000" dirty="0" smtClean="0"/>
              <a:t>public </a:t>
            </a:r>
            <a:r>
              <a:rPr lang="en-US" altLang="zh-CN" sz="2000" dirty="0"/>
              <a:t>Node(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data) </a:t>
            </a:r>
            <a:r>
              <a:rPr lang="en-US" altLang="zh-CN" sz="2000" dirty="0" smtClean="0"/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 </a:t>
            </a:r>
            <a:r>
              <a:rPr lang="zh-CN" altLang="en-US" sz="2000" dirty="0" smtClean="0"/>
              <a:t>       </a:t>
            </a:r>
            <a:r>
              <a:rPr lang="en-US" altLang="zh-CN" sz="2000" dirty="0" smtClean="0"/>
              <a:t>value </a:t>
            </a:r>
            <a:r>
              <a:rPr lang="en-US" altLang="zh-CN" sz="2000" dirty="0"/>
              <a:t>= data</a:t>
            </a:r>
            <a:r>
              <a:rPr lang="en-US" altLang="zh-CN" sz="2000" dirty="0" smtClean="0"/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 </a:t>
            </a:r>
            <a:r>
              <a:rPr lang="zh-CN" altLang="en-US" sz="2000" dirty="0" smtClean="0"/>
              <a:t>   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 smtClean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哈希表和有序表的原理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以后讲！现在的你可能会听不懂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只需要记住：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哈希表在使用时，增删改查时间复杂度都是</a:t>
            </a:r>
            <a:r>
              <a:rPr lang="en-US" altLang="zh-CN" sz="2400" dirty="0" smtClean="0"/>
              <a:t>O(1)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有序表在</a:t>
            </a:r>
            <a:r>
              <a:rPr lang="zh-CN" altLang="en-US" sz="2400" dirty="0"/>
              <a:t>使用时</a:t>
            </a:r>
            <a:r>
              <a:rPr lang="zh-CN" altLang="en-US" sz="2400" dirty="0" smtClean="0"/>
              <a:t>，比哈希表功能多，时间</a:t>
            </a:r>
            <a:r>
              <a:rPr lang="zh-CN" altLang="en-US" sz="2400" dirty="0"/>
              <a:t>复杂度都是</a:t>
            </a:r>
            <a:r>
              <a:rPr lang="en-US" altLang="zh-CN" sz="2400" dirty="0" smtClean="0"/>
              <a:t>O(</a:t>
            </a:r>
            <a:r>
              <a:rPr lang="en-US" altLang="zh-CN" sz="2400" dirty="0" err="1" smtClean="0"/>
              <a:t>logN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6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双向链表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 smtClean="0"/>
              <a:t>双向</a:t>
            </a:r>
            <a:r>
              <a:rPr lang="zh-CN" altLang="en-US" sz="2400" dirty="0"/>
              <a:t>链表节点</a:t>
            </a:r>
            <a:r>
              <a:rPr lang="zh-CN" altLang="en-US" sz="2400" dirty="0" smtClean="0"/>
              <a:t>结构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public class </a:t>
            </a:r>
            <a:r>
              <a:rPr lang="en-US" altLang="zh-CN" sz="2400" dirty="0" err="1"/>
              <a:t>DoubleNode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   </a:t>
            </a:r>
            <a:r>
              <a:rPr lang="en-US" altLang="zh-CN" sz="2400" dirty="0" smtClean="0"/>
              <a:t>public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value;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public </a:t>
            </a:r>
            <a:r>
              <a:rPr lang="en-US" altLang="zh-CN" sz="2400" dirty="0" err="1"/>
              <a:t>DoubleNode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last;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public </a:t>
            </a:r>
            <a:r>
              <a:rPr lang="en-US" altLang="zh-CN" sz="2400" dirty="0" err="1"/>
              <a:t>DoubleNode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next;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public </a:t>
            </a:r>
            <a:r>
              <a:rPr lang="en-US" altLang="zh-CN" sz="2400" dirty="0" err="1"/>
              <a:t>DoubleNode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data) </a:t>
            </a:r>
            <a:r>
              <a:rPr lang="en-US" altLang="zh-CN" sz="2400" dirty="0" smtClean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value </a:t>
            </a:r>
            <a:r>
              <a:rPr lang="en-US" altLang="zh-CN" sz="2400" dirty="0"/>
              <a:t>= data</a:t>
            </a:r>
            <a:r>
              <a:rPr lang="en-US" altLang="zh-CN" sz="2400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}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}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1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单向链表和双向链表最简单的练习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/>
              <a:t>链表相关的问题几乎都是</a:t>
            </a:r>
            <a:r>
              <a:rPr lang="en-US" altLang="zh-CN" sz="2400" dirty="0" smtClean="0"/>
              <a:t>coding</a:t>
            </a:r>
            <a:r>
              <a:rPr lang="zh-CN" altLang="en-US" sz="2400" dirty="0" smtClean="0"/>
              <a:t>问题</a:t>
            </a:r>
            <a:endParaRPr lang="en-US" altLang="zh-CN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zh-CN" altLang="en-US" sz="2400" dirty="0" smtClean="0"/>
              <a:t>单链表和双链表如何反转</a:t>
            </a:r>
            <a:endParaRPr lang="en-US" altLang="zh-CN" sz="2400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altLang="zh-CN" sz="2400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zh-CN" altLang="en-US" sz="2400" dirty="0" smtClean="0"/>
              <a:t>把给定值都删除</a:t>
            </a:r>
            <a:endParaRPr lang="en-US" altLang="zh-CN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 smtClean="0"/>
              <a:t>这里就是熟悉</a:t>
            </a:r>
            <a:r>
              <a:rPr lang="zh-CN" altLang="en-US" sz="2400" dirty="0" smtClean="0"/>
              <a:t>结构。链</a:t>
            </a:r>
            <a:r>
              <a:rPr lang="zh-CN" altLang="en-US" sz="2400" dirty="0"/>
              <a:t>表还有</a:t>
            </a:r>
            <a:r>
              <a:rPr lang="zh-CN" altLang="en-US" sz="2400" dirty="0" smtClean="0"/>
              <a:t>哪些常见面试题，后续有</a:t>
            </a:r>
            <a:r>
              <a:rPr lang="zh-CN" altLang="en-US" sz="2400" dirty="0"/>
              <a:t>专门一节</a:t>
            </a:r>
            <a:r>
              <a:rPr lang="zh-CN" altLang="en-US" sz="2400" dirty="0" smtClean="0"/>
              <a:t>来系统学习。</a:t>
            </a:r>
            <a:endParaRPr lang="en-US" altLang="zh-CN" sz="2400" dirty="0" smtClean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0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栈和队列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/>
              <a:t>逻辑概念</a:t>
            </a:r>
            <a:endParaRPr lang="en-US" altLang="zh-CN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/>
              <a:t>栈：数据先进后出，犹如弹匣</a:t>
            </a:r>
            <a:endParaRPr lang="en-US" altLang="zh-CN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/>
              <a:t>队列：数据先进先出，好似排队</a:t>
            </a:r>
            <a:endParaRPr lang="en-US" altLang="zh-CN" sz="2400" dirty="0" smtClean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8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栈和队列的实际实现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/>
              <a:t>双向链表实现</a:t>
            </a:r>
            <a:endParaRPr lang="en-US" altLang="zh-CN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数组</a:t>
            </a:r>
            <a:r>
              <a:rPr lang="zh-CN" altLang="en-US" sz="2400" dirty="0" smtClean="0"/>
              <a:t>实现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6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既然语言都有这些结构和</a:t>
            </a:r>
            <a:r>
              <a:rPr lang="en-US" altLang="zh-CN" sz="3200" dirty="0" err="1" smtClean="0"/>
              <a:t>api</a:t>
            </a:r>
            <a:r>
              <a:rPr lang="zh-CN" altLang="en-US" sz="3200" dirty="0" smtClean="0"/>
              <a:t>，为什么还需要手撸练习？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）算法问题无关语言</a:t>
            </a:r>
            <a:endParaRPr lang="en-US" altLang="zh-CN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）语言提供的</a:t>
            </a:r>
            <a:r>
              <a:rPr lang="en-US" altLang="zh-CN" sz="2400" dirty="0" err="1" smtClean="0"/>
              <a:t>api</a:t>
            </a:r>
            <a:r>
              <a:rPr lang="zh-CN" altLang="en-US" sz="2400" dirty="0" smtClean="0"/>
              <a:t>是有限的，当有新的功能是</a:t>
            </a:r>
            <a:r>
              <a:rPr lang="en-US" altLang="zh-CN" sz="2400" dirty="0" err="1" smtClean="0"/>
              <a:t>api</a:t>
            </a:r>
            <a:r>
              <a:rPr lang="zh-CN" altLang="en-US" sz="2400" dirty="0" smtClean="0"/>
              <a:t>不提供的，就需要改写</a:t>
            </a:r>
            <a:endParaRPr lang="en-US" altLang="zh-CN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）任何软件工具的底层都是最基本的算法和数据结构，这是绕不过去的</a:t>
            </a:r>
            <a:endParaRPr lang="en-US" altLang="zh-CN" sz="2400" dirty="0" smtClean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08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栈和队列的常见面试题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怎么用数组实现不超过固定大小的队列和栈？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栈：正常使用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队列：环形数组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9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栈和队列的常见面试题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实现</a:t>
            </a:r>
            <a:r>
              <a:rPr lang="zh-CN" altLang="en-US" sz="2400" dirty="0"/>
              <a:t>一个特殊的栈，</a:t>
            </a:r>
            <a:r>
              <a:rPr lang="zh-CN" altLang="en-US" sz="2400" dirty="0" smtClean="0"/>
              <a:t>在基本</a:t>
            </a:r>
            <a:r>
              <a:rPr lang="zh-CN" altLang="en-US" sz="2400" dirty="0"/>
              <a:t>功能的基础上，再实现返回栈中最小元素</a:t>
            </a:r>
            <a:r>
              <a:rPr lang="zh-CN" altLang="en-US" sz="2400" dirty="0" smtClean="0"/>
              <a:t>的功能 </a:t>
            </a:r>
            <a:r>
              <a:rPr lang="en-US" altLang="zh-CN" sz="2400" dirty="0" smtClean="0"/>
              <a:t> </a:t>
            </a:r>
            <a:endParaRPr lang="zh-CN" altLang="en-US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pop</a:t>
            </a:r>
            <a:r>
              <a:rPr lang="zh-CN" altLang="en-US" sz="2400" dirty="0"/>
              <a:t>、</a:t>
            </a:r>
            <a:r>
              <a:rPr lang="en-US" altLang="zh-CN" sz="2400" dirty="0"/>
              <a:t>push</a:t>
            </a:r>
            <a:r>
              <a:rPr lang="zh-CN" altLang="en-US" sz="2400" dirty="0"/>
              <a:t>、</a:t>
            </a:r>
            <a:r>
              <a:rPr lang="en-US" altLang="zh-CN" sz="2400" dirty="0" err="1" smtClean="0"/>
              <a:t>getMin</a:t>
            </a:r>
            <a:r>
              <a:rPr lang="zh-CN" altLang="en-US" sz="2400" dirty="0" smtClean="0"/>
              <a:t>操作</a:t>
            </a:r>
            <a:r>
              <a:rPr lang="zh-CN" altLang="en-US" sz="2400" dirty="0"/>
              <a:t>的时间复杂度都是 </a:t>
            </a:r>
            <a:r>
              <a:rPr lang="en-US" altLang="zh-CN" sz="2400" dirty="0"/>
              <a:t>O(1)</a:t>
            </a:r>
            <a:r>
              <a:rPr lang="zh-CN" altLang="en-US" sz="2400" dirty="0"/>
              <a:t>。 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设计</a:t>
            </a:r>
            <a:r>
              <a:rPr lang="zh-CN" altLang="en-US" sz="2400" dirty="0"/>
              <a:t>的栈类型可以使用现成的栈结构。 </a:t>
            </a:r>
            <a:endParaRPr lang="zh-CN" altLang="en-US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3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20807</TotalTime>
  <Words>1239</Words>
  <Application>Microsoft Macintosh PowerPoint</Application>
  <PresentationFormat>宽屏</PresentationFormat>
  <Paragraphs>156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算法数据结构基础课</vt:lpstr>
      <vt:lpstr>单向链表</vt:lpstr>
      <vt:lpstr>双向链表</vt:lpstr>
      <vt:lpstr>单向链表和双向链表最简单的练习</vt:lpstr>
      <vt:lpstr>栈和队列</vt:lpstr>
      <vt:lpstr>栈和队列的实际实现</vt:lpstr>
      <vt:lpstr>既然语言都有这些结构和api，为什么还需要手撸练习？</vt:lpstr>
      <vt:lpstr>栈和队列的常见面试题</vt:lpstr>
      <vt:lpstr>栈和队列的常见面试题</vt:lpstr>
      <vt:lpstr>栈和队列的常见面试题</vt:lpstr>
      <vt:lpstr>递归？这东西是什么啊？</vt:lpstr>
      <vt:lpstr>例子</vt:lpstr>
      <vt:lpstr>递归的脑图和实际实现</vt:lpstr>
      <vt:lpstr>Master公式</vt:lpstr>
      <vt:lpstr>哈希表</vt:lpstr>
      <vt:lpstr>有序表</vt:lpstr>
      <vt:lpstr>有序表</vt:lpstr>
      <vt:lpstr>有序表</vt:lpstr>
      <vt:lpstr>有序表</vt:lpstr>
      <vt:lpstr>哈希表和有序表的原理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user</cp:lastModifiedBy>
  <cp:revision>257</cp:revision>
  <dcterms:created xsi:type="dcterms:W3CDTF">2019-12-18T07:28:03Z</dcterms:created>
  <dcterms:modified xsi:type="dcterms:W3CDTF">2020-04-06T09:53:21Z</dcterms:modified>
</cp:coreProperties>
</file>