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5" r:id="rId3"/>
    <p:sldId id="335" r:id="rId4"/>
    <p:sldId id="336" r:id="rId5"/>
    <p:sldId id="334" r:id="rId6"/>
    <p:sldId id="349" r:id="rId7"/>
    <p:sldId id="350" r:id="rId8"/>
    <p:sldId id="351" r:id="rId9"/>
    <p:sldId id="352" r:id="rId10"/>
    <p:sldId id="353" r:id="rId11"/>
    <p:sldId id="35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9" autoAdjust="0"/>
    <p:restoredTop sz="94676"/>
  </p:normalViewPr>
  <p:slideViewPr>
    <p:cSldViewPr snapToGrid="0">
      <p:cViewPr varScale="1">
        <p:scale>
          <a:sx n="106" d="100"/>
          <a:sy n="106"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28E9-46BA-4C86-9A29-AE961B0360E3}" type="datetimeFigureOut">
              <a:rPr lang="zh-CN" altLang="en-US" smtClean="0"/>
              <a:t>2020/4/7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295E-5950-443C-8D3C-0D5E857841B0}" type="slidenum">
              <a:rPr lang="zh-CN" altLang="en-US" smtClean="0"/>
              <a:t>‹#›</a:t>
            </a:fld>
            <a:endParaRPr lang="zh-CN" altLang="en-US"/>
          </a:p>
        </p:txBody>
      </p:sp>
    </p:spTree>
    <p:extLst>
      <p:ext uri="{BB962C8B-B14F-4D97-AF65-F5344CB8AC3E}">
        <p14:creationId xmlns:p14="http://schemas.microsoft.com/office/powerpoint/2010/main" val="368637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985F7D-2893-447E-A803-37D69B5796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DEF0265-F3CE-4110-9F97-CC81574D6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C5A49BD-18C8-4427-884D-F19DADAC08C3}"/>
              </a:ext>
            </a:extLst>
          </p:cNvPr>
          <p:cNvSpPr>
            <a:spLocks noGrp="1"/>
          </p:cNvSpPr>
          <p:nvPr>
            <p:ph type="dt" sz="half" idx="10"/>
          </p:nvPr>
        </p:nvSpPr>
        <p:spPr/>
        <p:txBody>
          <a:bodyPr/>
          <a:lstStyle/>
          <a:p>
            <a:fld id="{CD197A10-BDA0-4058-9A33-0C5238F4F282}"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A3AFE9B6-9B0E-49D8-BA2A-22AFF1E6DF4C}"/>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4F82F10C-99BD-4234-8D28-A6000CA70129}"/>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7177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EE198E-60A3-457E-AFEF-2DB2D7CBDD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68642D-4259-4A6C-BB57-63DC328C12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226CC1B-5EA9-4958-9F31-9D877FBC5C3E}"/>
              </a:ext>
            </a:extLst>
          </p:cNvPr>
          <p:cNvSpPr>
            <a:spLocks noGrp="1"/>
          </p:cNvSpPr>
          <p:nvPr>
            <p:ph type="dt" sz="half" idx="10"/>
          </p:nvPr>
        </p:nvSpPr>
        <p:spPr/>
        <p:txBody>
          <a:bodyPr/>
          <a:lstStyle/>
          <a:p>
            <a:fld id="{85AB0413-2FFF-46C2-98D1-488EA38DD690}"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C0E5E530-C9FF-495A-B56F-049EE0F4AF04}"/>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980B35E2-1912-488F-A213-51EF128C589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67715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893AF6D-FAEB-402B-A0CB-699197865C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EA3EE20-D5DA-4B34-824F-1505E3A30A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34167FC-3FC0-4224-927E-9008133F6666}"/>
              </a:ext>
            </a:extLst>
          </p:cNvPr>
          <p:cNvSpPr>
            <a:spLocks noGrp="1"/>
          </p:cNvSpPr>
          <p:nvPr>
            <p:ph type="dt" sz="half" idx="10"/>
          </p:nvPr>
        </p:nvSpPr>
        <p:spPr/>
        <p:txBody>
          <a:bodyPr/>
          <a:lstStyle/>
          <a:p>
            <a:fld id="{50DA80E8-AB52-4369-B0E8-CCA8E04F18AF}"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2C5C027A-BD09-4FF2-8978-AFEFA1DCF7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3073BEDD-6DA7-45A3-8DC8-9F4175778560}"/>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2805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768A62-50E5-4801-96EE-88B65C7E5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07954F8-CAA1-4080-AA73-CFE1E2940E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6ACDC63-0F64-4E77-ABC6-6A859138EA23}"/>
              </a:ext>
            </a:extLst>
          </p:cNvPr>
          <p:cNvSpPr>
            <a:spLocks noGrp="1"/>
          </p:cNvSpPr>
          <p:nvPr>
            <p:ph type="dt" sz="half" idx="10"/>
          </p:nvPr>
        </p:nvSpPr>
        <p:spPr/>
        <p:txBody>
          <a:bodyPr/>
          <a:lstStyle/>
          <a:p>
            <a:fld id="{2750015E-B5F4-40FB-A420-771076B76725}"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F5C0D97E-B1B0-4293-A0C1-D5B4C97D80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83D1E97E-C471-40A5-A448-C1811406B4D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75091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8444A1-B933-49F8-9548-FFB58E0A9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2368A91-AF8E-44A0-BDFB-1CF4F021C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F8CC330-2829-4C37-8CC9-54FC8F992DEF}"/>
              </a:ext>
            </a:extLst>
          </p:cNvPr>
          <p:cNvSpPr>
            <a:spLocks noGrp="1"/>
          </p:cNvSpPr>
          <p:nvPr>
            <p:ph type="dt" sz="half" idx="10"/>
          </p:nvPr>
        </p:nvSpPr>
        <p:spPr/>
        <p:txBody>
          <a:bodyPr/>
          <a:lstStyle/>
          <a:p>
            <a:fld id="{D8D7F58D-6340-4258-84B2-51D872870289}"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013D81E6-3263-4E33-8310-A3025D46997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FA6271B3-5B98-4F0D-B983-392D5AE535C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4032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42E7CB-7152-42CE-8DDE-36996DFD16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F299334-C9E2-48F9-A0EB-26EA23F9C3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3C19EA27-A615-470C-8D21-335F7B2DED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58B4FAC3-BCF0-44D7-97D3-7FB28B3C7B5D}"/>
              </a:ext>
            </a:extLst>
          </p:cNvPr>
          <p:cNvSpPr>
            <a:spLocks noGrp="1"/>
          </p:cNvSpPr>
          <p:nvPr>
            <p:ph type="dt" sz="half" idx="10"/>
          </p:nvPr>
        </p:nvSpPr>
        <p:spPr/>
        <p:txBody>
          <a:bodyPr/>
          <a:lstStyle/>
          <a:p>
            <a:fld id="{CF95930F-BC8D-4291-A347-52EE457F28AC}" type="datetime1">
              <a:rPr lang="zh-CN" altLang="en-US" smtClean="0"/>
              <a:t>2020/4/7</a:t>
            </a:fld>
            <a:endParaRPr lang="zh-CN" altLang="en-US"/>
          </a:p>
        </p:txBody>
      </p:sp>
      <p:sp>
        <p:nvSpPr>
          <p:cNvPr id="6" name="页脚占位符 5">
            <a:extLst>
              <a:ext uri="{FF2B5EF4-FFF2-40B4-BE49-F238E27FC236}">
                <a16:creationId xmlns:a16="http://schemas.microsoft.com/office/drawing/2014/main" xmlns="" id="{5A4B0625-5622-47AD-9A83-E6CB50B75E5A}"/>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xmlns="" id="{9AF2C089-4A90-43BD-AA78-81013F726D78}"/>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5790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99F70C-9D8B-4EC1-B84B-BB5D0BA67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ECAED0E-72B7-4745-89AB-2F7CAF27F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683C16B5-FEB9-4527-B672-0FE8A535D1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DC1BF883-558A-4A38-85EF-3A4189BF6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ACC4BD9-C08F-4FE4-B845-30E8FDFCF2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E1273016-63EE-4F9A-860D-567206C842D4}"/>
              </a:ext>
            </a:extLst>
          </p:cNvPr>
          <p:cNvSpPr>
            <a:spLocks noGrp="1"/>
          </p:cNvSpPr>
          <p:nvPr>
            <p:ph type="dt" sz="half" idx="10"/>
          </p:nvPr>
        </p:nvSpPr>
        <p:spPr/>
        <p:txBody>
          <a:bodyPr/>
          <a:lstStyle/>
          <a:p>
            <a:fld id="{A0144562-18EF-4804-B489-529351FE0EFB}" type="datetime1">
              <a:rPr lang="zh-CN" altLang="en-US" smtClean="0"/>
              <a:t>2020/4/7</a:t>
            </a:fld>
            <a:endParaRPr lang="zh-CN" altLang="en-US"/>
          </a:p>
        </p:txBody>
      </p:sp>
      <p:sp>
        <p:nvSpPr>
          <p:cNvPr id="8" name="页脚占位符 7">
            <a:extLst>
              <a:ext uri="{FF2B5EF4-FFF2-40B4-BE49-F238E27FC236}">
                <a16:creationId xmlns:a16="http://schemas.microsoft.com/office/drawing/2014/main" xmlns="" id="{CD702712-1F22-4431-9A09-50D22073370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9" name="灯片编号占位符 8">
            <a:extLst>
              <a:ext uri="{FF2B5EF4-FFF2-40B4-BE49-F238E27FC236}">
                <a16:creationId xmlns:a16="http://schemas.microsoft.com/office/drawing/2014/main" xmlns="" id="{D83CD357-8C95-4204-B9D0-CA421830F08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11606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F77FBC-BE73-4B5E-A31E-6B4228A07E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EDD740E6-DE39-4140-9E0A-7EBB73F0A733}"/>
              </a:ext>
            </a:extLst>
          </p:cNvPr>
          <p:cNvSpPr>
            <a:spLocks noGrp="1"/>
          </p:cNvSpPr>
          <p:nvPr>
            <p:ph type="dt" sz="half" idx="10"/>
          </p:nvPr>
        </p:nvSpPr>
        <p:spPr/>
        <p:txBody>
          <a:bodyPr/>
          <a:lstStyle/>
          <a:p>
            <a:fld id="{87AACDD8-1178-4728-8218-7551296B221B}" type="datetime1">
              <a:rPr lang="zh-CN" altLang="en-US" smtClean="0"/>
              <a:t>2020/4/7</a:t>
            </a:fld>
            <a:endParaRPr lang="zh-CN" altLang="en-US"/>
          </a:p>
        </p:txBody>
      </p:sp>
      <p:sp>
        <p:nvSpPr>
          <p:cNvPr id="4" name="页脚占位符 3">
            <a:extLst>
              <a:ext uri="{FF2B5EF4-FFF2-40B4-BE49-F238E27FC236}">
                <a16:creationId xmlns:a16="http://schemas.microsoft.com/office/drawing/2014/main" xmlns="" id="{F654A8AE-11AF-4B22-BFC3-BAE8DA932948}"/>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5" name="灯片编号占位符 4">
            <a:extLst>
              <a:ext uri="{FF2B5EF4-FFF2-40B4-BE49-F238E27FC236}">
                <a16:creationId xmlns:a16="http://schemas.microsoft.com/office/drawing/2014/main" xmlns="" id="{30F52CEC-DCB0-4377-9888-4B2E5482C63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76218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6284870-2FB6-4A8E-839C-D1FD68F0FEDF}"/>
              </a:ext>
            </a:extLst>
          </p:cNvPr>
          <p:cNvSpPr>
            <a:spLocks noGrp="1"/>
          </p:cNvSpPr>
          <p:nvPr>
            <p:ph type="dt" sz="half" idx="10"/>
          </p:nvPr>
        </p:nvSpPr>
        <p:spPr/>
        <p:txBody>
          <a:bodyPr/>
          <a:lstStyle/>
          <a:p>
            <a:fld id="{03893235-274C-41AC-BC84-3C7717B495DB}" type="datetime1">
              <a:rPr lang="zh-CN" altLang="en-US" smtClean="0"/>
              <a:t>2020/4/7</a:t>
            </a:fld>
            <a:endParaRPr lang="zh-CN" altLang="en-US"/>
          </a:p>
        </p:txBody>
      </p:sp>
      <p:sp>
        <p:nvSpPr>
          <p:cNvPr id="3" name="页脚占位符 2">
            <a:extLst>
              <a:ext uri="{FF2B5EF4-FFF2-40B4-BE49-F238E27FC236}">
                <a16:creationId xmlns:a16="http://schemas.microsoft.com/office/drawing/2014/main" xmlns="" id="{AA7C1F53-65BA-4057-8EF4-7248DF94AC33}"/>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4" name="灯片编号占位符 3">
            <a:extLst>
              <a:ext uri="{FF2B5EF4-FFF2-40B4-BE49-F238E27FC236}">
                <a16:creationId xmlns:a16="http://schemas.microsoft.com/office/drawing/2014/main" xmlns="" id="{030E1724-C93D-4E99-86F8-E7DDFAE05FD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826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009701-44F4-46DB-85BA-1D8D940641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5744BFB0-4943-4FD2-8944-FA24FCE89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49FEB8B8-6405-4448-9400-5BBF14317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3B6CC54-4FA4-45FF-84EE-9E3E87892071}"/>
              </a:ext>
            </a:extLst>
          </p:cNvPr>
          <p:cNvSpPr>
            <a:spLocks noGrp="1"/>
          </p:cNvSpPr>
          <p:nvPr>
            <p:ph type="dt" sz="half" idx="10"/>
          </p:nvPr>
        </p:nvSpPr>
        <p:spPr/>
        <p:txBody>
          <a:bodyPr/>
          <a:lstStyle/>
          <a:p>
            <a:fld id="{B9E0922B-B69D-4DE3-9B28-B7CBDD995048}" type="datetime1">
              <a:rPr lang="zh-CN" altLang="en-US" smtClean="0"/>
              <a:t>2020/4/7</a:t>
            </a:fld>
            <a:endParaRPr lang="zh-CN" altLang="en-US"/>
          </a:p>
        </p:txBody>
      </p:sp>
      <p:sp>
        <p:nvSpPr>
          <p:cNvPr id="6" name="页脚占位符 5">
            <a:extLst>
              <a:ext uri="{FF2B5EF4-FFF2-40B4-BE49-F238E27FC236}">
                <a16:creationId xmlns:a16="http://schemas.microsoft.com/office/drawing/2014/main" xmlns="" id="{F48067A4-FC00-4D40-9FB0-2482836E119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xmlns="" id="{ED57E447-20EB-4FF5-818E-0B9FC65740EE}"/>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84020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90D426-CA14-43D9-8576-D7DF0E000C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53853B4-38C5-4FA9-878A-709043469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918FA53-03A0-40A6-954D-49744632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A55D181-696C-4F3C-B56E-F444FD5A226E}"/>
              </a:ext>
            </a:extLst>
          </p:cNvPr>
          <p:cNvSpPr>
            <a:spLocks noGrp="1"/>
          </p:cNvSpPr>
          <p:nvPr>
            <p:ph type="dt" sz="half" idx="10"/>
          </p:nvPr>
        </p:nvSpPr>
        <p:spPr/>
        <p:txBody>
          <a:bodyPr/>
          <a:lstStyle/>
          <a:p>
            <a:fld id="{42048F93-B386-48E1-A4A4-90C957DCE639}" type="datetime1">
              <a:rPr lang="zh-CN" altLang="en-US" smtClean="0"/>
              <a:t>2020/4/7</a:t>
            </a:fld>
            <a:endParaRPr lang="zh-CN" altLang="en-US"/>
          </a:p>
        </p:txBody>
      </p:sp>
      <p:sp>
        <p:nvSpPr>
          <p:cNvPr id="6" name="页脚占位符 5">
            <a:extLst>
              <a:ext uri="{FF2B5EF4-FFF2-40B4-BE49-F238E27FC236}">
                <a16:creationId xmlns:a16="http://schemas.microsoft.com/office/drawing/2014/main" xmlns="" id="{D08F06DC-94D8-4112-8B68-2EF21DCF8396}"/>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xmlns="" id="{7F435961-5D76-457F-A41E-22EAB725127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3856317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0DA9E1F-80C0-49AB-A996-3BDAA7A26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DC74AEC-7596-4377-B478-42E118D6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F0F9C65-6A19-4E0A-B187-50E5D262C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D3690-DEAE-4EF6-9EC5-36B2D000055D}" type="datetime1">
              <a:rPr lang="zh-CN" altLang="en-US" smtClean="0"/>
              <a:t>2020/4/7</a:t>
            </a:fld>
            <a:endParaRPr lang="zh-CN" altLang="en-US"/>
          </a:p>
        </p:txBody>
      </p:sp>
      <p:sp>
        <p:nvSpPr>
          <p:cNvPr id="5" name="页脚占位符 4">
            <a:extLst>
              <a:ext uri="{FF2B5EF4-FFF2-40B4-BE49-F238E27FC236}">
                <a16:creationId xmlns:a16="http://schemas.microsoft.com/office/drawing/2014/main" xmlns="" id="{0E0127EF-D0C3-4E8D-9299-E86FBA9C4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xmlns="" id="{82EF01A5-4F7D-4244-B1F9-39D91D618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38377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73E5AB-5160-402A-83EF-743608F607A1}"/>
              </a:ext>
            </a:extLst>
          </p:cNvPr>
          <p:cNvSpPr>
            <a:spLocks noGrp="1"/>
          </p:cNvSpPr>
          <p:nvPr>
            <p:ph type="ctrTitle"/>
          </p:nvPr>
        </p:nvSpPr>
        <p:spPr/>
        <p:txBody>
          <a:bodyPr>
            <a:normAutofit/>
          </a:bodyPr>
          <a:lstStyle/>
          <a:p>
            <a:r>
              <a:rPr lang="zh-CN" altLang="en-US" dirty="0" smtClean="0"/>
              <a:t>算法数据结构基础课</a:t>
            </a:r>
            <a:endParaRPr lang="zh-CN" altLang="en-US" dirty="0"/>
          </a:p>
        </p:txBody>
      </p:sp>
      <p:sp>
        <p:nvSpPr>
          <p:cNvPr id="3" name="副标题 2">
            <a:extLst>
              <a:ext uri="{FF2B5EF4-FFF2-40B4-BE49-F238E27FC236}">
                <a16:creationId xmlns:a16="http://schemas.microsoft.com/office/drawing/2014/main" xmlns="" id="{539BDA33-83B0-4C19-ACDC-A94DBCA00549}"/>
              </a:ext>
            </a:extLst>
          </p:cNvPr>
          <p:cNvSpPr>
            <a:spLocks noGrp="1"/>
          </p:cNvSpPr>
          <p:nvPr>
            <p:ph type="subTitle" idx="1"/>
          </p:nvPr>
        </p:nvSpPr>
        <p:spPr>
          <a:xfrm>
            <a:off x="1466594" y="4299114"/>
            <a:ext cx="9144000" cy="1655762"/>
          </a:xfrm>
        </p:spPr>
        <p:txBody>
          <a:bodyPr/>
          <a:lstStyle/>
          <a:p>
            <a:r>
              <a:rPr lang="zh-CN" altLang="en-US" dirty="0" smtClean="0"/>
              <a:t>第三节</a:t>
            </a:r>
            <a:endParaRPr lang="en-US" altLang="zh-CN" dirty="0" smtClean="0"/>
          </a:p>
          <a:p>
            <a:endParaRPr lang="en-US" altLang="zh-CN" dirty="0" smtClean="0"/>
          </a:p>
          <a:p>
            <a:r>
              <a:rPr lang="zh-CN" altLang="en-US" dirty="0" smtClean="0"/>
              <a:t>左程云</a:t>
            </a:r>
            <a:endParaRPr lang="en-US" altLang="zh-CN" dirty="0"/>
          </a:p>
        </p:txBody>
      </p:sp>
      <p:sp>
        <p:nvSpPr>
          <p:cNvPr id="4" name="页脚占位符 3">
            <a:extLst>
              <a:ext uri="{FF2B5EF4-FFF2-40B4-BE49-F238E27FC236}">
                <a16:creationId xmlns:a16="http://schemas.microsoft.com/office/drawing/2014/main" xmlns="" id="{2BC83350-A18E-4706-8212-C2CC3C560195}"/>
              </a:ext>
            </a:extLst>
          </p:cNvPr>
          <p:cNvSpPr>
            <a:spLocks noGrp="1"/>
          </p:cNvSpPr>
          <p:nvPr>
            <p:ph type="ftr" sz="quarter" idx="11"/>
          </p:nvPr>
        </p:nvSpPr>
        <p:spPr/>
        <p:txBody>
          <a:bodyPr/>
          <a:lstStyle/>
          <a:p>
            <a:r>
              <a:rPr lang="zh-CN" altLang="en-US" dirty="0"/>
              <a:t>马士兵教育 </a:t>
            </a:r>
            <a:r>
              <a:rPr lang="en-US" altLang="zh-CN" dirty="0"/>
              <a:t>http://</a:t>
            </a:r>
            <a:r>
              <a:rPr lang="en-US" altLang="zh-CN" dirty="0" err="1"/>
              <a:t>mashibing.com</a:t>
            </a:r>
            <a:endParaRPr lang="zh-CN" altLang="en-US" dirty="0"/>
          </a:p>
        </p:txBody>
      </p:sp>
      <p:pic>
        <p:nvPicPr>
          <p:cNvPr id="5" name="图片 4">
            <a:extLst>
              <a:ext uri="{FF2B5EF4-FFF2-40B4-BE49-F238E27FC236}">
                <a16:creationId xmlns:a16="http://schemas.microsoft.com/office/drawing/2014/main" xmlns="" id="{558D48C9-EE5A-455D-909A-98B6ED11C02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66325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r>
              <a:rPr lang="en-US" altLang="zh-CN" sz="3200" dirty="0" smtClean="0"/>
              <a:t>3.0(</a:t>
            </a:r>
            <a:r>
              <a:rPr lang="zh-CN" altLang="en-US" sz="3200" dirty="0" smtClean="0"/>
              <a:t>随机快排</a:t>
            </a:r>
            <a:r>
              <a:rPr lang="en-US" altLang="zh-CN" sz="3200" dirty="0" smtClean="0"/>
              <a:t>+</a:t>
            </a:r>
            <a:r>
              <a:rPr lang="zh-CN" altLang="en-US" sz="3200" dirty="0" smtClean="0"/>
              <a:t>荷兰国旗技巧优化</a:t>
            </a:r>
            <a:r>
              <a:rPr lang="en-US" altLang="zh-CN" sz="3200" dirty="0" smtClean="0"/>
              <a:t>)</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lnSpcReduction="10000"/>
          </a:bodyPr>
          <a:lstStyle/>
          <a:p>
            <a:pPr marL="0" indent="0">
              <a:buNone/>
            </a:pPr>
            <a:r>
              <a:rPr lang="zh-CN" altLang="en-US" sz="2400" dirty="0" smtClean="0"/>
              <a:t>在</a:t>
            </a:r>
            <a:r>
              <a:rPr lang="en-US" altLang="zh-CN" sz="2400" dirty="0" err="1" smtClean="0"/>
              <a:t>arr</a:t>
            </a:r>
            <a:r>
              <a:rPr lang="en-US" altLang="zh-CN" sz="2400" dirty="0" smtClean="0"/>
              <a:t>[L..R]</a:t>
            </a:r>
            <a:r>
              <a:rPr lang="zh-CN" altLang="en-US" sz="2400" dirty="0" smtClean="0"/>
              <a:t>范围上，进行快速排序的过程：</a:t>
            </a:r>
            <a:endParaRPr lang="en-US" altLang="zh-CN" sz="2400" dirty="0" smtClean="0"/>
          </a:p>
          <a:p>
            <a:pPr marL="0" indent="0">
              <a:buNone/>
            </a:pPr>
            <a:r>
              <a:rPr lang="en-US" altLang="zh-CN" sz="2400" dirty="0" smtClean="0"/>
              <a:t>1</a:t>
            </a:r>
            <a:r>
              <a:rPr lang="zh-CN" altLang="en-US" sz="2400" dirty="0" smtClean="0"/>
              <a:t>）在这个范围上，随机选一个数记为</a:t>
            </a:r>
            <a:r>
              <a:rPr lang="en-US" altLang="zh-CN" sz="2400" dirty="0" err="1" smtClean="0"/>
              <a:t>num</a:t>
            </a:r>
            <a:r>
              <a:rPr lang="zh-CN" altLang="en-US" sz="2400" dirty="0" smtClean="0"/>
              <a:t>，</a:t>
            </a:r>
            <a:endParaRPr lang="en-US" altLang="zh-CN" sz="2400" dirty="0" smtClean="0"/>
          </a:p>
          <a:p>
            <a:pPr marL="0" indent="0">
              <a:buNone/>
            </a:pPr>
            <a:r>
              <a:rPr lang="en-US" altLang="zh-CN" sz="2400" dirty="0" smtClean="0"/>
              <a:t>1</a:t>
            </a:r>
            <a:r>
              <a:rPr lang="zh-CN" altLang="en-US" sz="2400" dirty="0" smtClean="0"/>
              <a:t>）用</a:t>
            </a:r>
            <a:r>
              <a:rPr lang="en-US" altLang="zh-CN" sz="2400" dirty="0" err="1"/>
              <a:t>num</a:t>
            </a:r>
            <a:r>
              <a:rPr lang="zh-CN" altLang="en-US" sz="2400" dirty="0" smtClean="0"/>
              <a:t>对该范围做</a:t>
            </a:r>
            <a:r>
              <a:rPr lang="en-US" altLang="zh-CN" sz="2400" dirty="0" smtClean="0"/>
              <a:t>partition</a:t>
            </a:r>
            <a:r>
              <a:rPr lang="zh-CN" altLang="en-US" sz="2400" dirty="0" smtClean="0"/>
              <a:t>，</a:t>
            </a:r>
            <a:r>
              <a:rPr lang="en-US" altLang="zh-CN" sz="2400" dirty="0" smtClean="0"/>
              <a:t>&lt; </a:t>
            </a:r>
            <a:r>
              <a:rPr lang="en-US" altLang="zh-CN" sz="2400" dirty="0" err="1"/>
              <a:t>num</a:t>
            </a:r>
            <a:r>
              <a:rPr lang="zh-CN" altLang="en-US" sz="2400" dirty="0" smtClean="0"/>
              <a:t>的数在左部分，</a:t>
            </a:r>
            <a:r>
              <a:rPr lang="en-US" altLang="zh-CN" sz="2400" dirty="0" smtClean="0"/>
              <a:t>==</a:t>
            </a:r>
            <a:r>
              <a:rPr lang="en-US" altLang="zh-CN" sz="2400" dirty="0"/>
              <a:t> </a:t>
            </a:r>
            <a:r>
              <a:rPr lang="en-US" altLang="zh-CN" sz="2400" dirty="0" err="1"/>
              <a:t>num</a:t>
            </a:r>
            <a:r>
              <a:rPr lang="zh-CN" altLang="en-US" sz="2400" dirty="0" smtClean="0"/>
              <a:t>的数中间，</a:t>
            </a:r>
            <a:r>
              <a:rPr lang="en-US" altLang="zh-CN" sz="2400" dirty="0" smtClean="0"/>
              <a:t>&gt;</a:t>
            </a:r>
            <a:r>
              <a:rPr lang="en-US" altLang="zh-CN" sz="2400" dirty="0" err="1" smtClean="0"/>
              <a:t>num</a:t>
            </a:r>
            <a:r>
              <a:rPr lang="zh-CN" altLang="en-US" sz="2400" dirty="0" smtClean="0"/>
              <a:t>的数在右部分。假设</a:t>
            </a:r>
            <a:r>
              <a:rPr lang="en-US" altLang="zh-CN" sz="2400" dirty="0"/>
              <a:t>== </a:t>
            </a:r>
            <a:r>
              <a:rPr lang="en-US" altLang="zh-CN" sz="2400" dirty="0" err="1" smtClean="0"/>
              <a:t>num</a:t>
            </a:r>
            <a:r>
              <a:rPr lang="zh-CN" altLang="en-US" sz="2400" dirty="0" smtClean="0"/>
              <a:t>的数所在范围是</a:t>
            </a:r>
            <a:r>
              <a:rPr lang="en-US" altLang="zh-CN" sz="2400" dirty="0" smtClean="0"/>
              <a:t>[</a:t>
            </a:r>
            <a:r>
              <a:rPr lang="en-US" altLang="zh-CN" sz="2400" dirty="0" err="1" smtClean="0"/>
              <a:t>a,b</a:t>
            </a:r>
            <a:r>
              <a:rPr lang="en-US" altLang="zh-CN" sz="2400" dirty="0" smtClean="0"/>
              <a:t>]</a:t>
            </a:r>
          </a:p>
          <a:p>
            <a:pPr marL="0" indent="0">
              <a:buNone/>
            </a:pPr>
            <a:r>
              <a:rPr lang="en-US" altLang="zh-CN" sz="2400" dirty="0" smtClean="0"/>
              <a:t>2</a:t>
            </a:r>
            <a:r>
              <a:rPr lang="zh-CN" altLang="en-US" sz="2400" dirty="0" smtClean="0"/>
              <a:t>）对</a:t>
            </a:r>
            <a:r>
              <a:rPr lang="en-US" altLang="zh-CN" sz="2400" dirty="0" err="1" smtClean="0"/>
              <a:t>arr</a:t>
            </a:r>
            <a:r>
              <a:rPr lang="en-US" altLang="zh-CN" sz="2400" dirty="0" smtClean="0"/>
              <a:t>[L..a-1]</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p>
          <a:p>
            <a:pPr marL="0" indent="0">
              <a:buNone/>
            </a:pPr>
            <a:r>
              <a:rPr lang="en-US" altLang="zh-CN" sz="2400" dirty="0" smtClean="0"/>
              <a:t>3</a:t>
            </a:r>
            <a:r>
              <a:rPr lang="zh-CN" altLang="en-US" sz="2400" dirty="0" smtClean="0"/>
              <a:t>）</a:t>
            </a:r>
            <a:r>
              <a:rPr lang="zh-CN" altLang="en-US" sz="2400" dirty="0"/>
              <a:t>对</a:t>
            </a:r>
            <a:r>
              <a:rPr lang="en-US" altLang="zh-CN" sz="2400" dirty="0" err="1" smtClean="0"/>
              <a:t>arr</a:t>
            </a:r>
            <a:r>
              <a:rPr lang="en-US" altLang="zh-CN" sz="2400" dirty="0" smtClean="0"/>
              <a:t>[b+1..R]</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endParaRPr lang="en-US" altLang="zh-CN" sz="2400" dirty="0"/>
          </a:p>
          <a:p>
            <a:pPr marL="0" indent="0">
              <a:buNone/>
            </a:pPr>
            <a:r>
              <a:rPr lang="zh-CN" altLang="en-US" sz="2400" dirty="0" smtClean="0"/>
              <a:t>因为每一次</a:t>
            </a:r>
            <a:r>
              <a:rPr lang="en-US" altLang="zh-CN" sz="2400" dirty="0" smtClean="0"/>
              <a:t>partition</a:t>
            </a:r>
            <a:r>
              <a:rPr lang="zh-CN" altLang="en-US" sz="2400" dirty="0" smtClean="0"/>
              <a:t>都会搞定一批数的位置且不会再变动，所以排序能完成</a:t>
            </a:r>
            <a:endParaRPr lang="en-US" altLang="zh-CN" sz="2400" dirty="0" smtClean="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0384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随机快排的时间复杂度分析</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en-US" altLang="zh-CN" sz="2400" dirty="0" smtClean="0"/>
              <a:t>1</a:t>
            </a:r>
            <a:r>
              <a:rPr lang="zh-CN" altLang="en-US" sz="2400" dirty="0" smtClean="0"/>
              <a:t>）通过分析知道，划分值越靠近中间，性能越好；越靠近两边，性能越差</a:t>
            </a:r>
            <a:endParaRPr lang="en-US" altLang="zh-CN" sz="2400" dirty="0" smtClean="0"/>
          </a:p>
          <a:p>
            <a:pPr marL="0" indent="0">
              <a:buNone/>
            </a:pPr>
            <a:r>
              <a:rPr lang="en-US" altLang="zh-CN" sz="2400" dirty="0" smtClean="0"/>
              <a:t>2</a:t>
            </a:r>
            <a:r>
              <a:rPr lang="zh-CN" altLang="en-US" sz="2400" dirty="0" smtClean="0"/>
              <a:t>）随机选一个数进行划分的目的就是让好情况和差情况都变成概率事件</a:t>
            </a:r>
            <a:endParaRPr lang="en-US" altLang="zh-CN" sz="2400" dirty="0" smtClean="0"/>
          </a:p>
          <a:p>
            <a:pPr marL="0" indent="0">
              <a:buNone/>
            </a:pPr>
            <a:r>
              <a:rPr lang="en-US" altLang="zh-CN" sz="2400" dirty="0" smtClean="0"/>
              <a:t>3</a:t>
            </a:r>
            <a:r>
              <a:rPr lang="zh-CN" altLang="en-US" sz="2400" dirty="0" smtClean="0"/>
              <a:t>）把每一种情况都列出来，会有每种情况下的时间复杂度，但概率都是</a:t>
            </a:r>
            <a:r>
              <a:rPr lang="en-US" altLang="zh-CN" sz="2400" dirty="0" smtClean="0"/>
              <a:t>1/N</a:t>
            </a:r>
          </a:p>
          <a:p>
            <a:pPr marL="0" indent="0">
              <a:buNone/>
            </a:pPr>
            <a:r>
              <a:rPr lang="en-US" altLang="zh-CN" sz="2400" dirty="0" smtClean="0"/>
              <a:t>4</a:t>
            </a:r>
            <a:r>
              <a:rPr lang="zh-CN" altLang="en-US" sz="2400" dirty="0" smtClean="0"/>
              <a:t>）那么所有情况都考虑，时间复杂度就是这种概率模型下的长期期望！</a:t>
            </a:r>
            <a:endParaRPr lang="en-US" altLang="zh-CN" sz="2400" dirty="0" smtClean="0"/>
          </a:p>
          <a:p>
            <a:pPr marL="0" indent="0">
              <a:buNone/>
            </a:pPr>
            <a:endParaRPr lang="en-US" altLang="zh-CN" sz="2400" dirty="0"/>
          </a:p>
          <a:p>
            <a:pPr marL="0" indent="0">
              <a:buNone/>
            </a:pPr>
            <a:r>
              <a:rPr lang="zh-CN" altLang="en-US" sz="2400" dirty="0" smtClean="0"/>
              <a:t>时间复杂度</a:t>
            </a:r>
            <a:r>
              <a:rPr lang="en-US" altLang="zh-CN" sz="2400" dirty="0" smtClean="0"/>
              <a:t>O(N*</a:t>
            </a:r>
            <a:r>
              <a:rPr lang="en-US" altLang="zh-CN" sz="2400" dirty="0" err="1" smtClean="0"/>
              <a:t>logN</a:t>
            </a:r>
            <a:r>
              <a:rPr lang="en-US" altLang="zh-CN" sz="2400" dirty="0" smtClean="0"/>
              <a:t>)</a:t>
            </a:r>
            <a:r>
              <a:rPr lang="zh-CN" altLang="en-US" sz="2400" dirty="0" smtClean="0"/>
              <a:t>，额外空间复杂度</a:t>
            </a:r>
            <a:r>
              <a:rPr lang="en-US" altLang="zh-CN" sz="2400" dirty="0" smtClean="0"/>
              <a:t>O(</a:t>
            </a:r>
            <a:r>
              <a:rPr lang="en-US" altLang="zh-CN" sz="2400" dirty="0" err="1" smtClean="0"/>
              <a:t>logN</a:t>
            </a:r>
            <a:r>
              <a:rPr lang="en-US" altLang="zh-CN" sz="2400" dirty="0" smtClean="0"/>
              <a:t>)</a:t>
            </a:r>
            <a:r>
              <a:rPr lang="zh-CN" altLang="en-US" sz="2400" dirty="0" smtClean="0"/>
              <a:t>都是这么来的。</a:t>
            </a:r>
            <a:endParaRPr lang="en-US" altLang="zh-CN" sz="2400" dirty="0" smtClean="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10287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归并排序</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en-US" altLang="zh-CN" sz="2400" dirty="0" smtClean="0"/>
              <a:t>1</a:t>
            </a:r>
            <a:r>
              <a:rPr lang="zh-CN" altLang="en-US" sz="2400" dirty="0" smtClean="0"/>
              <a:t>）整体是递归，左边</a:t>
            </a:r>
            <a:r>
              <a:rPr lang="zh-CN" altLang="en-US" sz="2400" dirty="0"/>
              <a:t>排好</a:t>
            </a:r>
            <a:r>
              <a:rPr lang="zh-CN" altLang="en-US" sz="2400" dirty="0" smtClean="0"/>
              <a:t>序</a:t>
            </a:r>
            <a:r>
              <a:rPr lang="en-US" altLang="zh-CN" sz="2400" dirty="0" smtClean="0"/>
              <a:t>+</a:t>
            </a:r>
            <a:r>
              <a:rPr lang="zh-CN" altLang="en-US" sz="2400" dirty="0" smtClean="0"/>
              <a:t>右边</a:t>
            </a:r>
            <a:r>
              <a:rPr lang="zh-CN" altLang="en-US" sz="2400" dirty="0"/>
              <a:t>排好</a:t>
            </a:r>
            <a:r>
              <a:rPr lang="zh-CN" altLang="en-US" sz="2400" dirty="0" smtClean="0"/>
              <a:t>序</a:t>
            </a:r>
            <a:r>
              <a:rPr lang="en-US" altLang="zh-CN" sz="2400" dirty="0" smtClean="0"/>
              <a:t>+merge</a:t>
            </a:r>
            <a:r>
              <a:rPr lang="zh-CN" altLang="en-US" sz="2400" dirty="0" smtClean="0"/>
              <a:t>让整体有序</a:t>
            </a:r>
            <a:endParaRPr lang="en-US" altLang="zh-CN" sz="2400" dirty="0" smtClean="0"/>
          </a:p>
          <a:p>
            <a:pPr marL="0" indent="0">
              <a:buNone/>
            </a:pPr>
            <a:r>
              <a:rPr lang="en-US" altLang="zh-CN" sz="2400" dirty="0" smtClean="0"/>
              <a:t>2</a:t>
            </a:r>
            <a:r>
              <a:rPr lang="zh-CN" altLang="en-US" sz="2400" dirty="0"/>
              <a:t>）</a:t>
            </a:r>
            <a:r>
              <a:rPr lang="zh-CN" altLang="en-US" sz="2400" dirty="0" smtClean="0"/>
              <a:t>让</a:t>
            </a:r>
            <a:r>
              <a:rPr lang="zh-CN" altLang="en-US" sz="2400" dirty="0"/>
              <a:t>其整体有序的过程里用了排外序</a:t>
            </a:r>
            <a:r>
              <a:rPr lang="zh-CN" altLang="en-US" sz="2400" dirty="0" smtClean="0"/>
              <a:t>方法</a:t>
            </a:r>
            <a:endParaRPr lang="en-US" altLang="zh-CN" sz="2400" dirty="0" smtClean="0"/>
          </a:p>
          <a:p>
            <a:pPr marL="0" indent="0">
              <a:buNone/>
            </a:pPr>
            <a:r>
              <a:rPr lang="en-US" altLang="zh-CN" sz="2400" dirty="0" smtClean="0"/>
              <a:t>3</a:t>
            </a:r>
            <a:r>
              <a:rPr lang="zh-CN" altLang="en-US" sz="2400" dirty="0" smtClean="0"/>
              <a:t>）利用</a:t>
            </a:r>
            <a:r>
              <a:rPr lang="en-US" altLang="zh-CN" sz="2400" dirty="0"/>
              <a:t>master</a:t>
            </a:r>
            <a:r>
              <a:rPr lang="zh-CN" altLang="en-US" sz="2400" dirty="0"/>
              <a:t>公式来求解时间</a:t>
            </a:r>
            <a:r>
              <a:rPr lang="zh-CN" altLang="en-US" sz="2400" dirty="0" smtClean="0"/>
              <a:t>复杂度</a:t>
            </a:r>
            <a:endParaRPr lang="en-US" altLang="zh-CN" sz="2400" dirty="0" smtClean="0"/>
          </a:p>
          <a:p>
            <a:pPr marL="0" indent="0">
              <a:buNone/>
            </a:pPr>
            <a:r>
              <a:rPr lang="en-US" altLang="zh-CN" sz="2400" dirty="0" smtClean="0"/>
              <a:t>4</a:t>
            </a:r>
            <a:r>
              <a:rPr lang="zh-CN" altLang="en-US" sz="2400" dirty="0" smtClean="0"/>
              <a:t>）当然可以用非递归实现</a:t>
            </a:r>
            <a:endParaRPr lang="en-US" altLang="zh-CN" sz="2400" dirty="0" smtClean="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370103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归并排序复杂度</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lnSpc>
                <a:spcPct val="100000"/>
              </a:lnSpc>
              <a:spcBef>
                <a:spcPts val="0"/>
              </a:spcBef>
              <a:buNone/>
              <a:defRPr/>
            </a:pPr>
            <a:r>
              <a:rPr lang="en-US" altLang="zh-CN" sz="2400" dirty="0" smtClean="0"/>
              <a:t>T(N) = 2*T(N/2) + O(N^1)</a:t>
            </a:r>
          </a:p>
          <a:p>
            <a:pPr marL="0" indent="0">
              <a:lnSpc>
                <a:spcPct val="100000"/>
              </a:lnSpc>
              <a:spcBef>
                <a:spcPts val="0"/>
              </a:spcBef>
              <a:buNone/>
              <a:defRPr/>
            </a:pPr>
            <a:endParaRPr lang="en-US" altLang="zh-CN" sz="2400" dirty="0"/>
          </a:p>
          <a:p>
            <a:pPr marL="0" indent="0">
              <a:lnSpc>
                <a:spcPct val="100000"/>
              </a:lnSpc>
              <a:spcBef>
                <a:spcPts val="0"/>
              </a:spcBef>
              <a:buNone/>
              <a:defRPr/>
            </a:pPr>
            <a:r>
              <a:rPr lang="zh-CN" altLang="en-US" sz="2400" dirty="0" smtClean="0"/>
              <a:t>根据</a:t>
            </a:r>
            <a:r>
              <a:rPr lang="en-US" altLang="zh-CN" sz="2400" dirty="0" smtClean="0"/>
              <a:t>master</a:t>
            </a:r>
            <a:r>
              <a:rPr lang="zh-CN" altLang="en-US" sz="2400" dirty="0" smtClean="0"/>
              <a:t>可知时间复杂度为</a:t>
            </a:r>
            <a:r>
              <a:rPr lang="en-US" altLang="zh-CN" sz="2400" dirty="0" smtClean="0"/>
              <a:t>O(N*</a:t>
            </a:r>
            <a:r>
              <a:rPr lang="en-US" altLang="zh-CN" sz="2400" dirty="0" err="1" smtClean="0"/>
              <a:t>logN</a:t>
            </a:r>
            <a:r>
              <a:rPr lang="en-US" altLang="zh-CN" sz="2400" dirty="0" smtClean="0"/>
              <a:t>)</a:t>
            </a:r>
          </a:p>
          <a:p>
            <a:pPr marL="0" indent="0">
              <a:lnSpc>
                <a:spcPct val="100000"/>
              </a:lnSpc>
              <a:spcBef>
                <a:spcPts val="0"/>
              </a:spcBef>
              <a:buNone/>
              <a:defRPr/>
            </a:pPr>
            <a:endParaRPr lang="en-US" altLang="zh-CN" sz="2400" dirty="0"/>
          </a:p>
          <a:p>
            <a:pPr marL="0" indent="0">
              <a:lnSpc>
                <a:spcPct val="100000"/>
              </a:lnSpc>
              <a:spcBef>
                <a:spcPts val="0"/>
              </a:spcBef>
              <a:buNone/>
              <a:defRPr/>
            </a:pPr>
            <a:r>
              <a:rPr lang="en-US" altLang="zh-CN" sz="2400" dirty="0" smtClean="0"/>
              <a:t>merge</a:t>
            </a:r>
            <a:r>
              <a:rPr lang="zh-CN" altLang="en-US" sz="2400" dirty="0" smtClean="0"/>
              <a:t>过程需要辅助数组，所以</a:t>
            </a:r>
            <a:r>
              <a:rPr lang="zh-CN" altLang="en-US" sz="2400" dirty="0" smtClean="0"/>
              <a:t>额外空间复杂度为</a:t>
            </a:r>
            <a:r>
              <a:rPr lang="en-US" altLang="zh-CN" sz="2400" dirty="0" smtClean="0"/>
              <a:t>O(N)</a:t>
            </a:r>
          </a:p>
          <a:p>
            <a:pPr marL="0" indent="0">
              <a:lnSpc>
                <a:spcPct val="100000"/>
              </a:lnSpc>
              <a:spcBef>
                <a:spcPts val="0"/>
              </a:spcBef>
              <a:buNone/>
              <a:defRPr/>
            </a:pPr>
            <a:endParaRPr lang="en-US" altLang="zh-CN" sz="2400" dirty="0" smtClean="0"/>
          </a:p>
          <a:p>
            <a:pPr marL="0" indent="0">
              <a:lnSpc>
                <a:spcPct val="100000"/>
              </a:lnSpc>
              <a:spcBef>
                <a:spcPts val="0"/>
              </a:spcBef>
              <a:buNone/>
              <a:defRPr/>
            </a:pPr>
            <a:r>
              <a:rPr lang="zh-CN" altLang="en-US" sz="2400" dirty="0" smtClean="0"/>
              <a:t>归并排序的实质是把比较行为变成了有序信息并传递，比</a:t>
            </a:r>
            <a:r>
              <a:rPr lang="en-US" altLang="zh-CN" sz="2400" dirty="0" smtClean="0"/>
              <a:t>O(N^2)</a:t>
            </a:r>
            <a:r>
              <a:rPr lang="zh-CN" altLang="en-US" sz="2400" dirty="0" smtClean="0"/>
              <a:t>的排序快</a:t>
            </a:r>
            <a:endParaRPr lang="en-US" altLang="zh-CN" sz="2400" dirty="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54931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用常见面试题再深入理解一下归并排序的精髓</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fontScale="85000" lnSpcReduction="20000"/>
          </a:bodyPr>
          <a:lstStyle/>
          <a:p>
            <a:pPr marL="0" indent="0">
              <a:buNone/>
            </a:pPr>
            <a:r>
              <a:rPr lang="zh-CN" altLang="en-US" sz="2400" dirty="0" smtClean="0"/>
              <a:t>在</a:t>
            </a:r>
            <a:r>
              <a:rPr lang="zh-CN" altLang="en-US" sz="2400" dirty="0"/>
              <a:t>一个数组中</a:t>
            </a:r>
            <a:r>
              <a:rPr lang="zh-CN" altLang="en-US" sz="2400" dirty="0" smtClean="0"/>
              <a:t>，一</a:t>
            </a:r>
            <a:r>
              <a:rPr lang="zh-CN" altLang="en-US" sz="2400" dirty="0"/>
              <a:t>个数左边</a:t>
            </a:r>
            <a:r>
              <a:rPr lang="zh-CN" altLang="en-US" sz="2400" dirty="0" smtClean="0"/>
              <a:t>比它小</a:t>
            </a:r>
            <a:r>
              <a:rPr lang="zh-CN" altLang="en-US" sz="2400" dirty="0"/>
              <a:t>的</a:t>
            </a:r>
            <a:r>
              <a:rPr lang="zh-CN" altLang="en-US" sz="2400" dirty="0" smtClean="0"/>
              <a:t>数的总和，叫数的小和，所有数的小和累加起来，叫数组小和。求数组小和。</a:t>
            </a:r>
            <a:endParaRPr lang="en-US" altLang="zh-CN" sz="2400" dirty="0" smtClean="0"/>
          </a:p>
          <a:p>
            <a:pPr marL="0" indent="0">
              <a:buNone/>
            </a:pPr>
            <a:r>
              <a:rPr lang="zh-CN" altLang="en-US" sz="2400" dirty="0" smtClean="0"/>
              <a:t>例子： </a:t>
            </a:r>
            <a:r>
              <a:rPr lang="en-US" altLang="zh-CN" sz="2400" dirty="0" smtClean="0"/>
              <a:t>[1,3,4,2,5</a:t>
            </a:r>
            <a:r>
              <a:rPr lang="en-US" altLang="zh-CN" sz="2400" dirty="0"/>
              <a:t>] </a:t>
            </a:r>
            <a:endParaRPr lang="en-US" altLang="zh-CN" sz="2400" dirty="0" smtClean="0"/>
          </a:p>
          <a:p>
            <a:pPr marL="0" indent="0">
              <a:buNone/>
            </a:pPr>
            <a:r>
              <a:rPr lang="en-US" altLang="zh-CN" sz="2400" dirty="0" smtClean="0"/>
              <a:t>1</a:t>
            </a:r>
            <a:r>
              <a:rPr lang="zh-CN" altLang="en-US" sz="2400" dirty="0"/>
              <a:t>左边比</a:t>
            </a:r>
            <a:r>
              <a:rPr lang="en-US" altLang="zh-CN" sz="2400" dirty="0"/>
              <a:t>1</a:t>
            </a:r>
            <a:r>
              <a:rPr lang="zh-CN" altLang="en-US" sz="2400" dirty="0"/>
              <a:t>小的</a:t>
            </a:r>
            <a:r>
              <a:rPr lang="zh-CN" altLang="en-US" sz="2400" dirty="0" smtClean="0"/>
              <a:t>数：没有</a:t>
            </a:r>
            <a:endParaRPr lang="en-US" altLang="zh-CN" sz="2400" dirty="0" smtClean="0"/>
          </a:p>
          <a:p>
            <a:pPr marL="0" indent="0">
              <a:buNone/>
            </a:pPr>
            <a:r>
              <a:rPr lang="en-US" altLang="zh-CN" sz="2400" dirty="0" smtClean="0"/>
              <a:t>3</a:t>
            </a:r>
            <a:r>
              <a:rPr lang="zh-CN" altLang="en-US" sz="2400" dirty="0"/>
              <a:t>左边比</a:t>
            </a:r>
            <a:r>
              <a:rPr lang="en-US" altLang="zh-CN" sz="2400" dirty="0"/>
              <a:t>3</a:t>
            </a:r>
            <a:r>
              <a:rPr lang="zh-CN" altLang="en-US" sz="2400" dirty="0"/>
              <a:t>小的</a:t>
            </a:r>
            <a:r>
              <a:rPr lang="zh-CN" altLang="en-US" sz="2400" dirty="0" smtClean="0"/>
              <a:t>数：</a:t>
            </a:r>
            <a:r>
              <a:rPr lang="en-US" altLang="zh-CN" sz="2400" dirty="0" smtClean="0"/>
              <a:t>1</a:t>
            </a:r>
          </a:p>
          <a:p>
            <a:pPr marL="0" indent="0">
              <a:buNone/>
            </a:pPr>
            <a:r>
              <a:rPr lang="en-US" altLang="zh-CN" sz="2400" dirty="0" smtClean="0"/>
              <a:t>4</a:t>
            </a:r>
            <a:r>
              <a:rPr lang="zh-CN" altLang="en-US" sz="2400" dirty="0" smtClean="0"/>
              <a:t>左边</a:t>
            </a:r>
            <a:r>
              <a:rPr lang="zh-CN" altLang="en-US" sz="2400" dirty="0"/>
              <a:t>比</a:t>
            </a:r>
            <a:r>
              <a:rPr lang="en-US" altLang="zh-CN" sz="2400" dirty="0"/>
              <a:t>4</a:t>
            </a:r>
            <a:r>
              <a:rPr lang="zh-CN" altLang="en-US" sz="2400" dirty="0"/>
              <a:t>小的</a:t>
            </a:r>
            <a:r>
              <a:rPr lang="zh-CN" altLang="en-US" sz="2400" dirty="0" smtClean="0"/>
              <a:t>数：</a:t>
            </a:r>
            <a:r>
              <a:rPr lang="en-US" altLang="zh-CN" sz="2400" dirty="0" smtClean="0"/>
              <a:t>1</a:t>
            </a:r>
            <a:r>
              <a:rPr lang="zh-CN" altLang="en-US" sz="2400" dirty="0"/>
              <a:t>、</a:t>
            </a:r>
            <a:r>
              <a:rPr lang="en-US" altLang="zh-CN" sz="2400" dirty="0" smtClean="0"/>
              <a:t>3</a:t>
            </a:r>
          </a:p>
          <a:p>
            <a:pPr marL="0" indent="0">
              <a:buNone/>
            </a:pPr>
            <a:r>
              <a:rPr lang="en-US" altLang="zh-CN" sz="2400" dirty="0" smtClean="0"/>
              <a:t>2</a:t>
            </a:r>
            <a:r>
              <a:rPr lang="zh-CN" altLang="en-US" sz="2400" dirty="0"/>
              <a:t>左边比</a:t>
            </a:r>
            <a:r>
              <a:rPr lang="en-US" altLang="zh-CN" sz="2400" dirty="0"/>
              <a:t>2</a:t>
            </a:r>
            <a:r>
              <a:rPr lang="zh-CN" altLang="en-US" sz="2400" dirty="0"/>
              <a:t>小的</a:t>
            </a:r>
            <a:r>
              <a:rPr lang="zh-CN" altLang="en-US" sz="2400" dirty="0" smtClean="0"/>
              <a:t>数：</a:t>
            </a:r>
            <a:r>
              <a:rPr lang="en-US" altLang="zh-CN" sz="2400" dirty="0" smtClean="0"/>
              <a:t>1</a:t>
            </a:r>
          </a:p>
          <a:p>
            <a:pPr marL="0" indent="0">
              <a:buNone/>
            </a:pPr>
            <a:r>
              <a:rPr lang="en-US" altLang="zh-CN" sz="2400" dirty="0" smtClean="0"/>
              <a:t>5</a:t>
            </a:r>
            <a:r>
              <a:rPr lang="zh-CN" altLang="en-US" sz="2400" dirty="0"/>
              <a:t>左边比</a:t>
            </a:r>
            <a:r>
              <a:rPr lang="en-US" altLang="zh-CN" sz="2400" dirty="0"/>
              <a:t>5</a:t>
            </a:r>
            <a:r>
              <a:rPr lang="zh-CN" altLang="en-US" sz="2400" dirty="0"/>
              <a:t>小的</a:t>
            </a:r>
            <a:r>
              <a:rPr lang="zh-CN" altLang="en-US" sz="2400" dirty="0" smtClean="0"/>
              <a:t>数：</a:t>
            </a:r>
            <a:r>
              <a:rPr lang="en-US" altLang="zh-CN" sz="2400" dirty="0" smtClean="0"/>
              <a:t>1</a:t>
            </a:r>
            <a:r>
              <a:rPr lang="zh-CN" altLang="en-US" sz="2400" dirty="0"/>
              <a:t>、</a:t>
            </a:r>
            <a:r>
              <a:rPr lang="en-US" altLang="zh-CN" sz="2400" dirty="0"/>
              <a:t>3</a:t>
            </a:r>
            <a:r>
              <a:rPr lang="zh-CN" altLang="en-US" sz="2400" dirty="0"/>
              <a:t>、</a:t>
            </a:r>
            <a:r>
              <a:rPr lang="en-US" altLang="zh-CN" sz="2400" dirty="0"/>
              <a:t>4</a:t>
            </a:r>
            <a:r>
              <a:rPr lang="zh-CN" altLang="en-US" sz="2400" dirty="0"/>
              <a:t>、 </a:t>
            </a:r>
            <a:r>
              <a:rPr lang="en-US" altLang="zh-CN" sz="2400" dirty="0" smtClean="0"/>
              <a:t>2</a:t>
            </a:r>
          </a:p>
          <a:p>
            <a:pPr marL="0" indent="0">
              <a:buNone/>
            </a:pPr>
            <a:r>
              <a:rPr lang="zh-CN" altLang="en-US" sz="2400" dirty="0" smtClean="0"/>
              <a:t>所以数组的小</a:t>
            </a:r>
            <a:r>
              <a:rPr lang="zh-CN" altLang="en-US" sz="2400" dirty="0"/>
              <a:t>和为</a:t>
            </a:r>
            <a:r>
              <a:rPr lang="en-US" altLang="zh-CN" sz="2400" dirty="0"/>
              <a:t>1+1+3+1+1+3+4+2=16 </a:t>
            </a:r>
            <a:endParaRPr lang="zh-CN" altLang="en-US" sz="2400" dirty="0">
              <a:effectLst/>
            </a:endParaRPr>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83160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en-US" altLang="zh-CN" sz="2400" dirty="0" smtClean="0"/>
              <a:t>Partition</a:t>
            </a:r>
            <a:r>
              <a:rPr lang="zh-CN" altLang="en-US" sz="2400" dirty="0" smtClean="0"/>
              <a:t>过程</a:t>
            </a:r>
            <a:endParaRPr lang="en-US" altLang="zh-CN" sz="2400" dirty="0"/>
          </a:p>
          <a:p>
            <a:pPr marL="0" indent="0">
              <a:buNone/>
            </a:pPr>
            <a:endParaRPr lang="en-US" altLang="zh-CN" sz="2400" dirty="0" smtClean="0"/>
          </a:p>
          <a:p>
            <a:pPr marL="0" indent="0">
              <a:buNone/>
            </a:pPr>
            <a:r>
              <a:rPr lang="zh-CN" altLang="en-US" sz="2400" dirty="0" smtClean="0"/>
              <a:t>给定</a:t>
            </a:r>
            <a:r>
              <a:rPr lang="zh-CN" altLang="en-US" sz="2400" dirty="0"/>
              <a:t>一个数组</a:t>
            </a:r>
            <a:r>
              <a:rPr lang="en-US" altLang="zh-CN" sz="2400" dirty="0" err="1"/>
              <a:t>arr</a:t>
            </a:r>
            <a:r>
              <a:rPr lang="zh-CN" altLang="en-US" sz="2400" dirty="0" smtClean="0"/>
              <a:t>，和一个整数</a:t>
            </a:r>
            <a:r>
              <a:rPr lang="en-US" altLang="zh-CN" sz="2400" dirty="0" err="1" smtClean="0"/>
              <a:t>num</a:t>
            </a:r>
            <a:r>
              <a:rPr lang="zh-CN" altLang="en-US" sz="2400" dirty="0"/>
              <a:t>。</a:t>
            </a:r>
            <a:r>
              <a:rPr lang="zh-CN" altLang="en-US" sz="2400" dirty="0" smtClean="0"/>
              <a:t>请</a:t>
            </a:r>
            <a:r>
              <a:rPr lang="zh-CN" altLang="en-US" sz="2400" dirty="0"/>
              <a:t>把小于等于</a:t>
            </a:r>
            <a:r>
              <a:rPr lang="en-US" altLang="zh-CN" sz="2400" dirty="0" err="1"/>
              <a:t>num</a:t>
            </a:r>
            <a:r>
              <a:rPr lang="zh-CN" altLang="en-US" sz="2400" dirty="0"/>
              <a:t>的数放在</a:t>
            </a:r>
            <a:r>
              <a:rPr lang="zh-CN" altLang="en-US" sz="2400" dirty="0" smtClean="0"/>
              <a:t>数组</a:t>
            </a:r>
            <a:r>
              <a:rPr lang="zh-CN" altLang="en-US" sz="2400" dirty="0"/>
              <a:t>的左边，大于</a:t>
            </a:r>
            <a:r>
              <a:rPr lang="en-US" altLang="zh-CN" sz="2400" dirty="0" err="1"/>
              <a:t>num</a:t>
            </a:r>
            <a:r>
              <a:rPr lang="zh-CN" altLang="en-US" sz="2400" dirty="0" smtClean="0"/>
              <a:t>的数</a:t>
            </a:r>
            <a:r>
              <a:rPr lang="zh-CN" altLang="en-US" sz="2400" dirty="0"/>
              <a:t>放在数组的右边</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smtClean="0"/>
              <a:t>要求</a:t>
            </a:r>
            <a:r>
              <a:rPr lang="zh-CN" altLang="en-US" sz="2400" dirty="0"/>
              <a:t>额外空间复杂度</a:t>
            </a:r>
            <a:r>
              <a:rPr lang="en-US" altLang="zh-CN" sz="2400" dirty="0"/>
              <a:t>O(1)</a:t>
            </a:r>
            <a:r>
              <a:rPr lang="zh-CN" altLang="en-US" sz="2400" dirty="0"/>
              <a:t>，时间复杂度</a:t>
            </a:r>
            <a:r>
              <a:rPr lang="en-US" altLang="zh-CN" sz="2400" dirty="0"/>
              <a:t>O(N) </a:t>
            </a:r>
            <a:endParaRPr lang="en-US" altLang="zh-CN" sz="2400" dirty="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9208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smtClean="0"/>
              <a:t>荷兰国旗问题</a:t>
            </a:r>
            <a:endParaRPr lang="en-US" altLang="zh-CN" sz="2400" dirty="0" smtClean="0"/>
          </a:p>
          <a:p>
            <a:pPr marL="0" indent="0">
              <a:buNone/>
            </a:pPr>
            <a:endParaRPr lang="en-US" altLang="zh-CN" sz="2400" dirty="0" smtClean="0"/>
          </a:p>
          <a:p>
            <a:pPr marL="0" indent="0">
              <a:buNone/>
            </a:pPr>
            <a:r>
              <a:rPr lang="zh-CN" altLang="en-US" sz="2400" dirty="0" smtClean="0"/>
              <a:t>给定</a:t>
            </a:r>
            <a:r>
              <a:rPr lang="zh-CN" altLang="en-US" sz="2400" dirty="0"/>
              <a:t>一个数组</a:t>
            </a:r>
            <a:r>
              <a:rPr lang="en-US" altLang="zh-CN" sz="2400" dirty="0" err="1"/>
              <a:t>arr</a:t>
            </a:r>
            <a:r>
              <a:rPr lang="zh-CN" altLang="en-US" sz="2400" dirty="0" smtClean="0"/>
              <a:t>，和一个整数</a:t>
            </a:r>
            <a:r>
              <a:rPr lang="en-US" altLang="zh-CN" sz="2400" dirty="0" err="1" smtClean="0"/>
              <a:t>num</a:t>
            </a:r>
            <a:r>
              <a:rPr lang="zh-CN" altLang="en-US" sz="2400" dirty="0"/>
              <a:t>。</a:t>
            </a:r>
            <a:r>
              <a:rPr lang="zh-CN" altLang="en-US" sz="2400" dirty="0" smtClean="0"/>
              <a:t>请</a:t>
            </a:r>
            <a:r>
              <a:rPr lang="zh-CN" altLang="en-US" sz="2400" dirty="0"/>
              <a:t>把</a:t>
            </a:r>
            <a:r>
              <a:rPr lang="zh-CN" altLang="en-US" sz="2400" dirty="0" smtClean="0"/>
              <a:t>小于</a:t>
            </a:r>
            <a:r>
              <a:rPr lang="en-US" altLang="zh-CN" sz="2400" dirty="0" err="1" smtClean="0"/>
              <a:t>num</a:t>
            </a:r>
            <a:r>
              <a:rPr lang="zh-CN" altLang="en-US" sz="2400" dirty="0"/>
              <a:t>的数放在</a:t>
            </a:r>
            <a:r>
              <a:rPr lang="zh-CN" altLang="en-US" sz="2400" dirty="0" smtClean="0"/>
              <a:t>数组</a:t>
            </a:r>
            <a:r>
              <a:rPr lang="zh-CN" altLang="en-US" sz="2400" dirty="0"/>
              <a:t>的左边</a:t>
            </a:r>
            <a:r>
              <a:rPr lang="zh-CN" altLang="en-US" sz="2400" dirty="0" smtClean="0"/>
              <a:t>，等于</a:t>
            </a:r>
            <a:r>
              <a:rPr lang="en-US" altLang="zh-CN" sz="2400" dirty="0" err="1" smtClean="0"/>
              <a:t>num</a:t>
            </a:r>
            <a:r>
              <a:rPr lang="zh-CN" altLang="en-US" sz="2400" dirty="0" smtClean="0"/>
              <a:t>的数放在中间，大于</a:t>
            </a:r>
            <a:r>
              <a:rPr lang="en-US" altLang="zh-CN" sz="2400" dirty="0" err="1"/>
              <a:t>num</a:t>
            </a:r>
            <a:r>
              <a:rPr lang="zh-CN" altLang="en-US" sz="2400" dirty="0" smtClean="0"/>
              <a:t>的数</a:t>
            </a:r>
            <a:r>
              <a:rPr lang="zh-CN" altLang="en-US" sz="2400" dirty="0"/>
              <a:t>放在数组的右边</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smtClean="0"/>
              <a:t>要求</a:t>
            </a:r>
            <a:r>
              <a:rPr lang="zh-CN" altLang="en-US" sz="2400" dirty="0"/>
              <a:t>额外空间复杂度</a:t>
            </a:r>
            <a:r>
              <a:rPr lang="en-US" altLang="zh-CN" sz="2400" dirty="0"/>
              <a:t>O(1)</a:t>
            </a:r>
            <a:r>
              <a:rPr lang="zh-CN" altLang="en-US" sz="2400" dirty="0"/>
              <a:t>，时间复杂度</a:t>
            </a:r>
            <a:r>
              <a:rPr lang="en-US" altLang="zh-CN" sz="2400" dirty="0"/>
              <a:t>O(N) </a:t>
            </a:r>
            <a:endParaRPr lang="en-US" altLang="zh-CN" sz="2400" dirty="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9865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r>
              <a:rPr lang="en-US" altLang="zh-CN" sz="3200" dirty="0" smtClean="0"/>
              <a:t>1.0</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smtClean="0"/>
              <a:t>在</a:t>
            </a:r>
            <a:r>
              <a:rPr lang="en-US" altLang="zh-CN" sz="2400" dirty="0" err="1" smtClean="0"/>
              <a:t>arr</a:t>
            </a:r>
            <a:r>
              <a:rPr lang="en-US" altLang="zh-CN" sz="2400" dirty="0" smtClean="0"/>
              <a:t>[L..R]</a:t>
            </a:r>
            <a:r>
              <a:rPr lang="zh-CN" altLang="en-US" sz="2400" dirty="0" smtClean="0"/>
              <a:t>范围上，进行快速排序的过程：</a:t>
            </a:r>
            <a:endParaRPr lang="en-US" altLang="zh-CN" sz="2400" dirty="0" smtClean="0"/>
          </a:p>
          <a:p>
            <a:pPr marL="0" indent="0">
              <a:buNone/>
            </a:pPr>
            <a:r>
              <a:rPr lang="en-US" altLang="zh-CN" sz="2400" dirty="0" smtClean="0"/>
              <a:t>1</a:t>
            </a:r>
            <a:r>
              <a:rPr lang="zh-CN" altLang="en-US" sz="2400" dirty="0" smtClean="0"/>
              <a:t>）用</a:t>
            </a:r>
            <a:r>
              <a:rPr lang="en-US" altLang="zh-CN" sz="2400" dirty="0" err="1" smtClean="0"/>
              <a:t>arr</a:t>
            </a:r>
            <a:r>
              <a:rPr lang="en-US" altLang="zh-CN" sz="2400" dirty="0" smtClean="0"/>
              <a:t>[R]</a:t>
            </a:r>
            <a:r>
              <a:rPr lang="zh-CN" altLang="en-US" sz="2400" dirty="0" smtClean="0"/>
              <a:t>对该范围做</a:t>
            </a:r>
            <a:r>
              <a:rPr lang="en-US" altLang="zh-CN" sz="2400" dirty="0" smtClean="0"/>
              <a:t>partition</a:t>
            </a:r>
            <a:r>
              <a:rPr lang="zh-CN" altLang="en-US" sz="2400" dirty="0" smtClean="0"/>
              <a:t>，</a:t>
            </a:r>
            <a:r>
              <a:rPr lang="en-US" altLang="zh-CN" sz="2400" dirty="0" smtClean="0"/>
              <a:t>&lt;= </a:t>
            </a:r>
            <a:r>
              <a:rPr lang="en-US" altLang="zh-CN" sz="2400" dirty="0" err="1" smtClean="0"/>
              <a:t>arr</a:t>
            </a:r>
            <a:r>
              <a:rPr lang="en-US" altLang="zh-CN" sz="2400" dirty="0" smtClean="0"/>
              <a:t>[R]</a:t>
            </a:r>
            <a:r>
              <a:rPr lang="zh-CN" altLang="en-US" sz="2400" dirty="0" smtClean="0"/>
              <a:t>的数在左部分并且保证</a:t>
            </a:r>
            <a:r>
              <a:rPr lang="en-US" altLang="zh-CN" sz="2400" dirty="0" err="1" smtClean="0"/>
              <a:t>arr</a:t>
            </a:r>
            <a:r>
              <a:rPr lang="en-US" altLang="zh-CN" sz="2400" dirty="0" smtClean="0"/>
              <a:t>[R]</a:t>
            </a:r>
            <a:r>
              <a:rPr lang="zh-CN" altLang="en-US" sz="2400" dirty="0" smtClean="0"/>
              <a:t>最后来到左部分的最后一个位置，记为</a:t>
            </a:r>
            <a:r>
              <a:rPr lang="en-US" altLang="zh-CN" sz="2400" dirty="0" smtClean="0"/>
              <a:t>M</a:t>
            </a:r>
            <a:r>
              <a:rPr lang="zh-CN" altLang="en-US" sz="2400" dirty="0" smtClean="0"/>
              <a:t>；</a:t>
            </a:r>
            <a:r>
              <a:rPr lang="en-US" altLang="zh-CN" sz="2400" dirty="0"/>
              <a:t> &lt;= </a:t>
            </a:r>
            <a:r>
              <a:rPr lang="en-US" altLang="zh-CN" sz="2400" dirty="0" err="1"/>
              <a:t>arr</a:t>
            </a:r>
            <a:r>
              <a:rPr lang="en-US" altLang="zh-CN" sz="2400" dirty="0"/>
              <a:t>[R</a:t>
            </a:r>
            <a:r>
              <a:rPr lang="en-US" altLang="zh-CN" sz="2400" dirty="0" smtClean="0"/>
              <a:t>]</a:t>
            </a:r>
            <a:r>
              <a:rPr lang="zh-CN" altLang="en-US" sz="2400" dirty="0"/>
              <a:t>的数</a:t>
            </a:r>
            <a:r>
              <a:rPr lang="zh-CN" altLang="en-US" sz="2400" dirty="0" smtClean="0"/>
              <a:t>在右部分（</a:t>
            </a:r>
            <a:r>
              <a:rPr lang="en-US" altLang="zh-CN" sz="2400" dirty="0" err="1" smtClean="0"/>
              <a:t>arr</a:t>
            </a:r>
            <a:r>
              <a:rPr lang="en-US" altLang="zh-CN" sz="2400" dirty="0" smtClean="0"/>
              <a:t>[M+1..R]</a:t>
            </a:r>
            <a:r>
              <a:rPr lang="zh-CN" altLang="en-US" sz="2400" dirty="0" smtClean="0"/>
              <a:t>）</a:t>
            </a:r>
            <a:endParaRPr lang="en-US" altLang="zh-CN" sz="2400" dirty="0" smtClean="0"/>
          </a:p>
          <a:p>
            <a:pPr marL="0" indent="0">
              <a:buNone/>
            </a:pPr>
            <a:r>
              <a:rPr lang="en-US" altLang="zh-CN" sz="2400" dirty="0" smtClean="0"/>
              <a:t>2</a:t>
            </a:r>
            <a:r>
              <a:rPr lang="zh-CN" altLang="en-US" sz="2400" dirty="0" smtClean="0"/>
              <a:t>）对</a:t>
            </a:r>
            <a:r>
              <a:rPr lang="en-US" altLang="zh-CN" sz="2400" dirty="0" err="1" smtClean="0"/>
              <a:t>arr</a:t>
            </a:r>
            <a:r>
              <a:rPr lang="en-US" altLang="zh-CN" sz="2400" dirty="0" smtClean="0"/>
              <a:t>[L..M-1]</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p>
          <a:p>
            <a:pPr marL="0" indent="0">
              <a:buNone/>
            </a:pPr>
            <a:r>
              <a:rPr lang="en-US" altLang="zh-CN" sz="2400" dirty="0" smtClean="0"/>
              <a:t>3</a:t>
            </a:r>
            <a:r>
              <a:rPr lang="zh-CN" altLang="en-US" sz="2400" dirty="0" smtClean="0"/>
              <a:t>）</a:t>
            </a:r>
            <a:r>
              <a:rPr lang="zh-CN" altLang="en-US" sz="2400" dirty="0"/>
              <a:t>对</a:t>
            </a:r>
            <a:r>
              <a:rPr lang="en-US" altLang="zh-CN" sz="2400" dirty="0" err="1" smtClean="0"/>
              <a:t>arr</a:t>
            </a:r>
            <a:r>
              <a:rPr lang="en-US" altLang="zh-CN" sz="2400" dirty="0" smtClean="0"/>
              <a:t>[M+1..R]</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endParaRPr lang="en-US" altLang="zh-CN" sz="2400" dirty="0"/>
          </a:p>
          <a:p>
            <a:pPr marL="0" indent="0">
              <a:buNone/>
            </a:pPr>
            <a:r>
              <a:rPr lang="zh-CN" altLang="en-US" sz="2400" dirty="0" smtClean="0"/>
              <a:t>因为每一次</a:t>
            </a:r>
            <a:r>
              <a:rPr lang="en-US" altLang="zh-CN" sz="2400" dirty="0" smtClean="0"/>
              <a:t>partition</a:t>
            </a:r>
            <a:r>
              <a:rPr lang="zh-CN" altLang="en-US" sz="2400" dirty="0" smtClean="0"/>
              <a:t>都会搞定一个数的位置且不会再变动，所以排序能完成</a:t>
            </a:r>
            <a:endParaRPr lang="en-US" altLang="zh-CN" sz="2400" dirty="0" smtClean="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8550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r>
              <a:rPr lang="en-US" altLang="zh-CN" sz="3200" dirty="0"/>
              <a:t>2</a:t>
            </a:r>
            <a:r>
              <a:rPr lang="en-US" altLang="zh-CN" sz="3200" dirty="0" smtClean="0"/>
              <a:t>.0</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smtClean="0"/>
              <a:t>在</a:t>
            </a:r>
            <a:r>
              <a:rPr lang="en-US" altLang="zh-CN" sz="2400" dirty="0" err="1" smtClean="0"/>
              <a:t>arr</a:t>
            </a:r>
            <a:r>
              <a:rPr lang="en-US" altLang="zh-CN" sz="2400" dirty="0" smtClean="0"/>
              <a:t>[L..R]</a:t>
            </a:r>
            <a:r>
              <a:rPr lang="zh-CN" altLang="en-US" sz="2400" dirty="0" smtClean="0"/>
              <a:t>范围上，进行快速排序的过程：</a:t>
            </a:r>
            <a:endParaRPr lang="en-US" altLang="zh-CN" sz="2400" dirty="0" smtClean="0"/>
          </a:p>
          <a:p>
            <a:pPr marL="0" indent="0">
              <a:buNone/>
            </a:pPr>
            <a:r>
              <a:rPr lang="en-US" altLang="zh-CN" sz="2400" dirty="0" smtClean="0"/>
              <a:t>1</a:t>
            </a:r>
            <a:r>
              <a:rPr lang="zh-CN" altLang="en-US" sz="2400" dirty="0" smtClean="0"/>
              <a:t>）用</a:t>
            </a:r>
            <a:r>
              <a:rPr lang="en-US" altLang="zh-CN" sz="2400" dirty="0" err="1" smtClean="0"/>
              <a:t>arr</a:t>
            </a:r>
            <a:r>
              <a:rPr lang="en-US" altLang="zh-CN" sz="2400" dirty="0" smtClean="0"/>
              <a:t>[R]</a:t>
            </a:r>
            <a:r>
              <a:rPr lang="zh-CN" altLang="en-US" sz="2400" dirty="0" smtClean="0"/>
              <a:t>对该范围做</a:t>
            </a:r>
            <a:r>
              <a:rPr lang="en-US" altLang="zh-CN" sz="2400" dirty="0" smtClean="0"/>
              <a:t>partition</a:t>
            </a:r>
            <a:r>
              <a:rPr lang="zh-CN" altLang="en-US" sz="2400" dirty="0" smtClean="0"/>
              <a:t>，</a:t>
            </a:r>
            <a:r>
              <a:rPr lang="en-US" altLang="zh-CN" sz="2400" dirty="0" smtClean="0"/>
              <a:t>&lt; </a:t>
            </a:r>
            <a:r>
              <a:rPr lang="en-US" altLang="zh-CN" sz="2400" dirty="0" err="1" smtClean="0"/>
              <a:t>arr</a:t>
            </a:r>
            <a:r>
              <a:rPr lang="en-US" altLang="zh-CN" sz="2400" dirty="0" smtClean="0"/>
              <a:t>[R]</a:t>
            </a:r>
            <a:r>
              <a:rPr lang="zh-CN" altLang="en-US" sz="2400" dirty="0" smtClean="0"/>
              <a:t>的数在左部分，</a:t>
            </a:r>
            <a:r>
              <a:rPr lang="en-US" altLang="zh-CN" sz="2400" dirty="0" smtClean="0"/>
              <a:t>==</a:t>
            </a:r>
            <a:r>
              <a:rPr lang="en-US" altLang="zh-CN" sz="2400" dirty="0"/>
              <a:t> </a:t>
            </a:r>
            <a:r>
              <a:rPr lang="en-US" altLang="zh-CN" sz="2400" dirty="0" err="1"/>
              <a:t>arr</a:t>
            </a:r>
            <a:r>
              <a:rPr lang="en-US" altLang="zh-CN" sz="2400" dirty="0"/>
              <a:t>[R]</a:t>
            </a:r>
            <a:r>
              <a:rPr lang="zh-CN" altLang="en-US" sz="2400" dirty="0"/>
              <a:t>的</a:t>
            </a:r>
            <a:r>
              <a:rPr lang="zh-CN" altLang="en-US" sz="2400" dirty="0" smtClean="0"/>
              <a:t>数中间，</a:t>
            </a:r>
            <a:r>
              <a:rPr lang="en-US" altLang="zh-CN" sz="2400" dirty="0" smtClean="0"/>
              <a:t>&gt;</a:t>
            </a:r>
            <a:r>
              <a:rPr lang="en-US" altLang="zh-CN" sz="2400" dirty="0" err="1" smtClean="0"/>
              <a:t>arr</a:t>
            </a:r>
            <a:r>
              <a:rPr lang="en-US" altLang="zh-CN" sz="2400" dirty="0" smtClean="0"/>
              <a:t>[R]</a:t>
            </a:r>
            <a:r>
              <a:rPr lang="zh-CN" altLang="en-US" sz="2400" dirty="0" smtClean="0"/>
              <a:t>的数在右部分。假设</a:t>
            </a:r>
            <a:r>
              <a:rPr lang="en-US" altLang="zh-CN" sz="2400" dirty="0"/>
              <a:t>== </a:t>
            </a:r>
            <a:r>
              <a:rPr lang="en-US" altLang="zh-CN" sz="2400" dirty="0" err="1"/>
              <a:t>arr</a:t>
            </a:r>
            <a:r>
              <a:rPr lang="en-US" altLang="zh-CN" sz="2400" dirty="0"/>
              <a:t>[R]</a:t>
            </a:r>
            <a:r>
              <a:rPr lang="zh-CN" altLang="en-US" sz="2400" dirty="0"/>
              <a:t>的</a:t>
            </a:r>
            <a:r>
              <a:rPr lang="zh-CN" altLang="en-US" sz="2400" dirty="0" smtClean="0"/>
              <a:t>数所在范围是</a:t>
            </a:r>
            <a:r>
              <a:rPr lang="en-US" altLang="zh-CN" sz="2400" dirty="0" smtClean="0"/>
              <a:t>[</a:t>
            </a:r>
            <a:r>
              <a:rPr lang="en-US" altLang="zh-CN" sz="2400" dirty="0" err="1" smtClean="0"/>
              <a:t>a,b</a:t>
            </a:r>
            <a:r>
              <a:rPr lang="en-US" altLang="zh-CN" sz="2400" dirty="0" smtClean="0"/>
              <a:t>]</a:t>
            </a:r>
          </a:p>
          <a:p>
            <a:pPr marL="0" indent="0">
              <a:buNone/>
            </a:pPr>
            <a:r>
              <a:rPr lang="en-US" altLang="zh-CN" sz="2400" dirty="0" smtClean="0"/>
              <a:t>2</a:t>
            </a:r>
            <a:r>
              <a:rPr lang="zh-CN" altLang="en-US" sz="2400" dirty="0" smtClean="0"/>
              <a:t>）对</a:t>
            </a:r>
            <a:r>
              <a:rPr lang="en-US" altLang="zh-CN" sz="2400" dirty="0" err="1" smtClean="0"/>
              <a:t>arr</a:t>
            </a:r>
            <a:r>
              <a:rPr lang="en-US" altLang="zh-CN" sz="2400" dirty="0" smtClean="0"/>
              <a:t>[L..a-1]</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p>
          <a:p>
            <a:pPr marL="0" indent="0">
              <a:buNone/>
            </a:pPr>
            <a:r>
              <a:rPr lang="en-US" altLang="zh-CN" sz="2400" dirty="0" smtClean="0"/>
              <a:t>3</a:t>
            </a:r>
            <a:r>
              <a:rPr lang="zh-CN" altLang="en-US" sz="2400" dirty="0" smtClean="0"/>
              <a:t>）</a:t>
            </a:r>
            <a:r>
              <a:rPr lang="zh-CN" altLang="en-US" sz="2400" dirty="0"/>
              <a:t>对</a:t>
            </a:r>
            <a:r>
              <a:rPr lang="en-US" altLang="zh-CN" sz="2400" dirty="0" err="1" smtClean="0"/>
              <a:t>arr</a:t>
            </a:r>
            <a:r>
              <a:rPr lang="en-US" altLang="zh-CN" sz="2400" dirty="0" smtClean="0"/>
              <a:t>[b+1..R]</a:t>
            </a:r>
            <a:r>
              <a:rPr lang="zh-CN" altLang="en-US" sz="2400" dirty="0" smtClean="0"/>
              <a:t>进行</a:t>
            </a:r>
            <a:r>
              <a:rPr lang="zh-CN" altLang="en-US" sz="2400" dirty="0"/>
              <a:t>快速</a:t>
            </a:r>
            <a:r>
              <a:rPr lang="zh-CN" altLang="en-US" sz="2400" dirty="0" smtClean="0"/>
              <a:t>排序</a:t>
            </a:r>
            <a:r>
              <a:rPr lang="en-US" altLang="zh-CN" sz="2400" dirty="0" smtClean="0"/>
              <a:t>(</a:t>
            </a:r>
            <a:r>
              <a:rPr lang="zh-CN" altLang="en-US" sz="2400" dirty="0" smtClean="0"/>
              <a:t>递归</a:t>
            </a:r>
            <a:r>
              <a:rPr lang="en-US" altLang="zh-CN" sz="2400" dirty="0" smtClean="0"/>
              <a:t>)</a:t>
            </a:r>
            <a:endParaRPr lang="en-US" altLang="zh-CN" sz="2400" dirty="0"/>
          </a:p>
          <a:p>
            <a:pPr marL="0" indent="0">
              <a:buNone/>
            </a:pPr>
            <a:r>
              <a:rPr lang="zh-CN" altLang="en-US" sz="2400" dirty="0" smtClean="0"/>
              <a:t>因为每一次</a:t>
            </a:r>
            <a:r>
              <a:rPr lang="en-US" altLang="zh-CN" sz="2400" dirty="0" smtClean="0"/>
              <a:t>partition</a:t>
            </a:r>
            <a:r>
              <a:rPr lang="zh-CN" altLang="en-US" sz="2400" dirty="0" smtClean="0"/>
              <a:t>都会搞定一批数的位置且不会再变动，所以排序能完成</a:t>
            </a:r>
            <a:endParaRPr lang="en-US" altLang="zh-CN" sz="2400" dirty="0" smtClean="0"/>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79890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smtClean="0"/>
              <a:t>快速排序</a:t>
            </a:r>
            <a:r>
              <a:rPr lang="en-US" altLang="zh-CN" sz="3200" dirty="0" smtClean="0"/>
              <a:t>1.0</a:t>
            </a:r>
            <a:r>
              <a:rPr lang="zh-CN" altLang="en-US" sz="3200" dirty="0" smtClean="0"/>
              <a:t>和</a:t>
            </a:r>
            <a:r>
              <a:rPr lang="en-US" altLang="zh-CN" sz="3200" dirty="0" smtClean="0"/>
              <a:t>2.0</a:t>
            </a:r>
            <a:r>
              <a:rPr lang="zh-CN" altLang="en-US" sz="3200" dirty="0" smtClean="0"/>
              <a:t>的时间复杂度分析</a:t>
            </a:r>
            <a:endParaRPr lang="zh-CN" altLang="en-US" sz="3200" dirty="0"/>
          </a:p>
        </p:txBody>
      </p:sp>
      <p:sp>
        <p:nvSpPr>
          <p:cNvPr id="3" name="内容占位符 2">
            <a:extLst>
              <a:ext uri="{FF2B5EF4-FFF2-40B4-BE49-F238E27FC236}">
                <a16:creationId xmlns:a16="http://schemas.microsoft.com/office/drawing/2014/main" xmlns=""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smtClean="0"/>
              <a:t>数组已经有序的时候就是复杂度最高的时候</a:t>
            </a:r>
            <a:endParaRPr lang="en-US" altLang="zh-CN" sz="2400" dirty="0" smtClean="0"/>
          </a:p>
          <a:p>
            <a:pPr marL="0" indent="0">
              <a:buNone/>
            </a:pPr>
            <a:endParaRPr lang="en-US" altLang="zh-CN" sz="2400" dirty="0"/>
          </a:p>
          <a:p>
            <a:pPr marL="0" indent="0">
              <a:buNone/>
            </a:pPr>
            <a:r>
              <a:rPr lang="zh-CN" altLang="en-US" sz="2400" dirty="0" smtClean="0"/>
              <a:t>时间复杂度</a:t>
            </a:r>
            <a:r>
              <a:rPr lang="en-US" altLang="zh-CN" sz="2400" dirty="0" smtClean="0"/>
              <a:t>O(N^2)</a:t>
            </a:r>
          </a:p>
        </p:txBody>
      </p:sp>
      <p:sp>
        <p:nvSpPr>
          <p:cNvPr id="4" name="页脚占位符 3">
            <a:extLst>
              <a:ext uri="{FF2B5EF4-FFF2-40B4-BE49-F238E27FC236}">
                <a16:creationId xmlns:a16="http://schemas.microsoft.com/office/drawing/2014/main" xmlns=""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xmlns=""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52787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20930</TotalTime>
  <Words>919</Words>
  <Application>Microsoft Macintosh PowerPoint</Application>
  <PresentationFormat>宽屏</PresentationFormat>
  <Paragraphs>79</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算法数据结构基础课</vt:lpstr>
      <vt:lpstr>归并排序</vt:lpstr>
      <vt:lpstr>归并排序复杂度</vt:lpstr>
      <vt:lpstr>用常见面试题再深入理解一下归并排序的精髓</vt:lpstr>
      <vt:lpstr>快速排序</vt:lpstr>
      <vt:lpstr>快速排序</vt:lpstr>
      <vt:lpstr>快速排序1.0</vt:lpstr>
      <vt:lpstr>快速排序2.0</vt:lpstr>
      <vt:lpstr>快速排序1.0和2.0的时间复杂度分析</vt:lpstr>
      <vt:lpstr>快速排序3.0(随机快排+荷兰国旗技巧优化)</vt:lpstr>
      <vt:lpstr>随机快排的时间复杂度分析</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synchronized 你以为你真的懂？</dc:title>
  <dc:creator>ma shibing</dc:creator>
  <cp:lastModifiedBy>user</cp:lastModifiedBy>
  <cp:revision>305</cp:revision>
  <dcterms:created xsi:type="dcterms:W3CDTF">2019-12-18T07:28:03Z</dcterms:created>
  <dcterms:modified xsi:type="dcterms:W3CDTF">2020-04-07T09:05:26Z</dcterms:modified>
</cp:coreProperties>
</file>