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95" r:id="rId3"/>
    <p:sldId id="352" r:id="rId4"/>
    <p:sldId id="353" r:id="rId5"/>
    <p:sldId id="351" r:id="rId6"/>
    <p:sldId id="354" r:id="rId7"/>
    <p:sldId id="355" r:id="rId8"/>
    <p:sldId id="356" r:id="rId9"/>
    <p:sldId id="357" r:id="rId10"/>
    <p:sldId id="358" r:id="rId11"/>
    <p:sldId id="359" r:id="rId12"/>
    <p:sldId id="360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00" autoAdjust="0"/>
    <p:restoredTop sz="94676"/>
  </p:normalViewPr>
  <p:slideViewPr>
    <p:cSldViewPr snapToGrid="0">
      <p:cViewPr varScale="1">
        <p:scale>
          <a:sx n="106" d="100"/>
          <a:sy n="106" d="100"/>
        </p:scale>
        <p:origin x="77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028E9-46BA-4C86-9A29-AE961B0360E3}" type="datetimeFigureOut">
              <a:rPr lang="zh-CN" altLang="en-US" smtClean="0"/>
              <a:t>2020/4/8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71295E-5950-443C-8D3C-0D5E857841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6372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9985F7D-2893-447E-A803-37D69B5796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CDEF0265-F3CE-4110-9F97-CC81574D65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DC5A49BD-18C8-4427-884D-F19DADAC0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97A10-BDA0-4058-9A33-0C5238F4F282}" type="datetime1">
              <a:rPr lang="zh-CN" altLang="en-US" smtClean="0"/>
              <a:t>2020/4/8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A3AFE9B6-9B0E-49D8-BA2A-22AFF1E6D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4F82F10C-99BD-4234-8D28-A6000CA70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7781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CEE198E-60A3-457E-AFEF-2DB2D7CBD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5468642D-4259-4A6C-BB57-63DC328C12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8226CC1B-5EA9-4958-9F31-9D877FBC5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B0413-2FFF-46C2-98D1-488EA38DD690}" type="datetime1">
              <a:rPr lang="zh-CN" altLang="en-US" smtClean="0"/>
              <a:t>2020/4/8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C0E5E530-C9FF-495A-B56F-049EE0F4A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980B35E2-1912-488F-A213-51EF128C5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7156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xmlns="" id="{A893AF6D-FAEB-402B-A0CB-699197865C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DEA3EE20-D5DA-4B34-824F-1505E3A30A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134167FC-3FC0-4224-927E-9008133F6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A80E8-AB52-4369-B0E8-CCA8E04F18AF}" type="datetime1">
              <a:rPr lang="zh-CN" altLang="en-US" smtClean="0"/>
              <a:t>2020/4/8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2C5C027A-BD09-4FF2-8978-AFEFA1DCF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3073BEDD-6DA7-45A3-8DC8-9F4175778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0576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D768A62-50E5-4801-96EE-88B65C7E5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E07954F8-CAA1-4080-AA73-CFE1E2940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C6ACDC63-0F64-4E77-ABC6-6A859138E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0015E-B5F4-40FB-A420-771076B76725}" type="datetime1">
              <a:rPr lang="zh-CN" altLang="en-US" smtClean="0"/>
              <a:t>2020/4/8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F5C0D97E-B1B0-4293-A0C1-D5B4C97D8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83D1E97E-C471-40A5-A448-C1811406B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0919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98444A1-B933-49F8-9548-FFB58E0A9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42368A91-AF8E-44A0-BDFB-1CF4F021C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FF8CC330-2829-4C37-8CC9-54FC8F992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F58D-6340-4258-84B2-51D872870289}" type="datetime1">
              <a:rPr lang="zh-CN" altLang="en-US" smtClean="0"/>
              <a:t>2020/4/8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013D81E6-3263-4E33-8310-A3025D469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FA6271B3-5B98-4F0D-B983-392D5AE53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3252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042E7CB-7152-42CE-8DDE-36996DFD1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9F299334-C9E2-48F9-A0EB-26EA23F9C3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3C19EA27-A615-470C-8D21-335F7B2DED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58B4FAC3-BCF0-44D7-97D3-7FB28B3C7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5930F-BC8D-4291-A347-52EE457F28AC}" type="datetime1">
              <a:rPr lang="zh-CN" altLang="en-US" smtClean="0"/>
              <a:t>2020/4/8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5A4B0625-5622-47AD-9A83-E6CB50B75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9AF2C089-4A90-43BD-AA78-81013F726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909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A99F70C-9D8B-4EC1-B84B-BB5D0BA67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9ECAED0E-72B7-4745-89AB-2F7CAF27FB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683C16B5-FEB9-4527-B672-0FE8A535D1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DC1BF883-558A-4A38-85EF-3A4189BF6C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AACC4BD9-C08F-4FE4-B845-30E8FDFCF2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xmlns="" id="{E1273016-63EE-4F9A-860D-567206C84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44562-18EF-4804-B489-529351FE0EFB}" type="datetime1">
              <a:rPr lang="zh-CN" altLang="en-US" smtClean="0"/>
              <a:t>2020/4/8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xmlns="" id="{CD702712-1F22-4431-9A09-50D220733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xmlns="" id="{D83CD357-8C95-4204-B9D0-CA421830F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063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9F77FBC-BE73-4B5E-A31E-6B4228A07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EDD740E6-DE39-4140-9E0A-7EBB73F0A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ACDD8-1178-4728-8218-7551296B221B}" type="datetime1">
              <a:rPr lang="zh-CN" altLang="en-US" smtClean="0"/>
              <a:t>2020/4/8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F654A8AE-11AF-4B22-BFC3-BAE8DA932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30F52CEC-DCB0-4377-9888-4B2E5482C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2185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xmlns="" id="{F6284870-2FB6-4A8E-839C-D1FD68F0F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93235-274C-41AC-BC84-3C7717B495DB}" type="datetime1">
              <a:rPr lang="zh-CN" altLang="en-US" smtClean="0"/>
              <a:t>2020/4/8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="" id="{AA7C1F53-65BA-4057-8EF4-7248DF94A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030E1724-C93D-4E99-86F8-E7DDFAE05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2645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F009701-44F4-46DB-85BA-1D8D94064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5744BFB0-4943-4FD2-8944-FA24FCE89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49FEB8B8-6405-4448-9400-5BBF143175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B3B6CC54-4FA4-45FF-84EE-9E3E87892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0922B-B69D-4DE3-9B28-B7CBDD995048}" type="datetime1">
              <a:rPr lang="zh-CN" altLang="en-US" smtClean="0"/>
              <a:t>2020/4/8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F48067A4-FC00-4D40-9FB0-2482836E1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ED57E447-20EB-4FF5-818E-0B9FC6574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0207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A90D426-CA14-43D9-8576-D7DF0E000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xmlns="" id="{C53853B4-38C5-4FA9-878A-709043469C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6918FA53-03A0-40A6-954D-4974463281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9A55D181-696C-4F3C-B56E-F444FD5A2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8F93-B386-48E1-A4A4-90C957DCE639}" type="datetime1">
              <a:rPr lang="zh-CN" altLang="en-US" smtClean="0"/>
              <a:t>2020/4/8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D08F06DC-94D8-4112-8B68-2EF21DCF8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7F435961-5D76-457F-A41E-22EAB725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5631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xmlns="" id="{80DA9E1F-80C0-49AB-A996-3BDAA7A26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FDC74AEC-7596-4377-B478-42E118D6FF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CF0F9C65-6A19-4E0A-B187-50E5D262C9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D3690-DEAE-4EF6-9EC5-36B2D000055D}" type="datetime1">
              <a:rPr lang="zh-CN" altLang="en-US" smtClean="0"/>
              <a:t>2020/4/8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0E0127EF-D0C3-4E8D-9299-E86FBA9C4A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82EF01A5-4F7D-4244-B1F9-39D91D6184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3777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E73E5AB-5160-402A-83EF-743608F607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算法数据结构基础课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539BDA33-83B0-4C19-ACDC-A94DBCA005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6594" y="4299114"/>
            <a:ext cx="9144000" cy="1655762"/>
          </a:xfrm>
        </p:spPr>
        <p:txBody>
          <a:bodyPr/>
          <a:lstStyle/>
          <a:p>
            <a:r>
              <a:rPr lang="zh-CN" altLang="en-US" dirty="0" smtClean="0"/>
              <a:t>第五节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左程云</a:t>
            </a:r>
            <a:endParaRPr lang="en-US" altLang="zh-CN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2BC83350-A18E-4706-8212-C2CC3C560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马士兵教育 </a:t>
            </a:r>
            <a:r>
              <a:rPr lang="en-US" altLang="zh-CN" dirty="0"/>
              <a:t>http://</a:t>
            </a:r>
            <a:r>
              <a:rPr lang="en-US" altLang="zh-CN" dirty="0" err="1"/>
              <a:t>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558D48C9-EE5A-455D-909A-98B6ED11C02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256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常见的坑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 smtClean="0"/>
              <a:t>1</a:t>
            </a:r>
            <a:r>
              <a:rPr lang="zh-CN" altLang="en-US" sz="2400" dirty="0"/>
              <a:t>）</a:t>
            </a:r>
            <a:r>
              <a:rPr lang="zh-CN" altLang="en-US" sz="2400" dirty="0" smtClean="0"/>
              <a:t>归并</a:t>
            </a:r>
            <a:r>
              <a:rPr lang="zh-CN" altLang="en-US" sz="2400" dirty="0"/>
              <a:t>排序的额外空间复杂度可以变成</a:t>
            </a:r>
            <a:r>
              <a:rPr lang="en-US" altLang="zh-CN" sz="2400" dirty="0"/>
              <a:t>O(1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，“归并</a:t>
            </a:r>
            <a:r>
              <a:rPr lang="zh-CN" altLang="en-US" sz="2400" dirty="0"/>
              <a:t>排序 内部缓存</a:t>
            </a:r>
            <a:r>
              <a:rPr lang="zh-CN" altLang="en-US" sz="2400" dirty="0" smtClean="0"/>
              <a:t>法”，但是将变得不再稳定。</a:t>
            </a:r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 smtClean="0"/>
              <a:t>2</a:t>
            </a:r>
            <a:r>
              <a:rPr lang="zh-CN" altLang="en-US" sz="2400" dirty="0" smtClean="0"/>
              <a:t>）“原地</a:t>
            </a:r>
            <a:r>
              <a:rPr lang="zh-CN" altLang="en-US" sz="2400" dirty="0"/>
              <a:t>归并</a:t>
            </a:r>
            <a:r>
              <a:rPr lang="zh-CN" altLang="en-US" sz="2400" dirty="0" smtClean="0"/>
              <a:t>排序</a:t>
            </a:r>
            <a:r>
              <a:rPr lang="en-US" altLang="zh-CN" sz="2400" dirty="0"/>
              <a:t>"</a:t>
            </a:r>
            <a:r>
              <a:rPr lang="zh-CN" altLang="en-US" sz="2400" dirty="0" smtClean="0"/>
              <a:t> 是垃圾贴，</a:t>
            </a:r>
            <a:r>
              <a:rPr lang="zh-CN" altLang="en-US" sz="2400" dirty="0"/>
              <a:t>会</a:t>
            </a:r>
            <a:r>
              <a:rPr lang="zh-CN" altLang="en-US" sz="2400" dirty="0" smtClean="0"/>
              <a:t>让时间</a:t>
            </a:r>
            <a:r>
              <a:rPr lang="zh-CN" altLang="en-US" sz="2400" dirty="0"/>
              <a:t>复杂度变成</a:t>
            </a:r>
            <a:r>
              <a:rPr lang="en-US" altLang="zh-CN" sz="2400" dirty="0"/>
              <a:t>O(N^2) </a:t>
            </a:r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/>
              <a:t>3</a:t>
            </a:r>
            <a:r>
              <a:rPr lang="zh-CN" altLang="en-US" sz="2400" dirty="0" smtClean="0"/>
              <a:t>）快速排序稳定性改进，“</a:t>
            </a:r>
            <a:r>
              <a:rPr lang="en-US" altLang="zh-CN" sz="2400" dirty="0" smtClean="0"/>
              <a:t>01 </a:t>
            </a:r>
            <a:r>
              <a:rPr lang="en-US" altLang="zh-CN" sz="2400" dirty="0"/>
              <a:t>stable </a:t>
            </a:r>
            <a:r>
              <a:rPr lang="en-US" altLang="zh-CN" sz="2400" dirty="0" smtClean="0"/>
              <a:t>sort</a:t>
            </a:r>
            <a:r>
              <a:rPr lang="zh-CN" altLang="en-US" sz="2400" dirty="0" smtClean="0"/>
              <a:t>”，但是会对样本数据要求更多。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zh-CN" altLang="en-US" sz="2400" dirty="0">
              <a:effectLst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马士兵教育 </a:t>
            </a:r>
            <a:r>
              <a:rPr lang="en-US" altLang="zh-CN" dirty="0"/>
              <a:t>http://</a:t>
            </a:r>
            <a:r>
              <a:rPr lang="en-US" altLang="zh-CN" dirty="0" err="1"/>
              <a:t>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9310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常见的坑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 smtClean="0"/>
              <a:t>在整型数组中，请把奇数</a:t>
            </a:r>
            <a:r>
              <a:rPr lang="zh-CN" altLang="en-US" sz="2400" dirty="0"/>
              <a:t>放在数组左边，偶数放在数组右边</a:t>
            </a:r>
            <a:r>
              <a:rPr lang="zh-CN" altLang="en-US" sz="2400" dirty="0" smtClean="0"/>
              <a:t>，要求所有奇数之间原始</a:t>
            </a:r>
            <a:r>
              <a:rPr lang="zh-CN" altLang="en-US" sz="2400" dirty="0"/>
              <a:t>的</a:t>
            </a:r>
            <a:r>
              <a:rPr lang="zh-CN" altLang="en-US" sz="2400" dirty="0" smtClean="0"/>
              <a:t>相对次序</a:t>
            </a:r>
            <a:r>
              <a:rPr lang="zh-CN" altLang="en-US" sz="2400" dirty="0"/>
              <a:t>不</a:t>
            </a:r>
            <a:r>
              <a:rPr lang="zh-CN" altLang="en-US" sz="2400" dirty="0" smtClean="0"/>
              <a:t>变，所有偶数之间原始相对次序不变。</a:t>
            </a:r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 smtClean="0"/>
          </a:p>
          <a:p>
            <a:pPr marL="0" indent="0">
              <a:buNone/>
            </a:pPr>
            <a:r>
              <a:rPr lang="zh-CN" altLang="en-US" sz="2400" dirty="0" smtClean="0"/>
              <a:t>时间复杂度做到</a:t>
            </a:r>
            <a:r>
              <a:rPr lang="en-US" altLang="zh-CN" sz="2400" dirty="0" smtClean="0"/>
              <a:t>O(N)</a:t>
            </a:r>
            <a:r>
              <a:rPr lang="zh-CN" altLang="en-US" sz="2400" dirty="0" smtClean="0"/>
              <a:t>，额外空间复杂度做到</a:t>
            </a:r>
            <a:r>
              <a:rPr lang="en-US" altLang="zh-CN" sz="2400" dirty="0" smtClean="0"/>
              <a:t>O(1)</a:t>
            </a:r>
            <a:endParaRPr lang="en-US" altLang="zh-CN" sz="2400" dirty="0"/>
          </a:p>
          <a:p>
            <a:pPr marL="0" indent="0">
              <a:buNone/>
            </a:pPr>
            <a:endParaRPr lang="zh-CN" altLang="en-US" sz="2400" dirty="0">
              <a:effectLst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马士兵教育 </a:t>
            </a:r>
            <a:r>
              <a:rPr lang="en-US" altLang="zh-CN" dirty="0"/>
              <a:t>http://</a:t>
            </a:r>
            <a:r>
              <a:rPr lang="en-US" altLang="zh-CN" dirty="0" err="1"/>
              <a:t>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4081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工程上对排序的</a:t>
            </a:r>
            <a:r>
              <a:rPr lang="zh-CN" altLang="en-US" sz="3200" dirty="0" smtClean="0"/>
              <a:t>改进</a:t>
            </a:r>
            <a:endParaRPr lang="zh-CN" altLang="en-US" sz="3200" dirty="0">
              <a:effectLst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 smtClean="0"/>
              <a:t>1)</a:t>
            </a:r>
            <a:r>
              <a:rPr lang="zh-CN" altLang="en-US" sz="2400" dirty="0"/>
              <a:t>稳定性的考虑 </a:t>
            </a:r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 smtClean="0"/>
              <a:t>2)</a:t>
            </a:r>
            <a:r>
              <a:rPr lang="zh-CN" altLang="en-US" sz="2400" dirty="0"/>
              <a:t>充分利用</a:t>
            </a:r>
            <a:r>
              <a:rPr lang="en-US" altLang="zh-CN" sz="2400" dirty="0"/>
              <a:t>O(N*</a:t>
            </a:r>
            <a:r>
              <a:rPr lang="en-US" altLang="zh-CN" sz="2400" dirty="0" err="1"/>
              <a:t>logN</a:t>
            </a:r>
            <a:r>
              <a:rPr lang="en-US" altLang="zh-CN" sz="2400" dirty="0"/>
              <a:t>)</a:t>
            </a:r>
            <a:r>
              <a:rPr lang="zh-CN" altLang="en-US" sz="2400" dirty="0"/>
              <a:t>和</a:t>
            </a:r>
            <a:r>
              <a:rPr lang="en-US" altLang="zh-CN" sz="2400" dirty="0"/>
              <a:t>O(N^2)</a:t>
            </a:r>
            <a:r>
              <a:rPr lang="zh-CN" altLang="en-US" sz="2400" dirty="0"/>
              <a:t>排序各自的</a:t>
            </a:r>
            <a:r>
              <a:rPr lang="zh-CN" altLang="en-US" sz="2400" dirty="0" smtClean="0"/>
              <a:t>优势</a:t>
            </a:r>
            <a:endParaRPr lang="en-US" altLang="zh-CN" sz="24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马士兵教育 </a:t>
            </a:r>
            <a:r>
              <a:rPr lang="en-US" altLang="zh-CN" dirty="0"/>
              <a:t>http://</a:t>
            </a:r>
            <a:r>
              <a:rPr lang="en-US" altLang="zh-CN" dirty="0" err="1"/>
              <a:t>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17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前缀树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 smtClean="0"/>
              <a:t>1</a:t>
            </a:r>
            <a:r>
              <a:rPr lang="zh-CN" altLang="en-US" sz="2400" dirty="0" smtClean="0"/>
              <a:t>）单个</a:t>
            </a:r>
            <a:r>
              <a:rPr lang="zh-CN" altLang="en-US" sz="2400" dirty="0" smtClean="0">
                <a:effectLst/>
              </a:rPr>
              <a:t>字符串中，字符从前到后的加到一棵多叉树上</a:t>
            </a:r>
            <a:endParaRPr lang="en-US" altLang="zh-CN" sz="2400" dirty="0" smtClean="0">
              <a:effectLst/>
            </a:endParaRPr>
          </a:p>
          <a:p>
            <a:pPr marL="0" indent="0">
              <a:buNone/>
            </a:pPr>
            <a:r>
              <a:rPr lang="en-US" altLang="zh-CN" sz="2400" dirty="0" smtClean="0"/>
              <a:t>2</a:t>
            </a:r>
            <a:r>
              <a:rPr lang="zh-CN" altLang="en-US" sz="2400" dirty="0" smtClean="0"/>
              <a:t>）字符放在路上，节点上有专属的数据项（常见的是</a:t>
            </a:r>
            <a:r>
              <a:rPr lang="en-US" altLang="zh-CN" sz="2400" dirty="0" smtClean="0"/>
              <a:t>pass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end</a:t>
            </a:r>
            <a:r>
              <a:rPr lang="zh-CN" altLang="en-US" sz="2400" dirty="0" smtClean="0"/>
              <a:t>值）</a:t>
            </a:r>
            <a:endParaRPr lang="en-US" altLang="zh-CN" sz="2400" dirty="0" smtClean="0">
              <a:effectLst/>
            </a:endParaRPr>
          </a:p>
          <a:p>
            <a:pPr marL="0" indent="0">
              <a:buNone/>
            </a:pPr>
            <a:r>
              <a:rPr lang="en-US" altLang="zh-CN" sz="2400" dirty="0"/>
              <a:t>3</a:t>
            </a:r>
            <a:r>
              <a:rPr lang="zh-CN" altLang="en-US" sz="2400" dirty="0" smtClean="0"/>
              <a:t>）所有样本都这样添加，如果没有路就新建，如有路就复用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>
                <a:effectLst/>
              </a:rPr>
              <a:t>4</a:t>
            </a:r>
            <a:r>
              <a:rPr lang="zh-CN" altLang="en-US" sz="2400" dirty="0" smtClean="0">
                <a:effectLst/>
              </a:rPr>
              <a:t>）沿途节点的</a:t>
            </a:r>
            <a:r>
              <a:rPr lang="en-US" altLang="zh-CN" sz="2400" dirty="0" smtClean="0">
                <a:effectLst/>
              </a:rPr>
              <a:t>pass</a:t>
            </a:r>
            <a:r>
              <a:rPr lang="zh-CN" altLang="en-US" sz="2400" dirty="0" smtClean="0">
                <a:effectLst/>
              </a:rPr>
              <a:t>值增加</a:t>
            </a:r>
            <a:r>
              <a:rPr lang="en-US" altLang="zh-CN" sz="2400" dirty="0" smtClean="0">
                <a:effectLst/>
              </a:rPr>
              <a:t>1</a:t>
            </a:r>
            <a:r>
              <a:rPr lang="zh-CN" altLang="en-US" sz="2400" dirty="0" smtClean="0">
                <a:effectLst/>
              </a:rPr>
              <a:t>，每个字符串结束时来到的节点</a:t>
            </a:r>
            <a:r>
              <a:rPr lang="en-US" altLang="zh-CN" sz="2400" dirty="0" smtClean="0">
                <a:effectLst/>
              </a:rPr>
              <a:t>end</a:t>
            </a:r>
            <a:r>
              <a:rPr lang="zh-CN" altLang="en-US" sz="2400" dirty="0" smtClean="0">
                <a:effectLst/>
              </a:rPr>
              <a:t>值增加</a:t>
            </a:r>
            <a:r>
              <a:rPr lang="en-US" altLang="zh-CN" sz="2400" dirty="0" smtClean="0">
                <a:effectLst/>
              </a:rPr>
              <a:t>1</a:t>
            </a:r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 smtClean="0">
                <a:effectLst/>
              </a:rPr>
              <a:t>可以完成前缀相关的查询</a:t>
            </a:r>
            <a:endParaRPr lang="zh-CN" altLang="en-US" sz="2400" dirty="0">
              <a:effectLst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马士兵教育 </a:t>
            </a:r>
            <a:r>
              <a:rPr lang="en-US" altLang="zh-CN" dirty="0"/>
              <a:t>http://</a:t>
            </a:r>
            <a:r>
              <a:rPr lang="en-US" altLang="zh-CN" dirty="0" err="1"/>
              <a:t>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031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例子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 smtClean="0"/>
              <a:t>设计一种结构。用户</a:t>
            </a:r>
            <a:r>
              <a:rPr lang="zh-CN" altLang="en-US" sz="2400" dirty="0" smtClean="0"/>
              <a:t>可以：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1</a:t>
            </a:r>
            <a:r>
              <a:rPr lang="zh-CN" altLang="en-US" sz="2400" dirty="0" smtClean="0"/>
              <a:t>）</a:t>
            </a:r>
            <a:r>
              <a:rPr lang="en-US" altLang="zh-CN" sz="2400" dirty="0" smtClean="0"/>
              <a:t>void insert(String </a:t>
            </a:r>
            <a:r>
              <a:rPr lang="en-US" altLang="zh-CN" sz="2400" dirty="0" err="1" smtClean="0"/>
              <a:t>str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    </a:t>
            </a:r>
            <a:r>
              <a:rPr lang="en-US" altLang="zh-CN" sz="2400" dirty="0" smtClean="0"/>
              <a:t>        </a:t>
            </a:r>
            <a:r>
              <a:rPr lang="zh-CN" altLang="en-US" sz="2400" dirty="0" smtClean="0"/>
              <a:t>添加某个字符串，可以重复添加，每次算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个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2</a:t>
            </a:r>
            <a:r>
              <a:rPr lang="zh-CN" altLang="en-US" sz="2400" dirty="0" smtClean="0"/>
              <a:t>）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search(String </a:t>
            </a:r>
            <a:r>
              <a:rPr lang="en-US" altLang="zh-CN" sz="2400" dirty="0" err="1" smtClean="0"/>
              <a:t>str</a:t>
            </a:r>
            <a:r>
              <a:rPr lang="en-US" altLang="zh-CN" sz="2400" dirty="0" smtClean="0"/>
              <a:t>)    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        </a:t>
            </a:r>
            <a:r>
              <a:rPr lang="zh-CN" altLang="en-US" sz="2400" dirty="0" smtClean="0"/>
              <a:t>查询某个字符串在结构中还有几个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3)  void delete(String </a:t>
            </a:r>
            <a:r>
              <a:rPr lang="en-US" altLang="zh-CN" sz="2400" dirty="0" err="1" smtClean="0"/>
              <a:t>str</a:t>
            </a:r>
            <a:r>
              <a:rPr lang="en-US" altLang="zh-CN" sz="2400" dirty="0" smtClean="0"/>
              <a:t>)           </a:t>
            </a:r>
            <a:r>
              <a:rPr lang="zh-CN" altLang="en-US" sz="2400" dirty="0" smtClean="0"/>
              <a:t>删掉</a:t>
            </a:r>
            <a:r>
              <a:rPr lang="zh-CN" altLang="en-US" sz="2400" dirty="0" smtClean="0"/>
              <a:t>某个</a:t>
            </a:r>
            <a:r>
              <a:rPr lang="zh-CN" altLang="en-US" sz="2400" dirty="0"/>
              <a:t>字符</a:t>
            </a:r>
            <a:r>
              <a:rPr lang="zh-CN" altLang="en-US" sz="2400" dirty="0" smtClean="0"/>
              <a:t>串，可以重复删除，每次算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个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 smtClean="0"/>
              <a:t>4</a:t>
            </a:r>
            <a:r>
              <a:rPr lang="zh-CN" altLang="en-US" sz="2400" dirty="0" smtClean="0"/>
              <a:t>）</a:t>
            </a:r>
            <a:r>
              <a:rPr lang="en-US" altLang="zh-CN" sz="2400" dirty="0" err="1" smtClean="0"/>
              <a:t>int</a:t>
            </a:r>
            <a:r>
              <a:rPr lang="zh-CN" altLang="en-US" sz="2400" dirty="0" smtClean="0"/>
              <a:t> </a:t>
            </a:r>
            <a:r>
              <a:rPr lang="en-US" altLang="zh-CN" sz="2400" dirty="0" err="1" smtClean="0"/>
              <a:t>prefixNumber</a:t>
            </a:r>
            <a:r>
              <a:rPr lang="en-US" altLang="zh-CN" sz="2400" dirty="0" smtClean="0"/>
              <a:t>(String </a:t>
            </a:r>
            <a:r>
              <a:rPr lang="en-US" altLang="zh-CN" sz="2400" dirty="0" err="1" smtClean="0"/>
              <a:t>str</a:t>
            </a:r>
            <a:r>
              <a:rPr lang="en-US" altLang="zh-CN" sz="2400" dirty="0" smtClean="0"/>
              <a:t>)  </a:t>
            </a:r>
            <a:r>
              <a:rPr lang="zh-CN" altLang="en-US" sz="2400" dirty="0" smtClean="0"/>
              <a:t>查询有多少个字符串，是以</a:t>
            </a:r>
            <a:r>
              <a:rPr lang="en-US" altLang="zh-CN" sz="2400" dirty="0" err="1" smtClean="0"/>
              <a:t>str</a:t>
            </a:r>
            <a:r>
              <a:rPr lang="zh-CN" altLang="en-US" sz="2400" dirty="0" smtClean="0"/>
              <a:t>做前缀的</a:t>
            </a:r>
            <a:endParaRPr lang="zh-CN" altLang="en-US" sz="24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马士兵教育 </a:t>
            </a:r>
            <a:r>
              <a:rPr lang="en-US" altLang="zh-CN" dirty="0"/>
              <a:t>http://</a:t>
            </a:r>
            <a:r>
              <a:rPr lang="en-US" altLang="zh-CN" dirty="0" err="1"/>
              <a:t>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970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前缀树路的实现方式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 smtClean="0"/>
              <a:t>1</a:t>
            </a:r>
            <a:r>
              <a:rPr lang="zh-CN" altLang="en-US" sz="2400" dirty="0" smtClean="0"/>
              <a:t>）固定数组实现</a:t>
            </a:r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 smtClean="0"/>
              <a:t>2</a:t>
            </a:r>
            <a:r>
              <a:rPr lang="zh-CN" altLang="en-US" sz="2400" dirty="0" smtClean="0"/>
              <a:t>）哈希表实现</a:t>
            </a:r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 smtClean="0"/>
              <a:t>Ps</a:t>
            </a:r>
            <a:r>
              <a:rPr lang="zh-CN" altLang="en-US" sz="2400" dirty="0" smtClean="0"/>
              <a:t>：我们实际来一把，对数器帮你找到</a:t>
            </a:r>
            <a:r>
              <a:rPr lang="en-US" altLang="zh-CN" sz="2400" dirty="0" smtClean="0"/>
              <a:t>bug</a:t>
            </a:r>
            <a:r>
              <a:rPr lang="zh-CN" altLang="en-US" sz="2400" dirty="0" smtClean="0"/>
              <a:t>的展示</a:t>
            </a:r>
            <a:endParaRPr lang="zh-CN" altLang="en-US" sz="24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马士兵教育 </a:t>
            </a:r>
            <a:r>
              <a:rPr lang="en-US" altLang="zh-CN" dirty="0"/>
              <a:t>http://</a:t>
            </a:r>
            <a:r>
              <a:rPr lang="en-US" altLang="zh-CN" dirty="0" err="1"/>
              <a:t>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28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不基于比较的排序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sz="2400" dirty="0"/>
              <a:t>桶排序思想下的</a:t>
            </a:r>
            <a:r>
              <a:rPr lang="zh-CN" altLang="en-US" sz="2400" dirty="0" smtClean="0"/>
              <a:t>排序：计数排序</a:t>
            </a:r>
            <a:r>
              <a:rPr lang="zh-CN" altLang="en-US" sz="2400" dirty="0"/>
              <a:t> </a:t>
            </a:r>
            <a:r>
              <a:rPr lang="en-US" altLang="zh-CN" sz="2400" dirty="0" smtClean="0"/>
              <a:t>&amp;</a:t>
            </a:r>
            <a:r>
              <a:rPr lang="zh-CN" altLang="en-US" sz="2400" dirty="0" smtClean="0"/>
              <a:t> 基数</a:t>
            </a:r>
            <a:r>
              <a:rPr lang="zh-CN" altLang="en-US" sz="2400" dirty="0"/>
              <a:t>排序 </a:t>
            </a:r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1</a:t>
            </a:r>
            <a:r>
              <a:rPr lang="en-US" altLang="zh-CN" sz="2400" dirty="0"/>
              <a:t>)</a:t>
            </a:r>
            <a:r>
              <a:rPr lang="zh-CN" altLang="en-US" sz="2400" dirty="0"/>
              <a:t>桶排序思想下的排序都是不基于比较的</a:t>
            </a:r>
            <a:r>
              <a:rPr lang="zh-CN" altLang="en-US" sz="2400" dirty="0" smtClean="0"/>
              <a:t>排序</a:t>
            </a:r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2</a:t>
            </a:r>
            <a:r>
              <a:rPr lang="en-US" altLang="zh-CN" sz="2400" dirty="0"/>
              <a:t>)</a:t>
            </a:r>
            <a:r>
              <a:rPr lang="zh-CN" altLang="en-US" sz="2400" dirty="0"/>
              <a:t>时间复杂度为</a:t>
            </a:r>
            <a:r>
              <a:rPr lang="en-US" altLang="zh-CN" sz="2400" dirty="0"/>
              <a:t>O(N)</a:t>
            </a:r>
            <a:r>
              <a:rPr lang="zh-CN" altLang="en-US" sz="2400" dirty="0"/>
              <a:t>，额外空间负载度</a:t>
            </a:r>
            <a:r>
              <a:rPr lang="en-US" altLang="zh-CN" sz="2400" dirty="0" smtClean="0"/>
              <a:t>O(M)</a:t>
            </a:r>
          </a:p>
          <a:p>
            <a:pPr marL="0" indent="0">
              <a:buNone/>
            </a:pP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3</a:t>
            </a:r>
            <a:r>
              <a:rPr lang="en-US" altLang="zh-CN" sz="2400" dirty="0"/>
              <a:t>)</a:t>
            </a:r>
            <a:r>
              <a:rPr lang="zh-CN" altLang="en-US" sz="2400" dirty="0"/>
              <a:t>应用范围有限，需要样本的数据状况满足桶的划分 </a:t>
            </a:r>
            <a:endParaRPr lang="zh-CN" altLang="en-US" sz="2400" dirty="0">
              <a:effectLst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07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计数排序和基数排序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 smtClean="0">
                <a:effectLst/>
              </a:rPr>
              <a:t>1</a:t>
            </a:r>
            <a:r>
              <a:rPr lang="zh-CN" altLang="en-US" sz="2400" dirty="0" smtClean="0">
                <a:effectLst/>
              </a:rPr>
              <a:t>）一般来讲，计数排序要求，样本是整数，且范围比较窄</a:t>
            </a:r>
            <a:endParaRPr lang="en-US" altLang="zh-CN" sz="2400" dirty="0" smtClean="0">
              <a:effectLst/>
            </a:endParaRPr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 smtClean="0">
                <a:effectLst/>
              </a:rPr>
              <a:t>2</a:t>
            </a:r>
            <a:r>
              <a:rPr lang="zh-CN" altLang="en-US" sz="2400" dirty="0" smtClean="0">
                <a:effectLst/>
              </a:rPr>
              <a:t>）一般来讲，基数排序要求，</a:t>
            </a:r>
            <a:r>
              <a:rPr lang="zh-CN" altLang="en-US" sz="2400" dirty="0" smtClean="0"/>
              <a:t>样本是</a:t>
            </a:r>
            <a:r>
              <a:rPr lang="en-US" altLang="zh-CN" sz="2400" dirty="0" smtClean="0"/>
              <a:t>10</a:t>
            </a:r>
            <a:r>
              <a:rPr lang="zh-CN" altLang="en-US" sz="2400" dirty="0" smtClean="0"/>
              <a:t>进制的正整数</a:t>
            </a:r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 smtClean="0"/>
              <a:t>一旦要求稍有升级，改写代价增加是显而易见的</a:t>
            </a:r>
            <a:endParaRPr lang="en-US" altLang="zh-CN" sz="2400" dirty="0"/>
          </a:p>
          <a:p>
            <a:pPr marL="0" indent="0">
              <a:buNone/>
            </a:pPr>
            <a:endParaRPr lang="zh-CN" altLang="en-US" sz="2400" dirty="0">
              <a:effectLst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197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排序算法的稳定性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en-US" sz="2400" dirty="0" smtClean="0">
                <a:effectLst/>
              </a:rPr>
              <a:t>稳定性是指同样大小的样本再排序之后不会改变相对次序</a:t>
            </a:r>
            <a:endParaRPr lang="en-US" altLang="zh-CN" sz="2400" dirty="0" smtClean="0">
              <a:effectLst/>
            </a:endParaRPr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 smtClean="0">
                <a:effectLst/>
              </a:rPr>
              <a:t>对基础类型来说，稳定性毫无意义</a:t>
            </a:r>
            <a:endParaRPr lang="en-US" altLang="zh-CN" sz="2400" dirty="0" smtClean="0">
              <a:effectLst/>
            </a:endParaRPr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 smtClean="0">
                <a:effectLst/>
              </a:rPr>
              <a:t>对非基础类型来说，稳定性有重要意义</a:t>
            </a:r>
            <a:endParaRPr lang="en-US" altLang="zh-CN" sz="2400" dirty="0" smtClean="0">
              <a:effectLst/>
            </a:endParaRPr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 smtClean="0">
                <a:effectLst/>
              </a:rPr>
              <a:t>有些排序算法可以实现成稳定的，而有些排序算法无论如何都实现不成稳定的</a:t>
            </a:r>
            <a:endParaRPr lang="zh-CN" altLang="en-US" sz="2400" dirty="0">
              <a:effectLst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马士兵教育 </a:t>
            </a:r>
            <a:r>
              <a:rPr lang="en-US" altLang="zh-CN" dirty="0"/>
              <a:t>http://</a:t>
            </a:r>
            <a:r>
              <a:rPr lang="en-US" altLang="zh-CN" dirty="0" err="1"/>
              <a:t>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150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排序算法总结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zh-CN" sz="2400" dirty="0" smtClean="0">
                <a:effectLst/>
              </a:rPr>
              <a:t>		</a:t>
            </a:r>
            <a:r>
              <a:rPr lang="zh-CN" altLang="en-US" sz="2400" dirty="0" smtClean="0">
                <a:effectLst/>
              </a:rPr>
              <a:t>时间复杂度</a:t>
            </a:r>
            <a:r>
              <a:rPr lang="en-US" altLang="zh-CN" sz="2400" dirty="0"/>
              <a:t>	</a:t>
            </a:r>
            <a:r>
              <a:rPr lang="zh-CN" altLang="en-US" sz="2400" dirty="0" smtClean="0">
                <a:effectLst/>
              </a:rPr>
              <a:t>额外空间复杂度</a:t>
            </a:r>
            <a:r>
              <a:rPr lang="en-US" altLang="zh-CN" sz="2400" dirty="0"/>
              <a:t>	</a:t>
            </a:r>
            <a:r>
              <a:rPr lang="en-US" altLang="zh-CN" sz="2400" dirty="0" smtClean="0"/>
              <a:t>	</a:t>
            </a:r>
            <a:r>
              <a:rPr lang="zh-CN" altLang="en-US" sz="2400" dirty="0" smtClean="0">
                <a:effectLst/>
              </a:rPr>
              <a:t>稳定性</a:t>
            </a:r>
            <a:endParaRPr lang="en-US" altLang="zh-CN" sz="2400" dirty="0" smtClean="0">
              <a:effectLst/>
            </a:endParaRPr>
          </a:p>
          <a:p>
            <a:pPr marL="0" indent="0">
              <a:buNone/>
            </a:pPr>
            <a:r>
              <a:rPr lang="zh-CN" altLang="en-US" sz="2400" dirty="0" smtClean="0">
                <a:effectLst/>
              </a:rPr>
              <a:t>选择排序</a:t>
            </a:r>
            <a:r>
              <a:rPr lang="en-US" altLang="zh-CN" sz="2400" dirty="0"/>
              <a:t>	</a:t>
            </a:r>
            <a:r>
              <a:rPr lang="en-US" altLang="zh-CN" sz="2400" dirty="0" smtClean="0"/>
              <a:t>	</a:t>
            </a:r>
            <a:r>
              <a:rPr lang="en-US" altLang="zh-CN" sz="2400" dirty="0" smtClean="0">
                <a:effectLst/>
              </a:rPr>
              <a:t>O(N^2)			O(1)		</a:t>
            </a:r>
            <a:r>
              <a:rPr lang="zh-CN" altLang="en-US" sz="2400" dirty="0" smtClean="0">
                <a:effectLst/>
              </a:rPr>
              <a:t>无</a:t>
            </a:r>
            <a:endParaRPr lang="en-US" altLang="zh-CN" sz="2400" dirty="0" smtClean="0">
              <a:effectLst/>
            </a:endParaRPr>
          </a:p>
          <a:p>
            <a:pPr marL="0" indent="0">
              <a:buNone/>
            </a:pPr>
            <a:r>
              <a:rPr lang="zh-CN" altLang="en-US" sz="2400" dirty="0" smtClean="0">
                <a:effectLst/>
              </a:rPr>
              <a:t>冒泡排序</a:t>
            </a:r>
            <a:r>
              <a:rPr lang="en-US" altLang="zh-CN" sz="2400" dirty="0" smtClean="0"/>
              <a:t>		O(N^2</a:t>
            </a:r>
            <a:r>
              <a:rPr lang="en-US" altLang="zh-CN" sz="2400" dirty="0"/>
              <a:t>)	</a:t>
            </a:r>
            <a:r>
              <a:rPr lang="en-US" altLang="zh-CN" sz="2400" dirty="0" smtClean="0"/>
              <a:t>		O(1</a:t>
            </a:r>
            <a:r>
              <a:rPr lang="en-US" altLang="zh-CN" sz="2400" dirty="0"/>
              <a:t>)		</a:t>
            </a:r>
            <a:r>
              <a:rPr lang="zh-CN" altLang="en-US" sz="2400" dirty="0" smtClean="0"/>
              <a:t>有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 smtClean="0">
                <a:effectLst/>
              </a:rPr>
              <a:t>插入排序</a:t>
            </a:r>
            <a:r>
              <a:rPr lang="en-US" altLang="zh-CN" sz="2400" dirty="0" smtClean="0"/>
              <a:t>		O(N^2</a:t>
            </a:r>
            <a:r>
              <a:rPr lang="en-US" altLang="zh-CN" sz="2400" dirty="0"/>
              <a:t>)	</a:t>
            </a:r>
            <a:r>
              <a:rPr lang="en-US" altLang="zh-CN" sz="2400" dirty="0" smtClean="0"/>
              <a:t>		O(1</a:t>
            </a:r>
            <a:r>
              <a:rPr lang="en-US" altLang="zh-CN" sz="2400" dirty="0"/>
              <a:t>)		</a:t>
            </a:r>
            <a:r>
              <a:rPr lang="zh-CN" altLang="en-US" sz="2400" dirty="0" smtClean="0"/>
              <a:t>有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zh-CN" altLang="en-US" sz="2400" dirty="0" smtClean="0"/>
              <a:t>归并排序</a:t>
            </a:r>
            <a:r>
              <a:rPr lang="en-US" altLang="zh-CN" sz="2400" dirty="0" smtClean="0"/>
              <a:t>		O(N</a:t>
            </a:r>
            <a:r>
              <a:rPr lang="zh-CN" altLang="en-US" sz="2400" dirty="0" smtClean="0"/>
              <a:t>*</a:t>
            </a:r>
            <a:r>
              <a:rPr lang="en-US" altLang="zh-CN" sz="2400" dirty="0" err="1" smtClean="0"/>
              <a:t>logN</a:t>
            </a:r>
            <a:r>
              <a:rPr lang="en-US" altLang="zh-CN" sz="2400" dirty="0" smtClean="0"/>
              <a:t>)</a:t>
            </a:r>
            <a:r>
              <a:rPr lang="en-US" altLang="zh-CN" sz="2400" dirty="0"/>
              <a:t>	</a:t>
            </a:r>
            <a:r>
              <a:rPr lang="en-US" altLang="zh-CN" sz="2400" dirty="0" smtClean="0"/>
              <a:t>		O(N)</a:t>
            </a:r>
            <a:r>
              <a:rPr lang="en-US" altLang="zh-CN" sz="2400" dirty="0"/>
              <a:t>		</a:t>
            </a:r>
            <a:r>
              <a:rPr lang="zh-CN" altLang="en-US" sz="2400" dirty="0" smtClean="0"/>
              <a:t>有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 smtClean="0"/>
              <a:t>随机快排</a:t>
            </a:r>
            <a:r>
              <a:rPr lang="en-US" altLang="zh-CN" sz="2400" dirty="0" smtClean="0"/>
              <a:t>		O(N</a:t>
            </a:r>
            <a:r>
              <a:rPr lang="zh-CN" altLang="en-US" sz="2400" dirty="0"/>
              <a:t>*</a:t>
            </a:r>
            <a:r>
              <a:rPr lang="en-US" altLang="zh-CN" sz="2400" dirty="0" err="1"/>
              <a:t>logN</a:t>
            </a:r>
            <a:r>
              <a:rPr lang="en-US" altLang="zh-CN" sz="2400" dirty="0"/>
              <a:t>)		</a:t>
            </a:r>
            <a:r>
              <a:rPr lang="en-US" altLang="zh-CN" sz="2400" dirty="0" smtClean="0"/>
              <a:t>	O(</a:t>
            </a:r>
            <a:r>
              <a:rPr lang="en-US" altLang="zh-CN" sz="2400" dirty="0" err="1" smtClean="0"/>
              <a:t>logN</a:t>
            </a:r>
            <a:r>
              <a:rPr lang="en-US" altLang="zh-CN" sz="2400" dirty="0" smtClean="0"/>
              <a:t>)</a:t>
            </a:r>
            <a:r>
              <a:rPr lang="en-US" altLang="zh-CN" sz="2400" dirty="0"/>
              <a:t>		</a:t>
            </a:r>
            <a:r>
              <a:rPr lang="zh-CN" altLang="en-US" sz="2400" dirty="0" smtClean="0"/>
              <a:t>无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 smtClean="0"/>
              <a:t>堆排序</a:t>
            </a:r>
            <a:r>
              <a:rPr lang="en-US" altLang="zh-CN" sz="2400" dirty="0" smtClean="0"/>
              <a:t>		O(N</a:t>
            </a:r>
            <a:r>
              <a:rPr lang="zh-CN" altLang="en-US" sz="2400" dirty="0"/>
              <a:t>*</a:t>
            </a:r>
            <a:r>
              <a:rPr lang="en-US" altLang="zh-CN" sz="2400" dirty="0" err="1"/>
              <a:t>logN</a:t>
            </a:r>
            <a:r>
              <a:rPr lang="en-US" altLang="zh-CN" sz="2400" dirty="0"/>
              <a:t>)		</a:t>
            </a:r>
            <a:r>
              <a:rPr lang="en-US" altLang="zh-CN" sz="2400" dirty="0" smtClean="0"/>
              <a:t>	O(1</a:t>
            </a:r>
            <a:r>
              <a:rPr lang="en-US" altLang="zh-CN" sz="2400" dirty="0"/>
              <a:t>)		</a:t>
            </a:r>
            <a:r>
              <a:rPr lang="zh-CN" altLang="en-US" sz="2400" dirty="0" smtClean="0"/>
              <a:t>无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========================================================</a:t>
            </a:r>
          </a:p>
          <a:p>
            <a:pPr marL="0" indent="0">
              <a:buNone/>
            </a:pPr>
            <a:r>
              <a:rPr lang="zh-CN" altLang="en-US" sz="2400" dirty="0" smtClean="0"/>
              <a:t>计数排序</a:t>
            </a:r>
            <a:r>
              <a:rPr lang="en-US" altLang="zh-CN" sz="2400" dirty="0" smtClean="0"/>
              <a:t>		O(N)</a:t>
            </a:r>
            <a:r>
              <a:rPr lang="en-US" altLang="zh-CN" sz="2400" dirty="0"/>
              <a:t>		</a:t>
            </a:r>
            <a:r>
              <a:rPr lang="en-US" altLang="zh-CN" sz="2400" dirty="0" smtClean="0"/>
              <a:t>	O(M)</a:t>
            </a:r>
            <a:r>
              <a:rPr lang="en-US" altLang="zh-CN" sz="2400" dirty="0"/>
              <a:t>		</a:t>
            </a:r>
            <a:r>
              <a:rPr lang="zh-CN" altLang="en-US" sz="2400" dirty="0" smtClean="0"/>
              <a:t>有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zh-CN" altLang="en-US" sz="2400" dirty="0" smtClean="0"/>
              <a:t>基数排序</a:t>
            </a:r>
            <a:r>
              <a:rPr lang="en-US" altLang="zh-CN" sz="2400" dirty="0"/>
              <a:t>	</a:t>
            </a:r>
            <a:r>
              <a:rPr lang="en-US" altLang="zh-CN" sz="2400" dirty="0" smtClean="0"/>
              <a:t>	O(N)</a:t>
            </a:r>
            <a:r>
              <a:rPr lang="en-US" altLang="zh-CN" sz="2400" dirty="0"/>
              <a:t>		</a:t>
            </a:r>
            <a:r>
              <a:rPr lang="en-US" altLang="zh-CN" sz="2400" dirty="0" smtClean="0"/>
              <a:t>	O(N)</a:t>
            </a:r>
            <a:r>
              <a:rPr lang="en-US" altLang="zh-CN" sz="2400" dirty="0"/>
              <a:t>		</a:t>
            </a:r>
            <a:r>
              <a:rPr lang="zh-CN" altLang="en-US" sz="2400" dirty="0" smtClean="0"/>
              <a:t>有</a:t>
            </a:r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zh-CN" altLang="en-US" sz="2400" dirty="0">
              <a:effectLst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马士兵教育 </a:t>
            </a:r>
            <a:r>
              <a:rPr lang="en-US" altLang="zh-CN" dirty="0"/>
              <a:t>http://</a:t>
            </a:r>
            <a:r>
              <a:rPr lang="en-US" altLang="zh-CN" dirty="0" err="1"/>
              <a:t>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7625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排序算法总结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 smtClean="0"/>
              <a:t>1</a:t>
            </a:r>
            <a:r>
              <a:rPr lang="zh-CN" altLang="en-US" sz="2400" dirty="0" smtClean="0"/>
              <a:t>）不基于比较的排序，对样本数据有严格要求，不易改写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2</a:t>
            </a:r>
            <a:r>
              <a:rPr lang="zh-CN" altLang="en-US" sz="2400" dirty="0" smtClean="0"/>
              <a:t>）基于比较的排序，只要规定好两个样本怎么比大小就可以直接复用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3</a:t>
            </a:r>
            <a:r>
              <a:rPr lang="zh-CN" altLang="en-US" sz="2400" dirty="0" smtClean="0"/>
              <a:t>）基于比较的排序，时间复杂度的极限是</a:t>
            </a:r>
            <a:r>
              <a:rPr lang="en-US" altLang="zh-CN" sz="2400" dirty="0" smtClean="0"/>
              <a:t>O(N*</a:t>
            </a:r>
            <a:r>
              <a:rPr lang="en-US" altLang="zh-CN" sz="2400" dirty="0" err="1" smtClean="0"/>
              <a:t>logN</a:t>
            </a:r>
            <a:r>
              <a:rPr lang="en-US" altLang="zh-CN" sz="2400" dirty="0" smtClean="0"/>
              <a:t>)</a:t>
            </a:r>
          </a:p>
          <a:p>
            <a:pPr marL="0" indent="0">
              <a:buNone/>
            </a:pPr>
            <a:r>
              <a:rPr lang="en-US" altLang="zh-CN" sz="2400" dirty="0" smtClean="0"/>
              <a:t>4</a:t>
            </a:r>
            <a:r>
              <a:rPr lang="zh-CN" altLang="en-US" sz="2400" dirty="0" smtClean="0"/>
              <a:t>）时间复杂度</a:t>
            </a:r>
            <a:r>
              <a:rPr lang="en-US" altLang="zh-CN" sz="2400" dirty="0" smtClean="0"/>
              <a:t>O(N*</a:t>
            </a:r>
            <a:r>
              <a:rPr lang="en-US" altLang="zh-CN" sz="2400" dirty="0" err="1" smtClean="0"/>
              <a:t>logN</a:t>
            </a:r>
            <a:r>
              <a:rPr lang="en-US" altLang="zh-CN" sz="2400" dirty="0" smtClean="0"/>
              <a:t>)</a:t>
            </a:r>
            <a:r>
              <a:rPr lang="zh-CN" altLang="en-US" sz="2400" dirty="0"/>
              <a:t>、</a:t>
            </a:r>
            <a:r>
              <a:rPr lang="zh-CN" altLang="en-US" sz="2400" dirty="0" smtClean="0"/>
              <a:t>额外空间复杂度低于</a:t>
            </a:r>
            <a:r>
              <a:rPr lang="en-US" altLang="zh-CN" sz="2400" dirty="0" smtClean="0"/>
              <a:t>O(N)</a:t>
            </a:r>
            <a:r>
              <a:rPr lang="zh-CN" altLang="en-US" sz="2400" dirty="0" smtClean="0"/>
              <a:t>、且稳定的基于比较的排序是不存在的。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5</a:t>
            </a:r>
            <a:r>
              <a:rPr lang="zh-CN" altLang="en-US" sz="2400" dirty="0" smtClean="0"/>
              <a:t>）为了绝对的速度选快排、为了省空间选堆排、为了稳定性选归并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zh-CN" altLang="en-US" sz="2400" dirty="0">
              <a:effectLst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马士兵教育 </a:t>
            </a:r>
            <a:r>
              <a:rPr lang="en-US" altLang="zh-CN" dirty="0"/>
              <a:t>http://</a:t>
            </a:r>
            <a:r>
              <a:rPr lang="en-US" altLang="zh-CN" dirty="0" err="1"/>
              <a:t>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427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21209</TotalTime>
  <Words>713</Words>
  <Application>Microsoft Macintosh PowerPoint</Application>
  <PresentationFormat>宽屏</PresentationFormat>
  <Paragraphs>91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6" baseType="lpstr">
      <vt:lpstr>等线</vt:lpstr>
      <vt:lpstr>等线 Light</vt:lpstr>
      <vt:lpstr>Arial</vt:lpstr>
      <vt:lpstr>Office 主题​​</vt:lpstr>
      <vt:lpstr>算法数据结构基础课</vt:lpstr>
      <vt:lpstr>前缀树</vt:lpstr>
      <vt:lpstr>例子</vt:lpstr>
      <vt:lpstr>前缀树路的实现方式</vt:lpstr>
      <vt:lpstr>不基于比较的排序</vt:lpstr>
      <vt:lpstr>计数排序和基数排序</vt:lpstr>
      <vt:lpstr>排序算法的稳定性</vt:lpstr>
      <vt:lpstr>排序算法总结</vt:lpstr>
      <vt:lpstr>排序算法总结</vt:lpstr>
      <vt:lpstr>常见的坑</vt:lpstr>
      <vt:lpstr>常见的坑</vt:lpstr>
      <vt:lpstr>工程上对排序的改进</vt:lpstr>
    </vt:vector>
  </TitlesOfParts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synchronized 你以为你真的懂？</dc:title>
  <dc:creator>ma shibing</dc:creator>
  <cp:lastModifiedBy>user</cp:lastModifiedBy>
  <cp:revision>351</cp:revision>
  <dcterms:created xsi:type="dcterms:W3CDTF">2019-12-18T07:28:03Z</dcterms:created>
  <dcterms:modified xsi:type="dcterms:W3CDTF">2020-04-08T09:25:50Z</dcterms:modified>
</cp:coreProperties>
</file>