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  <a:srgbClr val="006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howGuides="1">
      <p:cViewPr varScale="1">
        <p:scale>
          <a:sx n="97" d="100"/>
          <a:sy n="97" d="100"/>
        </p:scale>
        <p:origin x="5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2D1E-4AC1-8156-4EF0-21ED0C4F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A45006-4331-EC9A-55D9-5179D072A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2874B-20BD-0AE8-05B0-91736A95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F8602-AD43-C39F-5A6C-9CD1D32D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C1E50-76E1-6544-CB59-2E333B90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64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4AB0C-8789-E049-D7E3-2395B31E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5ED16D-3A16-1567-F403-0933F52BA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65EBB-5332-B1D8-F10F-1643852C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DEF01-B22E-6A53-977B-B41DD7C6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69FB1-CF8B-5B03-64D1-A3A19F38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67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C76851-16B7-486A-B195-1A4B8A183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284F2B-2FB9-7C58-28E9-0EC11804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070F1-3964-CB2C-48F1-91B9D265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FEC58-14E4-0CF7-ED7B-61AA1091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0A367-99CD-CA58-1CF8-511B72F6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997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788A9-05D6-BFCE-D3FC-2CBBF29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B7CCC-A3A2-C7BD-D0B3-221243F0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71342-815B-9668-4DE5-25FA6141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35EB8-1C51-492A-902E-806D971E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3E1E7-39F9-DB9C-4B16-ED13CC9A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419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4F41B-3AA3-577A-1AF0-8E288C6C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901EC4-8781-A594-CCA0-66231275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F49B6A-6D48-5AD4-06C5-1E508237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2DA58-42E8-DC7E-C602-D96CBC5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B43DB-3FCA-D64B-2667-9AC054D7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4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0AC83-784D-362C-4665-5ADDD627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32C83-8CA1-1024-083F-BBA9A8A8B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C21B9B-7839-41FA-B451-3C6811864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EAF989-70AD-2991-B2CB-A8CCC02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6EA0-D7C6-5718-844C-0533FA4B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EA124B-6FFD-4B94-2C14-EED5ACA0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1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FB448-0D03-C4F6-1547-CBAE6D96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AF7C2-8C73-9141-57B5-77D76A2B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9B9D6E-6E3D-C7A4-3682-3C0FC519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CA7D5B-9245-2BEE-D43E-29D72732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F1C341-71E7-792E-38FE-B29F0E85C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4DD09-CE5F-2E66-C731-C12F72D9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F0A03D-491E-6FFB-E758-0EC5F755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8819A3-7FA8-D26D-B380-DBEF3DA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7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05DD-D8DA-5F2A-ECE0-333D666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5FCE56-0E18-22AD-5A4A-B9324F1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50FEF6-C255-2675-A3F3-F6EDC82A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67FD7B-30E8-72DC-F56B-6DE62086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54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CBEB3D-4C46-87ED-AD0D-E12EB7A5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A682CB-4356-E29E-4131-558F1290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EB91E-4ABD-D855-6C2C-92B24B10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58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A26E1-84F8-AA71-7469-5BDD74A9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63DF2-D4F6-7EE1-FFC8-631A3EE2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50E9A1-D1C8-D8DF-EE63-092128D1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C1A05-875F-DE51-6F39-6D102FF2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34E27-8E88-1F27-7D0A-8DC2A613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FED067-0AE4-75BE-F0AB-70CB2AFC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0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E627B-DB9D-6E4A-5D26-8E16D8C2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2B88D2-83D6-6F1F-3F2F-F70A22C77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793061-3AF4-DBBE-EB14-124F38DA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933C21-9CDA-953B-8268-3957E96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D390DC-4598-CF0E-B79A-DCA169D9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523E4-7900-FFD8-FA5A-CEA31369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1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C00468-EE07-BA6A-B222-714E7E93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DE99E-81A1-B083-32AA-4C75331F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F80B7-AAF4-6F2F-ABE9-136CF2868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ECAA-E6C4-6A4F-9A23-91E52C41C9B2}" type="datetimeFigureOut">
              <a:rPr kumimoji="1" lang="zh-TW" altLang="en-US" smtClean="0"/>
              <a:t>2022/11/3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B4571B-D854-4DEF-FE64-8ACE01FA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35F72-9969-48BA-33F7-9A77AA49C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7A7F-2AAA-C64F-8EEC-11AC646F22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9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6F5CCD0-C7B0-2699-F5C1-DEC629CA75A7}"/>
              </a:ext>
            </a:extLst>
          </p:cNvPr>
          <p:cNvSpPr/>
          <p:nvPr/>
        </p:nvSpPr>
        <p:spPr>
          <a:xfrm>
            <a:off x="1086678" y="2213113"/>
            <a:ext cx="10018644" cy="4638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C0C0C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9C5C2-0D23-104D-3FCB-3A0169BA5FF0}"/>
              </a:ext>
            </a:extLst>
          </p:cNvPr>
          <p:cNvSpPr/>
          <p:nvPr/>
        </p:nvSpPr>
        <p:spPr>
          <a:xfrm>
            <a:off x="-172278" y="0"/>
            <a:ext cx="12510052" cy="954157"/>
          </a:xfrm>
          <a:prstGeom prst="rect">
            <a:avLst/>
          </a:prstGeom>
          <a:solidFill>
            <a:srgbClr val="006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/>
              <a:t>A/B Testing Process</a:t>
            </a:r>
            <a:endParaRPr kumimoji="1" lang="zh-TW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83060C-25E4-27D1-E770-2220E8452BFE}"/>
              </a:ext>
            </a:extLst>
          </p:cNvPr>
          <p:cNvSpPr/>
          <p:nvPr/>
        </p:nvSpPr>
        <p:spPr>
          <a:xfrm>
            <a:off x="3076160" y="1305340"/>
            <a:ext cx="6039679" cy="457200"/>
          </a:xfrm>
          <a:prstGeom prst="rect">
            <a:avLst/>
          </a:prstGeom>
          <a:solidFill>
            <a:srgbClr val="006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/>
              <a:t>Product/ UX Design </a:t>
            </a:r>
            <a:endParaRPr kumimoji="1" lang="zh-TW" altLang="en-US" sz="2800" b="1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39A943E-27EA-D261-F5BD-01BB2BCC4797}"/>
              </a:ext>
            </a:extLst>
          </p:cNvPr>
          <p:cNvCxnSpPr>
            <a:stCxn id="5" idx="2"/>
          </p:cNvCxnSpPr>
          <p:nvPr/>
        </p:nvCxnSpPr>
        <p:spPr>
          <a:xfrm flipH="1">
            <a:off x="3076160" y="1762540"/>
            <a:ext cx="3019840" cy="4505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E140531-595E-655D-5814-012D64BFA69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762540"/>
            <a:ext cx="3019839" cy="4505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1DA9C81-B4BE-2894-B9C6-01702EE16CD5}"/>
              </a:ext>
            </a:extLst>
          </p:cNvPr>
          <p:cNvSpPr/>
          <p:nvPr/>
        </p:nvSpPr>
        <p:spPr>
          <a:xfrm>
            <a:off x="1218370" y="2219740"/>
            <a:ext cx="3715580" cy="457200"/>
          </a:xfrm>
          <a:prstGeom prst="rect">
            <a:avLst/>
          </a:prstGeom>
          <a:solidFill>
            <a:srgbClr val="006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/>
              <a:t>Control</a:t>
            </a:r>
            <a:endParaRPr kumimoji="1" lang="zh-TW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648CE2-57E0-0553-EF8E-582B73B9152D}"/>
              </a:ext>
            </a:extLst>
          </p:cNvPr>
          <p:cNvSpPr/>
          <p:nvPr/>
        </p:nvSpPr>
        <p:spPr>
          <a:xfrm>
            <a:off x="7258049" y="2219740"/>
            <a:ext cx="3715580" cy="457200"/>
          </a:xfrm>
          <a:prstGeom prst="rect">
            <a:avLst/>
          </a:prstGeom>
          <a:solidFill>
            <a:srgbClr val="006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/>
              <a:t>Variant</a:t>
            </a:r>
            <a:endParaRPr kumimoji="1" lang="zh-TW" altLang="en-US" sz="2800" b="1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B35A2367-C062-8286-9E76-49B44FE99EEC}"/>
              </a:ext>
            </a:extLst>
          </p:cNvPr>
          <p:cNvSpPr/>
          <p:nvPr/>
        </p:nvSpPr>
        <p:spPr>
          <a:xfrm rot="5400000">
            <a:off x="5716654" y="2739887"/>
            <a:ext cx="758687" cy="619539"/>
          </a:xfrm>
          <a:prstGeom prst="rightArrow">
            <a:avLst/>
          </a:prstGeom>
          <a:solidFill>
            <a:srgbClr val="001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4C0820-F62D-7FB6-E938-8A6389CF8078}"/>
              </a:ext>
            </a:extLst>
          </p:cNvPr>
          <p:cNvSpPr txBox="1"/>
          <p:nvPr/>
        </p:nvSpPr>
        <p:spPr>
          <a:xfrm>
            <a:off x="7258045" y="2637473"/>
            <a:ext cx="4567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In this step, we should watch out whether we collect enough data or not; whereas, in real world, especially Internet, we can get adequate data easily. </a:t>
            </a:r>
            <a:endParaRPr kumimoji="1"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D3FDA3-B0D2-1643-D662-347B7E81255D}"/>
              </a:ext>
            </a:extLst>
          </p:cNvPr>
          <p:cNvSpPr/>
          <p:nvPr/>
        </p:nvSpPr>
        <p:spPr>
          <a:xfrm>
            <a:off x="1086678" y="3432602"/>
            <a:ext cx="10018644" cy="738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Utilize some statistic method to test whether Control and Variant are all Normally Distribution, and this method could be called by scipy.stats Shapiro in Python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1392D03-33C1-2F30-F5B9-436BB89071FA}"/>
              </a:ext>
            </a:extLst>
          </p:cNvPr>
          <p:cNvCxnSpPr/>
          <p:nvPr/>
        </p:nvCxnSpPr>
        <p:spPr>
          <a:xfrm flipH="1">
            <a:off x="3076160" y="4184662"/>
            <a:ext cx="3019840" cy="4505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2C529D8-FCD4-1A3E-A4F4-32348F6090B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84662"/>
            <a:ext cx="3019839" cy="4505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B4E087-821E-38D7-DED0-738035ADCA51}"/>
              </a:ext>
            </a:extLst>
          </p:cNvPr>
          <p:cNvSpPr txBox="1"/>
          <p:nvPr/>
        </p:nvSpPr>
        <p:spPr>
          <a:xfrm>
            <a:off x="3686122" y="422528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True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D99D23-81F9-6F9F-3CE9-3FF21D89D958}"/>
              </a:ext>
            </a:extLst>
          </p:cNvPr>
          <p:cNvSpPr txBox="1"/>
          <p:nvPr/>
        </p:nvSpPr>
        <p:spPr>
          <a:xfrm>
            <a:off x="8118974" y="422528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False</a:t>
            </a:r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73BA50-A2F6-9C87-972A-CE7070C49F35}"/>
              </a:ext>
            </a:extLst>
          </p:cNvPr>
          <p:cNvSpPr/>
          <p:nvPr/>
        </p:nvSpPr>
        <p:spPr>
          <a:xfrm>
            <a:off x="1073426" y="4648630"/>
            <a:ext cx="3763617" cy="1394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Use </a:t>
            </a:r>
            <a:r>
              <a:rPr lang="da-DK" altLang="zh-TW" dirty="0"/>
              <a:t>Two-sample Tests of Hypothesis and Confidence Interval</a:t>
            </a:r>
            <a:r>
              <a:rPr lang="zh-TW" altLang="en-US" dirty="0"/>
              <a:t> </a:t>
            </a:r>
            <a:r>
              <a:rPr lang="en-US" altLang="zh-TW" dirty="0"/>
              <a:t>to test whether mean of Control Group equals to mean of Variant Group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4F68C9-5BDD-0A53-85A9-4B86E2F18F74}"/>
              </a:ext>
            </a:extLst>
          </p:cNvPr>
          <p:cNvSpPr/>
          <p:nvPr/>
        </p:nvSpPr>
        <p:spPr>
          <a:xfrm>
            <a:off x="7354959" y="4648629"/>
            <a:ext cx="3763617" cy="1394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Use mannwhitneyu, one of</a:t>
            </a:r>
            <a:r>
              <a:rPr kumimoji="1" lang="zh-TW" altLang="en-US" dirty="0"/>
              <a:t> </a:t>
            </a:r>
            <a:r>
              <a:rPr kumimoji="1" lang="da-DK" altLang="zh-TW" dirty="0"/>
              <a:t>nonparametric statistics</a:t>
            </a:r>
            <a:endParaRPr lang="da-DK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zh-TW" altLang="en-US" dirty="0"/>
              <a:t> </a:t>
            </a:r>
            <a:r>
              <a:rPr lang="en-US" altLang="zh-TW" dirty="0"/>
              <a:t>to test whether mean of Control Group equals to mean of Variant Group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1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115</Words>
  <Application>Microsoft Macintosh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2022-11-03T06:54:05Z</dcterms:created>
  <dcterms:modified xsi:type="dcterms:W3CDTF">2022-11-03T07:14:01Z</dcterms:modified>
</cp:coreProperties>
</file>