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3" r:id="rId4"/>
  </p:sldMasterIdLst>
  <p:notesMasterIdLst>
    <p:notesMasterId r:id="rId34"/>
  </p:notesMasterIdLst>
  <p:sldIdLst>
    <p:sldId id="256" r:id="rId5"/>
    <p:sldId id="304" r:id="rId6"/>
    <p:sldId id="356" r:id="rId7"/>
    <p:sldId id="306" r:id="rId8"/>
    <p:sldId id="312" r:id="rId9"/>
    <p:sldId id="351" r:id="rId10"/>
    <p:sldId id="352" r:id="rId11"/>
    <p:sldId id="313" r:id="rId12"/>
    <p:sldId id="346" r:id="rId13"/>
    <p:sldId id="345" r:id="rId14"/>
    <p:sldId id="354" r:id="rId15"/>
    <p:sldId id="347" r:id="rId16"/>
    <p:sldId id="353" r:id="rId17"/>
    <p:sldId id="357" r:id="rId18"/>
    <p:sldId id="348" r:id="rId19"/>
    <p:sldId id="364" r:id="rId20"/>
    <p:sldId id="307" r:id="rId21"/>
    <p:sldId id="349" r:id="rId22"/>
    <p:sldId id="355" r:id="rId23"/>
    <p:sldId id="350" r:id="rId24"/>
    <p:sldId id="358" r:id="rId25"/>
    <p:sldId id="359" r:id="rId26"/>
    <p:sldId id="360" r:id="rId27"/>
    <p:sldId id="361" r:id="rId28"/>
    <p:sldId id="362" r:id="rId29"/>
    <p:sldId id="309" r:id="rId30"/>
    <p:sldId id="335" r:id="rId31"/>
    <p:sldId id="363" r:id="rId32"/>
    <p:sldId id="303" r:id="rId33"/>
  </p:sldIdLst>
  <p:sldSz cx="9906000" cy="6858000" type="A4"/>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26" userDrawn="1">
          <p15:clr>
            <a:srgbClr val="A4A3A4"/>
          </p15:clr>
        </p15:guide>
        <p15:guide id="3" pos="6114"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101A"/>
    <a:srgbClr val="000000"/>
    <a:srgbClr val="4B37A9"/>
    <a:srgbClr val="C6C6C6"/>
    <a:srgbClr val="6B9527"/>
    <a:srgbClr val="8DC333"/>
    <a:srgbClr val="004686"/>
    <a:srgbClr val="32AEB8"/>
    <a:srgbClr val="FDFDFD"/>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autoAdjust="0"/>
    <p:restoredTop sz="93966" autoAdjust="0"/>
  </p:normalViewPr>
  <p:slideViewPr>
    <p:cSldViewPr>
      <p:cViewPr varScale="1">
        <p:scale>
          <a:sx n="95" d="100"/>
          <a:sy n="95" d="100"/>
        </p:scale>
        <p:origin x="480" y="90"/>
      </p:cViewPr>
      <p:guideLst>
        <p:guide orient="horz" pos="2160"/>
        <p:guide pos="126"/>
        <p:guide pos="6114"/>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841" cy="497524"/>
          </a:xfrm>
          <a:prstGeom prst="rect">
            <a:avLst/>
          </a:prstGeom>
        </p:spPr>
        <p:txBody>
          <a:bodyPr vert="horz" lIns="91550" tIns="45775" rIns="91550" bIns="45775" rtlCol="0"/>
          <a:lstStyle>
            <a:lvl1pPr algn="l">
              <a:defRPr sz="1200"/>
            </a:lvl1pPr>
          </a:lstStyle>
          <a:p>
            <a:endParaRPr lang="zh-TW" altLang="en-US"/>
          </a:p>
        </p:txBody>
      </p:sp>
      <p:sp>
        <p:nvSpPr>
          <p:cNvPr id="3" name="日期版面配置區 2"/>
          <p:cNvSpPr>
            <a:spLocks noGrp="1"/>
          </p:cNvSpPr>
          <p:nvPr>
            <p:ph type="dt" idx="1"/>
          </p:nvPr>
        </p:nvSpPr>
        <p:spPr>
          <a:xfrm>
            <a:off x="3854183" y="0"/>
            <a:ext cx="2949841" cy="497524"/>
          </a:xfrm>
          <a:prstGeom prst="rect">
            <a:avLst/>
          </a:prstGeom>
        </p:spPr>
        <p:txBody>
          <a:bodyPr vert="horz" lIns="91550" tIns="45775" rIns="91550" bIns="45775" rtlCol="0"/>
          <a:lstStyle>
            <a:lvl1pPr algn="r">
              <a:defRPr sz="1200"/>
            </a:lvl1pPr>
          </a:lstStyle>
          <a:p>
            <a:fld id="{9D865157-85A4-4BB5-87F9-193BFB014E2E}" type="datetimeFigureOut">
              <a:rPr lang="zh-TW" altLang="en-US" smtClean="0"/>
              <a:t>2022/6/27</a:t>
            </a:fld>
            <a:endParaRPr lang="zh-TW" altLang="en-US"/>
          </a:p>
        </p:txBody>
      </p:sp>
      <p:sp>
        <p:nvSpPr>
          <p:cNvPr id="4" name="投影片圖像版面配置區 3"/>
          <p:cNvSpPr>
            <a:spLocks noGrp="1" noRot="1" noChangeAspect="1"/>
          </p:cNvSpPr>
          <p:nvPr>
            <p:ph type="sldImg" idx="2"/>
          </p:nvPr>
        </p:nvSpPr>
        <p:spPr>
          <a:xfrm>
            <a:off x="711200" y="746125"/>
            <a:ext cx="5383213" cy="3727450"/>
          </a:xfrm>
          <a:prstGeom prst="rect">
            <a:avLst/>
          </a:prstGeom>
          <a:noFill/>
          <a:ln w="12700">
            <a:solidFill>
              <a:prstClr val="black"/>
            </a:solidFill>
          </a:ln>
        </p:spPr>
        <p:txBody>
          <a:bodyPr vert="horz" lIns="91550" tIns="45775" rIns="91550" bIns="45775" rtlCol="0" anchor="ctr"/>
          <a:lstStyle/>
          <a:p>
            <a:endParaRPr lang="zh-TW" altLang="en-US"/>
          </a:p>
        </p:txBody>
      </p:sp>
      <p:sp>
        <p:nvSpPr>
          <p:cNvPr id="5" name="備忘稿版面配置區 4"/>
          <p:cNvSpPr>
            <a:spLocks noGrp="1"/>
          </p:cNvSpPr>
          <p:nvPr>
            <p:ph type="body" sz="quarter" idx="3"/>
          </p:nvPr>
        </p:nvSpPr>
        <p:spPr>
          <a:xfrm>
            <a:off x="680244" y="4720908"/>
            <a:ext cx="5445126" cy="4472940"/>
          </a:xfrm>
          <a:prstGeom prst="rect">
            <a:avLst/>
          </a:prstGeom>
        </p:spPr>
        <p:txBody>
          <a:bodyPr vert="horz" lIns="91550" tIns="45775" rIns="91550" bIns="45775"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226"/>
            <a:ext cx="2949841" cy="497523"/>
          </a:xfrm>
          <a:prstGeom prst="rect">
            <a:avLst/>
          </a:prstGeom>
        </p:spPr>
        <p:txBody>
          <a:bodyPr vert="horz" lIns="91550" tIns="45775" rIns="91550" bIns="45775"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4183" y="9440226"/>
            <a:ext cx="2949841" cy="497523"/>
          </a:xfrm>
          <a:prstGeom prst="rect">
            <a:avLst/>
          </a:prstGeom>
        </p:spPr>
        <p:txBody>
          <a:bodyPr vert="horz" lIns="91550" tIns="45775" rIns="91550" bIns="45775" rtlCol="0" anchor="b"/>
          <a:lstStyle>
            <a:lvl1pPr algn="r">
              <a:defRPr sz="1200"/>
            </a:lvl1pPr>
          </a:lstStyle>
          <a:p>
            <a:fld id="{CFCA662C-9E06-4047-BE95-5BEC670E7884}" type="slidenum">
              <a:rPr lang="zh-TW" altLang="en-US" smtClean="0"/>
              <a:t>‹#›</a:t>
            </a:fld>
            <a:endParaRPr lang="zh-TW" altLang="en-US"/>
          </a:p>
        </p:txBody>
      </p:sp>
    </p:spTree>
    <p:extLst>
      <p:ext uri="{BB962C8B-B14F-4D97-AF65-F5344CB8AC3E}">
        <p14:creationId xmlns:p14="http://schemas.microsoft.com/office/powerpoint/2010/main" val="369284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FCA662C-9E06-4047-BE95-5BEC670E7884}" type="slidenum">
              <a:rPr lang="zh-TW" altLang="en-US" smtClean="0"/>
              <a:t>0</a:t>
            </a:fld>
            <a:endParaRPr lang="zh-TW" altLang="en-US"/>
          </a:p>
        </p:txBody>
      </p:sp>
    </p:spTree>
    <p:extLst>
      <p:ext uri="{BB962C8B-B14F-4D97-AF65-F5344CB8AC3E}">
        <p14:creationId xmlns:p14="http://schemas.microsoft.com/office/powerpoint/2010/main" val="355457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FCA662C-9E06-4047-BE95-5BEC670E7884}" type="slidenum">
              <a:rPr lang="zh-TW" altLang="en-US" smtClean="0"/>
              <a:t>28</a:t>
            </a:fld>
            <a:endParaRPr lang="zh-TW" altLang="en-US"/>
          </a:p>
        </p:txBody>
      </p:sp>
    </p:spTree>
    <p:extLst>
      <p:ext uri="{BB962C8B-B14F-4D97-AF65-F5344CB8AC3E}">
        <p14:creationId xmlns:p14="http://schemas.microsoft.com/office/powerpoint/2010/main" val="3663850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N_Cover">
    <p:spTree>
      <p:nvGrpSpPr>
        <p:cNvPr id="1" name=""/>
        <p:cNvGrpSpPr/>
        <p:nvPr/>
      </p:nvGrpSpPr>
      <p:grpSpPr>
        <a:xfrm>
          <a:off x="0" y="0"/>
          <a:ext cx="0" cy="0"/>
          <a:chOff x="0" y="0"/>
          <a:chExt cx="0" cy="0"/>
        </a:xfrm>
      </p:grpSpPr>
      <p:grpSp>
        <p:nvGrpSpPr>
          <p:cNvPr id="31" name="Group 30"/>
          <p:cNvGrpSpPr>
            <a:grpSpLocks noChangeAspect="1"/>
          </p:cNvGrpSpPr>
          <p:nvPr userDrawn="1"/>
        </p:nvGrpSpPr>
        <p:grpSpPr>
          <a:xfrm>
            <a:off x="272750" y="-10800"/>
            <a:ext cx="9633285" cy="2528888"/>
            <a:chOff x="272750" y="-15875"/>
            <a:chExt cx="9633285" cy="2528888"/>
          </a:xfrm>
        </p:grpSpPr>
        <p:sp>
          <p:nvSpPr>
            <p:cNvPr id="2056" name="AutoShape 8"/>
            <p:cNvSpPr>
              <a:spLocks noChangeAspect="1" noChangeArrowheads="1" noTextEdit="1"/>
            </p:cNvSpPr>
            <p:nvPr userDrawn="1"/>
          </p:nvSpPr>
          <p:spPr bwMode="auto">
            <a:xfrm>
              <a:off x="294975" y="-15875"/>
              <a:ext cx="9563100" cy="2509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67" name="Freeform 19"/>
            <p:cNvSpPr>
              <a:spLocks/>
            </p:cNvSpPr>
            <p:nvPr userDrawn="1"/>
          </p:nvSpPr>
          <p:spPr bwMode="auto">
            <a:xfrm>
              <a:off x="294975" y="-127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4" name="Freeform 24"/>
            <p:cNvSpPr>
              <a:spLocks/>
            </p:cNvSpPr>
            <p:nvPr userDrawn="1"/>
          </p:nvSpPr>
          <p:spPr bwMode="auto">
            <a:xfrm>
              <a:off x="3997025" y="-3175"/>
              <a:ext cx="5909010" cy="2516188"/>
            </a:xfrm>
            <a:custGeom>
              <a:avLst/>
              <a:gdLst>
                <a:gd name="connsiteX0" fmla="*/ 0 w 10328"/>
                <a:gd name="connsiteY0" fmla="*/ 3129 h 10000"/>
                <a:gd name="connsiteX1" fmla="*/ 1340 w 10328"/>
                <a:gd name="connsiteY1" fmla="*/ 10000 h 10000"/>
                <a:gd name="connsiteX2" fmla="*/ 10328 w 10328"/>
                <a:gd name="connsiteY2" fmla="*/ 10000 h 10000"/>
                <a:gd name="connsiteX3" fmla="*/ 10000 w 10328"/>
                <a:gd name="connsiteY3" fmla="*/ 0 h 10000"/>
                <a:gd name="connsiteX4" fmla="*/ 594 w 10328"/>
                <a:gd name="connsiteY4" fmla="*/ 0 h 10000"/>
                <a:gd name="connsiteX5" fmla="*/ 0 w 10328"/>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328"/>
                <a:gd name="connsiteY0" fmla="*/ 3129 h 10000"/>
                <a:gd name="connsiteX1" fmla="*/ 1340 w 10328"/>
                <a:gd name="connsiteY1" fmla="*/ 10000 h 10000"/>
                <a:gd name="connsiteX2" fmla="*/ 10328 w 10328"/>
                <a:gd name="connsiteY2" fmla="*/ 10000 h 10000"/>
                <a:gd name="connsiteX3" fmla="*/ 10328 w 10328"/>
                <a:gd name="connsiteY3" fmla="*/ 0 h 10000"/>
                <a:gd name="connsiteX4" fmla="*/ 594 w 10328"/>
                <a:gd name="connsiteY4" fmla="*/ 0 h 10000"/>
                <a:gd name="connsiteX5" fmla="*/ 0 w 10328"/>
                <a:gd name="connsiteY5" fmla="*/ 312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8" h="10000">
                  <a:moveTo>
                    <a:pt x="0" y="3129"/>
                  </a:moveTo>
                  <a:lnTo>
                    <a:pt x="1340" y="10000"/>
                  </a:lnTo>
                  <a:lnTo>
                    <a:pt x="10328" y="10000"/>
                  </a:lnTo>
                  <a:lnTo>
                    <a:pt x="10328" y="0"/>
                  </a:lnTo>
                  <a:lnTo>
                    <a:pt x="594" y="0"/>
                  </a:lnTo>
                  <a:lnTo>
                    <a:pt x="0" y="3129"/>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5" name="Freeform 25"/>
            <p:cNvSpPr>
              <a:spLocks/>
            </p:cNvSpPr>
            <p:nvPr userDrawn="1"/>
          </p:nvSpPr>
          <p:spPr bwMode="auto">
            <a:xfrm>
              <a:off x="3481088" y="11699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7" name="Freeform 26"/>
            <p:cNvSpPr>
              <a:spLocks/>
            </p:cNvSpPr>
            <p:nvPr userDrawn="1"/>
          </p:nvSpPr>
          <p:spPr bwMode="auto">
            <a:xfrm>
              <a:off x="2261888" y="8270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8" name="Freeform 27"/>
            <p:cNvSpPr>
              <a:spLocks/>
            </p:cNvSpPr>
            <p:nvPr userDrawn="1"/>
          </p:nvSpPr>
          <p:spPr bwMode="auto">
            <a:xfrm>
              <a:off x="3330275" y="-31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9" name="Freeform 28"/>
            <p:cNvSpPr>
              <a:spLocks/>
            </p:cNvSpPr>
            <p:nvPr userDrawn="1"/>
          </p:nvSpPr>
          <p:spPr bwMode="auto">
            <a:xfrm>
              <a:off x="3654125" y="-31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30" name="Freeform 29"/>
            <p:cNvSpPr>
              <a:spLocks/>
            </p:cNvSpPr>
            <p:nvPr userDrawn="1"/>
          </p:nvSpPr>
          <p:spPr bwMode="auto">
            <a:xfrm>
              <a:off x="2981025" y="-31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8" name="Freeform 30"/>
            <p:cNvSpPr>
              <a:spLocks/>
            </p:cNvSpPr>
            <p:nvPr userDrawn="1"/>
          </p:nvSpPr>
          <p:spPr bwMode="auto">
            <a:xfrm>
              <a:off x="2631775" y="-31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9" name="Freeform 31"/>
            <p:cNvSpPr>
              <a:spLocks/>
            </p:cNvSpPr>
            <p:nvPr userDrawn="1"/>
          </p:nvSpPr>
          <p:spPr bwMode="auto">
            <a:xfrm>
              <a:off x="1585613" y="-31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80" name="Freeform 32"/>
            <p:cNvSpPr>
              <a:spLocks/>
            </p:cNvSpPr>
            <p:nvPr userDrawn="1"/>
          </p:nvSpPr>
          <p:spPr bwMode="auto">
            <a:xfrm>
              <a:off x="272750" y="-31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grpSp>
      <p:pic>
        <p:nvPicPr>
          <p:cNvPr id="13" name="Picture 3" descr="O:\Logo_Library\N\NOMURA\A4\NOMURA_A4_CMYK_WHITE.emf"/>
          <p:cNvPicPr>
            <a:picLocks noChangeAspect="1" noChangeArrowheads="1"/>
          </p:cNvPicPr>
          <p:nvPr userDrawn="1"/>
        </p:nvPicPr>
        <p:blipFill>
          <a:blip r:embed="rId2" cstate="print"/>
          <a:srcRect/>
          <a:stretch>
            <a:fillRect/>
          </a:stretch>
        </p:blipFill>
        <p:spPr bwMode="auto">
          <a:xfrm>
            <a:off x="8365252" y="310690"/>
            <a:ext cx="1260140" cy="216024"/>
          </a:xfrm>
          <a:prstGeom prst="rect">
            <a:avLst/>
          </a:prstGeom>
          <a:noFill/>
        </p:spPr>
      </p:pic>
      <p:sp>
        <p:nvSpPr>
          <p:cNvPr id="18" name="Text Placeholder 17"/>
          <p:cNvSpPr>
            <a:spLocks noGrp="1"/>
          </p:cNvSpPr>
          <p:nvPr userDrawn="1">
            <p:ph type="body" sz="quarter" idx="10" hasCustomPrompt="1"/>
          </p:nvPr>
        </p:nvSpPr>
        <p:spPr>
          <a:xfrm>
            <a:off x="437088" y="3888000"/>
            <a:ext cx="7200000" cy="507600"/>
          </a:xfrm>
          <a:prstGeom prst="rect">
            <a:avLst/>
          </a:prstGeom>
        </p:spPr>
        <p:txBody>
          <a:bodyPr lIns="0" tIns="72000" rIns="0" bIns="0" anchor="t" anchorCtr="0"/>
          <a:lstStyle>
            <a:lvl1pPr>
              <a:lnSpc>
                <a:spcPct val="120000"/>
              </a:lnSpc>
              <a:spcBef>
                <a:spcPts val="0"/>
              </a:spcBef>
              <a:spcAft>
                <a:spcPts val="0"/>
              </a:spcAft>
              <a:defRPr sz="2000" b="1" baseline="0">
                <a:latin typeface="+mj-lt"/>
                <a:ea typeface="+mj-ea"/>
              </a:defRPr>
            </a:lvl1pPr>
          </a:lstStyle>
          <a:p>
            <a:pPr lvl="0"/>
            <a:r>
              <a:rPr lang="en-US" dirty="0"/>
              <a:t>Enter your subtitle here</a:t>
            </a:r>
            <a:r>
              <a:rPr lang="en-US" altLang="zh-TW" dirty="0"/>
              <a:t>/</a:t>
            </a:r>
            <a:r>
              <a:rPr lang="zh-TW" altLang="en-US" dirty="0"/>
              <a:t>副標題</a:t>
            </a:r>
            <a:endParaRPr lang="en-GB" dirty="0"/>
          </a:p>
        </p:txBody>
      </p:sp>
      <p:sp>
        <p:nvSpPr>
          <p:cNvPr id="16" name="Title 15"/>
          <p:cNvSpPr>
            <a:spLocks noGrp="1"/>
          </p:cNvSpPr>
          <p:nvPr userDrawn="1">
            <p:ph type="title" hasCustomPrompt="1"/>
          </p:nvPr>
        </p:nvSpPr>
        <p:spPr>
          <a:xfrm>
            <a:off x="443184" y="2880000"/>
            <a:ext cx="7200000" cy="858952"/>
          </a:xfrm>
          <a:prstGeom prst="rect">
            <a:avLst/>
          </a:prstGeom>
        </p:spPr>
        <p:txBody>
          <a:bodyPr lIns="0" tIns="0" rIns="0" bIns="0" anchor="b" anchorCtr="0"/>
          <a:lstStyle>
            <a:lvl1pPr>
              <a:lnSpc>
                <a:spcPct val="120000"/>
              </a:lnSpc>
              <a:defRPr sz="2800" baseline="0">
                <a:latin typeface="+mj-lt"/>
                <a:ea typeface="+mj-ea"/>
              </a:defRPr>
            </a:lvl1pPr>
          </a:lstStyle>
          <a:p>
            <a:r>
              <a:rPr lang="en-US" dirty="0"/>
              <a:t>Enter your title here</a:t>
            </a:r>
            <a:r>
              <a:rPr lang="en-US" altLang="zh-TW" dirty="0"/>
              <a:t>/</a:t>
            </a:r>
            <a:r>
              <a:rPr lang="zh-TW" altLang="en-US" dirty="0"/>
              <a:t>標題</a:t>
            </a:r>
            <a:endParaRPr lang="en-GB" dirty="0"/>
          </a:p>
        </p:txBody>
      </p:sp>
      <p:sp>
        <p:nvSpPr>
          <p:cNvPr id="32" name="Text Placeholder 31"/>
          <p:cNvSpPr>
            <a:spLocks noGrp="1"/>
          </p:cNvSpPr>
          <p:nvPr userDrawn="1">
            <p:ph type="body" sz="quarter" idx="16" hasCustomPrompt="1"/>
          </p:nvPr>
        </p:nvSpPr>
        <p:spPr>
          <a:xfrm>
            <a:off x="437088" y="4671930"/>
            <a:ext cx="3960440" cy="828000"/>
          </a:xfrm>
          <a:prstGeom prst="rect">
            <a:avLst/>
          </a:prstGeom>
        </p:spPr>
        <p:txBody>
          <a:bodyPr lIns="0" tIns="0" rIns="0" bIns="0"/>
          <a:lstStyle>
            <a:lvl1pPr>
              <a:lnSpc>
                <a:spcPct val="100000"/>
              </a:lnSpc>
              <a:spcBef>
                <a:spcPts val="0"/>
              </a:spcBef>
              <a:spcAft>
                <a:spcPts val="0"/>
              </a:spcAft>
              <a:defRPr sz="1600" baseline="0">
                <a:latin typeface="+mn-lt"/>
                <a:ea typeface="+mn-ea"/>
              </a:defRPr>
            </a:lvl1pPr>
            <a:lvl2pPr>
              <a:defRPr sz="1400"/>
            </a:lvl2pPr>
            <a:lvl3pPr>
              <a:defRPr sz="1400"/>
            </a:lvl3pPr>
            <a:lvl4pPr>
              <a:defRPr sz="1400"/>
            </a:lvl4pPr>
            <a:lvl5pPr>
              <a:defRPr sz="1400"/>
            </a:lvl5pPr>
          </a:lstStyle>
          <a:p>
            <a:pPr lvl="0"/>
            <a:r>
              <a:rPr lang="en-US" altLang="zh-TW" dirty="0"/>
              <a:t>Author / Presenter name </a:t>
            </a:r>
            <a:br>
              <a:rPr lang="en-US" altLang="zh-TW" dirty="0"/>
            </a:br>
            <a:r>
              <a:rPr lang="en-US" dirty="0"/>
              <a:t>Business Division</a:t>
            </a:r>
            <a:r>
              <a:rPr lang="zh-TW" altLang="en-US" dirty="0"/>
              <a:t> </a:t>
            </a:r>
            <a:r>
              <a:rPr lang="en-US" dirty="0"/>
              <a:t>/</a:t>
            </a:r>
            <a:r>
              <a:rPr lang="zh-TW" altLang="en-US" dirty="0"/>
              <a:t> </a:t>
            </a:r>
            <a:r>
              <a:rPr lang="en-US" dirty="0"/>
              <a:t>Department</a:t>
            </a:r>
            <a:br>
              <a:rPr lang="en-US" dirty="0"/>
            </a:br>
            <a:r>
              <a:rPr lang="en-US" dirty="0"/>
              <a:t>Region Label</a:t>
            </a:r>
            <a:endParaRPr lang="en-GB" dirty="0"/>
          </a:p>
        </p:txBody>
      </p:sp>
      <p:sp>
        <p:nvSpPr>
          <p:cNvPr id="17" name="Text Placeholder 31"/>
          <p:cNvSpPr>
            <a:spLocks noGrp="1"/>
          </p:cNvSpPr>
          <p:nvPr userDrawn="1">
            <p:ph type="body" sz="quarter" idx="17" hasCustomPrompt="1"/>
          </p:nvPr>
        </p:nvSpPr>
        <p:spPr>
          <a:xfrm>
            <a:off x="437088" y="5899059"/>
            <a:ext cx="3960440" cy="288000"/>
          </a:xfrm>
          <a:prstGeom prst="rect">
            <a:avLst/>
          </a:prstGeom>
        </p:spPr>
        <p:txBody>
          <a:bodyPr lIns="0" tIns="0" rIns="0" bIns="0"/>
          <a:lstStyle>
            <a:lvl1pPr>
              <a:lnSpc>
                <a:spcPct val="120000"/>
              </a:lnSpc>
              <a:spcBef>
                <a:spcPts val="0"/>
              </a:spcBef>
              <a:spcAft>
                <a:spcPts val="0"/>
              </a:spcAft>
              <a:defRPr sz="1400" baseline="0">
                <a:latin typeface="+mn-lt"/>
                <a:ea typeface="+mn-ea"/>
              </a:defRPr>
            </a:lvl1pPr>
            <a:lvl2pPr>
              <a:defRPr sz="1400"/>
            </a:lvl2pPr>
            <a:lvl3pPr>
              <a:defRPr sz="1400"/>
            </a:lvl3pPr>
            <a:lvl4pPr>
              <a:defRPr sz="1400"/>
            </a:lvl4pPr>
            <a:lvl5pPr>
              <a:defRPr sz="1400"/>
            </a:lvl5pPr>
          </a:lstStyle>
          <a:p>
            <a:pPr lvl="0"/>
            <a:r>
              <a:rPr lang="en-US" altLang="zh-TW" dirty="0"/>
              <a:t>Date </a:t>
            </a:r>
            <a:r>
              <a:rPr lang="en-US" altLang="zh-TW" dirty="0" err="1"/>
              <a:t>yyyy</a:t>
            </a:r>
            <a:r>
              <a:rPr lang="en-US" altLang="zh-TW" dirty="0"/>
              <a:t>/mm/</a:t>
            </a:r>
            <a:r>
              <a:rPr lang="en-US" altLang="zh-TW" dirty="0" err="1"/>
              <a:t>dd</a:t>
            </a:r>
            <a:endParaRPr lang="en-GB" dirty="0"/>
          </a:p>
        </p:txBody>
      </p:sp>
      <p:pic>
        <p:nvPicPr>
          <p:cNvPr id="20" name="圖片 19" descr="C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0" y="6177916"/>
            <a:ext cx="9906000" cy="679954"/>
          </a:xfrm>
          <a:prstGeom prst="rect">
            <a:avLst/>
          </a:prstGeom>
        </p:spPr>
      </p:pic>
      <p:sp>
        <p:nvSpPr>
          <p:cNvPr id="22" name="文字版面配置區 2"/>
          <p:cNvSpPr>
            <a:spLocks noGrp="1"/>
          </p:cNvSpPr>
          <p:nvPr>
            <p:ph type="body" sz="quarter" idx="18" hasCustomPrompt="1"/>
          </p:nvPr>
        </p:nvSpPr>
        <p:spPr>
          <a:xfrm>
            <a:off x="6537176" y="5858231"/>
            <a:ext cx="2879725" cy="288925"/>
          </a:xfrm>
          <a:prstGeom prst="rect">
            <a:avLst/>
          </a:prstGeom>
        </p:spPr>
        <p:txBody>
          <a:bodyPr/>
          <a:lstStyle>
            <a:lvl1pPr>
              <a:defRPr sz="1000">
                <a:latin typeface="Calibri" panose="020F0502020204030204" pitchFamily="34" charset="0"/>
              </a:defRPr>
            </a:lvl1pPr>
          </a:lstStyle>
          <a:p>
            <a:pPr lvl="0"/>
            <a:r>
              <a:rPr lang="zh-TW" altLang="en-US" dirty="0"/>
              <a:t>文宣審核編號</a:t>
            </a:r>
          </a:p>
        </p:txBody>
      </p:sp>
    </p:spTree>
    <p:extLst>
      <p:ext uri="{BB962C8B-B14F-4D97-AF65-F5344CB8AC3E}">
        <p14:creationId xmlns:p14="http://schemas.microsoft.com/office/powerpoint/2010/main" val="415440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_1">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0" y="2996952"/>
            <a:ext cx="9360000" cy="3302883"/>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8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6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6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4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4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66400" y="2636912"/>
            <a:ext cx="9360000" cy="359941"/>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8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1" name="投影片編號版面配置區 2"/>
          <p:cNvSpPr>
            <a:spLocks noGrp="1"/>
          </p:cNvSpPr>
          <p:nvPr>
            <p:ph type="sldNum" sz="quarter" idx="17"/>
          </p:nvPr>
        </p:nvSpPr>
        <p:spPr>
          <a:xfrm>
            <a:off x="40923" y="6581069"/>
            <a:ext cx="288000" cy="144000"/>
          </a:xfrm>
        </p:spPr>
        <p:txBody>
          <a:bodyPr/>
          <a:lstStyle>
            <a:lvl1pPr>
              <a:defRPr>
                <a:latin typeface="+mn-lt"/>
                <a:ea typeface="+mn-ea"/>
              </a:defRPr>
            </a:lvl1pPr>
          </a:lstStyle>
          <a:p>
            <a:fld id="{F40BDD72-1960-4172-B575-A9D344DF4EC2}" type="slidenum">
              <a:rPr lang="zh-TW" altLang="en-US" smtClean="0"/>
              <a:pPr/>
              <a:t>‹#›</a:t>
            </a:fld>
            <a:endParaRPr lang="zh-TW" altLang="en-US" dirty="0"/>
          </a:p>
        </p:txBody>
      </p:sp>
      <p:sp>
        <p:nvSpPr>
          <p:cNvPr id="10" name="Content Placeholder 3"/>
          <p:cNvSpPr>
            <a:spLocks noGrp="1"/>
          </p:cNvSpPr>
          <p:nvPr>
            <p:ph sz="half" idx="18" hasCustomPrompt="1"/>
          </p:nvPr>
        </p:nvSpPr>
        <p:spPr>
          <a:xfrm>
            <a:off x="266400" y="1052736"/>
            <a:ext cx="9360000" cy="1548000"/>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8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6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6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4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4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altLang="zh-TW" dirty="0"/>
              <a:t>Click to add text</a:t>
            </a:r>
          </a:p>
          <a:p>
            <a:pPr lvl="1"/>
            <a:r>
              <a:rPr lang="en-GB" altLang="zh-TW" dirty="0"/>
              <a:t>Level 1</a:t>
            </a:r>
          </a:p>
          <a:p>
            <a:pPr lvl="2"/>
            <a:r>
              <a:rPr lang="en-GB" altLang="zh-TW" dirty="0"/>
              <a:t>Level 2</a:t>
            </a:r>
          </a:p>
          <a:p>
            <a:pPr lvl="3"/>
            <a:r>
              <a:rPr lang="en-GB" altLang="zh-TW" dirty="0"/>
              <a:t>Level 3</a:t>
            </a:r>
          </a:p>
          <a:p>
            <a:pPr lvl="4"/>
            <a:r>
              <a:rPr lang="en-GB" altLang="zh-TW" dirty="0"/>
              <a:t>Level 4</a:t>
            </a:r>
          </a:p>
        </p:txBody>
      </p:sp>
    </p:spTree>
    <p:extLst>
      <p:ext uri="{BB962C8B-B14F-4D97-AF65-F5344CB8AC3E}">
        <p14:creationId xmlns:p14="http://schemas.microsoft.com/office/powerpoint/2010/main" val="417718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400" y="1772817"/>
            <a:ext cx="4608000" cy="4521303"/>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5022000" y="1772816"/>
            <a:ext cx="4608160" cy="4523209"/>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5022024" y="1484808"/>
            <a:ext cx="460816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 name="投影片編號版面配置區 2"/>
          <p:cNvSpPr>
            <a:spLocks noGrp="1"/>
          </p:cNvSpPr>
          <p:nvPr>
            <p:ph type="sldNum" sz="quarter" idx="22"/>
          </p:nvPr>
        </p:nvSpPr>
        <p:spPr>
          <a:xfrm>
            <a:off x="41883" y="6577048"/>
            <a:ext cx="288000" cy="144000"/>
          </a:xfrm>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400" y="1340769"/>
            <a:ext cx="4608000" cy="4953352"/>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5022000" y="1340770"/>
            <a:ext cx="4608160" cy="4955256"/>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Text Placeholder 2"/>
          <p:cNvSpPr>
            <a:spLocks noGrp="1"/>
          </p:cNvSpPr>
          <p:nvPr>
            <p:ph type="body" idx="1" hasCustomPrompt="1"/>
          </p:nvPr>
        </p:nvSpPr>
        <p:spPr>
          <a:xfrm>
            <a:off x="266400" y="98072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5022024" y="980728"/>
            <a:ext cx="460816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 name="投影片編號版面配置區 2"/>
          <p:cNvSpPr>
            <a:spLocks noGrp="1"/>
          </p:cNvSpPr>
          <p:nvPr>
            <p:ph type="sldNum" sz="quarter" idx="22"/>
          </p:nvPr>
        </p:nvSpPr>
        <p:spPr>
          <a:xfrm>
            <a:off x="41883" y="6577048"/>
            <a:ext cx="288000" cy="144000"/>
          </a:xfrm>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Tree>
    <p:extLst>
      <p:ext uri="{BB962C8B-B14F-4D97-AF65-F5344CB8AC3E}">
        <p14:creationId xmlns:p14="http://schemas.microsoft.com/office/powerpoint/2010/main" val="39239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_1">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400" y="2997312"/>
            <a:ext cx="4608000" cy="3300618"/>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5022000" y="2997312"/>
            <a:ext cx="4608160" cy="3300618"/>
          </a:xfrm>
          <a:prstGeom prst="rect">
            <a:avLst/>
          </a:prstGeom>
          <a:noFill/>
          <a:ln w="9525">
            <a:noFill/>
            <a:miter lim="800000"/>
            <a:headEnd/>
            <a:tailEnd/>
          </a:ln>
        </p:spPr>
        <p:txBody>
          <a:bodyPr lIns="0" tIns="108000" rIns="46800" bIns="64800"/>
          <a:lstStyle>
            <a:lvl1pPr marL="285750" indent="-2857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4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Font typeface="Wingdings"/>
              <a:buChar char="n"/>
              <a:defRPr lang="en-GB" sz="1400" baseline="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Font typeface="Symbol"/>
              <a:buChar char="-"/>
              <a:defRPr lang="en-GB" sz="1400" baseline="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Text Placeholder 2"/>
          <p:cNvSpPr>
            <a:spLocks noGrp="1"/>
          </p:cNvSpPr>
          <p:nvPr>
            <p:ph type="body" idx="1" hasCustomPrompt="1"/>
          </p:nvPr>
        </p:nvSpPr>
        <p:spPr>
          <a:xfrm>
            <a:off x="266400" y="278095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5022024" y="2780952"/>
            <a:ext cx="460816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 name="投影片編號版面配置區 2"/>
          <p:cNvSpPr>
            <a:spLocks noGrp="1"/>
          </p:cNvSpPr>
          <p:nvPr>
            <p:ph type="sldNum" sz="quarter" idx="22"/>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5" name="Content Placeholder 3"/>
          <p:cNvSpPr>
            <a:spLocks noGrp="1"/>
          </p:cNvSpPr>
          <p:nvPr>
            <p:ph sz="half" idx="18" hasCustomPrompt="1"/>
          </p:nvPr>
        </p:nvSpPr>
        <p:spPr>
          <a:xfrm>
            <a:off x="266400" y="1412928"/>
            <a:ext cx="9360000" cy="1368000"/>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6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4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4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Tree>
    <p:extLst>
      <p:ext uri="{BB962C8B-B14F-4D97-AF65-F5344CB8AC3E}">
        <p14:creationId xmlns:p14="http://schemas.microsoft.com/office/powerpoint/2010/main" val="2977331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66400" y="3338307"/>
            <a:ext cx="9360000" cy="129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66400" y="4912047"/>
            <a:ext cx="9360000" cy="129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Content Placeholder 3"/>
          <p:cNvSpPr>
            <a:spLocks noGrp="1"/>
          </p:cNvSpPr>
          <p:nvPr>
            <p:ph sz="half" idx="31" hasCustomPrompt="1"/>
          </p:nvPr>
        </p:nvSpPr>
        <p:spPr>
          <a:xfrm>
            <a:off x="266400" y="1772816"/>
            <a:ext cx="9360000" cy="129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59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Text Placeholder 2"/>
          <p:cNvSpPr>
            <a:spLocks noGrp="1"/>
          </p:cNvSpPr>
          <p:nvPr>
            <p:ph type="body" idx="1" hasCustomPrompt="1"/>
          </p:nvPr>
        </p:nvSpPr>
        <p:spPr>
          <a:xfrm>
            <a:off x="266400" y="148478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66400" y="3052327"/>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66400" y="462982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4"/>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5"/>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4" name="Text Placeholder 2"/>
          <p:cNvSpPr>
            <a:spLocks noGrp="1"/>
          </p:cNvSpPr>
          <p:nvPr>
            <p:ph type="body" idx="36" hasCustomPrompt="1"/>
          </p:nvPr>
        </p:nvSpPr>
        <p:spPr>
          <a:xfrm>
            <a:off x="273000" y="148478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7" name="Content Placeholder 3"/>
          <p:cNvSpPr>
            <a:spLocks noGrp="1"/>
          </p:cNvSpPr>
          <p:nvPr>
            <p:ph sz="half" idx="2" hasCustomPrompt="1"/>
          </p:nvPr>
        </p:nvSpPr>
        <p:spPr>
          <a:xfrm>
            <a:off x="266400" y="170094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5025600" y="170094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66400" y="3357128"/>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5025600" y="3357128"/>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66400" y="494130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5025600" y="4941304"/>
            <a:ext cx="4608000" cy="1224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1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1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1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Text Placeholder 2"/>
          <p:cNvSpPr>
            <a:spLocks noGrp="1"/>
          </p:cNvSpPr>
          <p:nvPr>
            <p:ph type="body" idx="1" hasCustomPrompt="1"/>
          </p:nvPr>
        </p:nvSpPr>
        <p:spPr>
          <a:xfrm>
            <a:off x="266400" y="144512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66400" y="305749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66400" y="465883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5026176" y="144512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5026176" y="305749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5026176" y="465883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54"/>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55"/>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8"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66400" y="1772816"/>
            <a:ext cx="3024000" cy="442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606000" y="1772817"/>
            <a:ext cx="3024000" cy="442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439800" y="1772816"/>
            <a:ext cx="3024000" cy="442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5" name="Text Placeholder 2"/>
          <p:cNvSpPr>
            <a:spLocks noGrp="1"/>
          </p:cNvSpPr>
          <p:nvPr>
            <p:ph type="body" idx="1" hasCustomPrompt="1"/>
          </p:nvPr>
        </p:nvSpPr>
        <p:spPr>
          <a:xfrm>
            <a:off x="266400"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440856"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605440"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1"/>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2"/>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3"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4" name="Content Placeholder 3"/>
          <p:cNvSpPr>
            <a:spLocks noGrp="1"/>
          </p:cNvSpPr>
          <p:nvPr>
            <p:ph sz="half" idx="2" hasCustomPrompt="1"/>
          </p:nvPr>
        </p:nvSpPr>
        <p:spPr>
          <a:xfrm>
            <a:off x="266400" y="1773048"/>
            <a:ext cx="4608000" cy="208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5018400" y="1773048"/>
            <a:ext cx="4608000" cy="208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66400" y="4215920"/>
            <a:ext cx="4608000" cy="2052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5018400" y="4215920"/>
            <a:ext cx="4608000" cy="2052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Text Placeholder 2"/>
          <p:cNvSpPr>
            <a:spLocks noGrp="1"/>
          </p:cNvSpPr>
          <p:nvPr>
            <p:ph type="body" idx="1" hasCustomPrompt="1"/>
          </p:nvPr>
        </p:nvSpPr>
        <p:spPr>
          <a:xfrm>
            <a:off x="266400" y="14843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5017088" y="14843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66400"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5017088"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5"/>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6"/>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7"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3" name="Content Placeholder 3"/>
          <p:cNvSpPr>
            <a:spLocks noGrp="1"/>
          </p:cNvSpPr>
          <p:nvPr>
            <p:ph sz="half" idx="36" hasCustomPrompt="1"/>
          </p:nvPr>
        </p:nvSpPr>
        <p:spPr>
          <a:xfrm>
            <a:off x="266400" y="1772816"/>
            <a:ext cx="6192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609600" y="1772816"/>
            <a:ext cx="3024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504000" indent="-288000"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Text Placeholder 2"/>
          <p:cNvSpPr>
            <a:spLocks noGrp="1"/>
          </p:cNvSpPr>
          <p:nvPr>
            <p:ph type="body" idx="1" hasCustomPrompt="1"/>
          </p:nvPr>
        </p:nvSpPr>
        <p:spPr>
          <a:xfrm>
            <a:off x="266400" y="1484808"/>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609184"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9"/>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0"/>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1">
    <p:spTree>
      <p:nvGrpSpPr>
        <p:cNvPr id="1" name=""/>
        <p:cNvGrpSpPr/>
        <p:nvPr/>
      </p:nvGrpSpPr>
      <p:grpSpPr>
        <a:xfrm>
          <a:off x="0" y="0"/>
          <a:ext cx="0" cy="0"/>
          <a:chOff x="0" y="0"/>
          <a:chExt cx="0" cy="0"/>
        </a:xfrm>
      </p:grpSpPr>
      <p:sp>
        <p:nvSpPr>
          <p:cNvPr id="19"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0" name="Content Placeholder 3"/>
          <p:cNvSpPr>
            <a:spLocks noGrp="1"/>
          </p:cNvSpPr>
          <p:nvPr>
            <p:ph sz="half" idx="36" hasCustomPrompt="1"/>
          </p:nvPr>
        </p:nvSpPr>
        <p:spPr>
          <a:xfrm>
            <a:off x="3441600" y="1772816"/>
            <a:ext cx="6192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66400" y="1772816"/>
            <a:ext cx="3024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Text Placeholder 2"/>
          <p:cNvSpPr>
            <a:spLocks noGrp="1"/>
          </p:cNvSpPr>
          <p:nvPr>
            <p:ph type="body" idx="1" hasCustomPrompt="1"/>
          </p:nvPr>
        </p:nvSpPr>
        <p:spPr>
          <a:xfrm>
            <a:off x="266400" y="148480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440831" y="1484808"/>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9"/>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0"/>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3"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EN_Cover">
    <p:spTree>
      <p:nvGrpSpPr>
        <p:cNvPr id="1" name=""/>
        <p:cNvGrpSpPr/>
        <p:nvPr/>
      </p:nvGrpSpPr>
      <p:grpSpPr>
        <a:xfrm>
          <a:off x="0" y="0"/>
          <a:ext cx="0" cy="0"/>
          <a:chOff x="0" y="0"/>
          <a:chExt cx="0" cy="0"/>
        </a:xfrm>
      </p:grpSpPr>
      <p:grpSp>
        <p:nvGrpSpPr>
          <p:cNvPr id="31" name="Group 30"/>
          <p:cNvGrpSpPr>
            <a:grpSpLocks noChangeAspect="1"/>
          </p:cNvGrpSpPr>
          <p:nvPr userDrawn="1"/>
        </p:nvGrpSpPr>
        <p:grpSpPr>
          <a:xfrm>
            <a:off x="272750" y="-10800"/>
            <a:ext cx="9633285" cy="2528888"/>
            <a:chOff x="272750" y="-15875"/>
            <a:chExt cx="9633285" cy="2528888"/>
          </a:xfrm>
        </p:grpSpPr>
        <p:sp>
          <p:nvSpPr>
            <p:cNvPr id="2056" name="AutoShape 8"/>
            <p:cNvSpPr>
              <a:spLocks noChangeAspect="1" noChangeArrowheads="1" noTextEdit="1"/>
            </p:cNvSpPr>
            <p:nvPr userDrawn="1"/>
          </p:nvSpPr>
          <p:spPr bwMode="auto">
            <a:xfrm>
              <a:off x="294975" y="-15875"/>
              <a:ext cx="9563100" cy="2509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67" name="Freeform 19"/>
            <p:cNvSpPr>
              <a:spLocks/>
            </p:cNvSpPr>
            <p:nvPr userDrawn="1"/>
          </p:nvSpPr>
          <p:spPr bwMode="auto">
            <a:xfrm>
              <a:off x="294975" y="-127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4" name="Freeform 24"/>
            <p:cNvSpPr>
              <a:spLocks/>
            </p:cNvSpPr>
            <p:nvPr userDrawn="1"/>
          </p:nvSpPr>
          <p:spPr bwMode="auto">
            <a:xfrm>
              <a:off x="3997025" y="-3175"/>
              <a:ext cx="5909010" cy="2516188"/>
            </a:xfrm>
            <a:custGeom>
              <a:avLst/>
              <a:gdLst>
                <a:gd name="connsiteX0" fmla="*/ 0 w 10328"/>
                <a:gd name="connsiteY0" fmla="*/ 3129 h 10000"/>
                <a:gd name="connsiteX1" fmla="*/ 1340 w 10328"/>
                <a:gd name="connsiteY1" fmla="*/ 10000 h 10000"/>
                <a:gd name="connsiteX2" fmla="*/ 10328 w 10328"/>
                <a:gd name="connsiteY2" fmla="*/ 10000 h 10000"/>
                <a:gd name="connsiteX3" fmla="*/ 10000 w 10328"/>
                <a:gd name="connsiteY3" fmla="*/ 0 h 10000"/>
                <a:gd name="connsiteX4" fmla="*/ 594 w 10328"/>
                <a:gd name="connsiteY4" fmla="*/ 0 h 10000"/>
                <a:gd name="connsiteX5" fmla="*/ 0 w 10328"/>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328"/>
                <a:gd name="connsiteY0" fmla="*/ 3129 h 10000"/>
                <a:gd name="connsiteX1" fmla="*/ 1340 w 10328"/>
                <a:gd name="connsiteY1" fmla="*/ 10000 h 10000"/>
                <a:gd name="connsiteX2" fmla="*/ 10328 w 10328"/>
                <a:gd name="connsiteY2" fmla="*/ 10000 h 10000"/>
                <a:gd name="connsiteX3" fmla="*/ 10328 w 10328"/>
                <a:gd name="connsiteY3" fmla="*/ 0 h 10000"/>
                <a:gd name="connsiteX4" fmla="*/ 594 w 10328"/>
                <a:gd name="connsiteY4" fmla="*/ 0 h 10000"/>
                <a:gd name="connsiteX5" fmla="*/ 0 w 10328"/>
                <a:gd name="connsiteY5" fmla="*/ 312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8" h="10000">
                  <a:moveTo>
                    <a:pt x="0" y="3129"/>
                  </a:moveTo>
                  <a:lnTo>
                    <a:pt x="1340" y="10000"/>
                  </a:lnTo>
                  <a:lnTo>
                    <a:pt x="10328" y="10000"/>
                  </a:lnTo>
                  <a:lnTo>
                    <a:pt x="10328" y="0"/>
                  </a:lnTo>
                  <a:lnTo>
                    <a:pt x="594" y="0"/>
                  </a:lnTo>
                  <a:lnTo>
                    <a:pt x="0" y="3129"/>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5" name="Freeform 25"/>
            <p:cNvSpPr>
              <a:spLocks/>
            </p:cNvSpPr>
            <p:nvPr userDrawn="1"/>
          </p:nvSpPr>
          <p:spPr bwMode="auto">
            <a:xfrm>
              <a:off x="3481088" y="11699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7" name="Freeform 26"/>
            <p:cNvSpPr>
              <a:spLocks/>
            </p:cNvSpPr>
            <p:nvPr userDrawn="1"/>
          </p:nvSpPr>
          <p:spPr bwMode="auto">
            <a:xfrm>
              <a:off x="2261888" y="8270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8" name="Freeform 27"/>
            <p:cNvSpPr>
              <a:spLocks/>
            </p:cNvSpPr>
            <p:nvPr userDrawn="1"/>
          </p:nvSpPr>
          <p:spPr bwMode="auto">
            <a:xfrm>
              <a:off x="3330275" y="-31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9" name="Freeform 28"/>
            <p:cNvSpPr>
              <a:spLocks/>
            </p:cNvSpPr>
            <p:nvPr userDrawn="1"/>
          </p:nvSpPr>
          <p:spPr bwMode="auto">
            <a:xfrm>
              <a:off x="3654125" y="-31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30" name="Freeform 29"/>
            <p:cNvSpPr>
              <a:spLocks/>
            </p:cNvSpPr>
            <p:nvPr userDrawn="1"/>
          </p:nvSpPr>
          <p:spPr bwMode="auto">
            <a:xfrm>
              <a:off x="2981025" y="-31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8" name="Freeform 30"/>
            <p:cNvSpPr>
              <a:spLocks/>
            </p:cNvSpPr>
            <p:nvPr userDrawn="1"/>
          </p:nvSpPr>
          <p:spPr bwMode="auto">
            <a:xfrm>
              <a:off x="2631775" y="-31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79" name="Freeform 31"/>
            <p:cNvSpPr>
              <a:spLocks/>
            </p:cNvSpPr>
            <p:nvPr userDrawn="1"/>
          </p:nvSpPr>
          <p:spPr bwMode="auto">
            <a:xfrm>
              <a:off x="1585613" y="-31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2080" name="Freeform 32"/>
            <p:cNvSpPr>
              <a:spLocks/>
            </p:cNvSpPr>
            <p:nvPr userDrawn="1"/>
          </p:nvSpPr>
          <p:spPr bwMode="auto">
            <a:xfrm>
              <a:off x="272750" y="-31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grpSp>
      <p:pic>
        <p:nvPicPr>
          <p:cNvPr id="13" name="Picture 3" descr="O:\Logo_Library\N\NOMURA\A4\NOMURA_A4_CMYK_WHITE.emf"/>
          <p:cNvPicPr>
            <a:picLocks noChangeAspect="1" noChangeArrowheads="1"/>
          </p:cNvPicPr>
          <p:nvPr userDrawn="1"/>
        </p:nvPicPr>
        <p:blipFill>
          <a:blip r:embed="rId2" cstate="print"/>
          <a:srcRect/>
          <a:stretch>
            <a:fillRect/>
          </a:stretch>
        </p:blipFill>
        <p:spPr bwMode="auto">
          <a:xfrm>
            <a:off x="8365252" y="310690"/>
            <a:ext cx="1260140" cy="216024"/>
          </a:xfrm>
          <a:prstGeom prst="rect">
            <a:avLst/>
          </a:prstGeom>
          <a:noFill/>
        </p:spPr>
      </p:pic>
      <p:sp>
        <p:nvSpPr>
          <p:cNvPr id="18" name="Text Placeholder 17"/>
          <p:cNvSpPr>
            <a:spLocks noGrp="1"/>
          </p:cNvSpPr>
          <p:nvPr userDrawn="1">
            <p:ph type="body" sz="quarter" idx="10" hasCustomPrompt="1"/>
          </p:nvPr>
        </p:nvSpPr>
        <p:spPr>
          <a:xfrm>
            <a:off x="437088" y="3888000"/>
            <a:ext cx="7200000" cy="507600"/>
          </a:xfrm>
          <a:prstGeom prst="rect">
            <a:avLst/>
          </a:prstGeom>
        </p:spPr>
        <p:txBody>
          <a:bodyPr lIns="0" tIns="72000" rIns="0" bIns="0" anchor="t" anchorCtr="0"/>
          <a:lstStyle>
            <a:lvl1pPr>
              <a:lnSpc>
                <a:spcPct val="120000"/>
              </a:lnSpc>
              <a:spcBef>
                <a:spcPts val="0"/>
              </a:spcBef>
              <a:spcAft>
                <a:spcPts val="0"/>
              </a:spcAft>
              <a:defRPr sz="2000" b="1" baseline="0">
                <a:latin typeface="+mj-lt"/>
                <a:ea typeface="+mj-ea"/>
              </a:defRPr>
            </a:lvl1pPr>
          </a:lstStyle>
          <a:p>
            <a:pPr lvl="0"/>
            <a:r>
              <a:rPr lang="en-US" dirty="0"/>
              <a:t>Enter your subtitle here</a:t>
            </a:r>
            <a:r>
              <a:rPr lang="en-US" altLang="zh-TW" dirty="0"/>
              <a:t>/</a:t>
            </a:r>
            <a:r>
              <a:rPr lang="zh-TW" altLang="en-US" dirty="0"/>
              <a:t>副標題</a:t>
            </a:r>
            <a:endParaRPr lang="en-GB" dirty="0"/>
          </a:p>
        </p:txBody>
      </p:sp>
      <p:sp>
        <p:nvSpPr>
          <p:cNvPr id="16" name="Title 15"/>
          <p:cNvSpPr>
            <a:spLocks noGrp="1"/>
          </p:cNvSpPr>
          <p:nvPr>
            <p:ph type="title" hasCustomPrompt="1"/>
          </p:nvPr>
        </p:nvSpPr>
        <p:spPr>
          <a:xfrm>
            <a:off x="443184" y="2880000"/>
            <a:ext cx="7200000" cy="858952"/>
          </a:xfrm>
          <a:prstGeom prst="rect">
            <a:avLst/>
          </a:prstGeom>
        </p:spPr>
        <p:txBody>
          <a:bodyPr lIns="0" tIns="0" rIns="0" bIns="0" anchor="b" anchorCtr="0"/>
          <a:lstStyle>
            <a:lvl1pPr>
              <a:lnSpc>
                <a:spcPct val="120000"/>
              </a:lnSpc>
              <a:defRPr sz="2800" baseline="0">
                <a:latin typeface="+mj-lt"/>
                <a:ea typeface="+mj-ea"/>
              </a:defRPr>
            </a:lvl1pPr>
          </a:lstStyle>
          <a:p>
            <a:r>
              <a:rPr lang="en-US" dirty="0"/>
              <a:t>Enter your title here</a:t>
            </a:r>
            <a:r>
              <a:rPr lang="en-US" altLang="zh-TW" dirty="0"/>
              <a:t>/</a:t>
            </a:r>
            <a:r>
              <a:rPr lang="zh-TW" altLang="en-US" dirty="0"/>
              <a:t>標題</a:t>
            </a:r>
            <a:endParaRPr lang="en-GB" dirty="0"/>
          </a:p>
        </p:txBody>
      </p:sp>
      <p:sp>
        <p:nvSpPr>
          <p:cNvPr id="32" name="Text Placeholder 31"/>
          <p:cNvSpPr>
            <a:spLocks noGrp="1"/>
          </p:cNvSpPr>
          <p:nvPr userDrawn="1">
            <p:ph type="body" sz="quarter" idx="16" hasCustomPrompt="1"/>
          </p:nvPr>
        </p:nvSpPr>
        <p:spPr>
          <a:xfrm>
            <a:off x="437088" y="4671930"/>
            <a:ext cx="3960440" cy="828000"/>
          </a:xfrm>
          <a:prstGeom prst="rect">
            <a:avLst/>
          </a:prstGeom>
        </p:spPr>
        <p:txBody>
          <a:bodyPr lIns="0" tIns="0" rIns="0" bIns="0"/>
          <a:lstStyle>
            <a:lvl1pPr>
              <a:lnSpc>
                <a:spcPct val="100000"/>
              </a:lnSpc>
              <a:spcBef>
                <a:spcPts val="0"/>
              </a:spcBef>
              <a:spcAft>
                <a:spcPts val="0"/>
              </a:spcAft>
              <a:defRPr sz="1600" baseline="0">
                <a:latin typeface="+mn-lt"/>
                <a:ea typeface="+mn-ea"/>
              </a:defRPr>
            </a:lvl1pPr>
            <a:lvl2pPr>
              <a:defRPr sz="1400"/>
            </a:lvl2pPr>
            <a:lvl3pPr>
              <a:defRPr sz="1400"/>
            </a:lvl3pPr>
            <a:lvl4pPr>
              <a:defRPr sz="1400"/>
            </a:lvl4pPr>
            <a:lvl5pPr>
              <a:defRPr sz="1400"/>
            </a:lvl5pPr>
          </a:lstStyle>
          <a:p>
            <a:pPr lvl="0"/>
            <a:r>
              <a:rPr lang="en-US" altLang="zh-TW" dirty="0"/>
              <a:t>Author / Presenter name </a:t>
            </a:r>
            <a:br>
              <a:rPr lang="en-US" altLang="zh-TW" dirty="0"/>
            </a:br>
            <a:r>
              <a:rPr lang="en-US" dirty="0"/>
              <a:t>Business Division</a:t>
            </a:r>
            <a:r>
              <a:rPr lang="zh-TW" altLang="en-US" dirty="0"/>
              <a:t> </a:t>
            </a:r>
            <a:r>
              <a:rPr lang="en-US" dirty="0"/>
              <a:t>/</a:t>
            </a:r>
            <a:r>
              <a:rPr lang="zh-TW" altLang="en-US" dirty="0"/>
              <a:t> </a:t>
            </a:r>
            <a:r>
              <a:rPr lang="en-US" dirty="0"/>
              <a:t>Department</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437088" y="5899059"/>
            <a:ext cx="3960440" cy="288000"/>
          </a:xfrm>
          <a:prstGeom prst="rect">
            <a:avLst/>
          </a:prstGeom>
        </p:spPr>
        <p:txBody>
          <a:bodyPr lIns="0" tIns="0" rIns="0" bIns="0"/>
          <a:lstStyle>
            <a:lvl1pPr>
              <a:lnSpc>
                <a:spcPct val="120000"/>
              </a:lnSpc>
              <a:spcBef>
                <a:spcPts val="0"/>
              </a:spcBef>
              <a:spcAft>
                <a:spcPts val="0"/>
              </a:spcAft>
              <a:defRPr sz="1400" baseline="0">
                <a:latin typeface="+mn-lt"/>
                <a:ea typeface="+mn-ea"/>
              </a:defRPr>
            </a:lvl1pPr>
            <a:lvl2pPr>
              <a:defRPr sz="1400"/>
            </a:lvl2pPr>
            <a:lvl3pPr>
              <a:defRPr sz="1400"/>
            </a:lvl3pPr>
            <a:lvl4pPr>
              <a:defRPr sz="1400"/>
            </a:lvl4pPr>
            <a:lvl5pPr>
              <a:defRPr sz="1400"/>
            </a:lvl5pPr>
          </a:lstStyle>
          <a:p>
            <a:pPr lvl="0"/>
            <a:r>
              <a:rPr lang="en-US" altLang="zh-TW" dirty="0"/>
              <a:t>Date </a:t>
            </a:r>
            <a:r>
              <a:rPr lang="en-US" altLang="zh-TW" dirty="0" err="1"/>
              <a:t>yyyy</a:t>
            </a:r>
            <a:r>
              <a:rPr lang="en-US" altLang="zh-TW" dirty="0"/>
              <a:t>/mm/</a:t>
            </a:r>
            <a:r>
              <a:rPr lang="en-US" altLang="zh-TW" dirty="0" err="1"/>
              <a:t>dd</a:t>
            </a:r>
            <a:endParaRPr lang="en-GB" dirty="0"/>
          </a:p>
        </p:txBody>
      </p:sp>
      <p:pic>
        <p:nvPicPr>
          <p:cNvPr id="20" name="圖片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 y="6177916"/>
            <a:ext cx="9905996" cy="679954"/>
          </a:xfrm>
          <a:prstGeom prst="rect">
            <a:avLst/>
          </a:prstGeom>
        </p:spPr>
      </p:pic>
      <p:sp>
        <p:nvSpPr>
          <p:cNvPr id="3" name="文字版面配置區 2"/>
          <p:cNvSpPr>
            <a:spLocks noGrp="1"/>
          </p:cNvSpPr>
          <p:nvPr>
            <p:ph type="body" sz="quarter" idx="18" hasCustomPrompt="1"/>
          </p:nvPr>
        </p:nvSpPr>
        <p:spPr>
          <a:xfrm>
            <a:off x="6537176" y="5858231"/>
            <a:ext cx="2879725" cy="288925"/>
          </a:xfrm>
          <a:prstGeom prst="rect">
            <a:avLst/>
          </a:prstGeom>
        </p:spPr>
        <p:txBody>
          <a:bodyPr/>
          <a:lstStyle>
            <a:lvl1pPr>
              <a:defRPr sz="1000">
                <a:latin typeface="Calibri" panose="020F0502020204030204" pitchFamily="34" charset="0"/>
              </a:defRPr>
            </a:lvl1pPr>
          </a:lstStyle>
          <a:p>
            <a:pPr lvl="0"/>
            <a:r>
              <a:rPr lang="zh-TW" altLang="en-US" dirty="0"/>
              <a:t>文宣審核編號</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1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4" name="Content Placeholder 3"/>
          <p:cNvSpPr>
            <a:spLocks noGrp="1"/>
          </p:cNvSpPr>
          <p:nvPr>
            <p:ph sz="half" idx="36" hasCustomPrompt="1"/>
          </p:nvPr>
        </p:nvSpPr>
        <p:spPr>
          <a:xfrm>
            <a:off x="266400" y="1701040"/>
            <a:ext cx="6192000" cy="2160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609600" y="1701040"/>
            <a:ext cx="3024000" cy="2160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66400" y="4159448"/>
            <a:ext cx="6192000" cy="2085525"/>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609600" y="4159448"/>
            <a:ext cx="3024000" cy="2085525"/>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Text Placeholder 2"/>
          <p:cNvSpPr>
            <a:spLocks noGrp="1"/>
          </p:cNvSpPr>
          <p:nvPr>
            <p:ph type="body" idx="40" hasCustomPrompt="1"/>
          </p:nvPr>
        </p:nvSpPr>
        <p:spPr>
          <a:xfrm>
            <a:off x="266400" y="1484309"/>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609184" y="1484309"/>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66400" y="3933056"/>
            <a:ext cx="619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609184" y="393305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3"/>
          </p:nvPr>
        </p:nvSpPr>
        <p:spPr>
          <a:xfrm>
            <a:off x="345440" y="6381328"/>
            <a:ext cx="7703904" cy="340146"/>
          </a:xfrm>
          <a:prstGeom prst="rect">
            <a:avLst/>
          </a:prstGeom>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4"/>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7"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664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6424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50256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7401600" y="1772816"/>
            <a:ext cx="2232000" cy="446609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8" name="Text Placeholder 2"/>
          <p:cNvSpPr>
            <a:spLocks noGrp="1"/>
          </p:cNvSpPr>
          <p:nvPr>
            <p:ph type="body" idx="1" hasCustomPrompt="1"/>
          </p:nvPr>
        </p:nvSpPr>
        <p:spPr>
          <a:xfrm>
            <a:off x="266400"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641512"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5025600"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7401600" y="148480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56"/>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57"/>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27">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41" name="Content Placeholder 3"/>
          <p:cNvSpPr>
            <a:spLocks noGrp="1"/>
          </p:cNvSpPr>
          <p:nvPr>
            <p:ph sz="half" idx="39" hasCustomPrompt="1"/>
          </p:nvPr>
        </p:nvSpPr>
        <p:spPr>
          <a:xfrm>
            <a:off x="266400" y="1989040"/>
            <a:ext cx="3024000" cy="1872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609600" y="1989040"/>
            <a:ext cx="3024000" cy="1872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439800" y="1989040"/>
            <a:ext cx="3024000" cy="1872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6" name="Text Placeholder 2"/>
          <p:cNvSpPr>
            <a:spLocks noGrp="1"/>
          </p:cNvSpPr>
          <p:nvPr>
            <p:ph type="body" idx="1" hasCustomPrompt="1"/>
          </p:nvPr>
        </p:nvSpPr>
        <p:spPr>
          <a:xfrm>
            <a:off x="266400" y="1486004"/>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66400" y="1780534"/>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440856" y="1780534"/>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609600" y="1780534"/>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66400" y="4380318"/>
            <a:ext cx="3024000" cy="185699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609600" y="4380318"/>
            <a:ext cx="3024000" cy="185699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439800" y="4380318"/>
            <a:ext cx="3024000" cy="185699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66400" y="3877282"/>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66400" y="4171812"/>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440856" y="4171812"/>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609600" y="4171812"/>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00000"/>
              </a:lnSpc>
              <a:spcBef>
                <a:spcPts val="200"/>
              </a:spcBef>
              <a:spcAft>
                <a:spcPts val="200"/>
              </a:spcAft>
              <a:buClr>
                <a:schemeClr val="accent1"/>
              </a:buClr>
              <a:buNone/>
              <a:defRPr lang="en-US" sz="1200" b="1" kern="1200" baseline="0" dirty="0" smtClean="0">
                <a:ln>
                  <a:noFill/>
                </a:ln>
                <a:solidFill>
                  <a:schemeClr val="tx1"/>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54"/>
          </p:nvPr>
        </p:nvSpPr>
        <p:spPr>
          <a:xfrm>
            <a:off x="345440" y="6381328"/>
            <a:ext cx="7703904" cy="340146"/>
          </a:xfrm>
          <a:prstGeom prst="rect">
            <a:avLst/>
          </a:prstGeom>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55"/>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21"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15">
    <p:spTree>
      <p:nvGrpSpPr>
        <p:cNvPr id="1" name=""/>
        <p:cNvGrpSpPr/>
        <p:nvPr/>
      </p:nvGrpSpPr>
      <p:grpSpPr>
        <a:xfrm>
          <a:off x="0" y="0"/>
          <a:ext cx="0" cy="0"/>
          <a:chOff x="0" y="0"/>
          <a:chExt cx="0" cy="0"/>
        </a:xfrm>
      </p:grpSpPr>
      <p:sp>
        <p:nvSpPr>
          <p:cNvPr id="34"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2" name="Content Placeholder 3"/>
          <p:cNvSpPr>
            <a:spLocks noGrp="1"/>
          </p:cNvSpPr>
          <p:nvPr>
            <p:ph sz="half" idx="49" hasCustomPrompt="1"/>
          </p:nvPr>
        </p:nvSpPr>
        <p:spPr>
          <a:xfrm>
            <a:off x="2664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6424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50256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7401600" y="1762256"/>
            <a:ext cx="2232000" cy="2026784"/>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664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6424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176213"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50256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7401600" y="4180436"/>
            <a:ext cx="2232000" cy="20568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50" name="Text Placeholder 2"/>
          <p:cNvSpPr>
            <a:spLocks noGrp="1"/>
          </p:cNvSpPr>
          <p:nvPr>
            <p:ph type="body" idx="1" hasCustomPrompt="1"/>
          </p:nvPr>
        </p:nvSpPr>
        <p:spPr>
          <a:xfrm>
            <a:off x="266400"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641512"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5025600"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7401600" y="1473517"/>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66400"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641512"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5025600"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7401600" y="39025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64"/>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65"/>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2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16">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8" name="Content Placeholder 3"/>
          <p:cNvSpPr>
            <a:spLocks noGrp="1"/>
          </p:cNvSpPr>
          <p:nvPr>
            <p:ph sz="half" idx="19" hasCustomPrompt="1"/>
          </p:nvPr>
        </p:nvSpPr>
        <p:spPr>
          <a:xfrm>
            <a:off x="5025600" y="1772816"/>
            <a:ext cx="4608000" cy="205424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5025600" y="4215920"/>
            <a:ext cx="4608000" cy="202139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66400" y="1772817"/>
            <a:ext cx="4608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50256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5025600"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4"/>
          </p:nvPr>
        </p:nvSpPr>
        <p:spPr>
          <a:xfrm>
            <a:off x="345440" y="6381328"/>
            <a:ext cx="7703904" cy="340146"/>
          </a:xfrm>
          <a:prstGeom prst="rect">
            <a:avLst/>
          </a:prstGeom>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5"/>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3"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17">
    <p:spTree>
      <p:nvGrpSpPr>
        <p:cNvPr id="1" name=""/>
        <p:cNvGrpSpPr/>
        <p:nvPr/>
      </p:nvGrpSpPr>
      <p:grpSpPr>
        <a:xfrm>
          <a:off x="0" y="0"/>
          <a:ext cx="0" cy="0"/>
          <a:chOff x="0" y="0"/>
          <a:chExt cx="0" cy="0"/>
        </a:xfrm>
      </p:grpSpPr>
      <p:sp>
        <p:nvSpPr>
          <p:cNvPr id="12" name="Content Placeholder 3"/>
          <p:cNvSpPr>
            <a:spLocks noGrp="1"/>
          </p:cNvSpPr>
          <p:nvPr>
            <p:ph sz="half" idx="2" hasCustomPrompt="1"/>
          </p:nvPr>
        </p:nvSpPr>
        <p:spPr>
          <a:xfrm>
            <a:off x="266400" y="1762256"/>
            <a:ext cx="4608000" cy="209762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66400" y="4214776"/>
            <a:ext cx="4608000" cy="206407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5025600" y="1772816"/>
            <a:ext cx="4608000" cy="446449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5017088"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66400" y="3933056"/>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4"/>
          </p:nvPr>
        </p:nvSpPr>
        <p:spPr>
          <a:xfrm>
            <a:off x="345440" y="6381328"/>
            <a:ext cx="7703904" cy="340146"/>
          </a:xfrm>
          <a:prstGeom prst="rect">
            <a:avLst/>
          </a:prstGeom>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25"/>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18">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2" name="Content Placeholder 3"/>
          <p:cNvSpPr>
            <a:spLocks noGrp="1"/>
          </p:cNvSpPr>
          <p:nvPr>
            <p:ph sz="half" idx="20" hasCustomPrompt="1"/>
          </p:nvPr>
        </p:nvSpPr>
        <p:spPr>
          <a:xfrm>
            <a:off x="266400" y="4149080"/>
            <a:ext cx="4608000" cy="208823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5018400" y="4149080"/>
            <a:ext cx="4608000" cy="208823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66400" y="1773040"/>
            <a:ext cx="9360000" cy="201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Text Placeholder 2"/>
          <p:cNvSpPr>
            <a:spLocks noGrp="1"/>
          </p:cNvSpPr>
          <p:nvPr>
            <p:ph type="body" idx="1" hasCustomPrompt="1"/>
          </p:nvPr>
        </p:nvSpPr>
        <p:spPr>
          <a:xfrm>
            <a:off x="266400" y="1484300"/>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66400" y="386107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5017088" y="3861072"/>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29"/>
          </p:nvPr>
        </p:nvSpPr>
        <p:spPr>
          <a:xfrm>
            <a:off x="345440" y="6381328"/>
            <a:ext cx="7703904" cy="340146"/>
          </a:xfrm>
          <a:prstGeom prst="rect">
            <a:avLst/>
          </a:prstGeom>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0"/>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4"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0">
    <p:spTree>
      <p:nvGrpSpPr>
        <p:cNvPr id="1" name=""/>
        <p:cNvGrpSpPr/>
        <p:nvPr/>
      </p:nvGrpSpPr>
      <p:grpSpPr>
        <a:xfrm>
          <a:off x="0" y="0"/>
          <a:ext cx="0" cy="0"/>
          <a:chOff x="0" y="0"/>
          <a:chExt cx="0" cy="0"/>
        </a:xfrm>
      </p:grpSpPr>
      <p:sp>
        <p:nvSpPr>
          <p:cNvPr id="17"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4" name="Content Placeholder 3"/>
          <p:cNvSpPr>
            <a:spLocks noGrp="1"/>
          </p:cNvSpPr>
          <p:nvPr>
            <p:ph sz="half" idx="26" hasCustomPrompt="1"/>
          </p:nvPr>
        </p:nvSpPr>
        <p:spPr>
          <a:xfrm>
            <a:off x="266400" y="1701032"/>
            <a:ext cx="9360000" cy="2016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66400" y="4112249"/>
            <a:ext cx="3024000" cy="212506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609600" y="4112249"/>
            <a:ext cx="3024000" cy="212506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439800" y="4112249"/>
            <a:ext cx="3024000" cy="2125063"/>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Text Placeholder 2"/>
          <p:cNvSpPr>
            <a:spLocks noGrp="1"/>
          </p:cNvSpPr>
          <p:nvPr>
            <p:ph type="body" idx="1" hasCustomPrompt="1"/>
          </p:nvPr>
        </p:nvSpPr>
        <p:spPr>
          <a:xfrm>
            <a:off x="266400" y="1484300"/>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66400" y="383056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441600" y="383056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610048" y="383056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5"/>
          </p:nvPr>
        </p:nvSpPr>
        <p:spPr>
          <a:xfrm>
            <a:off x="345440" y="6381328"/>
            <a:ext cx="7703904" cy="340146"/>
          </a:xfrm>
          <a:prstGeom prst="rect">
            <a:avLst/>
          </a:prstGeom>
        </p:spPr>
        <p:txBody>
          <a:bodyPr/>
          <a:lstStyle>
            <a:lvl1pPr>
              <a:lnSpc>
                <a:spcPct val="100000"/>
              </a:lnSpc>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6"/>
          </p:nvPr>
        </p:nvSpPr>
        <p:spPr/>
        <p:txBody>
          <a:bodyPr/>
          <a:lstStyle>
            <a:lvl1pPr>
              <a:lnSpc>
                <a:spcPct val="100000"/>
              </a:lnSpc>
              <a:defRPr baseline="0">
                <a:latin typeface="+mn-lt"/>
                <a:ea typeface="+mn-ea"/>
              </a:defRPr>
            </a:lvl1pPr>
          </a:lstStyle>
          <a:p>
            <a:fld id="{F40BDD72-1960-4172-B575-A9D344DF4EC2}" type="slidenum">
              <a:rPr lang="zh-TW" altLang="en-US" smtClean="0"/>
              <a:pPr/>
              <a:t>‹#›</a:t>
            </a:fld>
            <a:endParaRPr lang="zh-TW" altLang="en-US" dirty="0"/>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22">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21" name="Content Placeholder 3"/>
          <p:cNvSpPr>
            <a:spLocks noGrp="1"/>
          </p:cNvSpPr>
          <p:nvPr>
            <p:ph sz="half" idx="26" hasCustomPrompt="1"/>
          </p:nvPr>
        </p:nvSpPr>
        <p:spPr>
          <a:xfrm>
            <a:off x="266400" y="1771220"/>
            <a:ext cx="4608000" cy="446609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Text Placeholder 2"/>
          <p:cNvSpPr>
            <a:spLocks noGrp="1"/>
          </p:cNvSpPr>
          <p:nvPr>
            <p:ph type="body" idx="1"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5020296" y="1773524"/>
            <a:ext cx="4608000" cy="122342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5020296" y="148478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5020296" y="3357700"/>
            <a:ext cx="4608000" cy="131595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5020296" y="3068960"/>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5020296" y="5013884"/>
            <a:ext cx="4608000" cy="1229265"/>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5020296" y="472514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3"/>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4"/>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4"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2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7" name="Content Placeholder 3"/>
          <p:cNvSpPr>
            <a:spLocks noGrp="1"/>
          </p:cNvSpPr>
          <p:nvPr>
            <p:ph sz="half" idx="27" hasCustomPrompt="1"/>
          </p:nvPr>
        </p:nvSpPr>
        <p:spPr>
          <a:xfrm>
            <a:off x="266400" y="1752714"/>
            <a:ext cx="4608000" cy="13121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66400"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66400" y="3391256"/>
            <a:ext cx="4608000" cy="1312176"/>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66400" y="3174524"/>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66400" y="5011580"/>
            <a:ext cx="4608000" cy="1225732"/>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66400" y="479484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5025008" y="1773304"/>
            <a:ext cx="4608000" cy="4464008"/>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5025008" y="1484808"/>
            <a:ext cx="4608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00000"/>
              </a:lnSpc>
              <a:spcBef>
                <a:spcPts val="200"/>
              </a:spcBef>
              <a:spcAft>
                <a:spcPts val="200"/>
              </a:spcAft>
              <a:buClr>
                <a:schemeClr val="accent1"/>
              </a:buClr>
              <a:buNone/>
              <a:defRPr lang="en-US" sz="14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33"/>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34"/>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8"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856656" y="188640"/>
            <a:ext cx="6336704" cy="418058"/>
          </a:xfrm>
          <a:prstGeom prst="rect">
            <a:avLst/>
          </a:prstGeom>
        </p:spPr>
        <p:txBody>
          <a:bodyPr/>
          <a:lstStyle>
            <a:lvl1pPr>
              <a:defRPr sz="2400"/>
            </a:lvl1pPr>
          </a:lstStyle>
          <a:p>
            <a:r>
              <a:rPr lang="zh-TW" altLang="en-US" sz="2800" dirty="0"/>
              <a:t>數位的時代，數位的工具</a:t>
            </a:r>
            <a:endParaRPr lang="zh-TW" altLang="en-US" dirty="0"/>
          </a:p>
        </p:txBody>
      </p:sp>
      <p:sp>
        <p:nvSpPr>
          <p:cNvPr id="4" name="投影片編號版面配置區 3"/>
          <p:cNvSpPr>
            <a:spLocks noGrp="1"/>
          </p:cNvSpPr>
          <p:nvPr>
            <p:ph type="sldNum" sz="quarter" idx="11"/>
          </p:nvPr>
        </p:nvSpPr>
        <p:spPr/>
        <p:txBody>
          <a:bodyPr/>
          <a:lstStyle/>
          <a:p>
            <a:fld id="{F40BDD72-1960-4172-B575-A9D344DF4EC2}" type="slidenum">
              <a:rPr lang="zh-TW" altLang="en-US" smtClean="0"/>
              <a:pPr/>
              <a:t>‹#›</a:t>
            </a:fld>
            <a:endParaRPr lang="zh-TW" alt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1625" y="1066825"/>
            <a:ext cx="9297988"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844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25">
    <p:spTree>
      <p:nvGrpSpPr>
        <p:cNvPr id="1" name=""/>
        <p:cNvGrpSpPr/>
        <p:nvPr/>
      </p:nvGrpSpPr>
      <p:grpSpPr>
        <a:xfrm>
          <a:off x="0" y="0"/>
          <a:ext cx="0" cy="0"/>
          <a:chOff x="0" y="0"/>
          <a:chExt cx="0" cy="0"/>
        </a:xfrm>
      </p:grpSpPr>
      <p:sp>
        <p:nvSpPr>
          <p:cNvPr id="41" name="Content Placeholder 3"/>
          <p:cNvSpPr>
            <a:spLocks noGrp="1"/>
          </p:cNvSpPr>
          <p:nvPr>
            <p:ph sz="half" idx="39" hasCustomPrompt="1"/>
          </p:nvPr>
        </p:nvSpPr>
        <p:spPr>
          <a:xfrm>
            <a:off x="266400" y="1755056"/>
            <a:ext cx="3024000" cy="217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609600" y="1755056"/>
            <a:ext cx="3024000" cy="217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439800" y="1755056"/>
            <a:ext cx="3024000" cy="2178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0" name="Text Placeholder 2"/>
          <p:cNvSpPr>
            <a:spLocks noGrp="1"/>
          </p:cNvSpPr>
          <p:nvPr>
            <p:ph type="body" idx="44" hasCustomPrompt="1"/>
          </p:nvPr>
        </p:nvSpPr>
        <p:spPr>
          <a:xfrm>
            <a:off x="266400" y="146877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440856" y="146877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609600" y="146877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66400" y="4257312"/>
            <a:ext cx="9360000" cy="1980000"/>
          </a:xfrm>
          <a:prstGeom prst="rect">
            <a:avLst/>
          </a:prstGeom>
          <a:noFill/>
          <a:ln w="9525">
            <a:noFill/>
            <a:miter lim="800000"/>
            <a:headEnd/>
            <a:tailEnd/>
          </a:ln>
        </p:spPr>
        <p:txBody>
          <a:bodyPr lIns="0" tIns="108000" rIns="46800" bIns="64800"/>
          <a:lstStyle>
            <a:lvl1pPr marL="171450" indent="-171450" algn="l" defTabSz="815780" rtl="0" eaLnBrk="1" fontAlgn="base" hangingPunct="1">
              <a:lnSpc>
                <a:spcPct val="100000"/>
              </a:lnSpc>
              <a:spcBef>
                <a:spcPts val="200"/>
              </a:spcBef>
              <a:spcAft>
                <a:spcPts val="200"/>
              </a:spcAft>
              <a:buSzPct val="90000"/>
              <a:buFont typeface="Wingdings" panose="05000000000000000000" pitchFamily="2" charset="2"/>
              <a:buChar char="n"/>
              <a:defRPr lang="en-GB" sz="1200" baseline="0" dirty="0" smtClean="0">
                <a:solidFill>
                  <a:schemeClr val="tx1"/>
                </a:solidFill>
                <a:latin typeface="+mn-lt"/>
                <a:ea typeface="+mn-ea"/>
                <a:cs typeface="+mn-cs"/>
              </a:defRPr>
            </a:lvl1pPr>
            <a:lvl2pPr marL="447675" indent="-231775" algn="l" defTabSz="815780" rtl="0" eaLnBrk="1" fontAlgn="base" hangingPunct="1">
              <a:lnSpc>
                <a:spcPct val="100000"/>
              </a:lnSpc>
              <a:spcBef>
                <a:spcPts val="200"/>
              </a:spcBef>
              <a:spcAft>
                <a:spcPts val="200"/>
              </a:spcAft>
              <a:buClr>
                <a:schemeClr val="accent1"/>
              </a:buClr>
              <a:buFont typeface="Wingdings"/>
              <a:buChar char="n"/>
              <a:defRPr lang="en-GB" sz="1200" baseline="0" dirty="0" smtClean="0">
                <a:solidFill>
                  <a:schemeClr val="tx1"/>
                </a:solidFill>
                <a:latin typeface="+mn-lt"/>
                <a:ea typeface="+mn-ea"/>
                <a:cs typeface="+mn-cs"/>
              </a:defRPr>
            </a:lvl2pPr>
            <a:lvl3pPr marL="6840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3pPr>
            <a:lvl4pPr marL="907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4pPr>
            <a:lvl5pPr marL="1123200" indent="-216000" algn="l" defTabSz="815780" rtl="0" eaLnBrk="1" fontAlgn="base" hangingPunct="1">
              <a:lnSpc>
                <a:spcPct val="100000"/>
              </a:lnSpc>
              <a:spcBef>
                <a:spcPts val="200"/>
              </a:spcBef>
              <a:spcAft>
                <a:spcPts val="200"/>
              </a:spcAft>
              <a:buClr>
                <a:schemeClr val="accent1"/>
              </a:buClr>
              <a:buFont typeface="Symbol"/>
              <a:buChar char="-"/>
              <a:defRPr lang="en-GB" sz="12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66400" y="4005088"/>
            <a:ext cx="936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 name="頁尾版面配置區 1"/>
          <p:cNvSpPr>
            <a:spLocks noGrp="1"/>
          </p:cNvSpPr>
          <p:nvPr>
            <p:ph type="ftr" sz="quarter" idx="47"/>
          </p:nvPr>
        </p:nvSpPr>
        <p:spPr>
          <a:xfrm>
            <a:off x="345440" y="6381328"/>
            <a:ext cx="7703904" cy="340146"/>
          </a:xfrm>
          <a:prstGeom prst="rect">
            <a:avLst/>
          </a:prstGeom>
        </p:spPr>
        <p:txBody>
          <a:bodyPr/>
          <a:lstStyle>
            <a:lvl1pPr>
              <a:defRPr baseline="0">
                <a:latin typeface="+mn-lt"/>
                <a:ea typeface="+mn-ea"/>
              </a:defRPr>
            </a:lvl1pPr>
          </a:lstStyle>
          <a:p>
            <a:r>
              <a:rPr lang="en-US" altLang="zh-TW" kern="0"/>
              <a:t>Source / Disclaimer / Annotations:  </a:t>
            </a:r>
            <a:r>
              <a:rPr lang="zh-TW" altLang="en-US" ker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48"/>
          </p:nvPr>
        </p:nvSpPr>
        <p:spPr/>
        <p:txBody>
          <a:bodyPr/>
          <a:lstStyle>
            <a:lvl1pPr>
              <a:defRPr baseline="0">
                <a:latin typeface="+mn-lt"/>
                <a:ea typeface="+mn-ea"/>
              </a:defRPr>
            </a:lvl1pPr>
          </a:lstStyle>
          <a:p>
            <a:fld id="{F40BDD72-1960-4172-B575-A9D344DF4EC2}" type="slidenum">
              <a:rPr lang="zh-TW" altLang="en-US" smtClean="0"/>
              <a:pPr/>
              <a:t>‹#›</a:t>
            </a:fld>
            <a:endParaRPr lang="zh-TW" altLang="en-US" dirty="0"/>
          </a:p>
        </p:txBody>
      </p:sp>
      <p:sp>
        <p:nvSpPr>
          <p:cNvPr id="16"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7"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5" name="矩形 4"/>
          <p:cNvSpPr/>
          <p:nvPr userDrawn="1"/>
        </p:nvSpPr>
        <p:spPr>
          <a:xfrm>
            <a:off x="273366" y="1052736"/>
            <a:ext cx="9361522" cy="1003352"/>
          </a:xfrm>
          <a:prstGeom prst="rect">
            <a:avLst/>
          </a:prstGeom>
        </p:spPr>
        <p:txBody>
          <a:bodyPr wrap="square">
            <a:spAutoFit/>
          </a:bodyPr>
          <a:lstStyle/>
          <a:p>
            <a:pPr lvl="0" fontAlgn="base">
              <a:spcBef>
                <a:spcPct val="20000"/>
              </a:spcBef>
              <a:spcAft>
                <a:spcPct val="20000"/>
              </a:spcAft>
              <a:tabLst>
                <a:tab pos="3224213" algn="l"/>
                <a:tab pos="6372225" algn="l"/>
                <a:tab pos="6457950" algn="l"/>
              </a:tabLst>
              <a:defRPr/>
            </a:pPr>
            <a:r>
              <a:rPr lang="zh-TW" altLang="en-US" sz="1400" b="1" kern="0" baseline="0" dirty="0">
                <a:solidFill>
                  <a:schemeClr val="tx2"/>
                </a:solidFill>
                <a:latin typeface="+mn-lt"/>
                <a:ea typeface="+mn-ea"/>
              </a:rPr>
              <a:t>野村證券投資信託股份有限公司</a:t>
            </a:r>
            <a:r>
              <a:rPr lang="en-US" altLang="zh-TW" sz="1600" b="1" kern="0" baseline="0" dirty="0">
                <a:solidFill>
                  <a:schemeClr val="tx2"/>
                </a:solidFill>
                <a:latin typeface="+mn-lt"/>
                <a:ea typeface="+mn-ea"/>
              </a:rPr>
              <a:t>	</a:t>
            </a:r>
            <a:r>
              <a:rPr lang="zh-TW" altLang="en-US" sz="1050" kern="0" baseline="0" dirty="0">
                <a:solidFill>
                  <a:schemeClr val="tx2"/>
                </a:solidFill>
                <a:latin typeface="+mn-lt"/>
                <a:ea typeface="+mn-ea"/>
              </a:rPr>
              <a:t>野村</a:t>
            </a:r>
            <a:r>
              <a:rPr lang="zh-TW" altLang="en-GB" sz="1050" kern="0" baseline="0" dirty="0">
                <a:solidFill>
                  <a:schemeClr val="tx2"/>
                </a:solidFill>
                <a:latin typeface="+mn-lt"/>
                <a:ea typeface="+mn-ea"/>
              </a:rPr>
              <a:t>投資理財網</a:t>
            </a:r>
            <a:r>
              <a:rPr lang="zh-TW" altLang="en-US" sz="1050" kern="0" baseline="0" dirty="0">
                <a:solidFill>
                  <a:schemeClr val="tx2"/>
                </a:solidFill>
                <a:latin typeface="+mn-lt"/>
                <a:ea typeface="+mn-ea"/>
              </a:rPr>
              <a:t> ：</a:t>
            </a:r>
            <a:r>
              <a:rPr lang="en-US" altLang="zh-TW" sz="1000" kern="0" baseline="0" dirty="0">
                <a:solidFill>
                  <a:schemeClr val="tx2"/>
                </a:solidFill>
                <a:latin typeface="+mn-lt"/>
                <a:ea typeface="+mn-ea"/>
              </a:rPr>
              <a:t>www.nomurafunds.com.tw</a:t>
            </a:r>
            <a:r>
              <a:rPr lang="en-GB" altLang="zh-TW" sz="1050" kern="0" baseline="0" dirty="0">
                <a:solidFill>
                  <a:schemeClr val="tx2"/>
                </a:solidFill>
                <a:latin typeface="+mn-lt"/>
                <a:ea typeface="+mn-ea"/>
              </a:rPr>
              <a:t> 	</a:t>
            </a:r>
            <a:r>
              <a:rPr lang="zh-TW" altLang="en-GB" sz="1050" kern="0" baseline="0" dirty="0">
                <a:solidFill>
                  <a:schemeClr val="tx2"/>
                </a:solidFill>
                <a:latin typeface="+mn-lt"/>
                <a:ea typeface="+mn-ea"/>
              </a:rPr>
              <a:t>客服專線</a:t>
            </a:r>
            <a:r>
              <a:rPr lang="en-GB" altLang="zh-TW" sz="1050" kern="0" baseline="0" dirty="0">
                <a:solidFill>
                  <a:schemeClr val="tx2"/>
                </a:solidFill>
                <a:latin typeface="+mn-lt"/>
                <a:ea typeface="+mn-ea"/>
              </a:rPr>
              <a:t>：</a:t>
            </a:r>
            <a:r>
              <a:rPr lang="en-US" altLang="zh-TW" sz="1050" kern="0" baseline="0" dirty="0">
                <a:solidFill>
                  <a:schemeClr val="tx2"/>
                </a:solidFill>
                <a:latin typeface="+mn-lt"/>
                <a:ea typeface="+mn-ea"/>
                <a:sym typeface="Wingdings" panose="05000000000000000000" pitchFamily="2" charset="2"/>
              </a:rPr>
              <a:t> (</a:t>
            </a:r>
            <a:r>
              <a:rPr lang="zh-TW" altLang="en-GB" sz="1050" kern="0" baseline="0" dirty="0">
                <a:solidFill>
                  <a:schemeClr val="tx2"/>
                </a:solidFill>
                <a:latin typeface="+mn-lt"/>
                <a:ea typeface="+mn-ea"/>
              </a:rPr>
              <a:t>02</a:t>
            </a:r>
            <a:r>
              <a:rPr lang="en-US" altLang="zh-TW" sz="1050" kern="0" baseline="0" dirty="0">
                <a:solidFill>
                  <a:schemeClr val="tx2"/>
                </a:solidFill>
                <a:latin typeface="+mn-lt"/>
                <a:ea typeface="+mn-ea"/>
              </a:rPr>
              <a:t>)</a:t>
            </a:r>
            <a:r>
              <a:rPr lang="zh-TW" altLang="en-GB" sz="1050" kern="0" baseline="0" dirty="0">
                <a:solidFill>
                  <a:schemeClr val="tx2"/>
                </a:solidFill>
                <a:latin typeface="+mn-lt"/>
                <a:ea typeface="+mn-ea"/>
              </a:rPr>
              <a:t>8758</a:t>
            </a:r>
            <a:r>
              <a:rPr lang="en-US" altLang="zh-TW" sz="1050" kern="0" baseline="0" dirty="0">
                <a:solidFill>
                  <a:schemeClr val="tx2"/>
                </a:solidFill>
                <a:latin typeface="+mn-lt"/>
                <a:ea typeface="+mn-ea"/>
              </a:rPr>
              <a:t>-1</a:t>
            </a:r>
            <a:r>
              <a:rPr lang="zh-TW" altLang="en-GB" sz="1050" kern="0" baseline="0" dirty="0">
                <a:solidFill>
                  <a:schemeClr val="tx2"/>
                </a:solidFill>
                <a:latin typeface="+mn-lt"/>
                <a:ea typeface="+mn-ea"/>
              </a:rPr>
              <a:t>568   </a:t>
            </a:r>
            <a:endParaRPr lang="en-US" altLang="zh-TW" sz="1050" kern="0" baseline="0" dirty="0">
              <a:solidFill>
                <a:schemeClr val="tx2"/>
              </a:solidFill>
              <a:latin typeface="+mn-lt"/>
              <a:ea typeface="+mn-ea"/>
            </a:endParaRPr>
          </a:p>
          <a:p>
            <a:pPr lvl="0" fontAlgn="base">
              <a:spcBef>
                <a:spcPct val="20000"/>
              </a:spcBef>
              <a:spcAft>
                <a:spcPct val="20000"/>
              </a:spcAft>
              <a:tabLst>
                <a:tab pos="4572000" algn="l"/>
              </a:tabLst>
              <a:defRPr/>
            </a:pPr>
            <a:r>
              <a:rPr lang="zh-TW" altLang="en-GB" sz="1000" kern="0" baseline="0" dirty="0">
                <a:solidFill>
                  <a:schemeClr val="tx2"/>
                </a:solidFill>
                <a:latin typeface="+mn-lt"/>
                <a:ea typeface="+mn-ea"/>
              </a:rPr>
              <a:t>台北總公司：110</a:t>
            </a:r>
            <a:r>
              <a:rPr lang="en-US" altLang="zh-TW" sz="1000" kern="0" baseline="0" dirty="0">
                <a:solidFill>
                  <a:schemeClr val="tx2"/>
                </a:solidFill>
                <a:latin typeface="+mn-lt"/>
                <a:ea typeface="+mn-ea"/>
              </a:rPr>
              <a:t>615</a:t>
            </a:r>
            <a:r>
              <a:rPr lang="zh-TW" altLang="en-GB" sz="1000" kern="0" baseline="0" dirty="0">
                <a:solidFill>
                  <a:schemeClr val="tx2"/>
                </a:solidFill>
                <a:latin typeface="+mn-lt"/>
                <a:ea typeface="+mn-ea"/>
              </a:rPr>
              <a:t> 台北市信義路五段7號30樓</a:t>
            </a:r>
            <a:r>
              <a:rPr lang="en-GB" altLang="zh-TW" sz="1000" kern="0" baseline="0" dirty="0">
                <a:solidFill>
                  <a:schemeClr val="tx2"/>
                </a:solidFill>
                <a:latin typeface="+mn-lt"/>
                <a:ea typeface="+mn-ea"/>
              </a:rPr>
              <a:t>(</a:t>
            </a:r>
            <a:r>
              <a:rPr lang="zh-TW" altLang="en-GB" sz="1000" kern="0" baseline="0" dirty="0">
                <a:solidFill>
                  <a:schemeClr val="tx2"/>
                </a:solidFill>
                <a:latin typeface="+mn-lt"/>
                <a:ea typeface="+mn-ea"/>
              </a:rPr>
              <a:t>代表地址</a:t>
            </a:r>
            <a:r>
              <a:rPr lang="en-GB" altLang="zh-TW" sz="1000" kern="0" baseline="0" dirty="0">
                <a:solidFill>
                  <a:schemeClr val="tx2"/>
                </a:solidFill>
                <a:latin typeface="+mn-lt"/>
                <a:ea typeface="+mn-ea"/>
              </a:rPr>
              <a:t>)	 TEL：(02)8101-5501</a:t>
            </a:r>
          </a:p>
          <a:p>
            <a:pPr lvl="0" fontAlgn="base">
              <a:spcBef>
                <a:spcPct val="20000"/>
              </a:spcBef>
              <a:spcAft>
                <a:spcPct val="20000"/>
              </a:spcAft>
              <a:tabLst>
                <a:tab pos="4572000" algn="l"/>
              </a:tabLst>
              <a:defRPr/>
            </a:pPr>
            <a:r>
              <a:rPr lang="zh-TW" altLang="en-GB" sz="1000" kern="0" baseline="0" dirty="0">
                <a:solidFill>
                  <a:schemeClr val="tx2"/>
                </a:solidFill>
                <a:latin typeface="+mn-lt"/>
                <a:ea typeface="+mn-ea"/>
              </a:rPr>
              <a:t>台中分公司：40</a:t>
            </a:r>
            <a:r>
              <a:rPr lang="en-US" altLang="zh-TW" sz="1000" kern="0" baseline="0" dirty="0">
                <a:solidFill>
                  <a:schemeClr val="tx2"/>
                </a:solidFill>
                <a:latin typeface="+mn-lt"/>
                <a:ea typeface="+mn-ea"/>
              </a:rPr>
              <a:t>8330</a:t>
            </a:r>
            <a:r>
              <a:rPr lang="zh-TW" altLang="en-GB" sz="1000" kern="0" baseline="0" dirty="0">
                <a:solidFill>
                  <a:schemeClr val="tx2"/>
                </a:solidFill>
                <a:latin typeface="+mn-lt"/>
                <a:ea typeface="+mn-ea"/>
              </a:rPr>
              <a:t> 台中市南屯區公益路二段</a:t>
            </a:r>
            <a:r>
              <a:rPr lang="en-GB" altLang="zh-TW" sz="1000" kern="0" baseline="0" dirty="0">
                <a:solidFill>
                  <a:schemeClr val="tx2"/>
                </a:solidFill>
                <a:latin typeface="+mn-lt"/>
                <a:ea typeface="+mn-ea"/>
              </a:rPr>
              <a:t>51</a:t>
            </a:r>
            <a:r>
              <a:rPr lang="zh-TW" altLang="en-GB" sz="1000" kern="0" baseline="0" dirty="0">
                <a:solidFill>
                  <a:schemeClr val="tx2"/>
                </a:solidFill>
                <a:latin typeface="+mn-lt"/>
                <a:ea typeface="+mn-ea"/>
              </a:rPr>
              <a:t>號</a:t>
            </a:r>
            <a:r>
              <a:rPr lang="en-GB" altLang="zh-TW" sz="1000" kern="0" baseline="0" dirty="0">
                <a:solidFill>
                  <a:schemeClr val="tx2"/>
                </a:solidFill>
                <a:latin typeface="+mn-lt"/>
                <a:ea typeface="+mn-ea"/>
              </a:rPr>
              <a:t>9</a:t>
            </a:r>
            <a:r>
              <a:rPr lang="zh-TW" altLang="en-GB" sz="1000" kern="0" baseline="0" dirty="0">
                <a:solidFill>
                  <a:schemeClr val="tx2"/>
                </a:solidFill>
                <a:latin typeface="+mn-lt"/>
                <a:ea typeface="+mn-ea"/>
              </a:rPr>
              <a:t>樓</a:t>
            </a:r>
            <a:r>
              <a:rPr lang="en-GB" altLang="zh-TW" sz="1000" kern="0" baseline="0" dirty="0">
                <a:solidFill>
                  <a:schemeClr val="tx2"/>
                </a:solidFill>
                <a:latin typeface="+mn-lt"/>
                <a:ea typeface="+mn-ea"/>
              </a:rPr>
              <a:t>A</a:t>
            </a:r>
            <a:r>
              <a:rPr lang="zh-TW" altLang="en-GB" sz="1000" kern="0" baseline="0" dirty="0">
                <a:solidFill>
                  <a:schemeClr val="tx2"/>
                </a:solidFill>
                <a:latin typeface="+mn-lt"/>
                <a:ea typeface="+mn-ea"/>
              </a:rPr>
              <a:t>室	 </a:t>
            </a:r>
            <a:r>
              <a:rPr lang="en-GB" altLang="zh-TW" sz="1000" kern="0" baseline="0" dirty="0">
                <a:solidFill>
                  <a:schemeClr val="tx2"/>
                </a:solidFill>
                <a:latin typeface="+mn-lt"/>
                <a:ea typeface="+mn-ea"/>
              </a:rPr>
              <a:t>TEL：(04)2319-8768</a:t>
            </a:r>
          </a:p>
          <a:p>
            <a:pPr lvl="0" fontAlgn="base">
              <a:spcBef>
                <a:spcPct val="20000"/>
              </a:spcBef>
              <a:spcAft>
                <a:spcPct val="20000"/>
              </a:spcAft>
              <a:tabLst>
                <a:tab pos="4572000" algn="l"/>
                <a:tab pos="8339138" algn="l"/>
              </a:tabLst>
              <a:defRPr/>
            </a:pPr>
            <a:r>
              <a:rPr lang="zh-TW" altLang="en-GB" sz="1000" kern="0" baseline="0" dirty="0">
                <a:solidFill>
                  <a:schemeClr val="tx2"/>
                </a:solidFill>
                <a:latin typeface="+mn-lt"/>
                <a:ea typeface="+mn-ea"/>
              </a:rPr>
              <a:t>高雄分公司：807</a:t>
            </a:r>
            <a:r>
              <a:rPr lang="en-US" altLang="zh-TW" sz="1000" kern="0" baseline="0" dirty="0">
                <a:solidFill>
                  <a:schemeClr val="tx2"/>
                </a:solidFill>
                <a:latin typeface="+mn-lt"/>
                <a:ea typeface="+mn-ea"/>
              </a:rPr>
              <a:t>373</a:t>
            </a:r>
            <a:r>
              <a:rPr lang="zh-TW" altLang="en-GB" sz="1000" kern="0" baseline="0" dirty="0">
                <a:solidFill>
                  <a:schemeClr val="tx2"/>
                </a:solidFill>
                <a:latin typeface="+mn-lt"/>
                <a:ea typeface="+mn-ea"/>
              </a:rPr>
              <a:t> 高雄市三民區博愛一路366號</a:t>
            </a:r>
            <a:r>
              <a:rPr lang="en-GB" altLang="zh-TW" sz="1000" kern="0" baseline="0" dirty="0">
                <a:solidFill>
                  <a:schemeClr val="tx2"/>
                </a:solidFill>
                <a:latin typeface="+mn-lt"/>
                <a:ea typeface="+mn-ea"/>
              </a:rPr>
              <a:t>21</a:t>
            </a:r>
            <a:r>
              <a:rPr lang="zh-TW" altLang="en-GB" sz="1000" kern="0" baseline="0" dirty="0">
                <a:solidFill>
                  <a:schemeClr val="tx2"/>
                </a:solidFill>
                <a:latin typeface="+mn-lt"/>
                <a:ea typeface="+mn-ea"/>
              </a:rPr>
              <a:t>樓之</a:t>
            </a:r>
            <a:r>
              <a:rPr lang="en-GB" altLang="zh-TW" sz="1000" kern="0" baseline="0" dirty="0">
                <a:solidFill>
                  <a:schemeClr val="tx2"/>
                </a:solidFill>
                <a:latin typeface="+mn-lt"/>
                <a:ea typeface="+mn-ea"/>
              </a:rPr>
              <a:t>2	 TEL：(07)322-5525</a:t>
            </a:r>
            <a:r>
              <a:rPr lang="zh-TW" altLang="en-GB" sz="1000" kern="0" baseline="0" dirty="0">
                <a:solidFill>
                  <a:schemeClr val="tx2"/>
                </a:solidFill>
                <a:latin typeface="+mn-lt"/>
                <a:ea typeface="+mn-ea"/>
              </a:rPr>
              <a:t>  </a:t>
            </a:r>
            <a:r>
              <a:rPr lang="en-US" altLang="zh-TW" sz="1000" kern="0" baseline="0" dirty="0">
                <a:solidFill>
                  <a:schemeClr val="tx2"/>
                </a:solidFill>
                <a:latin typeface="+mn-lt"/>
                <a:ea typeface="+mn-ea"/>
              </a:rPr>
              <a:t>	</a:t>
            </a:r>
            <a:r>
              <a:rPr lang="en-US" altLang="zh-TW" sz="1000" kern="0" baseline="0" dirty="0">
                <a:solidFill>
                  <a:schemeClr val="bg1">
                    <a:lumMod val="65000"/>
                  </a:schemeClr>
                </a:solidFill>
                <a:latin typeface="+mn-lt"/>
                <a:ea typeface="+mn-ea"/>
              </a:rPr>
              <a:t>【202006】</a:t>
            </a:r>
            <a:endParaRPr lang="nl-NL" altLang="zh-TW" sz="1000" kern="0" baseline="0" dirty="0">
              <a:solidFill>
                <a:schemeClr val="bg1">
                  <a:lumMod val="65000"/>
                </a:schemeClr>
              </a:solidFill>
              <a:latin typeface="+mn-lt"/>
              <a:ea typeface="+mn-ea"/>
            </a:endParaRPr>
          </a:p>
        </p:txBody>
      </p:sp>
      <p:sp>
        <p:nvSpPr>
          <p:cNvPr id="6" name="矩形 5"/>
          <p:cNvSpPr/>
          <p:nvPr userDrawn="1"/>
        </p:nvSpPr>
        <p:spPr>
          <a:xfrm>
            <a:off x="254999" y="2132856"/>
            <a:ext cx="9351897" cy="4156138"/>
          </a:xfrm>
          <a:prstGeom prst="rect">
            <a:avLst/>
          </a:prstGeom>
        </p:spPr>
        <p:txBody>
          <a:bodyPr wrap="square">
            <a:spAutoFit/>
          </a:bodyPr>
          <a:lstStyle/>
          <a:p>
            <a:pPr algn="just" fontAlgn="base">
              <a:lnSpc>
                <a:spcPct val="90000"/>
              </a:lnSpc>
              <a:spcBef>
                <a:spcPct val="25000"/>
              </a:spcBef>
              <a:spcAft>
                <a:spcPct val="0"/>
              </a:spcAft>
            </a:pPr>
            <a:r>
              <a:rPr lang="zh-TW" altLang="en-US" sz="1050" b="1" dirty="0">
                <a:solidFill>
                  <a:schemeClr val="tx2"/>
                </a:solidFill>
                <a:latin typeface="微軟正黑體" panose="020B0604030504040204" pitchFamily="34" charset="-120"/>
                <a:ea typeface="微軟正黑體" panose="020B0604030504040204" pitchFamily="34" charset="-120"/>
              </a:rPr>
              <a:t>上述基金均經金管會核准或同意生效，惟不表示絕無風險。基金經理公司以往之經理績效不保證基金之最低投資收益；基金經理公司除盡善良管理人之注意義務外，不負責本基金之盈虧，亦不保證最低之收益，投資人申購前應詳閱基金公開說明書。有關基金應負擔之費用已揭露於基金公開說明書，本公司及銷售機構均備有基金公開說明書，投資人亦可至公開資訊觀測站中查詢。</a:t>
            </a:r>
            <a:r>
              <a:rPr lang="zh-TW" altLang="en-US" sz="1050" b="1" dirty="0">
                <a:solidFill>
                  <a:schemeClr val="accent1"/>
                </a:solidFill>
                <a:latin typeface="微軟正黑體" panose="020B0604030504040204" pitchFamily="34" charset="-120"/>
                <a:ea typeface="微軟正黑體" panose="020B0604030504040204" pitchFamily="34" charset="-120"/>
              </a:rPr>
              <a:t>本基金經金管會核准或同意生效，惟不表示絕無風險。基金經理公司以往之經理績效不保證基金之最低投資收益；基金經理公司除盡善良管理人之注意義務外，不負責本基金之盈虧，亦不保證最低之收益，投資人申購前應詳閱基金公開說明書。有關基金應負擔之費用已揭露於基金公開說明書，本公司及銷售機構均備有基金公開說明書，投資人亦可至公開資訊觀測站中查詢。基金買賣係以投資人自己之判斷為之，投資人應瞭解並承擔交易可能產生之損益，且最大可能損失達原始投資金額。基金不受存款保險、保險安定基金或其他相關保障機制之保障。如因基金交易所生紛爭， 台端得先向本公司申訴，如不接受前開申訴處理結果或本公司未在三十日內處理時，得在六十日內向金融消費評議中心申請評議。 台端亦得向投信投顧公會申訴、向證券投資人及期貨交易人保護中心申請調處或向法院起訴。</a:t>
            </a:r>
            <a:endParaRPr lang="en-US" altLang="zh-TW" sz="1050" b="1" dirty="0">
              <a:solidFill>
                <a:schemeClr val="accent1"/>
              </a:solidFill>
              <a:latin typeface="微軟正黑體" panose="020B0604030504040204" pitchFamily="34" charset="-120"/>
              <a:ea typeface="微軟正黑體" panose="020B0604030504040204"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上述基金可能對不同計價幣別進行一定程度之避險，投資人將承擔基金投資標的對不同計價幣別之匯率波動風險。投資人以其他非本基金計價幣別之貨幣換匯後投資本基金，須自行承擔匯率變動之風險。</a:t>
            </a:r>
            <a:endPar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基金配息率不代表基金報酬率，且過去配息率不代表未來配息率；基金淨值可能因市場因素而上下波動。基金的配息可能由基金的收益或本金中支付。任何涉及由本金支出的部份，可能導致原始投資金額減損。本基金由本金支付配息之相關資料，投資人可至本公司網站</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(www.nomurafunds.com.tw)</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查詢。本基金配息前未先扣除應負擔之相關費用。</a:t>
            </a: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由於高收益債券之信用評等未達投資等級或未經信用評等，且對利率變動的敏感度甚高，故高收益債券基金可能會因利率上升、市場流動性下降，或債券發行機構違約不支付本金、利息或破產而蒙受虧損。高收益債券基金不適合無法承擔相關風險之投資人，投資人投資以高收益債券為訴求之基金不宜占其投資組合過高之比重。</a:t>
            </a:r>
            <a:endPar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上述基金可能因投資債券可能產生債券發行機構如於投資期間違約或被調降信用評等，致影響債券價格而產生損失之信用風險，以及因市場利率變化或對於未來利率走勢之預期，致影響債券價格之利率風險。部份基金或所投資之債券子基金，可能投資美國</a:t>
            </a:r>
            <a:r>
              <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Rule 144A </a:t>
            </a:r>
            <a:r>
              <a:rPr lang="zh-TW" altLang="en-US"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rPr>
              <a:t>債券，該等債券屬私募性質，較可能發生流動性不足，財務訊息揭露不完整或因價格不透明導致波動性較大之風險，投資人須留意相關風險。</a:t>
            </a:r>
            <a:endParaRPr lang="en-US" altLang="zh-TW" sz="1050"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1050" b="1" dirty="0">
                <a:solidFill>
                  <a:schemeClr val="tx1"/>
                </a:solidFill>
                <a:latin typeface="微軟正黑體" panose="020B0604030504040204" pitchFamily="34" charset="-120"/>
                <a:ea typeface="微軟正黑體" panose="020B0604030504040204" pitchFamily="34" charset="-120"/>
                <a:cs typeface="Arial Unicode MS" pitchFamily="34" charset="-120"/>
              </a:rPr>
              <a:t>上述</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基金涉及投資新興市場部份，因其波動性與風險程度可能較高，且其政治與經濟情勢穩定度可能低於已開發國家，也可能使資產價值受不同程度之影響。依金管會規定，投信基金直接投資大陸地區有價證券僅限掛牌上市有價證券，境外基金投資大陸地區有價證券則不得超過該基金資產淨值之</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20%</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，投資人須留意中國市場特定政治、經濟與市場等投資風險。</a:t>
            </a:r>
            <a:endPar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本文提及之經濟走勢預測不必然代表基金之績效，基金投資風險請詳閱基金公開說明書。定時定額投資人因不同時間進場，將有不同之投資績效，過去之績效亦不代表未來績效之保證。</a:t>
            </a:r>
            <a:endPar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本資料係整理分析各方面資訊之結果，純屬參考性質，本公司不作任何保證或承諾，請勿將本內容視為對個別投資人做基金買賣或其他任何投資之建議或要約。本公司已力求其中資訊之正確與完整，惟不保證本報告絕對正確無誤。未經授權不得複製、修改或散發引用。</a:t>
            </a:r>
            <a:endPar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marL="0" marR="0" indent="0" algn="just" defTabSz="914400" rtl="0" eaLnBrk="1" fontAlgn="base" latinLnBrk="0" hangingPunct="1">
              <a:lnSpc>
                <a:spcPct val="90000"/>
              </a:lnSpc>
              <a:spcBef>
                <a:spcPct val="25000"/>
              </a:spcBef>
              <a:spcAft>
                <a:spcPct val="0"/>
              </a:spcAft>
              <a:buClrTx/>
              <a:buSzTx/>
              <a:buFontTx/>
              <a:buNone/>
              <a:tabLst/>
              <a:defRPr/>
            </a:pP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野村投信為 </a:t>
            </a:r>
            <a:r>
              <a:rPr lang="en-US" altLang="zh-TW"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NN (L) </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、晉達、</a:t>
            </a:r>
            <a:r>
              <a:rPr lang="zh-TW" altLang="en-US" sz="1050" b="1" dirty="0">
                <a:solidFill>
                  <a:schemeClr val="tx2"/>
                </a:solidFill>
              </a:rPr>
              <a:t>野村基金</a:t>
            </a:r>
            <a:r>
              <a:rPr lang="en-US" altLang="zh-TW" sz="1050" b="1" dirty="0">
                <a:solidFill>
                  <a:schemeClr val="tx2"/>
                </a:solidFill>
              </a:rPr>
              <a:t>(</a:t>
            </a:r>
            <a:r>
              <a:rPr lang="zh-TW" altLang="en-US" sz="1050" b="1" dirty="0">
                <a:solidFill>
                  <a:schemeClr val="tx2"/>
                </a:solidFill>
              </a:rPr>
              <a:t>愛爾蘭系列</a:t>
            </a:r>
            <a:r>
              <a:rPr lang="en-US" altLang="zh-TW" sz="1050" b="1" dirty="0">
                <a:solidFill>
                  <a:schemeClr val="tx2"/>
                </a:solidFill>
              </a:rPr>
              <a:t>)</a:t>
            </a:r>
            <a:r>
              <a:rPr lang="zh-TW" altLang="en-US" sz="1050" b="1" dirty="0">
                <a:solidFill>
                  <a:schemeClr val="tx2"/>
                </a:solidFill>
                <a:latin typeface="微軟正黑體" panose="020B0604030504040204" pitchFamily="34" charset="-120"/>
                <a:ea typeface="微軟正黑體" panose="020B0604030504040204" pitchFamily="34" charset="-120"/>
                <a:cs typeface="Arial Unicode MS" pitchFamily="34" charset="-120"/>
              </a:rPr>
              <a:t>及荷寶系列基金在台灣之總代理。</a:t>
            </a:r>
            <a:r>
              <a:rPr lang="en-US" altLang="zh-TW" sz="1050" b="1" dirty="0">
                <a:solidFill>
                  <a:schemeClr val="tx2"/>
                </a:solidFill>
                <a:latin typeface="微軟正黑體" panose="020B0604030504040204" pitchFamily="34" charset="-120"/>
                <a:ea typeface="微軟正黑體" panose="020B0604030504040204" pitchFamily="34" charset="-120"/>
              </a:rPr>
              <a:t> 【</a:t>
            </a:r>
            <a:r>
              <a:rPr lang="zh-TW" altLang="en-US" sz="1050" b="1" dirty="0">
                <a:solidFill>
                  <a:schemeClr val="tx2"/>
                </a:solidFill>
                <a:latin typeface="微軟正黑體" panose="020B0604030504040204" pitchFamily="34" charset="-120"/>
                <a:ea typeface="微軟正黑體" panose="020B0604030504040204" pitchFamily="34" charset="-120"/>
              </a:rPr>
              <a:t>野村投信獨立經營管理</a:t>
            </a:r>
            <a:r>
              <a:rPr lang="en-US" altLang="zh-TW" sz="1050" b="1" dirty="0">
                <a:solidFill>
                  <a:schemeClr val="tx2"/>
                </a:solidFill>
                <a:latin typeface="微軟正黑體" panose="020B0604030504040204" pitchFamily="34" charset="-120"/>
                <a:ea typeface="微軟正黑體" panose="020B0604030504040204" pitchFamily="34" charset="-120"/>
              </a:rPr>
              <a:t>】</a:t>
            </a:r>
            <a:endParaRPr lang="nl-NL" altLang="zh-TW" sz="1050" kern="0" dirty="0">
              <a:solidFill>
                <a:schemeClr val="bg1">
                  <a:lumMod val="6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59683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對內使用)One team One dream">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41" t="3296" r="1514" b="3322"/>
          <a:stretch>
            <a:fillRect/>
          </a:stretch>
        </p:blipFill>
        <p:spPr bwMode="auto">
          <a:xfrm>
            <a:off x="573088" y="1418431"/>
            <a:ext cx="8759825"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14523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對外使用)Onshore and Offshore Fund Labels">
    <p:spTree>
      <p:nvGrpSpPr>
        <p:cNvPr id="1" name=""/>
        <p:cNvGrpSpPr/>
        <p:nvPr/>
      </p:nvGrpSpPr>
      <p:grpSpPr>
        <a:xfrm>
          <a:off x="0" y="0"/>
          <a:ext cx="0" cy="0"/>
          <a:chOff x="0" y="0"/>
          <a:chExt cx="0" cy="0"/>
        </a:xfrm>
      </p:grpSpPr>
      <p:sp>
        <p:nvSpPr>
          <p:cNvPr id="28" name="文字方塊 27"/>
          <p:cNvSpPr txBox="1"/>
          <p:nvPr userDrawn="1"/>
        </p:nvSpPr>
        <p:spPr>
          <a:xfrm>
            <a:off x="577133" y="5837202"/>
            <a:ext cx="5600003" cy="400110"/>
          </a:xfrm>
          <a:prstGeom prst="rect">
            <a:avLst/>
          </a:prstGeom>
          <a:noFill/>
        </p:spPr>
        <p:txBody>
          <a:bodyPr wrap="square" rtlCol="0">
            <a:spAutoFit/>
          </a:bodyPr>
          <a:lstStyle/>
          <a:p>
            <a:r>
              <a:rPr lang="zh-TW" altLang="en-US" sz="1000" dirty="0"/>
              <a:t>註：境外基金品牌由左至右依各品牌英文字母排序</a:t>
            </a:r>
          </a:p>
          <a:p>
            <a:r>
              <a:rPr lang="en-US" altLang="zh-TW" sz="1000" dirty="0"/>
              <a:t>Note: The rank of offshore fund labels are from left to right sorted by fund labels’ alphabet order</a:t>
            </a:r>
            <a:endParaRPr lang="zh-TW" altLang="en-US" sz="1000" dirty="0"/>
          </a:p>
        </p:txBody>
      </p:sp>
      <p:grpSp>
        <p:nvGrpSpPr>
          <p:cNvPr id="5" name="群組 4"/>
          <p:cNvGrpSpPr/>
          <p:nvPr userDrawn="1"/>
        </p:nvGrpSpPr>
        <p:grpSpPr>
          <a:xfrm>
            <a:off x="560513" y="1268760"/>
            <a:ext cx="8775514" cy="4536504"/>
            <a:chOff x="560513" y="1268760"/>
            <a:chExt cx="8775514" cy="4448663"/>
          </a:xfrm>
        </p:grpSpPr>
        <p:sp>
          <p:nvSpPr>
            <p:cNvPr id="6" name="圓角矩形 5"/>
            <p:cNvSpPr/>
            <p:nvPr/>
          </p:nvSpPr>
          <p:spPr bwMode="auto">
            <a:xfrm>
              <a:off x="560513" y="5229200"/>
              <a:ext cx="8775514" cy="488223"/>
            </a:xfrm>
            <a:prstGeom prst="roundRect">
              <a:avLst/>
            </a:prstGeom>
            <a:gradFill flip="none" rotWithShape="1">
              <a:gsLst>
                <a:gs pos="0">
                  <a:schemeClr val="accent1">
                    <a:shade val="51000"/>
                    <a:satMod val="130000"/>
                  </a:schemeClr>
                </a:gs>
                <a:gs pos="76000">
                  <a:schemeClr val="accent1">
                    <a:shade val="93000"/>
                    <a:satMod val="130000"/>
                  </a:schemeClr>
                </a:gs>
                <a:gs pos="100000">
                  <a:schemeClr val="accent1">
                    <a:shade val="94000"/>
                    <a:satMod val="135000"/>
                  </a:schemeClr>
                </a:gs>
              </a:gsLst>
              <a:lin ang="3600000" scaled="0"/>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a:ln>
                    <a:noFill/>
                  </a:ln>
                  <a:solidFill>
                    <a:schemeClr val="bg1"/>
                  </a:solidFill>
                  <a:effectLst/>
                  <a:latin typeface="Arial" charset="0"/>
                </a:rPr>
                <a:t>野村投信境內外</a:t>
              </a:r>
              <a:r>
                <a:rPr lang="zh-TW" altLang="en-US" sz="2800" b="1" dirty="0">
                  <a:solidFill>
                    <a:schemeClr val="bg1"/>
                  </a:solidFill>
                  <a:latin typeface="Arial" charset="0"/>
                </a:rPr>
                <a:t>基金品牌</a:t>
              </a:r>
              <a:endParaRPr kumimoji="0" lang="zh-TW" altLang="en-US" sz="2800" b="1" i="0" u="none" strike="noStrike" cap="none" normalizeH="0" baseline="0" dirty="0">
                <a:ln>
                  <a:noFill/>
                </a:ln>
                <a:solidFill>
                  <a:schemeClr val="bg1"/>
                </a:solidFill>
                <a:effectLst/>
                <a:latin typeface="Arial" charset="0"/>
              </a:endParaRPr>
            </a:p>
          </p:txBody>
        </p:sp>
        <p:grpSp>
          <p:nvGrpSpPr>
            <p:cNvPr id="8" name="群組 7"/>
            <p:cNvGrpSpPr/>
            <p:nvPr/>
          </p:nvGrpSpPr>
          <p:grpSpPr>
            <a:xfrm>
              <a:off x="907798" y="1268760"/>
              <a:ext cx="8137168" cy="2895162"/>
              <a:chOff x="907798" y="1268760"/>
              <a:chExt cx="8137168" cy="2895162"/>
            </a:xfrm>
          </p:grpSpPr>
          <p:grpSp>
            <p:nvGrpSpPr>
              <p:cNvPr id="9" name="群組 8"/>
              <p:cNvGrpSpPr/>
              <p:nvPr/>
            </p:nvGrpSpPr>
            <p:grpSpPr>
              <a:xfrm>
                <a:off x="3636432" y="1268760"/>
                <a:ext cx="5408534" cy="2895162"/>
                <a:chOff x="3636432" y="1268760"/>
                <a:chExt cx="5408534" cy="2895162"/>
              </a:xfrm>
            </p:grpSpPr>
            <p:grpSp>
              <p:nvGrpSpPr>
                <p:cNvPr id="17" name="群組 16"/>
                <p:cNvGrpSpPr/>
                <p:nvPr/>
              </p:nvGrpSpPr>
              <p:grpSpPr>
                <a:xfrm>
                  <a:off x="3636432" y="1268760"/>
                  <a:ext cx="5408534" cy="400667"/>
                  <a:chOff x="3362112" y="1268760"/>
                  <a:chExt cx="5408534" cy="400667"/>
                </a:xfrm>
              </p:grpSpPr>
              <p:sp>
                <p:nvSpPr>
                  <p:cNvPr id="25" name="文字方塊 24"/>
                  <p:cNvSpPr txBox="1"/>
                  <p:nvPr/>
                </p:nvSpPr>
                <p:spPr>
                  <a:xfrm>
                    <a:off x="5134430" y="1268760"/>
                    <a:ext cx="1944216" cy="369332"/>
                  </a:xfrm>
                  <a:prstGeom prst="rect">
                    <a:avLst/>
                  </a:prstGeom>
                  <a:noFill/>
                </p:spPr>
                <p:txBody>
                  <a:bodyPr wrap="square" rtlCol="0">
                    <a:spAutoFit/>
                  </a:bodyPr>
                  <a:lstStyle/>
                  <a:p>
                    <a:pPr algn="ctr"/>
                    <a:r>
                      <a:rPr lang="zh-TW" altLang="en-US" b="1" dirty="0"/>
                      <a:t>總代理境外基金</a:t>
                    </a:r>
                  </a:p>
                </p:txBody>
              </p:sp>
              <p:cxnSp>
                <p:nvCxnSpPr>
                  <p:cNvPr id="26" name="肘形接點 25"/>
                  <p:cNvCxnSpPr/>
                  <p:nvPr/>
                </p:nvCxnSpPr>
                <p:spPr bwMode="auto">
                  <a:xfrm rot="10800000" flipV="1">
                    <a:off x="3362112" y="1453427"/>
                    <a:ext cx="1692000" cy="216000"/>
                  </a:xfrm>
                  <a:prstGeom prst="bentConnector3">
                    <a:avLst>
                      <a:gd name="adj1" fmla="val 100175"/>
                    </a:avLst>
                  </a:prstGeom>
                  <a:solidFill>
                    <a:schemeClr val="accent2"/>
                  </a:solidFill>
                  <a:ln w="9525" cap="flat" cmpd="sng" algn="ctr">
                    <a:solidFill>
                      <a:schemeClr val="tx1"/>
                    </a:solidFill>
                    <a:prstDash val="solid"/>
                    <a:round/>
                    <a:headEnd type="none" w="med" len="med"/>
                    <a:tailEnd type="none" w="med" len="med"/>
                  </a:ln>
                  <a:effectLst/>
                </p:spPr>
              </p:cxnSp>
              <p:cxnSp>
                <p:nvCxnSpPr>
                  <p:cNvPr id="27" name="肘形接點 26"/>
                  <p:cNvCxnSpPr/>
                  <p:nvPr/>
                </p:nvCxnSpPr>
                <p:spPr bwMode="auto">
                  <a:xfrm>
                    <a:off x="7078646" y="1453426"/>
                    <a:ext cx="1692000" cy="216000"/>
                  </a:xfrm>
                  <a:prstGeom prst="bentConnector3">
                    <a:avLst>
                      <a:gd name="adj1" fmla="val 100282"/>
                    </a:avLst>
                  </a:prstGeom>
                  <a:solidFill>
                    <a:schemeClr val="accent2"/>
                  </a:solidFill>
                  <a:ln w="9525" cap="flat" cmpd="sng" algn="ctr">
                    <a:solidFill>
                      <a:schemeClr val="tx1"/>
                    </a:solidFill>
                    <a:prstDash val="solid"/>
                    <a:round/>
                    <a:headEnd type="none" w="med" len="med"/>
                    <a:tailEnd type="none" w="med" len="med"/>
                  </a:ln>
                  <a:effectLst/>
                </p:spPr>
              </p:cxnSp>
            </p:grpSp>
            <p:grpSp>
              <p:nvGrpSpPr>
                <p:cNvPr id="19" name="群組 18"/>
                <p:cNvGrpSpPr/>
                <p:nvPr/>
              </p:nvGrpSpPr>
              <p:grpSpPr>
                <a:xfrm>
                  <a:off x="3728864" y="1692442"/>
                  <a:ext cx="5026008" cy="2471480"/>
                  <a:chOff x="3043378" y="2304056"/>
                  <a:chExt cx="5026008" cy="2471480"/>
                </a:xfrm>
              </p:grpSpPr>
              <p:pic>
                <p:nvPicPr>
                  <p:cNvPr id="2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478" y="3146654"/>
                    <a:ext cx="1800200" cy="552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字方塊 23"/>
                  <p:cNvSpPr txBox="1"/>
                  <p:nvPr/>
                </p:nvSpPr>
                <p:spPr>
                  <a:xfrm>
                    <a:off x="5946560" y="2304056"/>
                    <a:ext cx="2122826" cy="400110"/>
                  </a:xfrm>
                  <a:prstGeom prst="rect">
                    <a:avLst/>
                  </a:prstGeom>
                  <a:noFill/>
                </p:spPr>
                <p:txBody>
                  <a:bodyPr wrap="square" rtlCol="0">
                    <a:spAutoFit/>
                  </a:bodyPr>
                  <a:lstStyle/>
                  <a:p>
                    <a:pPr algn="ctr"/>
                    <a:r>
                      <a:rPr lang="en-US" altLang="zh-TW" sz="2000" b="1" dirty="0">
                        <a:solidFill>
                          <a:srgbClr val="FF6600"/>
                        </a:solidFill>
                      </a:rPr>
                      <a:t>NN (L) </a:t>
                    </a:r>
                    <a:r>
                      <a:rPr lang="zh-TW" altLang="en-US" sz="2000" b="1" dirty="0">
                        <a:solidFill>
                          <a:srgbClr val="FF6600"/>
                        </a:solidFill>
                      </a:rPr>
                      <a:t>系列基金</a:t>
                    </a:r>
                  </a:p>
                </p:txBody>
              </p:sp>
              <p:sp>
                <p:nvSpPr>
                  <p:cNvPr id="29" name="文字方塊 28"/>
                  <p:cNvSpPr txBox="1"/>
                  <p:nvPr userDrawn="1"/>
                </p:nvSpPr>
                <p:spPr>
                  <a:xfrm>
                    <a:off x="6165390" y="4375424"/>
                    <a:ext cx="1858288" cy="400110"/>
                  </a:xfrm>
                  <a:prstGeom prst="rect">
                    <a:avLst/>
                  </a:prstGeom>
                  <a:noFill/>
                </p:spPr>
                <p:txBody>
                  <a:bodyPr wrap="square" rtlCol="0">
                    <a:spAutoFit/>
                  </a:bodyPr>
                  <a:lstStyle/>
                  <a:p>
                    <a:pPr algn="ctr"/>
                    <a:r>
                      <a:rPr lang="zh-TW" altLang="en-US" sz="2000" b="1" dirty="0">
                        <a:solidFill>
                          <a:srgbClr val="00A2BD"/>
                        </a:solidFill>
                      </a:rPr>
                      <a:t>荷寶系列基金</a:t>
                    </a:r>
                  </a:p>
                </p:txBody>
              </p:sp>
              <p:sp>
                <p:nvSpPr>
                  <p:cNvPr id="30" name="文字方塊 29"/>
                  <p:cNvSpPr txBox="1"/>
                  <p:nvPr userDrawn="1"/>
                </p:nvSpPr>
                <p:spPr>
                  <a:xfrm>
                    <a:off x="3043378" y="4375426"/>
                    <a:ext cx="2661372" cy="400110"/>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1" dirty="0">
                        <a:solidFill>
                          <a:schemeClr val="accent1"/>
                        </a:solidFill>
                      </a:rPr>
                      <a:t>野村基金</a:t>
                    </a:r>
                    <a:r>
                      <a:rPr lang="en-US" altLang="zh-TW" sz="2000" b="1" dirty="0">
                        <a:solidFill>
                          <a:schemeClr val="accent1"/>
                        </a:solidFill>
                      </a:rPr>
                      <a:t>(</a:t>
                    </a:r>
                    <a:r>
                      <a:rPr lang="zh-TW" altLang="en-US" sz="2000" b="1" dirty="0">
                        <a:solidFill>
                          <a:schemeClr val="accent1"/>
                        </a:solidFill>
                      </a:rPr>
                      <a:t>愛爾蘭系列</a:t>
                    </a:r>
                    <a:r>
                      <a:rPr lang="en-US" altLang="zh-TW" sz="2000" b="1" dirty="0">
                        <a:solidFill>
                          <a:schemeClr val="accent1"/>
                        </a:solidFill>
                      </a:rPr>
                      <a:t>)</a:t>
                    </a:r>
                    <a:endParaRPr lang="zh-TW" altLang="en-US" sz="2000" b="1" dirty="0">
                      <a:solidFill>
                        <a:schemeClr val="accent1"/>
                      </a:solidFill>
                    </a:endParaRPr>
                  </a:p>
                </p:txBody>
              </p:sp>
            </p:grpSp>
          </p:grpSp>
          <p:grpSp>
            <p:nvGrpSpPr>
              <p:cNvPr id="10" name="群組 9"/>
              <p:cNvGrpSpPr/>
              <p:nvPr/>
            </p:nvGrpSpPr>
            <p:grpSpPr>
              <a:xfrm>
                <a:off x="907798" y="1268760"/>
                <a:ext cx="2245002" cy="2709864"/>
                <a:chOff x="237238" y="1268760"/>
                <a:chExt cx="2245002" cy="2709864"/>
              </a:xfrm>
            </p:grpSpPr>
            <p:sp>
              <p:nvSpPr>
                <p:cNvPr id="11" name="文字方塊 10"/>
                <p:cNvSpPr txBox="1"/>
                <p:nvPr/>
              </p:nvSpPr>
              <p:spPr>
                <a:xfrm>
                  <a:off x="561814" y="1268760"/>
                  <a:ext cx="1620000" cy="369332"/>
                </a:xfrm>
                <a:prstGeom prst="rect">
                  <a:avLst/>
                </a:prstGeom>
                <a:noFill/>
              </p:spPr>
              <p:txBody>
                <a:bodyPr wrap="square" lIns="0" rIns="0" rtlCol="0">
                  <a:spAutoFit/>
                </a:bodyPr>
                <a:lstStyle/>
                <a:p>
                  <a:pPr algn="ctr"/>
                  <a:r>
                    <a:rPr lang="zh-TW" altLang="en-US" b="1" dirty="0"/>
                    <a:t>境內基金</a:t>
                  </a:r>
                </a:p>
              </p:txBody>
            </p:sp>
            <p:cxnSp>
              <p:nvCxnSpPr>
                <p:cNvPr id="12" name="肘形接點 11"/>
                <p:cNvCxnSpPr/>
                <p:nvPr/>
              </p:nvCxnSpPr>
              <p:spPr bwMode="auto">
                <a:xfrm rot="10800000" flipV="1">
                  <a:off x="270190" y="1448471"/>
                  <a:ext cx="288000" cy="216000"/>
                </a:xfrm>
                <a:prstGeom prst="bentConnector2">
                  <a:avLst/>
                </a:prstGeom>
                <a:solidFill>
                  <a:schemeClr val="accent2"/>
                </a:solidFill>
                <a:ln w="9525" cap="flat" cmpd="sng" algn="ctr">
                  <a:solidFill>
                    <a:schemeClr val="tx1"/>
                  </a:solidFill>
                  <a:prstDash val="solid"/>
                  <a:round/>
                  <a:headEnd type="none" w="med" len="med"/>
                  <a:tailEnd type="none" w="med" len="med"/>
                </a:ln>
                <a:effectLst/>
              </p:spPr>
            </p:cxnSp>
            <p:cxnSp>
              <p:nvCxnSpPr>
                <p:cNvPr id="13" name="肘形接點 12"/>
                <p:cNvCxnSpPr/>
                <p:nvPr/>
              </p:nvCxnSpPr>
              <p:spPr bwMode="auto">
                <a:xfrm>
                  <a:off x="2123502" y="1448472"/>
                  <a:ext cx="288000" cy="216000"/>
                </a:xfrm>
                <a:prstGeom prst="bentConnector3">
                  <a:avLst>
                    <a:gd name="adj1" fmla="val 100456"/>
                  </a:avLst>
                </a:prstGeom>
                <a:solidFill>
                  <a:schemeClr val="accent2"/>
                </a:solidFill>
                <a:ln w="9525" cap="flat" cmpd="sng" algn="ctr">
                  <a:solidFill>
                    <a:schemeClr val="tx1"/>
                  </a:solidFill>
                  <a:prstDash val="solid"/>
                  <a:round/>
                  <a:headEnd type="none" w="med" len="med"/>
                  <a:tailEnd type="none" w="med" len="med"/>
                </a:ln>
                <a:effectLst/>
              </p:spPr>
            </p:cxnSp>
            <p:grpSp>
              <p:nvGrpSpPr>
                <p:cNvPr id="14" name="群組 13"/>
                <p:cNvGrpSpPr/>
                <p:nvPr/>
              </p:nvGrpSpPr>
              <p:grpSpPr>
                <a:xfrm>
                  <a:off x="237238" y="2115560"/>
                  <a:ext cx="2245002" cy="1863064"/>
                  <a:chOff x="237238" y="2115560"/>
                  <a:chExt cx="2245002" cy="1863064"/>
                </a:xfrm>
              </p:grpSpPr>
              <p:sp>
                <p:nvSpPr>
                  <p:cNvPr id="15" name="文字方塊 14"/>
                  <p:cNvSpPr txBox="1"/>
                  <p:nvPr/>
                </p:nvSpPr>
                <p:spPr>
                  <a:xfrm>
                    <a:off x="237238" y="2115560"/>
                    <a:ext cx="2245002" cy="400110"/>
                  </a:xfrm>
                  <a:prstGeom prst="rect">
                    <a:avLst/>
                  </a:prstGeom>
                  <a:noFill/>
                </p:spPr>
                <p:txBody>
                  <a:bodyPr wrap="square" rtlCol="0">
                    <a:spAutoFit/>
                  </a:bodyPr>
                  <a:lstStyle/>
                  <a:p>
                    <a:pPr algn="ctr"/>
                    <a:r>
                      <a:rPr lang="zh-TW" altLang="en-US" sz="2000" b="1" dirty="0"/>
                      <a:t>野村投信系列基金</a:t>
                    </a:r>
                  </a:p>
                </p:txBody>
              </p:sp>
              <p:pic>
                <p:nvPicPr>
                  <p:cNvPr id="16" name="Picture 3" descr="K:\Product &amp; Marketing Mgt\Marketing Communication\05_Marketing Collaterals\Format 提案\Word Fornat\Word Template\eDM\Logo file\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318" y="2610624"/>
                    <a:ext cx="1778641" cy="1368000"/>
                  </a:xfrm>
                  <a:prstGeom prst="rect">
                    <a:avLst/>
                  </a:prstGeom>
                  <a:noFill/>
                  <a:extLst>
                    <a:ext uri="{909E8E84-426E-40DD-AFC4-6F175D3DCCD1}">
                      <a14:hiddenFill xmlns:a14="http://schemas.microsoft.com/office/drawing/2010/main">
                        <a:solidFill>
                          <a:srgbClr val="FFFFFF"/>
                        </a:solidFill>
                      </a14:hiddenFill>
                    </a:ext>
                  </a:extLst>
                </p:spPr>
              </p:pic>
            </p:grpSp>
          </p:grpSp>
        </p:grpSp>
      </p:gr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47188" y="4427216"/>
            <a:ext cx="1265663" cy="51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 descr="cid:image001.jpg@01D102A9.8979E250"/>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62778" y="4500338"/>
            <a:ext cx="1407794" cy="41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接點 30"/>
          <p:cNvCxnSpPr/>
          <p:nvPr userDrawn="1"/>
        </p:nvCxnSpPr>
        <p:spPr bwMode="auto">
          <a:xfrm>
            <a:off x="3872880" y="3582069"/>
            <a:ext cx="5040560" cy="0"/>
          </a:xfrm>
          <a:prstGeom prst="line">
            <a:avLst/>
          </a:prstGeom>
          <a:solidFill>
            <a:schemeClr val="accent2"/>
          </a:solidFill>
          <a:ln w="6350" cap="flat" cmpd="sng" algn="ctr">
            <a:solidFill>
              <a:schemeClr val="accent2">
                <a:lumMod val="40000"/>
                <a:lumOff val="60000"/>
              </a:schemeClr>
            </a:solidFill>
            <a:prstDash val="dash"/>
            <a:round/>
            <a:headEnd type="none" w="med" len="med"/>
            <a:tailEnd type="none" w="med" len="med"/>
          </a:ln>
          <a:effectLst/>
        </p:spPr>
      </p:cxnSp>
      <p:cxnSp>
        <p:nvCxnSpPr>
          <p:cNvPr id="33" name="直線接點 32"/>
          <p:cNvCxnSpPr/>
          <p:nvPr userDrawn="1"/>
        </p:nvCxnSpPr>
        <p:spPr bwMode="auto">
          <a:xfrm rot="5400000">
            <a:off x="4970014" y="3519168"/>
            <a:ext cx="2844000" cy="0"/>
          </a:xfrm>
          <a:prstGeom prst="line">
            <a:avLst/>
          </a:prstGeom>
          <a:solidFill>
            <a:schemeClr val="accent2"/>
          </a:solidFill>
          <a:ln w="6350" cap="flat" cmpd="sng" algn="ctr">
            <a:solidFill>
              <a:schemeClr val="accent2">
                <a:lumMod val="40000"/>
                <a:lumOff val="60000"/>
              </a:schemeClr>
            </a:solidFill>
            <a:prstDash val="dash"/>
            <a:round/>
            <a:headEnd type="none" w="med" len="med"/>
            <a:tailEnd type="none" w="med" len="med"/>
          </a:ln>
          <a:effectLst/>
        </p:spPr>
      </p:cxnSp>
      <p:pic>
        <p:nvPicPr>
          <p:cNvPr id="32" name="圖片 3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77096" y="2366986"/>
            <a:ext cx="1440000" cy="859611"/>
          </a:xfrm>
          <a:prstGeom prst="rect">
            <a:avLst/>
          </a:prstGeom>
        </p:spPr>
      </p:pic>
      <p:sp>
        <p:nvSpPr>
          <p:cNvPr id="36" name="文字方塊 35"/>
          <p:cNvSpPr txBox="1"/>
          <p:nvPr userDrawn="1"/>
        </p:nvSpPr>
        <p:spPr>
          <a:xfrm>
            <a:off x="3547510" y="1700808"/>
            <a:ext cx="2745189" cy="400110"/>
          </a:xfrm>
          <a:prstGeom prst="rect">
            <a:avLst/>
          </a:prstGeom>
          <a:noFill/>
        </p:spPr>
        <p:txBody>
          <a:bodyPr wrap="square" rtlCol="0">
            <a:spAutoFit/>
          </a:bodyPr>
          <a:lstStyle/>
          <a:p>
            <a:pPr algn="ctr"/>
            <a:r>
              <a:rPr lang="zh-TW" altLang="en-US" sz="2000" b="1" dirty="0">
                <a:solidFill>
                  <a:srgbClr val="009D80"/>
                </a:solidFill>
              </a:rPr>
              <a:t>晉達系列基金 </a:t>
            </a:r>
            <a:r>
              <a:rPr lang="en-US" altLang="zh-TW" sz="1200" b="1" dirty="0">
                <a:solidFill>
                  <a:srgbClr val="009D80"/>
                </a:solidFill>
              </a:rPr>
              <a:t>(</a:t>
            </a:r>
            <a:r>
              <a:rPr lang="zh-TW" altLang="en-US" sz="1200" b="1" dirty="0">
                <a:solidFill>
                  <a:srgbClr val="009D80"/>
                </a:solidFill>
              </a:rPr>
              <a:t>原</a:t>
            </a:r>
            <a:r>
              <a:rPr lang="en-US" altLang="zh-TW" sz="1200" b="1" dirty="0">
                <a:solidFill>
                  <a:srgbClr val="009D80"/>
                </a:solidFill>
              </a:rPr>
              <a:t>)</a:t>
            </a:r>
            <a:r>
              <a:rPr lang="zh-TW" altLang="en-US" sz="1200" b="1" dirty="0">
                <a:solidFill>
                  <a:srgbClr val="009D80"/>
                </a:solidFill>
              </a:rPr>
              <a:t>天達</a:t>
            </a:r>
          </a:p>
        </p:txBody>
      </p:sp>
    </p:spTree>
    <p:extLst>
      <p:ext uri="{BB962C8B-B14F-4D97-AF65-F5344CB8AC3E}">
        <p14:creationId xmlns:p14="http://schemas.microsoft.com/office/powerpoint/2010/main" val="17183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ab_過場頁">
    <p:spTree>
      <p:nvGrpSpPr>
        <p:cNvPr id="1" name=""/>
        <p:cNvGrpSpPr/>
        <p:nvPr/>
      </p:nvGrpSpPr>
      <p:grpSpPr>
        <a:xfrm>
          <a:off x="0" y="0"/>
          <a:ext cx="0" cy="0"/>
          <a:chOff x="0" y="0"/>
          <a:chExt cx="0" cy="0"/>
        </a:xfrm>
      </p:grpSpPr>
      <p:grpSp>
        <p:nvGrpSpPr>
          <p:cNvPr id="116" name="Group 115"/>
          <p:cNvGrpSpPr>
            <a:grpSpLocks noChangeAspect="1"/>
          </p:cNvGrpSpPr>
          <p:nvPr userDrawn="1"/>
        </p:nvGrpSpPr>
        <p:grpSpPr>
          <a:xfrm>
            <a:off x="228599" y="-3600"/>
            <a:ext cx="9676800" cy="3555366"/>
            <a:chOff x="266700" y="0"/>
            <a:chExt cx="9647238" cy="3540126"/>
          </a:xfrm>
        </p:grpSpPr>
        <p:sp>
          <p:nvSpPr>
            <p:cNvPr id="1084" name="AutoShape 60"/>
            <p:cNvSpPr>
              <a:spLocks noChangeAspect="1" noChangeArrowheads="1" noTextEdit="1"/>
            </p:cNvSpPr>
            <p:nvPr userDrawn="1"/>
          </p:nvSpPr>
          <p:spPr bwMode="auto">
            <a:xfrm>
              <a:off x="266700" y="0"/>
              <a:ext cx="9647238" cy="3540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6" name="Freeform 62"/>
            <p:cNvSpPr>
              <a:spLocks/>
            </p:cNvSpPr>
            <p:nvPr userDrawn="1"/>
          </p:nvSpPr>
          <p:spPr bwMode="auto">
            <a:xfrm>
              <a:off x="5572125" y="3175"/>
              <a:ext cx="4341813" cy="3536950"/>
            </a:xfrm>
            <a:custGeom>
              <a:avLst/>
              <a:gdLst/>
              <a:ahLst/>
              <a:cxnLst>
                <a:cxn ang="0">
                  <a:pos x="0" y="704"/>
                </a:cxn>
                <a:cxn ang="0">
                  <a:pos x="679" y="2228"/>
                </a:cxn>
                <a:cxn ang="0">
                  <a:pos x="2735" y="2228"/>
                </a:cxn>
                <a:cxn ang="0">
                  <a:pos x="2735" y="0"/>
                </a:cxn>
                <a:cxn ang="0">
                  <a:pos x="306" y="0"/>
                </a:cxn>
                <a:cxn ang="0">
                  <a:pos x="0" y="704"/>
                </a:cxn>
              </a:cxnLst>
              <a:rect l="0" t="0" r="r" b="b"/>
              <a:pathLst>
                <a:path w="2735" h="2228">
                  <a:moveTo>
                    <a:pt x="0" y="704"/>
                  </a:moveTo>
                  <a:lnTo>
                    <a:pt x="679" y="2228"/>
                  </a:lnTo>
                  <a:lnTo>
                    <a:pt x="2735" y="2228"/>
                  </a:lnTo>
                  <a:lnTo>
                    <a:pt x="2735" y="0"/>
                  </a:lnTo>
                  <a:lnTo>
                    <a:pt x="306" y="0"/>
                  </a:lnTo>
                  <a:lnTo>
                    <a:pt x="0" y="70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7" name="Freeform 63"/>
            <p:cNvSpPr>
              <a:spLocks/>
            </p:cNvSpPr>
            <p:nvPr userDrawn="1"/>
          </p:nvSpPr>
          <p:spPr bwMode="auto">
            <a:xfrm>
              <a:off x="5572125" y="3175"/>
              <a:ext cx="4341813" cy="3536950"/>
            </a:xfrm>
            <a:custGeom>
              <a:avLst/>
              <a:gdLst/>
              <a:ahLst/>
              <a:cxnLst>
                <a:cxn ang="0">
                  <a:pos x="0" y="704"/>
                </a:cxn>
                <a:cxn ang="0">
                  <a:pos x="679" y="2228"/>
                </a:cxn>
                <a:cxn ang="0">
                  <a:pos x="2735" y="2228"/>
                </a:cxn>
                <a:cxn ang="0">
                  <a:pos x="2735" y="0"/>
                </a:cxn>
                <a:cxn ang="0">
                  <a:pos x="306" y="0"/>
                </a:cxn>
                <a:cxn ang="0">
                  <a:pos x="0" y="704"/>
                </a:cxn>
              </a:cxnLst>
              <a:rect l="0" t="0" r="r" b="b"/>
              <a:pathLst>
                <a:path w="2735" h="2228">
                  <a:moveTo>
                    <a:pt x="0" y="704"/>
                  </a:moveTo>
                  <a:lnTo>
                    <a:pt x="679" y="2228"/>
                  </a:lnTo>
                  <a:lnTo>
                    <a:pt x="2735" y="2228"/>
                  </a:lnTo>
                  <a:lnTo>
                    <a:pt x="2735" y="0"/>
                  </a:lnTo>
                  <a:lnTo>
                    <a:pt x="306" y="0"/>
                  </a:lnTo>
                  <a:lnTo>
                    <a:pt x="0" y="70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8" name="Freeform 64"/>
            <p:cNvSpPr>
              <a:spLocks/>
            </p:cNvSpPr>
            <p:nvPr userDrawn="1"/>
          </p:nvSpPr>
          <p:spPr bwMode="auto">
            <a:xfrm>
              <a:off x="4842828" y="1652588"/>
              <a:ext cx="1352550" cy="1887538"/>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89" name="Freeform 65"/>
            <p:cNvSpPr>
              <a:spLocks/>
            </p:cNvSpPr>
            <p:nvPr userDrawn="1"/>
          </p:nvSpPr>
          <p:spPr bwMode="auto">
            <a:xfrm>
              <a:off x="4827588" y="1652588"/>
              <a:ext cx="1352550" cy="1887538"/>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0" name="Freeform 66"/>
            <p:cNvSpPr>
              <a:spLocks/>
            </p:cNvSpPr>
            <p:nvPr userDrawn="1"/>
          </p:nvSpPr>
          <p:spPr bwMode="auto">
            <a:xfrm>
              <a:off x="4626928" y="3175"/>
              <a:ext cx="960438" cy="1649413"/>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1" name="Freeform 67"/>
            <p:cNvSpPr>
              <a:spLocks/>
            </p:cNvSpPr>
            <p:nvPr userDrawn="1"/>
          </p:nvSpPr>
          <p:spPr bwMode="auto">
            <a:xfrm>
              <a:off x="4611688" y="3175"/>
              <a:ext cx="960438" cy="1649413"/>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2" name="Freeform 68"/>
            <p:cNvSpPr>
              <a:spLocks/>
            </p:cNvSpPr>
            <p:nvPr userDrawn="1"/>
          </p:nvSpPr>
          <p:spPr bwMode="auto">
            <a:xfrm>
              <a:off x="3116580" y="1171575"/>
              <a:ext cx="1741488" cy="2368550"/>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3" name="Freeform 69"/>
            <p:cNvSpPr>
              <a:spLocks/>
            </p:cNvSpPr>
            <p:nvPr userDrawn="1"/>
          </p:nvSpPr>
          <p:spPr bwMode="auto">
            <a:xfrm>
              <a:off x="3086100" y="1171575"/>
              <a:ext cx="1741488" cy="2368550"/>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4" name="Freeform 70"/>
            <p:cNvSpPr>
              <a:spLocks/>
            </p:cNvSpPr>
            <p:nvPr userDrawn="1"/>
          </p:nvSpPr>
          <p:spPr bwMode="auto">
            <a:xfrm>
              <a:off x="5078413" y="3175"/>
              <a:ext cx="979488" cy="1117600"/>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5" name="Freeform 71"/>
            <p:cNvSpPr>
              <a:spLocks/>
            </p:cNvSpPr>
            <p:nvPr userDrawn="1"/>
          </p:nvSpPr>
          <p:spPr bwMode="auto">
            <a:xfrm>
              <a:off x="5078413" y="3175"/>
              <a:ext cx="979488" cy="1117600"/>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6" name="Freeform 72"/>
            <p:cNvSpPr>
              <a:spLocks/>
            </p:cNvSpPr>
            <p:nvPr userDrawn="1"/>
          </p:nvSpPr>
          <p:spPr bwMode="auto">
            <a:xfrm>
              <a:off x="5086033" y="3175"/>
              <a:ext cx="979488" cy="1117600"/>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7" name="Freeform 73"/>
            <p:cNvSpPr>
              <a:spLocks/>
            </p:cNvSpPr>
            <p:nvPr userDrawn="1"/>
          </p:nvSpPr>
          <p:spPr bwMode="auto">
            <a:xfrm>
              <a:off x="5078413" y="3175"/>
              <a:ext cx="979488" cy="1117600"/>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8" name="Freeform 74"/>
            <p:cNvSpPr>
              <a:spLocks/>
            </p:cNvSpPr>
            <p:nvPr userDrawn="1"/>
          </p:nvSpPr>
          <p:spPr bwMode="auto">
            <a:xfrm>
              <a:off x="4131310" y="3175"/>
              <a:ext cx="1235075" cy="2838450"/>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099" name="Freeform 75"/>
            <p:cNvSpPr>
              <a:spLocks/>
            </p:cNvSpPr>
            <p:nvPr userDrawn="1"/>
          </p:nvSpPr>
          <p:spPr bwMode="auto">
            <a:xfrm>
              <a:off x="4108450" y="3175"/>
              <a:ext cx="1235075" cy="2838450"/>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0" name="Freeform 76"/>
            <p:cNvSpPr>
              <a:spLocks/>
            </p:cNvSpPr>
            <p:nvPr userDrawn="1"/>
          </p:nvSpPr>
          <p:spPr bwMode="auto">
            <a:xfrm>
              <a:off x="3635693" y="3175"/>
              <a:ext cx="1006475" cy="116840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1" name="Freeform 77"/>
            <p:cNvSpPr>
              <a:spLocks/>
            </p:cNvSpPr>
            <p:nvPr userDrawn="1"/>
          </p:nvSpPr>
          <p:spPr bwMode="auto">
            <a:xfrm>
              <a:off x="3605213" y="3175"/>
              <a:ext cx="1006475" cy="116840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2" name="Freeform 78"/>
            <p:cNvSpPr>
              <a:spLocks/>
            </p:cNvSpPr>
            <p:nvPr userDrawn="1"/>
          </p:nvSpPr>
          <p:spPr bwMode="auto">
            <a:xfrm>
              <a:off x="2157413" y="3175"/>
              <a:ext cx="1989138" cy="3536950"/>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3" name="Freeform 79"/>
            <p:cNvSpPr>
              <a:spLocks/>
            </p:cNvSpPr>
            <p:nvPr userDrawn="1"/>
          </p:nvSpPr>
          <p:spPr bwMode="auto">
            <a:xfrm>
              <a:off x="2119313" y="3175"/>
              <a:ext cx="1989138" cy="3536950"/>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4" name="Freeform 80"/>
            <p:cNvSpPr>
              <a:spLocks/>
            </p:cNvSpPr>
            <p:nvPr userDrawn="1"/>
          </p:nvSpPr>
          <p:spPr bwMode="auto">
            <a:xfrm>
              <a:off x="312420" y="3175"/>
              <a:ext cx="3338513" cy="3536950"/>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sp>
          <p:nvSpPr>
            <p:cNvPr id="1105" name="Freeform 81"/>
            <p:cNvSpPr>
              <a:spLocks/>
            </p:cNvSpPr>
            <p:nvPr userDrawn="1"/>
          </p:nvSpPr>
          <p:spPr bwMode="auto">
            <a:xfrm>
              <a:off x="266700" y="3175"/>
              <a:ext cx="3338513" cy="3536950"/>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baseline="0">
                <a:latin typeface="+mn-lt"/>
                <a:ea typeface="+mn-ea"/>
              </a:endParaRPr>
            </a:p>
          </p:txBody>
        </p:sp>
      </p:grpSp>
      <p:sp>
        <p:nvSpPr>
          <p:cNvPr id="7" name="Text Placeholder 17"/>
          <p:cNvSpPr>
            <a:spLocks noGrp="1"/>
          </p:cNvSpPr>
          <p:nvPr userDrawn="1">
            <p:ph type="body" sz="quarter" idx="10" hasCustomPrompt="1"/>
          </p:nvPr>
        </p:nvSpPr>
        <p:spPr>
          <a:xfrm>
            <a:off x="445700" y="3600000"/>
            <a:ext cx="7821613" cy="860400"/>
          </a:xfrm>
          <a:prstGeom prst="rect">
            <a:avLst/>
          </a:prstGeom>
        </p:spPr>
        <p:txBody>
          <a:bodyPr lIns="0" tIns="0" rIns="0" bIns="0" anchor="b" anchorCtr="0"/>
          <a:lstStyle>
            <a:lvl1pPr marL="0" marR="0" indent="0" algn="l" defTabSz="957263" rtl="0" eaLnBrk="1" fontAlgn="base" latinLnBrk="0" hangingPunct="1">
              <a:lnSpc>
                <a:spcPct val="100000"/>
              </a:lnSpc>
              <a:spcBef>
                <a:spcPct val="0"/>
              </a:spcBef>
              <a:spcAft>
                <a:spcPct val="0"/>
              </a:spcAft>
              <a:buClrTx/>
              <a:buSzTx/>
              <a:buFontTx/>
              <a:buNone/>
              <a:tabLst/>
              <a:defRPr kumimoji="0" lang="en-GB" sz="2800" b="1" i="0" u="none" strike="noStrike" kern="0" cap="none" spc="0" normalizeH="0" baseline="0" noProof="0">
                <a:ln>
                  <a:noFill/>
                </a:ln>
                <a:solidFill>
                  <a:schemeClr val="tx1"/>
                </a:solidFill>
                <a:effectLst/>
                <a:uLnTx/>
                <a:uFillTx/>
                <a:latin typeface="+mn-lt"/>
                <a:ea typeface="+mn-ea"/>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section here</a:t>
            </a:r>
            <a:r>
              <a:rPr lang="zh-TW" altLang="en-US" dirty="0"/>
              <a:t> </a:t>
            </a:r>
            <a:r>
              <a:rPr lang="en-US" altLang="zh-TW" dirty="0"/>
              <a:t>(</a:t>
            </a:r>
            <a:r>
              <a:rPr lang="zh-TW" altLang="en-US" dirty="0"/>
              <a:t>過場頁</a:t>
            </a:r>
            <a:r>
              <a:rPr lang="en-US" altLang="zh-TW" dirty="0"/>
              <a:t>)</a:t>
            </a:r>
            <a:endParaRPr lang="en-GB" dirty="0"/>
          </a:p>
        </p:txBody>
      </p:sp>
      <p:sp>
        <p:nvSpPr>
          <p:cNvPr id="16" name="Title 15"/>
          <p:cNvSpPr>
            <a:spLocks noGrp="1"/>
          </p:cNvSpPr>
          <p:nvPr userDrawn="1">
            <p:ph type="title" hasCustomPrompt="1"/>
          </p:nvPr>
        </p:nvSpPr>
        <p:spPr>
          <a:xfrm>
            <a:off x="445700" y="4608000"/>
            <a:ext cx="7821613" cy="507600"/>
          </a:xfrm>
          <a:prstGeom prst="rect">
            <a:avLst/>
          </a:prstGeom>
        </p:spPr>
        <p:txBody>
          <a:bodyPr lIns="0" tIns="72000" rIns="0" bIns="0" anchor="t" anchorCtr="0"/>
          <a:lstStyle>
            <a:lvl1pPr>
              <a:lnSpc>
                <a:spcPct val="120000"/>
              </a:lnSpc>
              <a:spcBef>
                <a:spcPts val="0"/>
              </a:spcBef>
              <a:spcAft>
                <a:spcPts val="0"/>
              </a:spcAft>
              <a:defRPr lang="en-GB" sz="2000" b="1" baseline="0" dirty="0">
                <a:solidFill>
                  <a:schemeClr val="tx1"/>
                </a:solidFill>
                <a:latin typeface="+mn-lt"/>
                <a:ea typeface="+mn-ea"/>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sub-section here</a:t>
            </a:r>
            <a:endParaRPr lang="en-GB" dirty="0"/>
          </a:p>
        </p:txBody>
      </p:sp>
      <p:pic>
        <p:nvPicPr>
          <p:cNvPr id="41" name="Picture 40" descr="NOMURA_A4_PMS_1797.emf"/>
          <p:cNvPicPr>
            <a:picLocks noChangeAspect="1"/>
          </p:cNvPicPr>
          <p:nvPr userDrawn="1"/>
        </p:nvPicPr>
        <p:blipFill>
          <a:blip r:embed="rId2" cstate="print"/>
          <a:stretch>
            <a:fillRect/>
          </a:stretch>
        </p:blipFill>
        <p:spPr bwMode="white">
          <a:xfrm>
            <a:off x="8355804" y="306904"/>
            <a:ext cx="1260000" cy="222805"/>
          </a:xfrm>
          <a:prstGeom prst="rect">
            <a:avLst/>
          </a:prstGeom>
        </p:spPr>
      </p:pic>
      <p:pic>
        <p:nvPicPr>
          <p:cNvPr id="29" name="圖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2" y="6177916"/>
            <a:ext cx="9905996" cy="679954"/>
          </a:xfrm>
          <a:prstGeom prst="rect">
            <a:avLst/>
          </a:prstGeom>
        </p:spPr>
      </p:pic>
      <p:sp>
        <p:nvSpPr>
          <p:cNvPr id="28" name="文字版面配置區 2"/>
          <p:cNvSpPr>
            <a:spLocks noGrp="1"/>
          </p:cNvSpPr>
          <p:nvPr>
            <p:ph type="body" sz="quarter" idx="18" hasCustomPrompt="1"/>
          </p:nvPr>
        </p:nvSpPr>
        <p:spPr>
          <a:xfrm>
            <a:off x="6537176" y="5858231"/>
            <a:ext cx="2879725" cy="288925"/>
          </a:xfrm>
          <a:prstGeom prst="rect">
            <a:avLst/>
          </a:prstGeom>
        </p:spPr>
        <p:txBody>
          <a:bodyPr/>
          <a:lstStyle>
            <a:lvl1pPr>
              <a:defRPr sz="1000">
                <a:latin typeface="Calibri" panose="020F0502020204030204" pitchFamily="34" charset="0"/>
              </a:defRPr>
            </a:lvl1pPr>
          </a:lstStyle>
          <a:p>
            <a:pPr lvl="0"/>
            <a:r>
              <a:rPr lang="zh-TW" altLang="en-US" dirty="0"/>
              <a:t>文宣審核編號</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訂版面配置">
    <p:bg>
      <p:bgRef idx="1002">
        <a:schemeClr val="bg2"/>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75951F-36FF-524B-BE30-51E4B2F070DD}"/>
              </a:ext>
            </a:extLst>
          </p:cNvPr>
          <p:cNvSpPr>
            <a:spLocks noGrp="1"/>
          </p:cNvSpPr>
          <p:nvPr>
            <p:ph type="title"/>
          </p:nvPr>
        </p:nvSpPr>
        <p:spPr>
          <a:xfrm>
            <a:off x="681038" y="365125"/>
            <a:ext cx="8543925" cy="1325563"/>
          </a:xfrm>
          <a:prstGeom prst="rect">
            <a:avLst/>
          </a:prstGeom>
        </p:spPr>
        <p:txBody>
          <a:bodyPr/>
          <a:lstStyle/>
          <a:p>
            <a:r>
              <a:rPr kumimoji="1" lang="zh-TW" altLang="en-US" dirty="0"/>
              <a:t>按一下以編輯母片標題樣式</a:t>
            </a:r>
          </a:p>
        </p:txBody>
      </p:sp>
      <p:sp>
        <p:nvSpPr>
          <p:cNvPr id="3" name="頁尾版面配置區 2">
            <a:extLst>
              <a:ext uri="{FF2B5EF4-FFF2-40B4-BE49-F238E27FC236}">
                <a16:creationId xmlns:a16="http://schemas.microsoft.com/office/drawing/2014/main" id="{C1F07A65-9CA8-A646-91B2-11350F60CF9D}"/>
              </a:ext>
            </a:extLst>
          </p:cNvPr>
          <p:cNvSpPr>
            <a:spLocks noGrp="1"/>
          </p:cNvSpPr>
          <p:nvPr>
            <p:ph type="ftr" sz="quarter" idx="10"/>
          </p:nvPr>
        </p:nvSpPr>
        <p:spPr>
          <a:xfrm>
            <a:off x="345440" y="6381328"/>
            <a:ext cx="7703904" cy="340146"/>
          </a:xfrm>
          <a:prstGeom prst="rect">
            <a:avLst/>
          </a:prstGeom>
        </p:spPr>
        <p:txBody>
          <a:bodyPr/>
          <a:lstStyle/>
          <a:p>
            <a:r>
              <a:rPr lang="en-US" altLang="zh-TW" kern="0" dirty="0"/>
              <a:t>Source / Disclaimer / Annotations  </a:t>
            </a:r>
            <a:r>
              <a:rPr lang="zh-TW" altLang="en-US" kern="0" dirty="0"/>
              <a:t>本資料僅供專業理財顧問人員參考，需配合專人說明使用，不得直接交付一般投資大眾。</a:t>
            </a:r>
            <a:endParaRPr lang="en-US" altLang="zh-TW" kern="0" dirty="0"/>
          </a:p>
        </p:txBody>
      </p:sp>
      <p:sp>
        <p:nvSpPr>
          <p:cNvPr id="4" name="投影片編號版面配置區 3">
            <a:extLst>
              <a:ext uri="{FF2B5EF4-FFF2-40B4-BE49-F238E27FC236}">
                <a16:creationId xmlns:a16="http://schemas.microsoft.com/office/drawing/2014/main" id="{57448017-58E8-064F-BADE-5DA2BE9E5FEE}"/>
              </a:ext>
            </a:extLst>
          </p:cNvPr>
          <p:cNvSpPr>
            <a:spLocks noGrp="1"/>
          </p:cNvSpPr>
          <p:nvPr>
            <p:ph type="sldNum" sz="quarter" idx="11"/>
          </p:nvPr>
        </p:nvSpPr>
        <p:spPr/>
        <p:txBody>
          <a:bodyPr/>
          <a:lstStyle/>
          <a:p>
            <a:fld id="{F40BDD72-1960-4172-B575-A9D344DF4EC2}" type="slidenum">
              <a:rPr lang="zh-TW" altLang="en-US" smtClean="0"/>
              <a:pPr/>
              <a:t>‹#›</a:t>
            </a:fld>
            <a:endParaRPr lang="zh-TW" altLang="en-US" dirty="0"/>
          </a:p>
        </p:txBody>
      </p:sp>
    </p:spTree>
    <p:extLst>
      <p:ext uri="{BB962C8B-B14F-4D97-AF65-F5344CB8AC3E}">
        <p14:creationId xmlns:p14="http://schemas.microsoft.com/office/powerpoint/2010/main" val="185640883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extBox 8"/>
          <p:cNvSpPr txBox="1"/>
          <p:nvPr userDrawn="1"/>
        </p:nvSpPr>
        <p:spPr>
          <a:xfrm>
            <a:off x="1897200" y="57600"/>
            <a:ext cx="6336000" cy="720000"/>
          </a:xfrm>
          <a:prstGeom prst="rect">
            <a:avLst/>
          </a:prstGeom>
          <a:noFill/>
        </p:spPr>
        <p:txBody>
          <a:bodyPr wrap="none" lIns="0" tIns="0" rIns="0" bIns="0" rtlCol="0" anchor="ctr" anchorCtr="0">
            <a:noAutofit/>
          </a:bodyPr>
          <a:lstStyle/>
          <a:p>
            <a:pPr>
              <a:lnSpc>
                <a:spcPct val="100000"/>
              </a:lnSpc>
            </a:pPr>
            <a:r>
              <a:rPr lang="en-GB" sz="2400" b="1" baseline="0" dirty="0">
                <a:latin typeface="+mj-lt"/>
                <a:ea typeface="+mj-ea"/>
              </a:rPr>
              <a:t>Table of contents</a:t>
            </a:r>
          </a:p>
        </p:txBody>
      </p:sp>
      <p:sp>
        <p:nvSpPr>
          <p:cNvPr id="3" name="投影片編號版面配置區 2"/>
          <p:cNvSpPr>
            <a:spLocks noGrp="1"/>
          </p:cNvSpPr>
          <p:nvPr>
            <p:ph type="sldNum" sz="quarter" idx="11"/>
          </p:nvPr>
        </p:nvSpPr>
        <p:spPr/>
        <p:txBody>
          <a:bodyPr/>
          <a:lstStyle>
            <a:lvl1pPr>
              <a:defRPr>
                <a:ea typeface="+mn-ea"/>
              </a:defRPr>
            </a:lvl1pPr>
          </a:lstStyle>
          <a:p>
            <a:fld id="{F40BDD72-1960-4172-B575-A9D344DF4EC2}" type="slidenum">
              <a:rPr lang="zh-TW" altLang="en-US" smtClean="0"/>
              <a:pPr/>
              <a:t>‹#›</a:t>
            </a:fld>
            <a:endParaRPr lang="zh-TW" altLang="en-US" dirty="0"/>
          </a:p>
        </p:txBody>
      </p:sp>
      <p:sp>
        <p:nvSpPr>
          <p:cNvPr id="7" name="Content Placeholder 3"/>
          <p:cNvSpPr>
            <a:spLocks noGrp="1"/>
          </p:cNvSpPr>
          <p:nvPr>
            <p:ph sz="half" idx="2" hasCustomPrompt="1"/>
          </p:nvPr>
        </p:nvSpPr>
        <p:spPr>
          <a:xfrm>
            <a:off x="266400" y="1048231"/>
            <a:ext cx="9360000" cy="5260494"/>
          </a:xfrm>
          <a:prstGeom prst="rect">
            <a:avLst/>
          </a:prstGeom>
          <a:noFill/>
          <a:ln w="9525">
            <a:noFill/>
            <a:miter lim="800000"/>
            <a:headEnd/>
            <a:tailEnd/>
          </a:ln>
        </p:spPr>
        <p:txBody>
          <a:bodyPr lIns="0" tIns="64800" rIns="46800" bIns="64800"/>
          <a:lstStyle>
            <a:lvl1pPr marL="342900" indent="-342900" algn="l" defTabSz="815780" rtl="0" fontAlgn="base">
              <a:lnSpc>
                <a:spcPct val="100000"/>
              </a:lnSpc>
              <a:spcBef>
                <a:spcPts val="200"/>
              </a:spcBef>
              <a:spcAft>
                <a:spcPts val="200"/>
              </a:spcAft>
              <a:buSzPct val="90000"/>
              <a:buFont typeface="Wingdings" panose="05000000000000000000" pitchFamily="2" charset="2"/>
              <a:buChar char="n"/>
              <a:tabLst/>
              <a:defRPr lang="en-US" sz="2000" baseline="0" dirty="0" smtClean="0">
                <a:solidFill>
                  <a:schemeClr val="tx1"/>
                </a:solidFill>
                <a:latin typeface="+mn-lt"/>
                <a:ea typeface="+mn-ea"/>
                <a:cs typeface="+mn-cs"/>
              </a:defRPr>
            </a:lvl1pPr>
            <a:lvl2pPr marL="625475" indent="-287338" algn="l" defTabSz="815780" rtl="0" fontAlgn="base">
              <a:lnSpc>
                <a:spcPct val="100000"/>
              </a:lnSpc>
              <a:spcBef>
                <a:spcPts val="200"/>
              </a:spcBef>
              <a:spcAft>
                <a:spcPts val="200"/>
              </a:spcAft>
              <a:buClr>
                <a:schemeClr val="accent1"/>
              </a:buClr>
              <a:buSzPct val="70000"/>
              <a:buFont typeface="Wingdings" pitchFamily="2" charset="2"/>
              <a:buChar char="n"/>
              <a:defRPr lang="en-US" sz="1800" dirty="0" smtClean="0">
                <a:solidFill>
                  <a:schemeClr val="tx1"/>
                </a:solidFill>
                <a:latin typeface="+mn-lt"/>
                <a:ea typeface="+mn-ea"/>
                <a:cs typeface="+mn-cs"/>
              </a:defRPr>
            </a:lvl2pPr>
            <a:lvl3pPr marL="864000" marR="0" indent="-215900" algn="l" defTabSz="895350" rtl="0" eaLnBrk="1" fontAlgn="base" latinLnBrk="0" hangingPunct="1">
              <a:lnSpc>
                <a:spcPct val="100000"/>
              </a:lnSpc>
              <a:spcBef>
                <a:spcPts val="200"/>
              </a:spcBef>
              <a:spcAft>
                <a:spcPts val="200"/>
              </a:spcAft>
              <a:buClr>
                <a:schemeClr val="accent1"/>
              </a:buClr>
              <a:buSzPts val="1200"/>
              <a:buFont typeface="Arial" pitchFamily="34" charset="0"/>
              <a:buChar char="–"/>
              <a:tabLst/>
              <a:defRPr lang="en-US" sz="1800" dirty="0" smtClean="0">
                <a:solidFill>
                  <a:schemeClr val="tx1"/>
                </a:solidFill>
                <a:latin typeface="+mn-lt"/>
                <a:ea typeface="+mn-ea"/>
                <a:cs typeface="+mn-cs"/>
              </a:defRPr>
            </a:lvl3pPr>
            <a:lvl4pPr marL="1098000" indent="-215900" algn="l" defTabSz="815780" rtl="0" fontAlgn="base">
              <a:lnSpc>
                <a:spcPct val="100000"/>
              </a:lnSpc>
              <a:spcBef>
                <a:spcPts val="200"/>
              </a:spcBef>
              <a:spcAft>
                <a:spcPts val="200"/>
              </a:spcAft>
              <a:buClr>
                <a:schemeClr val="accent1"/>
              </a:buClr>
              <a:buSzPts val="1200"/>
              <a:buFont typeface="Symbol"/>
              <a:buChar char="-"/>
              <a:defRPr lang="en-US" sz="16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6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altLang="zh-TW" dirty="0"/>
              <a:t>Click to add text</a:t>
            </a:r>
          </a:p>
          <a:p>
            <a:pPr lvl="1"/>
            <a:r>
              <a:rPr lang="en-GB" altLang="zh-TW" dirty="0"/>
              <a:t>Level 1</a:t>
            </a:r>
          </a:p>
          <a:p>
            <a:pPr lvl="2"/>
            <a:r>
              <a:rPr lang="en-GB" altLang="zh-TW" dirty="0"/>
              <a:t>Level 2</a:t>
            </a:r>
          </a:p>
          <a:p>
            <a:pPr lvl="3"/>
            <a:r>
              <a:rPr lang="en-GB" altLang="zh-TW" dirty="0"/>
              <a:t>Level 3</a:t>
            </a:r>
          </a:p>
          <a:p>
            <a:pPr lvl="4"/>
            <a:r>
              <a:rPr lang="en-GB" altLang="zh-TW" dirty="0"/>
              <a:t>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0">
    <p:bg>
      <p:bgPr>
        <a:solidFill>
          <a:schemeClr val="bg1"/>
        </a:solidFill>
        <a:effectLst/>
      </p:bgPr>
    </p:bg>
    <p:spTree>
      <p:nvGrpSpPr>
        <p:cNvPr id="1" name=""/>
        <p:cNvGrpSpPr/>
        <p:nvPr/>
      </p:nvGrpSpPr>
      <p:grpSpPr>
        <a:xfrm>
          <a:off x="0" y="0"/>
          <a:ext cx="0" cy="0"/>
          <a:chOff x="0" y="0"/>
          <a:chExt cx="0" cy="0"/>
        </a:xfrm>
      </p:grpSpPr>
      <p:sp>
        <p:nvSpPr>
          <p:cNvPr id="4" name="投影片編號版面配置區 3"/>
          <p:cNvSpPr>
            <a:spLocks noGrp="1"/>
          </p:cNvSpPr>
          <p:nvPr>
            <p:ph type="sldNum" sz="quarter" idx="11"/>
          </p:nvPr>
        </p:nvSpPr>
        <p:spPr/>
        <p:txBody>
          <a:bodyPr/>
          <a:lstStyle>
            <a:lvl1pPr>
              <a:defRPr>
                <a:latin typeface="+mn-lt"/>
                <a:ea typeface="+mn-ea"/>
              </a:defRPr>
            </a:lvl1pPr>
          </a:lstStyle>
          <a:p>
            <a:fld id="{F40BDD72-1960-4172-B575-A9D344DF4EC2}" type="slidenum">
              <a:rPr lang="zh-TW" altLang="en-US" smtClean="0"/>
              <a:pPr/>
              <a:t>‹#›</a:t>
            </a:fld>
            <a:endParaRPr lang="zh-TW" altLang="en-US" dirty="0"/>
          </a:p>
        </p:txBody>
      </p:sp>
      <p:sp>
        <p:nvSpPr>
          <p:cNvPr id="5"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6" name="Content Placeholder 3"/>
          <p:cNvSpPr>
            <a:spLocks noGrp="1"/>
          </p:cNvSpPr>
          <p:nvPr>
            <p:ph sz="half" idx="2" hasCustomPrompt="1"/>
          </p:nvPr>
        </p:nvSpPr>
        <p:spPr>
          <a:xfrm>
            <a:off x="266400" y="1048231"/>
            <a:ext cx="9360000" cy="5256000"/>
          </a:xfrm>
          <a:prstGeom prst="rect">
            <a:avLst/>
          </a:prstGeom>
          <a:noFill/>
          <a:ln w="9525">
            <a:noFill/>
            <a:miter lim="800000"/>
            <a:headEnd/>
            <a:tailEnd/>
          </a:ln>
        </p:spPr>
        <p:txBody>
          <a:bodyPr lIns="0" tIns="64800" rIns="46800" bIns="64800"/>
          <a:lstStyle>
            <a:lvl1pPr marL="342900" indent="-342900" algn="l" defTabSz="815780" rtl="0" fontAlgn="base">
              <a:lnSpc>
                <a:spcPct val="100000"/>
              </a:lnSpc>
              <a:spcBef>
                <a:spcPts val="200"/>
              </a:spcBef>
              <a:spcAft>
                <a:spcPts val="200"/>
              </a:spcAft>
              <a:buSzPct val="90000"/>
              <a:buFont typeface="Wingdings" panose="05000000000000000000" pitchFamily="2" charset="2"/>
              <a:buChar char="n"/>
              <a:tabLst/>
              <a:defRPr lang="en-US" sz="20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8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8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6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6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altLang="zh-TW" dirty="0"/>
              <a:t>Click to add text</a:t>
            </a:r>
          </a:p>
          <a:p>
            <a:pPr lvl="1"/>
            <a:r>
              <a:rPr lang="en-GB" altLang="zh-TW" dirty="0"/>
              <a:t>Level 1</a:t>
            </a:r>
          </a:p>
          <a:p>
            <a:pPr lvl="2"/>
            <a:r>
              <a:rPr lang="en-GB" altLang="zh-TW" dirty="0"/>
              <a:t>Level 2</a:t>
            </a:r>
          </a:p>
          <a:p>
            <a:pPr lvl="3"/>
            <a:r>
              <a:rPr lang="en-GB" altLang="zh-TW" dirty="0"/>
              <a:t>Level 3</a:t>
            </a:r>
          </a:p>
          <a:p>
            <a:pPr lvl="4"/>
            <a:r>
              <a:rPr lang="en-GB" altLang="zh-TW" dirty="0"/>
              <a:t>Level 4</a:t>
            </a:r>
          </a:p>
        </p:txBody>
      </p:sp>
    </p:spTree>
    <p:extLst>
      <p:ext uri="{BB962C8B-B14F-4D97-AF65-F5344CB8AC3E}">
        <p14:creationId xmlns:p14="http://schemas.microsoft.com/office/powerpoint/2010/main" val="105039660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0" y="1412877"/>
            <a:ext cx="9360000" cy="4886323"/>
          </a:xfrm>
          <a:prstGeom prst="rect">
            <a:avLst/>
          </a:prstGeom>
          <a:noFill/>
          <a:ln w="9525">
            <a:noFill/>
            <a:miter lim="800000"/>
            <a:headEnd/>
            <a:tailEnd/>
          </a:ln>
        </p:spPr>
        <p:txBody>
          <a:bodyPr lIns="0" tIns="64800" rIns="46800" bIns="64800"/>
          <a:lstStyle>
            <a:lvl1pPr marL="342900" indent="-342900" algn="l" defTabSz="815780" rtl="0" fontAlgn="base">
              <a:lnSpc>
                <a:spcPct val="100000"/>
              </a:lnSpc>
              <a:spcBef>
                <a:spcPts val="200"/>
              </a:spcBef>
              <a:spcAft>
                <a:spcPts val="200"/>
              </a:spcAft>
              <a:buSzPct val="90000"/>
              <a:buFont typeface="Wingdings" panose="05000000000000000000" pitchFamily="2" charset="2"/>
              <a:buChar char="n"/>
              <a:tabLst/>
              <a:defRPr lang="en-US" sz="20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8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8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6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6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6"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3" name="投影片編號版面配置區 2"/>
          <p:cNvSpPr>
            <a:spLocks noGrp="1"/>
          </p:cNvSpPr>
          <p:nvPr>
            <p:ph type="sldNum" sz="quarter" idx="17"/>
          </p:nvPr>
        </p:nvSpPr>
        <p:spPr/>
        <p:txBody>
          <a:bodyPr/>
          <a:lstStyle>
            <a:lvl1pPr>
              <a:defRPr>
                <a:latin typeface="+mn-lt"/>
                <a:ea typeface="+mn-ea"/>
              </a:defRPr>
            </a:lvl1pPr>
          </a:lstStyle>
          <a:p>
            <a:fld id="{F40BDD72-1960-4172-B575-A9D344DF4EC2}" type="slidenum">
              <a:rPr lang="zh-TW" altLang="en-US" smtClean="0"/>
              <a:pPr/>
              <a:t>‹#›</a:t>
            </a:fld>
            <a:endParaRPr lang="zh-TW"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0" y="1772817"/>
            <a:ext cx="9360000" cy="4528923"/>
          </a:xfrm>
          <a:prstGeom prst="rect">
            <a:avLst/>
          </a:prstGeom>
          <a:noFill/>
          <a:ln w="9525">
            <a:noFill/>
            <a:miter lim="800000"/>
            <a:headEnd/>
            <a:tailEnd/>
          </a:ln>
        </p:spPr>
        <p:txBody>
          <a:bodyPr lIns="0" tIns="108000" rIns="46800" bIns="64800"/>
          <a:lstStyle>
            <a:lvl1pPr marL="285750" indent="-285750" algn="l" defTabSz="815780" rtl="0" fontAlgn="base">
              <a:lnSpc>
                <a:spcPct val="100000"/>
              </a:lnSpc>
              <a:spcBef>
                <a:spcPts val="200"/>
              </a:spcBef>
              <a:spcAft>
                <a:spcPts val="200"/>
              </a:spcAft>
              <a:buSzPct val="90000"/>
              <a:buFont typeface="Wingdings" panose="05000000000000000000" pitchFamily="2" charset="2"/>
              <a:buChar char="n"/>
              <a:tabLst/>
              <a:defRPr lang="en-US" sz="1800" baseline="0" dirty="0" smtClean="0">
                <a:solidFill>
                  <a:schemeClr val="tx1"/>
                </a:solidFill>
                <a:latin typeface="+mn-lt"/>
                <a:ea typeface="+mn-ea"/>
                <a:cs typeface="+mn-cs"/>
              </a:defRPr>
            </a:lvl1pPr>
            <a:lvl2pPr marL="626400" indent="-288000" algn="l" defTabSz="815780" rtl="0" fontAlgn="base">
              <a:lnSpc>
                <a:spcPct val="100000"/>
              </a:lnSpc>
              <a:spcBef>
                <a:spcPts val="200"/>
              </a:spcBef>
              <a:spcAft>
                <a:spcPts val="200"/>
              </a:spcAft>
              <a:buClr>
                <a:schemeClr val="accent1"/>
              </a:buClr>
              <a:buSzPct val="70000"/>
              <a:buFont typeface="Wingdings" pitchFamily="2" charset="2"/>
              <a:buChar char="n"/>
              <a:defRPr lang="en-US" sz="1600" dirty="0" smtClean="0">
                <a:solidFill>
                  <a:schemeClr val="tx1"/>
                </a:solidFill>
                <a:latin typeface="+mn-lt"/>
                <a:ea typeface="+mn-ea"/>
                <a:cs typeface="+mn-cs"/>
              </a:defRPr>
            </a:lvl2pPr>
            <a:lvl3pPr marL="864000" indent="-216000" algn="l" defTabSz="815780" rtl="0" fontAlgn="base">
              <a:lnSpc>
                <a:spcPct val="100000"/>
              </a:lnSpc>
              <a:spcBef>
                <a:spcPts val="200"/>
              </a:spcBef>
              <a:spcAft>
                <a:spcPts val="200"/>
              </a:spcAft>
              <a:buClr>
                <a:schemeClr val="accent1"/>
              </a:buClr>
              <a:buSzPts val="1200"/>
              <a:buFont typeface="Arial" pitchFamily="34" charset="0"/>
              <a:buChar char="–"/>
              <a:defRPr lang="en-US" sz="1600" dirty="0" smtClean="0">
                <a:solidFill>
                  <a:schemeClr val="tx1"/>
                </a:solidFill>
                <a:latin typeface="+mn-lt"/>
                <a:ea typeface="+mn-ea"/>
                <a:cs typeface="+mn-cs"/>
              </a:defRPr>
            </a:lvl3pPr>
            <a:lvl4pPr marL="1098000" indent="-216000" algn="l" defTabSz="815780" rtl="0" fontAlgn="base">
              <a:lnSpc>
                <a:spcPct val="100000"/>
              </a:lnSpc>
              <a:spcBef>
                <a:spcPts val="200"/>
              </a:spcBef>
              <a:spcAft>
                <a:spcPts val="200"/>
              </a:spcAft>
              <a:buClr>
                <a:schemeClr val="accent1"/>
              </a:buClr>
              <a:buSzPts val="1200"/>
              <a:buFont typeface="Symbol"/>
              <a:buChar char="-"/>
              <a:defRPr lang="en-US" sz="1400" baseline="0" dirty="0" smtClean="0">
                <a:solidFill>
                  <a:schemeClr val="tx1"/>
                </a:solidFill>
                <a:latin typeface="+mn-lt"/>
                <a:ea typeface="+mn-ea"/>
                <a:cs typeface="+mn-cs"/>
              </a:defRPr>
            </a:lvl4pPr>
            <a:lvl5pPr marL="1332000" indent="-216000" algn="l" defTabSz="815780" rtl="0" fontAlgn="base">
              <a:lnSpc>
                <a:spcPct val="100000"/>
              </a:lnSpc>
              <a:spcBef>
                <a:spcPts val="200"/>
              </a:spcBef>
              <a:spcAft>
                <a:spcPts val="200"/>
              </a:spcAft>
              <a:buClr>
                <a:schemeClr val="accent1"/>
              </a:buClr>
              <a:buSzPts val="1200"/>
              <a:buFont typeface="Symbol"/>
              <a:buChar char="-"/>
              <a:defRPr lang="en-GB" sz="1400" baseline="0" dirty="0" smtClean="0">
                <a:solidFill>
                  <a:schemeClr val="tx1"/>
                </a:solidFill>
                <a:latin typeface="+mn-lt"/>
                <a:ea typeface="+mn-ea"/>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66400" y="1412875"/>
            <a:ext cx="9360000" cy="359941"/>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00000"/>
              </a:lnSpc>
              <a:spcBef>
                <a:spcPct val="0"/>
              </a:spcBef>
              <a:spcAft>
                <a:spcPct val="0"/>
              </a:spcAft>
              <a:buClr>
                <a:srgbClr val="CC3300"/>
              </a:buClr>
              <a:buNone/>
              <a:defRPr lang="en-US" sz="1800" b="1" kern="1200" baseline="0" dirty="0" smtClean="0">
                <a:ln>
                  <a:noFill/>
                </a:ln>
                <a:solidFill>
                  <a:schemeClr val="accent2"/>
                </a:solidFill>
                <a:latin typeface="+mn-lt"/>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7600"/>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lang="en-GB" sz="2400" b="1" baseline="0" dirty="0">
                <a:solidFill>
                  <a:schemeClr val="tx1"/>
                </a:solidFill>
                <a:latin typeface="+mn-lt"/>
                <a:ea typeface="+mn-ea"/>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66400" y="1042235"/>
            <a:ext cx="9360000" cy="370640"/>
          </a:xfrm>
          <a:prstGeom prst="rect">
            <a:avLst/>
          </a:prstGeom>
        </p:spPr>
        <p:txBody>
          <a:bodyPr lIns="0" tIns="0" rIns="0" bIns="0" anchor="ctr"/>
          <a:lstStyle>
            <a:lvl1pPr>
              <a:lnSpc>
                <a:spcPct val="100000"/>
              </a:lnSpc>
              <a:spcBef>
                <a:spcPts val="0"/>
              </a:spcBef>
              <a:spcAft>
                <a:spcPts val="0"/>
              </a:spcAft>
              <a:defRPr sz="2000" b="1" baseline="0">
                <a:latin typeface="+mn-lt"/>
                <a:ea typeface="+mn-ea"/>
              </a:defRPr>
            </a:lvl1pPr>
          </a:lstStyle>
          <a:p>
            <a:pPr lvl="0"/>
            <a:r>
              <a:rPr lang="en-US" dirty="0"/>
              <a:t>Subheading text (optional)</a:t>
            </a:r>
          </a:p>
        </p:txBody>
      </p:sp>
      <p:sp>
        <p:nvSpPr>
          <p:cNvPr id="11" name="投影片編號版面配置區 2"/>
          <p:cNvSpPr>
            <a:spLocks noGrp="1"/>
          </p:cNvSpPr>
          <p:nvPr>
            <p:ph type="sldNum" sz="quarter" idx="17"/>
          </p:nvPr>
        </p:nvSpPr>
        <p:spPr>
          <a:xfrm>
            <a:off x="38383" y="6574508"/>
            <a:ext cx="288000" cy="144000"/>
          </a:xfrm>
        </p:spPr>
        <p:txBody>
          <a:bodyPr/>
          <a:lstStyle>
            <a:lvl1pPr>
              <a:defRPr>
                <a:latin typeface="+mn-lt"/>
                <a:ea typeface="+mn-ea"/>
              </a:defRPr>
            </a:lvl1pPr>
          </a:lstStyle>
          <a:p>
            <a:fld id="{F40BDD72-1960-4172-B575-A9D344DF4EC2}" type="slidenum">
              <a:rPr lang="zh-TW" altLang="en-US" smtClean="0"/>
              <a:pPr/>
              <a:t>‹#›</a:t>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グループ化 1"/>
          <p:cNvGrpSpPr>
            <a:grpSpLocks noChangeAspect="1"/>
          </p:cNvGrpSpPr>
          <p:nvPr/>
        </p:nvGrpSpPr>
        <p:grpSpPr>
          <a:xfrm>
            <a:off x="259080" y="0"/>
            <a:ext cx="9691688" cy="842963"/>
            <a:chOff x="259080" y="0"/>
            <a:chExt cx="9691688" cy="842963"/>
          </a:xfrm>
        </p:grpSpPr>
        <p:sp>
          <p:nvSpPr>
            <p:cNvPr id="1029" name="Freeform 5"/>
            <p:cNvSpPr>
              <a:spLocks/>
            </p:cNvSpPr>
            <p:nvPr/>
          </p:nvSpPr>
          <p:spPr bwMode="auto">
            <a:xfrm>
              <a:off x="1522729" y="0"/>
              <a:ext cx="8383423" cy="842963"/>
            </a:xfrm>
            <a:custGeom>
              <a:avLst/>
              <a:gdLst>
                <a:gd name="connsiteX0" fmla="*/ 0 w 10000"/>
                <a:gd name="connsiteY0" fmla="*/ 3202 h 10000"/>
                <a:gd name="connsiteX1" fmla="*/ 307 w 10000"/>
                <a:gd name="connsiteY1" fmla="*/ 10000 h 10000"/>
                <a:gd name="connsiteX2" fmla="*/ 9947 w 10000"/>
                <a:gd name="connsiteY2" fmla="*/ 10000 h 10000"/>
                <a:gd name="connsiteX3" fmla="*/ 10000 w 10000"/>
                <a:gd name="connsiteY3" fmla="*/ 0 h 10000"/>
                <a:gd name="connsiteX4" fmla="*/ 139 w 10000"/>
                <a:gd name="connsiteY4" fmla="*/ 0 h 10000"/>
                <a:gd name="connsiteX5" fmla="*/ 0 w 10000"/>
                <a:gd name="connsiteY5" fmla="*/ 3202 h 10000"/>
                <a:gd name="connsiteX0" fmla="*/ 0 w 9965"/>
                <a:gd name="connsiteY0" fmla="*/ 3202 h 10000"/>
                <a:gd name="connsiteX1" fmla="*/ 307 w 9965"/>
                <a:gd name="connsiteY1" fmla="*/ 10000 h 10000"/>
                <a:gd name="connsiteX2" fmla="*/ 9947 w 9965"/>
                <a:gd name="connsiteY2" fmla="*/ 10000 h 10000"/>
                <a:gd name="connsiteX3" fmla="*/ 9947 w 9965"/>
                <a:gd name="connsiteY3" fmla="*/ 0 h 10000"/>
                <a:gd name="connsiteX4" fmla="*/ 139 w 9965"/>
                <a:gd name="connsiteY4" fmla="*/ 0 h 10000"/>
                <a:gd name="connsiteX5" fmla="*/ 0 w 9965"/>
                <a:gd name="connsiteY5" fmla="*/ 3202 h 10000"/>
                <a:gd name="connsiteX0" fmla="*/ 0 w 10000"/>
                <a:gd name="connsiteY0" fmla="*/ 3202 h 10000"/>
                <a:gd name="connsiteX1" fmla="*/ 308 w 10000"/>
                <a:gd name="connsiteY1" fmla="*/ 10000 h 10000"/>
                <a:gd name="connsiteX2" fmla="*/ 9982 w 10000"/>
                <a:gd name="connsiteY2" fmla="*/ 10000 h 10000"/>
                <a:gd name="connsiteX3" fmla="*/ 9982 w 10000"/>
                <a:gd name="connsiteY3" fmla="*/ 0 h 10000"/>
                <a:gd name="connsiteX4" fmla="*/ 139 w 10000"/>
                <a:gd name="connsiteY4" fmla="*/ 0 h 10000"/>
                <a:gd name="connsiteX5" fmla="*/ 0 w 10000"/>
                <a:gd name="connsiteY5" fmla="*/ 3202 h 10000"/>
                <a:gd name="connsiteX0" fmla="*/ 0 w 10000"/>
                <a:gd name="connsiteY0" fmla="*/ 3202 h 10000"/>
                <a:gd name="connsiteX1" fmla="*/ 308 w 10000"/>
                <a:gd name="connsiteY1" fmla="*/ 10000 h 10000"/>
                <a:gd name="connsiteX2" fmla="*/ 9982 w 10000"/>
                <a:gd name="connsiteY2" fmla="*/ 10000 h 10000"/>
                <a:gd name="connsiteX3" fmla="*/ 9982 w 10000"/>
                <a:gd name="connsiteY3" fmla="*/ 0 h 10000"/>
                <a:gd name="connsiteX4" fmla="*/ 139 w 10000"/>
                <a:gd name="connsiteY4" fmla="*/ 0 h 10000"/>
                <a:gd name="connsiteX5" fmla="*/ 0 w 10000"/>
                <a:gd name="connsiteY5" fmla="*/ 3202 h 10000"/>
                <a:gd name="connsiteX0" fmla="*/ 0 w 9982"/>
                <a:gd name="connsiteY0" fmla="*/ 3202 h 10000"/>
                <a:gd name="connsiteX1" fmla="*/ 308 w 9982"/>
                <a:gd name="connsiteY1" fmla="*/ 10000 h 10000"/>
                <a:gd name="connsiteX2" fmla="*/ 9982 w 9982"/>
                <a:gd name="connsiteY2" fmla="*/ 10000 h 10000"/>
                <a:gd name="connsiteX3" fmla="*/ 9982 w 9982"/>
                <a:gd name="connsiteY3" fmla="*/ 0 h 10000"/>
                <a:gd name="connsiteX4" fmla="*/ 139 w 9982"/>
                <a:gd name="connsiteY4" fmla="*/ 0 h 10000"/>
                <a:gd name="connsiteX5" fmla="*/ 0 w 9982"/>
                <a:gd name="connsiteY5" fmla="*/ 320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2" h="10000">
                  <a:moveTo>
                    <a:pt x="0" y="3202"/>
                  </a:moveTo>
                  <a:cubicBezTo>
                    <a:pt x="102" y="5468"/>
                    <a:pt x="206" y="7734"/>
                    <a:pt x="308" y="10000"/>
                  </a:cubicBezTo>
                  <a:lnTo>
                    <a:pt x="9982" y="10000"/>
                  </a:lnTo>
                  <a:lnTo>
                    <a:pt x="9982" y="0"/>
                  </a:lnTo>
                  <a:lnTo>
                    <a:pt x="139" y="0"/>
                  </a:lnTo>
                  <a:cubicBezTo>
                    <a:pt x="93" y="1067"/>
                    <a:pt x="46" y="2135"/>
                    <a:pt x="0" y="3202"/>
                  </a:cubicBez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8" name="Picture 17" descr="NOMURA_A4_PMS_1797.emf"/>
            <p:cNvPicPr>
              <a:picLocks noChangeAspect="1"/>
            </p:cNvPicPr>
            <p:nvPr/>
          </p:nvPicPr>
          <p:blipFill>
            <a:blip r:embed="rId35" cstate="print"/>
            <a:stretch>
              <a:fillRect/>
            </a:stretch>
          </p:blipFill>
          <p:spPr bwMode="white">
            <a:xfrm>
              <a:off x="8355804" y="306904"/>
              <a:ext cx="1260000" cy="222805"/>
            </a:xfrm>
            <a:prstGeom prst="rect">
              <a:avLst/>
            </a:prstGeom>
          </p:spPr>
        </p:pic>
        <p:sp>
          <p:nvSpPr>
            <p:cNvPr id="1030" name="Freeform 6"/>
            <p:cNvSpPr>
              <a:spLocks/>
            </p:cNvSpPr>
            <p:nvPr/>
          </p:nvSpPr>
          <p:spPr bwMode="auto">
            <a:xfrm>
              <a:off x="1522730" y="0"/>
              <a:ext cx="8428038" cy="842963"/>
            </a:xfrm>
            <a:custGeom>
              <a:avLst/>
              <a:gdLst/>
              <a:ahLst/>
              <a:cxnLst>
                <a:cxn ang="0">
                  <a:pos x="0" y="170"/>
                </a:cxn>
                <a:cxn ang="0">
                  <a:pos x="163" y="531"/>
                </a:cxn>
                <a:cxn ang="0">
                  <a:pos x="5309" y="531"/>
                </a:cxn>
                <a:cxn ang="0">
                  <a:pos x="5309" y="0"/>
                </a:cxn>
                <a:cxn ang="0">
                  <a:pos x="74" y="0"/>
                </a:cxn>
                <a:cxn ang="0">
                  <a:pos x="0" y="170"/>
                </a:cxn>
              </a:cxnLst>
              <a:rect l="0" t="0" r="r" b="b"/>
              <a:pathLst>
                <a:path w="5309" h="531">
                  <a:moveTo>
                    <a:pt x="0" y="170"/>
                  </a:moveTo>
                  <a:lnTo>
                    <a:pt x="163" y="531"/>
                  </a:lnTo>
                  <a:lnTo>
                    <a:pt x="5309" y="531"/>
                  </a:lnTo>
                  <a:lnTo>
                    <a:pt x="5309" y="0"/>
                  </a:lnTo>
                  <a:lnTo>
                    <a:pt x="74" y="0"/>
                  </a:lnTo>
                  <a:lnTo>
                    <a:pt x="0" y="17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3"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4"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5"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6"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7"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8"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9"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0"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1"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2"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3"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4"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5"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6"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7"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9"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0"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1"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052"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投影片編號版面配置區 3"/>
          <p:cNvSpPr>
            <a:spLocks noGrp="1"/>
          </p:cNvSpPr>
          <p:nvPr>
            <p:ph type="sldNum" sz="quarter" idx="4"/>
          </p:nvPr>
        </p:nvSpPr>
        <p:spPr>
          <a:xfrm>
            <a:off x="36168" y="6577048"/>
            <a:ext cx="288000" cy="144000"/>
          </a:xfrm>
          <a:prstGeom prst="rect">
            <a:avLst/>
          </a:prstGeom>
          <a:solidFill>
            <a:schemeClr val="bg2">
              <a:lumMod val="95000"/>
            </a:schemeClr>
          </a:solidFill>
        </p:spPr>
        <p:txBody>
          <a:bodyPr vert="horz" lIns="36000" tIns="45720" rIns="36000" bIns="45720" rtlCol="0" anchor="ctr"/>
          <a:lstStyle>
            <a:lvl1pPr algn="ctr">
              <a:defRPr sz="1000">
                <a:solidFill>
                  <a:schemeClr val="tx1">
                    <a:tint val="75000"/>
                  </a:schemeClr>
                </a:solidFill>
              </a:defRPr>
            </a:lvl1pPr>
          </a:lstStyle>
          <a:p>
            <a:fld id="{F40BDD72-1960-4172-B575-A9D344DF4EC2}" type="slidenum">
              <a:rPr lang="zh-TW" altLang="en-US" smtClean="0"/>
              <a:pPr/>
              <a:t>‹#›</a:t>
            </a:fld>
            <a:endParaRPr lang="zh-TW" altLang="en-US" dirty="0"/>
          </a:p>
        </p:txBody>
      </p:sp>
      <p:pic>
        <p:nvPicPr>
          <p:cNvPr id="48" name="Picture 2"/>
          <p:cNvPicPr>
            <a:picLocks noChangeAspect="1" noChangeArrowheads="1"/>
          </p:cNvPicPr>
          <p:nvPr/>
        </p:nvPicPr>
        <p:blipFill rotWithShape="1">
          <a:blip r:embed="rId36" cstate="print">
            <a:extLst>
              <a:ext uri="{28A0092B-C50C-407E-A947-70E740481C1C}">
                <a14:useLocalDpi xmlns:a14="http://schemas.microsoft.com/office/drawing/2010/main" val="0"/>
              </a:ext>
            </a:extLst>
          </a:blip>
          <a:srcRect l="1231" r="72037" b="14599"/>
          <a:stretch/>
        </p:blipFill>
        <p:spPr bwMode="auto">
          <a:xfrm>
            <a:off x="-2535832" y="386248"/>
            <a:ext cx="1929869" cy="21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7"/>
          <p:cNvSpPr>
            <a:spLocks noChangeArrowheads="1"/>
          </p:cNvSpPr>
          <p:nvPr/>
        </p:nvSpPr>
        <p:spPr bwMode="auto">
          <a:xfrm>
            <a:off x="9993560" y="6226860"/>
            <a:ext cx="19442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sp>
        <p:nvSpPr>
          <p:cNvPr id="51" name="Rectangle 47"/>
          <p:cNvSpPr>
            <a:spLocks noChangeArrowheads="1"/>
          </p:cNvSpPr>
          <p:nvPr/>
        </p:nvSpPr>
        <p:spPr bwMode="auto">
          <a:xfrm>
            <a:off x="9993560" y="82927"/>
            <a:ext cx="194421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a:t>
            </a:r>
          </a:p>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around the brand logo area</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zh-TW" sz="1100" b="1" dirty="0">
                <a:solidFill>
                  <a:schemeClr val="accent1"/>
                </a:solidFill>
                <a:ea typeface="新細明體" pitchFamily="18" charset="-120"/>
              </a:rPr>
              <a:t>←</a:t>
            </a:r>
          </a:p>
        </p:txBody>
      </p:sp>
      <p:grpSp>
        <p:nvGrpSpPr>
          <p:cNvPr id="7" name="群組 6"/>
          <p:cNvGrpSpPr/>
          <p:nvPr/>
        </p:nvGrpSpPr>
        <p:grpSpPr>
          <a:xfrm>
            <a:off x="1784350" y="-459432"/>
            <a:ext cx="1512466" cy="459432"/>
            <a:chOff x="1784350" y="-459432"/>
            <a:chExt cx="1512466" cy="459432"/>
          </a:xfrm>
        </p:grpSpPr>
        <p:sp>
          <p:nvSpPr>
            <p:cNvPr id="52" name="Rectangle 47"/>
            <p:cNvSpPr>
              <a:spLocks noChangeArrowheads="1"/>
            </p:cNvSpPr>
            <p:nvPr userDrawn="1"/>
          </p:nvSpPr>
          <p:spPr bwMode="auto">
            <a:xfrm>
              <a:off x="1850166" y="-387424"/>
              <a:ext cx="1446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1100" b="1" dirty="0">
                  <a:solidFill>
                    <a:schemeClr val="accent1"/>
                  </a:solidFill>
                  <a:ea typeface="新細明體" pitchFamily="18" charset="-120"/>
                </a:rPr>
                <a:t>Do not put content </a:t>
              </a:r>
              <a:br>
                <a:rPr lang="en-GB" altLang="zh-TW" sz="1100" b="1" dirty="0">
                  <a:solidFill>
                    <a:schemeClr val="accent1"/>
                  </a:solidFill>
                  <a:ea typeface="新細明體" pitchFamily="18" charset="-120"/>
                </a:rPr>
              </a:br>
              <a:r>
                <a:rPr lang="en-GB" altLang="zh-TW" sz="1100" b="1" dirty="0">
                  <a:solidFill>
                    <a:schemeClr val="accent1"/>
                  </a:solidFill>
                  <a:ea typeface="新細明體" pitchFamily="18" charset="-120"/>
                </a:rPr>
                <a:t>on the “M” pattern</a:t>
              </a:r>
            </a:p>
          </p:txBody>
        </p:sp>
        <p:cxnSp>
          <p:nvCxnSpPr>
            <p:cNvPr id="6" name="直線單箭頭接點 5"/>
            <p:cNvCxnSpPr/>
            <p:nvPr userDrawn="1"/>
          </p:nvCxnSpPr>
          <p:spPr bwMode="auto">
            <a:xfrm>
              <a:off x="1784350" y="-459432"/>
              <a:ext cx="0" cy="459432"/>
            </a:xfrm>
            <a:prstGeom prst="straightConnector1">
              <a:avLst/>
            </a:prstGeom>
            <a:solidFill>
              <a:schemeClr val="accent2"/>
            </a:solidFill>
            <a:ln w="19050" cap="flat" cmpd="sng" algn="ctr">
              <a:solidFill>
                <a:schemeClr val="accent1"/>
              </a:solidFill>
              <a:prstDash val="solid"/>
              <a:round/>
              <a:headEnd type="none" w="med" len="med"/>
              <a:tailEnd type="arrow"/>
            </a:ln>
            <a:effectLst/>
          </p:spPr>
        </p:cxnSp>
      </p:grpSp>
    </p:spTree>
  </p:cSld>
  <p:clrMap bg1="lt1" tx1="dk1" bg2="lt2" tx2="dk2" accent1="accent1" accent2="accent2" accent3="accent3" accent4="accent4" accent5="accent5" accent6="accent6" hlink="hlink" folHlink="folHlink"/>
  <p:sldLayoutIdLst>
    <p:sldLayoutId id="2147483812" r:id="rId1"/>
    <p:sldLayoutId id="2147483859" r:id="rId2"/>
    <p:sldLayoutId id="2147483814" r:id="rId3"/>
    <p:sldLayoutId id="2147483751" r:id="rId4"/>
    <p:sldLayoutId id="2147483874" r:id="rId5"/>
    <p:sldLayoutId id="2147483753" r:id="rId6"/>
    <p:sldLayoutId id="2147483762" r:id="rId7"/>
    <p:sldLayoutId id="2147483750" r:id="rId8"/>
    <p:sldLayoutId id="2147483739" r:id="rId9"/>
    <p:sldLayoutId id="2147483766" r:id="rId10"/>
    <p:sldLayoutId id="2147483712" r:id="rId11"/>
    <p:sldLayoutId id="2147483860" r:id="rId12"/>
    <p:sldLayoutId id="2147483768" r:id="rId13"/>
    <p:sldLayoutId id="2147483735" r:id="rId14"/>
    <p:sldLayoutId id="2147483736" r:id="rId15"/>
    <p:sldLayoutId id="2147483727" r:id="rId16"/>
    <p:sldLayoutId id="2147483726" r:id="rId17"/>
    <p:sldLayoutId id="2147483729" r:id="rId18"/>
    <p:sldLayoutId id="2147483730" r:id="rId19"/>
    <p:sldLayoutId id="2147483732" r:id="rId20"/>
    <p:sldLayoutId id="2147483733" r:id="rId21"/>
    <p:sldLayoutId id="2147483760" r:id="rId22"/>
    <p:sldLayoutId id="2147483734" r:id="rId23"/>
    <p:sldLayoutId id="2147483742" r:id="rId24"/>
    <p:sldLayoutId id="2147483743" r:id="rId25"/>
    <p:sldLayoutId id="2147483744" r:id="rId26"/>
    <p:sldLayoutId id="2147483746" r:id="rId27"/>
    <p:sldLayoutId id="2147483755" r:id="rId28"/>
    <p:sldLayoutId id="2147483756" r:id="rId29"/>
    <p:sldLayoutId id="2147483758" r:id="rId30"/>
    <p:sldLayoutId id="2147483765" r:id="rId31"/>
    <p:sldLayoutId id="2147483769" r:id="rId32"/>
    <p:sldLayoutId id="2147483813" r:id="rId33"/>
  </p:sldLayoutIdLst>
  <p:hf hdr="0" dt="0"/>
  <p:txStyles>
    <p:titleStyle>
      <a:lvl1pPr algn="l" defTabSz="957263" rtl="0" eaLnBrk="1" fontAlgn="base" hangingPunct="1">
        <a:spcBef>
          <a:spcPct val="0"/>
        </a:spcBef>
        <a:spcAft>
          <a:spcPct val="0"/>
        </a:spcAft>
        <a:defRPr kumimoji="1"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kumimoji="1"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kumimoji="1"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2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58366" y="3645024"/>
            <a:ext cx="8568952" cy="534677"/>
          </a:xfrm>
        </p:spPr>
        <p:txBody>
          <a:bodyPr/>
          <a:lstStyle/>
          <a:p>
            <a:r>
              <a:rPr lang="en-US" altLang="zh-TW" dirty="0"/>
              <a:t>Direct Business</a:t>
            </a:r>
            <a:r>
              <a:rPr lang="zh-TW" altLang="en-US" dirty="0"/>
              <a:t> </a:t>
            </a:r>
            <a:r>
              <a:rPr lang="en-US" altLang="zh-TW" dirty="0"/>
              <a:t>Intern Project Summary Report</a:t>
            </a:r>
            <a:endParaRPr lang="zh-TW" altLang="en-US" dirty="0"/>
          </a:p>
        </p:txBody>
      </p:sp>
      <p:sp>
        <p:nvSpPr>
          <p:cNvPr id="12" name="文字版面配置區 3"/>
          <p:cNvSpPr>
            <a:spLocks noGrp="1"/>
          </p:cNvSpPr>
          <p:nvPr>
            <p:ph type="body" sz="quarter" idx="16"/>
          </p:nvPr>
        </p:nvSpPr>
        <p:spPr>
          <a:xfrm>
            <a:off x="458366" y="4948580"/>
            <a:ext cx="2089000" cy="336790"/>
          </a:xfrm>
        </p:spPr>
        <p:txBody>
          <a:bodyPr/>
          <a:lstStyle/>
          <a:p>
            <a:r>
              <a:rPr lang="en-US" altLang="zh-TW" sz="1800" b="1" dirty="0"/>
              <a:t>Andy Hsu </a:t>
            </a:r>
            <a:r>
              <a:rPr lang="zh-TW" altLang="en-US" sz="1800" b="1" dirty="0"/>
              <a:t>許恩嘉</a:t>
            </a:r>
            <a:endParaRPr lang="en-US" altLang="zh-TW" sz="1800" b="1" dirty="0"/>
          </a:p>
        </p:txBody>
      </p:sp>
      <p:sp>
        <p:nvSpPr>
          <p:cNvPr id="13" name="矩形 12"/>
          <p:cNvSpPr/>
          <p:nvPr/>
        </p:nvSpPr>
        <p:spPr>
          <a:xfrm>
            <a:off x="326411" y="5345207"/>
            <a:ext cx="5914404" cy="369332"/>
          </a:xfrm>
          <a:prstGeom prst="rect">
            <a:avLst/>
          </a:prstGeom>
        </p:spPr>
        <p:txBody>
          <a:bodyPr wrap="square">
            <a:spAutoFit/>
          </a:bodyPr>
          <a:lstStyle/>
          <a:p>
            <a:r>
              <a:rPr lang="en-US" altLang="zh-TW" dirty="0"/>
              <a:t>Direct Business Division /</a:t>
            </a:r>
            <a:r>
              <a:rPr lang="zh-TW" altLang="en-US" dirty="0"/>
              <a:t> </a:t>
            </a:r>
            <a:r>
              <a:rPr lang="en-US" altLang="zh-TW" dirty="0"/>
              <a:t>Customer &amp; Service Section</a:t>
            </a:r>
            <a:endParaRPr lang="zh-TW" altLang="en-US" dirty="0"/>
          </a:p>
        </p:txBody>
      </p:sp>
      <p:sp>
        <p:nvSpPr>
          <p:cNvPr id="14" name="矩形 13"/>
          <p:cNvSpPr/>
          <p:nvPr/>
        </p:nvSpPr>
        <p:spPr>
          <a:xfrm>
            <a:off x="326411" y="5774376"/>
            <a:ext cx="5184576" cy="369332"/>
          </a:xfrm>
          <a:prstGeom prst="rect">
            <a:avLst/>
          </a:prstGeom>
        </p:spPr>
        <p:txBody>
          <a:bodyPr wrap="square">
            <a:spAutoFit/>
          </a:bodyPr>
          <a:lstStyle/>
          <a:p>
            <a:r>
              <a:rPr lang="en-US" altLang="zh-TW" dirty="0" err="1"/>
              <a:t>RegTech</a:t>
            </a:r>
            <a:r>
              <a:rPr lang="en-US" altLang="zh-TW" dirty="0"/>
              <a:t> Development and Data Analysis Intern</a:t>
            </a:r>
          </a:p>
        </p:txBody>
      </p:sp>
    </p:spTree>
    <p:extLst>
      <p:ext uri="{BB962C8B-B14F-4D97-AF65-F5344CB8AC3E}">
        <p14:creationId xmlns:p14="http://schemas.microsoft.com/office/powerpoint/2010/main" val="34786755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9</a:t>
            </a:fld>
            <a:endParaRPr lang="zh-TW" altLang="en-US" dirty="0"/>
          </a:p>
        </p:txBody>
      </p:sp>
      <p:sp>
        <p:nvSpPr>
          <p:cNvPr id="3" name="標題 2"/>
          <p:cNvSpPr>
            <a:spLocks noGrp="1"/>
          </p:cNvSpPr>
          <p:nvPr>
            <p:ph type="title"/>
          </p:nvPr>
        </p:nvSpPr>
        <p:spPr>
          <a:xfrm>
            <a:off x="1921269" y="148023"/>
            <a:ext cx="6336000" cy="720000"/>
          </a:xfrm>
        </p:spPr>
        <p:txBody>
          <a:bodyPr/>
          <a:lstStyle/>
          <a:p>
            <a:pPr algn="ctr"/>
            <a:r>
              <a:rPr lang="en-US" altLang="zh-TW" dirty="0"/>
              <a:t>Contract Information_</a:t>
            </a:r>
            <a:r>
              <a:rPr lang="zh-TW" altLang="en-US" dirty="0"/>
              <a:t>延伸應用</a:t>
            </a:r>
          </a:p>
        </p:txBody>
      </p:sp>
      <p:sp>
        <p:nvSpPr>
          <p:cNvPr id="13" name="矩形 12">
            <a:extLst>
              <a:ext uri="{FF2B5EF4-FFF2-40B4-BE49-F238E27FC236}">
                <a16:creationId xmlns:a16="http://schemas.microsoft.com/office/drawing/2014/main" id="{BE7621CE-976A-7F05-A84C-5984E7714F81}"/>
              </a:ext>
            </a:extLst>
          </p:cNvPr>
          <p:cNvSpPr/>
          <p:nvPr/>
        </p:nvSpPr>
        <p:spPr bwMode="auto">
          <a:xfrm>
            <a:off x="200025" y="1196752"/>
            <a:ext cx="4608959"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Arial" charset="0"/>
              </a:rPr>
              <a:t>可設定條件</a:t>
            </a:r>
          </a:p>
        </p:txBody>
      </p:sp>
      <p:sp>
        <p:nvSpPr>
          <p:cNvPr id="14" name="矩形 13">
            <a:extLst>
              <a:ext uri="{FF2B5EF4-FFF2-40B4-BE49-F238E27FC236}">
                <a16:creationId xmlns:a16="http://schemas.microsoft.com/office/drawing/2014/main" id="{E03FBC77-3741-112B-8D66-B1BFD195BCD1}"/>
              </a:ext>
            </a:extLst>
          </p:cNvPr>
          <p:cNvSpPr/>
          <p:nvPr/>
        </p:nvSpPr>
        <p:spPr bwMode="auto">
          <a:xfrm>
            <a:off x="200025" y="1844823"/>
            <a:ext cx="4608959" cy="4463901"/>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start_date, end_date</a:t>
            </a:r>
            <a:r>
              <a:rPr lang="zh-TW" altLang="en-US" b="1" dirty="0">
                <a:latin typeface="Arial" charset="0"/>
              </a:rPr>
              <a:t>查找資料的起迄日期</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trade_type</a:t>
            </a:r>
            <a:r>
              <a:rPr lang="zh-TW" altLang="en-US" b="1" dirty="0">
                <a:latin typeface="Arial" charset="0"/>
              </a:rPr>
              <a:t>設定想要尋找的交易類別，預設為全部，若要更改請以</a:t>
            </a:r>
            <a:r>
              <a:rPr lang="en-US" altLang="zh-TW" b="1" dirty="0">
                <a:solidFill>
                  <a:srgbClr val="FF0000"/>
                </a:solidFill>
                <a:latin typeface="Arial" charset="0"/>
              </a:rPr>
              <a:t>list</a:t>
            </a:r>
            <a:r>
              <a:rPr lang="zh-TW" altLang="en-US" b="1" dirty="0">
                <a:latin typeface="Arial" charset="0"/>
              </a:rPr>
              <a:t>方式填入</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condition</a:t>
            </a:r>
            <a:r>
              <a:rPr lang="zh-TW" altLang="en-US" b="1" dirty="0">
                <a:latin typeface="Arial" charset="0"/>
              </a:rPr>
              <a:t>，可以設定</a:t>
            </a:r>
            <a:r>
              <a:rPr lang="en-US" altLang="zh-TW" b="1" dirty="0">
                <a:latin typeface="Arial" charset="0"/>
              </a:rPr>
              <a:t>&gt;=, &gt;, =, &lt;, &lt;=</a:t>
            </a:r>
            <a:r>
              <a:rPr lang="zh-TW" altLang="en-US" b="1" dirty="0">
                <a:latin typeface="Arial" charset="0"/>
              </a:rPr>
              <a:t>共五個條件</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threshold</a:t>
            </a:r>
            <a:r>
              <a:rPr lang="zh-TW" altLang="en-US" b="1" dirty="0">
                <a:latin typeface="Arial" charset="0"/>
              </a:rPr>
              <a:t>設定想要查看的門檻（請填新台幣）</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agent</a:t>
            </a:r>
            <a:r>
              <a:rPr lang="zh-TW" altLang="en-US" b="1" dirty="0">
                <a:latin typeface="Arial" charset="0"/>
              </a:rPr>
              <a:t>可設定業務姓名（預設為全體），同樣以</a:t>
            </a:r>
            <a:r>
              <a:rPr lang="en-US" altLang="zh-TW" b="1" dirty="0">
                <a:solidFill>
                  <a:srgbClr val="FF0000"/>
                </a:solidFill>
                <a:latin typeface="Arial" charset="0"/>
              </a:rPr>
              <a:t>list</a:t>
            </a:r>
            <a:r>
              <a:rPr lang="zh-TW" altLang="en-US" b="1" dirty="0">
                <a:latin typeface="Arial" charset="0"/>
              </a:rPr>
              <a:t>填入</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zh-TW" altLang="en-US" b="1" dirty="0">
                <a:latin typeface="Arial" charset="0"/>
              </a:rPr>
              <a:t>是否為台股基金，</a:t>
            </a:r>
            <a:r>
              <a:rPr kumimoji="0" lang="zh-TW" altLang="en-US" b="1" i="0" u="none" strike="noStrike" cap="none" normalizeH="0" baseline="0" dirty="0">
                <a:ln>
                  <a:noFill/>
                </a:ln>
                <a:solidFill>
                  <a:schemeClr val="tx1"/>
                </a:solidFill>
                <a:effectLst/>
                <a:latin typeface="Arial" charset="0"/>
              </a:rPr>
              <a:t>設定是否為台股基金（預設為全抓）</a:t>
            </a:r>
            <a:endParaRPr kumimoji="0" lang="en-US" altLang="zh-TW" b="1" i="0" u="none" strike="noStrike" cap="none" normalizeH="0" baseline="0" dirty="0">
              <a:ln>
                <a:noFill/>
              </a:ln>
              <a:solidFill>
                <a:schemeClr val="tx1"/>
              </a:solidFill>
              <a:effectLst/>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o</a:t>
            </a:r>
            <a:r>
              <a:rPr kumimoji="0" lang="en-US" altLang="zh-TW" b="1" i="0" u="none" strike="noStrike" cap="none" normalizeH="0" baseline="0" dirty="0">
                <a:ln>
                  <a:noFill/>
                </a:ln>
                <a:solidFill>
                  <a:schemeClr val="tx1"/>
                </a:solidFill>
                <a:effectLst/>
                <a:latin typeface="Arial" charset="0"/>
              </a:rPr>
              <a:t>utput_filename</a:t>
            </a:r>
            <a:r>
              <a:rPr kumimoji="0" lang="zh-TW" altLang="en-US" b="1" i="0" u="none" strike="noStrike" cap="none" normalizeH="0" baseline="0" dirty="0">
                <a:ln>
                  <a:noFill/>
                </a:ln>
                <a:solidFill>
                  <a:schemeClr val="tx1"/>
                </a:solidFill>
                <a:effectLst/>
                <a:latin typeface="Arial" charset="0"/>
              </a:rPr>
              <a:t>設定檔案名稱</a:t>
            </a:r>
            <a:endParaRPr kumimoji="0" lang="en-US" altLang="zh-TW" b="1" i="0" u="none" strike="noStrike" cap="none" normalizeH="0" baseline="0" dirty="0">
              <a:ln>
                <a:noFill/>
              </a:ln>
              <a:solidFill>
                <a:schemeClr val="tx1"/>
              </a:solidFill>
              <a:effectLst/>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kumimoji="0" lang="zh-TW" altLang="en-US" b="1" i="0" u="none" strike="noStrike" cap="none" normalizeH="0" baseline="0" dirty="0">
                <a:ln>
                  <a:noFill/>
                </a:ln>
                <a:solidFill>
                  <a:schemeClr val="tx1"/>
                </a:solidFill>
                <a:effectLst/>
                <a:latin typeface="Arial" charset="0"/>
              </a:rPr>
              <a:t>基金簡稱</a:t>
            </a:r>
            <a:r>
              <a:rPr kumimoji="0" lang="en-US" altLang="zh-TW" b="1" i="0" u="none" strike="noStrike" cap="none" normalizeH="0" baseline="0" dirty="0">
                <a:ln>
                  <a:noFill/>
                </a:ln>
                <a:solidFill>
                  <a:schemeClr val="tx1"/>
                </a:solidFill>
                <a:effectLst/>
                <a:latin typeface="Arial" charset="0"/>
              </a:rPr>
              <a:t>_list</a:t>
            </a:r>
            <a:r>
              <a:rPr kumimoji="0" lang="zh-TW" altLang="en-US" b="1" i="0" u="none" strike="noStrike" cap="none" normalizeH="0" baseline="0" dirty="0">
                <a:ln>
                  <a:noFill/>
                </a:ln>
                <a:solidFill>
                  <a:schemeClr val="tx1"/>
                </a:solidFill>
                <a:effectLst/>
                <a:latin typeface="Arial" charset="0"/>
              </a:rPr>
              <a:t>設定要看的基金（同樣預設全看），要更改請填入</a:t>
            </a:r>
            <a:r>
              <a:rPr kumimoji="0" lang="en-US" altLang="zh-TW" b="1" i="0" u="none" strike="noStrike" cap="none" normalizeH="0" baseline="0" dirty="0">
                <a:ln>
                  <a:noFill/>
                </a:ln>
                <a:solidFill>
                  <a:schemeClr val="tx1"/>
                </a:solidFill>
                <a:effectLst/>
                <a:latin typeface="Arial" charset="0"/>
              </a:rPr>
              <a:t>list</a:t>
            </a: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kumimoji="0" lang="zh-TW" altLang="en-US" b="1" i="0" u="none" strike="noStrike" cap="none" normalizeH="0" baseline="0" dirty="0">
                <a:ln>
                  <a:noFill/>
                </a:ln>
                <a:solidFill>
                  <a:schemeClr val="tx1"/>
                </a:solidFill>
                <a:effectLst/>
                <a:latin typeface="Arial" charset="0"/>
              </a:rPr>
              <a:t>單狀態</a:t>
            </a:r>
            <a:r>
              <a:rPr lang="zh-TW" altLang="en-US" b="1" dirty="0">
                <a:latin typeface="Arial" charset="0"/>
              </a:rPr>
              <a:t>預設為成功單</a:t>
            </a:r>
            <a:endParaRPr lang="en-US" altLang="zh-TW" b="1" dirty="0">
              <a:latin typeface="Arial" charset="0"/>
            </a:endParaRPr>
          </a:p>
        </p:txBody>
      </p:sp>
      <p:pic>
        <p:nvPicPr>
          <p:cNvPr id="4" name="圖片 3" descr="資料查詢.ipynb - Visual Studio Code"/>
          <p:cNvPicPr>
            <a:picLocks noChangeAspect="1"/>
          </p:cNvPicPr>
          <p:nvPr/>
        </p:nvPicPr>
        <p:blipFill rotWithShape="1">
          <a:blip r:embed="rId2">
            <a:extLst>
              <a:ext uri="{28A0092B-C50C-407E-A947-70E740481C1C}">
                <a14:useLocalDpi xmlns:a14="http://schemas.microsoft.com/office/drawing/2010/main" val="0"/>
              </a:ext>
            </a:extLst>
          </a:blip>
          <a:srcRect l="7061" t="50000" r="29746" b="36350"/>
          <a:stretch/>
        </p:blipFill>
        <p:spPr>
          <a:xfrm>
            <a:off x="5169656" y="5161070"/>
            <a:ext cx="4536319" cy="756053"/>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906" y="1204335"/>
            <a:ext cx="3469818" cy="3791823"/>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2075" y="6082035"/>
            <a:ext cx="3791479" cy="219106"/>
          </a:xfrm>
          <a:prstGeom prst="rect">
            <a:avLst/>
          </a:prstGeom>
        </p:spPr>
      </p:pic>
    </p:spTree>
    <p:extLst>
      <p:ext uri="{BB962C8B-B14F-4D97-AF65-F5344CB8AC3E}">
        <p14:creationId xmlns:p14="http://schemas.microsoft.com/office/powerpoint/2010/main" val="1036625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848544" y="4077072"/>
            <a:ext cx="6912768" cy="527344"/>
          </a:xfrm>
        </p:spPr>
        <p:txBody>
          <a:bodyPr/>
          <a:lstStyle/>
          <a:p>
            <a:r>
              <a:rPr lang="en-US" altLang="zh-TW" dirty="0">
                <a:latin typeface="Arial" charset="0"/>
              </a:rPr>
              <a:t>Government Fund Information</a:t>
            </a:r>
            <a:endParaRPr lang="zh-TW" altLang="en-US" dirty="0">
              <a:latin typeface="Arial" charset="0"/>
            </a:endParaRPr>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403297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11</a:t>
            </a:fld>
            <a:endParaRPr lang="zh-TW" altLang="en-US" dirty="0"/>
          </a:p>
        </p:txBody>
      </p:sp>
      <p:sp>
        <p:nvSpPr>
          <p:cNvPr id="3" name="標題 2"/>
          <p:cNvSpPr>
            <a:spLocks noGrp="1"/>
          </p:cNvSpPr>
          <p:nvPr>
            <p:ph type="title"/>
          </p:nvPr>
        </p:nvSpPr>
        <p:spPr>
          <a:xfrm>
            <a:off x="1921269" y="148023"/>
            <a:ext cx="6336000" cy="720000"/>
          </a:xfrm>
        </p:spPr>
        <p:txBody>
          <a:bodyPr/>
          <a:lstStyle/>
          <a:p>
            <a:pPr algn="ctr"/>
            <a:r>
              <a:rPr lang="en-US" altLang="zh-TW" dirty="0"/>
              <a:t>Government_Fund_Information</a:t>
            </a:r>
            <a:endParaRPr lang="zh-TW" altLang="en-US" dirty="0"/>
          </a:p>
        </p:txBody>
      </p:sp>
      <p:sp>
        <p:nvSpPr>
          <p:cNvPr id="13" name="矩形 12">
            <a:extLst>
              <a:ext uri="{FF2B5EF4-FFF2-40B4-BE49-F238E27FC236}">
                <a16:creationId xmlns:a16="http://schemas.microsoft.com/office/drawing/2014/main" id="{BE7621CE-976A-7F05-A84C-5984E7714F81}"/>
              </a:ext>
            </a:extLst>
          </p:cNvPr>
          <p:cNvSpPr/>
          <p:nvPr/>
        </p:nvSpPr>
        <p:spPr bwMode="auto">
          <a:xfrm>
            <a:off x="200025" y="1196752"/>
            <a:ext cx="9505950"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000" b="1" dirty="0">
                <a:latin typeface="Arial" charset="0"/>
              </a:rPr>
              <a:t>目的</a:t>
            </a:r>
            <a:endParaRPr kumimoji="0" lang="zh-TW" altLang="en-US" sz="2000" b="1" i="0" u="none" strike="noStrike" cap="none" normalizeH="0" baseline="0" dirty="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E03FBC77-3741-112B-8D66-B1BFD195BCD1}"/>
              </a:ext>
            </a:extLst>
          </p:cNvPr>
          <p:cNvSpPr/>
          <p:nvPr/>
        </p:nvSpPr>
        <p:spPr bwMode="auto">
          <a:xfrm>
            <a:off x="200025" y="1844823"/>
            <a:ext cx="9505950" cy="1584177"/>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Page1:</a:t>
            </a:r>
            <a:r>
              <a:rPr lang="zh-TW" altLang="en-US" b="1" dirty="0">
                <a:latin typeface="Arial" charset="0"/>
              </a:rPr>
              <a:t>將國民年金保險、勞工退休基金、勞工保險基金及退撫基金中的「基金運用表」找到並定位，抓下相關資訊後進行整理</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Page2:</a:t>
            </a:r>
            <a:r>
              <a:rPr lang="zh-TW" altLang="en-US" b="1" dirty="0">
                <a:latin typeface="Arial" charset="0"/>
              </a:rPr>
              <a:t>上述四個</a:t>
            </a:r>
            <a:r>
              <a:rPr lang="en-US" altLang="zh-TW" b="1" dirty="0">
                <a:latin typeface="Arial" charset="0"/>
              </a:rPr>
              <a:t>input</a:t>
            </a:r>
            <a:r>
              <a:rPr lang="zh-TW" altLang="en-US" b="1" dirty="0">
                <a:latin typeface="Arial" charset="0"/>
              </a:rPr>
              <a:t>中，將國內委託經營績效統計表通通抓到後和過往檔案進行比較，篩出已刪除及對未刪除的基金進行更新</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Page3:</a:t>
            </a:r>
            <a:r>
              <a:rPr lang="zh-TW" altLang="en-US" b="1" dirty="0">
                <a:latin typeface="Arial" charset="0"/>
              </a:rPr>
              <a:t>作法同</a:t>
            </a:r>
            <a:r>
              <a:rPr lang="en-US" altLang="zh-TW" b="1" dirty="0">
                <a:latin typeface="Arial" charset="0"/>
              </a:rPr>
              <a:t>Page2</a:t>
            </a:r>
            <a:r>
              <a:rPr lang="zh-TW" altLang="en-US" b="1" dirty="0">
                <a:latin typeface="Arial" charset="0"/>
              </a:rPr>
              <a:t>，只是對象變為國外委託經營績效統計表</a:t>
            </a:r>
            <a:endParaRPr lang="en-US" altLang="zh-TW" b="1" dirty="0">
              <a:latin typeface="Arial" charset="0"/>
            </a:endParaRPr>
          </a:p>
        </p:txBody>
      </p:sp>
      <p:sp>
        <p:nvSpPr>
          <p:cNvPr id="17" name="矩形 16">
            <a:extLst>
              <a:ext uri="{FF2B5EF4-FFF2-40B4-BE49-F238E27FC236}">
                <a16:creationId xmlns:a16="http://schemas.microsoft.com/office/drawing/2014/main" id="{585725C6-FB35-6195-0139-F344D1741A64}"/>
              </a:ext>
            </a:extLst>
          </p:cNvPr>
          <p:cNvSpPr/>
          <p:nvPr/>
        </p:nvSpPr>
        <p:spPr bwMode="auto">
          <a:xfrm>
            <a:off x="201779" y="3764043"/>
            <a:ext cx="2518973"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Arial" charset="0"/>
              </a:rPr>
              <a:t>運用的套件</a:t>
            </a:r>
          </a:p>
        </p:txBody>
      </p:sp>
      <p:sp>
        <p:nvSpPr>
          <p:cNvPr id="18" name="矩形 17">
            <a:extLst>
              <a:ext uri="{FF2B5EF4-FFF2-40B4-BE49-F238E27FC236}">
                <a16:creationId xmlns:a16="http://schemas.microsoft.com/office/drawing/2014/main" id="{94BA7868-49B4-39EB-C7D0-A767D41EE63D}"/>
              </a:ext>
            </a:extLst>
          </p:cNvPr>
          <p:cNvSpPr/>
          <p:nvPr/>
        </p:nvSpPr>
        <p:spPr bwMode="auto">
          <a:xfrm>
            <a:off x="200025" y="4437112"/>
            <a:ext cx="2518973" cy="1584177"/>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Pdfplumber</a:t>
            </a: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RE</a:t>
            </a: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NumPy</a:t>
            </a:r>
          </a:p>
        </p:txBody>
      </p:sp>
      <p:pic>
        <p:nvPicPr>
          <p:cNvPr id="6" name="圖片 5">
            <a:extLst>
              <a:ext uri="{FF2B5EF4-FFF2-40B4-BE49-F238E27FC236}">
                <a16:creationId xmlns:a16="http://schemas.microsoft.com/office/drawing/2014/main" id="{A05FD5AF-E232-D726-4F07-AF6D265578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221" y="4751403"/>
            <a:ext cx="955595" cy="955595"/>
          </a:xfrm>
          <a:prstGeom prst="rect">
            <a:avLst/>
          </a:prstGeom>
        </p:spPr>
      </p:pic>
      <p:sp>
        <p:nvSpPr>
          <p:cNvPr id="19" name="矩形 18">
            <a:extLst>
              <a:ext uri="{FF2B5EF4-FFF2-40B4-BE49-F238E27FC236}">
                <a16:creationId xmlns:a16="http://schemas.microsoft.com/office/drawing/2014/main" id="{1FCFF189-2874-E46D-DFB4-D7ED1586F6C5}"/>
              </a:ext>
            </a:extLst>
          </p:cNvPr>
          <p:cNvSpPr/>
          <p:nvPr/>
        </p:nvSpPr>
        <p:spPr bwMode="auto">
          <a:xfrm>
            <a:off x="3013865" y="3764043"/>
            <a:ext cx="6692109"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Arial" charset="0"/>
              </a:rPr>
              <a:t>Process</a:t>
            </a:r>
            <a:endParaRPr kumimoji="0" lang="zh-TW" altLang="en-US" sz="2000" b="1" i="0" u="none" strike="noStrike" cap="none" normalizeH="0" baseline="0" dirty="0">
              <a:ln>
                <a:noFill/>
              </a:ln>
              <a:solidFill>
                <a:schemeClr val="tx1"/>
              </a:solidFill>
              <a:effectLst/>
              <a:latin typeface="Arial" charset="0"/>
            </a:endParaRPr>
          </a:p>
        </p:txBody>
      </p:sp>
      <p:sp>
        <p:nvSpPr>
          <p:cNvPr id="20" name="文字方塊 19">
            <a:extLst>
              <a:ext uri="{FF2B5EF4-FFF2-40B4-BE49-F238E27FC236}">
                <a16:creationId xmlns:a16="http://schemas.microsoft.com/office/drawing/2014/main" id="{7D509D31-0BDF-3F17-F6E8-0F930994D1B8}"/>
              </a:ext>
            </a:extLst>
          </p:cNvPr>
          <p:cNvSpPr txBox="1"/>
          <p:nvPr/>
        </p:nvSpPr>
        <p:spPr>
          <a:xfrm>
            <a:off x="4283586" y="4906034"/>
            <a:ext cx="1338828" cy="646331"/>
          </a:xfrm>
          <a:prstGeom prst="rect">
            <a:avLst/>
          </a:prstGeom>
          <a:noFill/>
        </p:spPr>
        <p:txBody>
          <a:bodyPr wrap="none" rtlCol="0">
            <a:spAutoFit/>
          </a:bodyPr>
          <a:lstStyle/>
          <a:p>
            <a:r>
              <a:rPr kumimoji="1" lang="zh-TW" altLang="en-US" b="1" dirty="0"/>
              <a:t>定位出</a:t>
            </a:r>
            <a:endParaRPr kumimoji="1" lang="en-US" altLang="zh-TW" b="1" dirty="0"/>
          </a:p>
          <a:p>
            <a:r>
              <a:rPr kumimoji="1" lang="zh-TW" altLang="en-US" b="1" dirty="0"/>
              <a:t>需要的表格</a:t>
            </a:r>
          </a:p>
        </p:txBody>
      </p:sp>
      <p:sp>
        <p:nvSpPr>
          <p:cNvPr id="21" name="文字方塊 20">
            <a:extLst>
              <a:ext uri="{FF2B5EF4-FFF2-40B4-BE49-F238E27FC236}">
                <a16:creationId xmlns:a16="http://schemas.microsoft.com/office/drawing/2014/main" id="{BFD4AF7E-816C-DF08-7B86-CDD3A28A857B}"/>
              </a:ext>
            </a:extLst>
          </p:cNvPr>
          <p:cNvSpPr txBox="1"/>
          <p:nvPr/>
        </p:nvSpPr>
        <p:spPr>
          <a:xfrm>
            <a:off x="5733678" y="4906033"/>
            <a:ext cx="1107996" cy="646331"/>
          </a:xfrm>
          <a:prstGeom prst="rect">
            <a:avLst/>
          </a:prstGeom>
          <a:noFill/>
        </p:spPr>
        <p:txBody>
          <a:bodyPr wrap="none" rtlCol="0">
            <a:spAutoFit/>
          </a:bodyPr>
          <a:lstStyle/>
          <a:p>
            <a:r>
              <a:rPr kumimoji="1" lang="zh-TW" altLang="en-US" b="1" dirty="0"/>
              <a:t>進行資料</a:t>
            </a:r>
            <a:endParaRPr kumimoji="1" lang="en-US" altLang="zh-TW" b="1" dirty="0"/>
          </a:p>
          <a:p>
            <a:r>
              <a:rPr kumimoji="1" lang="zh-TW" altLang="en-US" b="1" dirty="0"/>
              <a:t>清理</a:t>
            </a:r>
          </a:p>
        </p:txBody>
      </p:sp>
      <p:sp>
        <p:nvSpPr>
          <p:cNvPr id="22" name="文字方塊 21">
            <a:extLst>
              <a:ext uri="{FF2B5EF4-FFF2-40B4-BE49-F238E27FC236}">
                <a16:creationId xmlns:a16="http://schemas.microsoft.com/office/drawing/2014/main" id="{EFC06227-AF84-A648-4EC6-565A814D2A66}"/>
              </a:ext>
            </a:extLst>
          </p:cNvPr>
          <p:cNvSpPr txBox="1"/>
          <p:nvPr/>
        </p:nvSpPr>
        <p:spPr>
          <a:xfrm>
            <a:off x="6955828" y="4906032"/>
            <a:ext cx="1107996" cy="646331"/>
          </a:xfrm>
          <a:prstGeom prst="rect">
            <a:avLst/>
          </a:prstGeom>
          <a:noFill/>
        </p:spPr>
        <p:txBody>
          <a:bodyPr wrap="none" rtlCol="0">
            <a:spAutoFit/>
          </a:bodyPr>
          <a:lstStyle/>
          <a:p>
            <a:r>
              <a:rPr kumimoji="1" lang="zh-TW" altLang="en-US" b="1" dirty="0"/>
              <a:t>資料整合</a:t>
            </a:r>
            <a:endParaRPr kumimoji="1" lang="en-US" altLang="zh-TW" b="1" dirty="0"/>
          </a:p>
          <a:p>
            <a:r>
              <a:rPr kumimoji="1" lang="zh-TW" altLang="en-US" b="1" dirty="0"/>
              <a:t>及比對</a:t>
            </a:r>
          </a:p>
        </p:txBody>
      </p:sp>
      <p:pic>
        <p:nvPicPr>
          <p:cNvPr id="23" name="圖片 22">
            <a:extLst>
              <a:ext uri="{FF2B5EF4-FFF2-40B4-BE49-F238E27FC236}">
                <a16:creationId xmlns:a16="http://schemas.microsoft.com/office/drawing/2014/main" id="{10EA6E85-0CBF-1E7C-D5B9-1B21FE203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6797" y="4665797"/>
            <a:ext cx="1187597" cy="1041201"/>
          </a:xfrm>
          <a:prstGeom prst="rect">
            <a:avLst/>
          </a:prstGeom>
        </p:spPr>
      </p:pic>
    </p:spTree>
    <p:extLst>
      <p:ext uri="{BB962C8B-B14F-4D97-AF65-F5344CB8AC3E}">
        <p14:creationId xmlns:p14="http://schemas.microsoft.com/office/powerpoint/2010/main" val="4032223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5A77995-D8D0-F538-304D-5498BE2888AF}"/>
              </a:ext>
            </a:extLst>
          </p:cNvPr>
          <p:cNvSpPr/>
          <p:nvPr/>
        </p:nvSpPr>
        <p:spPr bwMode="auto">
          <a:xfrm>
            <a:off x="217006" y="3847653"/>
            <a:ext cx="9507905" cy="2461071"/>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R="0" algn="thaiDist" defTabSz="914400" rtl="0" eaLnBrk="0" fontAlgn="base" latinLnBrk="0" hangingPunct="0">
              <a:lnSpc>
                <a:spcPct val="100000"/>
              </a:lnSpc>
              <a:spcBef>
                <a:spcPct val="0"/>
              </a:spcBef>
              <a:spcAft>
                <a:spcPct val="0"/>
              </a:spcAft>
              <a:buClrTx/>
              <a:buSzTx/>
              <a:tabLst/>
            </a:pPr>
            <a:endParaRPr lang="en-US" altLang="zh-TW" sz="1600" b="1" dirty="0">
              <a:latin typeface="Arial" charset="0"/>
            </a:endParaRPr>
          </a:p>
        </p:txBody>
      </p:sp>
      <p:sp>
        <p:nvSpPr>
          <p:cNvPr id="2" name="投影片編號版面配置區 1">
            <a:extLst>
              <a:ext uri="{FF2B5EF4-FFF2-40B4-BE49-F238E27FC236}">
                <a16:creationId xmlns:a16="http://schemas.microsoft.com/office/drawing/2014/main" id="{1593890F-15EE-E166-C756-899573EAD391}"/>
              </a:ext>
            </a:extLst>
          </p:cNvPr>
          <p:cNvSpPr>
            <a:spLocks noGrp="1"/>
          </p:cNvSpPr>
          <p:nvPr>
            <p:ph type="sldNum" sz="quarter" idx="11"/>
          </p:nvPr>
        </p:nvSpPr>
        <p:spPr/>
        <p:txBody>
          <a:bodyPr/>
          <a:lstStyle/>
          <a:p>
            <a:fld id="{F40BDD72-1960-4172-B575-A9D344DF4EC2}" type="slidenum">
              <a:rPr lang="zh-TW" altLang="en-US" smtClean="0"/>
              <a:pPr/>
              <a:t>12</a:t>
            </a:fld>
            <a:endParaRPr lang="zh-TW" altLang="en-US" dirty="0"/>
          </a:p>
        </p:txBody>
      </p:sp>
      <p:sp>
        <p:nvSpPr>
          <p:cNvPr id="5" name="矩形 4">
            <a:extLst>
              <a:ext uri="{FF2B5EF4-FFF2-40B4-BE49-F238E27FC236}">
                <a16:creationId xmlns:a16="http://schemas.microsoft.com/office/drawing/2014/main" id="{B2551161-272D-681B-7588-FEE8350A7FFE}"/>
              </a:ext>
            </a:extLst>
          </p:cNvPr>
          <p:cNvSpPr/>
          <p:nvPr/>
        </p:nvSpPr>
        <p:spPr bwMode="auto">
          <a:xfrm>
            <a:off x="218961" y="1052736"/>
            <a:ext cx="3085793"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Arial" charset="0"/>
              </a:rPr>
              <a:t>input</a:t>
            </a:r>
            <a:endParaRPr kumimoji="0" lang="zh-TW" altLang="en-US" sz="2000" b="1" i="0" u="none" strike="noStrike" cap="none" normalizeH="0" baseline="0" dirty="0">
              <a:ln>
                <a:noFill/>
              </a:ln>
              <a:solidFill>
                <a:schemeClr val="tx1"/>
              </a:solidFill>
              <a:effectLst/>
              <a:latin typeface="Arial" charset="0"/>
            </a:endParaRPr>
          </a:p>
        </p:txBody>
      </p:sp>
      <p:sp>
        <p:nvSpPr>
          <p:cNvPr id="6" name="矩形 5">
            <a:extLst>
              <a:ext uri="{FF2B5EF4-FFF2-40B4-BE49-F238E27FC236}">
                <a16:creationId xmlns:a16="http://schemas.microsoft.com/office/drawing/2014/main" id="{63151B1F-AF10-A88A-91B5-829769C25531}"/>
              </a:ext>
            </a:extLst>
          </p:cNvPr>
          <p:cNvSpPr/>
          <p:nvPr/>
        </p:nvSpPr>
        <p:spPr bwMode="auto">
          <a:xfrm>
            <a:off x="217006" y="1639806"/>
            <a:ext cx="3085793" cy="1957611"/>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R="0" algn="thaiDist"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charset="0"/>
              </a:rPr>
              <a:t>1.</a:t>
            </a:r>
            <a:r>
              <a:rPr kumimoji="0" lang="zh-TW" altLang="en-US" sz="1600" b="1" i="0" u="none" strike="noStrike" cap="none" normalizeH="0" baseline="0" dirty="0">
                <a:ln>
                  <a:noFill/>
                </a:ln>
                <a:solidFill>
                  <a:schemeClr val="tx1"/>
                </a:solidFill>
                <a:effectLst/>
                <a:latin typeface="Arial" charset="0"/>
              </a:rPr>
              <a:t>上月的政府基金運用資訊</a:t>
            </a:r>
            <a:r>
              <a:rPr lang="en-US" altLang="zh-TW" sz="1600" b="1" dirty="0">
                <a:latin typeface="Arial" charset="0"/>
              </a:rPr>
              <a:t> v2.0</a:t>
            </a: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2.</a:t>
            </a:r>
            <a:r>
              <a:rPr lang="zh-TW" altLang="en-US" sz="1600" b="1" dirty="0">
                <a:latin typeface="Arial" charset="0"/>
              </a:rPr>
              <a:t>國民年金保險</a:t>
            </a:r>
            <a:endParaRPr lang="en-US" altLang="zh-TW" sz="1600" b="1" dirty="0">
              <a:latin typeface="Arial" charset="0"/>
            </a:endParaRP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3.</a:t>
            </a:r>
            <a:r>
              <a:rPr lang="zh-TW" altLang="en-US" sz="1600" b="1" dirty="0">
                <a:latin typeface="Arial" charset="0"/>
              </a:rPr>
              <a:t>勞工退休基金</a:t>
            </a:r>
            <a:endParaRPr lang="en-US" altLang="zh-TW" sz="1600" b="1" dirty="0">
              <a:latin typeface="Arial" charset="0"/>
            </a:endParaRP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4.</a:t>
            </a:r>
            <a:r>
              <a:rPr lang="zh-TW" altLang="en-US" sz="1600" b="1" dirty="0">
                <a:latin typeface="Arial" charset="0"/>
              </a:rPr>
              <a:t>勞工保險基金</a:t>
            </a:r>
            <a:endParaRPr lang="en-US" altLang="zh-TW" sz="1600" b="1" dirty="0">
              <a:latin typeface="Arial" charset="0"/>
            </a:endParaRP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5.</a:t>
            </a:r>
            <a:r>
              <a:rPr lang="zh-TW" altLang="en-US" sz="1600" b="1" dirty="0">
                <a:latin typeface="Arial" charset="0"/>
              </a:rPr>
              <a:t>退撫基金</a:t>
            </a:r>
            <a:endParaRPr lang="en-US" altLang="zh-TW" sz="1600" b="1" dirty="0">
              <a:latin typeface="Arial" charset="0"/>
            </a:endParaRPr>
          </a:p>
        </p:txBody>
      </p:sp>
      <p:sp>
        <p:nvSpPr>
          <p:cNvPr id="7" name="矩形 6">
            <a:extLst>
              <a:ext uri="{FF2B5EF4-FFF2-40B4-BE49-F238E27FC236}">
                <a16:creationId xmlns:a16="http://schemas.microsoft.com/office/drawing/2014/main" id="{DCB5A45F-997E-46B7-4B91-30FDE99CF668}"/>
              </a:ext>
            </a:extLst>
          </p:cNvPr>
          <p:cNvSpPr/>
          <p:nvPr/>
        </p:nvSpPr>
        <p:spPr bwMode="auto">
          <a:xfrm>
            <a:off x="3429039" y="1052736"/>
            <a:ext cx="3085793"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Arial" charset="0"/>
              </a:rPr>
              <a:t>output</a:t>
            </a:r>
            <a:endParaRPr kumimoji="0" lang="zh-TW" altLang="en-US" sz="2000" b="1" i="0" u="none" strike="noStrike" cap="none" normalizeH="0" baseline="0" dirty="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DC885D31-6A35-A70E-35CA-E1AF248B5591}"/>
              </a:ext>
            </a:extLst>
          </p:cNvPr>
          <p:cNvSpPr/>
          <p:nvPr/>
        </p:nvSpPr>
        <p:spPr bwMode="auto">
          <a:xfrm>
            <a:off x="3429038" y="1639807"/>
            <a:ext cx="3085793" cy="1957611"/>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R="0" algn="thaiDist"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charset="0"/>
              </a:rPr>
              <a:t>1.</a:t>
            </a:r>
            <a:r>
              <a:rPr kumimoji="0" lang="zh-TW" altLang="en-US" sz="1600" b="1" i="0" u="none" strike="noStrike" cap="none" normalizeH="0" baseline="0" dirty="0">
                <a:ln>
                  <a:noFill/>
                </a:ln>
                <a:solidFill>
                  <a:schemeClr val="tx1"/>
                </a:solidFill>
                <a:effectLst/>
                <a:latin typeface="Arial" charset="0"/>
              </a:rPr>
              <a:t>政府基金資料</a:t>
            </a:r>
            <a:r>
              <a:rPr kumimoji="0" lang="en-US" altLang="zh-TW" sz="1600" b="1" i="0" u="none" strike="noStrike" cap="none" normalizeH="0" baseline="0" dirty="0">
                <a:ln>
                  <a:noFill/>
                </a:ln>
                <a:solidFill>
                  <a:schemeClr val="tx1"/>
                </a:solidFill>
                <a:effectLst/>
                <a:latin typeface="Arial" charset="0"/>
              </a:rPr>
              <a:t>Page1</a:t>
            </a: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2.Page2,3</a:t>
            </a:r>
            <a:r>
              <a:rPr lang="zh-TW" altLang="en-US" sz="1600" b="1" dirty="0">
                <a:latin typeface="Arial" charset="0"/>
              </a:rPr>
              <a:t>分別有：下半部有</a:t>
            </a:r>
            <a:r>
              <a:rPr lang="en-US" altLang="zh-TW" sz="1600" b="1" dirty="0">
                <a:latin typeface="Arial" charset="0"/>
              </a:rPr>
              <a:t>old</a:t>
            </a:r>
            <a:r>
              <a:rPr lang="zh-TW" altLang="en-US" sz="1600" b="1" dirty="0">
                <a:latin typeface="Arial" charset="0"/>
              </a:rPr>
              <a:t>標記為可能已刪除的用來檢查是否刪除</a:t>
            </a:r>
            <a:endParaRPr lang="en-US" altLang="zh-TW" sz="1600" b="1" dirty="0">
              <a:latin typeface="Arial" charset="0"/>
            </a:endParaRP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3.final_check</a:t>
            </a:r>
            <a:r>
              <a:rPr lang="zh-TW" altLang="en-US" sz="1600" b="1" dirty="0">
                <a:latin typeface="Arial" charset="0"/>
              </a:rPr>
              <a:t>用來查看是否有齊全抓到資料</a:t>
            </a:r>
            <a:endParaRPr lang="en-US" altLang="zh-TW" sz="1600" b="1" dirty="0">
              <a:latin typeface="Arial" charset="0"/>
            </a:endParaRPr>
          </a:p>
        </p:txBody>
      </p:sp>
      <p:sp>
        <p:nvSpPr>
          <p:cNvPr id="9" name="矩形 8">
            <a:extLst>
              <a:ext uri="{FF2B5EF4-FFF2-40B4-BE49-F238E27FC236}">
                <a16:creationId xmlns:a16="http://schemas.microsoft.com/office/drawing/2014/main" id="{1938C983-AAD5-4994-9223-D8463CE00B3E}"/>
              </a:ext>
            </a:extLst>
          </p:cNvPr>
          <p:cNvSpPr/>
          <p:nvPr/>
        </p:nvSpPr>
        <p:spPr bwMode="auto">
          <a:xfrm>
            <a:off x="6639118" y="1052736"/>
            <a:ext cx="3085793"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Arial" charset="0"/>
              </a:rPr>
              <a:t>待解決、優化問題</a:t>
            </a:r>
          </a:p>
        </p:txBody>
      </p:sp>
      <p:sp>
        <p:nvSpPr>
          <p:cNvPr id="10" name="矩形 9">
            <a:extLst>
              <a:ext uri="{FF2B5EF4-FFF2-40B4-BE49-F238E27FC236}">
                <a16:creationId xmlns:a16="http://schemas.microsoft.com/office/drawing/2014/main" id="{3E63ED78-4A88-3AAE-8608-AD52B3FC79D7}"/>
              </a:ext>
            </a:extLst>
          </p:cNvPr>
          <p:cNvSpPr/>
          <p:nvPr/>
        </p:nvSpPr>
        <p:spPr bwMode="auto">
          <a:xfrm>
            <a:off x="6639118" y="1639807"/>
            <a:ext cx="3085793" cy="1957611"/>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R="0" algn="thaiDist"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charset="0"/>
              </a:rPr>
              <a:t>1.Code</a:t>
            </a:r>
            <a:r>
              <a:rPr kumimoji="0" lang="zh-TW" altLang="en-US" sz="1600" b="1" i="0" u="none" strike="noStrike" cap="none" normalizeH="0" baseline="0" dirty="0">
                <a:ln>
                  <a:noFill/>
                </a:ln>
                <a:solidFill>
                  <a:schemeClr val="tx1"/>
                </a:solidFill>
                <a:effectLst/>
                <a:latin typeface="Arial" charset="0"/>
              </a:rPr>
              <a:t>的穩定性</a:t>
            </a:r>
            <a:endParaRPr kumimoji="0" lang="en-US" altLang="zh-TW" sz="1600" b="1" i="0" u="none" strike="noStrike" cap="none" normalizeH="0" baseline="0" dirty="0">
              <a:ln>
                <a:noFill/>
              </a:ln>
              <a:solidFill>
                <a:schemeClr val="tx1"/>
              </a:solidFill>
              <a:effectLst/>
              <a:latin typeface="Arial" charset="0"/>
            </a:endParaRPr>
          </a:p>
          <a:p>
            <a:pPr marR="0" algn="thaiDist" defTabSz="914400" rtl="0" eaLnBrk="0" fontAlgn="base" latinLnBrk="0" hangingPunct="0">
              <a:lnSpc>
                <a:spcPct val="100000"/>
              </a:lnSpc>
              <a:spcBef>
                <a:spcPct val="0"/>
              </a:spcBef>
              <a:spcAft>
                <a:spcPct val="0"/>
              </a:spcAft>
              <a:buClrTx/>
              <a:buSzTx/>
              <a:tabLst/>
            </a:pPr>
            <a:r>
              <a:rPr lang="en-US" altLang="zh-TW" sz="1600" b="1" dirty="0">
                <a:latin typeface="Arial" charset="0"/>
              </a:rPr>
              <a:t>2.Page2,3</a:t>
            </a:r>
            <a:r>
              <a:rPr lang="zh-TW" altLang="en-US" sz="1600" b="1" dirty="0">
                <a:latin typeface="Arial" charset="0"/>
              </a:rPr>
              <a:t>有發生順序不對的問題</a:t>
            </a:r>
            <a:endParaRPr lang="en-US" altLang="zh-TW" sz="1600" b="1" dirty="0">
              <a:latin typeface="Arial" charset="0"/>
            </a:endParaRPr>
          </a:p>
        </p:txBody>
      </p:sp>
      <p:sp>
        <p:nvSpPr>
          <p:cNvPr id="11" name="文字方塊 10">
            <a:extLst>
              <a:ext uri="{FF2B5EF4-FFF2-40B4-BE49-F238E27FC236}">
                <a16:creationId xmlns:a16="http://schemas.microsoft.com/office/drawing/2014/main" id="{C2A7522A-6CA6-FB9F-3D0F-E1F13CD682FB}"/>
              </a:ext>
            </a:extLst>
          </p:cNvPr>
          <p:cNvSpPr txBox="1"/>
          <p:nvPr/>
        </p:nvSpPr>
        <p:spPr>
          <a:xfrm>
            <a:off x="217006" y="4071570"/>
            <a:ext cx="9544743" cy="2031325"/>
          </a:xfrm>
          <a:prstGeom prst="rect">
            <a:avLst/>
          </a:prstGeom>
          <a:noFill/>
        </p:spPr>
        <p:txBody>
          <a:bodyPr wrap="square" rtlCol="0">
            <a:spAutoFit/>
          </a:bodyPr>
          <a:lstStyle/>
          <a:p>
            <a:r>
              <a:rPr kumimoji="1" lang="zh-TW" altLang="en-US" b="1" dirty="0"/>
              <a:t>雖然看起來過程平鋪直敘非常容易，但此工作花了非常多時間，其中包含如何正確定位所需要的表格。正確定位後所需要的資料清理也非常複雜，包含許多階層式</a:t>
            </a:r>
            <a:r>
              <a:rPr kumimoji="1" lang="en-US" altLang="zh-TW" b="1" dirty="0"/>
              <a:t>index</a:t>
            </a:r>
            <a:r>
              <a:rPr kumimoji="1" lang="zh-TW" altLang="en-US" b="1" dirty="0"/>
              <a:t>及正則表達式相關的細節需要注意。蒐集完所有資料後也需要和過往的資料進行比較來找出需要更新以及已被刪除的資料，整體而言算是難度很高的資料清理過程。</a:t>
            </a:r>
            <a:endParaRPr kumimoji="1" lang="en-US" altLang="zh-TW" b="1" dirty="0"/>
          </a:p>
          <a:p>
            <a:endParaRPr kumimoji="1" lang="en-US" altLang="zh-TW" b="1" dirty="0"/>
          </a:p>
          <a:p>
            <a:r>
              <a:rPr kumimoji="1" lang="zh-TW" altLang="en-US" b="1" dirty="0"/>
              <a:t>成效而言，過往製作這份報表需要花費大約半天至一天的時間，透過程式碼，只需要將</a:t>
            </a:r>
            <a:r>
              <a:rPr kumimoji="1" lang="en-US" altLang="zh-TW" b="1" dirty="0"/>
              <a:t>input</a:t>
            </a:r>
            <a:r>
              <a:rPr kumimoji="1" lang="zh-TW" altLang="en-US" b="1" dirty="0"/>
              <a:t>放好後，大約只需</a:t>
            </a:r>
            <a:r>
              <a:rPr kumimoji="1" lang="en-US" altLang="zh-TW" b="1" dirty="0"/>
              <a:t>10</a:t>
            </a:r>
            <a:r>
              <a:rPr kumimoji="1" lang="zh-TW" altLang="en-US" b="1" dirty="0"/>
              <a:t>分鐘即可完成產出及檢查。</a:t>
            </a:r>
          </a:p>
        </p:txBody>
      </p:sp>
      <p:sp>
        <p:nvSpPr>
          <p:cNvPr id="13" name="標題 2">
            <a:extLst>
              <a:ext uri="{FF2B5EF4-FFF2-40B4-BE49-F238E27FC236}">
                <a16:creationId xmlns:a16="http://schemas.microsoft.com/office/drawing/2014/main" id="{A63CBCA0-F451-82DB-03D4-B20F179B1C97}"/>
              </a:ext>
            </a:extLst>
          </p:cNvPr>
          <p:cNvSpPr>
            <a:spLocks noGrp="1"/>
          </p:cNvSpPr>
          <p:nvPr>
            <p:ph type="title"/>
          </p:nvPr>
        </p:nvSpPr>
        <p:spPr>
          <a:xfrm>
            <a:off x="1921269" y="148023"/>
            <a:ext cx="6336000" cy="720000"/>
          </a:xfrm>
        </p:spPr>
        <p:txBody>
          <a:bodyPr/>
          <a:lstStyle/>
          <a:p>
            <a:pPr algn="ctr"/>
            <a:r>
              <a:rPr lang="en-US" altLang="zh-TW" dirty="0"/>
              <a:t>Government_Fund_Information</a:t>
            </a:r>
            <a:endParaRPr lang="zh-TW" altLang="en-US" dirty="0"/>
          </a:p>
        </p:txBody>
      </p:sp>
    </p:spTree>
    <p:extLst>
      <p:ext uri="{BB962C8B-B14F-4D97-AF65-F5344CB8AC3E}">
        <p14:creationId xmlns:p14="http://schemas.microsoft.com/office/powerpoint/2010/main" val="178406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8"/>
          </p:nvPr>
        </p:nvSpPr>
        <p:spPr/>
        <p:txBody>
          <a:bodyPr/>
          <a:lstStyle/>
          <a:p>
            <a:endParaRPr lang="zh-TW" altLang="en-US"/>
          </a:p>
        </p:txBody>
      </p:sp>
      <p:sp>
        <p:nvSpPr>
          <p:cNvPr id="5" name="文字版面配置區 1">
            <a:extLst>
              <a:ext uri="{FF2B5EF4-FFF2-40B4-BE49-F238E27FC236}">
                <a16:creationId xmlns:a16="http://schemas.microsoft.com/office/drawing/2014/main" id="{0E7E001E-013C-FA95-A488-D8731F7A4822}"/>
              </a:ext>
            </a:extLst>
          </p:cNvPr>
          <p:cNvSpPr>
            <a:spLocks noGrp="1"/>
          </p:cNvSpPr>
          <p:nvPr>
            <p:ph type="body" sz="quarter" idx="10"/>
          </p:nvPr>
        </p:nvSpPr>
        <p:spPr>
          <a:xfrm>
            <a:off x="848544" y="4077072"/>
            <a:ext cx="6912768" cy="527344"/>
          </a:xfrm>
        </p:spPr>
        <p:txBody>
          <a:bodyPr/>
          <a:lstStyle/>
          <a:p>
            <a:r>
              <a:rPr lang="en-US" altLang="zh-TW" dirty="0">
                <a:latin typeface="Arial" charset="0"/>
              </a:rPr>
              <a:t>Money DJ</a:t>
            </a:r>
            <a:endParaRPr lang="zh-TW" altLang="en-US" dirty="0">
              <a:latin typeface="Arial" charset="0"/>
            </a:endParaRPr>
          </a:p>
        </p:txBody>
      </p:sp>
    </p:spTree>
    <p:extLst>
      <p:ext uri="{BB962C8B-B14F-4D97-AF65-F5344CB8AC3E}">
        <p14:creationId xmlns:p14="http://schemas.microsoft.com/office/powerpoint/2010/main" val="824677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14</a:t>
            </a:fld>
            <a:endParaRPr lang="zh-TW" altLang="en-US" dirty="0"/>
          </a:p>
        </p:txBody>
      </p:sp>
      <p:sp>
        <p:nvSpPr>
          <p:cNvPr id="3" name="標題 2"/>
          <p:cNvSpPr>
            <a:spLocks noGrp="1"/>
          </p:cNvSpPr>
          <p:nvPr>
            <p:ph type="title"/>
          </p:nvPr>
        </p:nvSpPr>
        <p:spPr>
          <a:xfrm>
            <a:off x="1921269" y="148023"/>
            <a:ext cx="6336000" cy="720000"/>
          </a:xfrm>
        </p:spPr>
        <p:txBody>
          <a:bodyPr/>
          <a:lstStyle/>
          <a:p>
            <a:pPr algn="ctr"/>
            <a:r>
              <a:rPr lang="en-US" altLang="zh-TW" dirty="0"/>
              <a:t>Money</a:t>
            </a:r>
            <a:r>
              <a:rPr lang="zh-TW" altLang="en-US" dirty="0"/>
              <a:t> </a:t>
            </a:r>
            <a:r>
              <a:rPr lang="en-US" altLang="zh-TW" dirty="0"/>
              <a:t>DJ</a:t>
            </a:r>
            <a:endParaRPr lang="zh-TW" altLang="en-US" dirty="0"/>
          </a:p>
        </p:txBody>
      </p:sp>
      <p:sp>
        <p:nvSpPr>
          <p:cNvPr id="13" name="矩形 12">
            <a:extLst>
              <a:ext uri="{FF2B5EF4-FFF2-40B4-BE49-F238E27FC236}">
                <a16:creationId xmlns:a16="http://schemas.microsoft.com/office/drawing/2014/main" id="{BE7621CE-976A-7F05-A84C-5984E7714F81}"/>
              </a:ext>
            </a:extLst>
          </p:cNvPr>
          <p:cNvSpPr/>
          <p:nvPr/>
        </p:nvSpPr>
        <p:spPr bwMode="auto">
          <a:xfrm>
            <a:off x="206627" y="1068391"/>
            <a:ext cx="9505950"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000" b="1" dirty="0">
                <a:latin typeface="Arial" charset="0"/>
              </a:rPr>
              <a:t>目的及實現方式</a:t>
            </a:r>
            <a:endParaRPr kumimoji="0" lang="zh-TW" altLang="en-US" sz="2000" b="1" i="0" u="none" strike="noStrike" cap="none" normalizeH="0" baseline="0" dirty="0">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E03FBC77-3741-112B-8D66-B1BFD195BCD1}"/>
              </a:ext>
            </a:extLst>
          </p:cNvPr>
          <p:cNvSpPr/>
          <p:nvPr/>
        </p:nvSpPr>
        <p:spPr bwMode="auto">
          <a:xfrm>
            <a:off x="200025" y="1772815"/>
            <a:ext cx="9505950" cy="1224137"/>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zh-TW" altLang="en-US" b="1" dirty="0">
                <a:latin typeface="Arial" charset="0"/>
              </a:rPr>
              <a:t>快速抓取</a:t>
            </a:r>
            <a:r>
              <a:rPr lang="en-US" altLang="zh-TW" b="1" dirty="0">
                <a:latin typeface="Arial" charset="0"/>
              </a:rPr>
              <a:t>Money_DJ</a:t>
            </a:r>
            <a:r>
              <a:rPr lang="zh-TW" altLang="en-US" b="1" dirty="0">
                <a:latin typeface="Arial" charset="0"/>
              </a:rPr>
              <a:t>上相關的資訊並且進行截圖</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zh-TW" altLang="en-US" b="1" dirty="0">
                <a:latin typeface="Arial" charset="0"/>
              </a:rPr>
              <a:t>可設定條件包括，</a:t>
            </a:r>
            <a:r>
              <a:rPr lang="en-US" altLang="zh-TW" b="1" dirty="0" smtClean="0">
                <a:latin typeface="Arial" charset="0"/>
              </a:rPr>
              <a:t>company, fund, </a:t>
            </a:r>
            <a:r>
              <a:rPr lang="en-US" altLang="zh-TW" b="1" dirty="0" err="1" smtClean="0">
                <a:latin typeface="Arial" charset="0"/>
              </a:rPr>
              <a:t>fixed_fund</a:t>
            </a:r>
            <a:r>
              <a:rPr lang="en-US" altLang="zh-TW" b="1" dirty="0" smtClean="0">
                <a:latin typeface="Arial" charset="0"/>
              </a:rPr>
              <a:t>, </a:t>
            </a:r>
            <a:r>
              <a:rPr lang="zh-TW" altLang="en-US" b="1" dirty="0">
                <a:latin typeface="Arial" charset="0"/>
              </a:rPr>
              <a:t>比較</a:t>
            </a:r>
            <a:r>
              <a:rPr lang="zh-TW" altLang="en-US" b="1" dirty="0" smtClean="0">
                <a:latin typeface="Arial" charset="0"/>
              </a:rPr>
              <a:t>市場</a:t>
            </a:r>
            <a:r>
              <a:rPr lang="en-US" altLang="zh-TW" b="1" dirty="0">
                <a:latin typeface="Arial" charset="0"/>
              </a:rPr>
              <a:t>,</a:t>
            </a:r>
            <a:r>
              <a:rPr lang="en-US" altLang="zh-TW" b="1" dirty="0" smtClean="0">
                <a:latin typeface="Arial" charset="0"/>
              </a:rPr>
              <a:t> </a:t>
            </a:r>
            <a:r>
              <a:rPr lang="zh-TW" altLang="en-US" b="1" dirty="0">
                <a:latin typeface="Arial" charset="0"/>
              </a:rPr>
              <a:t>比較</a:t>
            </a:r>
            <a:r>
              <a:rPr lang="zh-TW" altLang="en-US" b="1" dirty="0" smtClean="0">
                <a:latin typeface="Arial" charset="0"/>
              </a:rPr>
              <a:t>公司</a:t>
            </a:r>
            <a:r>
              <a:rPr lang="en-US" altLang="zh-TW" b="1" dirty="0">
                <a:latin typeface="Arial" charset="0"/>
              </a:rPr>
              <a:t>,</a:t>
            </a:r>
            <a:r>
              <a:rPr lang="en-US" altLang="zh-TW" b="1" dirty="0" smtClean="0">
                <a:latin typeface="Arial" charset="0"/>
              </a:rPr>
              <a:t> </a:t>
            </a:r>
            <a:r>
              <a:rPr lang="zh-TW" altLang="en-US" b="1" dirty="0">
                <a:latin typeface="Arial" charset="0"/>
              </a:rPr>
              <a:t>比較標</a:t>
            </a:r>
            <a:r>
              <a:rPr lang="zh-TW" altLang="en-US" b="1" dirty="0" smtClean="0">
                <a:latin typeface="Arial" charset="0"/>
              </a:rPr>
              <a:t>的</a:t>
            </a:r>
            <a:r>
              <a:rPr lang="en-US" altLang="zh-TW" b="1" dirty="0">
                <a:latin typeface="Arial" charset="0"/>
              </a:rPr>
              <a:t>,</a:t>
            </a:r>
            <a:r>
              <a:rPr lang="en-US" altLang="zh-TW" b="1" dirty="0" smtClean="0">
                <a:latin typeface="Arial" charset="0"/>
              </a:rPr>
              <a:t> </a:t>
            </a:r>
            <a:r>
              <a:rPr lang="zh-TW" altLang="en-US" b="1" dirty="0">
                <a:latin typeface="Arial" charset="0"/>
              </a:rPr>
              <a:t>比較</a:t>
            </a:r>
            <a:r>
              <a:rPr lang="zh-TW" altLang="en-US" b="1" dirty="0" smtClean="0">
                <a:latin typeface="Arial" charset="0"/>
              </a:rPr>
              <a:t>期間</a:t>
            </a:r>
            <a:r>
              <a:rPr lang="en-US" altLang="zh-TW" b="1" dirty="0" smtClean="0">
                <a:latin typeface="Arial" charset="0"/>
              </a:rPr>
              <a:t>, </a:t>
            </a:r>
            <a:r>
              <a:rPr lang="zh-TW" altLang="en-US" b="1" dirty="0" smtClean="0">
                <a:latin typeface="Arial" charset="0"/>
              </a:rPr>
              <a:t>期間</a:t>
            </a:r>
            <a:r>
              <a:rPr lang="zh-TW" altLang="en-US" b="1" dirty="0">
                <a:latin typeface="Arial" charset="0"/>
              </a:rPr>
              <a:t>是否</a:t>
            </a:r>
            <a:r>
              <a:rPr lang="zh-TW" altLang="en-US" b="1" dirty="0" smtClean="0">
                <a:latin typeface="Arial" charset="0"/>
              </a:rPr>
              <a:t>自訂</a:t>
            </a:r>
            <a:r>
              <a:rPr lang="en-US" altLang="zh-TW" b="1" dirty="0">
                <a:latin typeface="Arial" charset="0"/>
              </a:rPr>
              <a:t>,</a:t>
            </a:r>
            <a:r>
              <a:rPr lang="zh-TW" altLang="en-US" b="1" dirty="0" smtClean="0">
                <a:latin typeface="Arial" charset="0"/>
              </a:rPr>
              <a:t> </a:t>
            </a:r>
            <a:r>
              <a:rPr lang="zh-TW" altLang="en-US" b="1" dirty="0">
                <a:latin typeface="Arial" charset="0"/>
              </a:rPr>
              <a:t>起始期間及結束時間</a:t>
            </a:r>
            <a:endParaRPr lang="en-US" altLang="zh-TW" b="1" dirty="0">
              <a:latin typeface="Arial" charset="0"/>
            </a:endParaRPr>
          </a:p>
        </p:txBody>
      </p:sp>
      <p:pic>
        <p:nvPicPr>
          <p:cNvPr id="5" name="圖片 4">
            <a:extLst>
              <a:ext uri="{FF2B5EF4-FFF2-40B4-BE49-F238E27FC236}">
                <a16:creationId xmlns:a16="http://schemas.microsoft.com/office/drawing/2014/main" id="{6E5AF16F-A779-A38A-7F80-E8D6F77E75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8944" y="3074779"/>
            <a:ext cx="5046814" cy="3154259"/>
          </a:xfrm>
          <a:prstGeom prst="rect">
            <a:avLst/>
          </a:prstGeom>
        </p:spPr>
      </p:pic>
      <p:pic>
        <p:nvPicPr>
          <p:cNvPr id="8" name="圖片 7">
            <a:extLst>
              <a:ext uri="{FF2B5EF4-FFF2-40B4-BE49-F238E27FC236}">
                <a16:creationId xmlns:a16="http://schemas.microsoft.com/office/drawing/2014/main" id="{5330B96D-115E-B573-0F35-93D4DBEE35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168" y="4571774"/>
            <a:ext cx="3665736" cy="16572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70" y="3288159"/>
            <a:ext cx="3768834" cy="921455"/>
          </a:xfrm>
          <a:prstGeom prst="rect">
            <a:avLst/>
          </a:prstGeom>
        </p:spPr>
      </p:pic>
    </p:spTree>
    <p:extLst>
      <p:ext uri="{BB962C8B-B14F-4D97-AF65-F5344CB8AC3E}">
        <p14:creationId xmlns:p14="http://schemas.microsoft.com/office/powerpoint/2010/main" val="2293752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15</a:t>
            </a:fld>
            <a:endParaRPr lang="zh-TW" altLang="en-US" dirty="0"/>
          </a:p>
        </p:txBody>
      </p:sp>
      <p:sp>
        <p:nvSpPr>
          <p:cNvPr id="3" name="標題 2"/>
          <p:cNvSpPr>
            <a:spLocks noGrp="1"/>
          </p:cNvSpPr>
          <p:nvPr>
            <p:ph type="title"/>
          </p:nvPr>
        </p:nvSpPr>
        <p:spPr>
          <a:xfrm>
            <a:off x="1921269" y="148023"/>
            <a:ext cx="6336000" cy="720000"/>
          </a:xfrm>
        </p:spPr>
        <p:txBody>
          <a:bodyPr/>
          <a:lstStyle/>
          <a:p>
            <a:pPr algn="ctr"/>
            <a:r>
              <a:rPr lang="en-US" altLang="zh-TW" dirty="0"/>
              <a:t>Money</a:t>
            </a:r>
            <a:r>
              <a:rPr lang="zh-TW" altLang="en-US" dirty="0"/>
              <a:t> </a:t>
            </a:r>
            <a:r>
              <a:rPr lang="en-US" altLang="zh-TW" dirty="0"/>
              <a:t>DJ</a:t>
            </a:r>
            <a:endParaRPr lang="zh-TW" altLang="en-US" dirty="0"/>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68" y="1044083"/>
            <a:ext cx="2991267" cy="1019317"/>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68" y="2063400"/>
            <a:ext cx="6382641" cy="876422"/>
          </a:xfrm>
          <a:prstGeom prst="rect">
            <a:avLst/>
          </a:prstGeom>
        </p:spPr>
      </p:pic>
      <p:pic>
        <p:nvPicPr>
          <p:cNvPr id="15" name="圖片 14"/>
          <p:cNvPicPr>
            <a:picLocks noChangeAspect="1"/>
          </p:cNvPicPr>
          <p:nvPr/>
        </p:nvPicPr>
        <p:blipFill rotWithShape="1">
          <a:blip r:embed="rId4">
            <a:extLst>
              <a:ext uri="{28A0092B-C50C-407E-A947-70E740481C1C}">
                <a14:useLocalDpi xmlns:a14="http://schemas.microsoft.com/office/drawing/2010/main" val="0"/>
              </a:ext>
            </a:extLst>
          </a:blip>
          <a:srcRect b="6488"/>
          <a:stretch/>
        </p:blipFill>
        <p:spPr>
          <a:xfrm>
            <a:off x="180168" y="2965771"/>
            <a:ext cx="5852952" cy="1211747"/>
          </a:xfrm>
          <a:prstGeom prst="rect">
            <a:avLst/>
          </a:prstGeom>
        </p:spPr>
      </p:pic>
      <p:pic>
        <p:nvPicPr>
          <p:cNvPr id="16" name="圖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68" y="4375656"/>
            <a:ext cx="3145986" cy="2003253"/>
          </a:xfrm>
          <a:prstGeom prst="rect">
            <a:avLst/>
          </a:prstGeom>
        </p:spPr>
      </p:pic>
      <p:sp>
        <p:nvSpPr>
          <p:cNvPr id="17" name="矩形 16"/>
          <p:cNvSpPr/>
          <p:nvPr/>
        </p:nvSpPr>
        <p:spPr bwMode="auto">
          <a:xfrm>
            <a:off x="632520" y="1196752"/>
            <a:ext cx="360040" cy="216024"/>
          </a:xfrm>
          <a:prstGeom prst="rect">
            <a:avLst/>
          </a:prstGeom>
          <a:noFill/>
          <a:ln w="28575">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8" name="矩形 17"/>
          <p:cNvSpPr/>
          <p:nvPr/>
        </p:nvSpPr>
        <p:spPr bwMode="auto">
          <a:xfrm>
            <a:off x="4909248" y="4005064"/>
            <a:ext cx="1051863" cy="198402"/>
          </a:xfrm>
          <a:prstGeom prst="rect">
            <a:avLst/>
          </a:prstGeom>
          <a:noFill/>
          <a:ln w="28575">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
        <p:nvSpPr>
          <p:cNvPr id="19" name="矩形 18"/>
          <p:cNvSpPr/>
          <p:nvPr/>
        </p:nvSpPr>
        <p:spPr bwMode="auto">
          <a:xfrm>
            <a:off x="1568624" y="4375656"/>
            <a:ext cx="432048" cy="198402"/>
          </a:xfrm>
          <a:prstGeom prst="rect">
            <a:avLst/>
          </a:prstGeom>
          <a:noFill/>
          <a:ln w="28575">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Tree>
    <p:extLst>
      <p:ext uri="{BB962C8B-B14F-4D97-AF65-F5344CB8AC3E}">
        <p14:creationId xmlns:p14="http://schemas.microsoft.com/office/powerpoint/2010/main" val="1154198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632520" y="4077072"/>
            <a:ext cx="4968552" cy="1292448"/>
          </a:xfrm>
        </p:spPr>
        <p:txBody>
          <a:bodyPr/>
          <a:lstStyle/>
          <a:p>
            <a:pPr defTabSz="914400" eaLnBrk="0" hangingPunct="0"/>
            <a:r>
              <a:rPr lang="en-US" altLang="zh-TW" dirty="0">
                <a:latin typeface="Arial" charset="0"/>
              </a:rPr>
              <a:t>C&amp;I – Sales Report , </a:t>
            </a:r>
          </a:p>
          <a:p>
            <a:pPr defTabSz="914400" eaLnBrk="0" hangingPunct="0"/>
            <a:r>
              <a:rPr lang="en-US" altLang="zh-TW" dirty="0">
                <a:latin typeface="Arial" charset="0"/>
              </a:rPr>
              <a:t>	 Sales Performance , </a:t>
            </a:r>
          </a:p>
          <a:p>
            <a:pPr defTabSz="914400" eaLnBrk="0" hangingPunct="0"/>
            <a:r>
              <a:rPr lang="en-US" altLang="zh-TW" dirty="0">
                <a:latin typeface="Arial" charset="0"/>
              </a:rPr>
              <a:t>	 Customer Portfolio</a:t>
            </a:r>
            <a:endParaRPr lang="zh-TW" altLang="en-US" dirty="0" err="1">
              <a:latin typeface="Arial" charset="0"/>
            </a:endParaRPr>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509398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9855E9D-3515-1A2E-A73B-0943F2A8344F}"/>
              </a:ext>
            </a:extLst>
          </p:cNvPr>
          <p:cNvSpPr/>
          <p:nvPr/>
        </p:nvSpPr>
        <p:spPr bwMode="auto">
          <a:xfrm>
            <a:off x="200025" y="1819640"/>
            <a:ext cx="9505950" cy="1634082"/>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2" name="投影片編號版面配置區 1"/>
          <p:cNvSpPr>
            <a:spLocks noGrp="1"/>
          </p:cNvSpPr>
          <p:nvPr>
            <p:ph type="sldNum" sz="quarter" idx="11"/>
          </p:nvPr>
        </p:nvSpPr>
        <p:spPr/>
        <p:txBody>
          <a:bodyPr/>
          <a:lstStyle/>
          <a:p>
            <a:fld id="{F40BDD72-1960-4172-B575-A9D344DF4EC2}" type="slidenum">
              <a:rPr lang="zh-TW" altLang="en-US" smtClean="0"/>
              <a:pPr/>
              <a:t>17</a:t>
            </a:fld>
            <a:endParaRPr lang="zh-TW" altLang="en-US" dirty="0"/>
          </a:p>
        </p:txBody>
      </p:sp>
      <p:sp>
        <p:nvSpPr>
          <p:cNvPr id="5" name="圓柱 4"/>
          <p:cNvSpPr/>
          <p:nvPr/>
        </p:nvSpPr>
        <p:spPr bwMode="auto">
          <a:xfrm>
            <a:off x="2023761" y="952541"/>
            <a:ext cx="1440160" cy="563219"/>
          </a:xfrm>
          <a:prstGeom prst="can">
            <a:avLst>
              <a:gd name="adj" fmla="val 8903"/>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a:latin typeface="Arial" charset="0"/>
              </a:rPr>
              <a:t>Sales Assistance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Database</a:t>
            </a:r>
            <a:endParaRPr kumimoji="0" lang="zh-TW" altLang="en-US" sz="1200" b="1" i="0" u="none" strike="noStrike" cap="none" normalizeH="0" baseline="0" dirty="0" err="1">
              <a:ln>
                <a:noFill/>
              </a:ln>
              <a:solidFill>
                <a:schemeClr val="tx1"/>
              </a:solidFill>
              <a:effectLst/>
              <a:latin typeface="Arial" charset="0"/>
            </a:endParaRPr>
          </a:p>
        </p:txBody>
      </p:sp>
      <p:sp>
        <p:nvSpPr>
          <p:cNvPr id="7" name="向右箭號 6"/>
          <p:cNvSpPr/>
          <p:nvPr/>
        </p:nvSpPr>
        <p:spPr bwMode="auto">
          <a:xfrm>
            <a:off x="3628521" y="1054130"/>
            <a:ext cx="880089" cy="360040"/>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8" name="矩形 7"/>
          <p:cNvSpPr/>
          <p:nvPr/>
        </p:nvSpPr>
        <p:spPr>
          <a:xfrm>
            <a:off x="3296867" y="1357975"/>
            <a:ext cx="1440161" cy="461665"/>
          </a:xfrm>
          <a:prstGeom prst="rect">
            <a:avLst/>
          </a:prstGeom>
        </p:spPr>
        <p:txBody>
          <a:bodyPr wrap="square">
            <a:spAutoFit/>
          </a:bodyPr>
          <a:lstStyle/>
          <a:p>
            <a:pPr algn="ctr" eaLnBrk="0" fontAlgn="base" hangingPunct="0">
              <a:spcBef>
                <a:spcPct val="0"/>
              </a:spcBef>
              <a:spcAft>
                <a:spcPct val="0"/>
              </a:spcAft>
            </a:pPr>
            <a:r>
              <a:rPr lang="en-US" altLang="zh-TW" sz="1200" b="1" dirty="0">
                <a:latin typeface="Arial" charset="0"/>
              </a:rPr>
              <a:t>Extract Excel </a:t>
            </a:r>
          </a:p>
          <a:p>
            <a:pPr algn="ctr" eaLnBrk="0" fontAlgn="base" hangingPunct="0">
              <a:spcBef>
                <a:spcPct val="0"/>
              </a:spcBef>
              <a:spcAft>
                <a:spcPct val="0"/>
              </a:spcAft>
            </a:pPr>
            <a:r>
              <a:rPr lang="en-US" altLang="zh-TW" sz="1200" b="1" dirty="0">
                <a:latin typeface="Arial" charset="0"/>
              </a:rPr>
              <a:t>Data</a:t>
            </a:r>
            <a:endParaRPr lang="zh-TW" altLang="en-US" sz="1200" b="1" dirty="0" err="1">
              <a:latin typeface="Arial" charset="0"/>
            </a:endParaRPr>
          </a:p>
        </p:txBody>
      </p:sp>
      <p:sp>
        <p:nvSpPr>
          <p:cNvPr id="4" name="矩形 3">
            <a:extLst>
              <a:ext uri="{FF2B5EF4-FFF2-40B4-BE49-F238E27FC236}">
                <a16:creationId xmlns:a16="http://schemas.microsoft.com/office/drawing/2014/main" id="{7E5C69BC-FC69-F3D4-24F5-81CD68177896}"/>
              </a:ext>
            </a:extLst>
          </p:cNvPr>
          <p:cNvSpPr/>
          <p:nvPr/>
        </p:nvSpPr>
        <p:spPr bwMode="auto">
          <a:xfrm>
            <a:off x="4736358" y="952541"/>
            <a:ext cx="3723814" cy="563219"/>
          </a:xfrm>
          <a:prstGeom prst="rect">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AS OUR Input</a:t>
            </a:r>
            <a:endParaRPr kumimoji="0" lang="zh-TW" altLang="en-US" sz="1200" b="1" i="0" u="none" strike="noStrike" cap="none" normalizeH="0" baseline="0" dirty="0" err="1">
              <a:ln>
                <a:noFill/>
              </a:ln>
              <a:solidFill>
                <a:schemeClr val="tx1"/>
              </a:solidFill>
              <a:effectLst/>
              <a:latin typeface="Arial" charset="0"/>
            </a:endParaRPr>
          </a:p>
        </p:txBody>
      </p:sp>
      <p:sp>
        <p:nvSpPr>
          <p:cNvPr id="6" name="文字方塊 5">
            <a:extLst>
              <a:ext uri="{FF2B5EF4-FFF2-40B4-BE49-F238E27FC236}">
                <a16:creationId xmlns:a16="http://schemas.microsoft.com/office/drawing/2014/main" id="{FD56E35A-6F38-6AC0-3C47-72D87DEA090E}"/>
              </a:ext>
            </a:extLst>
          </p:cNvPr>
          <p:cNvSpPr txBox="1"/>
          <p:nvPr/>
        </p:nvSpPr>
        <p:spPr>
          <a:xfrm>
            <a:off x="210304" y="1819640"/>
            <a:ext cx="1450077" cy="369332"/>
          </a:xfrm>
          <a:prstGeom prst="rect">
            <a:avLst/>
          </a:prstGeom>
          <a:noFill/>
        </p:spPr>
        <p:txBody>
          <a:bodyPr wrap="none" rtlCol="0">
            <a:spAutoFit/>
          </a:bodyPr>
          <a:lstStyle/>
          <a:p>
            <a:r>
              <a:rPr kumimoji="1" lang="en-US" altLang="zh-TW" b="1" dirty="0"/>
              <a:t>Ken‘s Work</a:t>
            </a:r>
            <a:endParaRPr kumimoji="1" lang="zh-TW" altLang="en-US" b="1" dirty="0"/>
          </a:p>
        </p:txBody>
      </p:sp>
      <p:sp>
        <p:nvSpPr>
          <p:cNvPr id="12" name="矩形 11">
            <a:extLst>
              <a:ext uri="{FF2B5EF4-FFF2-40B4-BE49-F238E27FC236}">
                <a16:creationId xmlns:a16="http://schemas.microsoft.com/office/drawing/2014/main" id="{37AF1FFC-9381-F1CA-3138-0A9682D4E31F}"/>
              </a:ext>
            </a:extLst>
          </p:cNvPr>
          <p:cNvSpPr/>
          <p:nvPr/>
        </p:nvSpPr>
        <p:spPr bwMode="auto">
          <a:xfrm>
            <a:off x="2023761" y="1913678"/>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bg1"/>
                </a:solidFill>
                <a:effectLst/>
                <a:latin typeface="Arial" charset="0"/>
              </a:rPr>
              <a:t>Current AUM</a:t>
            </a:r>
            <a:endParaRPr kumimoji="0" lang="zh-TW" altLang="en-US" sz="1200" b="1" i="0" u="none" strike="noStrike" cap="none" normalizeH="0" baseline="0" dirty="0" err="1">
              <a:ln>
                <a:noFill/>
              </a:ln>
              <a:solidFill>
                <a:schemeClr val="bg1"/>
              </a:solidFill>
              <a:effectLst/>
              <a:latin typeface="Arial" charset="0"/>
            </a:endParaRPr>
          </a:p>
        </p:txBody>
      </p:sp>
      <p:sp>
        <p:nvSpPr>
          <p:cNvPr id="33" name="矩形 32">
            <a:extLst>
              <a:ext uri="{FF2B5EF4-FFF2-40B4-BE49-F238E27FC236}">
                <a16:creationId xmlns:a16="http://schemas.microsoft.com/office/drawing/2014/main" id="{61120300-082A-5652-0539-43DF973AC3E2}"/>
              </a:ext>
            </a:extLst>
          </p:cNvPr>
          <p:cNvSpPr/>
          <p:nvPr/>
        </p:nvSpPr>
        <p:spPr bwMode="auto">
          <a:xfrm>
            <a:off x="4847984" y="1913677"/>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bg1"/>
                </a:solidFill>
                <a:effectLst/>
                <a:latin typeface="Arial" charset="0"/>
              </a:rPr>
              <a:t>Management Fee</a:t>
            </a:r>
            <a:endParaRPr kumimoji="0" lang="zh-TW" altLang="en-US" sz="1200" b="1" i="0" u="none" strike="noStrike" cap="none" normalizeH="0" baseline="0" dirty="0" err="1">
              <a:ln>
                <a:noFill/>
              </a:ln>
              <a:solidFill>
                <a:schemeClr val="bg1"/>
              </a:solidFill>
              <a:effectLst/>
              <a:latin typeface="Arial" charset="0"/>
            </a:endParaRPr>
          </a:p>
        </p:txBody>
      </p:sp>
      <p:sp>
        <p:nvSpPr>
          <p:cNvPr id="35" name="矩形 34">
            <a:extLst>
              <a:ext uri="{FF2B5EF4-FFF2-40B4-BE49-F238E27FC236}">
                <a16:creationId xmlns:a16="http://schemas.microsoft.com/office/drawing/2014/main" id="{958F160C-7216-543D-7ED8-BE0C5DCDF8A2}"/>
              </a:ext>
            </a:extLst>
          </p:cNvPr>
          <p:cNvSpPr/>
          <p:nvPr/>
        </p:nvSpPr>
        <p:spPr bwMode="auto">
          <a:xfrm>
            <a:off x="7672207" y="1913677"/>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bg1"/>
                </a:solidFill>
                <a:effectLst/>
                <a:latin typeface="Arial" charset="0"/>
              </a:rPr>
              <a:t>Weekly Fund Performance</a:t>
            </a:r>
            <a:endParaRPr kumimoji="0" lang="zh-TW" altLang="en-US" sz="1200" b="1" i="0" u="none" strike="noStrike" cap="none" normalizeH="0" baseline="0" dirty="0" err="1">
              <a:ln>
                <a:noFill/>
              </a:ln>
              <a:solidFill>
                <a:schemeClr val="bg1"/>
              </a:solidFill>
              <a:effectLst/>
              <a:latin typeface="Arial" charset="0"/>
            </a:endParaRPr>
          </a:p>
        </p:txBody>
      </p:sp>
      <p:sp>
        <p:nvSpPr>
          <p:cNvPr id="36" name="矩形 35">
            <a:extLst>
              <a:ext uri="{FF2B5EF4-FFF2-40B4-BE49-F238E27FC236}">
                <a16:creationId xmlns:a16="http://schemas.microsoft.com/office/drawing/2014/main" id="{0429A213-C776-CCC6-05D7-A730DA704FA1}"/>
              </a:ext>
            </a:extLst>
          </p:cNvPr>
          <p:cNvSpPr/>
          <p:nvPr/>
        </p:nvSpPr>
        <p:spPr bwMode="auto">
          <a:xfrm>
            <a:off x="2023761" y="2426927"/>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a:solidFill>
                  <a:schemeClr val="bg1"/>
                </a:solidFill>
                <a:latin typeface="Arial" charset="0"/>
              </a:rPr>
              <a:t>Average</a:t>
            </a:r>
            <a:r>
              <a:rPr kumimoji="0" lang="en-US" altLang="zh-TW" sz="1200" b="1" i="0" u="none" strike="noStrike" cap="none" normalizeH="0" baseline="0" dirty="0">
                <a:ln>
                  <a:noFill/>
                </a:ln>
                <a:solidFill>
                  <a:schemeClr val="bg1"/>
                </a:solidFill>
                <a:effectLst/>
                <a:latin typeface="Arial" charset="0"/>
              </a:rPr>
              <a:t> AUM</a:t>
            </a:r>
            <a:endParaRPr kumimoji="0" lang="zh-TW" altLang="en-US" sz="1200" b="1" i="0" u="none" strike="noStrike" cap="none" normalizeH="0" baseline="0" dirty="0" err="1">
              <a:ln>
                <a:noFill/>
              </a:ln>
              <a:solidFill>
                <a:schemeClr val="bg1"/>
              </a:solidFill>
              <a:effectLst/>
              <a:latin typeface="Arial" charset="0"/>
            </a:endParaRPr>
          </a:p>
        </p:txBody>
      </p:sp>
      <p:sp>
        <p:nvSpPr>
          <p:cNvPr id="37" name="矩形 36">
            <a:extLst>
              <a:ext uri="{FF2B5EF4-FFF2-40B4-BE49-F238E27FC236}">
                <a16:creationId xmlns:a16="http://schemas.microsoft.com/office/drawing/2014/main" id="{C4756372-F26F-F0EE-7F55-5461968126E2}"/>
              </a:ext>
            </a:extLst>
          </p:cNvPr>
          <p:cNvSpPr/>
          <p:nvPr/>
        </p:nvSpPr>
        <p:spPr bwMode="auto">
          <a:xfrm>
            <a:off x="4847984" y="2422587"/>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a:solidFill>
                  <a:schemeClr val="bg1"/>
                </a:solidFill>
                <a:latin typeface="Arial" charset="0"/>
              </a:rPr>
              <a:t>Month Reactive Customer</a:t>
            </a:r>
            <a:endParaRPr kumimoji="0" lang="zh-TW" altLang="en-US" sz="1200" b="1" i="0" u="none" strike="noStrike" cap="none" normalizeH="0" baseline="0" dirty="0" err="1">
              <a:ln>
                <a:noFill/>
              </a:ln>
              <a:solidFill>
                <a:schemeClr val="bg1"/>
              </a:solidFill>
              <a:effectLst/>
              <a:latin typeface="Arial" charset="0"/>
            </a:endParaRPr>
          </a:p>
        </p:txBody>
      </p:sp>
      <p:sp>
        <p:nvSpPr>
          <p:cNvPr id="38" name="矩形 37">
            <a:extLst>
              <a:ext uri="{FF2B5EF4-FFF2-40B4-BE49-F238E27FC236}">
                <a16:creationId xmlns:a16="http://schemas.microsoft.com/office/drawing/2014/main" id="{AE69F7E6-3773-195D-7DDE-319D60274DEC}"/>
              </a:ext>
            </a:extLst>
          </p:cNvPr>
          <p:cNvSpPr/>
          <p:nvPr/>
        </p:nvSpPr>
        <p:spPr bwMode="auto">
          <a:xfrm>
            <a:off x="7672207" y="2419499"/>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err="1">
                <a:solidFill>
                  <a:schemeClr val="bg1"/>
                </a:solidFill>
                <a:latin typeface="Arial" charset="0"/>
              </a:rPr>
              <a:t>Foc</a:t>
            </a:r>
            <a:r>
              <a:rPr lang="en-US" altLang="zh-TW" sz="1200" b="1" dirty="0">
                <a:solidFill>
                  <a:schemeClr val="bg1"/>
                </a:solidFill>
                <a:latin typeface="Arial" charset="0"/>
              </a:rPr>
              <a:t> &amp; Pro Fund Performance</a:t>
            </a:r>
            <a:endParaRPr kumimoji="0" lang="zh-TW" altLang="en-US" sz="1200" b="1" i="0" u="none" strike="noStrike" cap="none" normalizeH="0" baseline="0" dirty="0" err="1">
              <a:ln>
                <a:noFill/>
              </a:ln>
              <a:solidFill>
                <a:schemeClr val="bg1"/>
              </a:solidFill>
              <a:effectLst/>
              <a:latin typeface="Arial" charset="0"/>
            </a:endParaRPr>
          </a:p>
        </p:txBody>
      </p:sp>
      <p:sp>
        <p:nvSpPr>
          <p:cNvPr id="39" name="矩形 38">
            <a:extLst>
              <a:ext uri="{FF2B5EF4-FFF2-40B4-BE49-F238E27FC236}">
                <a16:creationId xmlns:a16="http://schemas.microsoft.com/office/drawing/2014/main" id="{92D3571B-0DFC-D547-2BF9-7ACFE3495C1E}"/>
              </a:ext>
            </a:extLst>
          </p:cNvPr>
          <p:cNvSpPr/>
          <p:nvPr/>
        </p:nvSpPr>
        <p:spPr bwMode="auto">
          <a:xfrm>
            <a:off x="2023761" y="2940176"/>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a:solidFill>
                  <a:schemeClr val="bg1"/>
                </a:solidFill>
                <a:latin typeface="Arial" charset="0"/>
              </a:rPr>
              <a:t>Number of AUM by Sector</a:t>
            </a:r>
            <a:endParaRPr kumimoji="0" lang="zh-TW" altLang="en-US" sz="1200" b="1" i="0" u="none" strike="noStrike" cap="none" normalizeH="0" baseline="0" dirty="0" err="1">
              <a:ln>
                <a:noFill/>
              </a:ln>
              <a:solidFill>
                <a:schemeClr val="bg1"/>
              </a:solidFill>
              <a:effectLst/>
              <a:latin typeface="Arial" charset="0"/>
            </a:endParaRPr>
          </a:p>
        </p:txBody>
      </p:sp>
      <p:sp>
        <p:nvSpPr>
          <p:cNvPr id="40" name="矩形 39">
            <a:extLst>
              <a:ext uri="{FF2B5EF4-FFF2-40B4-BE49-F238E27FC236}">
                <a16:creationId xmlns:a16="http://schemas.microsoft.com/office/drawing/2014/main" id="{EC277C4E-D07D-FF79-5E95-E7E3C260AD61}"/>
              </a:ext>
            </a:extLst>
          </p:cNvPr>
          <p:cNvSpPr/>
          <p:nvPr/>
        </p:nvSpPr>
        <p:spPr bwMode="auto">
          <a:xfrm>
            <a:off x="4847984" y="2938154"/>
            <a:ext cx="1909898" cy="430495"/>
          </a:xfrm>
          <a:prstGeom prst="rect">
            <a:avLst/>
          </a:prstGeom>
          <a:solidFill>
            <a:schemeClr val="bg2">
              <a:lumMod val="5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a:solidFill>
                  <a:schemeClr val="bg1"/>
                </a:solidFill>
                <a:latin typeface="Arial" charset="0"/>
              </a:rPr>
              <a:t>Sales &amp; </a:t>
            </a:r>
            <a:r>
              <a:rPr lang="en-US" altLang="zh-TW" sz="1200" b="1" dirty="0" err="1">
                <a:solidFill>
                  <a:schemeClr val="bg1"/>
                </a:solidFill>
                <a:latin typeface="Arial" charset="0"/>
              </a:rPr>
              <a:t>Cus</a:t>
            </a:r>
            <a:r>
              <a:rPr lang="en-US" altLang="zh-TW" sz="1200" b="1" dirty="0">
                <a:solidFill>
                  <a:schemeClr val="bg1"/>
                </a:solidFill>
                <a:latin typeface="Arial"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altLang="zh-TW" sz="1200" b="1" dirty="0">
                <a:solidFill>
                  <a:schemeClr val="bg1"/>
                </a:solidFill>
                <a:latin typeface="Arial" charset="0"/>
              </a:rPr>
              <a:t>Contact Report</a:t>
            </a:r>
            <a:endParaRPr kumimoji="0" lang="zh-TW" altLang="en-US" sz="1200" b="1" i="0" u="none" strike="noStrike" cap="none" normalizeH="0" baseline="0" dirty="0" err="1">
              <a:ln>
                <a:noFill/>
              </a:ln>
              <a:solidFill>
                <a:schemeClr val="bg1"/>
              </a:solidFill>
              <a:effectLst/>
              <a:latin typeface="Arial" charset="0"/>
            </a:endParaRPr>
          </a:p>
        </p:txBody>
      </p:sp>
      <p:sp>
        <p:nvSpPr>
          <p:cNvPr id="42" name="矩形 41">
            <a:extLst>
              <a:ext uri="{FF2B5EF4-FFF2-40B4-BE49-F238E27FC236}">
                <a16:creationId xmlns:a16="http://schemas.microsoft.com/office/drawing/2014/main" id="{E6A6D795-B950-C1A1-6209-376600967BC7}"/>
              </a:ext>
            </a:extLst>
          </p:cNvPr>
          <p:cNvSpPr/>
          <p:nvPr/>
        </p:nvSpPr>
        <p:spPr bwMode="auto">
          <a:xfrm>
            <a:off x="220586" y="4284879"/>
            <a:ext cx="2438439"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Arial" charset="0"/>
              </a:rPr>
              <a:t>用</a:t>
            </a:r>
            <a:r>
              <a:rPr kumimoji="0" lang="en-US" altLang="zh-TW" sz="1200" b="1" i="0" u="none" strike="noStrike" cap="none" normalizeH="0" baseline="0" dirty="0" smtClean="0">
                <a:ln>
                  <a:noFill/>
                </a:ln>
                <a:solidFill>
                  <a:schemeClr val="tx1"/>
                </a:solidFill>
                <a:effectLst/>
                <a:latin typeface="Arial" charset="0"/>
              </a:rPr>
              <a:t>NMMF</a:t>
            </a:r>
            <a:r>
              <a:rPr kumimoji="0" lang="zh-TW" altLang="en-US" sz="1200" b="1" i="0" u="none" strike="noStrike" cap="none" normalizeH="0" baseline="0" dirty="0" smtClean="0">
                <a:ln>
                  <a:noFill/>
                </a:ln>
                <a:solidFill>
                  <a:schemeClr val="tx1"/>
                </a:solidFill>
                <a:effectLst/>
                <a:latin typeface="Arial" charset="0"/>
              </a:rPr>
              <a:t>取代</a:t>
            </a:r>
            <a:r>
              <a:rPr kumimoji="0" lang="en-US" altLang="zh-TW" sz="1200" b="1" i="0" u="none" strike="noStrike" cap="none" normalizeH="0" baseline="0" dirty="0" smtClean="0">
                <a:ln>
                  <a:noFill/>
                </a:ln>
                <a:solidFill>
                  <a:schemeClr val="tx1"/>
                </a:solidFill>
                <a:effectLst/>
                <a:latin typeface="Arial" charset="0"/>
              </a:rPr>
              <a:t>MMF</a:t>
            </a:r>
            <a:endParaRPr kumimoji="0" lang="zh-TW" altLang="en-US" sz="1200" b="1" i="0" u="none" strike="noStrike" cap="none" normalizeH="0" baseline="0" dirty="0" err="1">
              <a:ln>
                <a:noFill/>
              </a:ln>
              <a:solidFill>
                <a:schemeClr val="tx1"/>
              </a:solidFill>
              <a:effectLst/>
              <a:latin typeface="Arial" charset="0"/>
            </a:endParaRPr>
          </a:p>
        </p:txBody>
      </p:sp>
      <p:sp>
        <p:nvSpPr>
          <p:cNvPr id="43" name="矩形 42">
            <a:extLst>
              <a:ext uri="{FF2B5EF4-FFF2-40B4-BE49-F238E27FC236}">
                <a16:creationId xmlns:a16="http://schemas.microsoft.com/office/drawing/2014/main" id="{CFC2F019-68E6-650F-9F04-A39037A070A2}"/>
              </a:ext>
            </a:extLst>
          </p:cNvPr>
          <p:cNvSpPr/>
          <p:nvPr/>
        </p:nvSpPr>
        <p:spPr bwMode="auto">
          <a:xfrm>
            <a:off x="1606068" y="3557840"/>
            <a:ext cx="6693863" cy="281610"/>
          </a:xfrm>
          <a:prstGeom prst="rect">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1" i="0" u="none" strike="noStrike" cap="none" normalizeH="0" baseline="0" dirty="0">
                <a:ln>
                  <a:noFill/>
                </a:ln>
                <a:solidFill>
                  <a:schemeClr val="tx1"/>
                </a:solidFill>
                <a:effectLst/>
                <a:latin typeface="Arial" charset="0"/>
              </a:rPr>
              <a:t>Some Unexpected Condition While Ken’s Procedure</a:t>
            </a:r>
            <a:endParaRPr kumimoji="0" lang="zh-TW" altLang="en-US" sz="1600" b="1" i="0" u="none" strike="noStrike" cap="none" normalizeH="0" baseline="0" dirty="0" err="1">
              <a:ln>
                <a:noFill/>
              </a:ln>
              <a:solidFill>
                <a:schemeClr val="tx1"/>
              </a:solidFill>
              <a:effectLst/>
              <a:latin typeface="Arial" charset="0"/>
            </a:endParaRPr>
          </a:p>
        </p:txBody>
      </p:sp>
      <p:sp>
        <p:nvSpPr>
          <p:cNvPr id="46" name="矩形 45">
            <a:extLst>
              <a:ext uri="{FF2B5EF4-FFF2-40B4-BE49-F238E27FC236}">
                <a16:creationId xmlns:a16="http://schemas.microsoft.com/office/drawing/2014/main" id="{26CBF551-83B4-AF95-CDAC-1C8206C7F4D3}"/>
              </a:ext>
            </a:extLst>
          </p:cNvPr>
          <p:cNvSpPr/>
          <p:nvPr/>
        </p:nvSpPr>
        <p:spPr bwMode="auto">
          <a:xfrm>
            <a:off x="3744061" y="4284875"/>
            <a:ext cx="2438439"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No</a:t>
            </a:r>
            <a:endParaRPr kumimoji="0" lang="zh-TW" altLang="en-US" sz="1200" b="1" i="0" u="none" strike="noStrike" cap="none" normalizeH="0" baseline="0" dirty="0">
              <a:ln>
                <a:noFill/>
              </a:ln>
              <a:solidFill>
                <a:schemeClr val="tx1"/>
              </a:solidFill>
              <a:effectLst/>
              <a:latin typeface="Arial" charset="0"/>
            </a:endParaRPr>
          </a:p>
        </p:txBody>
      </p:sp>
      <p:sp>
        <p:nvSpPr>
          <p:cNvPr id="47" name="矩形 46">
            <a:extLst>
              <a:ext uri="{FF2B5EF4-FFF2-40B4-BE49-F238E27FC236}">
                <a16:creationId xmlns:a16="http://schemas.microsoft.com/office/drawing/2014/main" id="{0F8A7221-7B61-F3B9-FCD0-8FA36F60CB42}"/>
              </a:ext>
            </a:extLst>
          </p:cNvPr>
          <p:cNvSpPr/>
          <p:nvPr/>
        </p:nvSpPr>
        <p:spPr bwMode="auto">
          <a:xfrm>
            <a:off x="7267536" y="4284875"/>
            <a:ext cx="2438439"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200" b="1" dirty="0" smtClean="0">
                <a:latin typeface="Arial" charset="0"/>
              </a:rPr>
              <a:t>修改程式碼</a:t>
            </a:r>
            <a:endParaRPr kumimoji="0" lang="zh-TW" altLang="en-US" sz="1200" b="1" i="0" u="none" strike="noStrike" cap="none" normalizeH="0" baseline="0" dirty="0">
              <a:ln>
                <a:noFill/>
              </a:ln>
              <a:solidFill>
                <a:schemeClr val="tx1"/>
              </a:solidFill>
              <a:effectLst/>
              <a:latin typeface="Arial" charset="0"/>
            </a:endParaRPr>
          </a:p>
        </p:txBody>
      </p:sp>
      <p:sp>
        <p:nvSpPr>
          <p:cNvPr id="48" name="矩形 47">
            <a:extLst>
              <a:ext uri="{FF2B5EF4-FFF2-40B4-BE49-F238E27FC236}">
                <a16:creationId xmlns:a16="http://schemas.microsoft.com/office/drawing/2014/main" id="{6DBFCC91-94D3-8AAF-0FA6-CB191CFCC3A0}"/>
              </a:ext>
            </a:extLst>
          </p:cNvPr>
          <p:cNvSpPr/>
          <p:nvPr/>
        </p:nvSpPr>
        <p:spPr bwMode="auto">
          <a:xfrm>
            <a:off x="220585" y="4850790"/>
            <a:ext cx="2438439"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Arial" charset="0"/>
              </a:rPr>
              <a:t>起初設計時，沒料到</a:t>
            </a:r>
            <a:r>
              <a:rPr kumimoji="0" lang="en-US" altLang="zh-TW" sz="1200" b="1" i="0" u="none" strike="noStrike" cap="none" normalizeH="0" baseline="0" dirty="0" smtClean="0">
                <a:ln>
                  <a:noFill/>
                </a:ln>
                <a:solidFill>
                  <a:schemeClr val="tx1"/>
                </a:solidFill>
                <a:effectLst/>
                <a:latin typeface="Arial" charset="0"/>
              </a:rPr>
              <a:t>onshore</a:t>
            </a:r>
            <a:r>
              <a:rPr kumimoji="0" lang="zh-TW" altLang="en-US" sz="1200" b="1" i="0" u="none" strike="noStrike" cap="none" normalizeH="0" baseline="0" dirty="0" smtClean="0">
                <a:ln>
                  <a:noFill/>
                </a:ln>
                <a:solidFill>
                  <a:schemeClr val="tx1"/>
                </a:solidFill>
                <a:effectLst/>
                <a:latin typeface="Arial" charset="0"/>
              </a:rPr>
              <a:t>會沒有人開戶</a:t>
            </a:r>
            <a:endParaRPr kumimoji="0" lang="zh-TW" altLang="en-US" sz="1200" b="1" i="0" u="none" strike="noStrike" cap="none" normalizeH="0" baseline="0" dirty="0">
              <a:ln>
                <a:noFill/>
              </a:ln>
              <a:solidFill>
                <a:schemeClr val="tx1"/>
              </a:solidFill>
              <a:effectLst/>
              <a:latin typeface="Arial" charset="0"/>
            </a:endParaRPr>
          </a:p>
        </p:txBody>
      </p:sp>
      <p:sp>
        <p:nvSpPr>
          <p:cNvPr id="49" name="矩形 48">
            <a:extLst>
              <a:ext uri="{FF2B5EF4-FFF2-40B4-BE49-F238E27FC236}">
                <a16:creationId xmlns:a16="http://schemas.microsoft.com/office/drawing/2014/main" id="{A049F73E-3974-4879-BEFD-DD0609322670}"/>
              </a:ext>
            </a:extLst>
          </p:cNvPr>
          <p:cNvSpPr/>
          <p:nvPr/>
        </p:nvSpPr>
        <p:spPr bwMode="auto">
          <a:xfrm>
            <a:off x="3744060" y="4850790"/>
            <a:ext cx="2438439"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Arial" charset="0"/>
              </a:rPr>
              <a:t>程式碼會出現</a:t>
            </a:r>
            <a:r>
              <a:rPr lang="en-US" altLang="zh-TW" sz="1200" b="1" dirty="0" smtClean="0">
                <a:latin typeface="Arial" charset="0"/>
              </a:rPr>
              <a:t>Error</a:t>
            </a:r>
            <a:br>
              <a:rPr lang="en-US" altLang="zh-TW" sz="1200" b="1" dirty="0" smtClean="0">
                <a:latin typeface="Arial" charset="0"/>
              </a:rPr>
            </a:br>
            <a:r>
              <a:rPr lang="zh-TW" altLang="en-US" sz="1200" b="1" dirty="0" smtClean="0">
                <a:latin typeface="Arial" charset="0"/>
              </a:rPr>
              <a:t>導致無法正常產出</a:t>
            </a:r>
            <a:endParaRPr kumimoji="0" lang="zh-TW" altLang="en-US" sz="1200" b="1" i="0" u="none" strike="noStrike" cap="none" normalizeH="0" baseline="0" dirty="0">
              <a:ln>
                <a:noFill/>
              </a:ln>
              <a:solidFill>
                <a:schemeClr val="tx1"/>
              </a:solidFill>
              <a:effectLst/>
              <a:latin typeface="Arial" charset="0"/>
            </a:endParaRPr>
          </a:p>
        </p:txBody>
      </p:sp>
      <p:sp>
        <p:nvSpPr>
          <p:cNvPr id="50" name="矩形 49">
            <a:extLst>
              <a:ext uri="{FF2B5EF4-FFF2-40B4-BE49-F238E27FC236}">
                <a16:creationId xmlns:a16="http://schemas.microsoft.com/office/drawing/2014/main" id="{7EF7C867-DE15-379C-387C-BFCED1B32C0A}"/>
              </a:ext>
            </a:extLst>
          </p:cNvPr>
          <p:cNvSpPr/>
          <p:nvPr/>
        </p:nvSpPr>
        <p:spPr bwMode="auto">
          <a:xfrm>
            <a:off x="7267536" y="4852748"/>
            <a:ext cx="2438439"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200" b="1" dirty="0">
                <a:latin typeface="Arial" charset="0"/>
              </a:rPr>
              <a:t>目前已</a:t>
            </a:r>
            <a:r>
              <a:rPr lang="zh-TW" altLang="en-US" sz="1200" b="1" dirty="0" smtClean="0">
                <a:latin typeface="Arial" charset="0"/>
              </a:rPr>
              <a:t>修正此例外，同時保留原程式碼以保留修正的彈性</a:t>
            </a:r>
            <a:endParaRPr kumimoji="0" lang="zh-TW" altLang="en-US" sz="1200" b="1" i="0" u="none" strike="noStrike" cap="none" normalizeH="0" baseline="0" dirty="0">
              <a:ln>
                <a:noFill/>
              </a:ln>
              <a:solidFill>
                <a:schemeClr val="tx1"/>
              </a:solidFill>
              <a:effectLst/>
              <a:latin typeface="Arial" charset="0"/>
            </a:endParaRPr>
          </a:p>
        </p:txBody>
      </p:sp>
      <p:sp>
        <p:nvSpPr>
          <p:cNvPr id="13" name="文字方塊 12">
            <a:extLst>
              <a:ext uri="{FF2B5EF4-FFF2-40B4-BE49-F238E27FC236}">
                <a16:creationId xmlns:a16="http://schemas.microsoft.com/office/drawing/2014/main" id="{BDDEADA7-E1FC-52F3-6936-28DE55A7872E}"/>
              </a:ext>
            </a:extLst>
          </p:cNvPr>
          <p:cNvSpPr txBox="1"/>
          <p:nvPr/>
        </p:nvSpPr>
        <p:spPr>
          <a:xfrm>
            <a:off x="863025" y="3915543"/>
            <a:ext cx="1172116" cy="369332"/>
          </a:xfrm>
          <a:prstGeom prst="rect">
            <a:avLst/>
          </a:prstGeom>
          <a:noFill/>
        </p:spPr>
        <p:txBody>
          <a:bodyPr wrap="none" rtlCol="0">
            <a:spAutoFit/>
          </a:bodyPr>
          <a:lstStyle/>
          <a:p>
            <a:r>
              <a:rPr kumimoji="1" lang="en-US" altLang="zh-TW" b="1" dirty="0"/>
              <a:t>Situation</a:t>
            </a:r>
            <a:endParaRPr kumimoji="1" lang="zh-TW" altLang="en-US" b="1" dirty="0"/>
          </a:p>
        </p:txBody>
      </p:sp>
      <p:sp>
        <p:nvSpPr>
          <p:cNvPr id="51" name="文字方塊 50">
            <a:extLst>
              <a:ext uri="{FF2B5EF4-FFF2-40B4-BE49-F238E27FC236}">
                <a16:creationId xmlns:a16="http://schemas.microsoft.com/office/drawing/2014/main" id="{FB2623C9-D4FB-152C-5BE5-13243A992724}"/>
              </a:ext>
            </a:extLst>
          </p:cNvPr>
          <p:cNvSpPr txBox="1"/>
          <p:nvPr/>
        </p:nvSpPr>
        <p:spPr>
          <a:xfrm>
            <a:off x="4454134" y="3924775"/>
            <a:ext cx="1018292" cy="369332"/>
          </a:xfrm>
          <a:prstGeom prst="rect">
            <a:avLst/>
          </a:prstGeom>
          <a:noFill/>
        </p:spPr>
        <p:txBody>
          <a:bodyPr wrap="none" rtlCol="0">
            <a:spAutoFit/>
          </a:bodyPr>
          <a:lstStyle/>
          <a:p>
            <a:r>
              <a:rPr kumimoji="1" lang="en-US" altLang="zh-TW" b="1" dirty="0"/>
              <a:t>Trouble</a:t>
            </a:r>
            <a:endParaRPr kumimoji="1" lang="zh-TW" altLang="en-US" b="1" dirty="0"/>
          </a:p>
        </p:txBody>
      </p:sp>
      <p:sp>
        <p:nvSpPr>
          <p:cNvPr id="52" name="文字方塊 51">
            <a:extLst>
              <a:ext uri="{FF2B5EF4-FFF2-40B4-BE49-F238E27FC236}">
                <a16:creationId xmlns:a16="http://schemas.microsoft.com/office/drawing/2014/main" id="{476AFA89-448B-F453-265E-590A0AB5430B}"/>
              </a:ext>
            </a:extLst>
          </p:cNvPr>
          <p:cNvSpPr txBox="1"/>
          <p:nvPr/>
        </p:nvSpPr>
        <p:spPr>
          <a:xfrm>
            <a:off x="7977609" y="3915543"/>
            <a:ext cx="1107996" cy="369332"/>
          </a:xfrm>
          <a:prstGeom prst="rect">
            <a:avLst/>
          </a:prstGeom>
          <a:noFill/>
        </p:spPr>
        <p:txBody>
          <a:bodyPr wrap="none" rtlCol="0">
            <a:spAutoFit/>
          </a:bodyPr>
          <a:lstStyle/>
          <a:p>
            <a:r>
              <a:rPr kumimoji="1" lang="en-US" altLang="zh-TW" b="1" dirty="0"/>
              <a:t>Solution</a:t>
            </a:r>
            <a:endParaRPr kumimoji="1" lang="zh-TW" altLang="en-US" b="1" dirty="0"/>
          </a:p>
        </p:txBody>
      </p:sp>
      <p:sp>
        <p:nvSpPr>
          <p:cNvPr id="53" name="矩形 52">
            <a:extLst>
              <a:ext uri="{FF2B5EF4-FFF2-40B4-BE49-F238E27FC236}">
                <a16:creationId xmlns:a16="http://schemas.microsoft.com/office/drawing/2014/main" id="{B1F5E372-B9C4-FCC9-B910-7C1D9A4FC678}"/>
              </a:ext>
            </a:extLst>
          </p:cNvPr>
          <p:cNvSpPr/>
          <p:nvPr/>
        </p:nvSpPr>
        <p:spPr bwMode="auto">
          <a:xfrm>
            <a:off x="1929534" y="5416701"/>
            <a:ext cx="6185784" cy="4173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200" b="1" dirty="0" smtClean="0">
                <a:latin typeface="Arial" charset="0"/>
              </a:rPr>
              <a:t>此任務的困難點在於要從千行的程式碼中找到錯誤發生的原因，同時要在不讓原程式碼出錯的前提下去修正這些錯誤</a:t>
            </a:r>
            <a:endParaRPr kumimoji="0" lang="zh-TW" altLang="en-US" sz="1200" b="1" i="0" u="none" strike="noStrike" cap="none" normalizeH="0" baseline="0" dirty="0">
              <a:ln>
                <a:noFill/>
              </a:ln>
              <a:solidFill>
                <a:schemeClr val="tx1"/>
              </a:solidFill>
              <a:effectLst/>
              <a:latin typeface="Arial" charset="0"/>
            </a:endParaRPr>
          </a:p>
        </p:txBody>
      </p:sp>
      <p:sp>
        <p:nvSpPr>
          <p:cNvPr id="29" name="矩形 28">
            <a:extLst>
              <a:ext uri="{FF2B5EF4-FFF2-40B4-BE49-F238E27FC236}">
                <a16:creationId xmlns:a16="http://schemas.microsoft.com/office/drawing/2014/main" id="{CFC2F019-68E6-650F-9F04-A39037A070A2}"/>
              </a:ext>
            </a:extLst>
          </p:cNvPr>
          <p:cNvSpPr/>
          <p:nvPr/>
        </p:nvSpPr>
        <p:spPr bwMode="auto">
          <a:xfrm>
            <a:off x="200025" y="6018856"/>
            <a:ext cx="9505950" cy="28161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600" b="1" i="0" u="none" strike="noStrike" cap="none" normalizeH="0" baseline="0" dirty="0" smtClean="0">
                <a:ln>
                  <a:noFill/>
                </a:ln>
                <a:solidFill>
                  <a:schemeClr val="tx1"/>
                </a:solidFill>
                <a:effectLst/>
                <a:latin typeface="Arial" charset="0"/>
              </a:rPr>
              <a:t>之後可以使用</a:t>
            </a:r>
            <a:r>
              <a:rPr kumimoji="0" lang="en-US" altLang="zh-TW" sz="1600" b="1" i="0" u="none" strike="noStrike" cap="none" normalizeH="0" baseline="0" dirty="0" smtClean="0">
                <a:ln>
                  <a:noFill/>
                </a:ln>
                <a:solidFill>
                  <a:schemeClr val="tx1"/>
                </a:solidFill>
                <a:effectLst/>
                <a:latin typeface="Arial" charset="0"/>
              </a:rPr>
              <a:t>airflow</a:t>
            </a:r>
            <a:r>
              <a:rPr kumimoji="0" lang="zh-TW" altLang="en-US" sz="1600" b="1" i="0" u="none" strike="noStrike" cap="none" normalizeH="0" baseline="0" dirty="0" smtClean="0">
                <a:ln>
                  <a:noFill/>
                </a:ln>
                <a:solidFill>
                  <a:schemeClr val="tx1"/>
                </a:solidFill>
                <a:effectLst/>
                <a:latin typeface="Arial" charset="0"/>
              </a:rPr>
              <a:t>等自動化排程技術讓這份報表的製作時間更短</a:t>
            </a:r>
            <a:endParaRPr kumimoji="0" lang="zh-TW" altLang="en-US" sz="1600" b="1" i="0" u="none" strike="noStrike" cap="none" normalizeH="0" baseline="0" dirty="0">
              <a:ln>
                <a:noFill/>
              </a:ln>
              <a:solidFill>
                <a:schemeClr val="tx1"/>
              </a:solidFill>
              <a:effectLst/>
              <a:latin typeface="Arial" charset="0"/>
            </a:endParaRPr>
          </a:p>
        </p:txBody>
      </p:sp>
      <p:sp>
        <p:nvSpPr>
          <p:cNvPr id="30"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Sales Report &amp; Sales Performance </a:t>
            </a:r>
            <a:endParaRPr lang="zh-TW" altLang="en-US" kern="0" dirty="0"/>
          </a:p>
        </p:txBody>
      </p:sp>
    </p:spTree>
    <p:extLst>
      <p:ext uri="{BB962C8B-B14F-4D97-AF65-F5344CB8AC3E}">
        <p14:creationId xmlns:p14="http://schemas.microsoft.com/office/powerpoint/2010/main" val="2846493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8"/>
          </p:nvPr>
        </p:nvSpPr>
        <p:spPr/>
        <p:txBody>
          <a:bodyPr/>
          <a:lstStyle/>
          <a:p>
            <a:endParaRPr lang="zh-TW" altLang="en-US"/>
          </a:p>
        </p:txBody>
      </p:sp>
      <p:sp>
        <p:nvSpPr>
          <p:cNvPr id="6" name="文字版面配置區 1">
            <a:extLst>
              <a:ext uri="{FF2B5EF4-FFF2-40B4-BE49-F238E27FC236}">
                <a16:creationId xmlns:a16="http://schemas.microsoft.com/office/drawing/2014/main" id="{5F503179-5C13-8422-40ED-80001CC52F4D}"/>
              </a:ext>
            </a:extLst>
          </p:cNvPr>
          <p:cNvSpPr>
            <a:spLocks noGrp="1"/>
          </p:cNvSpPr>
          <p:nvPr>
            <p:ph type="body" sz="quarter" idx="10"/>
          </p:nvPr>
        </p:nvSpPr>
        <p:spPr>
          <a:xfrm>
            <a:off x="848544" y="4077072"/>
            <a:ext cx="3528392" cy="527344"/>
          </a:xfrm>
        </p:spPr>
        <p:txBody>
          <a:bodyPr/>
          <a:lstStyle/>
          <a:p>
            <a:r>
              <a:rPr lang="en-US" altLang="zh-TW" dirty="0">
                <a:latin typeface="Arial" charset="0"/>
              </a:rPr>
              <a:t>TXT</a:t>
            </a:r>
            <a:endParaRPr lang="zh-TW" altLang="en-US" dirty="0">
              <a:latin typeface="Arial" charset="0"/>
            </a:endParaRPr>
          </a:p>
        </p:txBody>
      </p:sp>
    </p:spTree>
    <p:extLst>
      <p:ext uri="{BB962C8B-B14F-4D97-AF65-F5344CB8AC3E}">
        <p14:creationId xmlns:p14="http://schemas.microsoft.com/office/powerpoint/2010/main" val="2464342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1</a:t>
            </a:fld>
            <a:endParaRPr lang="zh-TW" altLang="en-US" dirty="0"/>
          </a:p>
        </p:txBody>
      </p:sp>
      <p:sp>
        <p:nvSpPr>
          <p:cNvPr id="7" name="文字方塊 6">
            <a:extLst>
              <a:ext uri="{FF2B5EF4-FFF2-40B4-BE49-F238E27FC236}">
                <a16:creationId xmlns:a16="http://schemas.microsoft.com/office/drawing/2014/main" id="{C2594DD1-AC40-4292-E1F8-93093392763F}"/>
              </a:ext>
            </a:extLst>
          </p:cNvPr>
          <p:cNvSpPr txBox="1"/>
          <p:nvPr/>
        </p:nvSpPr>
        <p:spPr>
          <a:xfrm>
            <a:off x="324168" y="1052736"/>
            <a:ext cx="1240468" cy="369332"/>
          </a:xfrm>
          <a:prstGeom prst="rect">
            <a:avLst/>
          </a:prstGeom>
          <a:noFill/>
        </p:spPr>
        <p:txBody>
          <a:bodyPr wrap="none" rtlCol="0">
            <a:spAutoFit/>
          </a:bodyPr>
          <a:lstStyle/>
          <a:p>
            <a:r>
              <a:rPr kumimoji="1" lang="en-US" altLang="zh-TW" b="1" dirty="0"/>
              <a:t>Who Am I</a:t>
            </a:r>
            <a:endParaRPr kumimoji="1" lang="zh-TW" altLang="en-US" b="1" dirty="0"/>
          </a:p>
        </p:txBody>
      </p:sp>
      <p:sp>
        <p:nvSpPr>
          <p:cNvPr id="8" name="矩形 7">
            <a:extLst>
              <a:ext uri="{FF2B5EF4-FFF2-40B4-BE49-F238E27FC236}">
                <a16:creationId xmlns:a16="http://schemas.microsoft.com/office/drawing/2014/main" id="{40A4E886-5A3E-63D5-2A69-CBF7D51F2714}"/>
              </a:ext>
            </a:extLst>
          </p:cNvPr>
          <p:cNvSpPr/>
          <p:nvPr/>
        </p:nvSpPr>
        <p:spPr bwMode="auto">
          <a:xfrm>
            <a:off x="1367813" y="1604109"/>
            <a:ext cx="7132780" cy="11955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171450" marR="0" indent="-1714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1600" b="1" i="0" u="none" strike="noStrike" cap="none" normalizeH="0" baseline="0" dirty="0">
                <a:ln>
                  <a:noFill/>
                </a:ln>
                <a:solidFill>
                  <a:schemeClr val="tx1"/>
                </a:solidFill>
                <a:effectLst/>
                <a:latin typeface="Arial" charset="0"/>
              </a:rPr>
              <a:t>政大財政系大四，興趣是睡覺看劇寫</a:t>
            </a:r>
            <a:r>
              <a:rPr kumimoji="0" lang="zh-TW" altLang="en-US" sz="1600" b="1" i="0" u="none" strike="noStrike" cap="none" normalizeH="0" baseline="0" dirty="0" smtClean="0">
                <a:ln>
                  <a:noFill/>
                </a:ln>
                <a:solidFill>
                  <a:schemeClr val="tx1"/>
                </a:solidFill>
                <a:effectLst/>
                <a:latin typeface="Arial" charset="0"/>
              </a:rPr>
              <a:t>程式</a:t>
            </a:r>
            <a:r>
              <a:rPr lang="zh-TW" altLang="en-US" sz="1600" b="1" dirty="0" smtClean="0">
                <a:latin typeface="Arial" charset="0"/>
              </a:rPr>
              <a:t>以及運動</a:t>
            </a:r>
            <a:endParaRPr kumimoji="0" lang="en-US" altLang="zh-TW" sz="1600" b="1" i="0" u="none" strike="noStrike" cap="none" normalizeH="0" baseline="0" dirty="0">
              <a:ln>
                <a:noFill/>
              </a:ln>
              <a:solidFill>
                <a:schemeClr val="tx1"/>
              </a:solidFill>
              <a:effectLst/>
              <a:latin typeface="Arial" charset="0"/>
            </a:endParaRPr>
          </a:p>
          <a:p>
            <a:pPr marL="171450" marR="0" indent="-1714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1600" b="1" dirty="0">
                <a:latin typeface="Arial" charset="0"/>
              </a:rPr>
              <a:t>只要和</a:t>
            </a:r>
            <a:r>
              <a:rPr lang="en-US" altLang="zh-TW" sz="1600" b="1" dirty="0">
                <a:latin typeface="Arial" charset="0"/>
              </a:rPr>
              <a:t>Data</a:t>
            </a:r>
            <a:r>
              <a:rPr lang="zh-TW" altLang="en-US" sz="1600" b="1" dirty="0">
                <a:latin typeface="Arial" charset="0"/>
              </a:rPr>
              <a:t>相關的事務都很有興趣，基本上仍在摸索自己喜歡的職位，包含</a:t>
            </a:r>
            <a:r>
              <a:rPr lang="en-US" altLang="zh-TW" sz="1600" b="1" dirty="0">
                <a:latin typeface="Arial" charset="0"/>
              </a:rPr>
              <a:t>Data Scientist, Data Engineer, Data Analyst</a:t>
            </a:r>
            <a:r>
              <a:rPr lang="zh-TW" altLang="en-US" sz="1600" b="1" dirty="0">
                <a:latin typeface="Arial" charset="0"/>
              </a:rPr>
              <a:t>都是想嘗試的範圍</a:t>
            </a:r>
            <a:endParaRPr kumimoji="0" lang="zh-TW" altLang="en-US" sz="1600" b="1" i="0" u="none" strike="noStrike" cap="none" normalizeH="0" baseline="0" dirty="0">
              <a:ln>
                <a:noFill/>
              </a:ln>
              <a:solidFill>
                <a:schemeClr val="tx1"/>
              </a:solidFill>
              <a:effectLst/>
              <a:latin typeface="Arial" charset="0"/>
            </a:endParaRPr>
          </a:p>
        </p:txBody>
      </p:sp>
      <p:sp>
        <p:nvSpPr>
          <p:cNvPr id="15" name="文字方塊 14">
            <a:extLst>
              <a:ext uri="{FF2B5EF4-FFF2-40B4-BE49-F238E27FC236}">
                <a16:creationId xmlns:a16="http://schemas.microsoft.com/office/drawing/2014/main" id="{43418688-3D7D-6449-6782-37FB2D1EF6D4}"/>
              </a:ext>
            </a:extLst>
          </p:cNvPr>
          <p:cNvSpPr txBox="1"/>
          <p:nvPr/>
        </p:nvSpPr>
        <p:spPr>
          <a:xfrm>
            <a:off x="324168" y="3726584"/>
            <a:ext cx="1492716" cy="369332"/>
          </a:xfrm>
          <a:prstGeom prst="rect">
            <a:avLst/>
          </a:prstGeom>
          <a:noFill/>
        </p:spPr>
        <p:txBody>
          <a:bodyPr wrap="none" rtlCol="0">
            <a:spAutoFit/>
          </a:bodyPr>
          <a:lstStyle/>
          <a:p>
            <a:r>
              <a:rPr kumimoji="1" lang="en-US" altLang="zh-TW" b="1" dirty="0"/>
              <a:t>What I learn</a:t>
            </a:r>
            <a:endParaRPr kumimoji="1" lang="zh-TW" altLang="en-US" b="1" dirty="0"/>
          </a:p>
        </p:txBody>
      </p:sp>
      <p:sp>
        <p:nvSpPr>
          <p:cNvPr id="16" name="矩形 15">
            <a:extLst>
              <a:ext uri="{FF2B5EF4-FFF2-40B4-BE49-F238E27FC236}">
                <a16:creationId xmlns:a16="http://schemas.microsoft.com/office/drawing/2014/main" id="{33720F8D-E00C-8791-F004-3BAF6AB59DF6}"/>
              </a:ext>
            </a:extLst>
          </p:cNvPr>
          <p:cNvSpPr/>
          <p:nvPr/>
        </p:nvSpPr>
        <p:spPr bwMode="auto">
          <a:xfrm>
            <a:off x="1367813" y="4277957"/>
            <a:ext cx="7132780" cy="1311283"/>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171450" marR="0" indent="-1714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1600" b="1" dirty="0">
                <a:latin typeface="Arial" charset="0"/>
              </a:rPr>
              <a:t>了解產業的商業模式、學習基金市場的相關知識</a:t>
            </a:r>
            <a:endParaRPr lang="en-US" altLang="zh-TW" sz="1600" b="1" dirty="0">
              <a:latin typeface="Arial" charset="0"/>
            </a:endParaRPr>
          </a:p>
          <a:p>
            <a:pPr marL="171450" marR="0" indent="-1714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1600" b="1" dirty="0">
                <a:latin typeface="Arial" charset="0"/>
              </a:rPr>
              <a:t>透過查看前實習生留下的程式碼，學習到許多讓程式更有可讀性的方法</a:t>
            </a:r>
            <a:endParaRPr lang="en-US" altLang="zh-TW" sz="1600" b="1" dirty="0">
              <a:latin typeface="Arial" charset="0"/>
            </a:endParaRPr>
          </a:p>
          <a:p>
            <a:pPr marL="171450" marR="0" indent="-1714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1600" b="1" i="0" u="none" strike="noStrike" cap="none" normalizeH="0" baseline="0" dirty="0">
                <a:ln>
                  <a:noFill/>
                </a:ln>
                <a:solidFill>
                  <a:schemeClr val="tx1"/>
                </a:solidFill>
                <a:effectLst/>
                <a:latin typeface="Arial" charset="0"/>
              </a:rPr>
              <a:t>主要著重在資料的收集及處理</a:t>
            </a:r>
            <a:endParaRPr kumimoji="0" lang="en-US" altLang="zh-TW" sz="1600" b="1" i="0" u="none" strike="noStrike" cap="none" normalizeH="0" baseline="0" dirty="0">
              <a:ln>
                <a:noFill/>
              </a:ln>
              <a:solidFill>
                <a:schemeClr val="tx1"/>
              </a:solidFill>
              <a:effectLst/>
              <a:latin typeface="Arial" charset="0"/>
            </a:endParaRPr>
          </a:p>
          <a:p>
            <a:pPr marL="171450" marR="0" indent="-1714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1600" b="1" dirty="0">
                <a:latin typeface="Arial" charset="0"/>
              </a:rPr>
              <a:t>熟悉過去不熟悉的套件</a:t>
            </a:r>
            <a:endParaRPr kumimoji="0" lang="zh-TW" altLang="en-US" sz="1600" b="1" i="0" u="none" strike="noStrike" cap="none" normalizeH="0" baseline="0" dirty="0">
              <a:ln>
                <a:noFill/>
              </a:ln>
              <a:solidFill>
                <a:schemeClr val="tx1"/>
              </a:solidFill>
              <a:effectLst/>
              <a:latin typeface="Arial" charset="0"/>
            </a:endParaRPr>
          </a:p>
        </p:txBody>
      </p:sp>
      <p:sp>
        <p:nvSpPr>
          <p:cNvPr id="9"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kern="0" dirty="0" smtClean="0"/>
              <a:t>Self Introduction</a:t>
            </a:r>
            <a:endParaRPr lang="zh-TW" altLang="en-US" kern="0" dirty="0"/>
          </a:p>
        </p:txBody>
      </p:sp>
    </p:spTree>
    <p:extLst>
      <p:ext uri="{BB962C8B-B14F-4D97-AF65-F5344CB8AC3E}">
        <p14:creationId xmlns:p14="http://schemas.microsoft.com/office/powerpoint/2010/main" val="278618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19</a:t>
            </a:fld>
            <a:endParaRPr lang="zh-TW" altLang="en-US" dirty="0"/>
          </a:p>
        </p:txBody>
      </p:sp>
      <p:sp>
        <p:nvSpPr>
          <p:cNvPr id="10" name="文字方塊 9">
            <a:extLst>
              <a:ext uri="{FF2B5EF4-FFF2-40B4-BE49-F238E27FC236}">
                <a16:creationId xmlns:a16="http://schemas.microsoft.com/office/drawing/2014/main" id="{8F805B2F-A035-FA29-58FE-334A83A9CEDF}"/>
              </a:ext>
            </a:extLst>
          </p:cNvPr>
          <p:cNvSpPr txBox="1"/>
          <p:nvPr/>
        </p:nvSpPr>
        <p:spPr>
          <a:xfrm>
            <a:off x="180168" y="1547499"/>
            <a:ext cx="4583306" cy="369332"/>
          </a:xfrm>
          <a:prstGeom prst="rect">
            <a:avLst/>
          </a:prstGeom>
          <a:noFill/>
        </p:spPr>
        <p:txBody>
          <a:bodyPr wrap="none" rtlCol="0">
            <a:spAutoFit/>
          </a:bodyPr>
          <a:lstStyle/>
          <a:p>
            <a:r>
              <a:rPr kumimoji="1" lang="en-US" altLang="zh-TW" b="1" dirty="0"/>
              <a:t>Step1 : Collect all files from every folder</a:t>
            </a:r>
            <a:endParaRPr kumimoji="1" lang="zh-TW" altLang="en-US" b="1" dirty="0"/>
          </a:p>
        </p:txBody>
      </p:sp>
      <p:sp>
        <p:nvSpPr>
          <p:cNvPr id="29" name="文字方塊 28">
            <a:extLst>
              <a:ext uri="{FF2B5EF4-FFF2-40B4-BE49-F238E27FC236}">
                <a16:creationId xmlns:a16="http://schemas.microsoft.com/office/drawing/2014/main" id="{D47A3577-94C7-4CE7-DED0-FDEAF8B77ED5}"/>
              </a:ext>
            </a:extLst>
          </p:cNvPr>
          <p:cNvSpPr txBox="1"/>
          <p:nvPr/>
        </p:nvSpPr>
        <p:spPr>
          <a:xfrm>
            <a:off x="180168" y="4062273"/>
            <a:ext cx="5981189" cy="369332"/>
          </a:xfrm>
          <a:prstGeom prst="rect">
            <a:avLst/>
          </a:prstGeom>
          <a:noFill/>
        </p:spPr>
        <p:txBody>
          <a:bodyPr wrap="none" rtlCol="0">
            <a:spAutoFit/>
          </a:bodyPr>
          <a:lstStyle/>
          <a:p>
            <a:r>
              <a:rPr kumimoji="1" lang="en-US" altLang="zh-TW" b="1" dirty="0"/>
              <a:t>Step2 : Try to open files by detecting some condition</a:t>
            </a:r>
            <a:endParaRPr kumimoji="1" lang="zh-TW" altLang="en-US" b="1" dirty="0"/>
          </a:p>
        </p:txBody>
      </p:sp>
      <p:sp>
        <p:nvSpPr>
          <p:cNvPr id="4" name="文字方塊 3">
            <a:extLst>
              <a:ext uri="{FF2B5EF4-FFF2-40B4-BE49-F238E27FC236}">
                <a16:creationId xmlns:a16="http://schemas.microsoft.com/office/drawing/2014/main" id="{C6036F11-61BD-2A10-D4B2-3AC00630FBC3}"/>
              </a:ext>
            </a:extLst>
          </p:cNvPr>
          <p:cNvSpPr txBox="1"/>
          <p:nvPr/>
        </p:nvSpPr>
        <p:spPr>
          <a:xfrm>
            <a:off x="180168" y="991826"/>
            <a:ext cx="2505814" cy="369332"/>
          </a:xfrm>
          <a:prstGeom prst="rect">
            <a:avLst/>
          </a:prstGeom>
          <a:noFill/>
        </p:spPr>
        <p:txBody>
          <a:bodyPr wrap="none" rtlCol="0">
            <a:spAutoFit/>
          </a:bodyPr>
          <a:lstStyle/>
          <a:p>
            <a:r>
              <a:rPr kumimoji="1" lang="en-US" altLang="zh-TW" b="1" dirty="0"/>
              <a:t>Code: </a:t>
            </a:r>
            <a:r>
              <a:rPr kumimoji="1" lang="zh-TW" altLang="en-US" b="1" dirty="0"/>
              <a:t>交易監控</a:t>
            </a:r>
            <a:r>
              <a:rPr kumimoji="1" lang="en-US" altLang="zh-TW" b="1" dirty="0" smtClean="0"/>
              <a:t>.</a:t>
            </a:r>
            <a:r>
              <a:rPr kumimoji="1" lang="en-US" altLang="zh-TW" b="1" dirty="0" err="1" smtClean="0"/>
              <a:t>ipynb</a:t>
            </a:r>
            <a:endParaRPr kumimoji="1" lang="zh-TW" altLang="en-US" b="1" dirty="0"/>
          </a:p>
        </p:txBody>
      </p:sp>
      <p:sp>
        <p:nvSpPr>
          <p:cNvPr id="5" name="文字方塊 4">
            <a:extLst>
              <a:ext uri="{FF2B5EF4-FFF2-40B4-BE49-F238E27FC236}">
                <a16:creationId xmlns:a16="http://schemas.microsoft.com/office/drawing/2014/main" id="{47ED228F-729C-F29A-E510-1758158ADCDE}"/>
              </a:ext>
            </a:extLst>
          </p:cNvPr>
          <p:cNvSpPr txBox="1"/>
          <p:nvPr/>
        </p:nvSpPr>
        <p:spPr>
          <a:xfrm>
            <a:off x="488520" y="2060848"/>
            <a:ext cx="3456384" cy="1754326"/>
          </a:xfrm>
          <a:prstGeom prst="rect">
            <a:avLst/>
          </a:prstGeom>
          <a:noFill/>
        </p:spPr>
        <p:txBody>
          <a:bodyPr wrap="square" rtlCol="0">
            <a:spAutoFit/>
          </a:bodyPr>
          <a:lstStyle/>
          <a:p>
            <a:r>
              <a:rPr kumimoji="1" lang="en-US" altLang="zh-TW" b="1" dirty="0"/>
              <a:t>Input :</a:t>
            </a:r>
          </a:p>
          <a:p>
            <a:pPr marL="342900" indent="-342900">
              <a:buAutoNum type="arabicPeriod"/>
            </a:pPr>
            <a:r>
              <a:rPr kumimoji="1" lang="en-US" altLang="zh-TW" b="1" dirty="0"/>
              <a:t>2020</a:t>
            </a:r>
            <a:r>
              <a:rPr kumimoji="1" lang="zh-TW" altLang="en-US" b="1" dirty="0"/>
              <a:t>年交易監控月報（</a:t>
            </a:r>
            <a:r>
              <a:rPr kumimoji="1" lang="en-US" altLang="zh-TW" b="1" dirty="0"/>
              <a:t>2020/12</a:t>
            </a:r>
            <a:r>
              <a:rPr kumimoji="1" lang="zh-TW" altLang="en-US" b="1" dirty="0"/>
              <a:t>以前是</a:t>
            </a:r>
            <a:r>
              <a:rPr kumimoji="1" lang="zh-TW" altLang="en-US" b="1" dirty="0">
                <a:solidFill>
                  <a:schemeClr val="accent1"/>
                </a:solidFill>
              </a:rPr>
              <a:t>舊系統</a:t>
            </a:r>
            <a:r>
              <a:rPr kumimoji="1" lang="zh-TW" altLang="en-US" b="1" dirty="0"/>
              <a:t>）</a:t>
            </a:r>
            <a:endParaRPr kumimoji="1" lang="en-US" altLang="zh-TW" b="1" dirty="0"/>
          </a:p>
          <a:p>
            <a:pPr marL="342900" indent="-342900">
              <a:buAutoNum type="arabicPeriod"/>
            </a:pPr>
            <a:r>
              <a:rPr kumimoji="1" lang="en-US" altLang="zh-TW" b="1" dirty="0"/>
              <a:t>2021</a:t>
            </a:r>
            <a:r>
              <a:rPr kumimoji="1" lang="zh-TW" altLang="en-US" b="1" dirty="0"/>
              <a:t>年交易監控月報</a:t>
            </a:r>
            <a:endParaRPr kumimoji="1" lang="en-US" altLang="zh-TW" b="1" dirty="0"/>
          </a:p>
          <a:p>
            <a:pPr marL="342900" indent="-342900">
              <a:buAutoNum type="arabicPeriod"/>
            </a:pPr>
            <a:r>
              <a:rPr kumimoji="1" lang="en-US" altLang="zh-TW" b="1" dirty="0"/>
              <a:t>202201</a:t>
            </a:r>
          </a:p>
          <a:p>
            <a:pPr marL="342900" indent="-342900">
              <a:buAutoNum type="arabicPeriod"/>
            </a:pPr>
            <a:r>
              <a:rPr kumimoji="1" lang="en-US" altLang="zh-TW" b="1" dirty="0"/>
              <a:t>202202</a:t>
            </a:r>
            <a:r>
              <a:rPr kumimoji="1" lang="zh-TW" altLang="en-US" b="1" dirty="0"/>
              <a:t>（會持續增加）</a:t>
            </a:r>
            <a:endParaRPr kumimoji="1" lang="en-US" altLang="zh-TW" b="1" dirty="0"/>
          </a:p>
        </p:txBody>
      </p:sp>
      <p:sp>
        <p:nvSpPr>
          <p:cNvPr id="9" name="文字方塊 8">
            <a:extLst>
              <a:ext uri="{FF2B5EF4-FFF2-40B4-BE49-F238E27FC236}">
                <a16:creationId xmlns:a16="http://schemas.microsoft.com/office/drawing/2014/main" id="{841A47B6-2C65-BE75-2118-A74AA25CBBA9}"/>
              </a:ext>
            </a:extLst>
          </p:cNvPr>
          <p:cNvSpPr txBox="1"/>
          <p:nvPr/>
        </p:nvSpPr>
        <p:spPr>
          <a:xfrm>
            <a:off x="488520" y="4614192"/>
            <a:ext cx="4032448" cy="1754326"/>
          </a:xfrm>
          <a:prstGeom prst="rect">
            <a:avLst/>
          </a:prstGeom>
          <a:noFill/>
        </p:spPr>
        <p:txBody>
          <a:bodyPr wrap="square" rtlCol="0">
            <a:spAutoFit/>
          </a:bodyPr>
          <a:lstStyle/>
          <a:p>
            <a:pPr marL="342900" indent="-342900">
              <a:buAutoNum type="arabicPeriod"/>
            </a:pPr>
            <a:r>
              <a:rPr kumimoji="1" lang="zh-TW" altLang="en-US" b="1" dirty="0"/>
              <a:t>首先要找到需要讀取的檔案</a:t>
            </a:r>
            <a:endParaRPr kumimoji="1" lang="en-US" altLang="zh-TW" b="1" dirty="0"/>
          </a:p>
          <a:p>
            <a:pPr marL="342900" indent="-342900">
              <a:buAutoNum type="arabicPeriod"/>
            </a:pPr>
            <a:r>
              <a:rPr kumimoji="1" lang="zh-TW" altLang="en-US" b="1" dirty="0"/>
              <a:t>在讀取檔案時會碰到有的檔案沒有資料，需要忽略</a:t>
            </a:r>
            <a:endParaRPr kumimoji="1" lang="en-US" altLang="zh-TW" b="1" dirty="0"/>
          </a:p>
          <a:p>
            <a:pPr marL="342900" indent="-342900">
              <a:buAutoNum type="arabicPeriod"/>
            </a:pPr>
            <a:r>
              <a:rPr kumimoji="1" lang="zh-TW" altLang="en-US" b="1" dirty="0"/>
              <a:t>每個檔案的格式不同，需要適時挑整</a:t>
            </a:r>
            <a:endParaRPr kumimoji="1" lang="en-US" altLang="zh-TW" b="1" dirty="0"/>
          </a:p>
          <a:p>
            <a:r>
              <a:rPr kumimoji="1" lang="zh-TW" altLang="en-US" b="1" dirty="0"/>
              <a:t>新舊系統在這個條件下需做不同調整</a:t>
            </a:r>
            <a:endParaRPr kumimoji="1" lang="en-US" altLang="zh-TW" b="1" dirty="0"/>
          </a:p>
        </p:txBody>
      </p:sp>
      <p:sp>
        <p:nvSpPr>
          <p:cNvPr id="7" name="三角形 6">
            <a:extLst>
              <a:ext uri="{FF2B5EF4-FFF2-40B4-BE49-F238E27FC236}">
                <a16:creationId xmlns:a16="http://schemas.microsoft.com/office/drawing/2014/main" id="{D90A454A-08DF-714D-ABB1-8EC073C577AE}"/>
              </a:ext>
            </a:extLst>
          </p:cNvPr>
          <p:cNvSpPr/>
          <p:nvPr/>
        </p:nvSpPr>
        <p:spPr bwMode="auto">
          <a:xfrm rot="5400000">
            <a:off x="5513474" y="3671158"/>
            <a:ext cx="2232248" cy="288032"/>
          </a:xfrm>
          <a:prstGeom prst="triangle">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11" name="文字方塊 10">
            <a:extLst>
              <a:ext uri="{FF2B5EF4-FFF2-40B4-BE49-F238E27FC236}">
                <a16:creationId xmlns:a16="http://schemas.microsoft.com/office/drawing/2014/main" id="{EF4F9235-3D01-A8FD-785A-7F6655E315B9}"/>
              </a:ext>
            </a:extLst>
          </p:cNvPr>
          <p:cNvSpPr txBox="1"/>
          <p:nvPr/>
        </p:nvSpPr>
        <p:spPr>
          <a:xfrm>
            <a:off x="7528240" y="901168"/>
            <a:ext cx="2005677" cy="646331"/>
          </a:xfrm>
          <a:prstGeom prst="rect">
            <a:avLst/>
          </a:prstGeom>
          <a:noFill/>
        </p:spPr>
        <p:txBody>
          <a:bodyPr wrap="none" rtlCol="0">
            <a:spAutoFit/>
          </a:bodyPr>
          <a:lstStyle/>
          <a:p>
            <a:r>
              <a:rPr kumimoji="1" lang="en-US" altLang="zh-TW" b="1" dirty="0"/>
              <a:t>Output: </a:t>
            </a:r>
            <a:r>
              <a:rPr kumimoji="1" lang="zh-TW" altLang="en-US" b="1" dirty="0"/>
              <a:t>交易監控</a:t>
            </a:r>
            <a:endParaRPr kumimoji="1" lang="en-US" altLang="zh-TW" b="1" dirty="0"/>
          </a:p>
          <a:p>
            <a:r>
              <a:rPr kumimoji="1" lang="zh-TW" altLang="en-US" b="1" dirty="0"/>
              <a:t>月報</a:t>
            </a:r>
            <a:r>
              <a:rPr kumimoji="1" lang="en-US" altLang="zh-TW" b="1" dirty="0"/>
              <a:t>output</a:t>
            </a:r>
            <a:endParaRPr kumimoji="1" lang="zh-TW" altLang="en-US" b="1" dirty="0"/>
          </a:p>
        </p:txBody>
      </p:sp>
      <p:sp>
        <p:nvSpPr>
          <p:cNvPr id="8" name="文字方塊 7">
            <a:extLst>
              <a:ext uri="{FF2B5EF4-FFF2-40B4-BE49-F238E27FC236}">
                <a16:creationId xmlns:a16="http://schemas.microsoft.com/office/drawing/2014/main" id="{6A7C9246-2506-5C22-7975-06A6011DF437}"/>
              </a:ext>
            </a:extLst>
          </p:cNvPr>
          <p:cNvSpPr txBox="1"/>
          <p:nvPr/>
        </p:nvSpPr>
        <p:spPr>
          <a:xfrm>
            <a:off x="7097839" y="3323609"/>
            <a:ext cx="2723823" cy="923330"/>
          </a:xfrm>
          <a:prstGeom prst="rect">
            <a:avLst/>
          </a:prstGeom>
          <a:noFill/>
        </p:spPr>
        <p:txBody>
          <a:bodyPr wrap="none" rtlCol="0">
            <a:spAutoFit/>
          </a:bodyPr>
          <a:lstStyle/>
          <a:p>
            <a:r>
              <a:rPr kumimoji="1" lang="zh-TW" altLang="en-US" b="1" dirty="0"/>
              <a:t>包含交易監控警示總戶數</a:t>
            </a:r>
            <a:endParaRPr kumimoji="1" lang="en-US" altLang="zh-TW" b="1" dirty="0"/>
          </a:p>
          <a:p>
            <a:r>
              <a:rPr kumimoji="1" lang="zh-TW" altLang="en-US" b="1" dirty="0"/>
              <a:t>包含交易監控警示總筆數</a:t>
            </a:r>
            <a:endParaRPr kumimoji="1" lang="en-US" altLang="zh-TW" b="1" dirty="0"/>
          </a:p>
          <a:p>
            <a:r>
              <a:rPr kumimoji="1" lang="zh-TW" altLang="en-US" b="1" dirty="0"/>
              <a:t>平均筆數</a:t>
            </a:r>
            <a:endParaRPr kumimoji="1" lang="en-US" altLang="zh-TW" b="1" dirty="0"/>
          </a:p>
        </p:txBody>
      </p:sp>
      <p:sp>
        <p:nvSpPr>
          <p:cNvPr id="12"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TXT(Part1)</a:t>
            </a:r>
            <a:endParaRPr lang="zh-TW" altLang="en-US" kern="0" dirty="0"/>
          </a:p>
        </p:txBody>
      </p:sp>
    </p:spTree>
    <p:extLst>
      <p:ext uri="{BB962C8B-B14F-4D97-AF65-F5344CB8AC3E}">
        <p14:creationId xmlns:p14="http://schemas.microsoft.com/office/powerpoint/2010/main" val="4033980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20</a:t>
            </a:fld>
            <a:endParaRPr lang="zh-TW" altLang="en-US" dirty="0"/>
          </a:p>
        </p:txBody>
      </p:sp>
      <p:pic>
        <p:nvPicPr>
          <p:cNvPr id="4" name="圖片 3" descr="● Visulization.ipynb - Fontaine TXT分析 - Visual Studio Code"/>
          <p:cNvPicPr>
            <a:picLocks noChangeAspect="1"/>
          </p:cNvPicPr>
          <p:nvPr/>
        </p:nvPicPr>
        <p:blipFill rotWithShape="1">
          <a:blip r:embed="rId2">
            <a:extLst>
              <a:ext uri="{28A0092B-C50C-407E-A947-70E740481C1C}">
                <a14:useLocalDpi xmlns:a14="http://schemas.microsoft.com/office/drawing/2010/main" val="0"/>
              </a:ext>
            </a:extLst>
          </a:blip>
          <a:srcRect l="8681" t="22701" r="3010" b="30050"/>
          <a:stretch/>
        </p:blipFill>
        <p:spPr>
          <a:xfrm>
            <a:off x="1140764" y="1196752"/>
            <a:ext cx="7848872" cy="3240360"/>
          </a:xfrm>
          <a:prstGeom prst="rect">
            <a:avLst/>
          </a:prstGeom>
        </p:spPr>
      </p:pic>
      <p:sp>
        <p:nvSpPr>
          <p:cNvPr id="5" name="矩形 4"/>
          <p:cNvSpPr/>
          <p:nvPr/>
        </p:nvSpPr>
        <p:spPr bwMode="auto">
          <a:xfrm>
            <a:off x="1536808" y="5013045"/>
            <a:ext cx="7056784" cy="86409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400" b="1" dirty="0">
                <a:latin typeface="Arial" charset="0"/>
              </a:rPr>
              <a:t>自</a:t>
            </a:r>
            <a:r>
              <a:rPr kumimoji="0" lang="en-US" altLang="zh-TW" sz="1400" b="1" i="0" u="none" strike="noStrike" cap="none" normalizeH="0" baseline="0" dirty="0" smtClean="0">
                <a:ln>
                  <a:noFill/>
                </a:ln>
                <a:solidFill>
                  <a:schemeClr val="tx1"/>
                </a:solidFill>
                <a:effectLst/>
                <a:latin typeface="Arial" charset="0"/>
              </a:rPr>
              <a:t>2020/07</a:t>
            </a:r>
            <a:r>
              <a:rPr kumimoji="0" lang="zh-TW" altLang="en-US" sz="1400" b="1" i="0" u="none" strike="noStrike" cap="none" normalizeH="0" baseline="0" dirty="0" smtClean="0">
                <a:ln>
                  <a:noFill/>
                </a:ln>
                <a:solidFill>
                  <a:schemeClr val="tx1"/>
                </a:solidFill>
                <a:effectLst/>
                <a:latin typeface="Arial" charset="0"/>
              </a:rPr>
              <a:t>開始交易監控警示總戶數持續下降至</a:t>
            </a:r>
            <a:r>
              <a:rPr kumimoji="0" lang="en-US" altLang="zh-TW" sz="1400" b="1" i="0" u="none" strike="noStrike" cap="none" normalizeH="0" baseline="0" dirty="0" smtClean="0">
                <a:ln>
                  <a:noFill/>
                </a:ln>
                <a:solidFill>
                  <a:schemeClr val="tx1"/>
                </a:solidFill>
                <a:effectLst/>
                <a:latin typeface="Arial" charset="0"/>
              </a:rPr>
              <a:t>2020/12</a:t>
            </a:r>
            <a:r>
              <a:rPr kumimoji="0" lang="zh-TW" altLang="en-US" sz="1400" b="1" i="0" u="none" strike="noStrike" cap="none" normalizeH="0" baseline="0" dirty="0" smtClean="0">
                <a:ln>
                  <a:noFill/>
                </a:ln>
                <a:solidFill>
                  <a:schemeClr val="tx1"/>
                </a:solidFill>
                <a:effectLst/>
                <a:latin typeface="Arial" charset="0"/>
              </a:rPr>
              <a:t>進入平穩的階段</a:t>
            </a:r>
            <a:r>
              <a:rPr lang="zh-TW" altLang="en-US" sz="1400" b="1" dirty="0" smtClean="0">
                <a:latin typeface="Arial" charset="0"/>
              </a:rPr>
              <a:t>，但交易監控總筆數的趨勢尚未穩定，在</a:t>
            </a:r>
            <a:r>
              <a:rPr lang="en-US" altLang="zh-TW" sz="1400" b="1" dirty="0" smtClean="0">
                <a:latin typeface="Arial" charset="0"/>
              </a:rPr>
              <a:t>2021/01</a:t>
            </a:r>
            <a:r>
              <a:rPr lang="zh-TW" altLang="en-US" sz="1400" b="1" dirty="0" smtClean="0">
                <a:latin typeface="Arial" charset="0"/>
              </a:rPr>
              <a:t>後又震盪了一段時間，導致平均每戶觸發的比數較高，至</a:t>
            </a:r>
            <a:r>
              <a:rPr lang="en-US" altLang="zh-TW" sz="1400" b="1" dirty="0" smtClean="0">
                <a:latin typeface="Arial" charset="0"/>
              </a:rPr>
              <a:t>2021/12</a:t>
            </a:r>
            <a:r>
              <a:rPr lang="zh-TW" altLang="en-US" sz="1400" b="1" dirty="0" smtClean="0">
                <a:latin typeface="Arial" charset="0"/>
              </a:rPr>
              <a:t>才又降下來，可以去看看這中間的變化起因為何</a:t>
            </a:r>
            <a:endParaRPr kumimoji="0" lang="zh-TW" altLang="en-US" sz="1400" b="1" i="0" u="none" strike="noStrike" cap="none" normalizeH="0" baseline="0" dirty="0" smtClean="0">
              <a:ln>
                <a:noFill/>
              </a:ln>
              <a:solidFill>
                <a:schemeClr val="tx1"/>
              </a:solidFill>
              <a:effectLst/>
              <a:latin typeface="Arial" charset="0"/>
            </a:endParaRPr>
          </a:p>
        </p:txBody>
      </p:sp>
      <p:sp>
        <p:nvSpPr>
          <p:cNvPr id="6"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TXT(Part1)</a:t>
            </a:r>
            <a:endParaRPr lang="zh-TW" altLang="en-US" kern="0" dirty="0"/>
          </a:p>
        </p:txBody>
      </p:sp>
    </p:spTree>
    <p:extLst>
      <p:ext uri="{BB962C8B-B14F-4D97-AF65-F5344CB8AC3E}">
        <p14:creationId xmlns:p14="http://schemas.microsoft.com/office/powerpoint/2010/main" val="2733587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21</a:t>
            </a:fld>
            <a:endParaRPr lang="zh-TW" altLang="en-US" dirty="0"/>
          </a:p>
        </p:txBody>
      </p:sp>
      <p:sp>
        <p:nvSpPr>
          <p:cNvPr id="10" name="文字方塊 9">
            <a:extLst>
              <a:ext uri="{FF2B5EF4-FFF2-40B4-BE49-F238E27FC236}">
                <a16:creationId xmlns:a16="http://schemas.microsoft.com/office/drawing/2014/main" id="{8F805B2F-A035-FA29-58FE-334A83A9CEDF}"/>
              </a:ext>
            </a:extLst>
          </p:cNvPr>
          <p:cNvSpPr txBox="1"/>
          <p:nvPr/>
        </p:nvSpPr>
        <p:spPr>
          <a:xfrm>
            <a:off x="180168" y="1547499"/>
            <a:ext cx="4583306" cy="369332"/>
          </a:xfrm>
          <a:prstGeom prst="rect">
            <a:avLst/>
          </a:prstGeom>
          <a:noFill/>
        </p:spPr>
        <p:txBody>
          <a:bodyPr wrap="none" rtlCol="0">
            <a:spAutoFit/>
          </a:bodyPr>
          <a:lstStyle/>
          <a:p>
            <a:r>
              <a:rPr kumimoji="1" lang="en-US" altLang="zh-TW" b="1" dirty="0"/>
              <a:t>Step1 : Collect all files from every folder</a:t>
            </a:r>
            <a:endParaRPr kumimoji="1" lang="zh-TW" altLang="en-US" b="1" dirty="0"/>
          </a:p>
        </p:txBody>
      </p:sp>
      <p:sp>
        <p:nvSpPr>
          <p:cNvPr id="29" name="文字方塊 28">
            <a:extLst>
              <a:ext uri="{FF2B5EF4-FFF2-40B4-BE49-F238E27FC236}">
                <a16:creationId xmlns:a16="http://schemas.microsoft.com/office/drawing/2014/main" id="{D47A3577-94C7-4CE7-DED0-FDEAF8B77ED5}"/>
              </a:ext>
            </a:extLst>
          </p:cNvPr>
          <p:cNvSpPr txBox="1"/>
          <p:nvPr/>
        </p:nvSpPr>
        <p:spPr>
          <a:xfrm>
            <a:off x="180168" y="4062273"/>
            <a:ext cx="2557110" cy="369332"/>
          </a:xfrm>
          <a:prstGeom prst="rect">
            <a:avLst/>
          </a:prstGeom>
          <a:noFill/>
        </p:spPr>
        <p:txBody>
          <a:bodyPr wrap="none" rtlCol="0">
            <a:spAutoFit/>
          </a:bodyPr>
          <a:lstStyle/>
          <a:p>
            <a:r>
              <a:rPr kumimoji="1" lang="en-US" altLang="zh-TW" b="1" dirty="0"/>
              <a:t>Step2 : Data Cleaning</a:t>
            </a:r>
            <a:endParaRPr kumimoji="1" lang="zh-TW" altLang="en-US" b="1" dirty="0"/>
          </a:p>
        </p:txBody>
      </p:sp>
      <p:sp>
        <p:nvSpPr>
          <p:cNvPr id="4" name="文字方塊 3">
            <a:extLst>
              <a:ext uri="{FF2B5EF4-FFF2-40B4-BE49-F238E27FC236}">
                <a16:creationId xmlns:a16="http://schemas.microsoft.com/office/drawing/2014/main" id="{C6036F11-61BD-2A10-D4B2-3AC00630FBC3}"/>
              </a:ext>
            </a:extLst>
          </p:cNvPr>
          <p:cNvSpPr txBox="1"/>
          <p:nvPr/>
        </p:nvSpPr>
        <p:spPr>
          <a:xfrm>
            <a:off x="180168" y="991826"/>
            <a:ext cx="2505814" cy="369332"/>
          </a:xfrm>
          <a:prstGeom prst="rect">
            <a:avLst/>
          </a:prstGeom>
          <a:noFill/>
        </p:spPr>
        <p:txBody>
          <a:bodyPr wrap="none" rtlCol="0">
            <a:spAutoFit/>
          </a:bodyPr>
          <a:lstStyle/>
          <a:p>
            <a:r>
              <a:rPr kumimoji="1" lang="en-US" altLang="zh-TW" b="1" dirty="0"/>
              <a:t>Code: </a:t>
            </a:r>
            <a:r>
              <a:rPr kumimoji="1" lang="zh-TW" altLang="en-US" b="1" dirty="0"/>
              <a:t>實質交易</a:t>
            </a:r>
            <a:r>
              <a:rPr kumimoji="1" lang="en-US" altLang="zh-TW" b="1" dirty="0"/>
              <a:t>.</a:t>
            </a:r>
            <a:r>
              <a:rPr kumimoji="1" lang="en-US" altLang="zh-TW" b="1" dirty="0" err="1"/>
              <a:t>ipynb</a:t>
            </a:r>
            <a:endParaRPr kumimoji="1" lang="zh-TW" altLang="en-US" b="1" dirty="0"/>
          </a:p>
        </p:txBody>
      </p:sp>
      <p:sp>
        <p:nvSpPr>
          <p:cNvPr id="5" name="文字方塊 4">
            <a:extLst>
              <a:ext uri="{FF2B5EF4-FFF2-40B4-BE49-F238E27FC236}">
                <a16:creationId xmlns:a16="http://schemas.microsoft.com/office/drawing/2014/main" id="{47ED228F-729C-F29A-E510-1758158ADCDE}"/>
              </a:ext>
            </a:extLst>
          </p:cNvPr>
          <p:cNvSpPr txBox="1"/>
          <p:nvPr/>
        </p:nvSpPr>
        <p:spPr>
          <a:xfrm>
            <a:off x="488520" y="2060848"/>
            <a:ext cx="3456384" cy="1200329"/>
          </a:xfrm>
          <a:prstGeom prst="rect">
            <a:avLst/>
          </a:prstGeom>
          <a:noFill/>
        </p:spPr>
        <p:txBody>
          <a:bodyPr wrap="square" rtlCol="0">
            <a:spAutoFit/>
          </a:bodyPr>
          <a:lstStyle/>
          <a:p>
            <a:r>
              <a:rPr kumimoji="1" lang="en-US" altLang="zh-TW" b="1" dirty="0"/>
              <a:t>Input :</a:t>
            </a:r>
          </a:p>
          <a:p>
            <a:pPr marL="342900" indent="-342900">
              <a:buAutoNum type="arabicPeriod"/>
            </a:pPr>
            <a:r>
              <a:rPr kumimoji="1" lang="en-US" altLang="zh-TW" b="1" dirty="0"/>
              <a:t>Onshore and omnibus data every month and </a:t>
            </a:r>
            <a:r>
              <a:rPr kumimoji="1" lang="zh-TW" altLang="en-US" b="1" dirty="0"/>
              <a:t>全部客戶交易資料</a:t>
            </a:r>
            <a:endParaRPr kumimoji="1" lang="en-US" altLang="zh-TW" b="1" dirty="0"/>
          </a:p>
        </p:txBody>
      </p:sp>
      <p:sp>
        <p:nvSpPr>
          <p:cNvPr id="9" name="文字方塊 8">
            <a:extLst>
              <a:ext uri="{FF2B5EF4-FFF2-40B4-BE49-F238E27FC236}">
                <a16:creationId xmlns:a16="http://schemas.microsoft.com/office/drawing/2014/main" id="{841A47B6-2C65-BE75-2118-A74AA25CBBA9}"/>
              </a:ext>
            </a:extLst>
          </p:cNvPr>
          <p:cNvSpPr txBox="1"/>
          <p:nvPr/>
        </p:nvSpPr>
        <p:spPr>
          <a:xfrm>
            <a:off x="488520" y="4614192"/>
            <a:ext cx="4032448" cy="1754326"/>
          </a:xfrm>
          <a:prstGeom prst="rect">
            <a:avLst/>
          </a:prstGeom>
          <a:noFill/>
        </p:spPr>
        <p:txBody>
          <a:bodyPr wrap="square" rtlCol="0">
            <a:spAutoFit/>
          </a:bodyPr>
          <a:lstStyle/>
          <a:p>
            <a:pPr marL="342900" indent="-342900">
              <a:buAutoNum type="arabicPeriod"/>
            </a:pPr>
            <a:r>
              <a:rPr kumimoji="1" lang="zh-TW" altLang="en-US" b="1" dirty="0"/>
              <a:t>依據</a:t>
            </a:r>
            <a:r>
              <a:rPr kumimoji="1" lang="en-US" altLang="zh-TW" b="1" dirty="0"/>
              <a:t>’</a:t>
            </a:r>
            <a:r>
              <a:rPr kumimoji="1" lang="zh-TW" altLang="en-US" b="1" dirty="0"/>
              <a:t>受益人類型</a:t>
            </a:r>
            <a:r>
              <a:rPr kumimoji="1" lang="en-US" altLang="zh-TW" b="1" dirty="0"/>
              <a:t>’,’</a:t>
            </a:r>
            <a:r>
              <a:rPr kumimoji="1" lang="zh-TW" altLang="en-US" b="1" dirty="0"/>
              <a:t>註銷</a:t>
            </a:r>
            <a:r>
              <a:rPr kumimoji="1" lang="en-US" altLang="zh-TW" b="1" dirty="0"/>
              <a:t>’</a:t>
            </a:r>
            <a:r>
              <a:rPr kumimoji="1" lang="zh-TW" altLang="en-US" b="1" dirty="0"/>
              <a:t>將</a:t>
            </a:r>
            <a:r>
              <a:rPr kumimoji="1" lang="en-US" altLang="zh-TW" b="1" dirty="0"/>
              <a:t>customer data</a:t>
            </a:r>
            <a:r>
              <a:rPr kumimoji="1" lang="zh-TW" altLang="en-US" b="1" dirty="0"/>
              <a:t>資料進行過濾</a:t>
            </a:r>
            <a:endParaRPr kumimoji="1" lang="en-US" altLang="zh-TW" b="1" dirty="0"/>
          </a:p>
          <a:p>
            <a:pPr marL="342900" indent="-342900">
              <a:buAutoNum type="arabicPeriod"/>
            </a:pPr>
            <a:r>
              <a:rPr kumimoji="1" lang="zh-TW" altLang="en-US" b="1" dirty="0"/>
              <a:t>用申購總額等方式篩出</a:t>
            </a:r>
            <a:r>
              <a:rPr kumimoji="1" lang="en-US" altLang="zh-TW" b="1" dirty="0"/>
              <a:t>’</a:t>
            </a:r>
            <a:r>
              <a:rPr kumimoji="1" lang="zh-TW" altLang="en-US" b="1" dirty="0"/>
              <a:t>交易人數</a:t>
            </a:r>
            <a:r>
              <a:rPr kumimoji="1" lang="en-US" altLang="zh-TW" b="1" dirty="0"/>
              <a:t>’</a:t>
            </a:r>
          </a:p>
          <a:p>
            <a:pPr marL="342900" indent="-342900">
              <a:buAutoNum type="arabicPeriod"/>
            </a:pPr>
            <a:r>
              <a:rPr kumimoji="1" lang="zh-TW" altLang="en-US" b="1" dirty="0"/>
              <a:t>將交易人數資料和過濾後的</a:t>
            </a:r>
            <a:r>
              <a:rPr kumimoji="1" lang="en-US" altLang="zh-TW" b="1" dirty="0"/>
              <a:t>customer data</a:t>
            </a:r>
            <a:r>
              <a:rPr kumimoji="1" lang="zh-TW" altLang="en-US" b="1" dirty="0"/>
              <a:t>進行合併找出</a:t>
            </a:r>
            <a:r>
              <a:rPr kumimoji="1" lang="en-US" altLang="zh-TW" b="1" dirty="0"/>
              <a:t>’</a:t>
            </a:r>
            <a:r>
              <a:rPr kumimoji="1" lang="zh-TW" altLang="en-US" b="1" dirty="0"/>
              <a:t>有效交易人數</a:t>
            </a:r>
            <a:r>
              <a:rPr kumimoji="1" lang="en-US" altLang="zh-TW" b="1" dirty="0"/>
              <a:t>’</a:t>
            </a:r>
          </a:p>
        </p:txBody>
      </p:sp>
      <p:sp>
        <p:nvSpPr>
          <p:cNvPr id="7" name="三角形 6">
            <a:extLst>
              <a:ext uri="{FF2B5EF4-FFF2-40B4-BE49-F238E27FC236}">
                <a16:creationId xmlns:a16="http://schemas.microsoft.com/office/drawing/2014/main" id="{D90A454A-08DF-714D-ABB1-8EC073C577AE}"/>
              </a:ext>
            </a:extLst>
          </p:cNvPr>
          <p:cNvSpPr/>
          <p:nvPr/>
        </p:nvSpPr>
        <p:spPr bwMode="auto">
          <a:xfrm rot="5400000">
            <a:off x="5513474" y="3671158"/>
            <a:ext cx="2232248" cy="288032"/>
          </a:xfrm>
          <a:prstGeom prst="triangle">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11" name="文字方塊 10">
            <a:extLst>
              <a:ext uri="{FF2B5EF4-FFF2-40B4-BE49-F238E27FC236}">
                <a16:creationId xmlns:a16="http://schemas.microsoft.com/office/drawing/2014/main" id="{EF4F9235-3D01-A8FD-785A-7F6655E315B9}"/>
              </a:ext>
            </a:extLst>
          </p:cNvPr>
          <p:cNvSpPr txBox="1"/>
          <p:nvPr/>
        </p:nvSpPr>
        <p:spPr>
          <a:xfrm>
            <a:off x="7528240" y="901168"/>
            <a:ext cx="2005677" cy="646331"/>
          </a:xfrm>
          <a:prstGeom prst="rect">
            <a:avLst/>
          </a:prstGeom>
          <a:noFill/>
        </p:spPr>
        <p:txBody>
          <a:bodyPr wrap="none" rtlCol="0">
            <a:spAutoFit/>
          </a:bodyPr>
          <a:lstStyle/>
          <a:p>
            <a:r>
              <a:rPr kumimoji="1" lang="en-US" altLang="zh-TW" b="1" dirty="0"/>
              <a:t>Output: </a:t>
            </a:r>
            <a:r>
              <a:rPr kumimoji="1" lang="zh-TW" altLang="en-US" b="1" dirty="0"/>
              <a:t>交易監控</a:t>
            </a:r>
            <a:endParaRPr kumimoji="1" lang="en-US" altLang="zh-TW" b="1" dirty="0"/>
          </a:p>
          <a:p>
            <a:r>
              <a:rPr kumimoji="1" lang="zh-TW" altLang="en-US" b="1" dirty="0"/>
              <a:t>月報</a:t>
            </a:r>
            <a:r>
              <a:rPr kumimoji="1" lang="en-US" altLang="zh-TW" b="1" dirty="0"/>
              <a:t>output</a:t>
            </a:r>
            <a:endParaRPr kumimoji="1" lang="zh-TW" altLang="en-US" b="1" dirty="0"/>
          </a:p>
        </p:txBody>
      </p:sp>
      <p:sp>
        <p:nvSpPr>
          <p:cNvPr id="8" name="文字方塊 7">
            <a:extLst>
              <a:ext uri="{FF2B5EF4-FFF2-40B4-BE49-F238E27FC236}">
                <a16:creationId xmlns:a16="http://schemas.microsoft.com/office/drawing/2014/main" id="{6A7C9246-2506-5C22-7975-06A6011DF437}"/>
              </a:ext>
            </a:extLst>
          </p:cNvPr>
          <p:cNvSpPr txBox="1"/>
          <p:nvPr/>
        </p:nvSpPr>
        <p:spPr>
          <a:xfrm>
            <a:off x="7399999" y="3630508"/>
            <a:ext cx="2262158" cy="369332"/>
          </a:xfrm>
          <a:prstGeom prst="rect">
            <a:avLst/>
          </a:prstGeom>
          <a:noFill/>
        </p:spPr>
        <p:txBody>
          <a:bodyPr wrap="none" rtlCol="0">
            <a:spAutoFit/>
          </a:bodyPr>
          <a:lstStyle/>
          <a:p>
            <a:r>
              <a:rPr kumimoji="1" lang="zh-TW" altLang="en-US" b="1" dirty="0"/>
              <a:t>每月的實質交易人數</a:t>
            </a:r>
            <a:endParaRPr kumimoji="1" lang="en-US" altLang="zh-TW" b="1" dirty="0"/>
          </a:p>
        </p:txBody>
      </p:sp>
      <p:sp>
        <p:nvSpPr>
          <p:cNvPr id="12"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TXT(Part2)</a:t>
            </a:r>
            <a:endParaRPr lang="zh-TW" altLang="en-US" kern="0" dirty="0"/>
          </a:p>
        </p:txBody>
      </p:sp>
    </p:spTree>
    <p:extLst>
      <p:ext uri="{BB962C8B-B14F-4D97-AF65-F5344CB8AC3E}">
        <p14:creationId xmlns:p14="http://schemas.microsoft.com/office/powerpoint/2010/main" val="2212536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22</a:t>
            </a:fld>
            <a:endParaRPr lang="zh-TW" altLang="en-US" dirty="0"/>
          </a:p>
        </p:txBody>
      </p:sp>
      <p:pic>
        <p:nvPicPr>
          <p:cNvPr id="4" name="圖片 3" descr="● Visulization.ipynb - Fontaine TXT分析 - Visual Studio Code"/>
          <p:cNvPicPr>
            <a:picLocks noChangeAspect="1"/>
          </p:cNvPicPr>
          <p:nvPr/>
        </p:nvPicPr>
        <p:blipFill rotWithShape="1">
          <a:blip r:embed="rId2">
            <a:extLst>
              <a:ext uri="{28A0092B-C50C-407E-A947-70E740481C1C}">
                <a14:useLocalDpi xmlns:a14="http://schemas.microsoft.com/office/drawing/2010/main" val="0"/>
              </a:ext>
            </a:extLst>
          </a:blip>
          <a:srcRect l="8681" t="31100" r="3010" b="19550"/>
          <a:stretch/>
        </p:blipFill>
        <p:spPr>
          <a:xfrm>
            <a:off x="1140764" y="1412776"/>
            <a:ext cx="7848872" cy="3384376"/>
          </a:xfrm>
          <a:prstGeom prst="rect">
            <a:avLst/>
          </a:prstGeom>
        </p:spPr>
      </p:pic>
      <p:sp>
        <p:nvSpPr>
          <p:cNvPr id="7" name="矩形 6"/>
          <p:cNvSpPr/>
          <p:nvPr/>
        </p:nvSpPr>
        <p:spPr bwMode="auto">
          <a:xfrm>
            <a:off x="1536808" y="5013045"/>
            <a:ext cx="7056784" cy="86409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400" b="1" dirty="0" smtClean="0">
                <a:latin typeface="Arial" charset="0"/>
              </a:rPr>
              <a:t>在</a:t>
            </a:r>
            <a:r>
              <a:rPr lang="en-US" altLang="zh-TW" sz="1400" b="1" dirty="0" smtClean="0">
                <a:latin typeface="Arial" charset="0"/>
              </a:rPr>
              <a:t>2020_09</a:t>
            </a:r>
            <a:r>
              <a:rPr lang="zh-TW" altLang="en-US" sz="1400" b="1" dirty="0" smtClean="0">
                <a:latin typeface="Arial" charset="0"/>
              </a:rPr>
              <a:t>至</a:t>
            </a:r>
            <a:r>
              <a:rPr lang="en-US" altLang="zh-TW" sz="1400" b="1" dirty="0" smtClean="0">
                <a:latin typeface="Arial" charset="0"/>
              </a:rPr>
              <a:t>2022_03</a:t>
            </a:r>
            <a:r>
              <a:rPr lang="zh-TW" altLang="en-US" sz="1400" b="1" dirty="0" smtClean="0">
                <a:latin typeface="Arial" charset="0"/>
              </a:rPr>
              <a:t>的這個區段中，實質交易人數大體是上升的，但在</a:t>
            </a:r>
            <a:r>
              <a:rPr lang="en-US" altLang="zh-TW" sz="1400" b="1" dirty="0" smtClean="0">
                <a:latin typeface="Arial" charset="0"/>
              </a:rPr>
              <a:t>2021_10</a:t>
            </a:r>
            <a:r>
              <a:rPr lang="zh-TW" altLang="en-US" sz="1400" b="1" dirty="0" smtClean="0">
                <a:latin typeface="Arial" charset="0"/>
              </a:rPr>
              <a:t>及</a:t>
            </a:r>
            <a:r>
              <a:rPr lang="en-US" altLang="zh-TW" sz="1400" b="1" dirty="0" smtClean="0">
                <a:latin typeface="Arial" charset="0"/>
              </a:rPr>
              <a:t>2022_03</a:t>
            </a:r>
            <a:r>
              <a:rPr lang="zh-TW" altLang="en-US" sz="1400" b="1" dirty="0" smtClean="0">
                <a:latin typeface="Arial" charset="0"/>
              </a:rPr>
              <a:t>都有蠻大幅度的下降，且大多數下降階段皆在</a:t>
            </a:r>
            <a:r>
              <a:rPr lang="en-US" altLang="zh-TW" sz="1400" b="1" dirty="0" smtClean="0">
                <a:latin typeface="Arial" charset="0"/>
              </a:rPr>
              <a:t>2020_09</a:t>
            </a:r>
            <a:r>
              <a:rPr lang="zh-TW" altLang="en-US" sz="1400" b="1" dirty="0" smtClean="0">
                <a:latin typeface="Arial" charset="0"/>
              </a:rPr>
              <a:t>至</a:t>
            </a:r>
            <a:r>
              <a:rPr lang="en-US" altLang="zh-TW" sz="1400" b="1" dirty="0" smtClean="0">
                <a:latin typeface="Arial" charset="0"/>
              </a:rPr>
              <a:t>2022_03</a:t>
            </a:r>
            <a:r>
              <a:rPr lang="zh-TW" altLang="en-US" sz="1400" b="1" dirty="0" smtClean="0">
                <a:latin typeface="Arial" charset="0"/>
              </a:rPr>
              <a:t>的後半段，也許需要注意該現象</a:t>
            </a:r>
            <a:endParaRPr kumimoji="0" lang="zh-TW" altLang="en-US" sz="1400" b="1" i="0" u="none" strike="noStrike" cap="none" normalizeH="0" baseline="0" dirty="0" smtClean="0">
              <a:ln>
                <a:noFill/>
              </a:ln>
              <a:solidFill>
                <a:schemeClr val="tx1"/>
              </a:solidFill>
              <a:effectLst/>
              <a:latin typeface="Arial" charset="0"/>
            </a:endParaRPr>
          </a:p>
        </p:txBody>
      </p:sp>
      <p:sp>
        <p:nvSpPr>
          <p:cNvPr id="6"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TXT(Part2)</a:t>
            </a:r>
            <a:endParaRPr lang="zh-TW" altLang="en-US" kern="0" dirty="0"/>
          </a:p>
        </p:txBody>
      </p:sp>
    </p:spTree>
    <p:extLst>
      <p:ext uri="{BB962C8B-B14F-4D97-AF65-F5344CB8AC3E}">
        <p14:creationId xmlns:p14="http://schemas.microsoft.com/office/powerpoint/2010/main" val="571547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23</a:t>
            </a:fld>
            <a:endParaRPr lang="zh-TW" altLang="en-US" dirty="0"/>
          </a:p>
        </p:txBody>
      </p:sp>
      <p:sp>
        <p:nvSpPr>
          <p:cNvPr id="10" name="文字方塊 9">
            <a:extLst>
              <a:ext uri="{FF2B5EF4-FFF2-40B4-BE49-F238E27FC236}">
                <a16:creationId xmlns:a16="http://schemas.microsoft.com/office/drawing/2014/main" id="{8F805B2F-A035-FA29-58FE-334A83A9CEDF}"/>
              </a:ext>
            </a:extLst>
          </p:cNvPr>
          <p:cNvSpPr txBox="1"/>
          <p:nvPr/>
        </p:nvSpPr>
        <p:spPr>
          <a:xfrm>
            <a:off x="180168" y="1547499"/>
            <a:ext cx="5814412" cy="369332"/>
          </a:xfrm>
          <a:prstGeom prst="rect">
            <a:avLst/>
          </a:prstGeom>
          <a:noFill/>
        </p:spPr>
        <p:txBody>
          <a:bodyPr wrap="none" rtlCol="0">
            <a:spAutoFit/>
          </a:bodyPr>
          <a:lstStyle/>
          <a:p>
            <a:r>
              <a:rPr kumimoji="1" lang="en-US" altLang="zh-TW" b="1" dirty="0"/>
              <a:t>Step1 : Collect all files from </a:t>
            </a:r>
            <a:r>
              <a:rPr kumimoji="1" lang="zh-TW" altLang="en-US" b="1" dirty="0"/>
              <a:t>交易監控有效戶數</a:t>
            </a:r>
            <a:r>
              <a:rPr kumimoji="1" lang="en-US" altLang="zh-TW" b="1" dirty="0"/>
              <a:t>_input</a:t>
            </a:r>
            <a:endParaRPr kumimoji="1" lang="zh-TW" altLang="en-US" b="1" dirty="0"/>
          </a:p>
        </p:txBody>
      </p:sp>
      <p:sp>
        <p:nvSpPr>
          <p:cNvPr id="29" name="文字方塊 28">
            <a:extLst>
              <a:ext uri="{FF2B5EF4-FFF2-40B4-BE49-F238E27FC236}">
                <a16:creationId xmlns:a16="http://schemas.microsoft.com/office/drawing/2014/main" id="{D47A3577-94C7-4CE7-DED0-FDEAF8B77ED5}"/>
              </a:ext>
            </a:extLst>
          </p:cNvPr>
          <p:cNvSpPr txBox="1"/>
          <p:nvPr/>
        </p:nvSpPr>
        <p:spPr>
          <a:xfrm>
            <a:off x="180168" y="4062273"/>
            <a:ext cx="2557110" cy="369332"/>
          </a:xfrm>
          <a:prstGeom prst="rect">
            <a:avLst/>
          </a:prstGeom>
          <a:noFill/>
        </p:spPr>
        <p:txBody>
          <a:bodyPr wrap="none" rtlCol="0">
            <a:spAutoFit/>
          </a:bodyPr>
          <a:lstStyle/>
          <a:p>
            <a:r>
              <a:rPr kumimoji="1" lang="en-US" altLang="zh-TW" b="1" dirty="0"/>
              <a:t>Step2 : Data Cleaning</a:t>
            </a:r>
            <a:endParaRPr kumimoji="1" lang="zh-TW" altLang="en-US" b="1" dirty="0"/>
          </a:p>
        </p:txBody>
      </p:sp>
      <p:sp>
        <p:nvSpPr>
          <p:cNvPr id="4" name="文字方塊 3">
            <a:extLst>
              <a:ext uri="{FF2B5EF4-FFF2-40B4-BE49-F238E27FC236}">
                <a16:creationId xmlns:a16="http://schemas.microsoft.com/office/drawing/2014/main" id="{C6036F11-61BD-2A10-D4B2-3AC00630FBC3}"/>
              </a:ext>
            </a:extLst>
          </p:cNvPr>
          <p:cNvSpPr txBox="1"/>
          <p:nvPr/>
        </p:nvSpPr>
        <p:spPr>
          <a:xfrm>
            <a:off x="180168" y="991826"/>
            <a:ext cx="3659976" cy="369332"/>
          </a:xfrm>
          <a:prstGeom prst="rect">
            <a:avLst/>
          </a:prstGeom>
          <a:noFill/>
        </p:spPr>
        <p:txBody>
          <a:bodyPr wrap="none" rtlCol="0">
            <a:spAutoFit/>
          </a:bodyPr>
          <a:lstStyle/>
          <a:p>
            <a:r>
              <a:rPr kumimoji="1" lang="en-US" altLang="zh-TW" b="1" dirty="0"/>
              <a:t>Code: </a:t>
            </a:r>
            <a:r>
              <a:rPr kumimoji="1" lang="zh-TW" altLang="en-US" b="1" dirty="0"/>
              <a:t>交易監控有效總戶數</a:t>
            </a:r>
            <a:r>
              <a:rPr kumimoji="1" lang="en-US" altLang="zh-TW" b="1" dirty="0"/>
              <a:t>.</a:t>
            </a:r>
            <a:r>
              <a:rPr kumimoji="1" lang="en-US" altLang="zh-TW" b="1" dirty="0" err="1"/>
              <a:t>ipynb</a:t>
            </a:r>
            <a:endParaRPr kumimoji="1" lang="zh-TW" altLang="en-US" b="1" dirty="0"/>
          </a:p>
        </p:txBody>
      </p:sp>
      <p:sp>
        <p:nvSpPr>
          <p:cNvPr id="5" name="文字方塊 4">
            <a:extLst>
              <a:ext uri="{FF2B5EF4-FFF2-40B4-BE49-F238E27FC236}">
                <a16:creationId xmlns:a16="http://schemas.microsoft.com/office/drawing/2014/main" id="{47ED228F-729C-F29A-E510-1758158ADCDE}"/>
              </a:ext>
            </a:extLst>
          </p:cNvPr>
          <p:cNvSpPr txBox="1"/>
          <p:nvPr/>
        </p:nvSpPr>
        <p:spPr>
          <a:xfrm>
            <a:off x="488520" y="2060848"/>
            <a:ext cx="3456384" cy="923330"/>
          </a:xfrm>
          <a:prstGeom prst="rect">
            <a:avLst/>
          </a:prstGeom>
          <a:noFill/>
        </p:spPr>
        <p:txBody>
          <a:bodyPr wrap="square" rtlCol="0">
            <a:spAutoFit/>
          </a:bodyPr>
          <a:lstStyle/>
          <a:p>
            <a:r>
              <a:rPr kumimoji="1" lang="en-US" altLang="zh-TW" b="1" dirty="0"/>
              <a:t>Input :</a:t>
            </a:r>
          </a:p>
          <a:p>
            <a:pPr marL="342900" indent="-342900">
              <a:buAutoNum type="arabicPeriod"/>
            </a:pPr>
            <a:r>
              <a:rPr kumimoji="1" lang="zh-TW" altLang="en-US" b="1" dirty="0"/>
              <a:t>資料夾內的所有</a:t>
            </a:r>
            <a:r>
              <a:rPr kumimoji="1" lang="en-US" altLang="zh-TW" b="1" dirty="0"/>
              <a:t>file</a:t>
            </a:r>
            <a:r>
              <a:rPr kumimoji="1" lang="zh-TW" altLang="en-US" b="1" dirty="0"/>
              <a:t>，除了</a:t>
            </a:r>
            <a:r>
              <a:rPr kumimoji="1" lang="en-US" altLang="zh-TW" b="1" dirty="0" err="1"/>
              <a:t>note.txt</a:t>
            </a:r>
            <a:r>
              <a:rPr kumimoji="1" lang="zh-TW" altLang="en-US" b="1" dirty="0"/>
              <a:t>，運用</a:t>
            </a:r>
            <a:r>
              <a:rPr kumimoji="1" lang="en-US" altLang="zh-TW" b="1" dirty="0"/>
              <a:t>RE</a:t>
            </a:r>
            <a:r>
              <a:rPr kumimoji="1" lang="zh-TW" altLang="en-US" b="1" dirty="0"/>
              <a:t>去排除</a:t>
            </a:r>
            <a:endParaRPr kumimoji="1" lang="en-US" altLang="zh-TW" b="1" dirty="0"/>
          </a:p>
        </p:txBody>
      </p:sp>
      <p:sp>
        <p:nvSpPr>
          <p:cNvPr id="9" name="文字方塊 8">
            <a:extLst>
              <a:ext uri="{FF2B5EF4-FFF2-40B4-BE49-F238E27FC236}">
                <a16:creationId xmlns:a16="http://schemas.microsoft.com/office/drawing/2014/main" id="{841A47B6-2C65-BE75-2118-A74AA25CBBA9}"/>
              </a:ext>
            </a:extLst>
          </p:cNvPr>
          <p:cNvSpPr txBox="1"/>
          <p:nvPr/>
        </p:nvSpPr>
        <p:spPr>
          <a:xfrm>
            <a:off x="488520" y="4614192"/>
            <a:ext cx="4464480" cy="1477328"/>
          </a:xfrm>
          <a:prstGeom prst="rect">
            <a:avLst/>
          </a:prstGeom>
          <a:noFill/>
        </p:spPr>
        <p:txBody>
          <a:bodyPr wrap="square" rtlCol="0">
            <a:spAutoFit/>
          </a:bodyPr>
          <a:lstStyle/>
          <a:p>
            <a:pPr marL="342900" indent="-342900">
              <a:buAutoNum type="arabicPeriod"/>
            </a:pPr>
            <a:r>
              <a:rPr kumimoji="1" lang="zh-TW" altLang="en-US" b="1" dirty="0"/>
              <a:t>依據</a:t>
            </a:r>
            <a:r>
              <a:rPr kumimoji="1" lang="en-US" altLang="zh-TW" b="1" dirty="0"/>
              <a:t>’</a:t>
            </a:r>
            <a:r>
              <a:rPr kumimoji="1" lang="zh-TW" altLang="en-US" b="1" dirty="0"/>
              <a:t>客戶主檔</a:t>
            </a:r>
            <a:r>
              <a:rPr kumimoji="1" lang="en-US" altLang="zh-TW" b="1" dirty="0"/>
              <a:t>-</a:t>
            </a:r>
            <a:r>
              <a:rPr kumimoji="1" lang="zh-TW" altLang="en-US" b="1" dirty="0"/>
              <a:t>通路名稱</a:t>
            </a:r>
            <a:r>
              <a:rPr kumimoji="1" lang="en-US" altLang="zh-TW" b="1" dirty="0"/>
              <a:t>’</a:t>
            </a:r>
            <a:r>
              <a:rPr kumimoji="1" lang="zh-TW" altLang="en-US" b="1" dirty="0"/>
              <a:t>做歸戶，銀行人壽及</a:t>
            </a:r>
            <a:r>
              <a:rPr kumimoji="1" lang="en-US" altLang="zh-TW" b="1" dirty="0"/>
              <a:t>SEC</a:t>
            </a:r>
            <a:r>
              <a:rPr kumimoji="1" lang="zh-TW" altLang="en-US" b="1" dirty="0"/>
              <a:t>歸成</a:t>
            </a:r>
            <a:r>
              <a:rPr kumimoji="1" lang="en-US" altLang="zh-TW" b="1" dirty="0"/>
              <a:t>CB</a:t>
            </a:r>
            <a:r>
              <a:rPr kumimoji="1" lang="zh-TW" altLang="en-US" b="1" dirty="0"/>
              <a:t>其他為</a:t>
            </a:r>
            <a:r>
              <a:rPr kumimoji="1" lang="en-US" altLang="zh-TW" b="1" dirty="0"/>
              <a:t>DB</a:t>
            </a:r>
          </a:p>
          <a:p>
            <a:pPr marL="342900" indent="-342900">
              <a:buAutoNum type="arabicPeriod"/>
            </a:pPr>
            <a:r>
              <a:rPr kumimoji="1" lang="zh-TW" altLang="en-US" b="1" dirty="0"/>
              <a:t>篩選未註銷的資料</a:t>
            </a:r>
            <a:endParaRPr kumimoji="1" lang="en-US" altLang="zh-TW" b="1" dirty="0"/>
          </a:p>
          <a:p>
            <a:pPr marL="342900" indent="-342900">
              <a:buAutoNum type="arabicPeriod"/>
            </a:pPr>
            <a:r>
              <a:rPr kumimoji="1" lang="zh-TW" altLang="en-US" b="1" dirty="0"/>
              <a:t>找到</a:t>
            </a:r>
            <a:r>
              <a:rPr kumimoji="1" lang="en-US" altLang="zh-TW" b="1" dirty="0"/>
              <a:t>Onshore</a:t>
            </a:r>
            <a:r>
              <a:rPr kumimoji="1" lang="zh-TW" altLang="en-US" b="1" dirty="0"/>
              <a:t>限制交易</a:t>
            </a:r>
            <a:r>
              <a:rPr kumimoji="1" lang="en-US" altLang="zh-TW" b="1" dirty="0"/>
              <a:t>!=‘D’ &amp; !=‘Y’</a:t>
            </a:r>
          </a:p>
          <a:p>
            <a:pPr marL="342900" indent="-342900">
              <a:buAutoNum type="arabicPeriod"/>
            </a:pPr>
            <a:r>
              <a:rPr kumimoji="1" lang="zh-TW" altLang="en-US" b="1" dirty="0"/>
              <a:t>將</a:t>
            </a:r>
            <a:r>
              <a:rPr kumimoji="1" lang="en-US" altLang="zh-TW" b="1" dirty="0"/>
              <a:t>DB, CB</a:t>
            </a:r>
            <a:r>
              <a:rPr kumimoji="1" lang="zh-TW" altLang="en-US" b="1" dirty="0"/>
              <a:t>人數統計</a:t>
            </a:r>
            <a:endParaRPr kumimoji="1" lang="en-US" altLang="zh-TW" b="1" dirty="0"/>
          </a:p>
        </p:txBody>
      </p:sp>
      <p:sp>
        <p:nvSpPr>
          <p:cNvPr id="7" name="三角形 6">
            <a:extLst>
              <a:ext uri="{FF2B5EF4-FFF2-40B4-BE49-F238E27FC236}">
                <a16:creationId xmlns:a16="http://schemas.microsoft.com/office/drawing/2014/main" id="{D90A454A-08DF-714D-ABB1-8EC073C577AE}"/>
              </a:ext>
            </a:extLst>
          </p:cNvPr>
          <p:cNvSpPr/>
          <p:nvPr/>
        </p:nvSpPr>
        <p:spPr bwMode="auto">
          <a:xfrm rot="5400000">
            <a:off x="5513474" y="3671158"/>
            <a:ext cx="2232248" cy="288032"/>
          </a:xfrm>
          <a:prstGeom prst="triangle">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11" name="文字方塊 10">
            <a:extLst>
              <a:ext uri="{FF2B5EF4-FFF2-40B4-BE49-F238E27FC236}">
                <a16:creationId xmlns:a16="http://schemas.microsoft.com/office/drawing/2014/main" id="{EF4F9235-3D01-A8FD-785A-7F6655E315B9}"/>
              </a:ext>
            </a:extLst>
          </p:cNvPr>
          <p:cNvSpPr txBox="1"/>
          <p:nvPr/>
        </p:nvSpPr>
        <p:spPr>
          <a:xfrm>
            <a:off x="7528240" y="901168"/>
            <a:ext cx="2005677" cy="646331"/>
          </a:xfrm>
          <a:prstGeom prst="rect">
            <a:avLst/>
          </a:prstGeom>
          <a:noFill/>
        </p:spPr>
        <p:txBody>
          <a:bodyPr wrap="none" rtlCol="0">
            <a:spAutoFit/>
          </a:bodyPr>
          <a:lstStyle/>
          <a:p>
            <a:r>
              <a:rPr kumimoji="1" lang="en-US" altLang="zh-TW" b="1" dirty="0"/>
              <a:t>Output: </a:t>
            </a:r>
            <a:r>
              <a:rPr kumimoji="1" lang="zh-TW" altLang="en-US" b="1" dirty="0"/>
              <a:t>交易監控</a:t>
            </a:r>
            <a:endParaRPr kumimoji="1" lang="en-US" altLang="zh-TW" b="1" dirty="0"/>
          </a:p>
          <a:p>
            <a:r>
              <a:rPr kumimoji="1" lang="zh-TW" altLang="en-US" b="1" dirty="0"/>
              <a:t>月報</a:t>
            </a:r>
            <a:r>
              <a:rPr kumimoji="1" lang="en-US" altLang="zh-TW" b="1" dirty="0"/>
              <a:t>output</a:t>
            </a:r>
            <a:endParaRPr kumimoji="1" lang="zh-TW" altLang="en-US" b="1" dirty="0"/>
          </a:p>
        </p:txBody>
      </p:sp>
      <p:sp>
        <p:nvSpPr>
          <p:cNvPr id="8" name="文字方塊 7">
            <a:extLst>
              <a:ext uri="{FF2B5EF4-FFF2-40B4-BE49-F238E27FC236}">
                <a16:creationId xmlns:a16="http://schemas.microsoft.com/office/drawing/2014/main" id="{6A7C9246-2506-5C22-7975-06A6011DF437}"/>
              </a:ext>
            </a:extLst>
          </p:cNvPr>
          <p:cNvSpPr txBox="1"/>
          <p:nvPr/>
        </p:nvSpPr>
        <p:spPr>
          <a:xfrm>
            <a:off x="7113240" y="3630508"/>
            <a:ext cx="2723823" cy="369332"/>
          </a:xfrm>
          <a:prstGeom prst="rect">
            <a:avLst/>
          </a:prstGeom>
          <a:noFill/>
        </p:spPr>
        <p:txBody>
          <a:bodyPr wrap="none" rtlCol="0">
            <a:spAutoFit/>
          </a:bodyPr>
          <a:lstStyle/>
          <a:p>
            <a:r>
              <a:rPr kumimoji="1" lang="zh-TW" altLang="en-US" b="1" dirty="0"/>
              <a:t>每月</a:t>
            </a:r>
            <a:r>
              <a:rPr kumimoji="1" lang="zh-TW" altLang="en-US" b="1" dirty="0" smtClean="0"/>
              <a:t>的交易</a:t>
            </a:r>
            <a:r>
              <a:rPr kumimoji="1" lang="zh-TW" altLang="en-US" b="1" dirty="0" smtClean="0"/>
              <a:t>監控有效戶數</a:t>
            </a:r>
            <a:endParaRPr kumimoji="1" lang="en-US" altLang="zh-TW" b="1" dirty="0"/>
          </a:p>
        </p:txBody>
      </p:sp>
      <p:sp>
        <p:nvSpPr>
          <p:cNvPr id="12"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TXT(Part3)</a:t>
            </a:r>
            <a:endParaRPr lang="zh-TW" altLang="en-US" kern="0" dirty="0"/>
          </a:p>
        </p:txBody>
      </p:sp>
    </p:spTree>
    <p:extLst>
      <p:ext uri="{BB962C8B-B14F-4D97-AF65-F5344CB8AC3E}">
        <p14:creationId xmlns:p14="http://schemas.microsoft.com/office/powerpoint/2010/main" val="305847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24</a:t>
            </a:fld>
            <a:endParaRPr lang="zh-TW" altLang="en-US" dirty="0"/>
          </a:p>
        </p:txBody>
      </p:sp>
      <p:pic>
        <p:nvPicPr>
          <p:cNvPr id="4" name="圖片 3" descr="● Visulization.ipynb - Fontaine TXT分析 - Visual Studio Code"/>
          <p:cNvPicPr>
            <a:picLocks noChangeAspect="1"/>
          </p:cNvPicPr>
          <p:nvPr/>
        </p:nvPicPr>
        <p:blipFill rotWithShape="1">
          <a:blip r:embed="rId2">
            <a:extLst>
              <a:ext uri="{28A0092B-C50C-407E-A947-70E740481C1C}">
                <a14:useLocalDpi xmlns:a14="http://schemas.microsoft.com/office/drawing/2010/main" val="0"/>
              </a:ext>
            </a:extLst>
          </a:blip>
          <a:srcRect l="9491" t="20601" r="3010" b="31100"/>
          <a:stretch/>
        </p:blipFill>
        <p:spPr>
          <a:xfrm>
            <a:off x="1176768" y="1484784"/>
            <a:ext cx="7776864" cy="3312368"/>
          </a:xfrm>
          <a:prstGeom prst="rect">
            <a:avLst/>
          </a:prstGeom>
        </p:spPr>
      </p:pic>
      <p:sp>
        <p:nvSpPr>
          <p:cNvPr id="7" name="矩形 6"/>
          <p:cNvSpPr/>
          <p:nvPr/>
        </p:nvSpPr>
        <p:spPr bwMode="auto">
          <a:xfrm>
            <a:off x="1536808" y="5013045"/>
            <a:ext cx="7056784" cy="86409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Arial" charset="0"/>
              </a:rPr>
              <a:t>CB</a:t>
            </a:r>
            <a:r>
              <a:rPr kumimoji="0" lang="zh-TW" altLang="en-US" sz="1400" b="1" i="0" u="none" strike="noStrike" cap="none" normalizeH="0" baseline="0" dirty="0" smtClean="0">
                <a:ln>
                  <a:noFill/>
                </a:ln>
                <a:solidFill>
                  <a:schemeClr val="tx1"/>
                </a:solidFill>
                <a:effectLst/>
                <a:latin typeface="Arial" charset="0"/>
              </a:rPr>
              <a:t>的數量非常穩定，但</a:t>
            </a:r>
            <a:r>
              <a:rPr kumimoji="0" lang="en-US" altLang="zh-TW" sz="1400" b="1" i="0" u="none" strike="noStrike" cap="none" normalizeH="0" baseline="0" dirty="0" smtClean="0">
                <a:ln>
                  <a:noFill/>
                </a:ln>
                <a:solidFill>
                  <a:schemeClr val="tx1"/>
                </a:solidFill>
                <a:effectLst/>
                <a:latin typeface="Arial" charset="0"/>
              </a:rPr>
              <a:t>DB</a:t>
            </a:r>
            <a:r>
              <a:rPr kumimoji="0" lang="zh-TW" altLang="en-US" sz="1400" b="1" i="0" u="none" strike="noStrike" cap="none" normalizeH="0" baseline="0" dirty="0" smtClean="0">
                <a:ln>
                  <a:noFill/>
                </a:ln>
                <a:solidFill>
                  <a:schemeClr val="tx1"/>
                </a:solidFill>
                <a:effectLst/>
                <a:latin typeface="Arial" charset="0"/>
              </a:rPr>
              <a:t>的數量則是持續上升直到</a:t>
            </a:r>
            <a:r>
              <a:rPr kumimoji="0" lang="en-US" altLang="zh-TW" sz="1400" b="1" i="0" u="none" strike="noStrike" cap="none" normalizeH="0" baseline="0" dirty="0" smtClean="0">
                <a:ln>
                  <a:noFill/>
                </a:ln>
                <a:solidFill>
                  <a:schemeClr val="tx1"/>
                </a:solidFill>
                <a:effectLst/>
                <a:latin typeface="Arial" charset="0"/>
              </a:rPr>
              <a:t>2022_02</a:t>
            </a:r>
            <a:r>
              <a:rPr kumimoji="0" lang="zh-TW" altLang="en-US" sz="1400" b="1" i="0" u="none" strike="noStrike" cap="none" normalizeH="0" baseline="0" dirty="0" smtClean="0">
                <a:ln>
                  <a:noFill/>
                </a:ln>
                <a:solidFill>
                  <a:schemeClr val="tx1"/>
                </a:solidFill>
                <a:effectLst/>
                <a:latin typeface="Arial" charset="0"/>
              </a:rPr>
              <a:t>才有稍微的下降，若這是一個危險的現象，則須更深入研究當中的問題</a:t>
            </a:r>
            <a:endParaRPr kumimoji="0" lang="en-US" altLang="zh-TW" sz="1400" b="1" i="0" u="none" strike="noStrike" cap="none" normalizeH="0" baseline="0" dirty="0" smtClean="0">
              <a:ln>
                <a:noFill/>
              </a:ln>
              <a:solidFill>
                <a:schemeClr val="tx1"/>
              </a:solidFill>
              <a:effectLst/>
              <a:latin typeface="Arial" charset="0"/>
            </a:endParaRPr>
          </a:p>
        </p:txBody>
      </p:sp>
      <p:sp>
        <p:nvSpPr>
          <p:cNvPr id="6"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smtClean="0">
                <a:latin typeface="Arial" charset="0"/>
              </a:rPr>
              <a:t>TXT(Part3)</a:t>
            </a:r>
            <a:endParaRPr lang="zh-TW" altLang="en-US" kern="0" dirty="0"/>
          </a:p>
        </p:txBody>
      </p:sp>
    </p:spTree>
    <p:extLst>
      <p:ext uri="{BB962C8B-B14F-4D97-AF65-F5344CB8AC3E}">
        <p14:creationId xmlns:p14="http://schemas.microsoft.com/office/powerpoint/2010/main" val="2888107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88504" y="4437112"/>
            <a:ext cx="7992888" cy="932408"/>
          </a:xfrm>
        </p:spPr>
        <p:txBody>
          <a:bodyPr/>
          <a:lstStyle/>
          <a:p>
            <a:pPr defTabSz="914400" eaLnBrk="0" hangingPunct="0"/>
            <a:r>
              <a:rPr lang="en-US" altLang="zh-TW" dirty="0">
                <a:latin typeface="Arial" charset="0"/>
              </a:rPr>
              <a:t>Institution</a:t>
            </a:r>
            <a:r>
              <a:rPr lang="zh-TW" altLang="en-US" dirty="0">
                <a:latin typeface="Arial" charset="0"/>
              </a:rPr>
              <a:t> </a:t>
            </a:r>
            <a:r>
              <a:rPr lang="en-US" altLang="zh-TW" dirty="0">
                <a:latin typeface="Arial" charset="0"/>
              </a:rPr>
              <a:t>–</a:t>
            </a:r>
            <a:r>
              <a:rPr lang="zh-TW" altLang="en-US" dirty="0">
                <a:latin typeface="Arial" charset="0"/>
              </a:rPr>
              <a:t> </a:t>
            </a:r>
            <a:r>
              <a:rPr lang="en-US" altLang="zh-TW" dirty="0"/>
              <a:t>Big EC (Monthly)</a:t>
            </a:r>
            <a:r>
              <a:rPr lang="zh-TW" altLang="en-US" dirty="0"/>
              <a:t> </a:t>
            </a:r>
            <a:r>
              <a:rPr lang="en-US" altLang="zh-TW" dirty="0"/>
              <a:t>,</a:t>
            </a:r>
          </a:p>
          <a:p>
            <a:pPr defTabSz="914400" eaLnBrk="0" hangingPunct="0"/>
            <a:r>
              <a:rPr lang="en-US" altLang="zh-TW" dirty="0"/>
              <a:t>		</a:t>
            </a:r>
            <a:r>
              <a:rPr lang="zh-TW" altLang="en-US" dirty="0"/>
              <a:t>   基金觀測站 </a:t>
            </a:r>
            <a:r>
              <a:rPr lang="en-US" altLang="zh-TW" dirty="0"/>
              <a:t>Crawler (Monthly)</a:t>
            </a:r>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2074087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26</a:t>
            </a:fld>
            <a:endParaRPr lang="zh-TW" altLang="en-US"/>
          </a:p>
        </p:txBody>
      </p:sp>
      <p:sp>
        <p:nvSpPr>
          <p:cNvPr id="5" name="內容版面配置區 4"/>
          <p:cNvSpPr txBox="1">
            <a:spLocks noGrp="1"/>
          </p:cNvSpPr>
          <p:nvPr>
            <p:ph sz="half" idx="2"/>
          </p:nvPr>
        </p:nvSpPr>
        <p:spPr>
          <a:xfrm>
            <a:off x="1897200" y="1437750"/>
            <a:ext cx="6343864" cy="2195586"/>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r>
              <a:rPr lang="en-US" altLang="zh-TW" sz="2000" dirty="0"/>
              <a:t>1.</a:t>
            </a:r>
            <a:r>
              <a:rPr lang="zh-TW" altLang="en-US" sz="2000" dirty="0"/>
              <a:t> </a:t>
            </a:r>
            <a:r>
              <a:rPr lang="en-US" altLang="zh-TW" sz="2000" dirty="0"/>
              <a:t>Monthly Onshore ILP Mandate Wallet Share Report</a:t>
            </a:r>
          </a:p>
          <a:p>
            <a:endParaRPr lang="en-US" altLang="zh-TW" sz="2000" dirty="0"/>
          </a:p>
          <a:p>
            <a:pPr lvl="2">
              <a:buFont typeface="Wingdings" panose="05000000000000000000" pitchFamily="2" charset="2"/>
              <a:buChar char="n"/>
            </a:pPr>
            <a:r>
              <a:rPr lang="en-US" altLang="zh-TW" sz="1800" dirty="0"/>
              <a:t>  (1.) Share by site – (Top 20) </a:t>
            </a:r>
          </a:p>
          <a:p>
            <a:pPr lvl="2">
              <a:buFont typeface="Wingdings" panose="05000000000000000000" pitchFamily="2" charset="2"/>
              <a:buChar char="n"/>
            </a:pPr>
            <a:r>
              <a:rPr lang="en-US" altLang="zh-TW" sz="1800" dirty="0"/>
              <a:t>  (2.) Share by account – ( Top 17 , on AIA List ) </a:t>
            </a:r>
          </a:p>
          <a:p>
            <a:pPr lvl="2">
              <a:buFont typeface="Wingdings" panose="05000000000000000000" pitchFamily="2" charset="2"/>
              <a:buChar char="n"/>
            </a:pPr>
            <a:r>
              <a:rPr lang="en-US" altLang="zh-TW" sz="1800" dirty="0"/>
              <a:t>  (3.) Top 5 Holding Funds in ILP </a:t>
            </a:r>
          </a:p>
        </p:txBody>
      </p:sp>
      <p:sp>
        <p:nvSpPr>
          <p:cNvPr id="6" name="內容版面配置區 4"/>
          <p:cNvSpPr txBox="1">
            <a:spLocks/>
          </p:cNvSpPr>
          <p:nvPr/>
        </p:nvSpPr>
        <p:spPr>
          <a:xfrm>
            <a:off x="1889336" y="3609052"/>
            <a:ext cx="6343864" cy="1907875"/>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r>
              <a:rPr lang="en-US" altLang="zh-TW" sz="2000" kern="0" dirty="0"/>
              <a:t>2.</a:t>
            </a:r>
            <a:r>
              <a:rPr lang="zh-TW" altLang="en-US" sz="2000" kern="0" dirty="0"/>
              <a:t> </a:t>
            </a:r>
            <a:r>
              <a:rPr lang="en-US" altLang="zh-TW" sz="2000" kern="0" dirty="0"/>
              <a:t>Monthly Offshore ILP Mandate Wallet Share Report</a:t>
            </a:r>
          </a:p>
          <a:p>
            <a:endParaRPr lang="en-US" altLang="zh-TW" sz="2000" kern="0" dirty="0"/>
          </a:p>
          <a:p>
            <a:pPr lvl="2">
              <a:buFont typeface="Wingdings" panose="05000000000000000000" pitchFamily="2" charset="2"/>
              <a:buChar char="n"/>
            </a:pPr>
            <a:r>
              <a:rPr lang="en-US" altLang="zh-TW" sz="1800" kern="0" dirty="0"/>
              <a:t>  (1.) Share by site – (Top 20) </a:t>
            </a:r>
          </a:p>
          <a:p>
            <a:pPr lvl="2">
              <a:buFont typeface="Wingdings" panose="05000000000000000000" pitchFamily="2" charset="2"/>
              <a:buChar char="n"/>
            </a:pPr>
            <a:r>
              <a:rPr lang="en-US" altLang="zh-TW" sz="1800" kern="0" dirty="0"/>
              <a:t>  (2.) Share by account – ( Top 27 ,  AIA List &amp; </a:t>
            </a:r>
            <a:r>
              <a:rPr lang="zh-TW" altLang="en-US" sz="1800" kern="0" dirty="0"/>
              <a:t>精彩網</a:t>
            </a:r>
            <a:r>
              <a:rPr lang="en-US" altLang="zh-TW" sz="1800" kern="0" dirty="0"/>
              <a:t>   ) </a:t>
            </a:r>
          </a:p>
          <a:p>
            <a:pPr lvl="2">
              <a:buFont typeface="Wingdings" panose="05000000000000000000" pitchFamily="2" charset="2"/>
              <a:buChar char="n"/>
            </a:pPr>
            <a:r>
              <a:rPr lang="en-US" altLang="zh-TW" sz="1800" kern="0" dirty="0"/>
              <a:t>  (3.) Top 5 Holding Funds in ILP</a:t>
            </a:r>
          </a:p>
        </p:txBody>
      </p:sp>
      <p:sp>
        <p:nvSpPr>
          <p:cNvPr id="7" name="矩形 6"/>
          <p:cNvSpPr/>
          <p:nvPr/>
        </p:nvSpPr>
        <p:spPr>
          <a:xfrm>
            <a:off x="920552" y="5720865"/>
            <a:ext cx="5616624" cy="369332"/>
          </a:xfrm>
          <a:prstGeom prst="rect">
            <a:avLst/>
          </a:prstGeom>
        </p:spPr>
        <p:txBody>
          <a:bodyPr wrap="square">
            <a:spAutoFit/>
          </a:bodyPr>
          <a:lstStyle/>
          <a:p>
            <a:pPr lvl="2"/>
            <a:r>
              <a:rPr lang="en-US" altLang="zh-TW" kern="0" dirty="0"/>
              <a:t>3.</a:t>
            </a:r>
            <a:r>
              <a:rPr lang="zh-TW" altLang="en-US" kern="0" dirty="0"/>
              <a:t> </a:t>
            </a:r>
            <a:r>
              <a:rPr lang="en-US" altLang="zh-TW" kern="0" dirty="0"/>
              <a:t>New Issue Accounts In Current Month</a:t>
            </a:r>
          </a:p>
        </p:txBody>
      </p:sp>
      <p:sp>
        <p:nvSpPr>
          <p:cNvPr id="8"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a:t>Big EC  Monthly Report Outline </a:t>
            </a:r>
            <a:endParaRPr lang="zh-TW" altLang="en-US" kern="0" dirty="0"/>
          </a:p>
        </p:txBody>
      </p:sp>
    </p:spTree>
    <p:extLst>
      <p:ext uri="{BB962C8B-B14F-4D97-AF65-F5344CB8AC3E}">
        <p14:creationId xmlns:p14="http://schemas.microsoft.com/office/powerpoint/2010/main" val="514803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27</a:t>
            </a:fld>
            <a:endParaRPr lang="zh-TW" altLang="en-US"/>
          </a:p>
        </p:txBody>
      </p:sp>
      <p:sp>
        <p:nvSpPr>
          <p:cNvPr id="5" name="內容版面配置區 4"/>
          <p:cNvSpPr txBox="1">
            <a:spLocks noGrp="1"/>
          </p:cNvSpPr>
          <p:nvPr>
            <p:ph sz="half" idx="2"/>
          </p:nvPr>
        </p:nvSpPr>
        <p:spPr>
          <a:xfrm>
            <a:off x="224941" y="1317419"/>
            <a:ext cx="7825237" cy="839122"/>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dirty="0"/>
              <a:t>1.</a:t>
            </a:r>
            <a:r>
              <a:rPr lang="zh-TW" altLang="en-US" sz="1600" b="1" dirty="0"/>
              <a:t>在</a:t>
            </a:r>
            <a:r>
              <a:rPr lang="en-US" altLang="zh-TW" sz="1600" b="1" dirty="0"/>
              <a:t>SA</a:t>
            </a:r>
            <a:r>
              <a:rPr lang="zh-TW" altLang="en-US" sz="1600" b="1" dirty="0"/>
              <a:t>中下載</a:t>
            </a:r>
            <a:r>
              <a:rPr lang="en-US" altLang="zh-TW" sz="1600" b="1" dirty="0"/>
              <a:t>YTD_onshoreAUM</a:t>
            </a:r>
            <a:r>
              <a:rPr lang="zh-TW" altLang="en-US" sz="1600" b="1" dirty="0"/>
              <a:t>及</a:t>
            </a:r>
            <a:r>
              <a:rPr lang="en-US" altLang="zh-TW" sz="1600" b="1" dirty="0"/>
              <a:t>MTD_onshoreAUM</a:t>
            </a:r>
            <a:r>
              <a:rPr lang="zh-TW" altLang="en-US" sz="1600" b="1" dirty="0"/>
              <a:t>的資料，需要的欄位從</a:t>
            </a:r>
            <a:r>
              <a:rPr lang="en-US" altLang="zh-TW" sz="1600" b="1" dirty="0"/>
              <a:t>input</a:t>
            </a:r>
            <a:r>
              <a:rPr lang="zh-TW" altLang="en-US" sz="1600" b="1" dirty="0"/>
              <a:t>資料夾中可以找到參考資料，其中</a:t>
            </a:r>
            <a:r>
              <a:rPr lang="en-US" altLang="zh-TW" sz="1600" b="1" dirty="0"/>
              <a:t>MTD</a:t>
            </a:r>
            <a:r>
              <a:rPr lang="zh-TW" altLang="en-US" sz="1600" b="1" dirty="0"/>
              <a:t>的</a:t>
            </a:r>
            <a:r>
              <a:rPr lang="zh-TW" altLang="en-US" sz="1600" b="1" dirty="0">
                <a:solidFill>
                  <a:schemeClr val="accent1"/>
                </a:solidFill>
              </a:rPr>
              <a:t>月底</a:t>
            </a:r>
            <a:r>
              <a:rPr lang="en-US" altLang="zh-TW" sz="1600" b="1" dirty="0">
                <a:solidFill>
                  <a:schemeClr val="accent1"/>
                </a:solidFill>
              </a:rPr>
              <a:t>AUM</a:t>
            </a:r>
            <a:r>
              <a:rPr lang="zh-TW" altLang="en-US" sz="1600" b="1" dirty="0">
                <a:solidFill>
                  <a:schemeClr val="accent1"/>
                </a:solidFill>
              </a:rPr>
              <a:t>是迄月的資料</a:t>
            </a:r>
            <a:r>
              <a:rPr lang="zh-TW" altLang="en-US" sz="1600" b="1" dirty="0"/>
              <a:t>，</a:t>
            </a:r>
            <a:r>
              <a:rPr lang="zh-TW" altLang="en-US" sz="1600" b="1" dirty="0">
                <a:solidFill>
                  <a:schemeClr val="accent1"/>
                </a:solidFill>
              </a:rPr>
              <a:t>月平均</a:t>
            </a:r>
            <a:r>
              <a:rPr lang="en-US" altLang="zh-TW" sz="1600" b="1" dirty="0">
                <a:solidFill>
                  <a:schemeClr val="accent1"/>
                </a:solidFill>
              </a:rPr>
              <a:t>AUM</a:t>
            </a:r>
            <a:r>
              <a:rPr lang="zh-TW" altLang="en-US" sz="1600" b="1" dirty="0">
                <a:solidFill>
                  <a:schemeClr val="accent1"/>
                </a:solidFill>
              </a:rPr>
              <a:t>則是起迄月份平均</a:t>
            </a:r>
          </a:p>
          <a:p>
            <a:endParaRPr lang="en-US" altLang="zh-TW" sz="1800" b="1" dirty="0"/>
          </a:p>
        </p:txBody>
      </p:sp>
      <p:sp>
        <p:nvSpPr>
          <p:cNvPr id="4" name="矩形 3">
            <a:extLst>
              <a:ext uri="{FF2B5EF4-FFF2-40B4-BE49-F238E27FC236}">
                <a16:creationId xmlns:a16="http://schemas.microsoft.com/office/drawing/2014/main" id="{79836DD4-B6B2-8955-59DA-BD3290B01A52}"/>
              </a:ext>
            </a:extLst>
          </p:cNvPr>
          <p:cNvSpPr/>
          <p:nvPr/>
        </p:nvSpPr>
        <p:spPr bwMode="auto">
          <a:xfrm>
            <a:off x="218637" y="932405"/>
            <a:ext cx="1440160" cy="385014"/>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600" b="1" dirty="0">
                <a:latin typeface="Arial" charset="0"/>
              </a:rPr>
              <a:t>Step</a:t>
            </a:r>
            <a:endParaRPr kumimoji="0" lang="zh-TW" altLang="en-US" sz="1600" b="1" i="0" u="none" strike="noStrike" cap="none" normalizeH="0" baseline="0" dirty="0" err="1">
              <a:ln>
                <a:noFill/>
              </a:ln>
              <a:solidFill>
                <a:schemeClr val="tx1"/>
              </a:solidFill>
              <a:effectLst/>
              <a:latin typeface="Arial" charset="0"/>
            </a:endParaRPr>
          </a:p>
        </p:txBody>
      </p:sp>
      <p:sp>
        <p:nvSpPr>
          <p:cNvPr id="9" name="內容版面配置區 4">
            <a:extLst>
              <a:ext uri="{FF2B5EF4-FFF2-40B4-BE49-F238E27FC236}">
                <a16:creationId xmlns:a16="http://schemas.microsoft.com/office/drawing/2014/main" id="{B6074355-619B-064A-A317-4986678AF491}"/>
              </a:ext>
            </a:extLst>
          </p:cNvPr>
          <p:cNvSpPr txBox="1">
            <a:spLocks/>
          </p:cNvSpPr>
          <p:nvPr/>
        </p:nvSpPr>
        <p:spPr>
          <a:xfrm>
            <a:off x="257143" y="2139071"/>
            <a:ext cx="7808774" cy="527196"/>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kern="0" dirty="0"/>
              <a:t>2.</a:t>
            </a:r>
            <a:r>
              <a:rPr lang="zh-TW" altLang="en-US" sz="1600" b="1" kern="0" dirty="0"/>
              <a:t>執行</a:t>
            </a:r>
            <a:r>
              <a:rPr lang="en-US" altLang="zh-TW" sz="1600" b="1" kern="0" dirty="0"/>
              <a:t>ins</a:t>
            </a:r>
            <a:r>
              <a:rPr lang="zh-TW" altLang="en-US" sz="1600" b="1" kern="0" dirty="0"/>
              <a:t>客戶歸戶</a:t>
            </a:r>
            <a:r>
              <a:rPr lang="en-US" altLang="zh-TW" sz="1600" b="1" kern="0" dirty="0"/>
              <a:t>.</a:t>
            </a:r>
            <a:r>
              <a:rPr lang="en-US" altLang="zh-TW" sz="1600" b="1" kern="0" dirty="0" err="1"/>
              <a:t>py</a:t>
            </a:r>
            <a:r>
              <a:rPr lang="zh-TW" altLang="en-US" sz="1600" b="1" kern="0" dirty="0"/>
              <a:t>程式碼，這邊需要注意的是</a:t>
            </a:r>
            <a:r>
              <a:rPr lang="en-US" altLang="zh-TW" sz="1600" b="1" kern="0" dirty="0"/>
              <a:t>row 677, 693, 743</a:t>
            </a:r>
            <a:r>
              <a:rPr lang="zh-TW" altLang="en-US" sz="1600" b="1" kern="0" dirty="0"/>
              <a:t>需每次更改，</a:t>
            </a:r>
            <a:r>
              <a:rPr lang="en-US" altLang="zh-TW" sz="1600" b="1" kern="0" dirty="0"/>
              <a:t>output</a:t>
            </a:r>
            <a:r>
              <a:rPr lang="zh-TW" altLang="en-US" sz="1600" b="1" kern="0" dirty="0"/>
              <a:t>為</a:t>
            </a:r>
            <a:r>
              <a:rPr lang="en-US" altLang="zh-TW" sz="1600" b="1" kern="0" dirty="0"/>
              <a:t>onshore</a:t>
            </a:r>
            <a:r>
              <a:rPr lang="zh-TW" altLang="en-US" sz="1600" b="1" kern="0" dirty="0"/>
              <a:t>及</a:t>
            </a:r>
            <a:r>
              <a:rPr lang="en-US" altLang="zh-TW" sz="1600" b="1" kern="0" dirty="0"/>
              <a:t>offshore</a:t>
            </a:r>
            <a:r>
              <a:rPr lang="zh-TW" altLang="en-US" sz="1600" b="1" kern="0" dirty="0"/>
              <a:t>的資料，會放在</a:t>
            </a:r>
            <a:r>
              <a:rPr lang="en-US" altLang="zh-TW" sz="1600" b="1" kern="0" dirty="0"/>
              <a:t>output</a:t>
            </a:r>
            <a:r>
              <a:rPr lang="zh-TW" altLang="en-US" sz="1600" b="1" kern="0" dirty="0"/>
              <a:t>資料夾中</a:t>
            </a:r>
          </a:p>
          <a:p>
            <a:endParaRPr lang="zh-TW" altLang="en-US" sz="1800" b="1" kern="0" dirty="0"/>
          </a:p>
        </p:txBody>
      </p:sp>
      <p:sp>
        <p:nvSpPr>
          <p:cNvPr id="10" name="內容版面配置區 4">
            <a:extLst>
              <a:ext uri="{FF2B5EF4-FFF2-40B4-BE49-F238E27FC236}">
                <a16:creationId xmlns:a16="http://schemas.microsoft.com/office/drawing/2014/main" id="{DAA4998E-F1E4-EFCA-E8ED-81062CE2F877}"/>
              </a:ext>
            </a:extLst>
          </p:cNvPr>
          <p:cNvSpPr txBox="1">
            <a:spLocks/>
          </p:cNvSpPr>
          <p:nvPr/>
        </p:nvSpPr>
        <p:spPr>
          <a:xfrm>
            <a:off x="257142" y="2708920"/>
            <a:ext cx="7808775" cy="527196"/>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kern="0" dirty="0"/>
              <a:t>3.</a:t>
            </a:r>
            <a:r>
              <a:rPr lang="zh-TW" altLang="en-US" sz="1600" b="1" kern="0" dirty="0"/>
              <a:t>新建一個資料夾，命名原則為</a:t>
            </a:r>
            <a:r>
              <a:rPr lang="en-US" altLang="zh-TW" sz="1600" b="1" kern="0" dirty="0"/>
              <a:t> </a:t>
            </a:r>
            <a:r>
              <a:rPr lang="zh-TW" altLang="en-US" sz="1600" b="1" kern="0" dirty="0"/>
              <a:t>年份＿月份</a:t>
            </a:r>
            <a:r>
              <a:rPr lang="en-US" altLang="zh-TW" sz="1600" b="1" kern="0" dirty="0"/>
              <a:t>_ILP</a:t>
            </a:r>
            <a:r>
              <a:rPr lang="zh-TW" altLang="en-US" sz="1600" b="1" kern="0" dirty="0"/>
              <a:t>，具體方式可以參考</a:t>
            </a:r>
            <a:r>
              <a:rPr lang="en-US" altLang="zh-TW" sz="1600" b="1" kern="0" dirty="0"/>
              <a:t>Ins</a:t>
            </a:r>
            <a:r>
              <a:rPr lang="zh-TW" altLang="en-US" sz="1600" b="1" kern="0" dirty="0"/>
              <a:t>客戶歸戶中其他的資料夾</a:t>
            </a:r>
            <a:endParaRPr lang="zh-TW" altLang="en-US" sz="1800" b="1" kern="0" dirty="0"/>
          </a:p>
        </p:txBody>
      </p:sp>
      <p:sp>
        <p:nvSpPr>
          <p:cNvPr id="11" name="內容版面配置區 4">
            <a:extLst>
              <a:ext uri="{FF2B5EF4-FFF2-40B4-BE49-F238E27FC236}">
                <a16:creationId xmlns:a16="http://schemas.microsoft.com/office/drawing/2014/main" id="{2DF24358-3FB5-F47E-B54B-139E30D677F9}"/>
              </a:ext>
            </a:extLst>
          </p:cNvPr>
          <p:cNvSpPr txBox="1">
            <a:spLocks/>
          </p:cNvSpPr>
          <p:nvPr/>
        </p:nvSpPr>
        <p:spPr>
          <a:xfrm>
            <a:off x="240677" y="3284984"/>
            <a:ext cx="7841703" cy="875158"/>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kern="0" dirty="0"/>
              <a:t>4.</a:t>
            </a:r>
            <a:r>
              <a:rPr lang="zh-TW" altLang="en-US" sz="1600" b="1" kern="0" dirty="0"/>
              <a:t>在舊有的</a:t>
            </a:r>
            <a:r>
              <a:rPr lang="en-US" altLang="zh-TW" sz="1600" b="1" kern="0" dirty="0"/>
              <a:t>ILP</a:t>
            </a:r>
            <a:r>
              <a:rPr lang="zh-TW" altLang="en-US" sz="1600" b="1" kern="0" dirty="0"/>
              <a:t>資料夾中可以找到</a:t>
            </a:r>
            <a:r>
              <a:rPr lang="en-US" altLang="zh-TW" sz="1600" b="1" kern="0" dirty="0"/>
              <a:t>Top49</a:t>
            </a:r>
            <a:r>
              <a:rPr lang="zh-TW" altLang="en-US" sz="1600" b="1" kern="0" dirty="0"/>
              <a:t>全委帳戶的</a:t>
            </a:r>
            <a:r>
              <a:rPr lang="en-US" altLang="zh-TW" sz="1600" b="1" kern="0" dirty="0"/>
              <a:t>Excel</a:t>
            </a:r>
            <a:r>
              <a:rPr lang="zh-TW" altLang="en-US" sz="1600" b="1" kern="0" dirty="0"/>
              <a:t>檔案，講其複製到</a:t>
            </a:r>
            <a:r>
              <a:rPr lang="zh-TW" altLang="en-US" sz="1600" b="1" kern="0" dirty="0">
                <a:solidFill>
                  <a:schemeClr val="accent1"/>
                </a:solidFill>
              </a:rPr>
              <a:t>最新月份</a:t>
            </a:r>
            <a:r>
              <a:rPr lang="zh-TW" altLang="en-US" sz="1600" b="1" kern="0" dirty="0"/>
              <a:t>的</a:t>
            </a:r>
            <a:r>
              <a:rPr lang="en-US" altLang="zh-TW" sz="1600" b="1" kern="0" dirty="0"/>
              <a:t>ILP</a:t>
            </a:r>
            <a:r>
              <a:rPr lang="zh-TW" altLang="en-US" sz="1600" b="1" kern="0" dirty="0"/>
              <a:t>資料夾中，接續進行更新，更新的方式為開啟該檔案最後一個欄位的網址，找到全委帳戶相關</a:t>
            </a:r>
            <a:r>
              <a:rPr lang="zh-TW" altLang="en-US" sz="1600" b="1" kern="0" dirty="0">
                <a:solidFill>
                  <a:schemeClr val="accent1"/>
                </a:solidFill>
              </a:rPr>
              <a:t>月報</a:t>
            </a:r>
            <a:r>
              <a:rPr lang="zh-TW" altLang="en-US" sz="1600" b="1" kern="0" dirty="0"/>
              <a:t>，對其</a:t>
            </a:r>
            <a:r>
              <a:rPr lang="zh-TW" altLang="en-US" sz="1600" b="1" kern="0" dirty="0">
                <a:solidFill>
                  <a:schemeClr val="accent1"/>
                </a:solidFill>
              </a:rPr>
              <a:t>最新規模</a:t>
            </a:r>
            <a:r>
              <a:rPr lang="zh-TW" altLang="en-US" sz="1600" b="1" kern="0" dirty="0"/>
              <a:t>及</a:t>
            </a:r>
            <a:r>
              <a:rPr lang="zh-TW" altLang="en-US" sz="1600" b="1" kern="0" dirty="0">
                <a:solidFill>
                  <a:schemeClr val="accent1"/>
                </a:solidFill>
              </a:rPr>
              <a:t>前五大持有的基金及比例</a:t>
            </a:r>
            <a:r>
              <a:rPr lang="zh-TW" altLang="en-US" sz="1600" b="1" kern="0" dirty="0"/>
              <a:t>進行更新</a:t>
            </a:r>
            <a:endParaRPr lang="zh-TW" altLang="en-US" sz="1800" b="1" kern="0" dirty="0"/>
          </a:p>
        </p:txBody>
      </p:sp>
      <p:sp>
        <p:nvSpPr>
          <p:cNvPr id="12" name="內容版面配置區 4">
            <a:extLst>
              <a:ext uri="{FF2B5EF4-FFF2-40B4-BE49-F238E27FC236}">
                <a16:creationId xmlns:a16="http://schemas.microsoft.com/office/drawing/2014/main" id="{A60AFCA9-61BE-8E11-A290-4E36E714223A}"/>
              </a:ext>
            </a:extLst>
          </p:cNvPr>
          <p:cNvSpPr txBox="1">
            <a:spLocks/>
          </p:cNvSpPr>
          <p:nvPr/>
        </p:nvSpPr>
        <p:spPr>
          <a:xfrm>
            <a:off x="224939" y="4226794"/>
            <a:ext cx="7825239" cy="624114"/>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kern="0" dirty="0"/>
              <a:t>5.</a:t>
            </a:r>
            <a:r>
              <a:rPr lang="zh-TW" altLang="en-US" sz="1600" b="1" kern="0" dirty="0"/>
              <a:t>將</a:t>
            </a:r>
            <a:r>
              <a:rPr lang="en-US" altLang="zh-TW" sz="1600" b="1" kern="0" dirty="0"/>
              <a:t>Step2</a:t>
            </a:r>
            <a:r>
              <a:rPr lang="zh-TW" altLang="en-US" sz="1600" b="1" kern="0" dirty="0"/>
              <a:t>產出的</a:t>
            </a:r>
            <a:r>
              <a:rPr lang="en-US" altLang="zh-TW" sz="1600" b="1" kern="0" dirty="0"/>
              <a:t>output</a:t>
            </a:r>
            <a:r>
              <a:rPr lang="zh-TW" altLang="en-US" sz="1600" b="1" kern="0" dirty="0"/>
              <a:t>資料移到</a:t>
            </a:r>
            <a:r>
              <a:rPr lang="en-US" altLang="zh-TW" sz="1600" b="1" kern="0" dirty="0"/>
              <a:t>Mapping Data</a:t>
            </a:r>
            <a:r>
              <a:rPr lang="zh-TW" altLang="en-US" sz="1600" b="1" kern="0" dirty="0"/>
              <a:t>資料夾中的</a:t>
            </a:r>
            <a:r>
              <a:rPr lang="en-US" altLang="zh-TW" sz="1600" b="1" kern="0" dirty="0"/>
              <a:t>DB Data</a:t>
            </a:r>
            <a:r>
              <a:rPr lang="zh-TW" altLang="en-US" sz="1600" b="1" kern="0" dirty="0"/>
              <a:t>內，接著執行</a:t>
            </a:r>
            <a:r>
              <a:rPr lang="en-US" altLang="zh-TW" sz="1600" b="1" kern="0" dirty="0" err="1"/>
              <a:t>AIA_DB_Mapping.py</a:t>
            </a:r>
            <a:r>
              <a:rPr lang="zh-TW" altLang="en-US" sz="1600" b="1" kern="0" dirty="0"/>
              <a:t>程式碼，</a:t>
            </a:r>
            <a:r>
              <a:rPr lang="en-US" altLang="zh-TW" sz="1600" b="1" kern="0" dirty="0"/>
              <a:t>row 50</a:t>
            </a:r>
            <a:r>
              <a:rPr lang="zh-TW" altLang="en-US" sz="1600" b="1" kern="0" dirty="0"/>
              <a:t>需要進行更改，產出為</a:t>
            </a:r>
            <a:r>
              <a:rPr lang="en-US" altLang="zh-TW" sz="1600" b="1" kern="0" dirty="0" err="1"/>
              <a:t>mapping_output.xlsx</a:t>
            </a:r>
            <a:endParaRPr lang="zh-TW" altLang="en-US" sz="1800" b="1" kern="0" dirty="0"/>
          </a:p>
        </p:txBody>
      </p:sp>
      <p:sp>
        <p:nvSpPr>
          <p:cNvPr id="13" name="內容版面配置區 4">
            <a:extLst>
              <a:ext uri="{FF2B5EF4-FFF2-40B4-BE49-F238E27FC236}">
                <a16:creationId xmlns:a16="http://schemas.microsoft.com/office/drawing/2014/main" id="{E32C911C-E9D2-667C-B093-5C9078AD2DDF}"/>
              </a:ext>
            </a:extLst>
          </p:cNvPr>
          <p:cNvSpPr txBox="1">
            <a:spLocks/>
          </p:cNvSpPr>
          <p:nvPr/>
        </p:nvSpPr>
        <p:spPr>
          <a:xfrm>
            <a:off x="224938" y="4932024"/>
            <a:ext cx="7825240" cy="516118"/>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kern="0" dirty="0"/>
              <a:t>6.</a:t>
            </a:r>
            <a:r>
              <a:rPr lang="zh-TW" altLang="en-US" sz="1600" b="1" kern="0" dirty="0"/>
              <a:t>最後執行</a:t>
            </a:r>
            <a:r>
              <a:rPr lang="en-US" altLang="zh-TW" sz="1600" b="1" kern="0" dirty="0"/>
              <a:t>Account </a:t>
            </a:r>
            <a:r>
              <a:rPr lang="en-US" altLang="zh-TW" sz="1600" b="1" kern="0" dirty="0" err="1"/>
              <a:t>Analysis.py</a:t>
            </a:r>
            <a:r>
              <a:rPr lang="zh-TW" altLang="en-US" sz="1600" b="1" kern="0" dirty="0"/>
              <a:t>，</a:t>
            </a:r>
            <a:r>
              <a:rPr lang="en-US" altLang="zh-TW" sz="1600" b="1" kern="0" dirty="0"/>
              <a:t>row 10</a:t>
            </a:r>
            <a:r>
              <a:rPr lang="zh-TW" altLang="en-US" sz="1600" b="1" kern="0" dirty="0"/>
              <a:t>需要進行更改，這邊把</a:t>
            </a:r>
            <a:r>
              <a:rPr lang="en-US" altLang="zh-TW" sz="1600" b="1" kern="0" dirty="0"/>
              <a:t>offshore</a:t>
            </a:r>
            <a:r>
              <a:rPr lang="zh-TW" altLang="en-US" sz="1600" b="1" kern="0" dirty="0"/>
              <a:t>和</a:t>
            </a:r>
            <a:r>
              <a:rPr lang="en-US" altLang="zh-TW" sz="1600" b="1" kern="0" dirty="0"/>
              <a:t>onshore</a:t>
            </a:r>
            <a:r>
              <a:rPr lang="zh-TW" altLang="en-US" sz="1600" b="1" kern="0" dirty="0"/>
              <a:t>分開執行，</a:t>
            </a:r>
            <a:r>
              <a:rPr lang="en-US" altLang="zh-TW" sz="1600" b="1" kern="0" dirty="0"/>
              <a:t>row 23 24</a:t>
            </a:r>
            <a:r>
              <a:rPr lang="zh-TW" altLang="en-US" sz="1600" b="1" kern="0" dirty="0"/>
              <a:t>可以控制需要執行的是哪個，</a:t>
            </a:r>
            <a:r>
              <a:rPr lang="en-US" altLang="zh-TW" sz="1600" b="1" kern="0" dirty="0"/>
              <a:t>row126</a:t>
            </a:r>
            <a:r>
              <a:rPr lang="zh-TW" altLang="en-US" sz="1600" b="1" kern="0" dirty="0"/>
              <a:t>須隨此連動</a:t>
            </a:r>
            <a:endParaRPr lang="zh-TW" altLang="en-US" sz="1800" b="1" kern="0" dirty="0"/>
          </a:p>
        </p:txBody>
      </p:sp>
      <p:sp>
        <p:nvSpPr>
          <p:cNvPr id="14" name="內容版面配置區 4">
            <a:extLst>
              <a:ext uri="{FF2B5EF4-FFF2-40B4-BE49-F238E27FC236}">
                <a16:creationId xmlns:a16="http://schemas.microsoft.com/office/drawing/2014/main" id="{A67CAE45-6722-91F5-E1CB-A83D15CC1509}"/>
              </a:ext>
            </a:extLst>
          </p:cNvPr>
          <p:cNvSpPr txBox="1">
            <a:spLocks/>
          </p:cNvSpPr>
          <p:nvPr/>
        </p:nvSpPr>
        <p:spPr>
          <a:xfrm>
            <a:off x="224939" y="5619004"/>
            <a:ext cx="7825240" cy="516118"/>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a:buClr>
                <a:schemeClr val="tx1"/>
              </a:buClr>
              <a:buSzPct val="100000"/>
            </a:pPr>
            <a:r>
              <a:rPr lang="en-US" altLang="zh-TW" sz="1600" b="1" kern="0" dirty="0"/>
              <a:t>7.</a:t>
            </a:r>
            <a:r>
              <a:rPr lang="zh-TW" altLang="en-US" sz="1600" b="1" kern="0" dirty="0"/>
              <a:t>前往產出的</a:t>
            </a:r>
            <a:r>
              <a:rPr lang="en-US" altLang="zh-TW" sz="1600" b="1" kern="0" dirty="0"/>
              <a:t>onshore</a:t>
            </a:r>
            <a:r>
              <a:rPr lang="zh-TW" altLang="en-US" sz="1600" b="1" kern="0" dirty="0"/>
              <a:t>及</a:t>
            </a:r>
            <a:r>
              <a:rPr lang="en-US" altLang="zh-TW" sz="1600" b="1" kern="0" dirty="0" err="1"/>
              <a:t>offshore_Account</a:t>
            </a:r>
            <a:r>
              <a:rPr lang="en-US" altLang="zh-TW" sz="1600" b="1" kern="0" dirty="0"/>
              <a:t> Analysis</a:t>
            </a:r>
            <a:r>
              <a:rPr lang="zh-TW" altLang="en-US" sz="1600" b="1" kern="0" dirty="0"/>
              <a:t>查看是否有重複的基金但程式沒順利抓到，並進行合併</a:t>
            </a:r>
          </a:p>
        </p:txBody>
      </p:sp>
      <p:sp>
        <p:nvSpPr>
          <p:cNvPr id="15" name="三角形 14">
            <a:extLst>
              <a:ext uri="{FF2B5EF4-FFF2-40B4-BE49-F238E27FC236}">
                <a16:creationId xmlns:a16="http://schemas.microsoft.com/office/drawing/2014/main" id="{E7D37B7D-5582-29D7-789A-744A7002CAFD}"/>
              </a:ext>
            </a:extLst>
          </p:cNvPr>
          <p:cNvSpPr/>
          <p:nvPr/>
        </p:nvSpPr>
        <p:spPr bwMode="auto">
          <a:xfrm rot="5400000">
            <a:off x="6649024" y="3356992"/>
            <a:ext cx="3168352" cy="144016"/>
          </a:xfrm>
          <a:prstGeom prst="triangle">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16" name="文字方塊 15">
            <a:extLst>
              <a:ext uri="{FF2B5EF4-FFF2-40B4-BE49-F238E27FC236}">
                <a16:creationId xmlns:a16="http://schemas.microsoft.com/office/drawing/2014/main" id="{EFFCD40E-8998-038F-8907-05AC7D48B357}"/>
              </a:ext>
            </a:extLst>
          </p:cNvPr>
          <p:cNvSpPr txBox="1"/>
          <p:nvPr/>
        </p:nvSpPr>
        <p:spPr>
          <a:xfrm>
            <a:off x="8310225" y="2890391"/>
            <a:ext cx="1429813" cy="1077218"/>
          </a:xfrm>
          <a:prstGeom prst="rect">
            <a:avLst/>
          </a:prstGeom>
          <a:noFill/>
        </p:spPr>
        <p:txBody>
          <a:bodyPr wrap="square" rtlCol="0">
            <a:spAutoFit/>
          </a:bodyPr>
          <a:lstStyle/>
          <a:p>
            <a:r>
              <a:rPr kumimoji="1" lang="zh-TW" altLang="en-US" sz="1600" b="1" dirty="0"/>
              <a:t>傳給</a:t>
            </a:r>
            <a:r>
              <a:rPr kumimoji="1" lang="en-US" altLang="zh-TW" sz="1600" b="1" dirty="0"/>
              <a:t>Chris</a:t>
            </a:r>
            <a:r>
              <a:rPr kumimoji="1" lang="zh-TW" altLang="en-US" sz="1600" b="1" dirty="0"/>
              <a:t>，需要傳的資料可參考過往資料夾</a:t>
            </a:r>
          </a:p>
        </p:txBody>
      </p:sp>
      <p:sp>
        <p:nvSpPr>
          <p:cNvPr id="17"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dirty="0"/>
              <a:t>Big EC  Monthly Report Outline </a:t>
            </a:r>
            <a:endParaRPr lang="zh-TW" altLang="en-US" kern="0" dirty="0"/>
          </a:p>
        </p:txBody>
      </p:sp>
    </p:spTree>
    <p:extLst>
      <p:ext uri="{BB962C8B-B14F-4D97-AF65-F5344CB8AC3E}">
        <p14:creationId xmlns:p14="http://schemas.microsoft.com/office/powerpoint/2010/main" val="2369744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128464" y="2564493"/>
            <a:ext cx="8542264" cy="858952"/>
          </a:xfrm>
        </p:spPr>
        <p:txBody>
          <a:bodyPr/>
          <a:lstStyle/>
          <a:p>
            <a:r>
              <a:rPr lang="en-US" altLang="zh-TW" sz="3600" dirty="0"/>
              <a:t>Thank you for listening !      </a:t>
            </a:r>
            <a:endParaRPr lang="zh-TW" altLang="en-US" sz="3600" dirty="0"/>
          </a:p>
        </p:txBody>
      </p:sp>
      <p:sp>
        <p:nvSpPr>
          <p:cNvPr id="4" name="文字版面配置區 3"/>
          <p:cNvSpPr>
            <a:spLocks noGrp="1"/>
          </p:cNvSpPr>
          <p:nvPr>
            <p:ph type="body" sz="quarter" idx="16"/>
          </p:nvPr>
        </p:nvSpPr>
        <p:spPr>
          <a:xfrm>
            <a:off x="272480" y="4772638"/>
            <a:ext cx="2089000" cy="336790"/>
          </a:xfrm>
        </p:spPr>
        <p:txBody>
          <a:bodyPr/>
          <a:lstStyle/>
          <a:p>
            <a:r>
              <a:rPr lang="en-US" altLang="zh-TW" sz="1800" b="1" dirty="0"/>
              <a:t>Andy Hsu </a:t>
            </a:r>
            <a:r>
              <a:rPr lang="zh-TW" altLang="en-US" sz="1800" b="1" dirty="0"/>
              <a:t>許恩嘉</a:t>
            </a:r>
            <a:endParaRPr lang="en-US" altLang="zh-TW" sz="1800" b="1" dirty="0"/>
          </a:p>
        </p:txBody>
      </p:sp>
      <p:sp>
        <p:nvSpPr>
          <p:cNvPr id="6" name="文字版面配置區 5"/>
          <p:cNvSpPr>
            <a:spLocks noGrp="1"/>
          </p:cNvSpPr>
          <p:nvPr>
            <p:ph type="body" sz="quarter" idx="18"/>
          </p:nvPr>
        </p:nvSpPr>
        <p:spPr/>
        <p:txBody>
          <a:bodyPr/>
          <a:lstStyle/>
          <a:p>
            <a:pPr algn="r"/>
            <a:endParaRPr lang="zh-TW" altLang="en-US" dirty="0"/>
          </a:p>
        </p:txBody>
      </p:sp>
      <p:sp>
        <p:nvSpPr>
          <p:cNvPr id="8" name="文字版面配置區 7"/>
          <p:cNvSpPr>
            <a:spLocks noGrp="1"/>
          </p:cNvSpPr>
          <p:nvPr>
            <p:ph type="body" sz="quarter" idx="17"/>
          </p:nvPr>
        </p:nvSpPr>
        <p:spPr>
          <a:xfrm>
            <a:off x="272480" y="6166753"/>
            <a:ext cx="3960440" cy="288000"/>
          </a:xfrm>
        </p:spPr>
        <p:txBody>
          <a:bodyPr/>
          <a:lstStyle/>
          <a:p>
            <a:r>
              <a:rPr lang="en-US" altLang="zh-TW" dirty="0" smtClean="0"/>
              <a:t>2022/01~06</a:t>
            </a:r>
            <a:endParaRPr lang="zh-TW" altLang="en-US" dirty="0"/>
          </a:p>
          <a:p>
            <a:endParaRPr lang="zh-TW" altLang="en-US" dirty="0"/>
          </a:p>
        </p:txBody>
      </p:sp>
      <p:sp>
        <p:nvSpPr>
          <p:cNvPr id="2" name="矩形 1"/>
          <p:cNvSpPr/>
          <p:nvPr/>
        </p:nvSpPr>
        <p:spPr>
          <a:xfrm>
            <a:off x="140525" y="5169265"/>
            <a:ext cx="5914404" cy="369332"/>
          </a:xfrm>
          <a:prstGeom prst="rect">
            <a:avLst/>
          </a:prstGeom>
        </p:spPr>
        <p:txBody>
          <a:bodyPr wrap="square">
            <a:spAutoFit/>
          </a:bodyPr>
          <a:lstStyle/>
          <a:p>
            <a:r>
              <a:rPr lang="en-US" altLang="zh-TW" dirty="0"/>
              <a:t>Direct Business Division /</a:t>
            </a:r>
            <a:r>
              <a:rPr lang="zh-TW" altLang="en-US" dirty="0"/>
              <a:t> </a:t>
            </a:r>
            <a:r>
              <a:rPr lang="en-US" altLang="zh-TW" dirty="0"/>
              <a:t>Customer &amp; Service Section</a:t>
            </a:r>
            <a:endParaRPr lang="zh-TW" altLang="en-US" dirty="0"/>
          </a:p>
        </p:txBody>
      </p:sp>
      <p:sp>
        <p:nvSpPr>
          <p:cNvPr id="7" name="矩形 6"/>
          <p:cNvSpPr/>
          <p:nvPr/>
        </p:nvSpPr>
        <p:spPr>
          <a:xfrm>
            <a:off x="140525" y="5598434"/>
            <a:ext cx="5184576" cy="369332"/>
          </a:xfrm>
          <a:prstGeom prst="rect">
            <a:avLst/>
          </a:prstGeom>
        </p:spPr>
        <p:txBody>
          <a:bodyPr wrap="square">
            <a:spAutoFit/>
          </a:bodyPr>
          <a:lstStyle/>
          <a:p>
            <a:r>
              <a:rPr lang="en-US" altLang="zh-TW" dirty="0" err="1"/>
              <a:t>Regtech</a:t>
            </a:r>
            <a:r>
              <a:rPr lang="en-US" altLang="zh-TW" dirty="0"/>
              <a:t> Development and Data Analysis Intern</a:t>
            </a:r>
          </a:p>
        </p:txBody>
      </p:sp>
    </p:spTree>
    <p:extLst>
      <p:ext uri="{BB962C8B-B14F-4D97-AF65-F5344CB8AC3E}">
        <p14:creationId xmlns:p14="http://schemas.microsoft.com/office/powerpoint/2010/main" val="1336089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2</a:t>
            </a:fld>
            <a:endParaRPr lang="zh-TW" altLang="en-US" dirty="0"/>
          </a:p>
        </p:txBody>
      </p:sp>
      <p:sp>
        <p:nvSpPr>
          <p:cNvPr id="4" name="矩形 3"/>
          <p:cNvSpPr/>
          <p:nvPr/>
        </p:nvSpPr>
        <p:spPr bwMode="auto">
          <a:xfrm>
            <a:off x="200025" y="1605860"/>
            <a:ext cx="4639976" cy="454988"/>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600" b="1" i="0" u="none" strike="noStrike" cap="none" normalizeH="0" baseline="0" dirty="0" smtClean="0">
                <a:ln>
                  <a:noFill/>
                </a:ln>
                <a:solidFill>
                  <a:schemeClr val="tx1"/>
                </a:solidFill>
                <a:effectLst/>
                <a:latin typeface="Arial" charset="0"/>
              </a:rPr>
              <a:t>接續上任實習生的成果進行改良</a:t>
            </a:r>
            <a:endParaRPr kumimoji="0" lang="zh-TW" altLang="en-US" sz="1600" b="1" i="0" u="none" strike="noStrike" cap="none" normalizeH="0" baseline="0" dirty="0">
              <a:ln>
                <a:noFill/>
              </a:ln>
              <a:solidFill>
                <a:schemeClr val="tx1"/>
              </a:solidFill>
              <a:effectLst/>
              <a:latin typeface="Arial" charset="0"/>
            </a:endParaRPr>
          </a:p>
        </p:txBody>
      </p:sp>
      <p:sp>
        <p:nvSpPr>
          <p:cNvPr id="26" name="矩形 25"/>
          <p:cNvSpPr/>
          <p:nvPr/>
        </p:nvSpPr>
        <p:spPr bwMode="auto">
          <a:xfrm>
            <a:off x="5065552" y="1605860"/>
            <a:ext cx="4639976" cy="454988"/>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zh-TW" altLang="en-US" sz="1600" b="1" dirty="0" smtClean="0">
                <a:latin typeface="Arial" charset="0"/>
              </a:rPr>
              <a:t>自身完成的任務</a:t>
            </a:r>
            <a:endParaRPr lang="zh-TW" altLang="en-US" sz="1600" b="1" dirty="0">
              <a:latin typeface="Arial" charset="0"/>
            </a:endParaRPr>
          </a:p>
        </p:txBody>
      </p:sp>
      <p:sp>
        <p:nvSpPr>
          <p:cNvPr id="27" name="矩形 26"/>
          <p:cNvSpPr/>
          <p:nvPr/>
        </p:nvSpPr>
        <p:spPr bwMode="auto">
          <a:xfrm>
            <a:off x="0" y="1029796"/>
            <a:ext cx="9905999" cy="454988"/>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600" b="1" dirty="0">
                <a:latin typeface="Arial" charset="0"/>
              </a:rPr>
              <a:t>Projects</a:t>
            </a:r>
            <a:endParaRPr kumimoji="0" lang="zh-TW" altLang="en-US" sz="1600" b="1" i="0" u="none" strike="noStrike" cap="none" normalizeH="0" baseline="0" dirty="0" err="1">
              <a:ln>
                <a:noFill/>
              </a:ln>
              <a:solidFill>
                <a:schemeClr val="tx1"/>
              </a:solidFill>
              <a:effectLst/>
              <a:latin typeface="Arial" charset="0"/>
            </a:endParaRPr>
          </a:p>
        </p:txBody>
      </p:sp>
      <p:sp>
        <p:nvSpPr>
          <p:cNvPr id="14" name="文字方塊 13"/>
          <p:cNvSpPr txBox="1"/>
          <p:nvPr/>
        </p:nvSpPr>
        <p:spPr>
          <a:xfrm>
            <a:off x="200025" y="2276872"/>
            <a:ext cx="4639976" cy="923330"/>
          </a:xfrm>
          <a:prstGeom prst="rect">
            <a:avLst/>
          </a:prstGeom>
          <a:solidFill>
            <a:schemeClr val="bg2">
              <a:lumMod val="85000"/>
            </a:schemeClr>
          </a:solidFill>
        </p:spPr>
        <p:txBody>
          <a:bodyPr wrap="square" rtlCol="0">
            <a:spAutoFit/>
          </a:bodyPr>
          <a:lstStyle/>
          <a:p>
            <a:r>
              <a:rPr lang="zh-TW" altLang="en-US" b="1" dirty="0" smtClean="0"/>
              <a:t>這部分有兩個主要的任務，包括</a:t>
            </a:r>
            <a:r>
              <a:rPr lang="zh-TW" altLang="en-US" b="1" dirty="0">
                <a:solidFill>
                  <a:srgbClr val="BC101A"/>
                </a:solidFill>
              </a:rPr>
              <a:t>每周報表的製作</a:t>
            </a:r>
            <a:r>
              <a:rPr lang="zh-TW" altLang="en-US" b="1" dirty="0" smtClean="0"/>
              <a:t>及對</a:t>
            </a:r>
            <a:r>
              <a:rPr lang="zh-TW" altLang="en-US" b="1" dirty="0">
                <a:solidFill>
                  <a:srgbClr val="BC101A"/>
                </a:solidFill>
              </a:rPr>
              <a:t>程式碼進行改良</a:t>
            </a:r>
            <a:r>
              <a:rPr lang="zh-TW" altLang="en-US" b="1" dirty="0" smtClean="0"/>
              <a:t>以應對突發情況所造成的錯誤</a:t>
            </a:r>
            <a:endParaRPr lang="en-US" altLang="zh-TW" b="1" dirty="0"/>
          </a:p>
        </p:txBody>
      </p:sp>
      <p:sp>
        <p:nvSpPr>
          <p:cNvPr id="28" name="文字方塊 27"/>
          <p:cNvSpPr txBox="1"/>
          <p:nvPr/>
        </p:nvSpPr>
        <p:spPr>
          <a:xfrm>
            <a:off x="5074564" y="2276872"/>
            <a:ext cx="4639976" cy="923330"/>
          </a:xfrm>
          <a:prstGeom prst="rect">
            <a:avLst/>
          </a:prstGeom>
          <a:solidFill>
            <a:schemeClr val="bg2">
              <a:lumMod val="85000"/>
            </a:schemeClr>
          </a:solidFill>
        </p:spPr>
        <p:txBody>
          <a:bodyPr wrap="square" rtlCol="0">
            <a:spAutoFit/>
          </a:bodyPr>
          <a:lstStyle/>
          <a:p>
            <a:r>
              <a:rPr lang="zh-TW" altLang="en-US" b="1" dirty="0" smtClean="0"/>
              <a:t>運用</a:t>
            </a:r>
            <a:r>
              <a:rPr lang="en-US" altLang="zh-TW" b="1" dirty="0">
                <a:solidFill>
                  <a:srgbClr val="BC101A"/>
                </a:solidFill>
              </a:rPr>
              <a:t>Selenium, Multi-threading</a:t>
            </a:r>
            <a:r>
              <a:rPr lang="zh-TW" altLang="en-US" b="1" dirty="0">
                <a:solidFill>
                  <a:srgbClr val="BC101A"/>
                </a:solidFill>
              </a:rPr>
              <a:t>以及</a:t>
            </a:r>
            <a:r>
              <a:rPr lang="en-US" altLang="zh-TW" b="1" dirty="0">
                <a:solidFill>
                  <a:srgbClr val="BC101A"/>
                </a:solidFill>
              </a:rPr>
              <a:t>Visualization</a:t>
            </a:r>
            <a:r>
              <a:rPr lang="zh-TW" altLang="en-US" b="1" dirty="0" smtClean="0"/>
              <a:t>等技術來完成主管及同事所交辦的任務</a:t>
            </a:r>
            <a:endParaRPr lang="en-US" altLang="zh-TW" b="1" dirty="0"/>
          </a:p>
        </p:txBody>
      </p:sp>
      <p:sp>
        <p:nvSpPr>
          <p:cNvPr id="30" name="文字方塊 29"/>
          <p:cNvSpPr txBox="1"/>
          <p:nvPr/>
        </p:nvSpPr>
        <p:spPr>
          <a:xfrm>
            <a:off x="200025" y="3318570"/>
            <a:ext cx="4639976" cy="3046988"/>
          </a:xfrm>
          <a:prstGeom prst="rect">
            <a:avLst/>
          </a:prstGeom>
          <a:noFill/>
        </p:spPr>
        <p:txBody>
          <a:bodyPr wrap="square" rtlCol="0">
            <a:spAutoFit/>
          </a:bodyPr>
          <a:lstStyle/>
          <a:p>
            <a:pPr marL="342900" indent="-342900">
              <a:buAutoNum type="arabicPeriod"/>
            </a:pPr>
            <a:r>
              <a:rPr lang="en-US" altLang="zh-TW" sz="1600" dirty="0"/>
              <a:t>C&amp;I Sales Report: Besides Weekly Report, I need to revise Code according to others’ requests, such as converting MMF of Account AUM to NMMF and programming to save our time.</a:t>
            </a:r>
          </a:p>
          <a:p>
            <a:pPr marL="342900" indent="-342900">
              <a:buAutoNum type="arabicPeriod"/>
            </a:pPr>
            <a:endParaRPr lang="en-US" altLang="zh-TW" sz="1600" dirty="0"/>
          </a:p>
          <a:p>
            <a:pPr marL="342900" indent="-342900">
              <a:buAutoNum type="arabicPeriod"/>
            </a:pPr>
            <a:r>
              <a:rPr lang="en-US" altLang="zh-TW" sz="1600" dirty="0"/>
              <a:t>Ins </a:t>
            </a:r>
            <a:r>
              <a:rPr lang="zh-TW" altLang="en-US" sz="1600" dirty="0"/>
              <a:t>客戶歸戶</a:t>
            </a:r>
            <a:r>
              <a:rPr lang="en-US" altLang="zh-TW" sz="1600" dirty="0"/>
              <a:t>: Update this project Monthly and fix the code while detecting some unreasonable phenomenon or results.</a:t>
            </a:r>
          </a:p>
          <a:p>
            <a:pPr marL="342900" indent="-342900">
              <a:buAutoNum type="arabicPeriod"/>
            </a:pPr>
            <a:endParaRPr lang="en-US" altLang="zh-TW" sz="1600" dirty="0"/>
          </a:p>
          <a:p>
            <a:pPr marL="342900" indent="-342900">
              <a:buAutoNum type="arabicPeriod"/>
            </a:pPr>
            <a:r>
              <a:rPr lang="en-US" altLang="zh-TW" sz="1600" dirty="0"/>
              <a:t>EDD: Revised Code to detected people who are more likely to be high risk customer.</a:t>
            </a:r>
          </a:p>
        </p:txBody>
      </p:sp>
      <p:sp>
        <p:nvSpPr>
          <p:cNvPr id="10" name="文字方塊 9">
            <a:extLst>
              <a:ext uri="{FF2B5EF4-FFF2-40B4-BE49-F238E27FC236}">
                <a16:creationId xmlns:a16="http://schemas.microsoft.com/office/drawing/2014/main" id="{18595DE8-69FE-7B65-06F3-639CE26D5159}"/>
              </a:ext>
            </a:extLst>
          </p:cNvPr>
          <p:cNvSpPr txBox="1"/>
          <p:nvPr/>
        </p:nvSpPr>
        <p:spPr>
          <a:xfrm>
            <a:off x="5065200" y="3318570"/>
            <a:ext cx="4639976" cy="3539430"/>
          </a:xfrm>
          <a:prstGeom prst="rect">
            <a:avLst/>
          </a:prstGeom>
          <a:noFill/>
        </p:spPr>
        <p:txBody>
          <a:bodyPr wrap="square" rtlCol="0">
            <a:spAutoFit/>
          </a:bodyPr>
          <a:lstStyle/>
          <a:p>
            <a:pPr marL="342900" indent="-342900">
              <a:buAutoNum type="arabicPeriod"/>
            </a:pPr>
            <a:r>
              <a:rPr lang="en-US" altLang="zh-TW" sz="1600" dirty="0"/>
              <a:t>ETF Web Crawler: Use Requests to collect information of specific ETF.</a:t>
            </a:r>
          </a:p>
          <a:p>
            <a:pPr marL="342900" indent="-342900">
              <a:buAutoNum type="arabicPeriod"/>
            </a:pPr>
            <a:r>
              <a:rPr lang="en-US" altLang="zh-TW" sz="1600" dirty="0"/>
              <a:t>Contract Information: Use Multi Threading Technical to read data, which is too large to read in the past, in 4 mins, and visualize data; furthermore, write a program to update data every months to save the time. In the meantime, there is a program can query data </a:t>
            </a:r>
            <a:r>
              <a:rPr lang="en-US" altLang="zh-TW" sz="1600" dirty="0" smtClean="0"/>
              <a:t>fast </a:t>
            </a:r>
            <a:r>
              <a:rPr lang="en-US" altLang="zh-TW" sz="1600" dirty="0"/>
              <a:t>as well,</a:t>
            </a:r>
          </a:p>
          <a:p>
            <a:pPr marL="342900" indent="-342900">
              <a:buAutoNum type="arabicPeriod"/>
            </a:pPr>
            <a:r>
              <a:rPr lang="en-US" altLang="zh-TW" sz="1600" dirty="0"/>
              <a:t>Government Fund Information: Utilize Pandas to convert PDF data into .csv data, and update portfolio of every Fund.</a:t>
            </a:r>
          </a:p>
          <a:p>
            <a:pPr marL="342900" indent="-342900">
              <a:buAutoNum type="arabicPeriod"/>
            </a:pPr>
            <a:r>
              <a:rPr lang="en-US" altLang="zh-TW" sz="1600" dirty="0"/>
              <a:t>Money DJ: Collect Data in Money DJ and Screen Shot  via Selenium.</a:t>
            </a:r>
          </a:p>
        </p:txBody>
      </p:sp>
      <p:sp>
        <p:nvSpPr>
          <p:cNvPr id="11"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kern="0" dirty="0" smtClean="0"/>
              <a:t>Task Overview</a:t>
            </a:r>
            <a:endParaRPr lang="zh-TW" altLang="en-US" kern="0" dirty="0"/>
          </a:p>
        </p:txBody>
      </p:sp>
    </p:spTree>
    <p:extLst>
      <p:ext uri="{BB962C8B-B14F-4D97-AF65-F5344CB8AC3E}">
        <p14:creationId xmlns:p14="http://schemas.microsoft.com/office/powerpoint/2010/main" val="367333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848544" y="4077072"/>
            <a:ext cx="3528392" cy="527344"/>
          </a:xfrm>
        </p:spPr>
        <p:txBody>
          <a:bodyPr/>
          <a:lstStyle/>
          <a:p>
            <a:r>
              <a:rPr lang="en-US" altLang="zh-TW" dirty="0">
                <a:latin typeface="Arial" charset="0"/>
              </a:rPr>
              <a:t>ETF Web Crawler</a:t>
            </a:r>
            <a:endParaRPr lang="zh-TW" altLang="en-US" dirty="0">
              <a:latin typeface="Arial" charset="0"/>
            </a:endParaRPr>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2737798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4</a:t>
            </a:fld>
            <a:endParaRPr lang="zh-TW" altLang="en-US" dirty="0"/>
          </a:p>
        </p:txBody>
      </p:sp>
      <p:sp>
        <p:nvSpPr>
          <p:cNvPr id="4" name="矩形 3">
            <a:extLst>
              <a:ext uri="{FF2B5EF4-FFF2-40B4-BE49-F238E27FC236}">
                <a16:creationId xmlns:a16="http://schemas.microsoft.com/office/drawing/2014/main" id="{93C3DAC0-0F03-68BE-3531-AF2D84FF58FD}"/>
              </a:ext>
            </a:extLst>
          </p:cNvPr>
          <p:cNvSpPr/>
          <p:nvPr/>
        </p:nvSpPr>
        <p:spPr bwMode="auto">
          <a:xfrm>
            <a:off x="200025" y="980728"/>
            <a:ext cx="9505950" cy="21602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a:ln>
                <a:noFill/>
              </a:ln>
              <a:solidFill>
                <a:schemeClr val="tx1"/>
              </a:solidFill>
              <a:effectLst/>
              <a:latin typeface="Arial" charset="0"/>
            </a:endParaRPr>
          </a:p>
        </p:txBody>
      </p:sp>
      <p:sp>
        <p:nvSpPr>
          <p:cNvPr id="5" name="文字方塊 4">
            <a:extLst>
              <a:ext uri="{FF2B5EF4-FFF2-40B4-BE49-F238E27FC236}">
                <a16:creationId xmlns:a16="http://schemas.microsoft.com/office/drawing/2014/main" id="{E7BDF4AB-F89A-0090-BA94-EDDD4F9E47ED}"/>
              </a:ext>
            </a:extLst>
          </p:cNvPr>
          <p:cNvSpPr txBox="1"/>
          <p:nvPr/>
        </p:nvSpPr>
        <p:spPr>
          <a:xfrm>
            <a:off x="141043" y="980728"/>
            <a:ext cx="3194786" cy="400110"/>
          </a:xfrm>
          <a:prstGeom prst="rect">
            <a:avLst/>
          </a:prstGeom>
          <a:noFill/>
        </p:spPr>
        <p:txBody>
          <a:bodyPr wrap="square" rtlCol="0">
            <a:spAutoFit/>
          </a:bodyPr>
          <a:lstStyle/>
          <a:p>
            <a:r>
              <a:rPr kumimoji="1" lang="en-US" altLang="zh-TW" sz="2000" b="1" dirty="0"/>
              <a:t>Web Crawler Process</a:t>
            </a:r>
            <a:endParaRPr kumimoji="1" lang="zh-TW" altLang="en-US" sz="2000" b="1" dirty="0"/>
          </a:p>
        </p:txBody>
      </p:sp>
      <p:pic>
        <p:nvPicPr>
          <p:cNvPr id="8" name="圖片 7">
            <a:extLst>
              <a:ext uri="{FF2B5EF4-FFF2-40B4-BE49-F238E27FC236}">
                <a16:creationId xmlns:a16="http://schemas.microsoft.com/office/drawing/2014/main" id="{41417443-7ABA-227E-06F4-12AEE393F8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087" y="1462776"/>
            <a:ext cx="1283866" cy="1125602"/>
          </a:xfrm>
          <a:prstGeom prst="rect">
            <a:avLst/>
          </a:prstGeom>
        </p:spPr>
      </p:pic>
      <p:sp>
        <p:nvSpPr>
          <p:cNvPr id="12" name="文字方塊 11">
            <a:extLst>
              <a:ext uri="{FF2B5EF4-FFF2-40B4-BE49-F238E27FC236}">
                <a16:creationId xmlns:a16="http://schemas.microsoft.com/office/drawing/2014/main" id="{DD30C11D-7C42-7410-44BD-DAF7EB3B877E}"/>
              </a:ext>
            </a:extLst>
          </p:cNvPr>
          <p:cNvSpPr txBox="1"/>
          <p:nvPr/>
        </p:nvSpPr>
        <p:spPr>
          <a:xfrm>
            <a:off x="142003" y="2500465"/>
            <a:ext cx="2229525" cy="646331"/>
          </a:xfrm>
          <a:prstGeom prst="rect">
            <a:avLst/>
          </a:prstGeom>
          <a:noFill/>
        </p:spPr>
        <p:txBody>
          <a:bodyPr wrap="square" rtlCol="0">
            <a:spAutoFit/>
          </a:bodyPr>
          <a:lstStyle/>
          <a:p>
            <a:pPr algn="ctr"/>
            <a:r>
              <a:rPr kumimoji="1" lang="en-US" altLang="zh-TW" dirty="0"/>
              <a:t>Find Web Page you need</a:t>
            </a:r>
            <a:endParaRPr kumimoji="1" lang="zh-TW" altLang="en-US" dirty="0"/>
          </a:p>
        </p:txBody>
      </p:sp>
      <p:sp>
        <p:nvSpPr>
          <p:cNvPr id="14" name="向右箭號 13">
            <a:extLst>
              <a:ext uri="{FF2B5EF4-FFF2-40B4-BE49-F238E27FC236}">
                <a16:creationId xmlns:a16="http://schemas.microsoft.com/office/drawing/2014/main" id="{1F5157F3-5B63-CB9F-8F2F-7B8DB4FC3013}"/>
              </a:ext>
            </a:extLst>
          </p:cNvPr>
          <p:cNvSpPr/>
          <p:nvPr/>
        </p:nvSpPr>
        <p:spPr bwMode="auto">
          <a:xfrm>
            <a:off x="2267896" y="1881560"/>
            <a:ext cx="492796" cy="2880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pic>
        <p:nvPicPr>
          <p:cNvPr id="19" name="圖片 18">
            <a:extLst>
              <a:ext uri="{FF2B5EF4-FFF2-40B4-BE49-F238E27FC236}">
                <a16:creationId xmlns:a16="http://schemas.microsoft.com/office/drawing/2014/main" id="{B8EA1646-0392-A86B-AF6E-B1474B2DD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652" y="1606792"/>
            <a:ext cx="1034113" cy="893673"/>
          </a:xfrm>
          <a:prstGeom prst="rect">
            <a:avLst/>
          </a:prstGeom>
        </p:spPr>
      </p:pic>
      <p:sp>
        <p:nvSpPr>
          <p:cNvPr id="21" name="文字方塊 20">
            <a:extLst>
              <a:ext uri="{FF2B5EF4-FFF2-40B4-BE49-F238E27FC236}">
                <a16:creationId xmlns:a16="http://schemas.microsoft.com/office/drawing/2014/main" id="{9C50008D-C9E3-E418-871A-4DCF19948737}"/>
              </a:ext>
            </a:extLst>
          </p:cNvPr>
          <p:cNvSpPr txBox="1"/>
          <p:nvPr/>
        </p:nvSpPr>
        <p:spPr>
          <a:xfrm>
            <a:off x="2605945" y="2661822"/>
            <a:ext cx="2229525" cy="369332"/>
          </a:xfrm>
          <a:prstGeom prst="rect">
            <a:avLst/>
          </a:prstGeom>
          <a:noFill/>
        </p:spPr>
        <p:txBody>
          <a:bodyPr wrap="square" rtlCol="0">
            <a:spAutoFit/>
          </a:bodyPr>
          <a:lstStyle/>
          <a:p>
            <a:pPr algn="ctr"/>
            <a:r>
              <a:rPr kumimoji="1" lang="en-US" altLang="zh-TW" dirty="0"/>
              <a:t>Analyze HTML</a:t>
            </a:r>
            <a:endParaRPr kumimoji="1" lang="zh-TW" altLang="en-US" dirty="0"/>
          </a:p>
        </p:txBody>
      </p:sp>
      <p:sp>
        <p:nvSpPr>
          <p:cNvPr id="22" name="向右箭號 21">
            <a:extLst>
              <a:ext uri="{FF2B5EF4-FFF2-40B4-BE49-F238E27FC236}">
                <a16:creationId xmlns:a16="http://schemas.microsoft.com/office/drawing/2014/main" id="{91E2DC94-B618-6AB6-F3E2-869F7CABC42D}"/>
              </a:ext>
            </a:extLst>
          </p:cNvPr>
          <p:cNvSpPr/>
          <p:nvPr/>
        </p:nvSpPr>
        <p:spPr bwMode="auto">
          <a:xfrm>
            <a:off x="4680725" y="1881560"/>
            <a:ext cx="492796" cy="2880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pic>
        <p:nvPicPr>
          <p:cNvPr id="23" name="圖片 22">
            <a:extLst>
              <a:ext uri="{FF2B5EF4-FFF2-40B4-BE49-F238E27FC236}">
                <a16:creationId xmlns:a16="http://schemas.microsoft.com/office/drawing/2014/main" id="{3F52752A-63DC-E637-4096-17BF15F7B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6481" y="1462776"/>
            <a:ext cx="1285232" cy="1126800"/>
          </a:xfrm>
          <a:prstGeom prst="rect">
            <a:avLst/>
          </a:prstGeom>
        </p:spPr>
      </p:pic>
      <p:sp>
        <p:nvSpPr>
          <p:cNvPr id="25" name="文字方塊 24">
            <a:extLst>
              <a:ext uri="{FF2B5EF4-FFF2-40B4-BE49-F238E27FC236}">
                <a16:creationId xmlns:a16="http://schemas.microsoft.com/office/drawing/2014/main" id="{60B6DA49-4010-3374-4695-965CC3881606}"/>
              </a:ext>
            </a:extLst>
          </p:cNvPr>
          <p:cNvSpPr txBox="1"/>
          <p:nvPr/>
        </p:nvSpPr>
        <p:spPr>
          <a:xfrm>
            <a:off x="5238091" y="2661822"/>
            <a:ext cx="2229525" cy="369332"/>
          </a:xfrm>
          <a:prstGeom prst="rect">
            <a:avLst/>
          </a:prstGeom>
          <a:noFill/>
        </p:spPr>
        <p:txBody>
          <a:bodyPr wrap="square" rtlCol="0">
            <a:spAutoFit/>
          </a:bodyPr>
          <a:lstStyle/>
          <a:p>
            <a:pPr algn="ctr"/>
            <a:r>
              <a:rPr kumimoji="1" lang="en-US" altLang="zh-TW" dirty="0"/>
              <a:t>Collect Data</a:t>
            </a:r>
            <a:endParaRPr kumimoji="1" lang="zh-TW" altLang="en-US" dirty="0"/>
          </a:p>
        </p:txBody>
      </p:sp>
      <p:sp>
        <p:nvSpPr>
          <p:cNvPr id="26" name="向右箭號 25">
            <a:extLst>
              <a:ext uri="{FF2B5EF4-FFF2-40B4-BE49-F238E27FC236}">
                <a16:creationId xmlns:a16="http://schemas.microsoft.com/office/drawing/2014/main" id="{09E1ED66-1955-BCE4-B965-A65BA0082219}"/>
              </a:ext>
            </a:extLst>
          </p:cNvPr>
          <p:cNvSpPr/>
          <p:nvPr/>
        </p:nvSpPr>
        <p:spPr bwMode="auto">
          <a:xfrm>
            <a:off x="7344673" y="1881560"/>
            <a:ext cx="492796" cy="2880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pic>
        <p:nvPicPr>
          <p:cNvPr id="27" name="圖片 26">
            <a:extLst>
              <a:ext uri="{FF2B5EF4-FFF2-40B4-BE49-F238E27FC236}">
                <a16:creationId xmlns:a16="http://schemas.microsoft.com/office/drawing/2014/main" id="{77CD7404-0204-55B4-484E-70E7BF6762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0429" y="1470239"/>
            <a:ext cx="1285232" cy="1126800"/>
          </a:xfrm>
          <a:prstGeom prst="rect">
            <a:avLst/>
          </a:prstGeom>
        </p:spPr>
      </p:pic>
      <p:sp>
        <p:nvSpPr>
          <p:cNvPr id="29" name="文字方塊 28">
            <a:extLst>
              <a:ext uri="{FF2B5EF4-FFF2-40B4-BE49-F238E27FC236}">
                <a16:creationId xmlns:a16="http://schemas.microsoft.com/office/drawing/2014/main" id="{D5E00E50-647C-EBB4-DFA7-1BA6F2985F51}"/>
              </a:ext>
            </a:extLst>
          </p:cNvPr>
          <p:cNvSpPr txBox="1"/>
          <p:nvPr/>
        </p:nvSpPr>
        <p:spPr>
          <a:xfrm>
            <a:off x="7808282" y="2638964"/>
            <a:ext cx="2229525" cy="369332"/>
          </a:xfrm>
          <a:prstGeom prst="rect">
            <a:avLst/>
          </a:prstGeom>
          <a:noFill/>
        </p:spPr>
        <p:txBody>
          <a:bodyPr wrap="square" rtlCol="0">
            <a:spAutoFit/>
          </a:bodyPr>
          <a:lstStyle/>
          <a:p>
            <a:pPr algn="ctr"/>
            <a:r>
              <a:rPr kumimoji="1" lang="en-US" altLang="zh-TW" dirty="0"/>
              <a:t>Save as Excel</a:t>
            </a:r>
            <a:endParaRPr kumimoji="1" lang="zh-TW" altLang="en-US" dirty="0"/>
          </a:p>
        </p:txBody>
      </p:sp>
      <p:pic>
        <p:nvPicPr>
          <p:cNvPr id="34" name="圖片 33">
            <a:extLst>
              <a:ext uri="{FF2B5EF4-FFF2-40B4-BE49-F238E27FC236}">
                <a16:creationId xmlns:a16="http://schemas.microsoft.com/office/drawing/2014/main" id="{EB08F5B7-E4C5-2A20-9D0C-492EAD714B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1197" y="3429000"/>
            <a:ext cx="4376936" cy="2735585"/>
          </a:xfrm>
          <a:prstGeom prst="rect">
            <a:avLst/>
          </a:prstGeom>
        </p:spPr>
      </p:pic>
      <p:sp>
        <p:nvSpPr>
          <p:cNvPr id="36" name="矩形 35">
            <a:extLst>
              <a:ext uri="{FF2B5EF4-FFF2-40B4-BE49-F238E27FC236}">
                <a16:creationId xmlns:a16="http://schemas.microsoft.com/office/drawing/2014/main" id="{EBEE8F1E-5A78-CE19-1F5E-53C82ECEDBE3}"/>
              </a:ext>
            </a:extLst>
          </p:cNvPr>
          <p:cNvSpPr/>
          <p:nvPr/>
        </p:nvSpPr>
        <p:spPr bwMode="auto">
          <a:xfrm>
            <a:off x="2695952" y="3861048"/>
            <a:ext cx="1912182" cy="2303537"/>
          </a:xfrm>
          <a:prstGeom prst="rect">
            <a:avLst/>
          </a:prstGeom>
          <a:noFill/>
          <a:ln w="28575" cap="flat" cmpd="sng" algn="ctr">
            <a:solidFill>
              <a:schemeClr val="accent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38" name="矩形 37">
            <a:extLst>
              <a:ext uri="{FF2B5EF4-FFF2-40B4-BE49-F238E27FC236}">
                <a16:creationId xmlns:a16="http://schemas.microsoft.com/office/drawing/2014/main" id="{C6687F78-E555-933D-5A67-A2AD3FB6C441}"/>
              </a:ext>
            </a:extLst>
          </p:cNvPr>
          <p:cNvSpPr/>
          <p:nvPr/>
        </p:nvSpPr>
        <p:spPr bwMode="auto">
          <a:xfrm>
            <a:off x="296206" y="5517232"/>
            <a:ext cx="2208522" cy="629714"/>
          </a:xfrm>
          <a:prstGeom prst="rect">
            <a:avLst/>
          </a:prstGeom>
          <a:noFill/>
          <a:ln w="28575" cap="flat" cmpd="sng" algn="ctr">
            <a:solidFill>
              <a:schemeClr val="accent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37" name="三角形 36">
            <a:extLst>
              <a:ext uri="{FF2B5EF4-FFF2-40B4-BE49-F238E27FC236}">
                <a16:creationId xmlns:a16="http://schemas.microsoft.com/office/drawing/2014/main" id="{2D42843C-A318-8F1D-1C67-FE428B27F793}"/>
              </a:ext>
            </a:extLst>
          </p:cNvPr>
          <p:cNvSpPr/>
          <p:nvPr/>
        </p:nvSpPr>
        <p:spPr bwMode="auto">
          <a:xfrm rot="5400000">
            <a:off x="3833224" y="4604383"/>
            <a:ext cx="2591585" cy="360040"/>
          </a:xfrm>
          <a:prstGeom prst="triangle">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pic>
        <p:nvPicPr>
          <p:cNvPr id="40" name="圖片 39">
            <a:extLst>
              <a:ext uri="{FF2B5EF4-FFF2-40B4-BE49-F238E27FC236}">
                <a16:creationId xmlns:a16="http://schemas.microsoft.com/office/drawing/2014/main" id="{58368BA9-5459-8859-67FB-F3AC012D21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9902" y="3716672"/>
            <a:ext cx="4056074" cy="2160240"/>
          </a:xfrm>
          <a:prstGeom prst="rect">
            <a:avLst/>
          </a:prstGeom>
        </p:spPr>
      </p:pic>
      <p:sp>
        <p:nvSpPr>
          <p:cNvPr id="24"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en-US" altLang="zh-TW" kern="0" dirty="0" smtClean="0"/>
              <a:t>ETF</a:t>
            </a:r>
            <a:r>
              <a:rPr lang="zh-TW" altLang="en-US" kern="0" dirty="0" smtClean="0"/>
              <a:t> </a:t>
            </a:r>
            <a:r>
              <a:rPr lang="en-US" altLang="zh-TW" kern="0" dirty="0" smtClean="0"/>
              <a:t>Web Crawler</a:t>
            </a:r>
            <a:endParaRPr lang="zh-TW" altLang="en-US" kern="0" dirty="0"/>
          </a:p>
        </p:txBody>
      </p:sp>
    </p:spTree>
    <p:extLst>
      <p:ext uri="{BB962C8B-B14F-4D97-AF65-F5344CB8AC3E}">
        <p14:creationId xmlns:p14="http://schemas.microsoft.com/office/powerpoint/2010/main" val="717848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848544" y="4077072"/>
            <a:ext cx="3528392" cy="527344"/>
          </a:xfrm>
        </p:spPr>
        <p:txBody>
          <a:bodyPr/>
          <a:lstStyle/>
          <a:p>
            <a:r>
              <a:rPr lang="en-US" altLang="zh-TW" dirty="0">
                <a:latin typeface="Arial" charset="0"/>
              </a:rPr>
              <a:t>Contract Information</a:t>
            </a:r>
            <a:endParaRPr lang="zh-TW" altLang="en-US" dirty="0">
              <a:latin typeface="Arial" charset="0"/>
            </a:endParaRPr>
          </a:p>
        </p:txBody>
      </p:sp>
      <p:sp>
        <p:nvSpPr>
          <p:cNvPr id="4" name="文字版面配置區 3"/>
          <p:cNvSpPr>
            <a:spLocks noGrp="1"/>
          </p:cNvSpPr>
          <p:nvPr>
            <p:ph type="body" sz="quarter" idx="18"/>
          </p:nvPr>
        </p:nvSpPr>
        <p:spPr/>
        <p:txBody>
          <a:bodyPr/>
          <a:lstStyle/>
          <a:p>
            <a:endParaRPr lang="zh-TW" altLang="en-US"/>
          </a:p>
        </p:txBody>
      </p:sp>
    </p:spTree>
    <p:extLst>
      <p:ext uri="{BB962C8B-B14F-4D97-AF65-F5344CB8AC3E}">
        <p14:creationId xmlns:p14="http://schemas.microsoft.com/office/powerpoint/2010/main" val="1270967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6</a:t>
            </a:fld>
            <a:endParaRPr lang="zh-TW" altLang="en-US" dirty="0"/>
          </a:p>
        </p:txBody>
      </p:sp>
      <p:sp>
        <p:nvSpPr>
          <p:cNvPr id="3" name="標題 2"/>
          <p:cNvSpPr>
            <a:spLocks noGrp="1"/>
          </p:cNvSpPr>
          <p:nvPr>
            <p:ph type="title"/>
          </p:nvPr>
        </p:nvSpPr>
        <p:spPr>
          <a:xfrm>
            <a:off x="1921269" y="148023"/>
            <a:ext cx="6336000" cy="720000"/>
          </a:xfrm>
        </p:spPr>
        <p:txBody>
          <a:bodyPr/>
          <a:lstStyle/>
          <a:p>
            <a:pPr algn="ctr"/>
            <a:r>
              <a:rPr lang="en-US" altLang="zh-TW" dirty="0"/>
              <a:t>Contract Information(Part 1)</a:t>
            </a:r>
            <a:endParaRPr lang="zh-TW" altLang="en-US" dirty="0"/>
          </a:p>
        </p:txBody>
      </p:sp>
      <p:sp>
        <p:nvSpPr>
          <p:cNvPr id="5" name="矩形 4">
            <a:extLst>
              <a:ext uri="{FF2B5EF4-FFF2-40B4-BE49-F238E27FC236}">
                <a16:creationId xmlns:a16="http://schemas.microsoft.com/office/drawing/2014/main" id="{C97D9460-298F-FE42-6A77-D63D60CA7C6E}"/>
              </a:ext>
            </a:extLst>
          </p:cNvPr>
          <p:cNvSpPr/>
          <p:nvPr/>
        </p:nvSpPr>
        <p:spPr bwMode="auto">
          <a:xfrm>
            <a:off x="213791" y="1052736"/>
            <a:ext cx="504056" cy="1008112"/>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eaVert"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Arial" charset="0"/>
              </a:rPr>
              <a:t>問題</a:t>
            </a:r>
            <a:endParaRPr kumimoji="0" lang="zh-TW" altLang="en-US" sz="1200" b="1" i="0" u="none" strike="noStrike" cap="none" normalizeH="0" baseline="0" dirty="0">
              <a:ln>
                <a:noFill/>
              </a:ln>
              <a:solidFill>
                <a:schemeClr val="tx1"/>
              </a:solidFill>
              <a:effectLst/>
              <a:latin typeface="Arial" charset="0"/>
            </a:endParaRPr>
          </a:p>
        </p:txBody>
      </p:sp>
      <p:sp>
        <p:nvSpPr>
          <p:cNvPr id="8" name="矩形 7">
            <a:extLst>
              <a:ext uri="{FF2B5EF4-FFF2-40B4-BE49-F238E27FC236}">
                <a16:creationId xmlns:a16="http://schemas.microsoft.com/office/drawing/2014/main" id="{2B587A47-1C88-4EF8-05AC-4738EEA8ABAB}"/>
              </a:ext>
            </a:extLst>
          </p:cNvPr>
          <p:cNvSpPr/>
          <p:nvPr/>
        </p:nvSpPr>
        <p:spPr bwMode="auto">
          <a:xfrm>
            <a:off x="1064568" y="1052736"/>
            <a:ext cx="8641407" cy="1008112"/>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kumimoji="0" lang="zh-TW" altLang="en-US" sz="1400" b="1" i="0" u="none" strike="noStrike" cap="none" normalizeH="0" baseline="0" dirty="0" smtClean="0">
                <a:ln>
                  <a:noFill/>
                </a:ln>
                <a:solidFill>
                  <a:schemeClr val="tx1"/>
                </a:solidFill>
                <a:effectLst/>
                <a:latin typeface="Arial" charset="0"/>
              </a:rPr>
              <a:t>從野村進入台灣至今已累積超過</a:t>
            </a:r>
            <a:r>
              <a:rPr lang="en-US" altLang="zh-TW" sz="1400" b="1" dirty="0">
                <a:latin typeface="Arial" charset="0"/>
              </a:rPr>
              <a:t>4,000,000 </a:t>
            </a:r>
            <a:r>
              <a:rPr lang="zh-TW" altLang="en-US" sz="1400" b="1" dirty="0">
                <a:latin typeface="Arial" charset="0"/>
              </a:rPr>
              <a:t>筆</a:t>
            </a:r>
            <a:r>
              <a:rPr lang="zh-TW" altLang="en-US" sz="1400" b="1" dirty="0" smtClean="0">
                <a:latin typeface="Arial" charset="0"/>
              </a:rPr>
              <a:t>契約資料，那麼龐大的數量使我們不能透過</a:t>
            </a:r>
            <a:r>
              <a:rPr lang="en-US" altLang="zh-TW" sz="1400" b="1" dirty="0" smtClean="0">
                <a:latin typeface="Arial" charset="0"/>
              </a:rPr>
              <a:t>Excel</a:t>
            </a:r>
            <a:r>
              <a:rPr lang="zh-TW" altLang="en-US" sz="1400" b="1" dirty="0" smtClean="0">
                <a:latin typeface="Arial" charset="0"/>
              </a:rPr>
              <a:t>來讀取，同時若是透過</a:t>
            </a:r>
            <a:r>
              <a:rPr lang="en-US" altLang="zh-TW" sz="1400" b="1" dirty="0" smtClean="0">
                <a:latin typeface="Arial" charset="0"/>
              </a:rPr>
              <a:t>Python</a:t>
            </a:r>
            <a:r>
              <a:rPr lang="zh-TW" altLang="en-US" sz="1400" b="1" dirty="0" smtClean="0">
                <a:latin typeface="Arial" charset="0"/>
              </a:rPr>
              <a:t>來讀取的話也需要花費許多時間</a:t>
            </a:r>
            <a:endParaRPr kumimoji="0" lang="zh-TW" altLang="en-US" sz="1400" b="1" i="0" u="none" strike="noStrike" cap="none" normalizeH="0" baseline="0" dirty="0">
              <a:ln>
                <a:noFill/>
              </a:ln>
              <a:solidFill>
                <a:schemeClr val="tx1"/>
              </a:solidFill>
              <a:effectLst/>
              <a:latin typeface="Arial" charset="0"/>
            </a:endParaRPr>
          </a:p>
        </p:txBody>
      </p:sp>
      <p:sp>
        <p:nvSpPr>
          <p:cNvPr id="13" name="三角形 12">
            <a:extLst>
              <a:ext uri="{FF2B5EF4-FFF2-40B4-BE49-F238E27FC236}">
                <a16:creationId xmlns:a16="http://schemas.microsoft.com/office/drawing/2014/main" id="{6E9DF039-853C-F520-19E5-0AD61DA9C39E}"/>
              </a:ext>
            </a:extLst>
          </p:cNvPr>
          <p:cNvSpPr/>
          <p:nvPr/>
        </p:nvSpPr>
        <p:spPr bwMode="auto">
          <a:xfrm rot="10800000">
            <a:off x="2432720" y="2348880"/>
            <a:ext cx="5040560" cy="360040"/>
          </a:xfrm>
          <a:prstGeom prst="triangle">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a:ln>
                <a:noFill/>
              </a:ln>
              <a:solidFill>
                <a:schemeClr val="tx1"/>
              </a:solidFill>
              <a:effectLst/>
              <a:latin typeface="Arial" charset="0"/>
            </a:endParaRPr>
          </a:p>
        </p:txBody>
      </p:sp>
      <p:sp>
        <p:nvSpPr>
          <p:cNvPr id="14" name="矩形 13">
            <a:extLst>
              <a:ext uri="{FF2B5EF4-FFF2-40B4-BE49-F238E27FC236}">
                <a16:creationId xmlns:a16="http://schemas.microsoft.com/office/drawing/2014/main" id="{378376A7-B761-F843-50D7-6630626D3E78}"/>
              </a:ext>
            </a:extLst>
          </p:cNvPr>
          <p:cNvSpPr/>
          <p:nvPr/>
        </p:nvSpPr>
        <p:spPr bwMode="auto">
          <a:xfrm>
            <a:off x="213791" y="2919908"/>
            <a:ext cx="504056" cy="797124"/>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eaVert"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Arial" charset="0"/>
              </a:rPr>
              <a:t>解決方案</a:t>
            </a:r>
            <a:endParaRPr kumimoji="0" lang="zh-TW" altLang="en-US" sz="1200" b="1" i="0" u="none" strike="noStrike" cap="none" normalizeH="0" baseline="0" dirty="0">
              <a:ln>
                <a:noFill/>
              </a:ln>
              <a:solidFill>
                <a:schemeClr val="tx1"/>
              </a:solidFill>
              <a:effectLst/>
              <a:latin typeface="Arial" charset="0"/>
            </a:endParaRPr>
          </a:p>
        </p:txBody>
      </p:sp>
      <p:sp>
        <p:nvSpPr>
          <p:cNvPr id="15" name="矩形 14">
            <a:extLst>
              <a:ext uri="{FF2B5EF4-FFF2-40B4-BE49-F238E27FC236}">
                <a16:creationId xmlns:a16="http://schemas.microsoft.com/office/drawing/2014/main" id="{81B756FC-DA83-E447-1154-D067AFED8CDB}"/>
              </a:ext>
            </a:extLst>
          </p:cNvPr>
          <p:cNvSpPr/>
          <p:nvPr/>
        </p:nvSpPr>
        <p:spPr bwMode="auto">
          <a:xfrm>
            <a:off x="1064568" y="2919908"/>
            <a:ext cx="8641407" cy="797124"/>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1400" b="1" i="0" u="none" strike="noStrike" cap="none" normalizeH="0" baseline="0" dirty="0" smtClean="0">
                <a:ln>
                  <a:noFill/>
                </a:ln>
                <a:solidFill>
                  <a:schemeClr val="tx1"/>
                </a:solidFill>
                <a:effectLst/>
                <a:latin typeface="Arial" charset="0"/>
              </a:rPr>
              <a:t>運用</a:t>
            </a:r>
            <a:r>
              <a:rPr lang="en-US" altLang="zh-TW" sz="1400" b="1" dirty="0" smtClean="0">
                <a:latin typeface="Arial" charset="0"/>
              </a:rPr>
              <a:t>”</a:t>
            </a:r>
            <a:r>
              <a:rPr lang="zh-TW" altLang="en-US" sz="1400" b="1" dirty="0" smtClean="0">
                <a:latin typeface="Arial" charset="0"/>
              </a:rPr>
              <a:t>平行運算</a:t>
            </a:r>
            <a:r>
              <a:rPr lang="en-US" altLang="zh-TW" sz="1400" b="1" dirty="0" smtClean="0">
                <a:latin typeface="Arial" charset="0"/>
              </a:rPr>
              <a:t>”</a:t>
            </a:r>
            <a:r>
              <a:rPr lang="zh-TW" altLang="en-US" sz="1400" b="1" dirty="0" smtClean="0">
                <a:latin typeface="Arial" charset="0"/>
              </a:rPr>
              <a:t>的技術將讀取檔案的時間壓縮在四分鐘之內</a:t>
            </a:r>
            <a:endParaRPr kumimoji="0" lang="zh-TW" altLang="en-US" sz="1400" b="1" i="0" u="none" strike="noStrike" cap="none" normalizeH="0" baseline="0" dirty="0">
              <a:ln>
                <a:noFill/>
              </a:ln>
              <a:solidFill>
                <a:schemeClr val="tx1"/>
              </a:solidFill>
              <a:effectLst/>
              <a:latin typeface="Arial" charset="0"/>
            </a:endParaRPr>
          </a:p>
        </p:txBody>
      </p:sp>
      <p:sp>
        <p:nvSpPr>
          <p:cNvPr id="17" name="文字方塊 16">
            <a:extLst>
              <a:ext uri="{FF2B5EF4-FFF2-40B4-BE49-F238E27FC236}">
                <a16:creationId xmlns:a16="http://schemas.microsoft.com/office/drawing/2014/main" id="{D5D02050-2C95-A810-BF46-D3D8869BC965}"/>
              </a:ext>
            </a:extLst>
          </p:cNvPr>
          <p:cNvSpPr txBox="1"/>
          <p:nvPr/>
        </p:nvSpPr>
        <p:spPr>
          <a:xfrm>
            <a:off x="200025" y="3770008"/>
            <a:ext cx="2837187" cy="369332"/>
          </a:xfrm>
          <a:prstGeom prst="rect">
            <a:avLst/>
          </a:prstGeom>
          <a:noFill/>
        </p:spPr>
        <p:txBody>
          <a:bodyPr wrap="none" rtlCol="0">
            <a:spAutoFit/>
          </a:bodyPr>
          <a:lstStyle/>
          <a:p>
            <a:r>
              <a:rPr kumimoji="1" lang="en-US" altLang="zh-TW" b="1" dirty="0"/>
              <a:t>Without Multi-Threading</a:t>
            </a:r>
            <a:endParaRPr kumimoji="1" lang="zh-TW" altLang="en-US" b="1" dirty="0"/>
          </a:p>
        </p:txBody>
      </p:sp>
      <p:sp>
        <p:nvSpPr>
          <p:cNvPr id="18" name="文字方塊 17">
            <a:extLst>
              <a:ext uri="{FF2B5EF4-FFF2-40B4-BE49-F238E27FC236}">
                <a16:creationId xmlns:a16="http://schemas.microsoft.com/office/drawing/2014/main" id="{954E7959-BEBC-C800-576B-8521D68D9C74}"/>
              </a:ext>
            </a:extLst>
          </p:cNvPr>
          <p:cNvSpPr txBox="1"/>
          <p:nvPr/>
        </p:nvSpPr>
        <p:spPr>
          <a:xfrm>
            <a:off x="200025" y="4728533"/>
            <a:ext cx="2478114" cy="369332"/>
          </a:xfrm>
          <a:prstGeom prst="rect">
            <a:avLst/>
          </a:prstGeom>
          <a:noFill/>
        </p:spPr>
        <p:txBody>
          <a:bodyPr wrap="none" rtlCol="0">
            <a:spAutoFit/>
          </a:bodyPr>
          <a:lstStyle/>
          <a:p>
            <a:r>
              <a:rPr kumimoji="1" lang="en-US" altLang="zh-TW" b="1" dirty="0"/>
              <a:t>With Multi-Threading</a:t>
            </a:r>
            <a:endParaRPr kumimoji="1" lang="zh-TW" altLang="en-US" b="1" dirty="0"/>
          </a:p>
        </p:txBody>
      </p:sp>
      <p:sp>
        <p:nvSpPr>
          <p:cNvPr id="19" name="矩形 18">
            <a:extLst>
              <a:ext uri="{FF2B5EF4-FFF2-40B4-BE49-F238E27FC236}">
                <a16:creationId xmlns:a16="http://schemas.microsoft.com/office/drawing/2014/main" id="{7BFEE686-6C96-5FE8-D158-8B55D6F13190}"/>
              </a:ext>
            </a:extLst>
          </p:cNvPr>
          <p:cNvSpPr/>
          <p:nvPr/>
        </p:nvSpPr>
        <p:spPr bwMode="auto">
          <a:xfrm>
            <a:off x="1843619" y="4255933"/>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Code A</a:t>
            </a:r>
            <a:endParaRPr kumimoji="0" lang="zh-TW" altLang="en-US" sz="1200" b="1" i="0" u="none" strike="noStrike" cap="none" normalizeH="0" baseline="0" dirty="0" err="1">
              <a:ln>
                <a:noFill/>
              </a:ln>
              <a:solidFill>
                <a:schemeClr val="tx1"/>
              </a:solidFill>
              <a:effectLst/>
              <a:latin typeface="Arial" charset="0"/>
            </a:endParaRPr>
          </a:p>
        </p:txBody>
      </p:sp>
      <p:sp>
        <p:nvSpPr>
          <p:cNvPr id="20" name="矩形 19">
            <a:extLst>
              <a:ext uri="{FF2B5EF4-FFF2-40B4-BE49-F238E27FC236}">
                <a16:creationId xmlns:a16="http://schemas.microsoft.com/office/drawing/2014/main" id="{B77E6B80-A225-00DF-250C-8CEDFF4B51BD}"/>
              </a:ext>
            </a:extLst>
          </p:cNvPr>
          <p:cNvSpPr/>
          <p:nvPr/>
        </p:nvSpPr>
        <p:spPr bwMode="auto">
          <a:xfrm>
            <a:off x="3288288" y="4255933"/>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Code B</a:t>
            </a:r>
            <a:endParaRPr kumimoji="0" lang="zh-TW" altLang="en-US" sz="1200" b="1" i="0" u="none" strike="noStrike" cap="none" normalizeH="0" baseline="0" dirty="0" err="1">
              <a:ln>
                <a:noFill/>
              </a:ln>
              <a:solidFill>
                <a:schemeClr val="tx1"/>
              </a:solidFill>
              <a:effectLst/>
              <a:latin typeface="Arial" charset="0"/>
            </a:endParaRPr>
          </a:p>
        </p:txBody>
      </p:sp>
      <p:sp>
        <p:nvSpPr>
          <p:cNvPr id="21" name="矩形 20">
            <a:extLst>
              <a:ext uri="{FF2B5EF4-FFF2-40B4-BE49-F238E27FC236}">
                <a16:creationId xmlns:a16="http://schemas.microsoft.com/office/drawing/2014/main" id="{21F664A2-4512-206B-5EB3-A9D3A43A5A60}"/>
              </a:ext>
            </a:extLst>
          </p:cNvPr>
          <p:cNvSpPr/>
          <p:nvPr/>
        </p:nvSpPr>
        <p:spPr bwMode="auto">
          <a:xfrm>
            <a:off x="4732957" y="4255933"/>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Code C</a:t>
            </a:r>
            <a:endParaRPr kumimoji="0" lang="zh-TW" altLang="en-US" sz="1200" b="1" i="0" u="none" strike="noStrike" cap="none" normalizeH="0" baseline="0" dirty="0" err="1">
              <a:ln>
                <a:noFill/>
              </a:ln>
              <a:solidFill>
                <a:schemeClr val="tx1"/>
              </a:solidFill>
              <a:effectLst/>
              <a:latin typeface="Arial" charset="0"/>
            </a:endParaRPr>
          </a:p>
        </p:txBody>
      </p:sp>
      <p:cxnSp>
        <p:nvCxnSpPr>
          <p:cNvPr id="23" name="直線箭頭接點 22">
            <a:extLst>
              <a:ext uri="{FF2B5EF4-FFF2-40B4-BE49-F238E27FC236}">
                <a16:creationId xmlns:a16="http://schemas.microsoft.com/office/drawing/2014/main" id="{12E5BEA7-FCB5-F108-AA94-B918B183960C}"/>
              </a:ext>
            </a:extLst>
          </p:cNvPr>
          <p:cNvCxnSpPr>
            <a:stCxn id="19" idx="3"/>
            <a:endCxn id="20" idx="1"/>
          </p:cNvCxnSpPr>
          <p:nvPr/>
        </p:nvCxnSpPr>
        <p:spPr bwMode="auto">
          <a:xfrm>
            <a:off x="3090440" y="4435953"/>
            <a:ext cx="197848"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25" name="直線箭頭接點 24">
            <a:extLst>
              <a:ext uri="{FF2B5EF4-FFF2-40B4-BE49-F238E27FC236}">
                <a16:creationId xmlns:a16="http://schemas.microsoft.com/office/drawing/2014/main" id="{460D6F34-1F5E-775B-856E-5A385C821650}"/>
              </a:ext>
            </a:extLst>
          </p:cNvPr>
          <p:cNvCxnSpPr/>
          <p:nvPr/>
        </p:nvCxnSpPr>
        <p:spPr bwMode="auto">
          <a:xfrm>
            <a:off x="4535109" y="4434941"/>
            <a:ext cx="197848"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26" name="矩形 25">
            <a:extLst>
              <a:ext uri="{FF2B5EF4-FFF2-40B4-BE49-F238E27FC236}">
                <a16:creationId xmlns:a16="http://schemas.microsoft.com/office/drawing/2014/main" id="{33171A43-A368-FD85-D07D-8BFC5BDB5694}"/>
              </a:ext>
            </a:extLst>
          </p:cNvPr>
          <p:cNvSpPr/>
          <p:nvPr/>
        </p:nvSpPr>
        <p:spPr bwMode="auto">
          <a:xfrm>
            <a:off x="6175095" y="4254921"/>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Mission Complete</a:t>
            </a:r>
            <a:endParaRPr kumimoji="0" lang="zh-TW" altLang="en-US" sz="1200" b="1" i="0" u="none" strike="noStrike" cap="none" normalizeH="0" baseline="0" dirty="0" err="1">
              <a:ln>
                <a:noFill/>
              </a:ln>
              <a:solidFill>
                <a:schemeClr val="tx1"/>
              </a:solidFill>
              <a:effectLst/>
              <a:latin typeface="Arial" charset="0"/>
            </a:endParaRPr>
          </a:p>
        </p:txBody>
      </p:sp>
      <p:cxnSp>
        <p:nvCxnSpPr>
          <p:cNvPr id="27" name="直線箭頭接點 26">
            <a:extLst>
              <a:ext uri="{FF2B5EF4-FFF2-40B4-BE49-F238E27FC236}">
                <a16:creationId xmlns:a16="http://schemas.microsoft.com/office/drawing/2014/main" id="{73FF672A-78BF-2F01-17A3-A2BD058958CD}"/>
              </a:ext>
            </a:extLst>
          </p:cNvPr>
          <p:cNvCxnSpPr/>
          <p:nvPr/>
        </p:nvCxnSpPr>
        <p:spPr bwMode="auto">
          <a:xfrm>
            <a:off x="5977247" y="4433929"/>
            <a:ext cx="197848"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28" name="矩形 27">
            <a:extLst>
              <a:ext uri="{FF2B5EF4-FFF2-40B4-BE49-F238E27FC236}">
                <a16:creationId xmlns:a16="http://schemas.microsoft.com/office/drawing/2014/main" id="{8A682B81-B5E2-3BF9-CC3A-E763F4E8E3C6}"/>
              </a:ext>
            </a:extLst>
          </p:cNvPr>
          <p:cNvSpPr/>
          <p:nvPr/>
        </p:nvSpPr>
        <p:spPr bwMode="auto">
          <a:xfrm>
            <a:off x="1838381" y="5091355"/>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Code A</a:t>
            </a:r>
            <a:endParaRPr kumimoji="0" lang="zh-TW" altLang="en-US" sz="1200" b="1" i="0" u="none" strike="noStrike" cap="none" normalizeH="0" baseline="0" dirty="0" err="1">
              <a:ln>
                <a:noFill/>
              </a:ln>
              <a:solidFill>
                <a:schemeClr val="tx1"/>
              </a:solidFill>
              <a:effectLst/>
              <a:latin typeface="Arial" charset="0"/>
            </a:endParaRPr>
          </a:p>
        </p:txBody>
      </p:sp>
      <p:sp>
        <p:nvSpPr>
          <p:cNvPr id="29" name="矩形 28">
            <a:extLst>
              <a:ext uri="{FF2B5EF4-FFF2-40B4-BE49-F238E27FC236}">
                <a16:creationId xmlns:a16="http://schemas.microsoft.com/office/drawing/2014/main" id="{6E2749F7-01EE-2D37-5504-DD84ACBF90B4}"/>
              </a:ext>
            </a:extLst>
          </p:cNvPr>
          <p:cNvSpPr/>
          <p:nvPr/>
        </p:nvSpPr>
        <p:spPr bwMode="auto">
          <a:xfrm>
            <a:off x="1838381" y="5507394"/>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Code B</a:t>
            </a:r>
            <a:endParaRPr kumimoji="0" lang="zh-TW" altLang="en-US" sz="1200" b="1" i="0" u="none" strike="noStrike" cap="none" normalizeH="0" baseline="0" dirty="0" err="1">
              <a:ln>
                <a:noFill/>
              </a:ln>
              <a:solidFill>
                <a:schemeClr val="tx1"/>
              </a:solidFill>
              <a:effectLst/>
              <a:latin typeface="Arial" charset="0"/>
            </a:endParaRPr>
          </a:p>
        </p:txBody>
      </p:sp>
      <p:sp>
        <p:nvSpPr>
          <p:cNvPr id="30" name="矩形 29">
            <a:extLst>
              <a:ext uri="{FF2B5EF4-FFF2-40B4-BE49-F238E27FC236}">
                <a16:creationId xmlns:a16="http://schemas.microsoft.com/office/drawing/2014/main" id="{34407EF5-41A7-8F9D-EB03-55AFADF0B54F}"/>
              </a:ext>
            </a:extLst>
          </p:cNvPr>
          <p:cNvSpPr/>
          <p:nvPr/>
        </p:nvSpPr>
        <p:spPr bwMode="auto">
          <a:xfrm>
            <a:off x="1838380" y="5945585"/>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Code C</a:t>
            </a:r>
            <a:endParaRPr kumimoji="0" lang="zh-TW" altLang="en-US" sz="1200" b="1" i="0" u="none" strike="noStrike" cap="none" normalizeH="0" baseline="0" dirty="0" err="1">
              <a:ln>
                <a:noFill/>
              </a:ln>
              <a:solidFill>
                <a:schemeClr val="tx1"/>
              </a:solidFill>
              <a:effectLst/>
              <a:latin typeface="Arial" charset="0"/>
            </a:endParaRPr>
          </a:p>
        </p:txBody>
      </p:sp>
      <p:sp>
        <p:nvSpPr>
          <p:cNvPr id="32" name="矩形 31">
            <a:extLst>
              <a:ext uri="{FF2B5EF4-FFF2-40B4-BE49-F238E27FC236}">
                <a16:creationId xmlns:a16="http://schemas.microsoft.com/office/drawing/2014/main" id="{0C42A5EB-C116-D424-B3A0-961FE94A75AE}"/>
              </a:ext>
            </a:extLst>
          </p:cNvPr>
          <p:cNvSpPr/>
          <p:nvPr/>
        </p:nvSpPr>
        <p:spPr bwMode="auto">
          <a:xfrm>
            <a:off x="4730426" y="5507394"/>
            <a:ext cx="1246821" cy="360040"/>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200" b="1" i="0" u="none" strike="noStrike" cap="none" normalizeH="0" baseline="0" dirty="0">
                <a:ln>
                  <a:noFill/>
                </a:ln>
                <a:solidFill>
                  <a:schemeClr val="tx1"/>
                </a:solidFill>
                <a:effectLst/>
                <a:latin typeface="Arial" charset="0"/>
              </a:rPr>
              <a:t>Mission Complete</a:t>
            </a:r>
            <a:endParaRPr kumimoji="0" lang="zh-TW" altLang="en-US" sz="1200" b="1" i="0" u="none" strike="noStrike" cap="none" normalizeH="0" baseline="0" dirty="0" err="1">
              <a:ln>
                <a:noFill/>
              </a:ln>
              <a:solidFill>
                <a:schemeClr val="tx1"/>
              </a:solidFill>
              <a:effectLst/>
              <a:latin typeface="Arial" charset="0"/>
            </a:endParaRPr>
          </a:p>
        </p:txBody>
      </p:sp>
      <p:cxnSp>
        <p:nvCxnSpPr>
          <p:cNvPr id="34" name="肘形接點 33">
            <a:extLst>
              <a:ext uri="{FF2B5EF4-FFF2-40B4-BE49-F238E27FC236}">
                <a16:creationId xmlns:a16="http://schemas.microsoft.com/office/drawing/2014/main" id="{8EA27320-7541-523C-3C10-97776591D213}"/>
              </a:ext>
            </a:extLst>
          </p:cNvPr>
          <p:cNvCxnSpPr>
            <a:stCxn id="28" idx="3"/>
            <a:endCxn id="32" idx="1"/>
          </p:cNvCxnSpPr>
          <p:nvPr/>
        </p:nvCxnSpPr>
        <p:spPr bwMode="auto">
          <a:xfrm>
            <a:off x="3085202" y="5271375"/>
            <a:ext cx="1645224" cy="416039"/>
          </a:xfrm>
          <a:prstGeom prst="bentConnector3">
            <a:avLst/>
          </a:prstGeom>
          <a:solidFill>
            <a:schemeClr val="accent2"/>
          </a:solidFill>
          <a:ln w="9525" cap="flat" cmpd="sng" algn="ctr">
            <a:solidFill>
              <a:schemeClr val="tx1"/>
            </a:solidFill>
            <a:prstDash val="solid"/>
            <a:round/>
            <a:headEnd type="none" w="med" len="med"/>
            <a:tailEnd type="triangle"/>
          </a:ln>
          <a:effectLst/>
        </p:spPr>
      </p:cxnSp>
      <p:cxnSp>
        <p:nvCxnSpPr>
          <p:cNvPr id="36" name="肘形接點 35">
            <a:extLst>
              <a:ext uri="{FF2B5EF4-FFF2-40B4-BE49-F238E27FC236}">
                <a16:creationId xmlns:a16="http://schemas.microsoft.com/office/drawing/2014/main" id="{357E75F7-B71E-CDA2-4884-5790CF4C539F}"/>
              </a:ext>
            </a:extLst>
          </p:cNvPr>
          <p:cNvCxnSpPr>
            <a:stCxn id="30" idx="3"/>
            <a:endCxn id="32" idx="1"/>
          </p:cNvCxnSpPr>
          <p:nvPr/>
        </p:nvCxnSpPr>
        <p:spPr bwMode="auto">
          <a:xfrm flipV="1">
            <a:off x="3085201" y="5687414"/>
            <a:ext cx="1645225" cy="438191"/>
          </a:xfrm>
          <a:prstGeom prst="bentConnector3">
            <a:avLst/>
          </a:prstGeom>
          <a:solidFill>
            <a:schemeClr val="accent2"/>
          </a:solidFill>
          <a:ln w="9525" cap="flat" cmpd="sng" algn="ctr">
            <a:solidFill>
              <a:schemeClr val="tx1"/>
            </a:solidFill>
            <a:prstDash val="solid"/>
            <a:round/>
            <a:headEnd type="none" w="med" len="med"/>
            <a:tailEnd type="none" w="med" len="med"/>
          </a:ln>
          <a:effectLst/>
        </p:spPr>
      </p:cxnSp>
      <p:cxnSp>
        <p:nvCxnSpPr>
          <p:cNvPr id="38" name="直線接點 37">
            <a:extLst>
              <a:ext uri="{FF2B5EF4-FFF2-40B4-BE49-F238E27FC236}">
                <a16:creationId xmlns:a16="http://schemas.microsoft.com/office/drawing/2014/main" id="{13321B7B-2623-9747-4BDE-26E6006F3AA5}"/>
              </a:ext>
            </a:extLst>
          </p:cNvPr>
          <p:cNvCxnSpPr>
            <a:stCxn id="29" idx="3"/>
          </p:cNvCxnSpPr>
          <p:nvPr/>
        </p:nvCxnSpPr>
        <p:spPr bwMode="auto">
          <a:xfrm>
            <a:off x="3085202" y="5687414"/>
            <a:ext cx="822611"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sp>
        <p:nvSpPr>
          <p:cNvPr id="39" name="文字方塊 38">
            <a:extLst>
              <a:ext uri="{FF2B5EF4-FFF2-40B4-BE49-F238E27FC236}">
                <a16:creationId xmlns:a16="http://schemas.microsoft.com/office/drawing/2014/main" id="{4E6D9B7C-7BEF-F6BC-9F68-9482ECC49020}"/>
              </a:ext>
            </a:extLst>
          </p:cNvPr>
          <p:cNvSpPr txBox="1"/>
          <p:nvPr/>
        </p:nvSpPr>
        <p:spPr>
          <a:xfrm>
            <a:off x="6076171" y="5363854"/>
            <a:ext cx="3728728" cy="954107"/>
          </a:xfrm>
          <a:prstGeom prst="rect">
            <a:avLst/>
          </a:prstGeom>
          <a:noFill/>
        </p:spPr>
        <p:txBody>
          <a:bodyPr wrap="square" rtlCol="0">
            <a:spAutoFit/>
          </a:bodyPr>
          <a:lstStyle/>
          <a:p>
            <a:r>
              <a:rPr kumimoji="1" lang="en-US" altLang="zh-TW" sz="1400" b="1" dirty="0"/>
              <a:t>If we make an assumption that every code need the same time to execute, we can save 2/3 of executive time compared to original process without multi-threading.</a:t>
            </a:r>
            <a:endParaRPr kumimoji="1" lang="zh-TW" altLang="en-US" sz="1400" b="1" dirty="0"/>
          </a:p>
        </p:txBody>
      </p:sp>
    </p:spTree>
    <p:extLst>
      <p:ext uri="{BB962C8B-B14F-4D97-AF65-F5344CB8AC3E}">
        <p14:creationId xmlns:p14="http://schemas.microsoft.com/office/powerpoint/2010/main" val="127093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F40BDD72-1960-4172-B575-A9D344DF4EC2}" type="slidenum">
              <a:rPr lang="zh-TW" altLang="en-US" smtClean="0"/>
              <a:pPr/>
              <a:t>7</a:t>
            </a:fld>
            <a:endParaRPr lang="zh-TW" altLang="en-US" dirty="0"/>
          </a:p>
        </p:txBody>
      </p:sp>
      <p:sp>
        <p:nvSpPr>
          <p:cNvPr id="3" name="標題 2"/>
          <p:cNvSpPr>
            <a:spLocks noGrp="1"/>
          </p:cNvSpPr>
          <p:nvPr>
            <p:ph type="title"/>
          </p:nvPr>
        </p:nvSpPr>
        <p:spPr>
          <a:xfrm>
            <a:off x="1921269" y="148023"/>
            <a:ext cx="6336000" cy="720000"/>
          </a:xfrm>
        </p:spPr>
        <p:txBody>
          <a:bodyPr/>
          <a:lstStyle/>
          <a:p>
            <a:pPr algn="ctr"/>
            <a:r>
              <a:rPr lang="en-US" altLang="zh-TW" dirty="0"/>
              <a:t>Contract Information(Part 2)</a:t>
            </a:r>
            <a:endParaRPr lang="zh-TW" altLang="en-US" dirty="0"/>
          </a:p>
        </p:txBody>
      </p:sp>
      <p:sp>
        <p:nvSpPr>
          <p:cNvPr id="4" name="矩形 3">
            <a:extLst>
              <a:ext uri="{FF2B5EF4-FFF2-40B4-BE49-F238E27FC236}">
                <a16:creationId xmlns:a16="http://schemas.microsoft.com/office/drawing/2014/main" id="{3600DD5D-EC53-F335-65AB-AE449AADE26B}"/>
              </a:ext>
            </a:extLst>
          </p:cNvPr>
          <p:cNvSpPr/>
          <p:nvPr/>
        </p:nvSpPr>
        <p:spPr bwMode="auto">
          <a:xfrm>
            <a:off x="200025" y="1196752"/>
            <a:ext cx="4608959"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Arial" charset="0"/>
              </a:rPr>
              <a:t>Input</a:t>
            </a:r>
            <a:endParaRPr kumimoji="0" lang="zh-TW" altLang="en-US" sz="2000" b="1" i="0" u="none" strike="noStrike" cap="none" normalizeH="0" baseline="0" dirty="0" err="1">
              <a:ln>
                <a:noFill/>
              </a:ln>
              <a:solidFill>
                <a:schemeClr val="tx1"/>
              </a:solidFill>
              <a:effectLst/>
              <a:latin typeface="Arial" charset="0"/>
            </a:endParaRPr>
          </a:p>
        </p:txBody>
      </p:sp>
      <p:sp>
        <p:nvSpPr>
          <p:cNvPr id="7" name="矩形 6">
            <a:extLst>
              <a:ext uri="{FF2B5EF4-FFF2-40B4-BE49-F238E27FC236}">
                <a16:creationId xmlns:a16="http://schemas.microsoft.com/office/drawing/2014/main" id="{FD7757BF-EEF1-194E-F70A-F64E7DA96057}"/>
              </a:ext>
            </a:extLst>
          </p:cNvPr>
          <p:cNvSpPr/>
          <p:nvPr/>
        </p:nvSpPr>
        <p:spPr bwMode="auto">
          <a:xfrm>
            <a:off x="5089269" y="1195200"/>
            <a:ext cx="4608959"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Arial" charset="0"/>
              </a:rPr>
              <a:t>Output</a:t>
            </a:r>
            <a:endParaRPr kumimoji="0" lang="zh-TW" altLang="en-US" sz="2000" b="1" i="0" u="none" strike="noStrike" cap="none" normalizeH="0" baseline="0" dirty="0" err="1">
              <a:ln>
                <a:noFill/>
              </a:ln>
              <a:solidFill>
                <a:schemeClr val="tx1"/>
              </a:solidFill>
              <a:effectLst/>
              <a:latin typeface="Arial" charset="0"/>
            </a:endParaRPr>
          </a:p>
        </p:txBody>
      </p:sp>
      <p:sp>
        <p:nvSpPr>
          <p:cNvPr id="6" name="矩形 5">
            <a:extLst>
              <a:ext uri="{FF2B5EF4-FFF2-40B4-BE49-F238E27FC236}">
                <a16:creationId xmlns:a16="http://schemas.microsoft.com/office/drawing/2014/main" id="{D3A5C4C8-66F5-7F19-5ED4-1BFC2E5E7F54}"/>
              </a:ext>
            </a:extLst>
          </p:cNvPr>
          <p:cNvSpPr/>
          <p:nvPr/>
        </p:nvSpPr>
        <p:spPr bwMode="auto">
          <a:xfrm>
            <a:off x="200025" y="1844824"/>
            <a:ext cx="4608959" cy="158417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EC_PAYMENT</a:t>
            </a: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kumimoji="0" lang="zh-TW" altLang="en-US" b="1" i="0" u="none" strike="noStrike" cap="none" normalizeH="0" baseline="0" dirty="0">
                <a:ln>
                  <a:noFill/>
                </a:ln>
                <a:solidFill>
                  <a:schemeClr val="tx1"/>
                </a:solidFill>
                <a:effectLst/>
                <a:latin typeface="Arial" charset="0"/>
              </a:rPr>
              <a:t>業務姓名</a:t>
            </a:r>
          </a:p>
        </p:txBody>
      </p:sp>
      <p:sp>
        <p:nvSpPr>
          <p:cNvPr id="9" name="矩形 8">
            <a:extLst>
              <a:ext uri="{FF2B5EF4-FFF2-40B4-BE49-F238E27FC236}">
                <a16:creationId xmlns:a16="http://schemas.microsoft.com/office/drawing/2014/main" id="{53720282-9B1F-3E63-4258-12A1F8477758}"/>
              </a:ext>
            </a:extLst>
          </p:cNvPr>
          <p:cNvSpPr/>
          <p:nvPr/>
        </p:nvSpPr>
        <p:spPr bwMode="auto">
          <a:xfrm>
            <a:off x="5085040" y="1844824"/>
            <a:ext cx="4608959" cy="158417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zh-TW" altLang="en-US" b="1" dirty="0">
                <a:latin typeface="Arial" charset="0"/>
              </a:rPr>
              <a:t>基金相關資料，包含扣款金額及其變化量</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zh-TW" altLang="en-US" b="1" dirty="0">
                <a:latin typeface="Arial" charset="0"/>
              </a:rPr>
              <a:t>業務相關資料，記錄業務名下個基金表現</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en-US" altLang="zh-TW" b="1" dirty="0">
                <a:latin typeface="Arial" charset="0"/>
              </a:rPr>
              <a:t>Tree_Map</a:t>
            </a:r>
            <a:r>
              <a:rPr lang="zh-TW" altLang="en-US" b="1" dirty="0">
                <a:latin typeface="Arial" charset="0"/>
              </a:rPr>
              <a:t>，個基金每月的相關紀錄樹狀圖</a:t>
            </a:r>
            <a:endParaRPr lang="en-US" altLang="zh-TW" b="1" dirty="0">
              <a:latin typeface="Arial" charset="0"/>
            </a:endParaRPr>
          </a:p>
          <a:p>
            <a:pPr marL="228600" marR="0" indent="-228600" algn="thaiDist" defTabSz="914400" rtl="0" eaLnBrk="0" fontAlgn="base" latinLnBrk="0" hangingPunct="0">
              <a:lnSpc>
                <a:spcPct val="100000"/>
              </a:lnSpc>
              <a:spcBef>
                <a:spcPct val="0"/>
              </a:spcBef>
              <a:spcAft>
                <a:spcPct val="0"/>
              </a:spcAft>
              <a:buClrTx/>
              <a:buSzTx/>
              <a:buFontTx/>
              <a:buAutoNum type="arabicPeriod"/>
              <a:tabLst/>
            </a:pPr>
            <a:r>
              <a:rPr lang="zh-TW" altLang="en-US" b="1" dirty="0">
                <a:latin typeface="Arial" charset="0"/>
              </a:rPr>
              <a:t>業務逐月表現比較</a:t>
            </a:r>
            <a:endParaRPr lang="en-US" altLang="zh-TW" b="1" dirty="0">
              <a:latin typeface="Arial" charset="0"/>
            </a:endParaRPr>
          </a:p>
        </p:txBody>
      </p:sp>
      <p:sp>
        <p:nvSpPr>
          <p:cNvPr id="10" name="矩形 9">
            <a:extLst>
              <a:ext uri="{FF2B5EF4-FFF2-40B4-BE49-F238E27FC236}">
                <a16:creationId xmlns:a16="http://schemas.microsoft.com/office/drawing/2014/main" id="{FD3AE8F7-336A-6087-A628-FAEE0A25EC44}"/>
              </a:ext>
            </a:extLst>
          </p:cNvPr>
          <p:cNvSpPr/>
          <p:nvPr/>
        </p:nvSpPr>
        <p:spPr bwMode="auto">
          <a:xfrm>
            <a:off x="200025" y="3852058"/>
            <a:ext cx="9505950" cy="504056"/>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Arial" charset="0"/>
              </a:rPr>
              <a:t>延伸運用</a:t>
            </a:r>
          </a:p>
        </p:txBody>
      </p:sp>
      <p:sp>
        <p:nvSpPr>
          <p:cNvPr id="11" name="矩形 10">
            <a:extLst>
              <a:ext uri="{FF2B5EF4-FFF2-40B4-BE49-F238E27FC236}">
                <a16:creationId xmlns:a16="http://schemas.microsoft.com/office/drawing/2014/main" id="{034A7154-B0C2-18C9-E517-8CF26DCF07A3}"/>
              </a:ext>
            </a:extLst>
          </p:cNvPr>
          <p:cNvSpPr/>
          <p:nvPr/>
        </p:nvSpPr>
        <p:spPr bwMode="auto">
          <a:xfrm>
            <a:off x="200025" y="4498967"/>
            <a:ext cx="4608959" cy="1809757"/>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thaiDist" defTabSz="914400" rtl="0" eaLnBrk="0" fontAlgn="base" latinLnBrk="0" hangingPunct="0">
              <a:lnSpc>
                <a:spcPct val="100000"/>
              </a:lnSpc>
              <a:spcBef>
                <a:spcPct val="0"/>
              </a:spcBef>
              <a:spcAft>
                <a:spcPct val="0"/>
              </a:spcAft>
              <a:buClrTx/>
              <a:buSzTx/>
              <a:buFontTx/>
              <a:buNone/>
              <a:tabLst/>
            </a:pPr>
            <a:r>
              <a:rPr lang="zh-TW" altLang="en-US" b="1" dirty="0">
                <a:latin typeface="Arial" charset="0"/>
              </a:rPr>
              <a:t>痛點：</a:t>
            </a:r>
            <a:endParaRPr lang="en-US" altLang="zh-TW" b="1" dirty="0">
              <a:latin typeface="Arial" charset="0"/>
            </a:endParaRPr>
          </a:p>
          <a:p>
            <a:pPr marL="0" marR="0" indent="0" algn="thaiDist" defTabSz="914400" rtl="0" eaLnBrk="0" fontAlgn="base" latinLnBrk="0" hangingPunct="0">
              <a:lnSpc>
                <a:spcPct val="100000"/>
              </a:lnSpc>
              <a:spcBef>
                <a:spcPct val="0"/>
              </a:spcBef>
              <a:spcAft>
                <a:spcPct val="0"/>
              </a:spcAft>
              <a:buClrTx/>
              <a:buSzTx/>
              <a:buFontTx/>
              <a:buNone/>
              <a:tabLst/>
            </a:pPr>
            <a:r>
              <a:rPr kumimoji="0" lang="zh-TW" altLang="en-US" b="1" i="0" u="none" strike="noStrike" cap="none" normalizeH="0" baseline="0" dirty="0">
                <a:ln>
                  <a:noFill/>
                </a:ln>
                <a:solidFill>
                  <a:schemeClr val="tx1"/>
                </a:solidFill>
                <a:effectLst/>
                <a:latin typeface="Arial" charset="0"/>
              </a:rPr>
              <a:t>檔案太大導致</a:t>
            </a:r>
            <a:r>
              <a:rPr lang="en-US" altLang="zh-TW" b="1" dirty="0">
                <a:latin typeface="Arial" charset="0"/>
              </a:rPr>
              <a:t>Excel</a:t>
            </a:r>
            <a:r>
              <a:rPr lang="zh-TW" altLang="en-US" b="1" dirty="0">
                <a:latin typeface="Arial" charset="0"/>
              </a:rPr>
              <a:t>讀檔案困難</a:t>
            </a:r>
            <a:endParaRPr lang="en-US" altLang="zh-TW" b="1" dirty="0">
              <a:latin typeface="Arial" charset="0"/>
            </a:endParaRPr>
          </a:p>
          <a:p>
            <a:pPr marL="0" marR="0" indent="0" algn="thaiDist" defTabSz="914400" rtl="0" eaLnBrk="0" fontAlgn="base" latinLnBrk="0" hangingPunct="0">
              <a:lnSpc>
                <a:spcPct val="100000"/>
              </a:lnSpc>
              <a:spcBef>
                <a:spcPct val="0"/>
              </a:spcBef>
              <a:spcAft>
                <a:spcPct val="0"/>
              </a:spcAft>
              <a:buClrTx/>
              <a:buSzTx/>
              <a:buFontTx/>
              <a:buNone/>
              <a:tabLst/>
            </a:pPr>
            <a:r>
              <a:rPr kumimoji="0" lang="zh-TW" altLang="en-US" b="1" i="0" u="none" strike="noStrike" cap="none" normalizeH="0" baseline="0" dirty="0">
                <a:ln>
                  <a:noFill/>
                </a:ln>
                <a:solidFill>
                  <a:schemeClr val="tx1"/>
                </a:solidFill>
                <a:effectLst/>
                <a:latin typeface="Arial" charset="0"/>
              </a:rPr>
              <a:t>優化方式：</a:t>
            </a:r>
            <a:endParaRPr kumimoji="0" lang="en-US" altLang="zh-TW" b="1" i="0" u="none" strike="noStrike" cap="none" normalizeH="0" baseline="0" dirty="0">
              <a:ln>
                <a:noFill/>
              </a:ln>
              <a:solidFill>
                <a:schemeClr val="tx1"/>
              </a:solidFill>
              <a:effectLst/>
              <a:latin typeface="Arial" charset="0"/>
            </a:endParaRPr>
          </a:p>
          <a:p>
            <a:pPr marL="0" marR="0" indent="0" algn="thaiDist" defTabSz="914400" rtl="0" eaLnBrk="0" fontAlgn="base" latinLnBrk="0" hangingPunct="0">
              <a:lnSpc>
                <a:spcPct val="100000"/>
              </a:lnSpc>
              <a:spcBef>
                <a:spcPct val="0"/>
              </a:spcBef>
              <a:spcAft>
                <a:spcPct val="0"/>
              </a:spcAft>
              <a:buClrTx/>
              <a:buSzTx/>
              <a:buFontTx/>
              <a:buNone/>
              <a:tabLst/>
            </a:pPr>
            <a:r>
              <a:rPr kumimoji="0" lang="zh-TW" altLang="en-US" b="1" i="0" u="none" strike="noStrike" cap="none" normalizeH="0" baseline="0" dirty="0">
                <a:ln>
                  <a:noFill/>
                </a:ln>
                <a:solidFill>
                  <a:schemeClr val="tx1"/>
                </a:solidFill>
                <a:effectLst/>
                <a:latin typeface="Arial" charset="0"/>
              </a:rPr>
              <a:t>每月將檔案下載下來後跑使用「資料分月份</a:t>
            </a:r>
            <a:r>
              <a:rPr kumimoji="0" lang="en-US" altLang="zh-TW" b="1" i="0" u="none" strike="noStrike" cap="none" normalizeH="0" baseline="0" dirty="0">
                <a:ln>
                  <a:noFill/>
                </a:ln>
                <a:solidFill>
                  <a:schemeClr val="tx1"/>
                </a:solidFill>
                <a:effectLst/>
                <a:latin typeface="Arial" charset="0"/>
              </a:rPr>
              <a:t>.</a:t>
            </a:r>
            <a:r>
              <a:rPr kumimoji="0" lang="en-US" altLang="zh-TW" b="1" i="0" u="none" strike="noStrike" cap="none" normalizeH="0" baseline="0" dirty="0" err="1">
                <a:ln>
                  <a:noFill/>
                </a:ln>
                <a:solidFill>
                  <a:schemeClr val="tx1"/>
                </a:solidFill>
                <a:effectLst/>
                <a:latin typeface="Arial" charset="0"/>
              </a:rPr>
              <a:t>py</a:t>
            </a:r>
            <a:r>
              <a:rPr kumimoji="0" lang="zh-TW" altLang="en-US" b="1" i="0" u="none" strike="noStrike" cap="none" normalizeH="0" baseline="0" dirty="0">
                <a:ln>
                  <a:noFill/>
                </a:ln>
                <a:solidFill>
                  <a:schemeClr val="tx1"/>
                </a:solidFill>
                <a:effectLst/>
                <a:latin typeface="Arial" charset="0"/>
              </a:rPr>
              <a:t>」將每月的資料歸類</a:t>
            </a:r>
            <a:endParaRPr lang="en-US" altLang="zh-TW" b="1" dirty="0">
              <a:latin typeface="Arial" charset="0"/>
            </a:endParaRPr>
          </a:p>
        </p:txBody>
      </p:sp>
      <p:sp>
        <p:nvSpPr>
          <p:cNvPr id="12" name="矩形 11">
            <a:extLst>
              <a:ext uri="{FF2B5EF4-FFF2-40B4-BE49-F238E27FC236}">
                <a16:creationId xmlns:a16="http://schemas.microsoft.com/office/drawing/2014/main" id="{A2F87EFC-F4B9-B87A-0E23-A1DF702A95BC}"/>
              </a:ext>
            </a:extLst>
          </p:cNvPr>
          <p:cNvSpPr/>
          <p:nvPr/>
        </p:nvSpPr>
        <p:spPr bwMode="auto">
          <a:xfrm>
            <a:off x="5085039" y="4498966"/>
            <a:ext cx="4608959" cy="1809757"/>
          </a:xfrm>
          <a:prstGeom prst="rect">
            <a:avLst/>
          </a:prstGeom>
          <a:solidFill>
            <a:schemeClr val="accent2">
              <a:lumMod val="40000"/>
              <a:lumOff val="60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thaiDist" defTabSz="914400" rtl="0" eaLnBrk="0" fontAlgn="base" latinLnBrk="0" hangingPunct="0">
              <a:lnSpc>
                <a:spcPct val="100000"/>
              </a:lnSpc>
              <a:spcBef>
                <a:spcPct val="0"/>
              </a:spcBef>
              <a:spcAft>
                <a:spcPct val="0"/>
              </a:spcAft>
              <a:buClrTx/>
              <a:buSzTx/>
              <a:buFontTx/>
              <a:buNone/>
              <a:tabLst/>
            </a:pPr>
            <a:r>
              <a:rPr lang="zh-TW" altLang="en-US" b="1" dirty="0">
                <a:latin typeface="Arial" charset="0"/>
              </a:rPr>
              <a:t>資料分月份的程式跑完後，可以在契約資料中的每月資料夾找到每個月的資料，並且在該資料夾內有寫好「資料查詢</a:t>
            </a:r>
            <a:r>
              <a:rPr lang="en-US" altLang="zh-TW" b="1" dirty="0">
                <a:latin typeface="Arial" charset="0"/>
              </a:rPr>
              <a:t>.</a:t>
            </a:r>
            <a:r>
              <a:rPr lang="en-US" altLang="zh-TW" b="1" dirty="0" err="1">
                <a:latin typeface="Arial" charset="0"/>
              </a:rPr>
              <a:t>py</a:t>
            </a:r>
            <a:r>
              <a:rPr lang="zh-TW" altLang="en-US" b="1" dirty="0">
                <a:latin typeface="Arial" charset="0"/>
              </a:rPr>
              <a:t>」幫助後續查找符合條件的資料</a:t>
            </a:r>
            <a:endParaRPr lang="en-US" altLang="zh-TW" b="1" dirty="0">
              <a:latin typeface="Arial" charset="0"/>
            </a:endParaRPr>
          </a:p>
        </p:txBody>
      </p:sp>
    </p:spTree>
    <p:extLst>
      <p:ext uri="{BB962C8B-B14F-4D97-AF65-F5344CB8AC3E}">
        <p14:creationId xmlns:p14="http://schemas.microsoft.com/office/powerpoint/2010/main" val="1694965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DE8A34B-4C47-7E4E-F35A-FB755567CB1A}"/>
              </a:ext>
            </a:extLst>
          </p:cNvPr>
          <p:cNvSpPr>
            <a:spLocks noGrp="1"/>
          </p:cNvSpPr>
          <p:nvPr>
            <p:ph type="sldNum" sz="quarter" idx="11"/>
          </p:nvPr>
        </p:nvSpPr>
        <p:spPr/>
        <p:txBody>
          <a:bodyPr/>
          <a:lstStyle/>
          <a:p>
            <a:fld id="{F40BDD72-1960-4172-B575-A9D344DF4EC2}" type="slidenum">
              <a:rPr lang="zh-TW" altLang="en-US" smtClean="0"/>
              <a:pPr/>
              <a:t>8</a:t>
            </a:fld>
            <a:endParaRPr lang="zh-TW" altLang="en-US" dirty="0"/>
          </a:p>
        </p:txBody>
      </p:sp>
      <p:pic>
        <p:nvPicPr>
          <p:cNvPr id="5" name="圖片 4"/>
          <p:cNvPicPr>
            <a:picLocks noChangeAspect="1"/>
          </p:cNvPicPr>
          <p:nvPr/>
        </p:nvPicPr>
        <p:blipFill>
          <a:blip r:embed="rId2"/>
          <a:stretch>
            <a:fillRect/>
          </a:stretch>
        </p:blipFill>
        <p:spPr>
          <a:xfrm>
            <a:off x="157689" y="897934"/>
            <a:ext cx="5041007" cy="2728966"/>
          </a:xfrm>
          <a:prstGeom prst="rect">
            <a:avLst/>
          </a:prstGeom>
        </p:spPr>
      </p:pic>
      <p:pic>
        <p:nvPicPr>
          <p:cNvPr id="7" name="圖片 6"/>
          <p:cNvPicPr>
            <a:picLocks noChangeAspect="1"/>
          </p:cNvPicPr>
          <p:nvPr/>
        </p:nvPicPr>
        <p:blipFill>
          <a:blip r:embed="rId3"/>
          <a:stretch>
            <a:fillRect/>
          </a:stretch>
        </p:blipFill>
        <p:spPr>
          <a:xfrm>
            <a:off x="189535" y="3626900"/>
            <a:ext cx="5040000" cy="2726825"/>
          </a:xfrm>
          <a:prstGeom prst="rect">
            <a:avLst/>
          </a:prstGeom>
        </p:spPr>
      </p:pic>
      <p:pic>
        <p:nvPicPr>
          <p:cNvPr id="8" name="圖片 7"/>
          <p:cNvPicPr>
            <a:picLocks noChangeAspect="1"/>
          </p:cNvPicPr>
          <p:nvPr/>
        </p:nvPicPr>
        <p:blipFill>
          <a:blip r:embed="rId4"/>
          <a:stretch>
            <a:fillRect/>
          </a:stretch>
        </p:blipFill>
        <p:spPr>
          <a:xfrm>
            <a:off x="5238590" y="897934"/>
            <a:ext cx="4467385" cy="2675082"/>
          </a:xfrm>
          <a:prstGeom prst="rect">
            <a:avLst/>
          </a:prstGeom>
        </p:spPr>
      </p:pic>
      <p:pic>
        <p:nvPicPr>
          <p:cNvPr id="9" name="圖片 8"/>
          <p:cNvPicPr>
            <a:picLocks noChangeAspect="1"/>
          </p:cNvPicPr>
          <p:nvPr/>
        </p:nvPicPr>
        <p:blipFill>
          <a:blip r:embed="rId5"/>
          <a:stretch>
            <a:fillRect/>
          </a:stretch>
        </p:blipFill>
        <p:spPr>
          <a:xfrm>
            <a:off x="5228604" y="3671818"/>
            <a:ext cx="4336157" cy="2601694"/>
          </a:xfrm>
          <a:prstGeom prst="rect">
            <a:avLst/>
          </a:prstGeom>
        </p:spPr>
      </p:pic>
      <p:sp>
        <p:nvSpPr>
          <p:cNvPr id="10" name="標題 2"/>
          <p:cNvSpPr txBox="1">
            <a:spLocks/>
          </p:cNvSpPr>
          <p:nvPr/>
        </p:nvSpPr>
        <p:spPr>
          <a:xfrm>
            <a:off x="1921269" y="148023"/>
            <a:ext cx="6336000" cy="720000"/>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pPr algn="ctr"/>
            <a:r>
              <a:rPr lang="zh-TW" altLang="en-US" kern="0" dirty="0" smtClean="0"/>
              <a:t>視覺化結果</a:t>
            </a:r>
            <a:endParaRPr lang="zh-TW" altLang="en-US" kern="0" dirty="0"/>
          </a:p>
        </p:txBody>
      </p:sp>
    </p:spTree>
    <p:extLst>
      <p:ext uri="{BB962C8B-B14F-4D97-AF65-F5344CB8AC3E}">
        <p14:creationId xmlns:p14="http://schemas.microsoft.com/office/powerpoint/2010/main" val="4009487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905_Nomura SITE template">
  <a:themeElements>
    <a:clrScheme name="Nomura">
      <a:dk1>
        <a:sysClr val="windowText" lastClr="000000"/>
      </a:dk1>
      <a:lt1>
        <a:sysClr val="window" lastClr="FFFFFF"/>
      </a:lt1>
      <a:dk2>
        <a:srgbClr val="000000"/>
      </a:dk2>
      <a:lt2>
        <a:srgbClr val="FFFFFF"/>
      </a:lt2>
      <a:accent1>
        <a:srgbClr val="CA2420"/>
      </a:accent1>
      <a:accent2>
        <a:srgbClr val="737373"/>
      </a:accent2>
      <a:accent3>
        <a:srgbClr val="80A9AE"/>
      </a:accent3>
      <a:accent4>
        <a:srgbClr val="00305C"/>
      </a:accent4>
      <a:accent5>
        <a:srgbClr val="80003F"/>
      </a:accent5>
      <a:accent6>
        <a:srgbClr val="CC8D19"/>
      </a:accent6>
      <a:hlink>
        <a:srgbClr val="B1B1B0"/>
      </a:hlink>
      <a:folHlink>
        <a:srgbClr val="B1B1B0"/>
      </a:folHlink>
    </a:clrScheme>
    <a:fontScheme name="Nomura SIT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mura">
    <a:dk1>
      <a:sysClr val="windowText" lastClr="000000"/>
    </a:dk1>
    <a:lt1>
      <a:sysClr val="window" lastClr="FFFFFF"/>
    </a:lt1>
    <a:dk2>
      <a:srgbClr val="000000"/>
    </a:dk2>
    <a:lt2>
      <a:srgbClr val="FFFFFF"/>
    </a:lt2>
    <a:accent1>
      <a:srgbClr val="CA2420"/>
    </a:accent1>
    <a:accent2>
      <a:srgbClr val="737373"/>
    </a:accent2>
    <a:accent3>
      <a:srgbClr val="80A9AE"/>
    </a:accent3>
    <a:accent4>
      <a:srgbClr val="00305C"/>
    </a:accent4>
    <a:accent5>
      <a:srgbClr val="80003F"/>
    </a:accent5>
    <a:accent6>
      <a:srgbClr val="CC8D19"/>
    </a:accent6>
    <a:hlink>
      <a:srgbClr val="B1B1B0"/>
    </a:hlink>
    <a:folHlink>
      <a:srgbClr val="B1B1B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7642816A3386FE4CA07E29EC6C09089C" ma:contentTypeVersion="0" ma:contentTypeDescription="建立新的文件。" ma:contentTypeScope="" ma:versionID="9271a606df30044e9cfbaf8125dd805e">
  <xsd:schema xmlns:xsd="http://www.w3.org/2001/XMLSchema" xmlns:xs="http://www.w3.org/2001/XMLSchema" xmlns:p="http://schemas.microsoft.com/office/2006/metadata/properties" targetNamespace="http://schemas.microsoft.com/office/2006/metadata/properties" ma:root="true" ma:fieldsID="0d6edddc00996549d4a35e321cdf2d9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11D79F-D356-4D45-B10E-64F7A21D31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B85C3D1-29D5-4E51-BC35-151D0A2B95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0406914-7FCE-438E-9E99-6359698734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201905_Nomura SITE template</Template>
  <TotalTime>21177</TotalTime>
  <Words>2191</Words>
  <Application>Microsoft Office PowerPoint</Application>
  <PresentationFormat>A4 紙張 (210x297 公釐)</PresentationFormat>
  <Paragraphs>251</Paragraphs>
  <Slides>29</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29</vt:i4>
      </vt:variant>
    </vt:vector>
  </HeadingPairs>
  <TitlesOfParts>
    <vt:vector size="37" baseType="lpstr">
      <vt:lpstr>Arial Unicode MS</vt:lpstr>
      <vt:lpstr>微軟正黑體</vt:lpstr>
      <vt:lpstr>新細明體</vt:lpstr>
      <vt:lpstr>Arial</vt:lpstr>
      <vt:lpstr>Calibri</vt:lpstr>
      <vt:lpstr>Symbol</vt:lpstr>
      <vt:lpstr>Wingdings</vt:lpstr>
      <vt:lpstr>201905_Nomura SITE template</vt:lpstr>
      <vt:lpstr>Direct Business Intern Project Summary Report</vt:lpstr>
      <vt:lpstr>PowerPoint 簡報</vt:lpstr>
      <vt:lpstr>PowerPoint 簡報</vt:lpstr>
      <vt:lpstr>PowerPoint 簡報</vt:lpstr>
      <vt:lpstr>PowerPoint 簡報</vt:lpstr>
      <vt:lpstr>PowerPoint 簡報</vt:lpstr>
      <vt:lpstr>Contract Information(Part 1)</vt:lpstr>
      <vt:lpstr>Contract Information(Part 2)</vt:lpstr>
      <vt:lpstr>PowerPoint 簡報</vt:lpstr>
      <vt:lpstr>Contract Information_延伸應用</vt:lpstr>
      <vt:lpstr>PowerPoint 簡報</vt:lpstr>
      <vt:lpstr>Government_Fund_Information</vt:lpstr>
      <vt:lpstr>Government_Fund_Information</vt:lpstr>
      <vt:lpstr>PowerPoint 簡報</vt:lpstr>
      <vt:lpstr>Money DJ</vt:lpstr>
      <vt:lpstr>Money DJ</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 for listening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Citty Chang 張蕙芬</dc:creator>
  <cp:lastModifiedBy>Andy Hsu 許恩嘉</cp:lastModifiedBy>
  <cp:revision>514</cp:revision>
  <cp:lastPrinted>2020-12-23T11:30:35Z</cp:lastPrinted>
  <dcterms:created xsi:type="dcterms:W3CDTF">2019-07-29T06:37:59Z</dcterms:created>
  <dcterms:modified xsi:type="dcterms:W3CDTF">2022-06-28T02:53:23Z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0x0101007642816A3386FE4CA07E29EC6C09089C</vt:lpwstr>
  </property>
</Properties>
</file>