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3" r:id="rId1"/>
  </p:sldMasterIdLst>
  <p:notesMasterIdLst>
    <p:notesMasterId r:id="rId28"/>
  </p:notesMasterIdLst>
  <p:sldIdLst>
    <p:sldId id="275" r:id="rId2"/>
    <p:sldId id="260" r:id="rId3"/>
    <p:sldId id="259" r:id="rId4"/>
    <p:sldId id="267" r:id="rId5"/>
    <p:sldId id="268" r:id="rId6"/>
    <p:sldId id="269" r:id="rId7"/>
    <p:sldId id="278" r:id="rId8"/>
    <p:sldId id="257" r:id="rId9"/>
    <p:sldId id="258" r:id="rId10"/>
    <p:sldId id="276" r:id="rId11"/>
    <p:sldId id="261" r:id="rId12"/>
    <p:sldId id="262" r:id="rId13"/>
    <p:sldId id="271" r:id="rId14"/>
    <p:sldId id="272" r:id="rId15"/>
    <p:sldId id="273" r:id="rId16"/>
    <p:sldId id="279" r:id="rId17"/>
    <p:sldId id="263" r:id="rId18"/>
    <p:sldId id="264" r:id="rId19"/>
    <p:sldId id="277" r:id="rId20"/>
    <p:sldId id="283" r:id="rId21"/>
    <p:sldId id="281" r:id="rId22"/>
    <p:sldId id="280" r:id="rId23"/>
    <p:sldId id="284" r:id="rId24"/>
    <p:sldId id="285" r:id="rId25"/>
    <p:sldId id="265" r:id="rId26"/>
    <p:sldId id="266" r:id="rId27"/>
  </p:sldIdLst>
  <p:sldSz cx="9906000" cy="6858000" type="A4"/>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24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65" autoAdjust="0"/>
    <p:restoredTop sz="84932" autoAdjust="0"/>
  </p:normalViewPr>
  <p:slideViewPr>
    <p:cSldViewPr snapToGrid="0">
      <p:cViewPr varScale="1">
        <p:scale>
          <a:sx n="89" d="100"/>
          <a:sy n="89" d="100"/>
        </p:scale>
        <p:origin x="66" y="210"/>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BE0BB612-5663-4E00-8FD0-3A2D2C78AA2F}" type="datetimeFigureOut">
              <a:rPr lang="zh-TW" altLang="en-US" smtClean="0"/>
              <a:t>2021/7/28</a:t>
            </a:fld>
            <a:endParaRPr lang="zh-TW" altLang="en-US"/>
          </a:p>
        </p:txBody>
      </p:sp>
      <p:sp>
        <p:nvSpPr>
          <p:cNvPr id="4" name="投影片圖像版面配置區 3"/>
          <p:cNvSpPr>
            <a:spLocks noGrp="1" noRot="1" noChangeAspect="1"/>
          </p:cNvSpPr>
          <p:nvPr>
            <p:ph type="sldImg" idx="2"/>
          </p:nvPr>
        </p:nvSpPr>
        <p:spPr>
          <a:xfrm>
            <a:off x="979488" y="1241425"/>
            <a:ext cx="4838700" cy="3349625"/>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9B3040E-ED03-449E-A1E7-28BEDD04320F}" type="slidenum">
              <a:rPr lang="zh-TW" altLang="en-US" smtClean="0"/>
              <a:t>‹#›</a:t>
            </a:fld>
            <a:endParaRPr lang="zh-TW" altLang="en-US"/>
          </a:p>
        </p:txBody>
      </p:sp>
    </p:spTree>
    <p:extLst>
      <p:ext uri="{BB962C8B-B14F-4D97-AF65-F5344CB8AC3E}">
        <p14:creationId xmlns:p14="http://schemas.microsoft.com/office/powerpoint/2010/main" val="244995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Contract size </a:t>
            </a:r>
            <a:r>
              <a:rPr lang="en-US" altLang="zh-TW" dirty="0" smtClean="0">
                <a:sym typeface="Wingdings" panose="05000000000000000000" pitchFamily="2" charset="2"/>
              </a:rPr>
              <a:t> (</a:t>
            </a:r>
            <a:r>
              <a:rPr lang="zh-TW" altLang="en-US" dirty="0" smtClean="0">
                <a:sym typeface="Wingdings" panose="05000000000000000000" pitchFamily="2" charset="2"/>
              </a:rPr>
              <a:t> 投信投顧公會資料 </a:t>
            </a:r>
            <a:r>
              <a:rPr lang="en-US" altLang="zh-TW" dirty="0" smtClean="0">
                <a:sym typeface="Wingdings" panose="05000000000000000000" pitchFamily="2" charset="2"/>
              </a:rPr>
              <a:t>)</a:t>
            </a:r>
            <a:endParaRPr lang="zh-TW" altLang="en-US" dirty="0"/>
          </a:p>
        </p:txBody>
      </p:sp>
      <p:sp>
        <p:nvSpPr>
          <p:cNvPr id="4" name="投影片編號版面配置區 3"/>
          <p:cNvSpPr>
            <a:spLocks noGrp="1"/>
          </p:cNvSpPr>
          <p:nvPr>
            <p:ph type="sldNum" sz="quarter" idx="10"/>
          </p:nvPr>
        </p:nvSpPr>
        <p:spPr/>
        <p:txBody>
          <a:bodyPr/>
          <a:lstStyle/>
          <a:p>
            <a:fld id="{B9B3040E-ED03-449E-A1E7-28BEDD04320F}" type="slidenum">
              <a:rPr lang="zh-TW" altLang="en-US" smtClean="0"/>
              <a:t>2</a:t>
            </a:fld>
            <a:endParaRPr lang="zh-TW" altLang="en-US"/>
          </a:p>
        </p:txBody>
      </p:sp>
    </p:spTree>
    <p:extLst>
      <p:ext uri="{BB962C8B-B14F-4D97-AF65-F5344CB8AC3E}">
        <p14:creationId xmlns:p14="http://schemas.microsoft.com/office/powerpoint/2010/main" val="4258619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u="none" strike="noStrike" dirty="0" smtClean="0">
                <a:solidFill>
                  <a:srgbClr val="FFFFFF"/>
                </a:solidFill>
                <a:effectLst/>
                <a:latin typeface="+mn-lt"/>
                <a:ea typeface="+mn-ea"/>
              </a:rPr>
              <a:t>AUM</a:t>
            </a:r>
            <a:r>
              <a:rPr lang="zh-TW" altLang="en-US" sz="1200" b="1" i="0" u="none" strike="noStrike" dirty="0" smtClean="0">
                <a:solidFill>
                  <a:srgbClr val="FFFFFF"/>
                </a:solidFill>
                <a:effectLst/>
                <a:latin typeface="+mn-lt"/>
                <a:ea typeface="+mn-ea"/>
              </a:rPr>
              <a:t> </a:t>
            </a:r>
            <a:r>
              <a:rPr lang="en-US" altLang="zh-TW" sz="1200" b="1" i="0" u="none" strike="noStrike" dirty="0" smtClean="0">
                <a:solidFill>
                  <a:srgbClr val="FFFFFF"/>
                </a:solidFill>
                <a:effectLst/>
                <a:latin typeface="+mn-lt"/>
                <a:ea typeface="+mn-ea"/>
              </a:rPr>
              <a:t>(</a:t>
            </a:r>
            <a:r>
              <a:rPr lang="zh-TW" altLang="en-US" sz="1200" b="1" i="0" u="none" strike="noStrike" dirty="0" smtClean="0">
                <a:solidFill>
                  <a:srgbClr val="FFFFFF"/>
                </a:solidFill>
                <a:effectLst/>
                <a:latin typeface="+mn-lt"/>
                <a:ea typeface="+mn-ea"/>
              </a:rPr>
              <a:t>公會資料</a:t>
            </a:r>
            <a:r>
              <a:rPr lang="en-US" altLang="zh-TW" sz="1200" b="1" i="0" u="none" strike="noStrike" dirty="0" smtClean="0">
                <a:solidFill>
                  <a:srgbClr val="FFFFFF"/>
                </a:solidFill>
                <a:effectLst/>
                <a:latin typeface="+mn-lt"/>
                <a:ea typeface="+mn-ea"/>
              </a:rPr>
              <a:t>) </a:t>
            </a:r>
            <a:endParaRPr lang="zh-TW" altLang="en-US" dirty="0"/>
          </a:p>
        </p:txBody>
      </p:sp>
      <p:sp>
        <p:nvSpPr>
          <p:cNvPr id="4" name="投影片編號版面配置區 3"/>
          <p:cNvSpPr>
            <a:spLocks noGrp="1"/>
          </p:cNvSpPr>
          <p:nvPr>
            <p:ph type="sldNum" sz="quarter" idx="10"/>
          </p:nvPr>
        </p:nvSpPr>
        <p:spPr/>
        <p:txBody>
          <a:bodyPr/>
          <a:lstStyle/>
          <a:p>
            <a:fld id="{B9B3040E-ED03-449E-A1E7-28BEDD04320F}" type="slidenum">
              <a:rPr lang="zh-TW" altLang="en-US" smtClean="0"/>
              <a:t>7</a:t>
            </a:fld>
            <a:endParaRPr lang="zh-TW" altLang="en-US"/>
          </a:p>
        </p:txBody>
      </p:sp>
    </p:spTree>
    <p:extLst>
      <p:ext uri="{BB962C8B-B14F-4D97-AF65-F5344CB8AC3E}">
        <p14:creationId xmlns:p14="http://schemas.microsoft.com/office/powerpoint/2010/main" val="3092399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AIA list ?</a:t>
            </a:r>
          </a:p>
          <a:p>
            <a:endParaRPr lang="zh-TW" altLang="en-US" dirty="0"/>
          </a:p>
        </p:txBody>
      </p:sp>
      <p:sp>
        <p:nvSpPr>
          <p:cNvPr id="4" name="投影片編號版面配置區 3"/>
          <p:cNvSpPr>
            <a:spLocks noGrp="1"/>
          </p:cNvSpPr>
          <p:nvPr>
            <p:ph type="sldNum" sz="quarter" idx="10"/>
          </p:nvPr>
        </p:nvSpPr>
        <p:spPr/>
        <p:txBody>
          <a:bodyPr/>
          <a:lstStyle/>
          <a:p>
            <a:fld id="{B9B3040E-ED03-449E-A1E7-28BEDD04320F}" type="slidenum">
              <a:rPr lang="zh-TW" altLang="en-US" smtClean="0"/>
              <a:t>8</a:t>
            </a:fld>
            <a:endParaRPr lang="zh-TW" altLang="en-US"/>
          </a:p>
        </p:txBody>
      </p:sp>
    </p:spTree>
    <p:extLst>
      <p:ext uri="{BB962C8B-B14F-4D97-AF65-F5344CB8AC3E}">
        <p14:creationId xmlns:p14="http://schemas.microsoft.com/office/powerpoint/2010/main" val="2917261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Site </a:t>
            </a:r>
            <a:r>
              <a:rPr lang="zh-TW" altLang="en-US" dirty="0" smtClean="0"/>
              <a:t>的 </a:t>
            </a:r>
            <a:r>
              <a:rPr lang="en-US" altLang="zh-TW" dirty="0" smtClean="0"/>
              <a:t>data</a:t>
            </a:r>
            <a:endParaRPr lang="zh-TW" altLang="en-US" dirty="0"/>
          </a:p>
        </p:txBody>
      </p:sp>
      <p:sp>
        <p:nvSpPr>
          <p:cNvPr id="4" name="投影片編號版面配置區 3"/>
          <p:cNvSpPr>
            <a:spLocks noGrp="1"/>
          </p:cNvSpPr>
          <p:nvPr>
            <p:ph type="sldNum" sz="quarter" idx="10"/>
          </p:nvPr>
        </p:nvSpPr>
        <p:spPr/>
        <p:txBody>
          <a:bodyPr/>
          <a:lstStyle/>
          <a:p>
            <a:fld id="{B9B3040E-ED03-449E-A1E7-28BEDD04320F}" type="slidenum">
              <a:rPr lang="zh-TW" altLang="en-US" smtClean="0"/>
              <a:t>11</a:t>
            </a:fld>
            <a:endParaRPr lang="zh-TW" altLang="en-US"/>
          </a:p>
        </p:txBody>
      </p:sp>
    </p:spTree>
    <p:extLst>
      <p:ext uri="{BB962C8B-B14F-4D97-AF65-F5344CB8AC3E}">
        <p14:creationId xmlns:p14="http://schemas.microsoft.com/office/powerpoint/2010/main" val="1472405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9B3040E-ED03-449E-A1E7-28BEDD04320F}" type="slidenum">
              <a:rPr lang="zh-TW" altLang="en-US" smtClean="0"/>
              <a:t>16</a:t>
            </a:fld>
            <a:endParaRPr lang="zh-TW" altLang="en-US"/>
          </a:p>
        </p:txBody>
      </p:sp>
    </p:spTree>
    <p:extLst>
      <p:ext uri="{BB962C8B-B14F-4D97-AF65-F5344CB8AC3E}">
        <p14:creationId xmlns:p14="http://schemas.microsoft.com/office/powerpoint/2010/main" val="4156681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右邊 </a:t>
            </a:r>
            <a:r>
              <a:rPr lang="en-US" altLang="zh-TW" dirty="0" smtClean="0"/>
              <a:t>3</a:t>
            </a:r>
            <a:r>
              <a:rPr lang="en-US" altLang="zh-TW" baseline="0" dirty="0" smtClean="0"/>
              <a:t> </a:t>
            </a:r>
            <a:r>
              <a:rPr lang="zh-TW" altLang="en-US" baseline="0" dirty="0" smtClean="0"/>
              <a:t>個 </a:t>
            </a:r>
            <a:r>
              <a:rPr lang="en-US" altLang="zh-TW" baseline="0" dirty="0" smtClean="0"/>
              <a:t>ins , data?</a:t>
            </a:r>
            <a:endParaRPr lang="zh-TW" altLang="en-US" dirty="0"/>
          </a:p>
        </p:txBody>
      </p:sp>
      <p:sp>
        <p:nvSpPr>
          <p:cNvPr id="4" name="投影片編號版面配置區 3"/>
          <p:cNvSpPr>
            <a:spLocks noGrp="1"/>
          </p:cNvSpPr>
          <p:nvPr>
            <p:ph type="sldNum" sz="quarter" idx="10"/>
          </p:nvPr>
        </p:nvSpPr>
        <p:spPr/>
        <p:txBody>
          <a:bodyPr/>
          <a:lstStyle/>
          <a:p>
            <a:fld id="{B9B3040E-ED03-449E-A1E7-28BEDD04320F}" type="slidenum">
              <a:rPr lang="zh-TW" altLang="en-US" smtClean="0"/>
              <a:t>17</a:t>
            </a:fld>
            <a:endParaRPr lang="zh-TW" altLang="en-US"/>
          </a:p>
        </p:txBody>
      </p:sp>
    </p:spTree>
    <p:extLst>
      <p:ext uri="{BB962C8B-B14F-4D97-AF65-F5344CB8AC3E}">
        <p14:creationId xmlns:p14="http://schemas.microsoft.com/office/powerpoint/2010/main" val="1689015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hyperlink" Target="http://www.nomurafunds.com.tw/" TargetMode="Externa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N_Cover">
    <p:spTree>
      <p:nvGrpSpPr>
        <p:cNvPr id="1" name=""/>
        <p:cNvGrpSpPr/>
        <p:nvPr/>
      </p:nvGrpSpPr>
      <p:grpSpPr>
        <a:xfrm>
          <a:off x="0" y="0"/>
          <a:ext cx="0" cy="0"/>
          <a:chOff x="0" y="0"/>
          <a:chExt cx="0" cy="0"/>
        </a:xfrm>
      </p:grpSpPr>
      <p:grpSp>
        <p:nvGrpSpPr>
          <p:cNvPr id="31" name="Group 30"/>
          <p:cNvGrpSpPr>
            <a:grpSpLocks noChangeAspect="1"/>
          </p:cNvGrpSpPr>
          <p:nvPr/>
        </p:nvGrpSpPr>
        <p:grpSpPr>
          <a:xfrm>
            <a:off x="272750" y="-10800"/>
            <a:ext cx="9633285" cy="2528888"/>
            <a:chOff x="272750" y="-15875"/>
            <a:chExt cx="9633285" cy="2528888"/>
          </a:xfrm>
        </p:grpSpPr>
        <p:sp>
          <p:nvSpPr>
            <p:cNvPr id="2056" name="AutoShape 8"/>
            <p:cNvSpPr>
              <a:spLocks noChangeAspect="1" noChangeArrowheads="1" noTextEdit="1"/>
            </p:cNvSpPr>
            <p:nvPr/>
          </p:nvSpPr>
          <p:spPr bwMode="auto">
            <a:xfrm>
              <a:off x="294975" y="-15875"/>
              <a:ext cx="9563100" cy="2509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067" name="Freeform 19"/>
            <p:cNvSpPr>
              <a:spLocks/>
            </p:cNvSpPr>
            <p:nvPr/>
          </p:nvSpPr>
          <p:spPr bwMode="auto">
            <a:xfrm>
              <a:off x="294975" y="-127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4" name="Freeform 24"/>
            <p:cNvSpPr>
              <a:spLocks/>
            </p:cNvSpPr>
            <p:nvPr/>
          </p:nvSpPr>
          <p:spPr bwMode="auto">
            <a:xfrm>
              <a:off x="3997025" y="-3175"/>
              <a:ext cx="5909010" cy="2516188"/>
            </a:xfrm>
            <a:custGeom>
              <a:avLst/>
              <a:gdLst>
                <a:gd name="connsiteX0" fmla="*/ 0 w 10328"/>
                <a:gd name="connsiteY0" fmla="*/ 3129 h 10000"/>
                <a:gd name="connsiteX1" fmla="*/ 1340 w 10328"/>
                <a:gd name="connsiteY1" fmla="*/ 10000 h 10000"/>
                <a:gd name="connsiteX2" fmla="*/ 10328 w 10328"/>
                <a:gd name="connsiteY2" fmla="*/ 10000 h 10000"/>
                <a:gd name="connsiteX3" fmla="*/ 10000 w 10328"/>
                <a:gd name="connsiteY3" fmla="*/ 0 h 10000"/>
                <a:gd name="connsiteX4" fmla="*/ 594 w 10328"/>
                <a:gd name="connsiteY4" fmla="*/ 0 h 10000"/>
                <a:gd name="connsiteX5" fmla="*/ 0 w 10328"/>
                <a:gd name="connsiteY5" fmla="*/ 3129 h 10000"/>
                <a:gd name="connsiteX0" fmla="*/ 0 w 10437"/>
                <a:gd name="connsiteY0" fmla="*/ 3129 h 10000"/>
                <a:gd name="connsiteX1" fmla="*/ 1340 w 10437"/>
                <a:gd name="connsiteY1" fmla="*/ 10000 h 10000"/>
                <a:gd name="connsiteX2" fmla="*/ 10328 w 10437"/>
                <a:gd name="connsiteY2" fmla="*/ 10000 h 10000"/>
                <a:gd name="connsiteX3" fmla="*/ 10328 w 10437"/>
                <a:gd name="connsiteY3" fmla="*/ 0 h 10000"/>
                <a:gd name="connsiteX4" fmla="*/ 594 w 10437"/>
                <a:gd name="connsiteY4" fmla="*/ 0 h 10000"/>
                <a:gd name="connsiteX5" fmla="*/ 0 w 10437"/>
                <a:gd name="connsiteY5" fmla="*/ 3129 h 10000"/>
                <a:gd name="connsiteX0" fmla="*/ 0 w 10437"/>
                <a:gd name="connsiteY0" fmla="*/ 3129 h 10000"/>
                <a:gd name="connsiteX1" fmla="*/ 1340 w 10437"/>
                <a:gd name="connsiteY1" fmla="*/ 10000 h 10000"/>
                <a:gd name="connsiteX2" fmla="*/ 10328 w 10437"/>
                <a:gd name="connsiteY2" fmla="*/ 10000 h 10000"/>
                <a:gd name="connsiteX3" fmla="*/ 10328 w 10437"/>
                <a:gd name="connsiteY3" fmla="*/ 0 h 10000"/>
                <a:gd name="connsiteX4" fmla="*/ 594 w 10437"/>
                <a:gd name="connsiteY4" fmla="*/ 0 h 10000"/>
                <a:gd name="connsiteX5" fmla="*/ 0 w 10437"/>
                <a:gd name="connsiteY5" fmla="*/ 3129 h 10000"/>
                <a:gd name="connsiteX0" fmla="*/ 0 w 10437"/>
                <a:gd name="connsiteY0" fmla="*/ 3129 h 10000"/>
                <a:gd name="connsiteX1" fmla="*/ 1340 w 10437"/>
                <a:gd name="connsiteY1" fmla="*/ 10000 h 10000"/>
                <a:gd name="connsiteX2" fmla="*/ 10328 w 10437"/>
                <a:gd name="connsiteY2" fmla="*/ 10000 h 10000"/>
                <a:gd name="connsiteX3" fmla="*/ 10328 w 10437"/>
                <a:gd name="connsiteY3" fmla="*/ 0 h 10000"/>
                <a:gd name="connsiteX4" fmla="*/ 594 w 10437"/>
                <a:gd name="connsiteY4" fmla="*/ 0 h 10000"/>
                <a:gd name="connsiteX5" fmla="*/ 0 w 10437"/>
                <a:gd name="connsiteY5" fmla="*/ 3129 h 10000"/>
                <a:gd name="connsiteX0" fmla="*/ 0 w 10328"/>
                <a:gd name="connsiteY0" fmla="*/ 3129 h 10000"/>
                <a:gd name="connsiteX1" fmla="*/ 1340 w 10328"/>
                <a:gd name="connsiteY1" fmla="*/ 10000 h 10000"/>
                <a:gd name="connsiteX2" fmla="*/ 10328 w 10328"/>
                <a:gd name="connsiteY2" fmla="*/ 10000 h 10000"/>
                <a:gd name="connsiteX3" fmla="*/ 10328 w 10328"/>
                <a:gd name="connsiteY3" fmla="*/ 0 h 10000"/>
                <a:gd name="connsiteX4" fmla="*/ 594 w 10328"/>
                <a:gd name="connsiteY4" fmla="*/ 0 h 10000"/>
                <a:gd name="connsiteX5" fmla="*/ 0 w 10328"/>
                <a:gd name="connsiteY5" fmla="*/ 312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28" h="10000">
                  <a:moveTo>
                    <a:pt x="0" y="3129"/>
                  </a:moveTo>
                  <a:lnTo>
                    <a:pt x="1340" y="10000"/>
                  </a:lnTo>
                  <a:lnTo>
                    <a:pt x="10328" y="10000"/>
                  </a:lnTo>
                  <a:lnTo>
                    <a:pt x="10328" y="0"/>
                  </a:lnTo>
                  <a:lnTo>
                    <a:pt x="594" y="0"/>
                  </a:lnTo>
                  <a:lnTo>
                    <a:pt x="0" y="3129"/>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5" name="Freeform 25"/>
            <p:cNvSpPr>
              <a:spLocks/>
            </p:cNvSpPr>
            <p:nvPr/>
          </p:nvSpPr>
          <p:spPr bwMode="auto">
            <a:xfrm>
              <a:off x="3481088" y="11699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7" name="Freeform 26"/>
            <p:cNvSpPr>
              <a:spLocks/>
            </p:cNvSpPr>
            <p:nvPr/>
          </p:nvSpPr>
          <p:spPr bwMode="auto">
            <a:xfrm>
              <a:off x="2261888" y="8270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8" name="Freeform 27"/>
            <p:cNvSpPr>
              <a:spLocks/>
            </p:cNvSpPr>
            <p:nvPr/>
          </p:nvSpPr>
          <p:spPr bwMode="auto">
            <a:xfrm>
              <a:off x="3330275" y="-31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9" name="Freeform 28"/>
            <p:cNvSpPr>
              <a:spLocks/>
            </p:cNvSpPr>
            <p:nvPr/>
          </p:nvSpPr>
          <p:spPr bwMode="auto">
            <a:xfrm>
              <a:off x="3654125" y="-31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30" name="Freeform 29"/>
            <p:cNvSpPr>
              <a:spLocks/>
            </p:cNvSpPr>
            <p:nvPr/>
          </p:nvSpPr>
          <p:spPr bwMode="auto">
            <a:xfrm>
              <a:off x="2981025" y="-31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078" name="Freeform 30"/>
            <p:cNvSpPr>
              <a:spLocks/>
            </p:cNvSpPr>
            <p:nvPr/>
          </p:nvSpPr>
          <p:spPr bwMode="auto">
            <a:xfrm>
              <a:off x="2631775" y="-31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079" name="Freeform 31"/>
            <p:cNvSpPr>
              <a:spLocks/>
            </p:cNvSpPr>
            <p:nvPr/>
          </p:nvSpPr>
          <p:spPr bwMode="auto">
            <a:xfrm>
              <a:off x="1585613" y="-31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080" name="Freeform 32"/>
            <p:cNvSpPr>
              <a:spLocks/>
            </p:cNvSpPr>
            <p:nvPr/>
          </p:nvSpPr>
          <p:spPr bwMode="auto">
            <a:xfrm>
              <a:off x="272750" y="-31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grpSp>
      <p:pic>
        <p:nvPicPr>
          <p:cNvPr id="13" name="Picture 3" descr="O:\Logo_Library\N\NOMURA\A4\NOMURA_A4_CMYK_WHITE.emf"/>
          <p:cNvPicPr>
            <a:picLocks noChangeAspect="1" noChangeArrowheads="1"/>
          </p:cNvPicPr>
          <p:nvPr/>
        </p:nvPicPr>
        <p:blipFill>
          <a:blip r:embed="rId2" cstate="print"/>
          <a:srcRect/>
          <a:stretch>
            <a:fillRect/>
          </a:stretch>
        </p:blipFill>
        <p:spPr bwMode="auto">
          <a:xfrm>
            <a:off x="8365252" y="310690"/>
            <a:ext cx="1260140" cy="216024"/>
          </a:xfrm>
          <a:prstGeom prst="rect">
            <a:avLst/>
          </a:prstGeom>
          <a:noFill/>
        </p:spPr>
      </p:pic>
      <p:sp>
        <p:nvSpPr>
          <p:cNvPr id="18" name="Text Placeholder 17"/>
          <p:cNvSpPr>
            <a:spLocks noGrp="1"/>
          </p:cNvSpPr>
          <p:nvPr>
            <p:ph type="body" sz="quarter" idx="10" hasCustomPrompt="1"/>
          </p:nvPr>
        </p:nvSpPr>
        <p:spPr>
          <a:xfrm>
            <a:off x="437088" y="3888000"/>
            <a:ext cx="7200000" cy="507600"/>
          </a:xfrm>
          <a:prstGeom prst="rect">
            <a:avLst/>
          </a:prstGeom>
        </p:spPr>
        <p:txBody>
          <a:bodyPr lIns="0" tIns="72000" rIns="0" bIns="0" anchor="t" anchorCtr="0"/>
          <a:lstStyle>
            <a:lvl1pPr>
              <a:lnSpc>
                <a:spcPct val="120000"/>
              </a:lnSpc>
              <a:spcBef>
                <a:spcPts val="0"/>
              </a:spcBef>
              <a:spcAft>
                <a:spcPts val="0"/>
              </a:spcAft>
              <a:defRPr sz="2000" b="1" baseline="0">
                <a:latin typeface="+mj-lt"/>
                <a:ea typeface="+mj-ea"/>
              </a:defRPr>
            </a:lvl1pPr>
          </a:lstStyle>
          <a:p>
            <a:pPr lvl="0"/>
            <a:r>
              <a:rPr lang="en-US" dirty="0"/>
              <a:t>Enter your subtitle here</a:t>
            </a:r>
            <a:r>
              <a:rPr lang="en-US" altLang="zh-TW" dirty="0"/>
              <a:t>/</a:t>
            </a:r>
            <a:r>
              <a:rPr lang="zh-TW" altLang="en-US" dirty="0"/>
              <a:t>副標題</a:t>
            </a:r>
            <a:endParaRPr lang="en-GB" dirty="0"/>
          </a:p>
        </p:txBody>
      </p:sp>
      <p:sp>
        <p:nvSpPr>
          <p:cNvPr id="16" name="Title 15"/>
          <p:cNvSpPr>
            <a:spLocks noGrp="1"/>
          </p:cNvSpPr>
          <p:nvPr>
            <p:ph type="title" hasCustomPrompt="1"/>
          </p:nvPr>
        </p:nvSpPr>
        <p:spPr>
          <a:xfrm>
            <a:off x="443184" y="2880000"/>
            <a:ext cx="7200000" cy="858952"/>
          </a:xfrm>
          <a:prstGeom prst="rect">
            <a:avLst/>
          </a:prstGeom>
        </p:spPr>
        <p:txBody>
          <a:bodyPr lIns="0" tIns="0" rIns="0" bIns="0" anchor="b" anchorCtr="0"/>
          <a:lstStyle>
            <a:lvl1pPr>
              <a:lnSpc>
                <a:spcPct val="120000"/>
              </a:lnSpc>
              <a:defRPr sz="2800" baseline="0">
                <a:latin typeface="+mj-lt"/>
                <a:ea typeface="+mj-ea"/>
              </a:defRPr>
            </a:lvl1pPr>
          </a:lstStyle>
          <a:p>
            <a:r>
              <a:rPr lang="en-US" dirty="0"/>
              <a:t>Enter your title here</a:t>
            </a:r>
            <a:r>
              <a:rPr lang="en-US" altLang="zh-TW" dirty="0"/>
              <a:t>/</a:t>
            </a:r>
            <a:r>
              <a:rPr lang="zh-TW" altLang="en-US" dirty="0"/>
              <a:t>標題</a:t>
            </a:r>
            <a:endParaRPr lang="en-GB" dirty="0"/>
          </a:p>
        </p:txBody>
      </p:sp>
      <p:sp>
        <p:nvSpPr>
          <p:cNvPr id="32" name="Text Placeholder 31"/>
          <p:cNvSpPr>
            <a:spLocks noGrp="1"/>
          </p:cNvSpPr>
          <p:nvPr>
            <p:ph type="body" sz="quarter" idx="16" hasCustomPrompt="1"/>
          </p:nvPr>
        </p:nvSpPr>
        <p:spPr>
          <a:xfrm>
            <a:off x="437088" y="4671930"/>
            <a:ext cx="3960440" cy="828000"/>
          </a:xfrm>
          <a:prstGeom prst="rect">
            <a:avLst/>
          </a:prstGeom>
        </p:spPr>
        <p:txBody>
          <a:bodyPr lIns="0" tIns="0" rIns="0" bIns="0"/>
          <a:lstStyle>
            <a:lvl1pPr>
              <a:lnSpc>
                <a:spcPct val="100000"/>
              </a:lnSpc>
              <a:spcBef>
                <a:spcPts val="0"/>
              </a:spcBef>
              <a:spcAft>
                <a:spcPts val="0"/>
              </a:spcAft>
              <a:defRPr sz="1600" baseline="0">
                <a:latin typeface="+mn-lt"/>
                <a:ea typeface="+mn-ea"/>
              </a:defRPr>
            </a:lvl1pPr>
            <a:lvl2pPr>
              <a:defRPr sz="1400"/>
            </a:lvl2pPr>
            <a:lvl3pPr>
              <a:defRPr sz="1400"/>
            </a:lvl3pPr>
            <a:lvl4pPr>
              <a:defRPr sz="1400"/>
            </a:lvl4pPr>
            <a:lvl5pPr>
              <a:defRPr sz="1400"/>
            </a:lvl5pPr>
          </a:lstStyle>
          <a:p>
            <a:pPr lvl="0"/>
            <a:r>
              <a:rPr lang="en-US" altLang="zh-TW" dirty="0"/>
              <a:t>Author / Presenter name </a:t>
            </a:r>
            <a:br>
              <a:rPr lang="en-US" altLang="zh-TW" dirty="0"/>
            </a:br>
            <a:r>
              <a:rPr lang="en-US" dirty="0"/>
              <a:t>Business Division</a:t>
            </a:r>
            <a:r>
              <a:rPr lang="zh-TW" altLang="en-US" dirty="0"/>
              <a:t> </a:t>
            </a:r>
            <a:r>
              <a:rPr lang="en-US" dirty="0"/>
              <a:t>/</a:t>
            </a:r>
            <a:r>
              <a:rPr lang="zh-TW" altLang="en-US" dirty="0"/>
              <a:t> </a:t>
            </a:r>
            <a:r>
              <a:rPr lang="en-US" dirty="0"/>
              <a:t>Department</a:t>
            </a:r>
            <a:br>
              <a:rPr lang="en-US" dirty="0"/>
            </a:br>
            <a:r>
              <a:rPr lang="en-US" dirty="0"/>
              <a:t>Region Label</a:t>
            </a:r>
            <a:endParaRPr lang="en-GB" dirty="0"/>
          </a:p>
        </p:txBody>
      </p:sp>
      <p:sp>
        <p:nvSpPr>
          <p:cNvPr id="17" name="Text Placeholder 31"/>
          <p:cNvSpPr>
            <a:spLocks noGrp="1"/>
          </p:cNvSpPr>
          <p:nvPr>
            <p:ph type="body" sz="quarter" idx="17" hasCustomPrompt="1"/>
          </p:nvPr>
        </p:nvSpPr>
        <p:spPr>
          <a:xfrm>
            <a:off x="437088" y="5899059"/>
            <a:ext cx="3960440" cy="288000"/>
          </a:xfrm>
          <a:prstGeom prst="rect">
            <a:avLst/>
          </a:prstGeom>
        </p:spPr>
        <p:txBody>
          <a:bodyPr lIns="0" tIns="0" rIns="0" bIns="0"/>
          <a:lstStyle>
            <a:lvl1pPr>
              <a:lnSpc>
                <a:spcPct val="120000"/>
              </a:lnSpc>
              <a:spcBef>
                <a:spcPts val="0"/>
              </a:spcBef>
              <a:spcAft>
                <a:spcPts val="0"/>
              </a:spcAft>
              <a:defRPr sz="1400" baseline="0">
                <a:latin typeface="+mn-lt"/>
                <a:ea typeface="+mn-ea"/>
              </a:defRPr>
            </a:lvl1pPr>
            <a:lvl2pPr>
              <a:defRPr sz="1400"/>
            </a:lvl2pPr>
            <a:lvl3pPr>
              <a:defRPr sz="1400"/>
            </a:lvl3pPr>
            <a:lvl4pPr>
              <a:defRPr sz="1400"/>
            </a:lvl4pPr>
            <a:lvl5pPr>
              <a:defRPr sz="1400"/>
            </a:lvl5pPr>
          </a:lstStyle>
          <a:p>
            <a:pPr lvl="0"/>
            <a:r>
              <a:rPr lang="en-US" altLang="zh-TW" dirty="0"/>
              <a:t>Date </a:t>
            </a:r>
            <a:r>
              <a:rPr lang="en-US" altLang="zh-TW" dirty="0" err="1"/>
              <a:t>yyyy</a:t>
            </a:r>
            <a:r>
              <a:rPr lang="en-US" altLang="zh-TW" dirty="0"/>
              <a:t>/mm/</a:t>
            </a:r>
            <a:r>
              <a:rPr lang="en-US" altLang="zh-TW" dirty="0" err="1"/>
              <a:t>dd</a:t>
            </a:r>
            <a:endParaRPr lang="en-GB" dirty="0"/>
          </a:p>
        </p:txBody>
      </p:sp>
      <p:pic>
        <p:nvPicPr>
          <p:cNvPr id="20" name="圖片 19" descr="C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0" y="6177916"/>
            <a:ext cx="9906000" cy="679954"/>
          </a:xfrm>
          <a:prstGeom prst="rect">
            <a:avLst/>
          </a:prstGeom>
        </p:spPr>
      </p:pic>
      <p:sp>
        <p:nvSpPr>
          <p:cNvPr id="22" name="文字版面配置區 2"/>
          <p:cNvSpPr>
            <a:spLocks noGrp="1"/>
          </p:cNvSpPr>
          <p:nvPr>
            <p:ph type="body" sz="quarter" idx="18" hasCustomPrompt="1"/>
          </p:nvPr>
        </p:nvSpPr>
        <p:spPr>
          <a:xfrm>
            <a:off x="6537176" y="5858231"/>
            <a:ext cx="2879725" cy="288925"/>
          </a:xfrm>
          <a:prstGeom prst="rect">
            <a:avLst/>
          </a:prstGeom>
        </p:spPr>
        <p:txBody>
          <a:bodyPr/>
          <a:lstStyle>
            <a:lvl1pPr>
              <a:defRPr sz="1000">
                <a:latin typeface="Calibri" panose="020F0502020204030204" pitchFamily="34" charset="0"/>
              </a:defRPr>
            </a:lvl1pPr>
          </a:lstStyle>
          <a:p>
            <a:pPr lvl="0"/>
            <a:r>
              <a:rPr lang="zh-TW" altLang="en-US" dirty="0"/>
              <a:t>文宣審核編號</a:t>
            </a:r>
          </a:p>
        </p:txBody>
      </p:sp>
      <p:sp>
        <p:nvSpPr>
          <p:cNvPr id="21" name="Rectangle 47"/>
          <p:cNvSpPr>
            <a:spLocks noChangeArrowheads="1"/>
          </p:cNvSpPr>
          <p:nvPr/>
        </p:nvSpPr>
        <p:spPr bwMode="auto">
          <a:xfrm>
            <a:off x="9940395" y="6226860"/>
            <a:ext cx="194421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eaLnBrk="1" hangingPunct="1">
              <a:defRPr/>
            </a:pPr>
            <a:r>
              <a:rPr lang="en-GB" altLang="zh-TW" sz="1100" b="1" dirty="0">
                <a:solidFill>
                  <a:schemeClr val="accent1"/>
                </a:solidFill>
                <a:ea typeface="新細明體" pitchFamily="18" charset="-120"/>
              </a:rPr>
              <a:t>←</a:t>
            </a:r>
          </a:p>
          <a:p>
            <a:pPr eaLnBrk="1" hangingPunct="1">
              <a:defRPr/>
            </a:pPr>
            <a:r>
              <a:rPr lang="en-GB" altLang="zh-TW" sz="1100" b="1" dirty="0">
                <a:solidFill>
                  <a:schemeClr val="accent1"/>
                </a:solidFill>
                <a:ea typeface="新細明體" pitchFamily="18" charset="-120"/>
              </a:rPr>
              <a:t>Do not put content </a:t>
            </a:r>
            <a:br>
              <a:rPr lang="en-GB" altLang="zh-TW" sz="1100" b="1" dirty="0">
                <a:solidFill>
                  <a:schemeClr val="accent1"/>
                </a:solidFill>
                <a:ea typeface="新細明體" pitchFamily="18" charset="-120"/>
              </a:rPr>
            </a:br>
            <a:r>
              <a:rPr lang="en-GB" altLang="zh-TW" sz="1100" b="1" dirty="0">
                <a:solidFill>
                  <a:schemeClr val="accent1"/>
                </a:solidFill>
                <a:ea typeface="新細明體" pitchFamily="18" charset="-120"/>
              </a:rPr>
              <a:t>around the brand logo area</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zh-TW" sz="1100" b="1" dirty="0">
                <a:solidFill>
                  <a:schemeClr val="accent1"/>
                </a:solidFill>
                <a:ea typeface="新細明體" pitchFamily="18" charset="-120"/>
              </a:rPr>
              <a:t>←</a:t>
            </a:r>
          </a:p>
        </p:txBody>
      </p:sp>
      <p:pic>
        <p:nvPicPr>
          <p:cNvPr id="2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31" r="72037" b="14599"/>
          <a:stretch/>
        </p:blipFill>
        <p:spPr bwMode="auto">
          <a:xfrm>
            <a:off x="-2535832" y="386248"/>
            <a:ext cx="1929869" cy="2178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le 47"/>
          <p:cNvSpPr>
            <a:spLocks noChangeArrowheads="1"/>
          </p:cNvSpPr>
          <p:nvPr/>
        </p:nvSpPr>
        <p:spPr bwMode="auto">
          <a:xfrm>
            <a:off x="9996187" y="-167408"/>
            <a:ext cx="1944216" cy="278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eaLnBrk="1" hangingPunct="1">
              <a:defRPr/>
            </a:pPr>
            <a:r>
              <a:rPr lang="en-GB" altLang="zh-TW" sz="1800" b="1" dirty="0">
                <a:solidFill>
                  <a:schemeClr val="accent1"/>
                </a:solidFill>
                <a:ea typeface="新細明體" pitchFamily="18" charset="-120"/>
              </a:rPr>
              <a:t>←</a:t>
            </a:r>
          </a:p>
          <a:p>
            <a:pPr eaLnBrk="1" hangingPunct="1">
              <a:defRPr/>
            </a:pPr>
            <a:endParaRPr lang="en-GB" altLang="zh-TW" sz="1100" b="1" dirty="0">
              <a:solidFill>
                <a:schemeClr val="accent1"/>
              </a:solidFill>
              <a:ea typeface="新細明體" pitchFamily="18" charset="-120"/>
            </a:endParaRPr>
          </a:p>
          <a:p>
            <a:pPr eaLnBrk="1" hangingPunct="1">
              <a:defRPr/>
            </a:pPr>
            <a:endParaRPr lang="en-GB" altLang="zh-TW" sz="1100" b="1" dirty="0">
              <a:solidFill>
                <a:schemeClr val="accent1"/>
              </a:solidFill>
              <a:ea typeface="新細明體" pitchFamily="18" charset="-120"/>
            </a:endParaRPr>
          </a:p>
          <a:p>
            <a:pPr eaLnBrk="1" hangingPunct="1">
              <a:defRPr/>
            </a:pPr>
            <a:endParaRPr lang="en-GB" altLang="zh-TW" sz="1100" b="1" dirty="0">
              <a:solidFill>
                <a:schemeClr val="accent1"/>
              </a:solidFill>
              <a:ea typeface="新細明體" pitchFamily="18" charset="-120"/>
            </a:endParaRPr>
          </a:p>
          <a:p>
            <a:pPr eaLnBrk="1" hangingPunct="1">
              <a:defRPr/>
            </a:pPr>
            <a:endParaRPr lang="en-GB" altLang="zh-TW" sz="1100" b="1" dirty="0">
              <a:solidFill>
                <a:schemeClr val="accent1"/>
              </a:solidFill>
              <a:ea typeface="新細明體" pitchFamily="18" charset="-120"/>
            </a:endParaRPr>
          </a:p>
          <a:p>
            <a:pPr eaLnBrk="1" hangingPunct="1">
              <a:defRPr/>
            </a:pPr>
            <a:endParaRPr lang="en-GB" altLang="zh-TW" sz="1100" b="1" dirty="0">
              <a:solidFill>
                <a:schemeClr val="accent1"/>
              </a:solidFill>
              <a:ea typeface="新細明體" pitchFamily="18" charset="-120"/>
            </a:endParaRPr>
          </a:p>
          <a:p>
            <a:pPr eaLnBrk="1" hangingPunct="1">
              <a:defRPr/>
            </a:pPr>
            <a:endParaRPr lang="en-GB" altLang="zh-TW" sz="1100" b="1" dirty="0">
              <a:solidFill>
                <a:schemeClr val="accent1"/>
              </a:solidFill>
              <a:ea typeface="新細明體" pitchFamily="18" charset="-120"/>
            </a:endParaRPr>
          </a:p>
          <a:p>
            <a:pPr eaLnBrk="1" hangingPunct="1">
              <a:defRPr/>
            </a:pPr>
            <a:r>
              <a:rPr lang="en-GB" altLang="zh-TW" sz="1100" b="1" dirty="0">
                <a:solidFill>
                  <a:schemeClr val="accent1"/>
                </a:solidFill>
                <a:ea typeface="新細明體" pitchFamily="18" charset="-120"/>
              </a:rPr>
              <a:t>Do not put content </a:t>
            </a:r>
            <a:br>
              <a:rPr lang="en-GB" altLang="zh-TW" sz="1100" b="1" dirty="0">
                <a:solidFill>
                  <a:schemeClr val="accent1"/>
                </a:solidFill>
                <a:ea typeface="新細明體" pitchFamily="18" charset="-120"/>
              </a:rPr>
            </a:br>
            <a:r>
              <a:rPr lang="en-GB" altLang="zh-TW" sz="1100" b="1" dirty="0">
                <a:solidFill>
                  <a:schemeClr val="accent1"/>
                </a:solidFill>
                <a:ea typeface="新細明體" pitchFamily="18" charset="-120"/>
              </a:rPr>
              <a:t>around the brand logo area</a:t>
            </a:r>
          </a:p>
          <a:p>
            <a:pPr eaLnBrk="1" hangingPunct="1">
              <a:defRPr/>
            </a:pPr>
            <a:endParaRPr lang="en-GB" altLang="zh-TW" sz="1100" b="1" dirty="0">
              <a:solidFill>
                <a:schemeClr val="accent1"/>
              </a:solidFill>
              <a:ea typeface="新細明體" pitchFamily="18" charset="-120"/>
            </a:endParaRPr>
          </a:p>
          <a:p>
            <a:pPr eaLnBrk="1" hangingPunct="1">
              <a:defRPr/>
            </a:pPr>
            <a:endParaRPr lang="en-GB" altLang="zh-TW" sz="1100" b="1" dirty="0">
              <a:solidFill>
                <a:schemeClr val="accent1"/>
              </a:solidFill>
              <a:ea typeface="新細明體" pitchFamily="18" charset="-120"/>
            </a:endParaRPr>
          </a:p>
          <a:p>
            <a:pPr eaLnBrk="1" hangingPunct="1">
              <a:defRPr/>
            </a:pPr>
            <a:endParaRPr lang="en-GB" altLang="zh-TW" sz="1100" b="1" dirty="0">
              <a:solidFill>
                <a:schemeClr val="accent1"/>
              </a:solidFill>
              <a:ea typeface="新細明體" pitchFamily="18" charset="-120"/>
            </a:endParaRPr>
          </a:p>
          <a:p>
            <a:pPr eaLnBrk="1" hangingPunct="1">
              <a:defRPr/>
            </a:pPr>
            <a:endParaRPr lang="en-GB" altLang="zh-TW" sz="1100" b="1" dirty="0">
              <a:solidFill>
                <a:schemeClr val="accent1"/>
              </a:solidFill>
              <a:ea typeface="新細明體" pitchFamily="18" charset="-120"/>
            </a:endParaRPr>
          </a:p>
          <a:p>
            <a:pPr eaLnBrk="1" hangingPunct="1">
              <a:defRPr/>
            </a:pPr>
            <a:endParaRPr lang="en-GB" altLang="zh-TW" sz="1100" b="1" dirty="0">
              <a:solidFill>
                <a:schemeClr val="accent1"/>
              </a:solidFill>
              <a:ea typeface="新細明體" pitchFamily="18" charset="-12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altLang="zh-TW" sz="2000" b="1" dirty="0">
                <a:solidFill>
                  <a:schemeClr val="accent1"/>
                </a:solidFill>
                <a:ea typeface="新細明體" pitchFamily="18" charset="-120"/>
              </a:rPr>
              <a:t>←</a:t>
            </a:r>
          </a:p>
        </p:txBody>
      </p:sp>
    </p:spTree>
    <p:extLst>
      <p:ext uri="{BB962C8B-B14F-4D97-AF65-F5344CB8AC3E}">
        <p14:creationId xmlns:p14="http://schemas.microsoft.com/office/powerpoint/2010/main" val="4154408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4" name="Content Placeholder 3"/>
          <p:cNvSpPr>
            <a:spLocks noGrp="1"/>
          </p:cNvSpPr>
          <p:nvPr>
            <p:ph sz="half" idx="2" hasCustomPrompt="1"/>
          </p:nvPr>
        </p:nvSpPr>
        <p:spPr>
          <a:xfrm>
            <a:off x="266400" y="1772817"/>
            <a:ext cx="4608000" cy="4521303"/>
          </a:xfrm>
          <a:prstGeom prst="rect">
            <a:avLst/>
          </a:prstGeom>
          <a:noFill/>
          <a:ln w="9525">
            <a:noFill/>
            <a:miter lim="800000"/>
            <a:headEnd/>
            <a:tailEnd/>
          </a:ln>
        </p:spPr>
        <p:txBody>
          <a:bodyPr lIns="0" tIns="108000" rIns="46800" bIns="64800"/>
          <a:lstStyle>
            <a:lvl1pPr marL="285750" indent="-2857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400" baseline="0" dirty="0" smtClean="0">
                <a:solidFill>
                  <a:schemeClr val="tx1"/>
                </a:solidFill>
                <a:latin typeface="+mn-lt"/>
                <a:ea typeface="+mn-ea"/>
                <a:cs typeface="+mn-cs"/>
              </a:defRPr>
            </a:lvl1pPr>
            <a:lvl2pPr marL="626400" indent="-288000" algn="l" defTabSz="815780" rtl="0" eaLnBrk="1" fontAlgn="base" hangingPunct="1">
              <a:lnSpc>
                <a:spcPct val="100000"/>
              </a:lnSpc>
              <a:spcBef>
                <a:spcPts val="200"/>
              </a:spcBef>
              <a:spcAft>
                <a:spcPts val="200"/>
              </a:spcAft>
              <a:buClr>
                <a:schemeClr val="accent1"/>
              </a:buClr>
              <a:buFont typeface="Wingdings"/>
              <a:buChar char="n"/>
              <a:defRPr lang="en-GB" sz="1400" baseline="0" dirty="0" smtClean="0">
                <a:solidFill>
                  <a:schemeClr val="tx1"/>
                </a:solidFill>
                <a:latin typeface="+mn-lt"/>
                <a:ea typeface="+mn-ea"/>
                <a:cs typeface="+mn-cs"/>
              </a:defRPr>
            </a:lvl2pPr>
            <a:lvl3pPr marL="864000" indent="-216000" algn="l" defTabSz="815780" rtl="0" eaLnBrk="1" fontAlgn="base" hangingPunct="1">
              <a:lnSpc>
                <a:spcPct val="100000"/>
              </a:lnSpc>
              <a:spcBef>
                <a:spcPts val="200"/>
              </a:spcBef>
              <a:spcAft>
                <a:spcPts val="200"/>
              </a:spcAft>
              <a:buClr>
                <a:schemeClr val="accent1"/>
              </a:buClr>
              <a:buFont typeface="Symbol"/>
              <a:buChar char="-"/>
              <a:defRPr lang="en-GB" sz="1400" baseline="0" dirty="0" smtClean="0">
                <a:solidFill>
                  <a:schemeClr val="tx1"/>
                </a:solidFill>
                <a:latin typeface="+mn-lt"/>
                <a:ea typeface="+mn-ea"/>
                <a:cs typeface="+mn-cs"/>
              </a:defRPr>
            </a:lvl3pPr>
            <a:lvl4pPr marL="1098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332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Content Placeholder 3"/>
          <p:cNvSpPr>
            <a:spLocks noGrp="1"/>
          </p:cNvSpPr>
          <p:nvPr>
            <p:ph sz="half" idx="19" hasCustomPrompt="1"/>
          </p:nvPr>
        </p:nvSpPr>
        <p:spPr>
          <a:xfrm>
            <a:off x="5022000" y="1772816"/>
            <a:ext cx="4608160" cy="4523209"/>
          </a:xfrm>
          <a:prstGeom prst="rect">
            <a:avLst/>
          </a:prstGeom>
          <a:noFill/>
          <a:ln w="9525">
            <a:noFill/>
            <a:miter lim="800000"/>
            <a:headEnd/>
            <a:tailEnd/>
          </a:ln>
        </p:spPr>
        <p:txBody>
          <a:bodyPr lIns="0" tIns="108000" rIns="46800" bIns="64800"/>
          <a:lstStyle>
            <a:lvl1pPr marL="285750" indent="-2857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400" baseline="0" dirty="0" smtClean="0">
                <a:solidFill>
                  <a:schemeClr val="tx1"/>
                </a:solidFill>
                <a:latin typeface="+mn-lt"/>
                <a:ea typeface="+mn-ea"/>
                <a:cs typeface="+mn-cs"/>
              </a:defRPr>
            </a:lvl1pPr>
            <a:lvl2pPr marL="626400" indent="-288000" algn="l" defTabSz="815780" rtl="0" eaLnBrk="1" fontAlgn="base" hangingPunct="1">
              <a:lnSpc>
                <a:spcPct val="100000"/>
              </a:lnSpc>
              <a:spcBef>
                <a:spcPts val="200"/>
              </a:spcBef>
              <a:spcAft>
                <a:spcPts val="200"/>
              </a:spcAft>
              <a:buClr>
                <a:schemeClr val="accent1"/>
              </a:buClr>
              <a:buFont typeface="Wingdings"/>
              <a:buChar char="n"/>
              <a:defRPr lang="en-GB" sz="1400" baseline="0" dirty="0" smtClean="0">
                <a:solidFill>
                  <a:schemeClr val="tx1"/>
                </a:solidFill>
                <a:latin typeface="+mn-lt"/>
                <a:ea typeface="+mn-ea"/>
                <a:cs typeface="+mn-cs"/>
              </a:defRPr>
            </a:lvl2pPr>
            <a:lvl3pPr marL="864000" indent="-216000" algn="l" defTabSz="815780" rtl="0" eaLnBrk="1" fontAlgn="base" hangingPunct="1">
              <a:lnSpc>
                <a:spcPct val="100000"/>
              </a:lnSpc>
              <a:spcBef>
                <a:spcPts val="200"/>
              </a:spcBef>
              <a:spcAft>
                <a:spcPts val="200"/>
              </a:spcAft>
              <a:buClr>
                <a:schemeClr val="accent1"/>
              </a:buClr>
              <a:buFont typeface="Symbol"/>
              <a:buChar char="-"/>
              <a:defRPr lang="en-GB" sz="1400" baseline="0" dirty="0" smtClean="0">
                <a:solidFill>
                  <a:schemeClr val="tx1"/>
                </a:solidFill>
                <a:latin typeface="+mn-lt"/>
                <a:ea typeface="+mn-ea"/>
                <a:cs typeface="+mn-cs"/>
              </a:defRPr>
            </a:lvl3pPr>
            <a:lvl4pPr marL="1098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332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2" name="Text Placeholder 2"/>
          <p:cNvSpPr>
            <a:spLocks noGrp="1"/>
          </p:cNvSpPr>
          <p:nvPr>
            <p:ph type="body" idx="1" hasCustomPrompt="1"/>
          </p:nvPr>
        </p:nvSpPr>
        <p:spPr>
          <a:xfrm>
            <a:off x="266400" y="148480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Text Placeholder 2"/>
          <p:cNvSpPr>
            <a:spLocks noGrp="1"/>
          </p:cNvSpPr>
          <p:nvPr>
            <p:ph type="body" idx="20" hasCustomPrompt="1"/>
          </p:nvPr>
        </p:nvSpPr>
        <p:spPr>
          <a:xfrm>
            <a:off x="5022024" y="1484808"/>
            <a:ext cx="460816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21"/>
          </p:nvPr>
        </p:nvSpPr>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22"/>
          </p:nvPr>
        </p:nvSpPr>
        <p:spPr>
          <a:xfrm>
            <a:off x="41883" y="6577048"/>
            <a:ext cx="288000" cy="144000"/>
          </a:xfrm>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1"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ontent 3">
    <p:spTree>
      <p:nvGrpSpPr>
        <p:cNvPr id="1" name=""/>
        <p:cNvGrpSpPr/>
        <p:nvPr/>
      </p:nvGrpSpPr>
      <p:grpSpPr>
        <a:xfrm>
          <a:off x="0" y="0"/>
          <a:ext cx="0" cy="0"/>
          <a:chOff x="0" y="0"/>
          <a:chExt cx="0" cy="0"/>
        </a:xfrm>
      </p:grpSpPr>
      <p:sp>
        <p:nvSpPr>
          <p:cNvPr id="24" name="Content Placeholder 3"/>
          <p:cNvSpPr>
            <a:spLocks noGrp="1"/>
          </p:cNvSpPr>
          <p:nvPr>
            <p:ph sz="half" idx="2" hasCustomPrompt="1"/>
          </p:nvPr>
        </p:nvSpPr>
        <p:spPr>
          <a:xfrm>
            <a:off x="266400" y="1340769"/>
            <a:ext cx="4608000" cy="4953352"/>
          </a:xfrm>
          <a:prstGeom prst="rect">
            <a:avLst/>
          </a:prstGeom>
          <a:noFill/>
          <a:ln w="9525">
            <a:noFill/>
            <a:miter lim="800000"/>
            <a:headEnd/>
            <a:tailEnd/>
          </a:ln>
        </p:spPr>
        <p:txBody>
          <a:bodyPr lIns="0" tIns="108000" rIns="46800" bIns="64800"/>
          <a:lstStyle>
            <a:lvl1pPr marL="285750" indent="-2857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400" baseline="0" dirty="0" smtClean="0">
                <a:solidFill>
                  <a:schemeClr val="tx1"/>
                </a:solidFill>
                <a:latin typeface="+mn-lt"/>
                <a:ea typeface="+mn-ea"/>
                <a:cs typeface="+mn-cs"/>
              </a:defRPr>
            </a:lvl1pPr>
            <a:lvl2pPr marL="626400" indent="-288000" algn="l" defTabSz="815780" rtl="0" eaLnBrk="1" fontAlgn="base" hangingPunct="1">
              <a:lnSpc>
                <a:spcPct val="100000"/>
              </a:lnSpc>
              <a:spcBef>
                <a:spcPts val="200"/>
              </a:spcBef>
              <a:spcAft>
                <a:spcPts val="200"/>
              </a:spcAft>
              <a:buClr>
                <a:schemeClr val="accent1"/>
              </a:buClr>
              <a:buFont typeface="Wingdings"/>
              <a:buChar char="n"/>
              <a:defRPr lang="en-GB" sz="1400" baseline="0" dirty="0" smtClean="0">
                <a:solidFill>
                  <a:schemeClr val="tx1"/>
                </a:solidFill>
                <a:latin typeface="+mn-lt"/>
                <a:ea typeface="+mn-ea"/>
                <a:cs typeface="+mn-cs"/>
              </a:defRPr>
            </a:lvl2pPr>
            <a:lvl3pPr marL="864000" indent="-216000" algn="l" defTabSz="815780" rtl="0" eaLnBrk="1" fontAlgn="base" hangingPunct="1">
              <a:lnSpc>
                <a:spcPct val="100000"/>
              </a:lnSpc>
              <a:spcBef>
                <a:spcPts val="200"/>
              </a:spcBef>
              <a:spcAft>
                <a:spcPts val="200"/>
              </a:spcAft>
              <a:buClr>
                <a:schemeClr val="accent1"/>
              </a:buClr>
              <a:buFont typeface="Symbol"/>
              <a:buChar char="-"/>
              <a:defRPr lang="en-GB" sz="1400" baseline="0" dirty="0" smtClean="0">
                <a:solidFill>
                  <a:schemeClr val="tx1"/>
                </a:solidFill>
                <a:latin typeface="+mn-lt"/>
                <a:ea typeface="+mn-ea"/>
                <a:cs typeface="+mn-cs"/>
              </a:defRPr>
            </a:lvl3pPr>
            <a:lvl4pPr marL="1098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332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Content Placeholder 3"/>
          <p:cNvSpPr>
            <a:spLocks noGrp="1"/>
          </p:cNvSpPr>
          <p:nvPr>
            <p:ph sz="half" idx="19" hasCustomPrompt="1"/>
          </p:nvPr>
        </p:nvSpPr>
        <p:spPr>
          <a:xfrm>
            <a:off x="5022000" y="1340770"/>
            <a:ext cx="4608160" cy="4955256"/>
          </a:xfrm>
          <a:prstGeom prst="rect">
            <a:avLst/>
          </a:prstGeom>
          <a:noFill/>
          <a:ln w="9525">
            <a:noFill/>
            <a:miter lim="800000"/>
            <a:headEnd/>
            <a:tailEnd/>
          </a:ln>
        </p:spPr>
        <p:txBody>
          <a:bodyPr lIns="0" tIns="108000" rIns="46800" bIns="64800"/>
          <a:lstStyle>
            <a:lvl1pPr marL="285750" indent="-2857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400" baseline="0" dirty="0" smtClean="0">
                <a:solidFill>
                  <a:schemeClr val="tx1"/>
                </a:solidFill>
                <a:latin typeface="+mn-lt"/>
                <a:ea typeface="+mn-ea"/>
                <a:cs typeface="+mn-cs"/>
              </a:defRPr>
            </a:lvl1pPr>
            <a:lvl2pPr marL="626400" indent="-288000" algn="l" defTabSz="815780" rtl="0" eaLnBrk="1" fontAlgn="base" hangingPunct="1">
              <a:lnSpc>
                <a:spcPct val="100000"/>
              </a:lnSpc>
              <a:spcBef>
                <a:spcPts val="200"/>
              </a:spcBef>
              <a:spcAft>
                <a:spcPts val="200"/>
              </a:spcAft>
              <a:buClr>
                <a:schemeClr val="accent1"/>
              </a:buClr>
              <a:buFont typeface="Wingdings"/>
              <a:buChar char="n"/>
              <a:defRPr lang="en-GB" sz="1400" baseline="0" dirty="0" smtClean="0">
                <a:solidFill>
                  <a:schemeClr val="tx1"/>
                </a:solidFill>
                <a:latin typeface="+mn-lt"/>
                <a:ea typeface="+mn-ea"/>
                <a:cs typeface="+mn-cs"/>
              </a:defRPr>
            </a:lvl2pPr>
            <a:lvl3pPr marL="864000" indent="-216000" algn="l" defTabSz="815780" rtl="0" eaLnBrk="1" fontAlgn="base" hangingPunct="1">
              <a:lnSpc>
                <a:spcPct val="100000"/>
              </a:lnSpc>
              <a:spcBef>
                <a:spcPts val="200"/>
              </a:spcBef>
              <a:spcAft>
                <a:spcPts val="200"/>
              </a:spcAft>
              <a:buClr>
                <a:schemeClr val="accent1"/>
              </a:buClr>
              <a:buFont typeface="Symbol"/>
              <a:buChar char="-"/>
              <a:defRPr lang="en-GB" sz="1400" baseline="0" dirty="0" smtClean="0">
                <a:solidFill>
                  <a:schemeClr val="tx1"/>
                </a:solidFill>
                <a:latin typeface="+mn-lt"/>
                <a:ea typeface="+mn-ea"/>
                <a:cs typeface="+mn-cs"/>
              </a:defRPr>
            </a:lvl3pPr>
            <a:lvl4pPr marL="1098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332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2" name="Text Placeholder 2"/>
          <p:cNvSpPr>
            <a:spLocks noGrp="1"/>
          </p:cNvSpPr>
          <p:nvPr>
            <p:ph type="body" idx="1" hasCustomPrompt="1"/>
          </p:nvPr>
        </p:nvSpPr>
        <p:spPr>
          <a:xfrm>
            <a:off x="266400" y="98072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Text Placeholder 2"/>
          <p:cNvSpPr>
            <a:spLocks noGrp="1"/>
          </p:cNvSpPr>
          <p:nvPr>
            <p:ph type="body" idx="20" hasCustomPrompt="1"/>
          </p:nvPr>
        </p:nvSpPr>
        <p:spPr>
          <a:xfrm>
            <a:off x="5022024" y="980728"/>
            <a:ext cx="460816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21"/>
          </p:nvPr>
        </p:nvSpPr>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22"/>
          </p:nvPr>
        </p:nvSpPr>
        <p:spPr>
          <a:xfrm>
            <a:off x="41883" y="6577048"/>
            <a:ext cx="288000" cy="144000"/>
          </a:xfrm>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Tree>
    <p:extLst>
      <p:ext uri="{BB962C8B-B14F-4D97-AF65-F5344CB8AC3E}">
        <p14:creationId xmlns:p14="http://schemas.microsoft.com/office/powerpoint/2010/main" val="392392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_1">
    <p:spTree>
      <p:nvGrpSpPr>
        <p:cNvPr id="1" name=""/>
        <p:cNvGrpSpPr/>
        <p:nvPr/>
      </p:nvGrpSpPr>
      <p:grpSpPr>
        <a:xfrm>
          <a:off x="0" y="0"/>
          <a:ext cx="0" cy="0"/>
          <a:chOff x="0" y="0"/>
          <a:chExt cx="0" cy="0"/>
        </a:xfrm>
      </p:grpSpPr>
      <p:sp>
        <p:nvSpPr>
          <p:cNvPr id="24" name="Content Placeholder 3"/>
          <p:cNvSpPr>
            <a:spLocks noGrp="1"/>
          </p:cNvSpPr>
          <p:nvPr>
            <p:ph sz="half" idx="2" hasCustomPrompt="1"/>
          </p:nvPr>
        </p:nvSpPr>
        <p:spPr>
          <a:xfrm>
            <a:off x="266400" y="2997312"/>
            <a:ext cx="4608000" cy="3300618"/>
          </a:xfrm>
          <a:prstGeom prst="rect">
            <a:avLst/>
          </a:prstGeom>
          <a:noFill/>
          <a:ln w="9525">
            <a:noFill/>
            <a:miter lim="800000"/>
            <a:headEnd/>
            <a:tailEnd/>
          </a:ln>
        </p:spPr>
        <p:txBody>
          <a:bodyPr lIns="0" tIns="108000" rIns="46800" bIns="64800"/>
          <a:lstStyle>
            <a:lvl1pPr marL="285750" indent="-2857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400" baseline="0" dirty="0" smtClean="0">
                <a:solidFill>
                  <a:schemeClr val="tx1"/>
                </a:solidFill>
                <a:latin typeface="+mn-lt"/>
                <a:ea typeface="+mn-ea"/>
                <a:cs typeface="+mn-cs"/>
              </a:defRPr>
            </a:lvl1pPr>
            <a:lvl2pPr marL="626400" indent="-288000" algn="l" defTabSz="815780" rtl="0" eaLnBrk="1" fontAlgn="base" hangingPunct="1">
              <a:lnSpc>
                <a:spcPct val="100000"/>
              </a:lnSpc>
              <a:spcBef>
                <a:spcPts val="200"/>
              </a:spcBef>
              <a:spcAft>
                <a:spcPts val="200"/>
              </a:spcAft>
              <a:buClr>
                <a:schemeClr val="accent1"/>
              </a:buClr>
              <a:buFont typeface="Wingdings"/>
              <a:buChar char="n"/>
              <a:defRPr lang="en-GB" sz="1400" baseline="0" dirty="0" smtClean="0">
                <a:solidFill>
                  <a:schemeClr val="tx1"/>
                </a:solidFill>
                <a:latin typeface="+mn-lt"/>
                <a:ea typeface="+mn-ea"/>
                <a:cs typeface="+mn-cs"/>
              </a:defRPr>
            </a:lvl2pPr>
            <a:lvl3pPr marL="864000" indent="-216000" algn="l" defTabSz="815780" rtl="0" eaLnBrk="1" fontAlgn="base" hangingPunct="1">
              <a:lnSpc>
                <a:spcPct val="100000"/>
              </a:lnSpc>
              <a:spcBef>
                <a:spcPts val="200"/>
              </a:spcBef>
              <a:spcAft>
                <a:spcPts val="200"/>
              </a:spcAft>
              <a:buClr>
                <a:schemeClr val="accent1"/>
              </a:buClr>
              <a:buFont typeface="Symbol"/>
              <a:buChar char="-"/>
              <a:defRPr lang="en-GB" sz="1400" baseline="0" dirty="0" smtClean="0">
                <a:solidFill>
                  <a:schemeClr val="tx1"/>
                </a:solidFill>
                <a:latin typeface="+mn-lt"/>
                <a:ea typeface="+mn-ea"/>
                <a:cs typeface="+mn-cs"/>
              </a:defRPr>
            </a:lvl3pPr>
            <a:lvl4pPr marL="1098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332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Content Placeholder 3"/>
          <p:cNvSpPr>
            <a:spLocks noGrp="1"/>
          </p:cNvSpPr>
          <p:nvPr>
            <p:ph sz="half" idx="19" hasCustomPrompt="1"/>
          </p:nvPr>
        </p:nvSpPr>
        <p:spPr>
          <a:xfrm>
            <a:off x="5022000" y="2997312"/>
            <a:ext cx="4608160" cy="3300618"/>
          </a:xfrm>
          <a:prstGeom prst="rect">
            <a:avLst/>
          </a:prstGeom>
          <a:noFill/>
          <a:ln w="9525">
            <a:noFill/>
            <a:miter lim="800000"/>
            <a:headEnd/>
            <a:tailEnd/>
          </a:ln>
        </p:spPr>
        <p:txBody>
          <a:bodyPr lIns="0" tIns="108000" rIns="46800" bIns="64800"/>
          <a:lstStyle>
            <a:lvl1pPr marL="285750" indent="-2857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400" baseline="0" dirty="0" smtClean="0">
                <a:solidFill>
                  <a:schemeClr val="tx1"/>
                </a:solidFill>
                <a:latin typeface="+mn-lt"/>
                <a:ea typeface="+mn-ea"/>
                <a:cs typeface="+mn-cs"/>
              </a:defRPr>
            </a:lvl1pPr>
            <a:lvl2pPr marL="626400" indent="-288000" algn="l" defTabSz="815780" rtl="0" eaLnBrk="1" fontAlgn="base" hangingPunct="1">
              <a:lnSpc>
                <a:spcPct val="100000"/>
              </a:lnSpc>
              <a:spcBef>
                <a:spcPts val="200"/>
              </a:spcBef>
              <a:spcAft>
                <a:spcPts val="200"/>
              </a:spcAft>
              <a:buClr>
                <a:schemeClr val="accent1"/>
              </a:buClr>
              <a:buFont typeface="Wingdings"/>
              <a:buChar char="n"/>
              <a:defRPr lang="en-GB" sz="1400" baseline="0" dirty="0" smtClean="0">
                <a:solidFill>
                  <a:schemeClr val="tx1"/>
                </a:solidFill>
                <a:latin typeface="+mn-lt"/>
                <a:ea typeface="+mn-ea"/>
                <a:cs typeface="+mn-cs"/>
              </a:defRPr>
            </a:lvl2pPr>
            <a:lvl3pPr marL="864000" indent="-216000" algn="l" defTabSz="815780" rtl="0" eaLnBrk="1" fontAlgn="base" hangingPunct="1">
              <a:lnSpc>
                <a:spcPct val="100000"/>
              </a:lnSpc>
              <a:spcBef>
                <a:spcPts val="200"/>
              </a:spcBef>
              <a:spcAft>
                <a:spcPts val="200"/>
              </a:spcAft>
              <a:buClr>
                <a:schemeClr val="accent1"/>
              </a:buClr>
              <a:buFont typeface="Symbol"/>
              <a:buChar char="-"/>
              <a:defRPr lang="en-GB" sz="1400" baseline="0" dirty="0" smtClean="0">
                <a:solidFill>
                  <a:schemeClr val="tx1"/>
                </a:solidFill>
                <a:latin typeface="+mn-lt"/>
                <a:ea typeface="+mn-ea"/>
                <a:cs typeface="+mn-cs"/>
              </a:defRPr>
            </a:lvl3pPr>
            <a:lvl4pPr marL="1098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332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2" name="Text Placeholder 2"/>
          <p:cNvSpPr>
            <a:spLocks noGrp="1"/>
          </p:cNvSpPr>
          <p:nvPr>
            <p:ph type="body" idx="1" hasCustomPrompt="1"/>
          </p:nvPr>
        </p:nvSpPr>
        <p:spPr>
          <a:xfrm>
            <a:off x="266400" y="2780952"/>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Text Placeholder 2"/>
          <p:cNvSpPr>
            <a:spLocks noGrp="1"/>
          </p:cNvSpPr>
          <p:nvPr>
            <p:ph type="body" idx="20" hasCustomPrompt="1"/>
          </p:nvPr>
        </p:nvSpPr>
        <p:spPr>
          <a:xfrm>
            <a:off x="5022024" y="2780952"/>
            <a:ext cx="460816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21"/>
          </p:nvPr>
        </p:nvSpPr>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22"/>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1"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
        <p:nvSpPr>
          <p:cNvPr id="15" name="Content Placeholder 3"/>
          <p:cNvSpPr>
            <a:spLocks noGrp="1"/>
          </p:cNvSpPr>
          <p:nvPr>
            <p:ph sz="half" idx="18" hasCustomPrompt="1"/>
          </p:nvPr>
        </p:nvSpPr>
        <p:spPr>
          <a:xfrm>
            <a:off x="266400" y="1412928"/>
            <a:ext cx="9360000" cy="1368000"/>
          </a:xfrm>
          <a:prstGeom prst="rect">
            <a:avLst/>
          </a:prstGeom>
          <a:noFill/>
          <a:ln w="9525">
            <a:noFill/>
            <a:miter lim="800000"/>
            <a:headEnd/>
            <a:tailEnd/>
          </a:ln>
        </p:spPr>
        <p:txBody>
          <a:bodyPr lIns="0" tIns="108000" rIns="46800" bIns="64800"/>
          <a:lstStyle>
            <a:lvl1pPr marL="285750" indent="-285750" algn="l" defTabSz="815780" rtl="0" fontAlgn="base">
              <a:lnSpc>
                <a:spcPct val="100000"/>
              </a:lnSpc>
              <a:spcBef>
                <a:spcPts val="200"/>
              </a:spcBef>
              <a:spcAft>
                <a:spcPts val="200"/>
              </a:spcAft>
              <a:buSzPct val="90000"/>
              <a:buFont typeface="Wingdings" panose="05000000000000000000" pitchFamily="2" charset="2"/>
              <a:buChar char="n"/>
              <a:tabLst/>
              <a:defRPr lang="en-US" sz="1600" baseline="0" dirty="0" smtClean="0">
                <a:solidFill>
                  <a:schemeClr val="tx1"/>
                </a:solidFill>
                <a:latin typeface="+mn-lt"/>
                <a:ea typeface="+mn-ea"/>
                <a:cs typeface="+mn-cs"/>
              </a:defRPr>
            </a:lvl1pPr>
            <a:lvl2pPr marL="626400" indent="-288000" algn="l" defTabSz="815780" rtl="0" fontAlgn="base">
              <a:lnSpc>
                <a:spcPct val="100000"/>
              </a:lnSpc>
              <a:spcBef>
                <a:spcPts val="200"/>
              </a:spcBef>
              <a:spcAft>
                <a:spcPts val="200"/>
              </a:spcAft>
              <a:buClr>
                <a:schemeClr val="accent1"/>
              </a:buClr>
              <a:buSzPct val="70000"/>
              <a:buFont typeface="Wingdings" pitchFamily="2" charset="2"/>
              <a:buChar char="n"/>
              <a:defRPr lang="en-US" sz="1400" dirty="0" smtClean="0">
                <a:solidFill>
                  <a:schemeClr val="tx1"/>
                </a:solidFill>
                <a:latin typeface="+mn-lt"/>
                <a:ea typeface="+mn-ea"/>
                <a:cs typeface="+mn-cs"/>
              </a:defRPr>
            </a:lvl2pPr>
            <a:lvl3pPr marL="864000" indent="-216000" algn="l" defTabSz="815780" rtl="0" fontAlgn="base">
              <a:lnSpc>
                <a:spcPct val="100000"/>
              </a:lnSpc>
              <a:spcBef>
                <a:spcPts val="200"/>
              </a:spcBef>
              <a:spcAft>
                <a:spcPts val="200"/>
              </a:spcAft>
              <a:buClr>
                <a:schemeClr val="accent1"/>
              </a:buClr>
              <a:buSzPts val="1200"/>
              <a:buFont typeface="Arial" pitchFamily="34" charset="0"/>
              <a:buChar char="–"/>
              <a:defRPr lang="en-US" sz="1400" dirty="0" smtClean="0">
                <a:solidFill>
                  <a:schemeClr val="tx1"/>
                </a:solidFill>
                <a:latin typeface="+mn-lt"/>
                <a:ea typeface="+mn-ea"/>
                <a:cs typeface="+mn-cs"/>
              </a:defRPr>
            </a:lvl3pPr>
            <a:lvl4pPr marL="1098000" indent="-216000" algn="l" defTabSz="815780" rtl="0" fontAlgn="base">
              <a:lnSpc>
                <a:spcPct val="100000"/>
              </a:lnSpc>
              <a:spcBef>
                <a:spcPts val="200"/>
              </a:spcBef>
              <a:spcAft>
                <a:spcPts val="200"/>
              </a:spcAft>
              <a:buClr>
                <a:schemeClr val="accent1"/>
              </a:buClr>
              <a:buSzPts val="1200"/>
              <a:buFont typeface="Symbol"/>
              <a:buChar char="-"/>
              <a:defRPr lang="en-US" sz="1200" baseline="0" dirty="0" smtClean="0">
                <a:solidFill>
                  <a:schemeClr val="tx1"/>
                </a:solidFill>
                <a:latin typeface="+mn-lt"/>
                <a:ea typeface="+mn-ea"/>
                <a:cs typeface="+mn-cs"/>
              </a:defRPr>
            </a:lvl4pPr>
            <a:lvl5pPr marL="1332000" indent="-216000" algn="l" defTabSz="815780" rtl="0" fontAlgn="base">
              <a:lnSpc>
                <a:spcPct val="100000"/>
              </a:lnSpc>
              <a:spcBef>
                <a:spcPts val="200"/>
              </a:spcBef>
              <a:spcAft>
                <a:spcPts val="200"/>
              </a:spcAft>
              <a:buClr>
                <a:schemeClr val="accent1"/>
              </a:buClr>
              <a:buSzPts val="1200"/>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Tree>
    <p:extLst>
      <p:ext uri="{BB962C8B-B14F-4D97-AF65-F5344CB8AC3E}">
        <p14:creationId xmlns:p14="http://schemas.microsoft.com/office/powerpoint/2010/main" val="2977331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18" name="Content Placeholder 3"/>
          <p:cNvSpPr>
            <a:spLocks noGrp="1"/>
          </p:cNvSpPr>
          <p:nvPr>
            <p:ph sz="half" idx="29" hasCustomPrompt="1"/>
          </p:nvPr>
        </p:nvSpPr>
        <p:spPr>
          <a:xfrm>
            <a:off x="266400" y="3338307"/>
            <a:ext cx="9360000" cy="1296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30" hasCustomPrompt="1"/>
          </p:nvPr>
        </p:nvSpPr>
        <p:spPr>
          <a:xfrm>
            <a:off x="266400" y="4912047"/>
            <a:ext cx="9360000" cy="1296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2" name="Content Placeholder 3"/>
          <p:cNvSpPr>
            <a:spLocks noGrp="1"/>
          </p:cNvSpPr>
          <p:nvPr>
            <p:ph sz="half" idx="31" hasCustomPrompt="1"/>
          </p:nvPr>
        </p:nvSpPr>
        <p:spPr>
          <a:xfrm>
            <a:off x="266400" y="1772816"/>
            <a:ext cx="9360000" cy="1296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59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Text Placeholder 2"/>
          <p:cNvSpPr>
            <a:spLocks noGrp="1"/>
          </p:cNvSpPr>
          <p:nvPr>
            <p:ph type="body" idx="1" hasCustomPrompt="1"/>
          </p:nvPr>
        </p:nvSpPr>
        <p:spPr>
          <a:xfrm>
            <a:off x="266400" y="1484784"/>
            <a:ext cx="936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32" hasCustomPrompt="1"/>
          </p:nvPr>
        </p:nvSpPr>
        <p:spPr>
          <a:xfrm>
            <a:off x="266400" y="3052327"/>
            <a:ext cx="936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1" name="Text Placeholder 2"/>
          <p:cNvSpPr>
            <a:spLocks noGrp="1"/>
          </p:cNvSpPr>
          <p:nvPr>
            <p:ph type="body" idx="33" hasCustomPrompt="1"/>
          </p:nvPr>
        </p:nvSpPr>
        <p:spPr>
          <a:xfrm>
            <a:off x="266400" y="4629824"/>
            <a:ext cx="936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34"/>
          </p:nvPr>
        </p:nvSpPr>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35"/>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5"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
        <p:nvSpPr>
          <p:cNvPr id="14" name="Text Placeholder 2"/>
          <p:cNvSpPr>
            <a:spLocks noGrp="1"/>
          </p:cNvSpPr>
          <p:nvPr>
            <p:ph type="body" idx="36" hasCustomPrompt="1"/>
          </p:nvPr>
        </p:nvSpPr>
        <p:spPr>
          <a:xfrm>
            <a:off x="273000" y="1484784"/>
            <a:ext cx="936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4"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27" name="Content Placeholder 3"/>
          <p:cNvSpPr>
            <a:spLocks noGrp="1"/>
          </p:cNvSpPr>
          <p:nvPr>
            <p:ph sz="half" idx="2" hasCustomPrompt="1"/>
          </p:nvPr>
        </p:nvSpPr>
        <p:spPr>
          <a:xfrm>
            <a:off x="266400" y="1700944"/>
            <a:ext cx="4608000" cy="1224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1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1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5" name="Content Placeholder 3"/>
          <p:cNvSpPr>
            <a:spLocks noGrp="1"/>
          </p:cNvSpPr>
          <p:nvPr>
            <p:ph sz="half" idx="19" hasCustomPrompt="1"/>
          </p:nvPr>
        </p:nvSpPr>
        <p:spPr>
          <a:xfrm>
            <a:off x="5025600" y="1700944"/>
            <a:ext cx="4608000" cy="1224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1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1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8" name="Content Placeholder 3"/>
          <p:cNvSpPr>
            <a:spLocks noGrp="1"/>
          </p:cNvSpPr>
          <p:nvPr>
            <p:ph sz="half" idx="43" hasCustomPrompt="1"/>
          </p:nvPr>
        </p:nvSpPr>
        <p:spPr>
          <a:xfrm>
            <a:off x="266400" y="3357128"/>
            <a:ext cx="4608000" cy="1224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1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1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9" name="Content Placeholder 3"/>
          <p:cNvSpPr>
            <a:spLocks noGrp="1"/>
          </p:cNvSpPr>
          <p:nvPr>
            <p:ph sz="half" idx="44" hasCustomPrompt="1"/>
          </p:nvPr>
        </p:nvSpPr>
        <p:spPr>
          <a:xfrm>
            <a:off x="5025600" y="3357128"/>
            <a:ext cx="4608000" cy="1224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1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1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6" name="Content Placeholder 3"/>
          <p:cNvSpPr>
            <a:spLocks noGrp="1"/>
          </p:cNvSpPr>
          <p:nvPr>
            <p:ph sz="half" idx="47" hasCustomPrompt="1"/>
          </p:nvPr>
        </p:nvSpPr>
        <p:spPr>
          <a:xfrm>
            <a:off x="266400" y="4941304"/>
            <a:ext cx="4608000" cy="1224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1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1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7" name="Content Placeholder 3"/>
          <p:cNvSpPr>
            <a:spLocks noGrp="1"/>
          </p:cNvSpPr>
          <p:nvPr>
            <p:ph sz="half" idx="48" hasCustomPrompt="1"/>
          </p:nvPr>
        </p:nvSpPr>
        <p:spPr>
          <a:xfrm>
            <a:off x="5025600" y="4941304"/>
            <a:ext cx="4608000" cy="1224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1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1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Text Placeholder 2"/>
          <p:cNvSpPr>
            <a:spLocks noGrp="1"/>
          </p:cNvSpPr>
          <p:nvPr>
            <p:ph type="body" idx="1" hasCustomPrompt="1"/>
          </p:nvPr>
        </p:nvSpPr>
        <p:spPr>
          <a:xfrm>
            <a:off x="266400" y="1445124"/>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2" name="Text Placeholder 2"/>
          <p:cNvSpPr>
            <a:spLocks noGrp="1"/>
          </p:cNvSpPr>
          <p:nvPr>
            <p:ph type="body" idx="49" hasCustomPrompt="1"/>
          </p:nvPr>
        </p:nvSpPr>
        <p:spPr>
          <a:xfrm>
            <a:off x="266400" y="3057492"/>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50" hasCustomPrompt="1"/>
          </p:nvPr>
        </p:nvSpPr>
        <p:spPr>
          <a:xfrm>
            <a:off x="266400" y="4658836"/>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51" hasCustomPrompt="1"/>
          </p:nvPr>
        </p:nvSpPr>
        <p:spPr>
          <a:xfrm>
            <a:off x="5026176" y="1445124"/>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52" hasCustomPrompt="1"/>
          </p:nvPr>
        </p:nvSpPr>
        <p:spPr>
          <a:xfrm>
            <a:off x="5026176" y="3057492"/>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4" name="Text Placeholder 2"/>
          <p:cNvSpPr>
            <a:spLocks noGrp="1"/>
          </p:cNvSpPr>
          <p:nvPr>
            <p:ph type="body" idx="53" hasCustomPrompt="1"/>
          </p:nvPr>
        </p:nvSpPr>
        <p:spPr>
          <a:xfrm>
            <a:off x="5026176" y="4658836"/>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54"/>
          </p:nvPr>
        </p:nvSpPr>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55"/>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8"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7">
    <p:spTree>
      <p:nvGrpSpPr>
        <p:cNvPr id="1" name=""/>
        <p:cNvGrpSpPr/>
        <p:nvPr/>
      </p:nvGrpSpPr>
      <p:grpSpPr>
        <a:xfrm>
          <a:off x="0" y="0"/>
          <a:ext cx="0" cy="0"/>
          <a:chOff x="0" y="0"/>
          <a:chExt cx="0" cy="0"/>
        </a:xfrm>
      </p:grpSpPr>
      <p:sp>
        <p:nvSpPr>
          <p:cNvPr id="14" name="Content Placeholder 3"/>
          <p:cNvSpPr>
            <a:spLocks noGrp="1"/>
          </p:cNvSpPr>
          <p:nvPr>
            <p:ph sz="half" idx="36" hasCustomPrompt="1"/>
          </p:nvPr>
        </p:nvSpPr>
        <p:spPr>
          <a:xfrm>
            <a:off x="266400" y="1772816"/>
            <a:ext cx="3024000" cy="4428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37" hasCustomPrompt="1"/>
          </p:nvPr>
        </p:nvSpPr>
        <p:spPr>
          <a:xfrm>
            <a:off x="6606000" y="1772817"/>
            <a:ext cx="3024000" cy="4428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38" hasCustomPrompt="1"/>
          </p:nvPr>
        </p:nvSpPr>
        <p:spPr>
          <a:xfrm>
            <a:off x="3439800" y="1772816"/>
            <a:ext cx="3024000" cy="4428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5" name="Text Placeholder 2"/>
          <p:cNvSpPr>
            <a:spLocks noGrp="1"/>
          </p:cNvSpPr>
          <p:nvPr>
            <p:ph type="body" idx="1" hasCustomPrompt="1"/>
          </p:nvPr>
        </p:nvSpPr>
        <p:spPr>
          <a:xfrm>
            <a:off x="266400" y="148480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Text Placeholder 2"/>
          <p:cNvSpPr>
            <a:spLocks noGrp="1"/>
          </p:cNvSpPr>
          <p:nvPr>
            <p:ph type="body" idx="39" hasCustomPrompt="1"/>
          </p:nvPr>
        </p:nvSpPr>
        <p:spPr>
          <a:xfrm>
            <a:off x="3440856" y="148480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40" hasCustomPrompt="1"/>
          </p:nvPr>
        </p:nvSpPr>
        <p:spPr>
          <a:xfrm>
            <a:off x="6605440" y="148480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41"/>
          </p:nvPr>
        </p:nvSpPr>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42"/>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3"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9">
    <p:spTree>
      <p:nvGrpSpPr>
        <p:cNvPr id="1" name=""/>
        <p:cNvGrpSpPr/>
        <p:nvPr/>
      </p:nvGrpSpPr>
      <p:grpSpPr>
        <a:xfrm>
          <a:off x="0" y="0"/>
          <a:ext cx="0" cy="0"/>
          <a:chOff x="0" y="0"/>
          <a:chExt cx="0" cy="0"/>
        </a:xfrm>
      </p:grpSpPr>
      <p:sp>
        <p:nvSpPr>
          <p:cNvPr id="24"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4" name="Content Placeholder 3"/>
          <p:cNvSpPr>
            <a:spLocks noGrp="1"/>
          </p:cNvSpPr>
          <p:nvPr>
            <p:ph sz="half" idx="2" hasCustomPrompt="1"/>
          </p:nvPr>
        </p:nvSpPr>
        <p:spPr>
          <a:xfrm>
            <a:off x="266400" y="1773048"/>
            <a:ext cx="4608000" cy="2088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504000" indent="-288000"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Content Placeholder 3"/>
          <p:cNvSpPr>
            <a:spLocks noGrp="1"/>
          </p:cNvSpPr>
          <p:nvPr>
            <p:ph sz="half" idx="19" hasCustomPrompt="1"/>
          </p:nvPr>
        </p:nvSpPr>
        <p:spPr>
          <a:xfrm>
            <a:off x="5018400" y="1773048"/>
            <a:ext cx="4608000" cy="2088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504000" indent="-288000"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20" hasCustomPrompt="1"/>
          </p:nvPr>
        </p:nvSpPr>
        <p:spPr>
          <a:xfrm>
            <a:off x="266400" y="4215920"/>
            <a:ext cx="4608000" cy="2052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504000" indent="-288000"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1" name="Content Placeholder 3"/>
          <p:cNvSpPr>
            <a:spLocks noGrp="1"/>
          </p:cNvSpPr>
          <p:nvPr>
            <p:ph sz="half" idx="21" hasCustomPrompt="1"/>
          </p:nvPr>
        </p:nvSpPr>
        <p:spPr>
          <a:xfrm>
            <a:off x="5018400" y="4215920"/>
            <a:ext cx="4608000" cy="2052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504000" indent="-288000"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9" name="Text Placeholder 2"/>
          <p:cNvSpPr>
            <a:spLocks noGrp="1"/>
          </p:cNvSpPr>
          <p:nvPr>
            <p:ph type="body" idx="1" hasCustomPrompt="1"/>
          </p:nvPr>
        </p:nvSpPr>
        <p:spPr>
          <a:xfrm>
            <a:off x="266400" y="148430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0" name="Text Placeholder 2"/>
          <p:cNvSpPr>
            <a:spLocks noGrp="1"/>
          </p:cNvSpPr>
          <p:nvPr>
            <p:ph type="body" idx="22" hasCustomPrompt="1"/>
          </p:nvPr>
        </p:nvSpPr>
        <p:spPr>
          <a:xfrm>
            <a:off x="5017088" y="148430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23" hasCustomPrompt="1"/>
          </p:nvPr>
        </p:nvSpPr>
        <p:spPr>
          <a:xfrm>
            <a:off x="266400" y="3933056"/>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24" hasCustomPrompt="1"/>
          </p:nvPr>
        </p:nvSpPr>
        <p:spPr>
          <a:xfrm>
            <a:off x="5017088" y="3933056"/>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25"/>
          </p:nvPr>
        </p:nvSpPr>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26"/>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7"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10">
    <p:spTree>
      <p:nvGrpSpPr>
        <p:cNvPr id="1" name=""/>
        <p:cNvGrpSpPr/>
        <p:nvPr/>
      </p:nvGrpSpPr>
      <p:grpSpPr>
        <a:xfrm>
          <a:off x="0" y="0"/>
          <a:ext cx="0" cy="0"/>
          <a:chOff x="0" y="0"/>
          <a:chExt cx="0" cy="0"/>
        </a:xfrm>
      </p:grpSpPr>
      <p:sp>
        <p:nvSpPr>
          <p:cNvPr id="16"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23" name="Content Placeholder 3"/>
          <p:cNvSpPr>
            <a:spLocks noGrp="1"/>
          </p:cNvSpPr>
          <p:nvPr>
            <p:ph sz="half" idx="36" hasCustomPrompt="1"/>
          </p:nvPr>
        </p:nvSpPr>
        <p:spPr>
          <a:xfrm>
            <a:off x="266400" y="1772816"/>
            <a:ext cx="6192000" cy="446449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504000" indent="-288000"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Content Placeholder 3"/>
          <p:cNvSpPr>
            <a:spLocks noGrp="1"/>
          </p:cNvSpPr>
          <p:nvPr>
            <p:ph sz="half" idx="37" hasCustomPrompt="1"/>
          </p:nvPr>
        </p:nvSpPr>
        <p:spPr>
          <a:xfrm>
            <a:off x="6609600" y="1772816"/>
            <a:ext cx="3024000" cy="446449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504000" indent="-288000"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4" name="Text Placeholder 2"/>
          <p:cNvSpPr>
            <a:spLocks noGrp="1"/>
          </p:cNvSpPr>
          <p:nvPr>
            <p:ph type="body" idx="1" hasCustomPrompt="1"/>
          </p:nvPr>
        </p:nvSpPr>
        <p:spPr>
          <a:xfrm>
            <a:off x="266400" y="1484808"/>
            <a:ext cx="619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5" name="Text Placeholder 2"/>
          <p:cNvSpPr>
            <a:spLocks noGrp="1"/>
          </p:cNvSpPr>
          <p:nvPr>
            <p:ph type="body" idx="38" hasCustomPrompt="1"/>
          </p:nvPr>
        </p:nvSpPr>
        <p:spPr>
          <a:xfrm>
            <a:off x="6609184" y="148480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39"/>
          </p:nvPr>
        </p:nvSpPr>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40"/>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1"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11">
    <p:spTree>
      <p:nvGrpSpPr>
        <p:cNvPr id="1" name=""/>
        <p:cNvGrpSpPr/>
        <p:nvPr/>
      </p:nvGrpSpPr>
      <p:grpSpPr>
        <a:xfrm>
          <a:off x="0" y="0"/>
          <a:ext cx="0" cy="0"/>
          <a:chOff x="0" y="0"/>
          <a:chExt cx="0" cy="0"/>
        </a:xfrm>
      </p:grpSpPr>
      <p:sp>
        <p:nvSpPr>
          <p:cNvPr id="19"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0" name="Content Placeholder 3"/>
          <p:cNvSpPr>
            <a:spLocks noGrp="1"/>
          </p:cNvSpPr>
          <p:nvPr>
            <p:ph sz="half" idx="36" hasCustomPrompt="1"/>
          </p:nvPr>
        </p:nvSpPr>
        <p:spPr>
          <a:xfrm>
            <a:off x="3441600" y="1772816"/>
            <a:ext cx="6192000" cy="446449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2" name="Content Placeholder 3"/>
          <p:cNvSpPr>
            <a:spLocks noGrp="1"/>
          </p:cNvSpPr>
          <p:nvPr>
            <p:ph sz="half" idx="37" hasCustomPrompt="1"/>
          </p:nvPr>
        </p:nvSpPr>
        <p:spPr>
          <a:xfrm>
            <a:off x="266400" y="1772816"/>
            <a:ext cx="3024000" cy="446449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4" name="Text Placeholder 2"/>
          <p:cNvSpPr>
            <a:spLocks noGrp="1"/>
          </p:cNvSpPr>
          <p:nvPr>
            <p:ph type="body" idx="1" hasCustomPrompt="1"/>
          </p:nvPr>
        </p:nvSpPr>
        <p:spPr>
          <a:xfrm>
            <a:off x="266400" y="148480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Text Placeholder 2"/>
          <p:cNvSpPr>
            <a:spLocks noGrp="1"/>
          </p:cNvSpPr>
          <p:nvPr>
            <p:ph type="body" idx="38" hasCustomPrompt="1"/>
          </p:nvPr>
        </p:nvSpPr>
        <p:spPr>
          <a:xfrm>
            <a:off x="3440831" y="1484808"/>
            <a:ext cx="619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39"/>
          </p:nvPr>
        </p:nvSpPr>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40"/>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3"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13">
    <p:spTree>
      <p:nvGrpSpPr>
        <p:cNvPr id="1" name=""/>
        <p:cNvGrpSpPr/>
        <p:nvPr/>
      </p:nvGrpSpPr>
      <p:grpSpPr>
        <a:xfrm>
          <a:off x="0" y="0"/>
          <a:ext cx="0" cy="0"/>
          <a:chOff x="0" y="0"/>
          <a:chExt cx="0" cy="0"/>
        </a:xfrm>
      </p:grpSpPr>
      <p:sp>
        <p:nvSpPr>
          <p:cNvPr id="25"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4" name="Content Placeholder 3"/>
          <p:cNvSpPr>
            <a:spLocks noGrp="1"/>
          </p:cNvSpPr>
          <p:nvPr>
            <p:ph sz="half" idx="36" hasCustomPrompt="1"/>
          </p:nvPr>
        </p:nvSpPr>
        <p:spPr>
          <a:xfrm>
            <a:off x="266400" y="1701040"/>
            <a:ext cx="6192000" cy="2160008"/>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Content Placeholder 3"/>
          <p:cNvSpPr>
            <a:spLocks noGrp="1"/>
          </p:cNvSpPr>
          <p:nvPr>
            <p:ph sz="half" idx="37" hasCustomPrompt="1"/>
          </p:nvPr>
        </p:nvSpPr>
        <p:spPr>
          <a:xfrm>
            <a:off x="6609600" y="1701040"/>
            <a:ext cx="3024000" cy="2160008"/>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38" hasCustomPrompt="1"/>
          </p:nvPr>
        </p:nvSpPr>
        <p:spPr>
          <a:xfrm>
            <a:off x="266400" y="4159448"/>
            <a:ext cx="6192000" cy="2085525"/>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9" name="Content Placeholder 3"/>
          <p:cNvSpPr>
            <a:spLocks noGrp="1"/>
          </p:cNvSpPr>
          <p:nvPr>
            <p:ph sz="half" idx="39" hasCustomPrompt="1"/>
          </p:nvPr>
        </p:nvSpPr>
        <p:spPr>
          <a:xfrm>
            <a:off x="6609600" y="4159448"/>
            <a:ext cx="3024000" cy="2085525"/>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1" name="Text Placeholder 2"/>
          <p:cNvSpPr>
            <a:spLocks noGrp="1"/>
          </p:cNvSpPr>
          <p:nvPr>
            <p:ph type="body" idx="40" hasCustomPrompt="1"/>
          </p:nvPr>
        </p:nvSpPr>
        <p:spPr>
          <a:xfrm>
            <a:off x="266400" y="1484309"/>
            <a:ext cx="619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1" hasCustomPrompt="1"/>
          </p:nvPr>
        </p:nvSpPr>
        <p:spPr>
          <a:xfrm>
            <a:off x="6609184" y="1484309"/>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2" name="Text Placeholder 2"/>
          <p:cNvSpPr>
            <a:spLocks noGrp="1"/>
          </p:cNvSpPr>
          <p:nvPr>
            <p:ph type="body" idx="41" hasCustomPrompt="1"/>
          </p:nvPr>
        </p:nvSpPr>
        <p:spPr>
          <a:xfrm>
            <a:off x="266400" y="3933056"/>
            <a:ext cx="619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3" name="Text Placeholder 2"/>
          <p:cNvSpPr>
            <a:spLocks noGrp="1"/>
          </p:cNvSpPr>
          <p:nvPr>
            <p:ph type="body" idx="42" hasCustomPrompt="1"/>
          </p:nvPr>
        </p:nvSpPr>
        <p:spPr>
          <a:xfrm>
            <a:off x="6609184" y="3933056"/>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43"/>
          </p:nvPr>
        </p:nvSpPr>
        <p:spPr/>
        <p:txBody>
          <a:bodyPr/>
          <a:lstStyle>
            <a:lvl1pPr>
              <a:lnSpc>
                <a:spcPct val="100000"/>
              </a:lnSpc>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44"/>
          </p:nvPr>
        </p:nvSpPr>
        <p:spPr/>
        <p:txBody>
          <a:bodyPr/>
          <a:lstStyle>
            <a:lvl1pPr>
              <a:lnSpc>
                <a:spcPct val="100000"/>
              </a:lnSpc>
              <a:defRPr baseline="0">
                <a:latin typeface="+mn-lt"/>
                <a:ea typeface="+mn-ea"/>
              </a:defRPr>
            </a:lvl1pPr>
          </a:lstStyle>
          <a:p>
            <a:fld id="{F40BDD72-1960-4172-B575-A9D344DF4EC2}" type="slidenum">
              <a:rPr lang="zh-TW" altLang="en-US" smtClean="0"/>
              <a:pPr/>
              <a:t>‹#›</a:t>
            </a:fld>
            <a:endParaRPr lang="zh-TW" altLang="en-US" dirty="0"/>
          </a:p>
        </p:txBody>
      </p:sp>
      <p:sp>
        <p:nvSpPr>
          <p:cNvPr id="17"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1_EN_Cover">
    <p:spTree>
      <p:nvGrpSpPr>
        <p:cNvPr id="1" name=""/>
        <p:cNvGrpSpPr/>
        <p:nvPr/>
      </p:nvGrpSpPr>
      <p:grpSpPr>
        <a:xfrm>
          <a:off x="0" y="0"/>
          <a:ext cx="0" cy="0"/>
          <a:chOff x="0" y="0"/>
          <a:chExt cx="0" cy="0"/>
        </a:xfrm>
      </p:grpSpPr>
      <p:grpSp>
        <p:nvGrpSpPr>
          <p:cNvPr id="31" name="Group 30"/>
          <p:cNvGrpSpPr>
            <a:grpSpLocks noChangeAspect="1"/>
          </p:cNvGrpSpPr>
          <p:nvPr/>
        </p:nvGrpSpPr>
        <p:grpSpPr>
          <a:xfrm>
            <a:off x="272750" y="-10800"/>
            <a:ext cx="9633285" cy="2528888"/>
            <a:chOff x="272750" y="-15875"/>
            <a:chExt cx="9633285" cy="2528888"/>
          </a:xfrm>
        </p:grpSpPr>
        <p:sp>
          <p:nvSpPr>
            <p:cNvPr id="2056" name="AutoShape 8"/>
            <p:cNvSpPr>
              <a:spLocks noChangeAspect="1" noChangeArrowheads="1" noTextEdit="1"/>
            </p:cNvSpPr>
            <p:nvPr/>
          </p:nvSpPr>
          <p:spPr bwMode="auto">
            <a:xfrm>
              <a:off x="294975" y="-15875"/>
              <a:ext cx="9563100" cy="2509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067" name="Freeform 19"/>
            <p:cNvSpPr>
              <a:spLocks/>
            </p:cNvSpPr>
            <p:nvPr/>
          </p:nvSpPr>
          <p:spPr bwMode="auto">
            <a:xfrm>
              <a:off x="294975" y="-127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4" name="Freeform 24"/>
            <p:cNvSpPr>
              <a:spLocks/>
            </p:cNvSpPr>
            <p:nvPr/>
          </p:nvSpPr>
          <p:spPr bwMode="auto">
            <a:xfrm>
              <a:off x="3997025" y="-3175"/>
              <a:ext cx="5909010" cy="2516188"/>
            </a:xfrm>
            <a:custGeom>
              <a:avLst/>
              <a:gdLst>
                <a:gd name="connsiteX0" fmla="*/ 0 w 10328"/>
                <a:gd name="connsiteY0" fmla="*/ 3129 h 10000"/>
                <a:gd name="connsiteX1" fmla="*/ 1340 w 10328"/>
                <a:gd name="connsiteY1" fmla="*/ 10000 h 10000"/>
                <a:gd name="connsiteX2" fmla="*/ 10328 w 10328"/>
                <a:gd name="connsiteY2" fmla="*/ 10000 h 10000"/>
                <a:gd name="connsiteX3" fmla="*/ 10000 w 10328"/>
                <a:gd name="connsiteY3" fmla="*/ 0 h 10000"/>
                <a:gd name="connsiteX4" fmla="*/ 594 w 10328"/>
                <a:gd name="connsiteY4" fmla="*/ 0 h 10000"/>
                <a:gd name="connsiteX5" fmla="*/ 0 w 10328"/>
                <a:gd name="connsiteY5" fmla="*/ 3129 h 10000"/>
                <a:gd name="connsiteX0" fmla="*/ 0 w 10437"/>
                <a:gd name="connsiteY0" fmla="*/ 3129 h 10000"/>
                <a:gd name="connsiteX1" fmla="*/ 1340 w 10437"/>
                <a:gd name="connsiteY1" fmla="*/ 10000 h 10000"/>
                <a:gd name="connsiteX2" fmla="*/ 10328 w 10437"/>
                <a:gd name="connsiteY2" fmla="*/ 10000 h 10000"/>
                <a:gd name="connsiteX3" fmla="*/ 10328 w 10437"/>
                <a:gd name="connsiteY3" fmla="*/ 0 h 10000"/>
                <a:gd name="connsiteX4" fmla="*/ 594 w 10437"/>
                <a:gd name="connsiteY4" fmla="*/ 0 h 10000"/>
                <a:gd name="connsiteX5" fmla="*/ 0 w 10437"/>
                <a:gd name="connsiteY5" fmla="*/ 3129 h 10000"/>
                <a:gd name="connsiteX0" fmla="*/ 0 w 10437"/>
                <a:gd name="connsiteY0" fmla="*/ 3129 h 10000"/>
                <a:gd name="connsiteX1" fmla="*/ 1340 w 10437"/>
                <a:gd name="connsiteY1" fmla="*/ 10000 h 10000"/>
                <a:gd name="connsiteX2" fmla="*/ 10328 w 10437"/>
                <a:gd name="connsiteY2" fmla="*/ 10000 h 10000"/>
                <a:gd name="connsiteX3" fmla="*/ 10328 w 10437"/>
                <a:gd name="connsiteY3" fmla="*/ 0 h 10000"/>
                <a:gd name="connsiteX4" fmla="*/ 594 w 10437"/>
                <a:gd name="connsiteY4" fmla="*/ 0 h 10000"/>
                <a:gd name="connsiteX5" fmla="*/ 0 w 10437"/>
                <a:gd name="connsiteY5" fmla="*/ 3129 h 10000"/>
                <a:gd name="connsiteX0" fmla="*/ 0 w 10437"/>
                <a:gd name="connsiteY0" fmla="*/ 3129 h 10000"/>
                <a:gd name="connsiteX1" fmla="*/ 1340 w 10437"/>
                <a:gd name="connsiteY1" fmla="*/ 10000 h 10000"/>
                <a:gd name="connsiteX2" fmla="*/ 10328 w 10437"/>
                <a:gd name="connsiteY2" fmla="*/ 10000 h 10000"/>
                <a:gd name="connsiteX3" fmla="*/ 10328 w 10437"/>
                <a:gd name="connsiteY3" fmla="*/ 0 h 10000"/>
                <a:gd name="connsiteX4" fmla="*/ 594 w 10437"/>
                <a:gd name="connsiteY4" fmla="*/ 0 h 10000"/>
                <a:gd name="connsiteX5" fmla="*/ 0 w 10437"/>
                <a:gd name="connsiteY5" fmla="*/ 3129 h 10000"/>
                <a:gd name="connsiteX0" fmla="*/ 0 w 10328"/>
                <a:gd name="connsiteY0" fmla="*/ 3129 h 10000"/>
                <a:gd name="connsiteX1" fmla="*/ 1340 w 10328"/>
                <a:gd name="connsiteY1" fmla="*/ 10000 h 10000"/>
                <a:gd name="connsiteX2" fmla="*/ 10328 w 10328"/>
                <a:gd name="connsiteY2" fmla="*/ 10000 h 10000"/>
                <a:gd name="connsiteX3" fmla="*/ 10328 w 10328"/>
                <a:gd name="connsiteY3" fmla="*/ 0 h 10000"/>
                <a:gd name="connsiteX4" fmla="*/ 594 w 10328"/>
                <a:gd name="connsiteY4" fmla="*/ 0 h 10000"/>
                <a:gd name="connsiteX5" fmla="*/ 0 w 10328"/>
                <a:gd name="connsiteY5" fmla="*/ 312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28" h="10000">
                  <a:moveTo>
                    <a:pt x="0" y="3129"/>
                  </a:moveTo>
                  <a:lnTo>
                    <a:pt x="1340" y="10000"/>
                  </a:lnTo>
                  <a:lnTo>
                    <a:pt x="10328" y="10000"/>
                  </a:lnTo>
                  <a:lnTo>
                    <a:pt x="10328" y="0"/>
                  </a:lnTo>
                  <a:lnTo>
                    <a:pt x="594" y="0"/>
                  </a:lnTo>
                  <a:lnTo>
                    <a:pt x="0" y="3129"/>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5" name="Freeform 25"/>
            <p:cNvSpPr>
              <a:spLocks/>
            </p:cNvSpPr>
            <p:nvPr/>
          </p:nvSpPr>
          <p:spPr bwMode="auto">
            <a:xfrm>
              <a:off x="3481088" y="11699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7" name="Freeform 26"/>
            <p:cNvSpPr>
              <a:spLocks/>
            </p:cNvSpPr>
            <p:nvPr/>
          </p:nvSpPr>
          <p:spPr bwMode="auto">
            <a:xfrm>
              <a:off x="2261888" y="8270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8" name="Freeform 27"/>
            <p:cNvSpPr>
              <a:spLocks/>
            </p:cNvSpPr>
            <p:nvPr/>
          </p:nvSpPr>
          <p:spPr bwMode="auto">
            <a:xfrm>
              <a:off x="3330275" y="-31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9" name="Freeform 28"/>
            <p:cNvSpPr>
              <a:spLocks/>
            </p:cNvSpPr>
            <p:nvPr/>
          </p:nvSpPr>
          <p:spPr bwMode="auto">
            <a:xfrm>
              <a:off x="3654125" y="-31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30" name="Freeform 29"/>
            <p:cNvSpPr>
              <a:spLocks/>
            </p:cNvSpPr>
            <p:nvPr/>
          </p:nvSpPr>
          <p:spPr bwMode="auto">
            <a:xfrm>
              <a:off x="2981025" y="-31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078" name="Freeform 30"/>
            <p:cNvSpPr>
              <a:spLocks/>
            </p:cNvSpPr>
            <p:nvPr/>
          </p:nvSpPr>
          <p:spPr bwMode="auto">
            <a:xfrm>
              <a:off x="2631775" y="-31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079" name="Freeform 31"/>
            <p:cNvSpPr>
              <a:spLocks/>
            </p:cNvSpPr>
            <p:nvPr/>
          </p:nvSpPr>
          <p:spPr bwMode="auto">
            <a:xfrm>
              <a:off x="1585613" y="-31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080" name="Freeform 32"/>
            <p:cNvSpPr>
              <a:spLocks/>
            </p:cNvSpPr>
            <p:nvPr/>
          </p:nvSpPr>
          <p:spPr bwMode="auto">
            <a:xfrm>
              <a:off x="272750" y="-31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grpSp>
      <p:pic>
        <p:nvPicPr>
          <p:cNvPr id="13" name="Picture 3" descr="O:\Logo_Library\N\NOMURA\A4\NOMURA_A4_CMYK_WHITE.emf"/>
          <p:cNvPicPr>
            <a:picLocks noChangeAspect="1" noChangeArrowheads="1"/>
          </p:cNvPicPr>
          <p:nvPr/>
        </p:nvPicPr>
        <p:blipFill>
          <a:blip r:embed="rId2" cstate="print"/>
          <a:srcRect/>
          <a:stretch>
            <a:fillRect/>
          </a:stretch>
        </p:blipFill>
        <p:spPr bwMode="auto">
          <a:xfrm>
            <a:off x="8365252" y="310690"/>
            <a:ext cx="1260140" cy="216024"/>
          </a:xfrm>
          <a:prstGeom prst="rect">
            <a:avLst/>
          </a:prstGeom>
          <a:noFill/>
        </p:spPr>
      </p:pic>
      <p:sp>
        <p:nvSpPr>
          <p:cNvPr id="18" name="Text Placeholder 17"/>
          <p:cNvSpPr>
            <a:spLocks noGrp="1"/>
          </p:cNvSpPr>
          <p:nvPr>
            <p:ph type="body" sz="quarter" idx="10" hasCustomPrompt="1"/>
          </p:nvPr>
        </p:nvSpPr>
        <p:spPr>
          <a:xfrm>
            <a:off x="437088" y="3888000"/>
            <a:ext cx="7200000" cy="507600"/>
          </a:xfrm>
          <a:prstGeom prst="rect">
            <a:avLst/>
          </a:prstGeom>
        </p:spPr>
        <p:txBody>
          <a:bodyPr lIns="0" tIns="72000" rIns="0" bIns="0" anchor="t" anchorCtr="0"/>
          <a:lstStyle>
            <a:lvl1pPr>
              <a:lnSpc>
                <a:spcPct val="120000"/>
              </a:lnSpc>
              <a:spcBef>
                <a:spcPts val="0"/>
              </a:spcBef>
              <a:spcAft>
                <a:spcPts val="0"/>
              </a:spcAft>
              <a:defRPr sz="2000" b="1" baseline="0">
                <a:latin typeface="+mj-lt"/>
                <a:ea typeface="+mj-ea"/>
              </a:defRPr>
            </a:lvl1pPr>
          </a:lstStyle>
          <a:p>
            <a:pPr lvl="0"/>
            <a:r>
              <a:rPr lang="en-US" dirty="0"/>
              <a:t>Enter your subtitle here</a:t>
            </a:r>
            <a:r>
              <a:rPr lang="en-US" altLang="zh-TW" dirty="0"/>
              <a:t>/</a:t>
            </a:r>
            <a:r>
              <a:rPr lang="zh-TW" altLang="en-US" dirty="0"/>
              <a:t>副標題</a:t>
            </a:r>
            <a:endParaRPr lang="en-GB" dirty="0"/>
          </a:p>
        </p:txBody>
      </p:sp>
      <p:sp>
        <p:nvSpPr>
          <p:cNvPr id="16" name="Title 15"/>
          <p:cNvSpPr>
            <a:spLocks noGrp="1"/>
          </p:cNvSpPr>
          <p:nvPr>
            <p:ph type="title" hasCustomPrompt="1"/>
          </p:nvPr>
        </p:nvSpPr>
        <p:spPr>
          <a:xfrm>
            <a:off x="443184" y="2880000"/>
            <a:ext cx="7200000" cy="858952"/>
          </a:xfrm>
          <a:prstGeom prst="rect">
            <a:avLst/>
          </a:prstGeom>
        </p:spPr>
        <p:txBody>
          <a:bodyPr lIns="0" tIns="0" rIns="0" bIns="0" anchor="b" anchorCtr="0"/>
          <a:lstStyle>
            <a:lvl1pPr>
              <a:lnSpc>
                <a:spcPct val="120000"/>
              </a:lnSpc>
              <a:defRPr sz="2800" baseline="0">
                <a:latin typeface="+mj-lt"/>
                <a:ea typeface="+mj-ea"/>
              </a:defRPr>
            </a:lvl1pPr>
          </a:lstStyle>
          <a:p>
            <a:r>
              <a:rPr lang="en-US" dirty="0"/>
              <a:t>Enter your title here</a:t>
            </a:r>
            <a:r>
              <a:rPr lang="en-US" altLang="zh-TW" dirty="0"/>
              <a:t>/</a:t>
            </a:r>
            <a:r>
              <a:rPr lang="zh-TW" altLang="en-US" dirty="0"/>
              <a:t>標題</a:t>
            </a:r>
            <a:endParaRPr lang="en-GB" dirty="0"/>
          </a:p>
        </p:txBody>
      </p:sp>
      <p:sp>
        <p:nvSpPr>
          <p:cNvPr id="32" name="Text Placeholder 31"/>
          <p:cNvSpPr>
            <a:spLocks noGrp="1"/>
          </p:cNvSpPr>
          <p:nvPr>
            <p:ph type="body" sz="quarter" idx="16" hasCustomPrompt="1"/>
          </p:nvPr>
        </p:nvSpPr>
        <p:spPr>
          <a:xfrm>
            <a:off x="437088" y="4671930"/>
            <a:ext cx="3960440" cy="828000"/>
          </a:xfrm>
          <a:prstGeom prst="rect">
            <a:avLst/>
          </a:prstGeom>
        </p:spPr>
        <p:txBody>
          <a:bodyPr lIns="0" tIns="0" rIns="0" bIns="0"/>
          <a:lstStyle>
            <a:lvl1pPr>
              <a:lnSpc>
                <a:spcPct val="100000"/>
              </a:lnSpc>
              <a:spcBef>
                <a:spcPts val="0"/>
              </a:spcBef>
              <a:spcAft>
                <a:spcPts val="0"/>
              </a:spcAft>
              <a:defRPr sz="1600" baseline="0">
                <a:latin typeface="+mn-lt"/>
                <a:ea typeface="+mn-ea"/>
              </a:defRPr>
            </a:lvl1pPr>
            <a:lvl2pPr>
              <a:defRPr sz="1400"/>
            </a:lvl2pPr>
            <a:lvl3pPr>
              <a:defRPr sz="1400"/>
            </a:lvl3pPr>
            <a:lvl4pPr>
              <a:defRPr sz="1400"/>
            </a:lvl4pPr>
            <a:lvl5pPr>
              <a:defRPr sz="1400"/>
            </a:lvl5pPr>
          </a:lstStyle>
          <a:p>
            <a:pPr lvl="0"/>
            <a:r>
              <a:rPr lang="en-US" altLang="zh-TW" dirty="0"/>
              <a:t>Author / Presenter name </a:t>
            </a:r>
            <a:br>
              <a:rPr lang="en-US" altLang="zh-TW" dirty="0"/>
            </a:br>
            <a:r>
              <a:rPr lang="en-US" dirty="0"/>
              <a:t>Business Division</a:t>
            </a:r>
            <a:r>
              <a:rPr lang="zh-TW" altLang="en-US" dirty="0"/>
              <a:t> </a:t>
            </a:r>
            <a:r>
              <a:rPr lang="en-US" dirty="0"/>
              <a:t>/</a:t>
            </a:r>
            <a:r>
              <a:rPr lang="zh-TW" altLang="en-US" dirty="0"/>
              <a:t> </a:t>
            </a:r>
            <a:r>
              <a:rPr lang="en-US" dirty="0"/>
              <a:t>Department</a:t>
            </a:r>
            <a:br>
              <a:rPr lang="en-US" dirty="0"/>
            </a:br>
            <a:r>
              <a:rPr lang="en-US" dirty="0"/>
              <a:t>Region Label</a:t>
            </a:r>
            <a:endParaRPr lang="en-GB" dirty="0"/>
          </a:p>
        </p:txBody>
      </p:sp>
      <p:sp>
        <p:nvSpPr>
          <p:cNvPr id="17" name="Text Placeholder 31"/>
          <p:cNvSpPr>
            <a:spLocks noGrp="1"/>
          </p:cNvSpPr>
          <p:nvPr>
            <p:ph type="body" sz="quarter" idx="17" hasCustomPrompt="1"/>
          </p:nvPr>
        </p:nvSpPr>
        <p:spPr>
          <a:xfrm>
            <a:off x="437088" y="5899059"/>
            <a:ext cx="3960440" cy="288000"/>
          </a:xfrm>
          <a:prstGeom prst="rect">
            <a:avLst/>
          </a:prstGeom>
        </p:spPr>
        <p:txBody>
          <a:bodyPr lIns="0" tIns="0" rIns="0" bIns="0"/>
          <a:lstStyle>
            <a:lvl1pPr>
              <a:lnSpc>
                <a:spcPct val="120000"/>
              </a:lnSpc>
              <a:spcBef>
                <a:spcPts val="0"/>
              </a:spcBef>
              <a:spcAft>
                <a:spcPts val="0"/>
              </a:spcAft>
              <a:defRPr sz="1400" baseline="0">
                <a:latin typeface="+mn-lt"/>
                <a:ea typeface="+mn-ea"/>
              </a:defRPr>
            </a:lvl1pPr>
            <a:lvl2pPr>
              <a:defRPr sz="1400"/>
            </a:lvl2pPr>
            <a:lvl3pPr>
              <a:defRPr sz="1400"/>
            </a:lvl3pPr>
            <a:lvl4pPr>
              <a:defRPr sz="1400"/>
            </a:lvl4pPr>
            <a:lvl5pPr>
              <a:defRPr sz="1400"/>
            </a:lvl5pPr>
          </a:lstStyle>
          <a:p>
            <a:pPr lvl="0"/>
            <a:r>
              <a:rPr lang="en-US" altLang="zh-TW" dirty="0"/>
              <a:t>Date </a:t>
            </a:r>
            <a:r>
              <a:rPr lang="en-US" altLang="zh-TW" dirty="0" err="1"/>
              <a:t>yyyy</a:t>
            </a:r>
            <a:r>
              <a:rPr lang="en-US" altLang="zh-TW" dirty="0"/>
              <a:t>/mm/</a:t>
            </a:r>
            <a:r>
              <a:rPr lang="en-US" altLang="zh-TW" dirty="0" err="1"/>
              <a:t>dd</a:t>
            </a:r>
            <a:endParaRPr lang="en-GB" dirty="0"/>
          </a:p>
        </p:txBody>
      </p:sp>
      <p:pic>
        <p:nvPicPr>
          <p:cNvPr id="20" name="圖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 y="6177916"/>
            <a:ext cx="9905996" cy="679954"/>
          </a:xfrm>
          <a:prstGeom prst="rect">
            <a:avLst/>
          </a:prstGeom>
        </p:spPr>
      </p:pic>
      <p:sp>
        <p:nvSpPr>
          <p:cNvPr id="3" name="文字版面配置區 2"/>
          <p:cNvSpPr>
            <a:spLocks noGrp="1"/>
          </p:cNvSpPr>
          <p:nvPr>
            <p:ph type="body" sz="quarter" idx="18" hasCustomPrompt="1"/>
          </p:nvPr>
        </p:nvSpPr>
        <p:spPr>
          <a:xfrm>
            <a:off x="6537176" y="5858231"/>
            <a:ext cx="2879725" cy="288925"/>
          </a:xfrm>
          <a:prstGeom prst="rect">
            <a:avLst/>
          </a:prstGeom>
        </p:spPr>
        <p:txBody>
          <a:bodyPr/>
          <a:lstStyle>
            <a:lvl1pPr>
              <a:defRPr sz="1000">
                <a:latin typeface="Calibri" panose="020F0502020204030204" pitchFamily="34" charset="0"/>
              </a:defRPr>
            </a:lvl1pPr>
          </a:lstStyle>
          <a:p>
            <a:pPr lvl="0"/>
            <a:r>
              <a:rPr lang="zh-TW" altLang="en-US" dirty="0"/>
              <a:t>文宣審核編號</a:t>
            </a:r>
          </a:p>
        </p:txBody>
      </p:sp>
      <p:sp>
        <p:nvSpPr>
          <p:cNvPr id="21" name="Rectangle 47"/>
          <p:cNvSpPr>
            <a:spLocks noChangeArrowheads="1"/>
          </p:cNvSpPr>
          <p:nvPr/>
        </p:nvSpPr>
        <p:spPr bwMode="auto">
          <a:xfrm>
            <a:off x="9940395" y="6216227"/>
            <a:ext cx="194421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eaLnBrk="1" hangingPunct="1">
              <a:defRPr/>
            </a:pPr>
            <a:r>
              <a:rPr lang="en-GB" altLang="zh-TW" sz="1100" b="1" dirty="0">
                <a:solidFill>
                  <a:schemeClr val="accent1"/>
                </a:solidFill>
                <a:ea typeface="新細明體" pitchFamily="18" charset="-120"/>
              </a:rPr>
              <a:t>←</a:t>
            </a:r>
          </a:p>
          <a:p>
            <a:pPr eaLnBrk="1" hangingPunct="1">
              <a:defRPr/>
            </a:pPr>
            <a:r>
              <a:rPr lang="en-GB" altLang="zh-TW" sz="1100" b="1" dirty="0">
                <a:solidFill>
                  <a:schemeClr val="accent1"/>
                </a:solidFill>
                <a:ea typeface="新細明體" pitchFamily="18" charset="-120"/>
              </a:rPr>
              <a:t>Do not put content </a:t>
            </a:r>
            <a:br>
              <a:rPr lang="en-GB" altLang="zh-TW" sz="1100" b="1" dirty="0">
                <a:solidFill>
                  <a:schemeClr val="accent1"/>
                </a:solidFill>
                <a:ea typeface="新細明體" pitchFamily="18" charset="-120"/>
              </a:rPr>
            </a:br>
            <a:r>
              <a:rPr lang="en-GB" altLang="zh-TW" sz="1100" b="1" dirty="0">
                <a:solidFill>
                  <a:schemeClr val="accent1"/>
                </a:solidFill>
                <a:ea typeface="新細明體" pitchFamily="18" charset="-120"/>
              </a:rPr>
              <a:t>around the brand logo area</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zh-TW" sz="1100" b="1" dirty="0">
                <a:solidFill>
                  <a:schemeClr val="accent1"/>
                </a:solidFill>
                <a:ea typeface="新細明體" pitchFamily="18" charset="-120"/>
              </a:rPr>
              <a:t>←</a:t>
            </a:r>
          </a:p>
        </p:txBody>
      </p:sp>
      <p:sp>
        <p:nvSpPr>
          <p:cNvPr id="22" name="Rectangle 47"/>
          <p:cNvSpPr>
            <a:spLocks noChangeArrowheads="1"/>
          </p:cNvSpPr>
          <p:nvPr/>
        </p:nvSpPr>
        <p:spPr bwMode="auto">
          <a:xfrm>
            <a:off x="9996187" y="-167408"/>
            <a:ext cx="1944216" cy="278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eaLnBrk="1" hangingPunct="1">
              <a:defRPr/>
            </a:pPr>
            <a:r>
              <a:rPr lang="en-GB" altLang="zh-TW" sz="1800" b="1" dirty="0">
                <a:solidFill>
                  <a:schemeClr val="accent1"/>
                </a:solidFill>
                <a:ea typeface="新細明體" pitchFamily="18" charset="-120"/>
              </a:rPr>
              <a:t>←</a:t>
            </a:r>
          </a:p>
          <a:p>
            <a:pPr eaLnBrk="1" hangingPunct="1">
              <a:defRPr/>
            </a:pPr>
            <a:endParaRPr lang="en-GB" altLang="zh-TW" sz="1100" b="1" dirty="0">
              <a:solidFill>
                <a:schemeClr val="accent1"/>
              </a:solidFill>
              <a:ea typeface="新細明體" pitchFamily="18" charset="-120"/>
            </a:endParaRPr>
          </a:p>
          <a:p>
            <a:pPr eaLnBrk="1" hangingPunct="1">
              <a:defRPr/>
            </a:pPr>
            <a:endParaRPr lang="en-GB" altLang="zh-TW" sz="1100" b="1" dirty="0">
              <a:solidFill>
                <a:schemeClr val="accent1"/>
              </a:solidFill>
              <a:ea typeface="新細明體" pitchFamily="18" charset="-120"/>
            </a:endParaRPr>
          </a:p>
          <a:p>
            <a:pPr eaLnBrk="1" hangingPunct="1">
              <a:defRPr/>
            </a:pPr>
            <a:endParaRPr lang="en-GB" altLang="zh-TW" sz="1100" b="1" dirty="0">
              <a:solidFill>
                <a:schemeClr val="accent1"/>
              </a:solidFill>
              <a:ea typeface="新細明體" pitchFamily="18" charset="-120"/>
            </a:endParaRPr>
          </a:p>
          <a:p>
            <a:pPr eaLnBrk="1" hangingPunct="1">
              <a:defRPr/>
            </a:pPr>
            <a:endParaRPr lang="en-GB" altLang="zh-TW" sz="1100" b="1" dirty="0">
              <a:solidFill>
                <a:schemeClr val="accent1"/>
              </a:solidFill>
              <a:ea typeface="新細明體" pitchFamily="18" charset="-120"/>
            </a:endParaRPr>
          </a:p>
          <a:p>
            <a:pPr eaLnBrk="1" hangingPunct="1">
              <a:defRPr/>
            </a:pPr>
            <a:endParaRPr lang="en-GB" altLang="zh-TW" sz="1100" b="1" dirty="0">
              <a:solidFill>
                <a:schemeClr val="accent1"/>
              </a:solidFill>
              <a:ea typeface="新細明體" pitchFamily="18" charset="-120"/>
            </a:endParaRPr>
          </a:p>
          <a:p>
            <a:pPr eaLnBrk="1" hangingPunct="1">
              <a:defRPr/>
            </a:pPr>
            <a:endParaRPr lang="en-GB" altLang="zh-TW" sz="1100" b="1" dirty="0">
              <a:solidFill>
                <a:schemeClr val="accent1"/>
              </a:solidFill>
              <a:ea typeface="新細明體" pitchFamily="18" charset="-120"/>
            </a:endParaRPr>
          </a:p>
          <a:p>
            <a:pPr eaLnBrk="1" hangingPunct="1">
              <a:defRPr/>
            </a:pPr>
            <a:r>
              <a:rPr lang="en-GB" altLang="zh-TW" sz="1100" b="1" dirty="0">
                <a:solidFill>
                  <a:schemeClr val="accent1"/>
                </a:solidFill>
                <a:ea typeface="新細明體" pitchFamily="18" charset="-120"/>
              </a:rPr>
              <a:t>Do not put content </a:t>
            </a:r>
            <a:br>
              <a:rPr lang="en-GB" altLang="zh-TW" sz="1100" b="1" dirty="0">
                <a:solidFill>
                  <a:schemeClr val="accent1"/>
                </a:solidFill>
                <a:ea typeface="新細明體" pitchFamily="18" charset="-120"/>
              </a:rPr>
            </a:br>
            <a:r>
              <a:rPr lang="en-GB" altLang="zh-TW" sz="1100" b="1" dirty="0">
                <a:solidFill>
                  <a:schemeClr val="accent1"/>
                </a:solidFill>
                <a:ea typeface="新細明體" pitchFamily="18" charset="-120"/>
              </a:rPr>
              <a:t>around the brand logo area</a:t>
            </a:r>
          </a:p>
          <a:p>
            <a:pPr eaLnBrk="1" hangingPunct="1">
              <a:defRPr/>
            </a:pPr>
            <a:endParaRPr lang="en-GB" altLang="zh-TW" sz="1100" b="1" dirty="0">
              <a:solidFill>
                <a:schemeClr val="accent1"/>
              </a:solidFill>
              <a:ea typeface="新細明體" pitchFamily="18" charset="-120"/>
            </a:endParaRPr>
          </a:p>
          <a:p>
            <a:pPr eaLnBrk="1" hangingPunct="1">
              <a:defRPr/>
            </a:pPr>
            <a:endParaRPr lang="en-GB" altLang="zh-TW" sz="1100" b="1" dirty="0">
              <a:solidFill>
                <a:schemeClr val="accent1"/>
              </a:solidFill>
              <a:ea typeface="新細明體" pitchFamily="18" charset="-120"/>
            </a:endParaRPr>
          </a:p>
          <a:p>
            <a:pPr eaLnBrk="1" hangingPunct="1">
              <a:defRPr/>
            </a:pPr>
            <a:endParaRPr lang="en-GB" altLang="zh-TW" sz="1100" b="1" dirty="0">
              <a:solidFill>
                <a:schemeClr val="accent1"/>
              </a:solidFill>
              <a:ea typeface="新細明體" pitchFamily="18" charset="-120"/>
            </a:endParaRPr>
          </a:p>
          <a:p>
            <a:pPr eaLnBrk="1" hangingPunct="1">
              <a:defRPr/>
            </a:pPr>
            <a:endParaRPr lang="en-GB" altLang="zh-TW" sz="1100" b="1" dirty="0">
              <a:solidFill>
                <a:schemeClr val="accent1"/>
              </a:solidFill>
              <a:ea typeface="新細明體" pitchFamily="18" charset="-120"/>
            </a:endParaRPr>
          </a:p>
          <a:p>
            <a:pPr eaLnBrk="1" hangingPunct="1">
              <a:defRPr/>
            </a:pPr>
            <a:endParaRPr lang="en-GB" altLang="zh-TW" sz="1100" b="1" dirty="0">
              <a:solidFill>
                <a:schemeClr val="accent1"/>
              </a:solidFill>
              <a:ea typeface="新細明體" pitchFamily="18" charset="-12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altLang="zh-TW" sz="2000" b="1" dirty="0">
                <a:solidFill>
                  <a:schemeClr val="accent1"/>
                </a:solidFill>
                <a:ea typeface="新細明體" pitchFamily="18" charset="-120"/>
              </a:rPr>
              <a:t>←</a:t>
            </a:r>
          </a:p>
        </p:txBody>
      </p:sp>
      <p:pic>
        <p:nvPicPr>
          <p:cNvPr id="23"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31" r="72037" b="14599"/>
          <a:stretch/>
        </p:blipFill>
        <p:spPr bwMode="auto">
          <a:xfrm>
            <a:off x="-2535832" y="386248"/>
            <a:ext cx="1929869" cy="2178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14">
    <p:spTree>
      <p:nvGrpSpPr>
        <p:cNvPr id="1" name=""/>
        <p:cNvGrpSpPr/>
        <p:nvPr/>
      </p:nvGrpSpPr>
      <p:grpSpPr>
        <a:xfrm>
          <a:off x="0" y="0"/>
          <a:ext cx="0" cy="0"/>
          <a:chOff x="0" y="0"/>
          <a:chExt cx="0" cy="0"/>
        </a:xfrm>
      </p:grpSpPr>
      <p:sp>
        <p:nvSpPr>
          <p:cNvPr id="20" name="Content Placeholder 3"/>
          <p:cNvSpPr>
            <a:spLocks noGrp="1"/>
          </p:cNvSpPr>
          <p:nvPr>
            <p:ph sz="half" idx="49" hasCustomPrompt="1"/>
          </p:nvPr>
        </p:nvSpPr>
        <p:spPr>
          <a:xfrm>
            <a:off x="266400" y="1772816"/>
            <a:ext cx="2232000" cy="4466093"/>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50" hasCustomPrompt="1"/>
          </p:nvPr>
        </p:nvSpPr>
        <p:spPr>
          <a:xfrm>
            <a:off x="2642400" y="1772816"/>
            <a:ext cx="2232000" cy="4466093"/>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5" name="Content Placeholder 3"/>
          <p:cNvSpPr>
            <a:spLocks noGrp="1"/>
          </p:cNvSpPr>
          <p:nvPr>
            <p:ph sz="half" idx="51" hasCustomPrompt="1"/>
          </p:nvPr>
        </p:nvSpPr>
        <p:spPr>
          <a:xfrm>
            <a:off x="5025600" y="1772816"/>
            <a:ext cx="2232000" cy="4466093"/>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6" name="Content Placeholder 3"/>
          <p:cNvSpPr>
            <a:spLocks noGrp="1"/>
          </p:cNvSpPr>
          <p:nvPr>
            <p:ph sz="half" idx="52" hasCustomPrompt="1"/>
          </p:nvPr>
        </p:nvSpPr>
        <p:spPr>
          <a:xfrm>
            <a:off x="7401600" y="1772816"/>
            <a:ext cx="2232000" cy="4466093"/>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28" name="Text Placeholder 2"/>
          <p:cNvSpPr>
            <a:spLocks noGrp="1"/>
          </p:cNvSpPr>
          <p:nvPr>
            <p:ph type="body" idx="1" hasCustomPrompt="1"/>
          </p:nvPr>
        </p:nvSpPr>
        <p:spPr>
          <a:xfrm>
            <a:off x="266400" y="148480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9" name="Text Placeholder 2"/>
          <p:cNvSpPr>
            <a:spLocks noGrp="1"/>
          </p:cNvSpPr>
          <p:nvPr>
            <p:ph type="body" idx="53" hasCustomPrompt="1"/>
          </p:nvPr>
        </p:nvSpPr>
        <p:spPr>
          <a:xfrm>
            <a:off x="2641512" y="148480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0" name="Text Placeholder 2"/>
          <p:cNvSpPr>
            <a:spLocks noGrp="1"/>
          </p:cNvSpPr>
          <p:nvPr>
            <p:ph type="body" idx="54" hasCustomPrompt="1"/>
          </p:nvPr>
        </p:nvSpPr>
        <p:spPr>
          <a:xfrm>
            <a:off x="5025600" y="148480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55" hasCustomPrompt="1"/>
          </p:nvPr>
        </p:nvSpPr>
        <p:spPr>
          <a:xfrm>
            <a:off x="7401600" y="148480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56"/>
          </p:nvPr>
        </p:nvSpPr>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57"/>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5"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27">
    <p:spTree>
      <p:nvGrpSpPr>
        <p:cNvPr id="1" name=""/>
        <p:cNvGrpSpPr/>
        <p:nvPr/>
      </p:nvGrpSpPr>
      <p:grpSpPr>
        <a:xfrm>
          <a:off x="0" y="0"/>
          <a:ext cx="0" cy="0"/>
          <a:chOff x="0" y="0"/>
          <a:chExt cx="0" cy="0"/>
        </a:xfrm>
      </p:grpSpPr>
      <p:sp>
        <p:nvSpPr>
          <p:cNvPr id="24"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41" name="Content Placeholder 3"/>
          <p:cNvSpPr>
            <a:spLocks noGrp="1"/>
          </p:cNvSpPr>
          <p:nvPr>
            <p:ph sz="half" idx="39" hasCustomPrompt="1"/>
          </p:nvPr>
        </p:nvSpPr>
        <p:spPr>
          <a:xfrm>
            <a:off x="266400" y="1989040"/>
            <a:ext cx="3024000" cy="1872008"/>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609600" y="1989040"/>
            <a:ext cx="3024000" cy="1872008"/>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439800" y="1989040"/>
            <a:ext cx="3024000" cy="1872008"/>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6" name="Text Placeholder 2"/>
          <p:cNvSpPr>
            <a:spLocks noGrp="1"/>
          </p:cNvSpPr>
          <p:nvPr>
            <p:ph type="body" idx="1" hasCustomPrompt="1"/>
          </p:nvPr>
        </p:nvSpPr>
        <p:spPr>
          <a:xfrm>
            <a:off x="266400" y="1486004"/>
            <a:ext cx="936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0" name="Text Placeholder 2"/>
          <p:cNvSpPr>
            <a:spLocks noGrp="1"/>
          </p:cNvSpPr>
          <p:nvPr>
            <p:ph type="body" idx="44" hasCustomPrompt="1"/>
          </p:nvPr>
        </p:nvSpPr>
        <p:spPr>
          <a:xfrm>
            <a:off x="266400" y="1780534"/>
            <a:ext cx="3024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00000"/>
              </a:lnSpc>
              <a:spcBef>
                <a:spcPts val="200"/>
              </a:spcBef>
              <a:spcAft>
                <a:spcPts val="200"/>
              </a:spcAft>
              <a:buClr>
                <a:schemeClr val="accent1"/>
              </a:buClr>
              <a:buNone/>
              <a:defRPr lang="en-US" sz="1200" b="1" kern="1200" baseline="0" dirty="0" smtClean="0">
                <a:ln>
                  <a:noFill/>
                </a:ln>
                <a:solidFill>
                  <a:schemeClr val="tx1"/>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440856" y="1780534"/>
            <a:ext cx="3024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00000"/>
              </a:lnSpc>
              <a:spcBef>
                <a:spcPts val="200"/>
              </a:spcBef>
              <a:spcAft>
                <a:spcPts val="200"/>
              </a:spcAft>
              <a:buClr>
                <a:schemeClr val="accent1"/>
              </a:buClr>
              <a:buNone/>
              <a:defRPr lang="en-US" sz="1200" b="1" kern="1200" baseline="0" dirty="0" smtClean="0">
                <a:ln>
                  <a:noFill/>
                </a:ln>
                <a:solidFill>
                  <a:schemeClr val="tx1"/>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609600" y="1780534"/>
            <a:ext cx="3024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00000"/>
              </a:lnSpc>
              <a:spcBef>
                <a:spcPts val="200"/>
              </a:spcBef>
              <a:spcAft>
                <a:spcPts val="200"/>
              </a:spcAft>
              <a:buClr>
                <a:schemeClr val="accent1"/>
              </a:buClr>
              <a:buNone/>
              <a:defRPr lang="en-US" sz="1200" b="1" kern="1200" baseline="0" dirty="0" smtClean="0">
                <a:ln>
                  <a:noFill/>
                </a:ln>
                <a:solidFill>
                  <a:schemeClr val="tx1"/>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Content Placeholder 3"/>
          <p:cNvSpPr>
            <a:spLocks noGrp="1"/>
          </p:cNvSpPr>
          <p:nvPr>
            <p:ph sz="half" idx="47" hasCustomPrompt="1"/>
          </p:nvPr>
        </p:nvSpPr>
        <p:spPr>
          <a:xfrm>
            <a:off x="266400" y="4380318"/>
            <a:ext cx="3024000" cy="1856994"/>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Content Placeholder 3"/>
          <p:cNvSpPr>
            <a:spLocks noGrp="1"/>
          </p:cNvSpPr>
          <p:nvPr>
            <p:ph sz="half" idx="48" hasCustomPrompt="1"/>
          </p:nvPr>
        </p:nvSpPr>
        <p:spPr>
          <a:xfrm>
            <a:off x="6609600" y="4380318"/>
            <a:ext cx="3024000" cy="1856994"/>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Content Placeholder 3"/>
          <p:cNvSpPr>
            <a:spLocks noGrp="1"/>
          </p:cNvSpPr>
          <p:nvPr>
            <p:ph sz="half" idx="49" hasCustomPrompt="1"/>
          </p:nvPr>
        </p:nvSpPr>
        <p:spPr>
          <a:xfrm>
            <a:off x="3439800" y="4380318"/>
            <a:ext cx="3024000" cy="1856994"/>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Text Placeholder 2"/>
          <p:cNvSpPr>
            <a:spLocks noGrp="1"/>
          </p:cNvSpPr>
          <p:nvPr>
            <p:ph type="body" idx="50" hasCustomPrompt="1"/>
          </p:nvPr>
        </p:nvSpPr>
        <p:spPr>
          <a:xfrm>
            <a:off x="266400" y="3877282"/>
            <a:ext cx="936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51" hasCustomPrompt="1"/>
          </p:nvPr>
        </p:nvSpPr>
        <p:spPr>
          <a:xfrm>
            <a:off x="266400" y="4171812"/>
            <a:ext cx="3024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00000"/>
              </a:lnSpc>
              <a:spcBef>
                <a:spcPts val="200"/>
              </a:spcBef>
              <a:spcAft>
                <a:spcPts val="200"/>
              </a:spcAft>
              <a:buClr>
                <a:schemeClr val="accent1"/>
              </a:buClr>
              <a:buNone/>
              <a:defRPr lang="en-US" sz="1200" b="1" kern="1200" baseline="0" dirty="0" smtClean="0">
                <a:ln>
                  <a:noFill/>
                </a:ln>
                <a:solidFill>
                  <a:schemeClr val="tx1"/>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Text Placeholder 2"/>
          <p:cNvSpPr>
            <a:spLocks noGrp="1"/>
          </p:cNvSpPr>
          <p:nvPr>
            <p:ph type="body" idx="52" hasCustomPrompt="1"/>
          </p:nvPr>
        </p:nvSpPr>
        <p:spPr>
          <a:xfrm>
            <a:off x="3440856" y="4171812"/>
            <a:ext cx="3024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00000"/>
              </a:lnSpc>
              <a:spcBef>
                <a:spcPts val="200"/>
              </a:spcBef>
              <a:spcAft>
                <a:spcPts val="200"/>
              </a:spcAft>
              <a:buClr>
                <a:schemeClr val="accent1"/>
              </a:buClr>
              <a:buNone/>
              <a:defRPr lang="en-US" sz="1200" b="1" kern="1200" baseline="0" dirty="0" smtClean="0">
                <a:ln>
                  <a:noFill/>
                </a:ln>
                <a:solidFill>
                  <a:schemeClr val="tx1"/>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2" name="Text Placeholder 2"/>
          <p:cNvSpPr>
            <a:spLocks noGrp="1"/>
          </p:cNvSpPr>
          <p:nvPr>
            <p:ph type="body" idx="53" hasCustomPrompt="1"/>
          </p:nvPr>
        </p:nvSpPr>
        <p:spPr>
          <a:xfrm>
            <a:off x="6609600" y="4171812"/>
            <a:ext cx="3024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00000"/>
              </a:lnSpc>
              <a:spcBef>
                <a:spcPts val="200"/>
              </a:spcBef>
              <a:spcAft>
                <a:spcPts val="200"/>
              </a:spcAft>
              <a:buClr>
                <a:schemeClr val="accent1"/>
              </a:buClr>
              <a:buNone/>
              <a:defRPr lang="en-US" sz="1200" b="1" kern="1200" baseline="0" dirty="0" smtClean="0">
                <a:ln>
                  <a:noFill/>
                </a:ln>
                <a:solidFill>
                  <a:schemeClr val="tx1"/>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54"/>
          </p:nvPr>
        </p:nvSpPr>
        <p:spPr/>
        <p:txBody>
          <a:bodyPr/>
          <a:lstStyle>
            <a:lvl1pPr>
              <a:lnSpc>
                <a:spcPct val="100000"/>
              </a:lnSpc>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55"/>
          </p:nvPr>
        </p:nvSpPr>
        <p:spPr/>
        <p:txBody>
          <a:bodyPr/>
          <a:lstStyle>
            <a:lvl1pPr>
              <a:lnSpc>
                <a:spcPct val="100000"/>
              </a:lnSpc>
              <a:defRPr baseline="0">
                <a:latin typeface="+mn-lt"/>
                <a:ea typeface="+mn-ea"/>
              </a:defRPr>
            </a:lvl1pPr>
          </a:lstStyle>
          <a:p>
            <a:fld id="{F40BDD72-1960-4172-B575-A9D344DF4EC2}" type="slidenum">
              <a:rPr lang="zh-TW" altLang="en-US" smtClean="0"/>
              <a:pPr/>
              <a:t>‹#›</a:t>
            </a:fld>
            <a:endParaRPr lang="zh-TW" altLang="en-US" dirty="0"/>
          </a:p>
        </p:txBody>
      </p:sp>
      <p:sp>
        <p:nvSpPr>
          <p:cNvPr id="21"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15">
    <p:spTree>
      <p:nvGrpSpPr>
        <p:cNvPr id="1" name=""/>
        <p:cNvGrpSpPr/>
        <p:nvPr/>
      </p:nvGrpSpPr>
      <p:grpSpPr>
        <a:xfrm>
          <a:off x="0" y="0"/>
          <a:ext cx="0" cy="0"/>
          <a:chOff x="0" y="0"/>
          <a:chExt cx="0" cy="0"/>
        </a:xfrm>
      </p:grpSpPr>
      <p:sp>
        <p:nvSpPr>
          <p:cNvPr id="34"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22" name="Content Placeholder 3"/>
          <p:cNvSpPr>
            <a:spLocks noGrp="1"/>
          </p:cNvSpPr>
          <p:nvPr>
            <p:ph sz="half" idx="49" hasCustomPrompt="1"/>
          </p:nvPr>
        </p:nvSpPr>
        <p:spPr>
          <a:xfrm>
            <a:off x="266400" y="1762256"/>
            <a:ext cx="2232000" cy="2026784"/>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50" hasCustomPrompt="1"/>
          </p:nvPr>
        </p:nvSpPr>
        <p:spPr>
          <a:xfrm>
            <a:off x="2642400" y="1762256"/>
            <a:ext cx="2232000" cy="2026784"/>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2" name="Content Placeholder 3"/>
          <p:cNvSpPr>
            <a:spLocks noGrp="1"/>
          </p:cNvSpPr>
          <p:nvPr>
            <p:ph sz="half" idx="51" hasCustomPrompt="1"/>
          </p:nvPr>
        </p:nvSpPr>
        <p:spPr>
          <a:xfrm>
            <a:off x="5025600" y="1762256"/>
            <a:ext cx="2232000" cy="2026784"/>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7" name="Content Placeholder 3"/>
          <p:cNvSpPr>
            <a:spLocks noGrp="1"/>
          </p:cNvSpPr>
          <p:nvPr>
            <p:ph sz="half" idx="52" hasCustomPrompt="1"/>
          </p:nvPr>
        </p:nvSpPr>
        <p:spPr>
          <a:xfrm>
            <a:off x="7401600" y="1762256"/>
            <a:ext cx="2232000" cy="2026784"/>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53" hasCustomPrompt="1"/>
          </p:nvPr>
        </p:nvSpPr>
        <p:spPr>
          <a:xfrm>
            <a:off x="266400" y="4180436"/>
            <a:ext cx="2232000" cy="205687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54" hasCustomPrompt="1"/>
          </p:nvPr>
        </p:nvSpPr>
        <p:spPr>
          <a:xfrm>
            <a:off x="2642400" y="4180436"/>
            <a:ext cx="2232000" cy="205687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176213"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4" name="Content Placeholder 3"/>
          <p:cNvSpPr>
            <a:spLocks noGrp="1"/>
          </p:cNvSpPr>
          <p:nvPr>
            <p:ph sz="half" idx="55" hasCustomPrompt="1"/>
          </p:nvPr>
        </p:nvSpPr>
        <p:spPr>
          <a:xfrm>
            <a:off x="5025600" y="4180436"/>
            <a:ext cx="2232000" cy="205687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5" name="Content Placeholder 3"/>
          <p:cNvSpPr>
            <a:spLocks noGrp="1"/>
          </p:cNvSpPr>
          <p:nvPr>
            <p:ph sz="half" idx="56" hasCustomPrompt="1"/>
          </p:nvPr>
        </p:nvSpPr>
        <p:spPr>
          <a:xfrm>
            <a:off x="7401600" y="4180436"/>
            <a:ext cx="2232000" cy="205687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50" name="Text Placeholder 2"/>
          <p:cNvSpPr>
            <a:spLocks noGrp="1"/>
          </p:cNvSpPr>
          <p:nvPr>
            <p:ph type="body" idx="1" hasCustomPrompt="1"/>
          </p:nvPr>
        </p:nvSpPr>
        <p:spPr>
          <a:xfrm>
            <a:off x="266400" y="1473517"/>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1" name="Text Placeholder 2"/>
          <p:cNvSpPr>
            <a:spLocks noGrp="1"/>
          </p:cNvSpPr>
          <p:nvPr>
            <p:ph type="body" idx="57" hasCustomPrompt="1"/>
          </p:nvPr>
        </p:nvSpPr>
        <p:spPr>
          <a:xfrm>
            <a:off x="2641512" y="1473517"/>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2" name="Text Placeholder 2"/>
          <p:cNvSpPr>
            <a:spLocks noGrp="1"/>
          </p:cNvSpPr>
          <p:nvPr>
            <p:ph type="body" idx="58" hasCustomPrompt="1"/>
          </p:nvPr>
        </p:nvSpPr>
        <p:spPr>
          <a:xfrm>
            <a:off x="5025600" y="1473517"/>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3" name="Text Placeholder 2"/>
          <p:cNvSpPr>
            <a:spLocks noGrp="1"/>
          </p:cNvSpPr>
          <p:nvPr>
            <p:ph type="body" idx="59" hasCustomPrompt="1"/>
          </p:nvPr>
        </p:nvSpPr>
        <p:spPr>
          <a:xfrm>
            <a:off x="7401600" y="1473517"/>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4" name="Text Placeholder 2"/>
          <p:cNvSpPr>
            <a:spLocks noGrp="1"/>
          </p:cNvSpPr>
          <p:nvPr>
            <p:ph type="body" idx="60" hasCustomPrompt="1"/>
          </p:nvPr>
        </p:nvSpPr>
        <p:spPr>
          <a:xfrm>
            <a:off x="266400" y="390256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5" name="Text Placeholder 2"/>
          <p:cNvSpPr>
            <a:spLocks noGrp="1"/>
          </p:cNvSpPr>
          <p:nvPr>
            <p:ph type="body" idx="61" hasCustomPrompt="1"/>
          </p:nvPr>
        </p:nvSpPr>
        <p:spPr>
          <a:xfrm>
            <a:off x="2641512" y="390256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6" name="Text Placeholder 2"/>
          <p:cNvSpPr>
            <a:spLocks noGrp="1"/>
          </p:cNvSpPr>
          <p:nvPr>
            <p:ph type="body" idx="62" hasCustomPrompt="1"/>
          </p:nvPr>
        </p:nvSpPr>
        <p:spPr>
          <a:xfrm>
            <a:off x="5025600" y="390256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7" name="Text Placeholder 2"/>
          <p:cNvSpPr>
            <a:spLocks noGrp="1"/>
          </p:cNvSpPr>
          <p:nvPr>
            <p:ph type="body" idx="63" hasCustomPrompt="1"/>
          </p:nvPr>
        </p:nvSpPr>
        <p:spPr>
          <a:xfrm>
            <a:off x="7401600" y="390256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64"/>
          </p:nvPr>
        </p:nvSpPr>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65"/>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25"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16">
    <p:spTree>
      <p:nvGrpSpPr>
        <p:cNvPr id="1" name=""/>
        <p:cNvGrpSpPr/>
        <p:nvPr/>
      </p:nvGrpSpPr>
      <p:grpSpPr>
        <a:xfrm>
          <a:off x="0" y="0"/>
          <a:ext cx="0" cy="0"/>
          <a:chOff x="0" y="0"/>
          <a:chExt cx="0" cy="0"/>
        </a:xfrm>
      </p:grpSpPr>
      <p:sp>
        <p:nvSpPr>
          <p:cNvPr id="15"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8" name="Content Placeholder 3"/>
          <p:cNvSpPr>
            <a:spLocks noGrp="1"/>
          </p:cNvSpPr>
          <p:nvPr>
            <p:ph sz="half" idx="19" hasCustomPrompt="1"/>
          </p:nvPr>
        </p:nvSpPr>
        <p:spPr>
          <a:xfrm>
            <a:off x="5025600" y="1772816"/>
            <a:ext cx="4608000" cy="2054248"/>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21" hasCustomPrompt="1"/>
          </p:nvPr>
        </p:nvSpPr>
        <p:spPr>
          <a:xfrm>
            <a:off x="5025600" y="4215920"/>
            <a:ext cx="4608000" cy="2021392"/>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2" hasCustomPrompt="1"/>
          </p:nvPr>
        </p:nvSpPr>
        <p:spPr>
          <a:xfrm>
            <a:off x="266400" y="1772817"/>
            <a:ext cx="4608000" cy="446449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5" name="Text Placeholder 2"/>
          <p:cNvSpPr>
            <a:spLocks noGrp="1"/>
          </p:cNvSpPr>
          <p:nvPr>
            <p:ph type="body" idx="1" hasCustomPrompt="1"/>
          </p:nvPr>
        </p:nvSpPr>
        <p:spPr>
          <a:xfrm>
            <a:off x="266400" y="148480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6" name="Text Placeholder 2"/>
          <p:cNvSpPr>
            <a:spLocks noGrp="1"/>
          </p:cNvSpPr>
          <p:nvPr>
            <p:ph type="body" idx="22" hasCustomPrompt="1"/>
          </p:nvPr>
        </p:nvSpPr>
        <p:spPr>
          <a:xfrm>
            <a:off x="5025600" y="148480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3" hasCustomPrompt="1"/>
          </p:nvPr>
        </p:nvSpPr>
        <p:spPr>
          <a:xfrm>
            <a:off x="5025600" y="3933056"/>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24"/>
          </p:nvPr>
        </p:nvSpPr>
        <p:spPr/>
        <p:txBody>
          <a:bodyPr/>
          <a:lstStyle>
            <a:lvl1pPr>
              <a:lnSpc>
                <a:spcPct val="100000"/>
              </a:lnSpc>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25"/>
          </p:nvPr>
        </p:nvSpPr>
        <p:spPr/>
        <p:txBody>
          <a:bodyPr/>
          <a:lstStyle>
            <a:lvl1pPr>
              <a:lnSpc>
                <a:spcPct val="100000"/>
              </a:lnSpc>
              <a:defRPr baseline="0">
                <a:latin typeface="+mn-lt"/>
                <a:ea typeface="+mn-ea"/>
              </a:defRPr>
            </a:lvl1pPr>
          </a:lstStyle>
          <a:p>
            <a:fld id="{F40BDD72-1960-4172-B575-A9D344DF4EC2}" type="slidenum">
              <a:rPr lang="zh-TW" altLang="en-US" smtClean="0"/>
              <a:pPr/>
              <a:t>‹#›</a:t>
            </a:fld>
            <a:endParaRPr lang="zh-TW" altLang="en-US" dirty="0"/>
          </a:p>
        </p:txBody>
      </p:sp>
      <p:sp>
        <p:nvSpPr>
          <p:cNvPr id="13"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17">
    <p:spTree>
      <p:nvGrpSpPr>
        <p:cNvPr id="1" name=""/>
        <p:cNvGrpSpPr/>
        <p:nvPr/>
      </p:nvGrpSpPr>
      <p:grpSpPr>
        <a:xfrm>
          <a:off x="0" y="0"/>
          <a:ext cx="0" cy="0"/>
          <a:chOff x="0" y="0"/>
          <a:chExt cx="0" cy="0"/>
        </a:xfrm>
      </p:grpSpPr>
      <p:sp>
        <p:nvSpPr>
          <p:cNvPr id="12" name="Content Placeholder 3"/>
          <p:cNvSpPr>
            <a:spLocks noGrp="1"/>
          </p:cNvSpPr>
          <p:nvPr>
            <p:ph sz="half" idx="2" hasCustomPrompt="1"/>
          </p:nvPr>
        </p:nvSpPr>
        <p:spPr>
          <a:xfrm>
            <a:off x="266400" y="1762256"/>
            <a:ext cx="4608000" cy="2097622"/>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20" hasCustomPrompt="1"/>
          </p:nvPr>
        </p:nvSpPr>
        <p:spPr>
          <a:xfrm>
            <a:off x="266400" y="4214776"/>
            <a:ext cx="4608000" cy="2064072"/>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6" name="Content Placeholder 3"/>
          <p:cNvSpPr>
            <a:spLocks noGrp="1"/>
          </p:cNvSpPr>
          <p:nvPr>
            <p:ph sz="half" idx="19" hasCustomPrompt="1"/>
          </p:nvPr>
        </p:nvSpPr>
        <p:spPr>
          <a:xfrm>
            <a:off x="5025600" y="1772816"/>
            <a:ext cx="4608000" cy="446449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Text Placeholder 2"/>
          <p:cNvSpPr>
            <a:spLocks noGrp="1"/>
          </p:cNvSpPr>
          <p:nvPr>
            <p:ph type="body" idx="1" hasCustomPrompt="1"/>
          </p:nvPr>
        </p:nvSpPr>
        <p:spPr>
          <a:xfrm>
            <a:off x="266400" y="148480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5" name="Text Placeholder 2"/>
          <p:cNvSpPr>
            <a:spLocks noGrp="1"/>
          </p:cNvSpPr>
          <p:nvPr>
            <p:ph type="body" idx="22" hasCustomPrompt="1"/>
          </p:nvPr>
        </p:nvSpPr>
        <p:spPr>
          <a:xfrm>
            <a:off x="5017088" y="148480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3" hasCustomPrompt="1"/>
          </p:nvPr>
        </p:nvSpPr>
        <p:spPr>
          <a:xfrm>
            <a:off x="266400" y="3933056"/>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24"/>
          </p:nvPr>
        </p:nvSpPr>
        <p:spPr/>
        <p:txBody>
          <a:bodyPr/>
          <a:lstStyle>
            <a:lvl1pPr>
              <a:lnSpc>
                <a:spcPct val="100000"/>
              </a:lnSpc>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25"/>
          </p:nvPr>
        </p:nvSpPr>
        <p:spPr/>
        <p:txBody>
          <a:bodyPr/>
          <a:lstStyle>
            <a:lvl1pPr>
              <a:lnSpc>
                <a:spcPct val="100000"/>
              </a:lnSpc>
              <a:defRPr baseline="0">
                <a:latin typeface="+mn-lt"/>
                <a:ea typeface="+mn-ea"/>
              </a:defRPr>
            </a:lvl1pPr>
          </a:lstStyle>
          <a:p>
            <a:fld id="{F40BDD72-1960-4172-B575-A9D344DF4EC2}" type="slidenum">
              <a:rPr lang="zh-TW" altLang="en-US" smtClean="0"/>
              <a:pPr/>
              <a:t>‹#›</a:t>
            </a:fld>
            <a:endParaRPr lang="zh-TW" altLang="en-US" dirty="0"/>
          </a:p>
        </p:txBody>
      </p:sp>
      <p:sp>
        <p:nvSpPr>
          <p:cNvPr id="15"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
        <p:nvSpPr>
          <p:cNvPr id="16"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18">
    <p:spTree>
      <p:nvGrpSpPr>
        <p:cNvPr id="1" name=""/>
        <p:cNvGrpSpPr/>
        <p:nvPr/>
      </p:nvGrpSpPr>
      <p:grpSpPr>
        <a:xfrm>
          <a:off x="0" y="0"/>
          <a:ext cx="0" cy="0"/>
          <a:chOff x="0" y="0"/>
          <a:chExt cx="0" cy="0"/>
        </a:xfrm>
      </p:grpSpPr>
      <p:sp>
        <p:nvSpPr>
          <p:cNvPr id="15"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2" name="Content Placeholder 3"/>
          <p:cNvSpPr>
            <a:spLocks noGrp="1"/>
          </p:cNvSpPr>
          <p:nvPr>
            <p:ph sz="half" idx="20" hasCustomPrompt="1"/>
          </p:nvPr>
        </p:nvSpPr>
        <p:spPr>
          <a:xfrm>
            <a:off x="266400" y="4149080"/>
            <a:ext cx="4608000" cy="2088232"/>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Content Placeholder 3"/>
          <p:cNvSpPr>
            <a:spLocks noGrp="1"/>
          </p:cNvSpPr>
          <p:nvPr>
            <p:ph sz="half" idx="21" hasCustomPrompt="1"/>
          </p:nvPr>
        </p:nvSpPr>
        <p:spPr>
          <a:xfrm>
            <a:off x="5018400" y="4149080"/>
            <a:ext cx="4608000" cy="2088232"/>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26" hasCustomPrompt="1"/>
          </p:nvPr>
        </p:nvSpPr>
        <p:spPr>
          <a:xfrm>
            <a:off x="266400" y="1773040"/>
            <a:ext cx="9360000" cy="2016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5" name="Text Placeholder 2"/>
          <p:cNvSpPr>
            <a:spLocks noGrp="1"/>
          </p:cNvSpPr>
          <p:nvPr>
            <p:ph type="body" idx="1" hasCustomPrompt="1"/>
          </p:nvPr>
        </p:nvSpPr>
        <p:spPr>
          <a:xfrm>
            <a:off x="266400" y="1484300"/>
            <a:ext cx="936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6" name="Text Placeholder 2"/>
          <p:cNvSpPr>
            <a:spLocks noGrp="1"/>
          </p:cNvSpPr>
          <p:nvPr>
            <p:ph type="body" idx="27" hasCustomPrompt="1"/>
          </p:nvPr>
        </p:nvSpPr>
        <p:spPr>
          <a:xfrm>
            <a:off x="266400" y="3861072"/>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8" hasCustomPrompt="1"/>
          </p:nvPr>
        </p:nvSpPr>
        <p:spPr>
          <a:xfrm>
            <a:off x="5017088" y="3861072"/>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29"/>
          </p:nvPr>
        </p:nvSpPr>
        <p:spPr/>
        <p:txBody>
          <a:bodyPr/>
          <a:lstStyle>
            <a:lvl1pPr>
              <a:lnSpc>
                <a:spcPct val="100000"/>
              </a:lnSpc>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30"/>
          </p:nvPr>
        </p:nvSpPr>
        <p:spPr/>
        <p:txBody>
          <a:bodyPr/>
          <a:lstStyle>
            <a:lvl1pPr>
              <a:lnSpc>
                <a:spcPct val="100000"/>
              </a:lnSpc>
              <a:defRPr baseline="0">
                <a:latin typeface="+mn-lt"/>
                <a:ea typeface="+mn-ea"/>
              </a:defRPr>
            </a:lvl1pPr>
          </a:lstStyle>
          <a:p>
            <a:fld id="{F40BDD72-1960-4172-B575-A9D344DF4EC2}" type="slidenum">
              <a:rPr lang="zh-TW" altLang="en-US" smtClean="0"/>
              <a:pPr/>
              <a:t>‹#›</a:t>
            </a:fld>
            <a:endParaRPr lang="zh-TW" altLang="en-US" dirty="0"/>
          </a:p>
        </p:txBody>
      </p:sp>
      <p:sp>
        <p:nvSpPr>
          <p:cNvPr id="14"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20">
    <p:spTree>
      <p:nvGrpSpPr>
        <p:cNvPr id="1" name=""/>
        <p:cNvGrpSpPr/>
        <p:nvPr/>
      </p:nvGrpSpPr>
      <p:grpSpPr>
        <a:xfrm>
          <a:off x="0" y="0"/>
          <a:ext cx="0" cy="0"/>
          <a:chOff x="0" y="0"/>
          <a:chExt cx="0" cy="0"/>
        </a:xfrm>
      </p:grpSpPr>
      <p:sp>
        <p:nvSpPr>
          <p:cNvPr id="17"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4" name="Content Placeholder 3"/>
          <p:cNvSpPr>
            <a:spLocks noGrp="1"/>
          </p:cNvSpPr>
          <p:nvPr>
            <p:ph sz="half" idx="26" hasCustomPrompt="1"/>
          </p:nvPr>
        </p:nvSpPr>
        <p:spPr>
          <a:xfrm>
            <a:off x="266400" y="1701032"/>
            <a:ext cx="9360000" cy="2016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39" hasCustomPrompt="1"/>
          </p:nvPr>
        </p:nvSpPr>
        <p:spPr>
          <a:xfrm>
            <a:off x="266400" y="4112249"/>
            <a:ext cx="3024000" cy="2125063"/>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40" hasCustomPrompt="1"/>
          </p:nvPr>
        </p:nvSpPr>
        <p:spPr>
          <a:xfrm>
            <a:off x="6609600" y="4112249"/>
            <a:ext cx="3024000" cy="2125063"/>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0" name="Content Placeholder 3"/>
          <p:cNvSpPr>
            <a:spLocks noGrp="1"/>
          </p:cNvSpPr>
          <p:nvPr>
            <p:ph sz="half" idx="41" hasCustomPrompt="1"/>
          </p:nvPr>
        </p:nvSpPr>
        <p:spPr>
          <a:xfrm>
            <a:off x="3439800" y="4112249"/>
            <a:ext cx="3024000" cy="2125063"/>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9" name="Text Placeholder 2"/>
          <p:cNvSpPr>
            <a:spLocks noGrp="1"/>
          </p:cNvSpPr>
          <p:nvPr>
            <p:ph type="body" idx="1" hasCustomPrompt="1"/>
          </p:nvPr>
        </p:nvSpPr>
        <p:spPr>
          <a:xfrm>
            <a:off x="266400" y="1484300"/>
            <a:ext cx="936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42" hasCustomPrompt="1"/>
          </p:nvPr>
        </p:nvSpPr>
        <p:spPr>
          <a:xfrm>
            <a:off x="266400" y="3830560"/>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43" hasCustomPrompt="1"/>
          </p:nvPr>
        </p:nvSpPr>
        <p:spPr>
          <a:xfrm>
            <a:off x="3441600" y="3830560"/>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44" hasCustomPrompt="1"/>
          </p:nvPr>
        </p:nvSpPr>
        <p:spPr>
          <a:xfrm>
            <a:off x="6610048" y="3830560"/>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45"/>
          </p:nvPr>
        </p:nvSpPr>
        <p:spPr/>
        <p:txBody>
          <a:bodyPr/>
          <a:lstStyle>
            <a:lvl1pPr>
              <a:lnSpc>
                <a:spcPct val="100000"/>
              </a:lnSpc>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46"/>
          </p:nvPr>
        </p:nvSpPr>
        <p:spPr/>
        <p:txBody>
          <a:bodyPr/>
          <a:lstStyle>
            <a:lvl1pPr>
              <a:lnSpc>
                <a:spcPct val="100000"/>
              </a:lnSpc>
              <a:defRPr baseline="0">
                <a:latin typeface="+mn-lt"/>
                <a:ea typeface="+mn-ea"/>
              </a:defRPr>
            </a:lvl1pPr>
          </a:lstStyle>
          <a:p>
            <a:fld id="{F40BDD72-1960-4172-B575-A9D344DF4EC2}" type="slidenum">
              <a:rPr lang="zh-TW" altLang="en-US" smtClean="0"/>
              <a:pPr/>
              <a:t>‹#›</a:t>
            </a:fld>
            <a:endParaRPr lang="zh-TW" altLang="en-US" dirty="0"/>
          </a:p>
        </p:txBody>
      </p:sp>
      <p:sp>
        <p:nvSpPr>
          <p:cNvPr id="15"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22">
    <p:spTree>
      <p:nvGrpSpPr>
        <p:cNvPr id="1" name=""/>
        <p:cNvGrpSpPr/>
        <p:nvPr/>
      </p:nvGrpSpPr>
      <p:grpSpPr>
        <a:xfrm>
          <a:off x="0" y="0"/>
          <a:ext cx="0" cy="0"/>
          <a:chOff x="0" y="0"/>
          <a:chExt cx="0" cy="0"/>
        </a:xfrm>
      </p:grpSpPr>
      <p:sp>
        <p:nvSpPr>
          <p:cNvPr id="25"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21" name="Content Placeholder 3"/>
          <p:cNvSpPr>
            <a:spLocks noGrp="1"/>
          </p:cNvSpPr>
          <p:nvPr>
            <p:ph sz="half" idx="26" hasCustomPrompt="1"/>
          </p:nvPr>
        </p:nvSpPr>
        <p:spPr>
          <a:xfrm>
            <a:off x="266400" y="1771220"/>
            <a:ext cx="4608000" cy="4466092"/>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5" name="Text Placeholder 2"/>
          <p:cNvSpPr>
            <a:spLocks noGrp="1"/>
          </p:cNvSpPr>
          <p:nvPr>
            <p:ph type="body" idx="1" hasCustomPrompt="1"/>
          </p:nvPr>
        </p:nvSpPr>
        <p:spPr>
          <a:xfrm>
            <a:off x="266400" y="148480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Content Placeholder 3"/>
          <p:cNvSpPr>
            <a:spLocks noGrp="1"/>
          </p:cNvSpPr>
          <p:nvPr>
            <p:ph sz="half" idx="27" hasCustomPrompt="1"/>
          </p:nvPr>
        </p:nvSpPr>
        <p:spPr>
          <a:xfrm>
            <a:off x="5020296" y="1773524"/>
            <a:ext cx="4608000" cy="1223428"/>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Text Placeholder 2"/>
          <p:cNvSpPr>
            <a:spLocks noGrp="1"/>
          </p:cNvSpPr>
          <p:nvPr>
            <p:ph type="body" idx="28" hasCustomPrompt="1"/>
          </p:nvPr>
        </p:nvSpPr>
        <p:spPr>
          <a:xfrm>
            <a:off x="5020296" y="1484784"/>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Content Placeholder 3"/>
          <p:cNvSpPr>
            <a:spLocks noGrp="1"/>
          </p:cNvSpPr>
          <p:nvPr>
            <p:ph sz="half" idx="29" hasCustomPrompt="1"/>
          </p:nvPr>
        </p:nvSpPr>
        <p:spPr>
          <a:xfrm>
            <a:off x="5020296" y="3357700"/>
            <a:ext cx="4608000" cy="1315958"/>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Text Placeholder 2"/>
          <p:cNvSpPr>
            <a:spLocks noGrp="1"/>
          </p:cNvSpPr>
          <p:nvPr>
            <p:ph type="body" idx="30" hasCustomPrompt="1"/>
          </p:nvPr>
        </p:nvSpPr>
        <p:spPr>
          <a:xfrm>
            <a:off x="5020296" y="3068960"/>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4" name="Content Placeholder 3"/>
          <p:cNvSpPr>
            <a:spLocks noGrp="1"/>
          </p:cNvSpPr>
          <p:nvPr>
            <p:ph sz="half" idx="31" hasCustomPrompt="1"/>
          </p:nvPr>
        </p:nvSpPr>
        <p:spPr>
          <a:xfrm>
            <a:off x="5020296" y="5013884"/>
            <a:ext cx="4608000" cy="1229265"/>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7" name="Text Placeholder 2"/>
          <p:cNvSpPr>
            <a:spLocks noGrp="1"/>
          </p:cNvSpPr>
          <p:nvPr>
            <p:ph type="body" idx="32" hasCustomPrompt="1"/>
          </p:nvPr>
        </p:nvSpPr>
        <p:spPr>
          <a:xfrm>
            <a:off x="5020296" y="4725144"/>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33"/>
          </p:nvPr>
        </p:nvSpPr>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34"/>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4"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23">
    <p:spTree>
      <p:nvGrpSpPr>
        <p:cNvPr id="1" name=""/>
        <p:cNvGrpSpPr/>
        <p:nvPr/>
      </p:nvGrpSpPr>
      <p:grpSpPr>
        <a:xfrm>
          <a:off x="0" y="0"/>
          <a:ext cx="0" cy="0"/>
          <a:chOff x="0" y="0"/>
          <a:chExt cx="0" cy="0"/>
        </a:xfrm>
      </p:grpSpPr>
      <p:sp>
        <p:nvSpPr>
          <p:cNvPr id="25"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7" name="Content Placeholder 3"/>
          <p:cNvSpPr>
            <a:spLocks noGrp="1"/>
          </p:cNvSpPr>
          <p:nvPr>
            <p:ph sz="half" idx="27" hasCustomPrompt="1"/>
          </p:nvPr>
        </p:nvSpPr>
        <p:spPr>
          <a:xfrm>
            <a:off x="266400" y="1752714"/>
            <a:ext cx="4608000" cy="131217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Text Placeholder 2"/>
          <p:cNvSpPr>
            <a:spLocks noGrp="1"/>
          </p:cNvSpPr>
          <p:nvPr>
            <p:ph type="body" idx="28" hasCustomPrompt="1"/>
          </p:nvPr>
        </p:nvSpPr>
        <p:spPr>
          <a:xfrm>
            <a:off x="266400" y="148480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Content Placeholder 3"/>
          <p:cNvSpPr>
            <a:spLocks noGrp="1"/>
          </p:cNvSpPr>
          <p:nvPr>
            <p:ph sz="half" idx="29" hasCustomPrompt="1"/>
          </p:nvPr>
        </p:nvSpPr>
        <p:spPr>
          <a:xfrm>
            <a:off x="266400" y="3391256"/>
            <a:ext cx="4608000" cy="131217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Text Placeholder 2"/>
          <p:cNvSpPr>
            <a:spLocks noGrp="1"/>
          </p:cNvSpPr>
          <p:nvPr>
            <p:ph type="body" idx="30" hasCustomPrompt="1"/>
          </p:nvPr>
        </p:nvSpPr>
        <p:spPr>
          <a:xfrm>
            <a:off x="266400" y="3174524"/>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4" name="Content Placeholder 3"/>
          <p:cNvSpPr>
            <a:spLocks noGrp="1"/>
          </p:cNvSpPr>
          <p:nvPr>
            <p:ph sz="half" idx="31" hasCustomPrompt="1"/>
          </p:nvPr>
        </p:nvSpPr>
        <p:spPr>
          <a:xfrm>
            <a:off x="266400" y="5011580"/>
            <a:ext cx="4608000" cy="1225732"/>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7" name="Text Placeholder 2"/>
          <p:cNvSpPr>
            <a:spLocks noGrp="1"/>
          </p:cNvSpPr>
          <p:nvPr>
            <p:ph type="body" idx="32" hasCustomPrompt="1"/>
          </p:nvPr>
        </p:nvSpPr>
        <p:spPr>
          <a:xfrm>
            <a:off x="266400" y="479484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Content Placeholder 3"/>
          <p:cNvSpPr>
            <a:spLocks noGrp="1"/>
          </p:cNvSpPr>
          <p:nvPr>
            <p:ph sz="half" idx="26" hasCustomPrompt="1"/>
          </p:nvPr>
        </p:nvSpPr>
        <p:spPr>
          <a:xfrm>
            <a:off x="5025008" y="1773304"/>
            <a:ext cx="4608000" cy="4464008"/>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Text Placeholder 2"/>
          <p:cNvSpPr>
            <a:spLocks noGrp="1"/>
          </p:cNvSpPr>
          <p:nvPr>
            <p:ph type="body" idx="1" hasCustomPrompt="1"/>
          </p:nvPr>
        </p:nvSpPr>
        <p:spPr>
          <a:xfrm>
            <a:off x="5025008" y="148480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33"/>
          </p:nvPr>
        </p:nvSpPr>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34"/>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8"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25">
    <p:spTree>
      <p:nvGrpSpPr>
        <p:cNvPr id="1" name=""/>
        <p:cNvGrpSpPr/>
        <p:nvPr/>
      </p:nvGrpSpPr>
      <p:grpSpPr>
        <a:xfrm>
          <a:off x="0" y="0"/>
          <a:ext cx="0" cy="0"/>
          <a:chOff x="0" y="0"/>
          <a:chExt cx="0" cy="0"/>
        </a:xfrm>
      </p:grpSpPr>
      <p:sp>
        <p:nvSpPr>
          <p:cNvPr id="41" name="Content Placeholder 3"/>
          <p:cNvSpPr>
            <a:spLocks noGrp="1"/>
          </p:cNvSpPr>
          <p:nvPr>
            <p:ph sz="half" idx="39" hasCustomPrompt="1"/>
          </p:nvPr>
        </p:nvSpPr>
        <p:spPr>
          <a:xfrm>
            <a:off x="266400" y="1755056"/>
            <a:ext cx="3024000" cy="2178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609600" y="1755056"/>
            <a:ext cx="3024000" cy="2178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439800" y="1755056"/>
            <a:ext cx="3024000" cy="2178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0" name="Text Placeholder 2"/>
          <p:cNvSpPr>
            <a:spLocks noGrp="1"/>
          </p:cNvSpPr>
          <p:nvPr>
            <p:ph type="body" idx="44" hasCustomPrompt="1"/>
          </p:nvPr>
        </p:nvSpPr>
        <p:spPr>
          <a:xfrm>
            <a:off x="266400" y="1468776"/>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440856" y="1468776"/>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609600" y="1468776"/>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Content Placeholder 3"/>
          <p:cNvSpPr>
            <a:spLocks noGrp="1"/>
          </p:cNvSpPr>
          <p:nvPr>
            <p:ph sz="half" idx="36" hasCustomPrompt="1"/>
          </p:nvPr>
        </p:nvSpPr>
        <p:spPr>
          <a:xfrm>
            <a:off x="266400" y="4257312"/>
            <a:ext cx="9360000" cy="1980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Text Placeholder 2"/>
          <p:cNvSpPr>
            <a:spLocks noGrp="1"/>
          </p:cNvSpPr>
          <p:nvPr>
            <p:ph type="body" idx="1" hasCustomPrompt="1"/>
          </p:nvPr>
        </p:nvSpPr>
        <p:spPr>
          <a:xfrm>
            <a:off x="266400" y="4005088"/>
            <a:ext cx="936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47"/>
          </p:nvPr>
        </p:nvSpPr>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48"/>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6"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
        <p:nvSpPr>
          <p:cNvPr id="17"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訂版面配置">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1856656" y="188640"/>
            <a:ext cx="6336704" cy="418058"/>
          </a:xfrm>
          <a:prstGeom prst="rect">
            <a:avLst/>
          </a:prstGeom>
        </p:spPr>
        <p:txBody>
          <a:bodyPr/>
          <a:lstStyle>
            <a:lvl1pPr>
              <a:defRPr sz="2400"/>
            </a:lvl1pPr>
          </a:lstStyle>
          <a:p>
            <a:r>
              <a:rPr lang="zh-TW" altLang="en-US" sz="2800" dirty="0"/>
              <a:t>數位的時代，數位的工具</a:t>
            </a:r>
            <a:endParaRPr lang="zh-TW" altLang="en-US" dirty="0"/>
          </a:p>
        </p:txBody>
      </p:sp>
      <p:sp>
        <p:nvSpPr>
          <p:cNvPr id="4" name="投影片編號版面配置區 3"/>
          <p:cNvSpPr>
            <a:spLocks noGrp="1"/>
          </p:cNvSpPr>
          <p:nvPr>
            <p:ph type="sldNum" sz="quarter" idx="11"/>
          </p:nvPr>
        </p:nvSpPr>
        <p:spPr/>
        <p:txBody>
          <a:bodyPr/>
          <a:lstStyle/>
          <a:p>
            <a:fld id="{F40BDD72-1960-4172-B575-A9D344DF4EC2}" type="slidenum">
              <a:rPr lang="zh-TW" altLang="en-US" smtClean="0"/>
              <a:pPr/>
              <a:t>‹#›</a:t>
            </a:fld>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25" y="1066825"/>
            <a:ext cx="9297988" cy="517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48441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5" name="矩形 4"/>
          <p:cNvSpPr/>
          <p:nvPr/>
        </p:nvSpPr>
        <p:spPr>
          <a:xfrm>
            <a:off x="273366" y="1052736"/>
            <a:ext cx="9361522" cy="1003352"/>
          </a:xfrm>
          <a:prstGeom prst="rect">
            <a:avLst/>
          </a:prstGeom>
        </p:spPr>
        <p:txBody>
          <a:bodyPr wrap="square">
            <a:spAutoFit/>
          </a:bodyPr>
          <a:lstStyle/>
          <a:p>
            <a:pPr lvl="0" fontAlgn="base">
              <a:spcBef>
                <a:spcPct val="20000"/>
              </a:spcBef>
              <a:spcAft>
                <a:spcPct val="20000"/>
              </a:spcAft>
              <a:tabLst>
                <a:tab pos="3224213" algn="l"/>
                <a:tab pos="6372225" algn="l"/>
                <a:tab pos="6457950" algn="l"/>
              </a:tabLst>
              <a:defRPr/>
            </a:pPr>
            <a:r>
              <a:rPr lang="zh-TW" altLang="en-US" sz="1400" b="1" kern="0" baseline="0" dirty="0">
                <a:solidFill>
                  <a:schemeClr val="tx2"/>
                </a:solidFill>
                <a:latin typeface="+mn-lt"/>
                <a:ea typeface="+mn-ea"/>
              </a:rPr>
              <a:t>野村證券投資信託股份有限公司</a:t>
            </a:r>
            <a:r>
              <a:rPr lang="en-US" altLang="zh-TW" sz="1600" b="1" kern="0" baseline="0" dirty="0">
                <a:solidFill>
                  <a:schemeClr val="tx2"/>
                </a:solidFill>
                <a:latin typeface="+mn-lt"/>
                <a:ea typeface="+mn-ea"/>
              </a:rPr>
              <a:t>	</a:t>
            </a:r>
            <a:r>
              <a:rPr lang="zh-TW" altLang="en-US" sz="1050" kern="0" baseline="0" dirty="0">
                <a:solidFill>
                  <a:schemeClr val="tx2"/>
                </a:solidFill>
                <a:latin typeface="+mn-lt"/>
                <a:ea typeface="+mn-ea"/>
              </a:rPr>
              <a:t>野村</a:t>
            </a:r>
            <a:r>
              <a:rPr lang="zh-TW" altLang="en-GB" sz="1050" kern="0" baseline="0" dirty="0">
                <a:solidFill>
                  <a:schemeClr val="tx2"/>
                </a:solidFill>
                <a:latin typeface="+mn-lt"/>
                <a:ea typeface="+mn-ea"/>
              </a:rPr>
              <a:t>投資理財網</a:t>
            </a:r>
            <a:r>
              <a:rPr lang="zh-TW" altLang="en-US" sz="1050" kern="0" baseline="0" dirty="0">
                <a:solidFill>
                  <a:schemeClr val="tx2"/>
                </a:solidFill>
                <a:latin typeface="+mn-lt"/>
                <a:ea typeface="+mn-ea"/>
              </a:rPr>
              <a:t> ：</a:t>
            </a:r>
            <a:r>
              <a:rPr lang="en-US" altLang="zh-TW" sz="1200" b="1" kern="0" baseline="0" dirty="0">
                <a:solidFill>
                  <a:schemeClr val="tx2"/>
                </a:solidFill>
                <a:latin typeface="Calibri" panose="020F0502020204030204" pitchFamily="34" charset="0"/>
                <a:ea typeface="+mn-ea"/>
                <a:cs typeface="Calibri" panose="020F0502020204030204" pitchFamily="34" charset="0"/>
                <a:hlinkClick r:id="rId2"/>
              </a:rPr>
              <a:t>www.nomurafunds.com.tw</a:t>
            </a:r>
            <a:r>
              <a:rPr lang="en-GB" altLang="zh-TW" sz="1050" kern="0" baseline="0" dirty="0">
                <a:solidFill>
                  <a:schemeClr val="tx2"/>
                </a:solidFill>
                <a:latin typeface="+mn-lt"/>
                <a:ea typeface="+mn-ea"/>
              </a:rPr>
              <a:t> 	</a:t>
            </a:r>
            <a:r>
              <a:rPr lang="zh-TW" altLang="en-GB" sz="1050" kern="0" baseline="0" dirty="0">
                <a:solidFill>
                  <a:schemeClr val="tx2"/>
                </a:solidFill>
                <a:latin typeface="+mn-lt"/>
                <a:ea typeface="+mn-ea"/>
              </a:rPr>
              <a:t>客服專線</a:t>
            </a:r>
            <a:r>
              <a:rPr lang="en-GB" altLang="zh-TW" sz="1050" kern="0" baseline="0" dirty="0">
                <a:solidFill>
                  <a:schemeClr val="tx2"/>
                </a:solidFill>
                <a:latin typeface="+mn-lt"/>
                <a:ea typeface="+mn-ea"/>
              </a:rPr>
              <a:t>：</a:t>
            </a:r>
            <a:r>
              <a:rPr lang="en-US" altLang="zh-TW" sz="1050" kern="0" baseline="0" dirty="0">
                <a:solidFill>
                  <a:schemeClr val="tx2"/>
                </a:solidFill>
                <a:latin typeface="+mn-lt"/>
                <a:ea typeface="+mn-ea"/>
                <a:sym typeface="Wingdings" panose="05000000000000000000" pitchFamily="2" charset="2"/>
              </a:rPr>
              <a:t> (</a:t>
            </a:r>
            <a:r>
              <a:rPr lang="zh-TW" altLang="en-GB" sz="1050" kern="0" baseline="0" dirty="0">
                <a:solidFill>
                  <a:schemeClr val="tx2"/>
                </a:solidFill>
                <a:latin typeface="+mn-lt"/>
                <a:ea typeface="+mn-ea"/>
              </a:rPr>
              <a:t>02</a:t>
            </a:r>
            <a:r>
              <a:rPr lang="en-US" altLang="zh-TW" sz="1050" kern="0" baseline="0" dirty="0">
                <a:solidFill>
                  <a:schemeClr val="tx2"/>
                </a:solidFill>
                <a:latin typeface="+mn-lt"/>
                <a:ea typeface="+mn-ea"/>
              </a:rPr>
              <a:t>)</a:t>
            </a:r>
            <a:r>
              <a:rPr lang="zh-TW" altLang="en-GB" sz="1050" kern="0" baseline="0" dirty="0">
                <a:solidFill>
                  <a:schemeClr val="tx2"/>
                </a:solidFill>
                <a:latin typeface="+mn-lt"/>
                <a:ea typeface="+mn-ea"/>
              </a:rPr>
              <a:t>8758</a:t>
            </a:r>
            <a:r>
              <a:rPr lang="en-US" altLang="zh-TW" sz="1050" kern="0" baseline="0" dirty="0">
                <a:solidFill>
                  <a:schemeClr val="tx2"/>
                </a:solidFill>
                <a:latin typeface="+mn-lt"/>
                <a:ea typeface="+mn-ea"/>
              </a:rPr>
              <a:t>-1</a:t>
            </a:r>
            <a:r>
              <a:rPr lang="zh-TW" altLang="en-GB" sz="1050" kern="0" baseline="0" dirty="0">
                <a:solidFill>
                  <a:schemeClr val="tx2"/>
                </a:solidFill>
                <a:latin typeface="+mn-lt"/>
                <a:ea typeface="+mn-ea"/>
              </a:rPr>
              <a:t>568   </a:t>
            </a:r>
            <a:endParaRPr lang="en-US" altLang="zh-TW" sz="1050" kern="0" baseline="0" dirty="0">
              <a:solidFill>
                <a:schemeClr val="tx2"/>
              </a:solidFill>
              <a:latin typeface="+mn-lt"/>
              <a:ea typeface="+mn-ea"/>
            </a:endParaRPr>
          </a:p>
          <a:p>
            <a:pPr lvl="0" fontAlgn="base">
              <a:spcBef>
                <a:spcPct val="20000"/>
              </a:spcBef>
              <a:spcAft>
                <a:spcPct val="20000"/>
              </a:spcAft>
              <a:tabLst>
                <a:tab pos="4572000" algn="l"/>
              </a:tabLst>
              <a:defRPr/>
            </a:pPr>
            <a:r>
              <a:rPr lang="zh-TW" altLang="en-GB" sz="1000" kern="0" baseline="0" dirty="0">
                <a:solidFill>
                  <a:schemeClr val="tx2"/>
                </a:solidFill>
                <a:latin typeface="+mn-lt"/>
                <a:ea typeface="+mn-ea"/>
              </a:rPr>
              <a:t>台北總公司：110 台北市信義路五段7號30樓</a:t>
            </a:r>
            <a:r>
              <a:rPr lang="en-GB" altLang="zh-TW" sz="1000" kern="0" baseline="0" dirty="0">
                <a:solidFill>
                  <a:schemeClr val="tx2"/>
                </a:solidFill>
                <a:latin typeface="+mn-lt"/>
                <a:ea typeface="+mn-ea"/>
              </a:rPr>
              <a:t>(</a:t>
            </a:r>
            <a:r>
              <a:rPr lang="zh-TW" altLang="en-GB" sz="1000" kern="0" baseline="0" dirty="0">
                <a:solidFill>
                  <a:schemeClr val="tx2"/>
                </a:solidFill>
                <a:latin typeface="+mn-lt"/>
                <a:ea typeface="+mn-ea"/>
              </a:rPr>
              <a:t>代表地址</a:t>
            </a:r>
            <a:r>
              <a:rPr lang="en-GB" altLang="zh-TW" sz="1000" kern="0" baseline="0" dirty="0">
                <a:solidFill>
                  <a:schemeClr val="tx2"/>
                </a:solidFill>
                <a:latin typeface="+mn-lt"/>
                <a:ea typeface="+mn-ea"/>
              </a:rPr>
              <a:t>)	 TEL：(02)8101-5501</a:t>
            </a:r>
          </a:p>
          <a:p>
            <a:pPr lvl="0" fontAlgn="base">
              <a:spcBef>
                <a:spcPct val="20000"/>
              </a:spcBef>
              <a:spcAft>
                <a:spcPct val="20000"/>
              </a:spcAft>
              <a:tabLst>
                <a:tab pos="4572000" algn="l"/>
              </a:tabLst>
              <a:defRPr/>
            </a:pPr>
            <a:r>
              <a:rPr lang="zh-TW" altLang="en-GB" sz="1000" kern="0" baseline="0" dirty="0">
                <a:solidFill>
                  <a:schemeClr val="tx2"/>
                </a:solidFill>
                <a:latin typeface="+mn-lt"/>
                <a:ea typeface="+mn-ea"/>
              </a:rPr>
              <a:t>台中分公司：40</a:t>
            </a:r>
            <a:r>
              <a:rPr lang="en-US" altLang="zh-TW" sz="1000" kern="0" baseline="0" dirty="0">
                <a:solidFill>
                  <a:schemeClr val="tx2"/>
                </a:solidFill>
                <a:latin typeface="+mn-lt"/>
                <a:ea typeface="+mn-ea"/>
              </a:rPr>
              <a:t>8</a:t>
            </a:r>
            <a:r>
              <a:rPr lang="zh-TW" altLang="en-GB" sz="1000" kern="0" baseline="0" dirty="0">
                <a:solidFill>
                  <a:schemeClr val="tx2"/>
                </a:solidFill>
                <a:latin typeface="+mn-lt"/>
                <a:ea typeface="+mn-ea"/>
              </a:rPr>
              <a:t> 台中市南屯區公益路二段</a:t>
            </a:r>
            <a:r>
              <a:rPr lang="en-GB" altLang="zh-TW" sz="1000" kern="0" baseline="0" dirty="0">
                <a:solidFill>
                  <a:schemeClr val="tx2"/>
                </a:solidFill>
                <a:latin typeface="+mn-lt"/>
                <a:ea typeface="+mn-ea"/>
              </a:rPr>
              <a:t>51</a:t>
            </a:r>
            <a:r>
              <a:rPr lang="zh-TW" altLang="en-GB" sz="1000" kern="0" baseline="0" dirty="0">
                <a:solidFill>
                  <a:schemeClr val="tx2"/>
                </a:solidFill>
                <a:latin typeface="+mn-lt"/>
                <a:ea typeface="+mn-ea"/>
              </a:rPr>
              <a:t>號</a:t>
            </a:r>
            <a:r>
              <a:rPr lang="en-GB" altLang="zh-TW" sz="1000" kern="0" baseline="0" dirty="0">
                <a:solidFill>
                  <a:schemeClr val="tx2"/>
                </a:solidFill>
                <a:latin typeface="+mn-lt"/>
                <a:ea typeface="+mn-ea"/>
              </a:rPr>
              <a:t>9</a:t>
            </a:r>
            <a:r>
              <a:rPr lang="zh-TW" altLang="en-GB" sz="1000" kern="0" baseline="0" dirty="0">
                <a:solidFill>
                  <a:schemeClr val="tx2"/>
                </a:solidFill>
                <a:latin typeface="+mn-lt"/>
                <a:ea typeface="+mn-ea"/>
              </a:rPr>
              <a:t>樓</a:t>
            </a:r>
            <a:r>
              <a:rPr lang="en-GB" altLang="zh-TW" sz="1000" kern="0" baseline="0" dirty="0">
                <a:solidFill>
                  <a:schemeClr val="tx2"/>
                </a:solidFill>
                <a:latin typeface="+mn-lt"/>
                <a:ea typeface="+mn-ea"/>
              </a:rPr>
              <a:t>A</a:t>
            </a:r>
            <a:r>
              <a:rPr lang="zh-TW" altLang="en-GB" sz="1000" kern="0" baseline="0" dirty="0">
                <a:solidFill>
                  <a:schemeClr val="tx2"/>
                </a:solidFill>
                <a:latin typeface="+mn-lt"/>
                <a:ea typeface="+mn-ea"/>
              </a:rPr>
              <a:t>室	 </a:t>
            </a:r>
            <a:r>
              <a:rPr lang="en-GB" altLang="zh-TW" sz="1000" kern="0" baseline="0" dirty="0">
                <a:solidFill>
                  <a:schemeClr val="tx2"/>
                </a:solidFill>
                <a:latin typeface="+mn-lt"/>
                <a:ea typeface="+mn-ea"/>
              </a:rPr>
              <a:t>TEL：(04)2319-8768</a:t>
            </a:r>
          </a:p>
          <a:p>
            <a:pPr lvl="0" fontAlgn="base">
              <a:spcBef>
                <a:spcPct val="20000"/>
              </a:spcBef>
              <a:spcAft>
                <a:spcPct val="20000"/>
              </a:spcAft>
              <a:tabLst>
                <a:tab pos="4572000" algn="l"/>
                <a:tab pos="8339138" algn="l"/>
              </a:tabLst>
              <a:defRPr/>
            </a:pPr>
            <a:r>
              <a:rPr lang="zh-TW" altLang="en-GB" sz="1000" kern="0" baseline="0" dirty="0">
                <a:solidFill>
                  <a:schemeClr val="tx2"/>
                </a:solidFill>
                <a:latin typeface="+mn-lt"/>
                <a:ea typeface="+mn-ea"/>
              </a:rPr>
              <a:t>高雄分公司：807 高雄市三民區博愛一路366號</a:t>
            </a:r>
            <a:r>
              <a:rPr lang="en-GB" altLang="zh-TW" sz="1000" kern="0" baseline="0" dirty="0">
                <a:solidFill>
                  <a:schemeClr val="tx2"/>
                </a:solidFill>
                <a:latin typeface="+mn-lt"/>
                <a:ea typeface="+mn-ea"/>
              </a:rPr>
              <a:t>21</a:t>
            </a:r>
            <a:r>
              <a:rPr lang="zh-TW" altLang="en-GB" sz="1000" kern="0" baseline="0" dirty="0">
                <a:solidFill>
                  <a:schemeClr val="tx2"/>
                </a:solidFill>
                <a:latin typeface="+mn-lt"/>
                <a:ea typeface="+mn-ea"/>
              </a:rPr>
              <a:t>樓之</a:t>
            </a:r>
            <a:r>
              <a:rPr lang="en-GB" altLang="zh-TW" sz="1000" kern="0" baseline="0" dirty="0">
                <a:solidFill>
                  <a:schemeClr val="tx2"/>
                </a:solidFill>
                <a:latin typeface="+mn-lt"/>
                <a:ea typeface="+mn-ea"/>
              </a:rPr>
              <a:t>2	 TEL：(07)322-5525</a:t>
            </a:r>
            <a:r>
              <a:rPr lang="zh-TW" altLang="en-GB" sz="1000" kern="0" baseline="0" dirty="0">
                <a:solidFill>
                  <a:schemeClr val="tx2"/>
                </a:solidFill>
                <a:latin typeface="+mn-lt"/>
                <a:ea typeface="+mn-ea"/>
              </a:rPr>
              <a:t>  </a:t>
            </a:r>
            <a:r>
              <a:rPr lang="en-US" altLang="zh-TW" sz="1000" kern="0" baseline="0" dirty="0">
                <a:solidFill>
                  <a:schemeClr val="tx2"/>
                </a:solidFill>
                <a:latin typeface="+mn-lt"/>
                <a:ea typeface="+mn-ea"/>
              </a:rPr>
              <a:t>	</a:t>
            </a:r>
            <a:r>
              <a:rPr lang="en-US" altLang="zh-TW" sz="1000" kern="0" baseline="0" dirty="0">
                <a:solidFill>
                  <a:schemeClr val="bg1">
                    <a:lumMod val="65000"/>
                  </a:schemeClr>
                </a:solidFill>
                <a:latin typeface="+mn-lt"/>
                <a:ea typeface="+mn-ea"/>
              </a:rPr>
              <a:t>【202011】</a:t>
            </a:r>
            <a:endParaRPr lang="nl-NL" altLang="zh-TW" sz="1000" kern="0" baseline="0" dirty="0">
              <a:solidFill>
                <a:schemeClr val="bg1">
                  <a:lumMod val="65000"/>
                </a:schemeClr>
              </a:solidFill>
              <a:latin typeface="+mn-lt"/>
              <a:ea typeface="+mn-ea"/>
            </a:endParaRPr>
          </a:p>
        </p:txBody>
      </p:sp>
      <p:sp>
        <p:nvSpPr>
          <p:cNvPr id="6" name="矩形 5"/>
          <p:cNvSpPr/>
          <p:nvPr/>
        </p:nvSpPr>
        <p:spPr>
          <a:xfrm>
            <a:off x="254999" y="2132856"/>
            <a:ext cx="9351897" cy="4156138"/>
          </a:xfrm>
          <a:prstGeom prst="rect">
            <a:avLst/>
          </a:prstGeom>
        </p:spPr>
        <p:txBody>
          <a:bodyPr wrap="square">
            <a:spAutoFit/>
          </a:bodyPr>
          <a:lstStyle/>
          <a:p>
            <a:pPr algn="just" fontAlgn="base">
              <a:lnSpc>
                <a:spcPct val="90000"/>
              </a:lnSpc>
              <a:spcBef>
                <a:spcPct val="25000"/>
              </a:spcBef>
              <a:spcAft>
                <a:spcPct val="0"/>
              </a:spcAft>
            </a:pPr>
            <a:r>
              <a:rPr lang="zh-TW" altLang="en-US" sz="1050" b="1" dirty="0">
                <a:solidFill>
                  <a:schemeClr val="tx2"/>
                </a:solidFill>
                <a:latin typeface="微軟正黑體" panose="020B0604030504040204" pitchFamily="34" charset="-120"/>
                <a:ea typeface="微軟正黑體" panose="020B0604030504040204" pitchFamily="34" charset="-120"/>
              </a:rPr>
              <a:t>上述基金均經金管會核准或同意生效，惟不表示絕無風險。基金經理公司以往之經理績效不保證基金之最低投資收益；基金經理公司除盡善良管理人之注意義務外，不負責本基金之盈虧，亦不保證最低之收益，投資人申購前應詳閱基金公開說明書。有關基金應負擔之費用已揭露於基金公開說明書，本公司及銷售機構均備有基金公開說明書，投資人亦可至公開資訊觀測站中查詢。</a:t>
            </a:r>
            <a:r>
              <a:rPr lang="zh-TW" altLang="en-US" sz="1050" b="1" dirty="0">
                <a:solidFill>
                  <a:schemeClr val="accent1"/>
                </a:solidFill>
                <a:latin typeface="微軟正黑體" panose="020B0604030504040204" pitchFamily="34" charset="-120"/>
                <a:ea typeface="微軟正黑體" panose="020B0604030504040204" pitchFamily="34" charset="-120"/>
              </a:rPr>
              <a:t>本基金經金管會核准或同意生效，惟不表示絕無風險。基金經理公司以往之經理績效不保證基金之最低投資收益；基金經理公司除盡善良管理人之注意義務外，不負責本基金之盈虧，亦不保證最低之收益，投資人申購前應詳閱基金公開說明書。有關基金應負擔之費用已揭露於基金公開說明書，本公司及銷售機構均備有基金公開說明書，投資人亦可至公開資訊觀測站中查詢。基金買賣係以投資人自己之判斷為之，投資人應瞭解並承擔交易可能產生之損益，且最大可能損失達原始投資金額。基金不受存款保險、保險安定基金或其他相關保障機制之保障。如因基金交易所生紛爭， 台端得先向本公司申訴，如不接受前開申訴處理結果或本公司未在三十日內處理時，得在六十日內向金融消費評議中心申請評議。 台端亦得向投信投顧公會申訴、向證券投資人及期貨交易人保護中心申請調處或向法院起訴。</a:t>
            </a:r>
            <a:endParaRPr lang="en-US" altLang="zh-TW" sz="1050" b="1" dirty="0">
              <a:solidFill>
                <a:schemeClr val="accent1"/>
              </a:solidFill>
              <a:latin typeface="微軟正黑體" panose="020B0604030504040204" pitchFamily="34" charset="-120"/>
              <a:ea typeface="微軟正黑體" panose="020B0604030504040204" pitchFamily="34" charset="-120"/>
            </a:endParaRPr>
          </a:p>
          <a:p>
            <a:pPr marL="0" marR="0" indent="0" algn="just" defTabSz="914400" rtl="0" eaLnBrk="1" fontAlgn="base" latinLnBrk="0" hangingPunct="1">
              <a:lnSpc>
                <a:spcPct val="90000"/>
              </a:lnSpc>
              <a:spcBef>
                <a:spcPct val="25000"/>
              </a:spcBef>
              <a:spcAft>
                <a:spcPct val="0"/>
              </a:spcAft>
              <a:buClrTx/>
              <a:buSzTx/>
              <a:buFontTx/>
              <a:buNone/>
              <a:tabLst/>
              <a:defRPr/>
            </a:pPr>
            <a:r>
              <a:rPr lang="zh-TW" altLang="en-US" sz="1050" b="1" dirty="0">
                <a:solidFill>
                  <a:schemeClr val="accent1"/>
                </a:solidFill>
                <a:latin typeface="微軟正黑體" panose="020B0604030504040204" pitchFamily="34" charset="-120"/>
                <a:ea typeface="微軟正黑體" panose="020B0604030504040204" pitchFamily="34" charset="-120"/>
                <a:cs typeface="Arial Unicode MS" pitchFamily="34" charset="-120"/>
              </a:rPr>
              <a:t>上述基金可能對不同計價幣別進行一定程度之避險，投資人將承擔基金投資標的對不同計價幣別之匯率波動風險。投資人以其他非本基金計價幣別之貨幣換匯後投資本基金，須自行承擔匯率變動之風險。</a:t>
            </a:r>
            <a:endParaRPr lang="en-US" altLang="zh-TW" sz="1050" b="1" dirty="0">
              <a:solidFill>
                <a:schemeClr val="accent1"/>
              </a:solidFill>
              <a:latin typeface="微軟正黑體" panose="020B0604030504040204" pitchFamily="34" charset="-120"/>
              <a:ea typeface="微軟正黑體" panose="020B0604030504040204" pitchFamily="34" charset="-120"/>
              <a:cs typeface="Arial Unicode MS" pitchFamily="34" charset="-120"/>
            </a:endParaRPr>
          </a:p>
          <a:p>
            <a:pPr marL="0" marR="0" indent="0" algn="just" defTabSz="914400" rtl="0" eaLnBrk="1" fontAlgn="base" latinLnBrk="0" hangingPunct="1">
              <a:lnSpc>
                <a:spcPct val="90000"/>
              </a:lnSpc>
              <a:spcBef>
                <a:spcPct val="25000"/>
              </a:spcBef>
              <a:spcAft>
                <a:spcPct val="0"/>
              </a:spcAft>
              <a:buClrTx/>
              <a:buSzTx/>
              <a:buFontTx/>
              <a:buNone/>
              <a:tabLst/>
              <a:defRPr/>
            </a:pPr>
            <a:r>
              <a:rPr lang="zh-TW" altLang="en-US"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基金配息率不代表基金報酬率，且過去配息率不代表未來配息率；基金淨值可能因市場因素而上下波動。基金的配息可能由基金的收益或本金中支付。任何涉及由本金支出的部份，可能導致原始投資金額減損。本基金由本金支付配息之相關資料，投資人可至本公司網站</a:t>
            </a:r>
            <a:r>
              <a:rPr lang="en-US" altLang="zh-TW"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(www.nomurafunds.com.tw)</a:t>
            </a:r>
            <a:r>
              <a:rPr lang="zh-TW" altLang="en-US"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查詢。本基金配息前未先扣除應負擔之相關費用。</a:t>
            </a:r>
            <a:r>
              <a:rPr lang="zh-TW" altLang="en-US" sz="1050" b="1" dirty="0">
                <a:solidFill>
                  <a:schemeClr val="accent1"/>
                </a:solidFill>
                <a:latin typeface="微軟正黑體" panose="020B0604030504040204" pitchFamily="34" charset="-120"/>
                <a:ea typeface="微軟正黑體" panose="020B0604030504040204" pitchFamily="34" charset="-120"/>
                <a:cs typeface="Arial Unicode MS" pitchFamily="34" charset="-120"/>
              </a:rPr>
              <a:t>由於高收益債券之信用評等未達投資等級或未經信用評等，且對利率變動的敏感度甚高，故高收益債券基金可能會因利率上升、市場流動性下降，或債券發行機構違約不支付本金、利息或破產而蒙受虧損。高收益債券基金不適合無法承擔相關風險之投資人，投資人投資以高收益債券為訴求之基金不宜占其投資組合過高之比重。</a:t>
            </a:r>
            <a:endParaRPr lang="en-US" altLang="zh-TW" sz="1050" b="1" dirty="0">
              <a:solidFill>
                <a:schemeClr val="accent1"/>
              </a:solidFill>
              <a:latin typeface="微軟正黑體" panose="020B0604030504040204" pitchFamily="34" charset="-120"/>
              <a:ea typeface="微軟正黑體" panose="020B0604030504040204" pitchFamily="34" charset="-120"/>
              <a:cs typeface="Arial Unicode MS" pitchFamily="34" charset="-120"/>
            </a:endParaRPr>
          </a:p>
          <a:p>
            <a:pPr marL="0" marR="0" indent="0" algn="just" defTabSz="914400" rtl="0" eaLnBrk="1" fontAlgn="base" latinLnBrk="0" hangingPunct="1">
              <a:lnSpc>
                <a:spcPct val="90000"/>
              </a:lnSpc>
              <a:spcBef>
                <a:spcPct val="25000"/>
              </a:spcBef>
              <a:spcAft>
                <a:spcPct val="0"/>
              </a:spcAft>
              <a:buClrTx/>
              <a:buSzTx/>
              <a:buFontTx/>
              <a:buNone/>
              <a:tabLst/>
              <a:defRPr/>
            </a:pPr>
            <a:r>
              <a:rPr lang="zh-TW" altLang="en-US" sz="1050" b="1" dirty="0">
                <a:solidFill>
                  <a:schemeClr val="accent1"/>
                </a:solidFill>
                <a:latin typeface="微軟正黑體" panose="020B0604030504040204" pitchFamily="34" charset="-120"/>
                <a:ea typeface="微軟正黑體" panose="020B0604030504040204" pitchFamily="34" charset="-120"/>
                <a:cs typeface="Arial Unicode MS" pitchFamily="34" charset="-120"/>
              </a:rPr>
              <a:t>上述基金可能因投資債券可能產生債券發行機構如於投資期間違約或被調降信用評等，致影響債券價格而產生損失之信用風險，以及因市場利率變化或對於未來利率走勢之預期，致影響債券價格之利率風險。部份基金或所投資之債券子基金，可能投資美國</a:t>
            </a:r>
            <a:r>
              <a:rPr lang="en-US" altLang="zh-TW" sz="1050" b="1" dirty="0">
                <a:solidFill>
                  <a:schemeClr val="accent1"/>
                </a:solidFill>
                <a:latin typeface="微軟正黑體" panose="020B0604030504040204" pitchFamily="34" charset="-120"/>
                <a:ea typeface="微軟正黑體" panose="020B0604030504040204" pitchFamily="34" charset="-120"/>
                <a:cs typeface="Arial Unicode MS" pitchFamily="34" charset="-120"/>
              </a:rPr>
              <a:t>Rule 144A </a:t>
            </a:r>
            <a:r>
              <a:rPr lang="zh-TW" altLang="en-US" sz="1050" b="1" dirty="0">
                <a:solidFill>
                  <a:schemeClr val="accent1"/>
                </a:solidFill>
                <a:latin typeface="微軟正黑體" panose="020B0604030504040204" pitchFamily="34" charset="-120"/>
                <a:ea typeface="微軟正黑體" panose="020B0604030504040204" pitchFamily="34" charset="-120"/>
                <a:cs typeface="Arial Unicode MS" pitchFamily="34" charset="-120"/>
              </a:rPr>
              <a:t>債券，該等債券屬私募性質，較可能發生流動性不足，財務訊息揭露不完整或因價格不透明導致波動性較大之風險，投資人須留意相關風險。</a:t>
            </a:r>
            <a:endParaRPr lang="en-US" altLang="zh-TW" sz="1050" b="1" dirty="0">
              <a:solidFill>
                <a:schemeClr val="accent1"/>
              </a:solidFill>
              <a:latin typeface="微軟正黑體" panose="020B0604030504040204" pitchFamily="34" charset="-120"/>
              <a:ea typeface="微軟正黑體" panose="020B0604030504040204" pitchFamily="34" charset="-120"/>
              <a:cs typeface="Arial Unicode MS" pitchFamily="34" charset="-120"/>
            </a:endParaRPr>
          </a:p>
          <a:p>
            <a:pPr algn="just" fontAlgn="base">
              <a:lnSpc>
                <a:spcPct val="90000"/>
              </a:lnSpc>
              <a:spcBef>
                <a:spcPct val="25000"/>
              </a:spcBef>
              <a:spcAft>
                <a:spcPct val="0"/>
              </a:spcAft>
            </a:pPr>
            <a:r>
              <a:rPr lang="zh-TW" altLang="en-US" sz="1050" b="1" dirty="0">
                <a:solidFill>
                  <a:schemeClr val="tx1"/>
                </a:solidFill>
                <a:latin typeface="微軟正黑體" panose="020B0604030504040204" pitchFamily="34" charset="-120"/>
                <a:ea typeface="微軟正黑體" panose="020B0604030504040204" pitchFamily="34" charset="-120"/>
                <a:cs typeface="Arial Unicode MS" pitchFamily="34" charset="-120"/>
              </a:rPr>
              <a:t>上述</a:t>
            </a:r>
            <a:r>
              <a:rPr lang="zh-TW" altLang="en-US"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基金涉及投資新興市場部份，因其波動性與風險程度可能較高，且其政治與經濟情勢穩定度可能低於已開發國家，也可能使資產價值受不同程度之影響。依金管會規定，投信基金直接投資大陸地區有價證券僅限掛牌上市有價證券，境外基金投資大陸地區有價證券則不得超過該基金資產淨值之</a:t>
            </a:r>
            <a:r>
              <a:rPr lang="en-US" altLang="zh-TW"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20%</a:t>
            </a:r>
            <a:r>
              <a:rPr lang="zh-TW" altLang="en-US"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，投資人須留意中國市場特定政治、經濟與市場等投資風險。</a:t>
            </a:r>
            <a:endParaRPr lang="en-US" altLang="zh-TW" sz="1050" b="1" dirty="0">
              <a:solidFill>
                <a:schemeClr val="tx2"/>
              </a:solidFill>
              <a:latin typeface="微軟正黑體" panose="020B0604030504040204" pitchFamily="34" charset="-120"/>
              <a:ea typeface="微軟正黑體" panose="020B0604030504040204" pitchFamily="34" charset="-120"/>
              <a:cs typeface="Arial Unicode MS" pitchFamily="34" charset="-120"/>
            </a:endParaRPr>
          </a:p>
          <a:p>
            <a:pPr algn="just" fontAlgn="base">
              <a:lnSpc>
                <a:spcPct val="90000"/>
              </a:lnSpc>
              <a:spcBef>
                <a:spcPct val="25000"/>
              </a:spcBef>
              <a:spcAft>
                <a:spcPct val="0"/>
              </a:spcAft>
            </a:pPr>
            <a:r>
              <a:rPr lang="zh-TW" altLang="en-US"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本文提及之經濟走勢預測不必然代表基金之績效，基金投資風險請詳閱基金公開說明書。定時定額投資人因不同時間進場，將有不同之投資績效，過去之績效亦不代表未來績效之保證。</a:t>
            </a:r>
            <a:endParaRPr lang="en-US" altLang="zh-TW" sz="1050" b="1" dirty="0">
              <a:solidFill>
                <a:schemeClr val="tx2"/>
              </a:solidFill>
              <a:latin typeface="微軟正黑體" panose="020B0604030504040204" pitchFamily="34" charset="-120"/>
              <a:ea typeface="微軟正黑體" panose="020B0604030504040204" pitchFamily="34" charset="-120"/>
              <a:cs typeface="Arial Unicode MS" pitchFamily="34" charset="-120"/>
            </a:endParaRPr>
          </a:p>
          <a:p>
            <a:pPr algn="just" fontAlgn="base">
              <a:lnSpc>
                <a:spcPct val="90000"/>
              </a:lnSpc>
              <a:spcBef>
                <a:spcPct val="25000"/>
              </a:spcBef>
              <a:spcAft>
                <a:spcPct val="0"/>
              </a:spcAft>
            </a:pPr>
            <a:r>
              <a:rPr lang="zh-TW" altLang="en-US"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本資料係整理分析各方面資訊之結果，純屬參考性質，本公司不作任何保證或承諾，請勿將本內容視為對個別投資人做基金買賣或其他任何投資之建議或要約。本公司已力求其中資訊之正確與完整，惟不保證本報告絕對正確無誤。未經授權不得複製、修改或散發引用。</a:t>
            </a:r>
            <a:endParaRPr lang="en-US" altLang="zh-TW" sz="1050" b="1" dirty="0">
              <a:solidFill>
                <a:schemeClr val="tx2"/>
              </a:solidFill>
              <a:latin typeface="微軟正黑體" panose="020B0604030504040204" pitchFamily="34" charset="-120"/>
              <a:ea typeface="微軟正黑體" panose="020B0604030504040204" pitchFamily="34" charset="-120"/>
              <a:cs typeface="Arial Unicode MS" pitchFamily="34" charset="-120"/>
            </a:endParaRPr>
          </a:p>
          <a:p>
            <a:pPr marL="0" marR="0" indent="0" algn="just" defTabSz="914400" rtl="0" eaLnBrk="1" fontAlgn="base" latinLnBrk="0" hangingPunct="1">
              <a:lnSpc>
                <a:spcPct val="90000"/>
              </a:lnSpc>
              <a:spcBef>
                <a:spcPct val="25000"/>
              </a:spcBef>
              <a:spcAft>
                <a:spcPct val="0"/>
              </a:spcAft>
              <a:buClrTx/>
              <a:buSzTx/>
              <a:buFontTx/>
              <a:buNone/>
              <a:tabLst/>
              <a:defRPr/>
            </a:pPr>
            <a:r>
              <a:rPr lang="zh-TW" altLang="en-US"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野村投信為 </a:t>
            </a:r>
            <a:r>
              <a:rPr lang="en-US" altLang="zh-TW"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NN (L) </a:t>
            </a:r>
            <a:r>
              <a:rPr lang="zh-TW" altLang="en-US"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、晉達</a:t>
            </a:r>
            <a:r>
              <a:rPr lang="en-US" altLang="zh-TW"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a:t>
            </a:r>
            <a:r>
              <a:rPr lang="zh-TW" altLang="en-US"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原天達</a:t>
            </a:r>
            <a:r>
              <a:rPr lang="en-US" altLang="zh-TW"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a:t>
            </a:r>
            <a:r>
              <a:rPr lang="zh-TW" altLang="en-US"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a:t>
            </a:r>
            <a:r>
              <a:rPr lang="zh-TW" altLang="en-US" sz="1050" b="1" dirty="0">
                <a:solidFill>
                  <a:schemeClr val="tx2"/>
                </a:solidFill>
              </a:rPr>
              <a:t>野村基金</a:t>
            </a:r>
            <a:r>
              <a:rPr lang="en-US" altLang="zh-TW" sz="1050" b="1" dirty="0">
                <a:solidFill>
                  <a:schemeClr val="tx2"/>
                </a:solidFill>
              </a:rPr>
              <a:t>(</a:t>
            </a:r>
            <a:r>
              <a:rPr lang="zh-TW" altLang="en-US" sz="1050" b="1" dirty="0">
                <a:solidFill>
                  <a:schemeClr val="tx2"/>
                </a:solidFill>
              </a:rPr>
              <a:t>愛爾蘭系列</a:t>
            </a:r>
            <a:r>
              <a:rPr lang="en-US" altLang="zh-TW" sz="1050" b="1" dirty="0">
                <a:solidFill>
                  <a:schemeClr val="tx2"/>
                </a:solidFill>
              </a:rPr>
              <a:t>)</a:t>
            </a:r>
            <a:r>
              <a:rPr lang="zh-TW" altLang="en-US"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及荷寶系列基金在台灣之總代理。</a:t>
            </a:r>
            <a:r>
              <a:rPr lang="en-US" altLang="zh-TW" sz="1050" b="1" dirty="0">
                <a:solidFill>
                  <a:schemeClr val="tx2"/>
                </a:solidFill>
                <a:latin typeface="微軟正黑體" panose="020B0604030504040204" pitchFamily="34" charset="-120"/>
                <a:ea typeface="微軟正黑體" panose="020B0604030504040204" pitchFamily="34" charset="-120"/>
              </a:rPr>
              <a:t> 【</a:t>
            </a:r>
            <a:r>
              <a:rPr lang="zh-TW" altLang="en-US" sz="1050" b="1" dirty="0">
                <a:solidFill>
                  <a:schemeClr val="tx2"/>
                </a:solidFill>
                <a:latin typeface="微軟正黑體" panose="020B0604030504040204" pitchFamily="34" charset="-120"/>
                <a:ea typeface="微軟正黑體" panose="020B0604030504040204" pitchFamily="34" charset="-120"/>
              </a:rPr>
              <a:t>野村投信獨立經營管理</a:t>
            </a:r>
            <a:r>
              <a:rPr lang="en-US" altLang="zh-TW" sz="1050" b="1" dirty="0">
                <a:solidFill>
                  <a:schemeClr val="tx2"/>
                </a:solidFill>
                <a:latin typeface="微軟正黑體" panose="020B0604030504040204" pitchFamily="34" charset="-120"/>
                <a:ea typeface="微軟正黑體" panose="020B0604030504040204" pitchFamily="34" charset="-120"/>
              </a:rPr>
              <a:t>】</a:t>
            </a:r>
            <a:endParaRPr lang="nl-NL" altLang="zh-TW" sz="1050" kern="0" dirty="0">
              <a:solidFill>
                <a:schemeClr val="bg1">
                  <a:lumMod val="6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596835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對內使用)One team One dream">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1741" t="3296" r="1514" b="3322"/>
          <a:stretch>
            <a:fillRect/>
          </a:stretch>
        </p:blipFill>
        <p:spPr bwMode="auto">
          <a:xfrm>
            <a:off x="573088" y="1418431"/>
            <a:ext cx="8759825" cy="402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6145233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對外使用) Label Page">
    <p:spTree>
      <p:nvGrpSpPr>
        <p:cNvPr id="1" name=""/>
        <p:cNvGrpSpPr/>
        <p:nvPr/>
      </p:nvGrpSpPr>
      <p:grpSpPr>
        <a:xfrm>
          <a:off x="0" y="0"/>
          <a:ext cx="0" cy="0"/>
          <a:chOff x="0" y="0"/>
          <a:chExt cx="0" cy="0"/>
        </a:xfrm>
      </p:grpSpPr>
      <p:sp>
        <p:nvSpPr>
          <p:cNvPr id="28" name="文字方塊 27"/>
          <p:cNvSpPr txBox="1"/>
          <p:nvPr/>
        </p:nvSpPr>
        <p:spPr>
          <a:xfrm>
            <a:off x="577133" y="5837202"/>
            <a:ext cx="5600003" cy="400110"/>
          </a:xfrm>
          <a:prstGeom prst="rect">
            <a:avLst/>
          </a:prstGeom>
          <a:noFill/>
        </p:spPr>
        <p:txBody>
          <a:bodyPr wrap="square" rtlCol="0">
            <a:spAutoFit/>
          </a:bodyPr>
          <a:lstStyle/>
          <a:p>
            <a:r>
              <a:rPr lang="zh-TW" altLang="en-US" sz="1000" dirty="0"/>
              <a:t>註：境外基金品牌由左至右依各品牌英文字母排序</a:t>
            </a:r>
          </a:p>
          <a:p>
            <a:r>
              <a:rPr lang="en-US" altLang="zh-TW" sz="1000" dirty="0"/>
              <a:t>Note: The rank of offshore fund labels are from left to right sorted by fund labels’ alphabet order</a:t>
            </a:r>
            <a:endParaRPr lang="zh-TW" altLang="en-US" sz="1000" dirty="0"/>
          </a:p>
        </p:txBody>
      </p:sp>
      <p:grpSp>
        <p:nvGrpSpPr>
          <p:cNvPr id="5" name="群組 4"/>
          <p:cNvGrpSpPr/>
          <p:nvPr/>
        </p:nvGrpSpPr>
        <p:grpSpPr>
          <a:xfrm>
            <a:off x="560513" y="1268760"/>
            <a:ext cx="8775514" cy="4536504"/>
            <a:chOff x="560513" y="1268760"/>
            <a:chExt cx="8775514" cy="4448663"/>
          </a:xfrm>
        </p:grpSpPr>
        <p:sp>
          <p:nvSpPr>
            <p:cNvPr id="6" name="圓角矩形 5"/>
            <p:cNvSpPr/>
            <p:nvPr/>
          </p:nvSpPr>
          <p:spPr bwMode="auto">
            <a:xfrm>
              <a:off x="560513" y="5229200"/>
              <a:ext cx="8775514" cy="488223"/>
            </a:xfrm>
            <a:prstGeom prst="roundRect">
              <a:avLst/>
            </a:prstGeom>
            <a:gradFill flip="none" rotWithShape="1">
              <a:gsLst>
                <a:gs pos="0">
                  <a:schemeClr val="accent1">
                    <a:shade val="51000"/>
                    <a:satMod val="130000"/>
                  </a:schemeClr>
                </a:gs>
                <a:gs pos="76000">
                  <a:schemeClr val="accent1">
                    <a:shade val="93000"/>
                    <a:satMod val="130000"/>
                  </a:schemeClr>
                </a:gs>
                <a:gs pos="100000">
                  <a:schemeClr val="accent1">
                    <a:shade val="94000"/>
                    <a:satMod val="135000"/>
                  </a:schemeClr>
                </a:gs>
              </a:gsLst>
              <a:lin ang="3600000" scaled="0"/>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2800" b="1" i="0" u="none" strike="noStrike" cap="none" normalizeH="0" baseline="0" dirty="0">
                  <a:ln>
                    <a:noFill/>
                  </a:ln>
                  <a:solidFill>
                    <a:schemeClr val="bg1"/>
                  </a:solidFill>
                  <a:effectLst/>
                  <a:latin typeface="Arial" charset="0"/>
                </a:rPr>
                <a:t>野村投信境內外</a:t>
              </a:r>
              <a:r>
                <a:rPr lang="zh-TW" altLang="en-US" sz="2800" b="1" dirty="0">
                  <a:solidFill>
                    <a:schemeClr val="bg1"/>
                  </a:solidFill>
                  <a:latin typeface="Arial" charset="0"/>
                </a:rPr>
                <a:t>基金品牌</a:t>
              </a:r>
              <a:endParaRPr kumimoji="0" lang="zh-TW" altLang="en-US" sz="2800" b="1" i="0" u="none" strike="noStrike" cap="none" normalizeH="0" baseline="0" dirty="0">
                <a:ln>
                  <a:noFill/>
                </a:ln>
                <a:solidFill>
                  <a:schemeClr val="bg1"/>
                </a:solidFill>
                <a:effectLst/>
                <a:latin typeface="Arial" charset="0"/>
              </a:endParaRPr>
            </a:p>
          </p:txBody>
        </p:sp>
        <p:grpSp>
          <p:nvGrpSpPr>
            <p:cNvPr id="8" name="群組 7"/>
            <p:cNvGrpSpPr/>
            <p:nvPr/>
          </p:nvGrpSpPr>
          <p:grpSpPr>
            <a:xfrm>
              <a:off x="907798" y="1268760"/>
              <a:ext cx="8137168" cy="2895162"/>
              <a:chOff x="907798" y="1268760"/>
              <a:chExt cx="8137168" cy="2895162"/>
            </a:xfrm>
          </p:grpSpPr>
          <p:grpSp>
            <p:nvGrpSpPr>
              <p:cNvPr id="9" name="群組 8"/>
              <p:cNvGrpSpPr/>
              <p:nvPr/>
            </p:nvGrpSpPr>
            <p:grpSpPr>
              <a:xfrm>
                <a:off x="3636432" y="1268760"/>
                <a:ext cx="5408534" cy="2895162"/>
                <a:chOff x="3636432" y="1268760"/>
                <a:chExt cx="5408534" cy="2895162"/>
              </a:xfrm>
            </p:grpSpPr>
            <p:grpSp>
              <p:nvGrpSpPr>
                <p:cNvPr id="17" name="群組 16"/>
                <p:cNvGrpSpPr/>
                <p:nvPr/>
              </p:nvGrpSpPr>
              <p:grpSpPr>
                <a:xfrm>
                  <a:off x="3636432" y="1268760"/>
                  <a:ext cx="5408534" cy="400667"/>
                  <a:chOff x="3362112" y="1268760"/>
                  <a:chExt cx="5408534" cy="400667"/>
                </a:xfrm>
              </p:grpSpPr>
              <p:sp>
                <p:nvSpPr>
                  <p:cNvPr id="25" name="文字方塊 24"/>
                  <p:cNvSpPr txBox="1"/>
                  <p:nvPr/>
                </p:nvSpPr>
                <p:spPr>
                  <a:xfrm>
                    <a:off x="5134430" y="1268760"/>
                    <a:ext cx="1944216" cy="369332"/>
                  </a:xfrm>
                  <a:prstGeom prst="rect">
                    <a:avLst/>
                  </a:prstGeom>
                  <a:noFill/>
                </p:spPr>
                <p:txBody>
                  <a:bodyPr wrap="square" rtlCol="0">
                    <a:spAutoFit/>
                  </a:bodyPr>
                  <a:lstStyle/>
                  <a:p>
                    <a:pPr algn="ctr"/>
                    <a:r>
                      <a:rPr lang="zh-TW" altLang="en-US" b="1" dirty="0"/>
                      <a:t>總代理境外基金</a:t>
                    </a:r>
                  </a:p>
                </p:txBody>
              </p:sp>
              <p:cxnSp>
                <p:nvCxnSpPr>
                  <p:cNvPr id="26" name="肘形接點 25"/>
                  <p:cNvCxnSpPr/>
                  <p:nvPr/>
                </p:nvCxnSpPr>
                <p:spPr bwMode="auto">
                  <a:xfrm rot="10800000" flipV="1">
                    <a:off x="3362112" y="1453427"/>
                    <a:ext cx="1692000" cy="216000"/>
                  </a:xfrm>
                  <a:prstGeom prst="bentConnector3">
                    <a:avLst>
                      <a:gd name="adj1" fmla="val 100175"/>
                    </a:avLst>
                  </a:prstGeom>
                  <a:solidFill>
                    <a:schemeClr val="accent2"/>
                  </a:solidFill>
                  <a:ln w="9525" cap="flat" cmpd="sng" algn="ctr">
                    <a:solidFill>
                      <a:schemeClr val="tx1"/>
                    </a:solidFill>
                    <a:prstDash val="solid"/>
                    <a:round/>
                    <a:headEnd type="none" w="med" len="med"/>
                    <a:tailEnd type="none" w="med" len="med"/>
                  </a:ln>
                  <a:effectLst/>
                </p:spPr>
              </p:cxnSp>
              <p:cxnSp>
                <p:nvCxnSpPr>
                  <p:cNvPr id="27" name="肘形接點 26"/>
                  <p:cNvCxnSpPr/>
                  <p:nvPr/>
                </p:nvCxnSpPr>
                <p:spPr bwMode="auto">
                  <a:xfrm>
                    <a:off x="7078646" y="1453426"/>
                    <a:ext cx="1692000" cy="216000"/>
                  </a:xfrm>
                  <a:prstGeom prst="bentConnector3">
                    <a:avLst>
                      <a:gd name="adj1" fmla="val 100282"/>
                    </a:avLst>
                  </a:prstGeom>
                  <a:solidFill>
                    <a:schemeClr val="accent2"/>
                  </a:solidFill>
                  <a:ln w="9525" cap="flat" cmpd="sng" algn="ctr">
                    <a:solidFill>
                      <a:schemeClr val="tx1"/>
                    </a:solidFill>
                    <a:prstDash val="solid"/>
                    <a:round/>
                    <a:headEnd type="none" w="med" len="med"/>
                    <a:tailEnd type="none" w="med" len="med"/>
                  </a:ln>
                  <a:effectLst/>
                </p:spPr>
              </p:cxnSp>
            </p:grpSp>
            <p:grpSp>
              <p:nvGrpSpPr>
                <p:cNvPr id="19" name="群組 18"/>
                <p:cNvGrpSpPr/>
                <p:nvPr/>
              </p:nvGrpSpPr>
              <p:grpSpPr>
                <a:xfrm>
                  <a:off x="3728864" y="1692442"/>
                  <a:ext cx="5026008" cy="2471480"/>
                  <a:chOff x="3043378" y="2304056"/>
                  <a:chExt cx="5026008" cy="2471480"/>
                </a:xfrm>
              </p:grpSpPr>
              <p:pic>
                <p:nvPicPr>
                  <p:cNvPr id="23"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3478" y="3146654"/>
                    <a:ext cx="1800200" cy="552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文字方塊 23"/>
                  <p:cNvSpPr txBox="1"/>
                  <p:nvPr/>
                </p:nvSpPr>
                <p:spPr>
                  <a:xfrm>
                    <a:off x="5946560" y="2304056"/>
                    <a:ext cx="2122826" cy="400110"/>
                  </a:xfrm>
                  <a:prstGeom prst="rect">
                    <a:avLst/>
                  </a:prstGeom>
                  <a:noFill/>
                </p:spPr>
                <p:txBody>
                  <a:bodyPr wrap="square" rtlCol="0">
                    <a:spAutoFit/>
                  </a:bodyPr>
                  <a:lstStyle/>
                  <a:p>
                    <a:pPr algn="ctr"/>
                    <a:r>
                      <a:rPr lang="en-US" altLang="zh-TW" sz="2000" b="1" dirty="0">
                        <a:solidFill>
                          <a:srgbClr val="FF6600"/>
                        </a:solidFill>
                      </a:rPr>
                      <a:t>NN (L) </a:t>
                    </a:r>
                    <a:r>
                      <a:rPr lang="zh-TW" altLang="en-US" sz="2000" b="1" dirty="0">
                        <a:solidFill>
                          <a:srgbClr val="FF6600"/>
                        </a:solidFill>
                      </a:rPr>
                      <a:t>系列基金</a:t>
                    </a:r>
                  </a:p>
                </p:txBody>
              </p:sp>
              <p:sp>
                <p:nvSpPr>
                  <p:cNvPr id="29" name="文字方塊 28"/>
                  <p:cNvSpPr txBox="1"/>
                  <p:nvPr/>
                </p:nvSpPr>
                <p:spPr>
                  <a:xfrm>
                    <a:off x="6165390" y="4375424"/>
                    <a:ext cx="1858288" cy="400110"/>
                  </a:xfrm>
                  <a:prstGeom prst="rect">
                    <a:avLst/>
                  </a:prstGeom>
                  <a:noFill/>
                </p:spPr>
                <p:txBody>
                  <a:bodyPr wrap="square" rtlCol="0">
                    <a:spAutoFit/>
                  </a:bodyPr>
                  <a:lstStyle/>
                  <a:p>
                    <a:pPr algn="ctr"/>
                    <a:r>
                      <a:rPr lang="zh-TW" altLang="en-US" sz="2000" b="1" dirty="0">
                        <a:solidFill>
                          <a:srgbClr val="00A2BD"/>
                        </a:solidFill>
                      </a:rPr>
                      <a:t>荷寶系列基金</a:t>
                    </a:r>
                  </a:p>
                </p:txBody>
              </p:sp>
              <p:sp>
                <p:nvSpPr>
                  <p:cNvPr id="30" name="文字方塊 29"/>
                  <p:cNvSpPr txBox="1"/>
                  <p:nvPr/>
                </p:nvSpPr>
                <p:spPr>
                  <a:xfrm>
                    <a:off x="3043378" y="4375426"/>
                    <a:ext cx="2661372"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b="1" dirty="0">
                        <a:solidFill>
                          <a:schemeClr val="accent1"/>
                        </a:solidFill>
                      </a:rPr>
                      <a:t>野村基金</a:t>
                    </a:r>
                    <a:r>
                      <a:rPr lang="en-US" altLang="zh-TW" sz="2000" b="1" dirty="0">
                        <a:solidFill>
                          <a:schemeClr val="accent1"/>
                        </a:solidFill>
                      </a:rPr>
                      <a:t>(</a:t>
                    </a:r>
                    <a:r>
                      <a:rPr lang="zh-TW" altLang="en-US" sz="2000" b="1" dirty="0">
                        <a:solidFill>
                          <a:schemeClr val="accent1"/>
                        </a:solidFill>
                      </a:rPr>
                      <a:t>愛爾蘭系列</a:t>
                    </a:r>
                    <a:r>
                      <a:rPr lang="en-US" altLang="zh-TW" sz="2000" b="1" dirty="0">
                        <a:solidFill>
                          <a:schemeClr val="accent1"/>
                        </a:solidFill>
                      </a:rPr>
                      <a:t>)</a:t>
                    </a:r>
                    <a:endParaRPr lang="zh-TW" altLang="en-US" sz="2000" b="1" dirty="0">
                      <a:solidFill>
                        <a:schemeClr val="accent1"/>
                      </a:solidFill>
                    </a:endParaRPr>
                  </a:p>
                </p:txBody>
              </p:sp>
            </p:grpSp>
          </p:grpSp>
          <p:grpSp>
            <p:nvGrpSpPr>
              <p:cNvPr id="10" name="群組 9"/>
              <p:cNvGrpSpPr/>
              <p:nvPr/>
            </p:nvGrpSpPr>
            <p:grpSpPr>
              <a:xfrm>
                <a:off x="907798" y="1268760"/>
                <a:ext cx="2245002" cy="2709864"/>
                <a:chOff x="237238" y="1268760"/>
                <a:chExt cx="2245002" cy="2709864"/>
              </a:xfrm>
            </p:grpSpPr>
            <p:sp>
              <p:nvSpPr>
                <p:cNvPr id="11" name="文字方塊 10"/>
                <p:cNvSpPr txBox="1"/>
                <p:nvPr/>
              </p:nvSpPr>
              <p:spPr>
                <a:xfrm>
                  <a:off x="561814" y="1268760"/>
                  <a:ext cx="1620000" cy="369332"/>
                </a:xfrm>
                <a:prstGeom prst="rect">
                  <a:avLst/>
                </a:prstGeom>
                <a:noFill/>
              </p:spPr>
              <p:txBody>
                <a:bodyPr wrap="square" lIns="0" rIns="0" rtlCol="0">
                  <a:spAutoFit/>
                </a:bodyPr>
                <a:lstStyle/>
                <a:p>
                  <a:pPr algn="ctr"/>
                  <a:r>
                    <a:rPr lang="zh-TW" altLang="en-US" b="1" dirty="0"/>
                    <a:t>境內基金</a:t>
                  </a:r>
                </a:p>
              </p:txBody>
            </p:sp>
            <p:cxnSp>
              <p:nvCxnSpPr>
                <p:cNvPr id="12" name="肘形接點 11"/>
                <p:cNvCxnSpPr/>
                <p:nvPr/>
              </p:nvCxnSpPr>
              <p:spPr bwMode="auto">
                <a:xfrm rot="10800000" flipV="1">
                  <a:off x="270190" y="1448471"/>
                  <a:ext cx="288000" cy="216000"/>
                </a:xfrm>
                <a:prstGeom prst="bentConnector2">
                  <a:avLst/>
                </a:prstGeom>
                <a:solidFill>
                  <a:schemeClr val="accent2"/>
                </a:solidFill>
                <a:ln w="9525" cap="flat" cmpd="sng" algn="ctr">
                  <a:solidFill>
                    <a:schemeClr val="tx1"/>
                  </a:solidFill>
                  <a:prstDash val="solid"/>
                  <a:round/>
                  <a:headEnd type="none" w="med" len="med"/>
                  <a:tailEnd type="none" w="med" len="med"/>
                </a:ln>
                <a:effectLst/>
              </p:spPr>
            </p:cxnSp>
            <p:cxnSp>
              <p:nvCxnSpPr>
                <p:cNvPr id="13" name="肘形接點 12"/>
                <p:cNvCxnSpPr/>
                <p:nvPr/>
              </p:nvCxnSpPr>
              <p:spPr bwMode="auto">
                <a:xfrm>
                  <a:off x="2123502" y="1448472"/>
                  <a:ext cx="288000" cy="216000"/>
                </a:xfrm>
                <a:prstGeom prst="bentConnector3">
                  <a:avLst>
                    <a:gd name="adj1" fmla="val 100456"/>
                  </a:avLst>
                </a:prstGeom>
                <a:solidFill>
                  <a:schemeClr val="accent2"/>
                </a:solidFill>
                <a:ln w="9525" cap="flat" cmpd="sng" algn="ctr">
                  <a:solidFill>
                    <a:schemeClr val="tx1"/>
                  </a:solidFill>
                  <a:prstDash val="solid"/>
                  <a:round/>
                  <a:headEnd type="none" w="med" len="med"/>
                  <a:tailEnd type="none" w="med" len="med"/>
                </a:ln>
                <a:effectLst/>
              </p:spPr>
            </p:cxnSp>
            <p:grpSp>
              <p:nvGrpSpPr>
                <p:cNvPr id="14" name="群組 13"/>
                <p:cNvGrpSpPr/>
                <p:nvPr/>
              </p:nvGrpSpPr>
              <p:grpSpPr>
                <a:xfrm>
                  <a:off x="237238" y="2115560"/>
                  <a:ext cx="2245002" cy="1863064"/>
                  <a:chOff x="237238" y="2115560"/>
                  <a:chExt cx="2245002" cy="1863064"/>
                </a:xfrm>
              </p:grpSpPr>
              <p:sp>
                <p:nvSpPr>
                  <p:cNvPr id="15" name="文字方塊 14"/>
                  <p:cNvSpPr txBox="1"/>
                  <p:nvPr/>
                </p:nvSpPr>
                <p:spPr>
                  <a:xfrm>
                    <a:off x="237238" y="2115560"/>
                    <a:ext cx="2245002" cy="400110"/>
                  </a:xfrm>
                  <a:prstGeom prst="rect">
                    <a:avLst/>
                  </a:prstGeom>
                  <a:noFill/>
                </p:spPr>
                <p:txBody>
                  <a:bodyPr wrap="square" rtlCol="0">
                    <a:spAutoFit/>
                  </a:bodyPr>
                  <a:lstStyle/>
                  <a:p>
                    <a:pPr algn="ctr"/>
                    <a:r>
                      <a:rPr lang="zh-TW" altLang="en-US" sz="2000" b="1" dirty="0"/>
                      <a:t>野村投信系列基金</a:t>
                    </a:r>
                  </a:p>
                </p:txBody>
              </p:sp>
              <p:pic>
                <p:nvPicPr>
                  <p:cNvPr id="16" name="Picture 3" descr="K:\Product &amp; Marketing Mgt\Marketing Communication\05_Marketing Collaterals\Format 提案\Word Fornat\Word Template\eDM\Logo file\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318" y="2610624"/>
                    <a:ext cx="1778641" cy="1368000"/>
                  </a:xfrm>
                  <a:prstGeom prst="rect">
                    <a:avLst/>
                  </a:prstGeom>
                  <a:noFill/>
                  <a:extLst>
                    <a:ext uri="{909E8E84-426E-40DD-AFC4-6F175D3DCCD1}">
                      <a14:hiddenFill xmlns:a14="http://schemas.microsoft.com/office/drawing/2010/main">
                        <a:solidFill>
                          <a:srgbClr val="FFFFFF"/>
                        </a:solidFill>
                      </a14:hiddenFill>
                    </a:ext>
                  </a:extLst>
                </p:spPr>
              </p:pic>
            </p:grpSp>
          </p:grpSp>
        </p:grpSp>
      </p:gr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47188" y="4427216"/>
            <a:ext cx="1265663" cy="513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1" descr="cid:image001.jpg@01D102A9.8979E25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62778" y="4500338"/>
            <a:ext cx="1407794" cy="41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直線接點 30"/>
          <p:cNvCxnSpPr/>
          <p:nvPr/>
        </p:nvCxnSpPr>
        <p:spPr bwMode="auto">
          <a:xfrm>
            <a:off x="3872880" y="3582069"/>
            <a:ext cx="5040560" cy="0"/>
          </a:xfrm>
          <a:prstGeom prst="line">
            <a:avLst/>
          </a:prstGeom>
          <a:solidFill>
            <a:schemeClr val="accent2"/>
          </a:solidFill>
          <a:ln w="6350" cap="flat" cmpd="sng" algn="ctr">
            <a:solidFill>
              <a:schemeClr val="accent2">
                <a:lumMod val="40000"/>
                <a:lumOff val="60000"/>
              </a:schemeClr>
            </a:solidFill>
            <a:prstDash val="dash"/>
            <a:round/>
            <a:headEnd type="none" w="med" len="med"/>
            <a:tailEnd type="none" w="med" len="med"/>
          </a:ln>
          <a:effectLst/>
        </p:spPr>
      </p:cxnSp>
      <p:cxnSp>
        <p:nvCxnSpPr>
          <p:cNvPr id="33" name="直線接點 32"/>
          <p:cNvCxnSpPr/>
          <p:nvPr/>
        </p:nvCxnSpPr>
        <p:spPr bwMode="auto">
          <a:xfrm rot="5400000">
            <a:off x="4970014" y="3519168"/>
            <a:ext cx="2844000" cy="0"/>
          </a:xfrm>
          <a:prstGeom prst="line">
            <a:avLst/>
          </a:prstGeom>
          <a:solidFill>
            <a:schemeClr val="accent2"/>
          </a:solidFill>
          <a:ln w="6350" cap="flat" cmpd="sng" algn="ctr">
            <a:solidFill>
              <a:schemeClr val="accent2">
                <a:lumMod val="40000"/>
                <a:lumOff val="60000"/>
              </a:schemeClr>
            </a:solidFill>
            <a:prstDash val="dash"/>
            <a:round/>
            <a:headEnd type="none" w="med" len="med"/>
            <a:tailEnd type="none" w="med" len="med"/>
          </a:ln>
          <a:effectLst/>
        </p:spPr>
      </p:cxnSp>
      <p:pic>
        <p:nvPicPr>
          <p:cNvPr id="32" name="圖片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7096" y="2366986"/>
            <a:ext cx="1440000" cy="859611"/>
          </a:xfrm>
          <a:prstGeom prst="rect">
            <a:avLst/>
          </a:prstGeom>
        </p:spPr>
      </p:pic>
      <p:sp>
        <p:nvSpPr>
          <p:cNvPr id="36" name="文字方塊 35"/>
          <p:cNvSpPr txBox="1"/>
          <p:nvPr/>
        </p:nvSpPr>
        <p:spPr>
          <a:xfrm>
            <a:off x="3547510" y="1700808"/>
            <a:ext cx="2745189" cy="400110"/>
          </a:xfrm>
          <a:prstGeom prst="rect">
            <a:avLst/>
          </a:prstGeom>
          <a:noFill/>
        </p:spPr>
        <p:txBody>
          <a:bodyPr wrap="square" rtlCol="0">
            <a:spAutoFit/>
          </a:bodyPr>
          <a:lstStyle/>
          <a:p>
            <a:pPr algn="ctr"/>
            <a:r>
              <a:rPr lang="zh-TW" altLang="en-US" sz="2000" b="1" dirty="0">
                <a:solidFill>
                  <a:srgbClr val="009D80"/>
                </a:solidFill>
              </a:rPr>
              <a:t>晉達系列基金 </a:t>
            </a:r>
            <a:r>
              <a:rPr lang="en-US" altLang="zh-TW" sz="1200" b="1" dirty="0">
                <a:solidFill>
                  <a:srgbClr val="009D80"/>
                </a:solidFill>
              </a:rPr>
              <a:t>(</a:t>
            </a:r>
            <a:r>
              <a:rPr lang="zh-TW" altLang="en-US" sz="1200" b="1" dirty="0">
                <a:solidFill>
                  <a:srgbClr val="009D80"/>
                </a:solidFill>
              </a:rPr>
              <a:t>原</a:t>
            </a:r>
            <a:r>
              <a:rPr lang="en-US" altLang="zh-TW" sz="1200" b="1" dirty="0">
                <a:solidFill>
                  <a:srgbClr val="009D80"/>
                </a:solidFill>
              </a:rPr>
              <a:t>)</a:t>
            </a:r>
            <a:r>
              <a:rPr lang="zh-TW" altLang="en-US" sz="1200" b="1" dirty="0">
                <a:solidFill>
                  <a:srgbClr val="009D80"/>
                </a:solidFill>
              </a:rPr>
              <a:t>天達</a:t>
            </a:r>
          </a:p>
        </p:txBody>
      </p:sp>
    </p:spTree>
    <p:extLst>
      <p:ext uri="{BB962C8B-B14F-4D97-AF65-F5344CB8AC3E}">
        <p14:creationId xmlns:p14="http://schemas.microsoft.com/office/powerpoint/2010/main" val="17183113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形象頁(PTSP)">
    <p:spTree>
      <p:nvGrpSpPr>
        <p:cNvPr id="1" name=""/>
        <p:cNvGrpSpPr/>
        <p:nvPr/>
      </p:nvGrpSpPr>
      <p:grpSpPr>
        <a:xfrm>
          <a:off x="0" y="0"/>
          <a:ext cx="0" cy="0"/>
          <a:chOff x="0" y="0"/>
          <a:chExt cx="0" cy="0"/>
        </a:xfrm>
      </p:grpSpPr>
      <p:pic>
        <p:nvPicPr>
          <p:cNvPr id="8" name="圖片 7"/>
          <p:cNvPicPr>
            <a:picLocks noChangeAspect="1"/>
          </p:cNvPicPr>
          <p:nvPr/>
        </p:nvPicPr>
        <p:blipFill rotWithShape="1">
          <a:blip r:embed="rId2"/>
          <a:srcRect l="5910" t="8249" r="5992" b="9130"/>
          <a:stretch/>
        </p:blipFill>
        <p:spPr>
          <a:xfrm>
            <a:off x="0" y="0"/>
            <a:ext cx="9952074" cy="6885384"/>
          </a:xfrm>
          <a:prstGeom prst="rect">
            <a:avLst/>
          </a:prstGeom>
        </p:spPr>
      </p:pic>
      <p:sp>
        <p:nvSpPr>
          <p:cNvPr id="7" name="文字方塊 6"/>
          <p:cNvSpPr txBox="1"/>
          <p:nvPr/>
        </p:nvSpPr>
        <p:spPr>
          <a:xfrm>
            <a:off x="2881009" y="6215288"/>
            <a:ext cx="4099525" cy="615553"/>
          </a:xfrm>
          <a:prstGeom prst="rect">
            <a:avLst/>
          </a:prstGeom>
          <a:solidFill>
            <a:schemeClr val="bg1"/>
          </a:solidFill>
        </p:spPr>
        <p:txBody>
          <a:bodyPr wrap="square" rtlCol="0">
            <a:spAutoFit/>
          </a:bodyPr>
          <a:lstStyle/>
          <a:p>
            <a:pPr>
              <a:spcBef>
                <a:spcPts val="300"/>
              </a:spcBef>
              <a:spcAft>
                <a:spcPts val="300"/>
              </a:spcAft>
            </a:pPr>
            <a:r>
              <a:rPr lang="zh-TW" altLang="en-US" sz="800" b="1" dirty="0">
                <a:latin typeface="+mj-ea"/>
                <a:ea typeface="+mj-ea"/>
              </a:rPr>
              <a:t>野村證券投資信託股份有限公司                   </a:t>
            </a:r>
            <a:r>
              <a:rPr lang="en-US" altLang="zh-TW" sz="800" b="1" dirty="0">
                <a:latin typeface="+mj-ea"/>
                <a:ea typeface="+mj-ea"/>
              </a:rPr>
              <a:t>110</a:t>
            </a:r>
            <a:r>
              <a:rPr lang="zh-TW" altLang="en-US" sz="800" b="1" dirty="0">
                <a:latin typeface="+mj-ea"/>
                <a:ea typeface="+mj-ea"/>
              </a:rPr>
              <a:t>台北市信義區信義路五段</a:t>
            </a:r>
            <a:r>
              <a:rPr lang="en-US" altLang="zh-TW" sz="800" b="1" dirty="0">
                <a:latin typeface="+mj-ea"/>
                <a:ea typeface="+mj-ea"/>
              </a:rPr>
              <a:t>7</a:t>
            </a:r>
            <a:r>
              <a:rPr lang="zh-TW" altLang="en-US" sz="800" b="1" dirty="0">
                <a:latin typeface="+mj-ea"/>
                <a:ea typeface="+mj-ea"/>
              </a:rPr>
              <a:t>號</a:t>
            </a:r>
            <a:r>
              <a:rPr lang="en-US" altLang="zh-TW" sz="800" b="1" dirty="0">
                <a:latin typeface="+mj-ea"/>
                <a:ea typeface="+mj-ea"/>
              </a:rPr>
              <a:t>30</a:t>
            </a:r>
            <a:r>
              <a:rPr lang="zh-TW" altLang="en-US" sz="800" b="1" dirty="0">
                <a:latin typeface="+mj-ea"/>
                <a:ea typeface="+mj-ea"/>
              </a:rPr>
              <a:t>樓</a:t>
            </a:r>
            <a:endParaRPr lang="en-US" altLang="zh-TW" sz="800" b="1" dirty="0">
              <a:latin typeface="+mj-ea"/>
              <a:ea typeface="+mj-ea"/>
            </a:endParaRPr>
          </a:p>
          <a:p>
            <a:pPr>
              <a:spcBef>
                <a:spcPts val="300"/>
              </a:spcBef>
              <a:spcAft>
                <a:spcPts val="300"/>
              </a:spcAft>
            </a:pPr>
            <a:r>
              <a:rPr lang="zh-TW" altLang="en-US" sz="800" b="1" dirty="0">
                <a:latin typeface="+mj-ea"/>
                <a:ea typeface="+mj-ea"/>
              </a:rPr>
              <a:t>理財諮詢專線：</a:t>
            </a:r>
            <a:r>
              <a:rPr lang="en-US" altLang="zh-TW" sz="800" b="1" dirty="0">
                <a:latin typeface="+mj-ea"/>
                <a:ea typeface="+mj-ea"/>
              </a:rPr>
              <a:t>02-8758-1568</a:t>
            </a:r>
            <a:r>
              <a:rPr lang="zh-TW" altLang="en-US" sz="800" b="1" dirty="0">
                <a:latin typeface="+mj-ea"/>
                <a:ea typeface="+mj-ea"/>
              </a:rPr>
              <a:t>   野村投資理財網：</a:t>
            </a:r>
            <a:r>
              <a:rPr lang="en-US" altLang="zh-TW" sz="800" b="1" dirty="0">
                <a:latin typeface="+mj-ea"/>
                <a:ea typeface="+mj-ea"/>
              </a:rPr>
              <a:t>www.nomurafunds.com.tw</a:t>
            </a:r>
          </a:p>
          <a:p>
            <a:pPr algn="ctr">
              <a:spcBef>
                <a:spcPts val="300"/>
              </a:spcBef>
              <a:spcAft>
                <a:spcPts val="300"/>
              </a:spcAft>
            </a:pPr>
            <a:r>
              <a:rPr lang="en-US" altLang="zh-TW" sz="800" b="1" dirty="0">
                <a:latin typeface="+mj-ea"/>
                <a:ea typeface="+mj-ea"/>
              </a:rPr>
              <a:t>【</a:t>
            </a:r>
            <a:r>
              <a:rPr lang="zh-TW" altLang="en-US" sz="800" b="1" dirty="0">
                <a:latin typeface="+mj-ea"/>
                <a:ea typeface="+mj-ea"/>
              </a:rPr>
              <a:t>野村投信獨立經營管理</a:t>
            </a:r>
            <a:r>
              <a:rPr lang="en-US" altLang="zh-TW" sz="800" b="1" dirty="0">
                <a:latin typeface="+mj-ea"/>
                <a:ea typeface="+mj-ea"/>
              </a:rPr>
              <a:t>】</a:t>
            </a:r>
            <a:endParaRPr lang="zh-TW" altLang="en-US" sz="800" b="1" dirty="0">
              <a:latin typeface="+mj-ea"/>
              <a:ea typeface="+mj-ea"/>
            </a:endParaRPr>
          </a:p>
        </p:txBody>
      </p:sp>
    </p:spTree>
    <p:extLst>
      <p:ext uri="{BB962C8B-B14F-4D97-AF65-F5344CB8AC3E}">
        <p14:creationId xmlns:p14="http://schemas.microsoft.com/office/powerpoint/2010/main" val="3585684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ab_過場頁">
    <p:spTree>
      <p:nvGrpSpPr>
        <p:cNvPr id="1" name=""/>
        <p:cNvGrpSpPr/>
        <p:nvPr/>
      </p:nvGrpSpPr>
      <p:grpSpPr>
        <a:xfrm>
          <a:off x="0" y="0"/>
          <a:ext cx="0" cy="0"/>
          <a:chOff x="0" y="0"/>
          <a:chExt cx="0" cy="0"/>
        </a:xfrm>
      </p:grpSpPr>
      <p:grpSp>
        <p:nvGrpSpPr>
          <p:cNvPr id="116" name="Group 115"/>
          <p:cNvGrpSpPr>
            <a:grpSpLocks noChangeAspect="1"/>
          </p:cNvGrpSpPr>
          <p:nvPr/>
        </p:nvGrpSpPr>
        <p:grpSpPr>
          <a:xfrm>
            <a:off x="228599" y="-3600"/>
            <a:ext cx="9676800" cy="3555366"/>
            <a:chOff x="266700" y="0"/>
            <a:chExt cx="9647238" cy="3540126"/>
          </a:xfrm>
        </p:grpSpPr>
        <p:sp>
          <p:nvSpPr>
            <p:cNvPr id="1084" name="AutoShape 60"/>
            <p:cNvSpPr>
              <a:spLocks noChangeAspect="1" noChangeArrowheads="1" noTextEdit="1"/>
            </p:cNvSpPr>
            <p:nvPr/>
          </p:nvSpPr>
          <p:spPr bwMode="auto">
            <a:xfrm>
              <a:off x="266700" y="0"/>
              <a:ext cx="9647238" cy="3540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86" name="Freeform 62"/>
            <p:cNvSpPr>
              <a:spLocks/>
            </p:cNvSpPr>
            <p:nvPr/>
          </p:nvSpPr>
          <p:spPr bwMode="auto">
            <a:xfrm>
              <a:off x="5572125" y="3175"/>
              <a:ext cx="4341813" cy="3536950"/>
            </a:xfrm>
            <a:custGeom>
              <a:avLst/>
              <a:gdLst/>
              <a:ahLst/>
              <a:cxnLst>
                <a:cxn ang="0">
                  <a:pos x="0" y="704"/>
                </a:cxn>
                <a:cxn ang="0">
                  <a:pos x="679" y="2228"/>
                </a:cxn>
                <a:cxn ang="0">
                  <a:pos x="2735" y="2228"/>
                </a:cxn>
                <a:cxn ang="0">
                  <a:pos x="2735" y="0"/>
                </a:cxn>
                <a:cxn ang="0">
                  <a:pos x="306" y="0"/>
                </a:cxn>
                <a:cxn ang="0">
                  <a:pos x="0" y="704"/>
                </a:cxn>
              </a:cxnLst>
              <a:rect l="0" t="0" r="r" b="b"/>
              <a:pathLst>
                <a:path w="2735" h="2228">
                  <a:moveTo>
                    <a:pt x="0" y="704"/>
                  </a:moveTo>
                  <a:lnTo>
                    <a:pt x="679" y="2228"/>
                  </a:lnTo>
                  <a:lnTo>
                    <a:pt x="2735" y="2228"/>
                  </a:lnTo>
                  <a:lnTo>
                    <a:pt x="2735" y="0"/>
                  </a:lnTo>
                  <a:lnTo>
                    <a:pt x="306" y="0"/>
                  </a:lnTo>
                  <a:lnTo>
                    <a:pt x="0" y="704"/>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87" name="Freeform 63"/>
            <p:cNvSpPr>
              <a:spLocks/>
            </p:cNvSpPr>
            <p:nvPr/>
          </p:nvSpPr>
          <p:spPr bwMode="auto">
            <a:xfrm>
              <a:off x="5572125" y="3175"/>
              <a:ext cx="4341813" cy="3536950"/>
            </a:xfrm>
            <a:custGeom>
              <a:avLst/>
              <a:gdLst/>
              <a:ahLst/>
              <a:cxnLst>
                <a:cxn ang="0">
                  <a:pos x="0" y="704"/>
                </a:cxn>
                <a:cxn ang="0">
                  <a:pos x="679" y="2228"/>
                </a:cxn>
                <a:cxn ang="0">
                  <a:pos x="2735" y="2228"/>
                </a:cxn>
                <a:cxn ang="0">
                  <a:pos x="2735" y="0"/>
                </a:cxn>
                <a:cxn ang="0">
                  <a:pos x="306" y="0"/>
                </a:cxn>
                <a:cxn ang="0">
                  <a:pos x="0" y="704"/>
                </a:cxn>
              </a:cxnLst>
              <a:rect l="0" t="0" r="r" b="b"/>
              <a:pathLst>
                <a:path w="2735" h="2228">
                  <a:moveTo>
                    <a:pt x="0" y="704"/>
                  </a:moveTo>
                  <a:lnTo>
                    <a:pt x="679" y="2228"/>
                  </a:lnTo>
                  <a:lnTo>
                    <a:pt x="2735" y="2228"/>
                  </a:lnTo>
                  <a:lnTo>
                    <a:pt x="2735" y="0"/>
                  </a:lnTo>
                  <a:lnTo>
                    <a:pt x="306" y="0"/>
                  </a:lnTo>
                  <a:lnTo>
                    <a:pt x="0" y="704"/>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88" name="Freeform 64"/>
            <p:cNvSpPr>
              <a:spLocks/>
            </p:cNvSpPr>
            <p:nvPr/>
          </p:nvSpPr>
          <p:spPr bwMode="auto">
            <a:xfrm>
              <a:off x="4842828" y="1652588"/>
              <a:ext cx="1352550" cy="1887538"/>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89" name="Freeform 65"/>
            <p:cNvSpPr>
              <a:spLocks/>
            </p:cNvSpPr>
            <p:nvPr/>
          </p:nvSpPr>
          <p:spPr bwMode="auto">
            <a:xfrm>
              <a:off x="4827588" y="1652588"/>
              <a:ext cx="1352550" cy="1887538"/>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90" name="Freeform 66"/>
            <p:cNvSpPr>
              <a:spLocks/>
            </p:cNvSpPr>
            <p:nvPr/>
          </p:nvSpPr>
          <p:spPr bwMode="auto">
            <a:xfrm>
              <a:off x="4626928" y="3175"/>
              <a:ext cx="960438" cy="1649413"/>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91" name="Freeform 67"/>
            <p:cNvSpPr>
              <a:spLocks/>
            </p:cNvSpPr>
            <p:nvPr/>
          </p:nvSpPr>
          <p:spPr bwMode="auto">
            <a:xfrm>
              <a:off x="4611688" y="3175"/>
              <a:ext cx="960438" cy="1649413"/>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92" name="Freeform 68"/>
            <p:cNvSpPr>
              <a:spLocks/>
            </p:cNvSpPr>
            <p:nvPr/>
          </p:nvSpPr>
          <p:spPr bwMode="auto">
            <a:xfrm>
              <a:off x="3116580" y="1171575"/>
              <a:ext cx="1741488" cy="2368550"/>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93" name="Freeform 69"/>
            <p:cNvSpPr>
              <a:spLocks/>
            </p:cNvSpPr>
            <p:nvPr/>
          </p:nvSpPr>
          <p:spPr bwMode="auto">
            <a:xfrm>
              <a:off x="3086100" y="1171575"/>
              <a:ext cx="1741488" cy="2368550"/>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94" name="Freeform 70"/>
            <p:cNvSpPr>
              <a:spLocks/>
            </p:cNvSpPr>
            <p:nvPr/>
          </p:nvSpPr>
          <p:spPr bwMode="auto">
            <a:xfrm>
              <a:off x="5078413" y="3175"/>
              <a:ext cx="979488" cy="1117600"/>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95" name="Freeform 71"/>
            <p:cNvSpPr>
              <a:spLocks/>
            </p:cNvSpPr>
            <p:nvPr/>
          </p:nvSpPr>
          <p:spPr bwMode="auto">
            <a:xfrm>
              <a:off x="5078413" y="3175"/>
              <a:ext cx="979488" cy="1117600"/>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96" name="Freeform 72"/>
            <p:cNvSpPr>
              <a:spLocks/>
            </p:cNvSpPr>
            <p:nvPr/>
          </p:nvSpPr>
          <p:spPr bwMode="auto">
            <a:xfrm>
              <a:off x="5086033" y="3175"/>
              <a:ext cx="979488" cy="1117600"/>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97" name="Freeform 73"/>
            <p:cNvSpPr>
              <a:spLocks/>
            </p:cNvSpPr>
            <p:nvPr/>
          </p:nvSpPr>
          <p:spPr bwMode="auto">
            <a:xfrm>
              <a:off x="5078413" y="3175"/>
              <a:ext cx="979488" cy="1117600"/>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98" name="Freeform 74"/>
            <p:cNvSpPr>
              <a:spLocks/>
            </p:cNvSpPr>
            <p:nvPr/>
          </p:nvSpPr>
          <p:spPr bwMode="auto">
            <a:xfrm>
              <a:off x="4131310" y="3175"/>
              <a:ext cx="1235075" cy="2838450"/>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99" name="Freeform 75"/>
            <p:cNvSpPr>
              <a:spLocks/>
            </p:cNvSpPr>
            <p:nvPr/>
          </p:nvSpPr>
          <p:spPr bwMode="auto">
            <a:xfrm>
              <a:off x="4108450" y="3175"/>
              <a:ext cx="1235075" cy="2838450"/>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100" name="Freeform 76"/>
            <p:cNvSpPr>
              <a:spLocks/>
            </p:cNvSpPr>
            <p:nvPr/>
          </p:nvSpPr>
          <p:spPr bwMode="auto">
            <a:xfrm>
              <a:off x="3635693" y="3175"/>
              <a:ext cx="1006475" cy="116840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101" name="Freeform 77"/>
            <p:cNvSpPr>
              <a:spLocks/>
            </p:cNvSpPr>
            <p:nvPr/>
          </p:nvSpPr>
          <p:spPr bwMode="auto">
            <a:xfrm>
              <a:off x="3605213" y="3175"/>
              <a:ext cx="1006475" cy="116840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102" name="Freeform 78"/>
            <p:cNvSpPr>
              <a:spLocks/>
            </p:cNvSpPr>
            <p:nvPr/>
          </p:nvSpPr>
          <p:spPr bwMode="auto">
            <a:xfrm>
              <a:off x="2157413" y="3175"/>
              <a:ext cx="1989138" cy="3536950"/>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103" name="Freeform 79"/>
            <p:cNvSpPr>
              <a:spLocks/>
            </p:cNvSpPr>
            <p:nvPr/>
          </p:nvSpPr>
          <p:spPr bwMode="auto">
            <a:xfrm>
              <a:off x="2119313" y="3175"/>
              <a:ext cx="1989138" cy="3536950"/>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104" name="Freeform 80"/>
            <p:cNvSpPr>
              <a:spLocks/>
            </p:cNvSpPr>
            <p:nvPr/>
          </p:nvSpPr>
          <p:spPr bwMode="auto">
            <a:xfrm>
              <a:off x="312420" y="3175"/>
              <a:ext cx="3338513" cy="3536950"/>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105" name="Freeform 81"/>
            <p:cNvSpPr>
              <a:spLocks/>
            </p:cNvSpPr>
            <p:nvPr/>
          </p:nvSpPr>
          <p:spPr bwMode="auto">
            <a:xfrm>
              <a:off x="266700" y="3175"/>
              <a:ext cx="3338513" cy="3536950"/>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grpSp>
      <p:sp>
        <p:nvSpPr>
          <p:cNvPr id="7" name="Text Placeholder 17"/>
          <p:cNvSpPr>
            <a:spLocks noGrp="1"/>
          </p:cNvSpPr>
          <p:nvPr>
            <p:ph type="body" sz="quarter" idx="10" hasCustomPrompt="1"/>
          </p:nvPr>
        </p:nvSpPr>
        <p:spPr>
          <a:xfrm>
            <a:off x="445700" y="3600000"/>
            <a:ext cx="7821613" cy="860400"/>
          </a:xfrm>
          <a:prstGeom prst="rect">
            <a:avLst/>
          </a:prstGeom>
        </p:spPr>
        <p:txBody>
          <a:bodyPr lIns="0" tIns="0" rIns="0" bIns="0" anchor="b" anchorCtr="0"/>
          <a:lstStyle>
            <a:lvl1pPr marL="0" marR="0" indent="0" algn="l" defTabSz="957263" rtl="0" eaLnBrk="1" fontAlgn="base" latinLnBrk="0" hangingPunct="1">
              <a:lnSpc>
                <a:spcPct val="100000"/>
              </a:lnSpc>
              <a:spcBef>
                <a:spcPct val="0"/>
              </a:spcBef>
              <a:spcAft>
                <a:spcPct val="0"/>
              </a:spcAft>
              <a:buClrTx/>
              <a:buSzTx/>
              <a:buFontTx/>
              <a:buNone/>
              <a:tabLst/>
              <a:defRPr kumimoji="0" lang="en-GB" sz="2800" b="1" i="0" u="none" strike="noStrike" kern="0" cap="none" spc="0" normalizeH="0" baseline="0" noProof="0">
                <a:ln>
                  <a:noFill/>
                </a:ln>
                <a:solidFill>
                  <a:schemeClr val="tx1"/>
                </a:solidFill>
                <a:effectLst/>
                <a:uLnTx/>
                <a:uFillTx/>
                <a:latin typeface="+mn-lt"/>
                <a:ea typeface="+mn-ea"/>
                <a:cs typeface="Arial Unicode MS" pitchFamily="34" charset="-128"/>
              </a:defRPr>
            </a:lvl1pPr>
          </a:lstStyle>
          <a:p>
            <a:pPr marL="0" marR="0" lvl="0" indent="0" algn="l" defTabSz="957263" rtl="0" eaLnBrk="1" fontAlgn="base" latinLnBrk="0" hangingPunct="1">
              <a:lnSpc>
                <a:spcPct val="100000"/>
              </a:lnSpc>
              <a:spcBef>
                <a:spcPct val="0"/>
              </a:spcBef>
              <a:spcAft>
                <a:spcPct val="0"/>
              </a:spcAft>
              <a:buClrTx/>
              <a:buSzTx/>
              <a:buFontTx/>
              <a:buNone/>
              <a:tabLst/>
              <a:defRPr/>
            </a:pPr>
            <a:r>
              <a:rPr lang="en-US" dirty="0"/>
              <a:t>Enter your section here</a:t>
            </a:r>
            <a:r>
              <a:rPr lang="zh-TW" altLang="en-US" dirty="0"/>
              <a:t> </a:t>
            </a:r>
            <a:r>
              <a:rPr lang="en-US" altLang="zh-TW" dirty="0"/>
              <a:t>(</a:t>
            </a:r>
            <a:r>
              <a:rPr lang="zh-TW" altLang="en-US" dirty="0"/>
              <a:t>過場頁</a:t>
            </a:r>
            <a:r>
              <a:rPr lang="en-US" altLang="zh-TW" dirty="0"/>
              <a:t>)</a:t>
            </a:r>
            <a:endParaRPr lang="en-GB" dirty="0"/>
          </a:p>
        </p:txBody>
      </p:sp>
      <p:sp>
        <p:nvSpPr>
          <p:cNvPr id="16" name="Title 15"/>
          <p:cNvSpPr>
            <a:spLocks noGrp="1"/>
          </p:cNvSpPr>
          <p:nvPr>
            <p:ph type="title" hasCustomPrompt="1"/>
          </p:nvPr>
        </p:nvSpPr>
        <p:spPr>
          <a:xfrm>
            <a:off x="445700" y="4608000"/>
            <a:ext cx="7821613" cy="507600"/>
          </a:xfrm>
          <a:prstGeom prst="rect">
            <a:avLst/>
          </a:prstGeom>
        </p:spPr>
        <p:txBody>
          <a:bodyPr lIns="0" tIns="72000" rIns="0" bIns="0" anchor="t" anchorCtr="0"/>
          <a:lstStyle>
            <a:lvl1pPr>
              <a:lnSpc>
                <a:spcPct val="120000"/>
              </a:lnSpc>
              <a:spcBef>
                <a:spcPts val="0"/>
              </a:spcBef>
              <a:spcAft>
                <a:spcPts val="0"/>
              </a:spcAft>
              <a:defRPr lang="en-GB" sz="2000" b="1" baseline="0" dirty="0">
                <a:solidFill>
                  <a:schemeClr val="tx1"/>
                </a:solidFill>
                <a:latin typeface="+mn-lt"/>
                <a:ea typeface="+mn-ea"/>
                <a:cs typeface="Arial Unicode MS" pitchFamily="34" charset="-128"/>
              </a:defRPr>
            </a:lvl1pPr>
          </a:lstStyle>
          <a:p>
            <a:pPr lvl="0" algn="l" defTabSz="957263" rtl="0" eaLnBrk="1" fontAlgn="base" hangingPunct="1">
              <a:spcBef>
                <a:spcPts val="1000"/>
              </a:spcBef>
              <a:spcAft>
                <a:spcPts val="1000"/>
              </a:spcAft>
              <a:buClr>
                <a:srgbClr val="CC3300"/>
              </a:buClr>
            </a:pPr>
            <a:r>
              <a:rPr lang="en-US" dirty="0"/>
              <a:t>Enter your sub-section here</a:t>
            </a:r>
            <a:endParaRPr lang="en-GB" dirty="0"/>
          </a:p>
        </p:txBody>
      </p:sp>
      <p:pic>
        <p:nvPicPr>
          <p:cNvPr id="41" name="Picture 40" descr="NOMURA_A4_PMS_1797.emf"/>
          <p:cNvPicPr>
            <a:picLocks noChangeAspect="1"/>
          </p:cNvPicPr>
          <p:nvPr/>
        </p:nvPicPr>
        <p:blipFill>
          <a:blip r:embed="rId2" cstate="print"/>
          <a:stretch>
            <a:fillRect/>
          </a:stretch>
        </p:blipFill>
        <p:spPr bwMode="white">
          <a:xfrm>
            <a:off x="8355804" y="306904"/>
            <a:ext cx="1260000" cy="222805"/>
          </a:xfrm>
          <a:prstGeom prst="rect">
            <a:avLst/>
          </a:prstGeom>
        </p:spPr>
      </p:pic>
      <p:pic>
        <p:nvPicPr>
          <p:cNvPr id="29" name="圖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 y="6177916"/>
            <a:ext cx="9905996" cy="679954"/>
          </a:xfrm>
          <a:prstGeom prst="rect">
            <a:avLst/>
          </a:prstGeom>
        </p:spPr>
      </p:pic>
      <p:sp>
        <p:nvSpPr>
          <p:cNvPr id="28" name="文字版面配置區 2"/>
          <p:cNvSpPr>
            <a:spLocks noGrp="1"/>
          </p:cNvSpPr>
          <p:nvPr>
            <p:ph type="body" sz="quarter" idx="18" hasCustomPrompt="1"/>
          </p:nvPr>
        </p:nvSpPr>
        <p:spPr>
          <a:xfrm>
            <a:off x="6537176" y="5858231"/>
            <a:ext cx="2879725" cy="288925"/>
          </a:xfrm>
          <a:prstGeom prst="rect">
            <a:avLst/>
          </a:prstGeom>
        </p:spPr>
        <p:txBody>
          <a:bodyPr/>
          <a:lstStyle>
            <a:lvl1pPr>
              <a:defRPr sz="1000">
                <a:latin typeface="Calibri" panose="020F0502020204030204" pitchFamily="34" charset="0"/>
              </a:defRPr>
            </a:lvl1pPr>
          </a:lstStyle>
          <a:p>
            <a:pPr lvl="0"/>
            <a:r>
              <a:rPr lang="zh-TW" altLang="en-US" dirty="0"/>
              <a:t>文宣審核編號</a:t>
            </a:r>
          </a:p>
        </p:txBody>
      </p:sp>
      <p:sp>
        <p:nvSpPr>
          <p:cNvPr id="30" name="Rectangle 47"/>
          <p:cNvSpPr>
            <a:spLocks noChangeArrowheads="1"/>
          </p:cNvSpPr>
          <p:nvPr/>
        </p:nvSpPr>
        <p:spPr bwMode="auto">
          <a:xfrm>
            <a:off x="10026299" y="-164911"/>
            <a:ext cx="1944216"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eaLnBrk="1" hangingPunct="1">
              <a:defRPr/>
            </a:pPr>
            <a:r>
              <a:rPr lang="en-GB" altLang="zh-TW" sz="2800" b="1" dirty="0">
                <a:solidFill>
                  <a:schemeClr val="accent1"/>
                </a:solidFill>
                <a:ea typeface="新細明體" pitchFamily="18" charset="-120"/>
              </a:rPr>
              <a:t>←</a:t>
            </a:r>
          </a:p>
          <a:p>
            <a:pPr eaLnBrk="1" hangingPunct="1">
              <a:defRPr/>
            </a:pPr>
            <a:endParaRPr lang="en-GB" altLang="zh-TW" sz="1400" b="1" dirty="0">
              <a:solidFill>
                <a:schemeClr val="accent1"/>
              </a:solidFill>
              <a:ea typeface="新細明體" pitchFamily="18" charset="-120"/>
            </a:endParaRPr>
          </a:p>
          <a:p>
            <a:pPr eaLnBrk="1" hangingPunct="1">
              <a:defRPr/>
            </a:pPr>
            <a:endParaRPr lang="en-GB" altLang="zh-TW" sz="1400" b="1" dirty="0">
              <a:solidFill>
                <a:schemeClr val="accent1"/>
              </a:solidFill>
              <a:ea typeface="新細明體" pitchFamily="18" charset="-120"/>
            </a:endParaRPr>
          </a:p>
          <a:p>
            <a:pPr eaLnBrk="1" hangingPunct="1">
              <a:defRPr/>
            </a:pPr>
            <a:endParaRPr lang="en-GB" altLang="zh-TW" sz="1400" b="1" dirty="0">
              <a:solidFill>
                <a:schemeClr val="accent1"/>
              </a:solidFill>
              <a:ea typeface="新細明體" pitchFamily="18" charset="-120"/>
            </a:endParaRPr>
          </a:p>
          <a:p>
            <a:pPr eaLnBrk="1" hangingPunct="1">
              <a:defRPr/>
            </a:pPr>
            <a:endParaRPr lang="en-GB" altLang="zh-TW" sz="1400" b="1" dirty="0">
              <a:solidFill>
                <a:schemeClr val="accent1"/>
              </a:solidFill>
              <a:ea typeface="新細明體" pitchFamily="18" charset="-120"/>
            </a:endParaRPr>
          </a:p>
          <a:p>
            <a:pPr eaLnBrk="1" hangingPunct="1">
              <a:defRPr/>
            </a:pPr>
            <a:endParaRPr lang="en-GB" altLang="zh-TW" sz="1400" b="1" dirty="0">
              <a:solidFill>
                <a:schemeClr val="accent1"/>
              </a:solidFill>
              <a:ea typeface="新細明體" pitchFamily="18" charset="-120"/>
            </a:endParaRPr>
          </a:p>
          <a:p>
            <a:pPr eaLnBrk="1" hangingPunct="1">
              <a:defRPr/>
            </a:pPr>
            <a:endParaRPr lang="en-GB" altLang="zh-TW" sz="1400" b="1" dirty="0">
              <a:solidFill>
                <a:schemeClr val="accent1"/>
              </a:solidFill>
              <a:ea typeface="新細明體" pitchFamily="18" charset="-120"/>
            </a:endParaRPr>
          </a:p>
          <a:p>
            <a:pPr eaLnBrk="1" hangingPunct="1">
              <a:defRPr/>
            </a:pPr>
            <a:r>
              <a:rPr lang="en-GB" altLang="zh-TW" sz="1400" b="1" dirty="0">
                <a:solidFill>
                  <a:schemeClr val="accent1"/>
                </a:solidFill>
                <a:ea typeface="新細明體" pitchFamily="18" charset="-120"/>
              </a:rPr>
              <a:t>Do not put content </a:t>
            </a:r>
            <a:br>
              <a:rPr lang="en-GB" altLang="zh-TW" sz="1400" b="1" dirty="0">
                <a:solidFill>
                  <a:schemeClr val="accent1"/>
                </a:solidFill>
                <a:ea typeface="新細明體" pitchFamily="18" charset="-120"/>
              </a:rPr>
            </a:br>
            <a:r>
              <a:rPr lang="en-GB" altLang="zh-TW" sz="1400" b="1" dirty="0">
                <a:solidFill>
                  <a:schemeClr val="accent1"/>
                </a:solidFill>
                <a:ea typeface="新細明體" pitchFamily="18" charset="-120"/>
              </a:rPr>
              <a:t>around the brand logo area</a:t>
            </a:r>
            <a:r>
              <a:rPr lang="en-US" altLang="zh-TW" sz="1400" b="1" dirty="0">
                <a:solidFill>
                  <a:schemeClr val="accent1"/>
                </a:solidFill>
                <a:ea typeface="新細明體" pitchFamily="18" charset="-120"/>
              </a:rPr>
              <a:t>(</a:t>
            </a:r>
            <a:r>
              <a:rPr lang="zh-TW" altLang="en-US" sz="1400" b="1" dirty="0">
                <a:solidFill>
                  <a:schemeClr val="accent1"/>
                </a:solidFill>
                <a:ea typeface="新細明體" pitchFamily="18" charset="-120"/>
              </a:rPr>
              <a:t>此區塊保持淨空</a:t>
            </a:r>
            <a:r>
              <a:rPr lang="en-US" altLang="zh-TW" sz="1400" b="1" dirty="0">
                <a:solidFill>
                  <a:schemeClr val="accent1"/>
                </a:solidFill>
                <a:ea typeface="新細明體" pitchFamily="18" charset="-120"/>
              </a:rPr>
              <a:t>)</a:t>
            </a:r>
            <a:endParaRPr lang="en-GB" altLang="zh-TW" sz="1400" b="1" dirty="0">
              <a:solidFill>
                <a:schemeClr val="accent1"/>
              </a:solidFill>
              <a:ea typeface="新細明體" pitchFamily="18" charset="-120"/>
            </a:endParaRPr>
          </a:p>
          <a:p>
            <a:pPr eaLnBrk="1" hangingPunct="1">
              <a:defRPr/>
            </a:pPr>
            <a:endParaRPr lang="en-GB" altLang="zh-TW" sz="1400" b="1" dirty="0">
              <a:solidFill>
                <a:schemeClr val="accent1"/>
              </a:solidFill>
              <a:ea typeface="新細明體" pitchFamily="18" charset="-120"/>
            </a:endParaRPr>
          </a:p>
          <a:p>
            <a:pPr eaLnBrk="1" hangingPunct="1">
              <a:defRPr/>
            </a:pPr>
            <a:endParaRPr lang="en-GB" altLang="zh-TW" sz="1400" b="1" dirty="0">
              <a:solidFill>
                <a:schemeClr val="accent1"/>
              </a:solidFill>
              <a:ea typeface="新細明體" pitchFamily="18" charset="-120"/>
            </a:endParaRPr>
          </a:p>
          <a:p>
            <a:pPr eaLnBrk="1" hangingPunct="1">
              <a:defRPr/>
            </a:pPr>
            <a:endParaRPr lang="en-GB" altLang="zh-TW" sz="1400" b="1" dirty="0">
              <a:solidFill>
                <a:schemeClr val="accent1"/>
              </a:solidFill>
              <a:ea typeface="新細明體" pitchFamily="18" charset="-120"/>
            </a:endParaRPr>
          </a:p>
          <a:p>
            <a:pPr eaLnBrk="1" hangingPunct="1">
              <a:defRPr/>
            </a:pPr>
            <a:endParaRPr lang="en-GB" altLang="zh-TW" sz="1400" b="1" dirty="0">
              <a:solidFill>
                <a:schemeClr val="accent1"/>
              </a:solidFill>
              <a:ea typeface="新細明體" pitchFamily="18" charset="-120"/>
            </a:endParaRPr>
          </a:p>
          <a:p>
            <a:pPr eaLnBrk="1" hangingPunct="1">
              <a:defRPr/>
            </a:pPr>
            <a:endParaRPr lang="en-GB" altLang="zh-TW" sz="1400" b="1" dirty="0">
              <a:solidFill>
                <a:schemeClr val="accent1"/>
              </a:solidFill>
              <a:ea typeface="新細明體" pitchFamily="18" charset="-12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altLang="zh-TW" sz="2800" b="1" dirty="0">
                <a:solidFill>
                  <a:schemeClr val="accent1"/>
                </a:solidFill>
                <a:ea typeface="新細明體" pitchFamily="18" charset="-120"/>
              </a:rPr>
              <a:t>←</a:t>
            </a:r>
          </a:p>
        </p:txBody>
      </p:sp>
      <p:sp>
        <p:nvSpPr>
          <p:cNvPr id="31" name="Rectangle 47"/>
          <p:cNvSpPr>
            <a:spLocks noChangeArrowheads="1"/>
          </p:cNvSpPr>
          <p:nvPr/>
        </p:nvSpPr>
        <p:spPr bwMode="auto">
          <a:xfrm>
            <a:off x="9940395" y="6226860"/>
            <a:ext cx="194421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eaLnBrk="1" hangingPunct="1">
              <a:defRPr/>
            </a:pPr>
            <a:r>
              <a:rPr lang="en-GB" altLang="zh-TW" sz="1100" b="1" dirty="0">
                <a:solidFill>
                  <a:schemeClr val="accent1"/>
                </a:solidFill>
                <a:ea typeface="新細明體" pitchFamily="18" charset="-120"/>
              </a:rPr>
              <a:t>←</a:t>
            </a:r>
            <a:r>
              <a:rPr lang="zh-TW" altLang="en-US" sz="1100" b="1" dirty="0">
                <a:solidFill>
                  <a:schemeClr val="accent1"/>
                </a:solidFill>
                <a:ea typeface="新細明體" pitchFamily="18" charset="-120"/>
              </a:rPr>
              <a:t> </a:t>
            </a:r>
            <a:r>
              <a:rPr lang="en-US" altLang="zh-TW" sz="1100" b="1" dirty="0">
                <a:solidFill>
                  <a:schemeClr val="accent1"/>
                </a:solidFill>
                <a:ea typeface="新細明體" pitchFamily="18" charset="-120"/>
              </a:rPr>
              <a:t>(</a:t>
            </a:r>
            <a:r>
              <a:rPr lang="zh-TW" altLang="en-US" sz="1100" b="1" dirty="0">
                <a:solidFill>
                  <a:schemeClr val="accent1"/>
                </a:solidFill>
                <a:ea typeface="新細明體" pitchFamily="18" charset="-120"/>
              </a:rPr>
              <a:t>此區塊保持淨空</a:t>
            </a:r>
            <a:r>
              <a:rPr lang="en-US" altLang="zh-TW" sz="1100" b="1" dirty="0">
                <a:solidFill>
                  <a:schemeClr val="accent1"/>
                </a:solidFill>
                <a:ea typeface="新細明體" pitchFamily="18" charset="-120"/>
              </a:rPr>
              <a:t>)</a:t>
            </a:r>
            <a:endParaRPr lang="en-GB" altLang="zh-TW" sz="1100" b="1" dirty="0">
              <a:solidFill>
                <a:schemeClr val="accent1"/>
              </a:solidFill>
              <a:ea typeface="新細明體" pitchFamily="18" charset="-120"/>
            </a:endParaRPr>
          </a:p>
          <a:p>
            <a:pPr eaLnBrk="1" hangingPunct="1">
              <a:defRPr/>
            </a:pPr>
            <a:r>
              <a:rPr lang="en-GB" altLang="zh-TW" sz="1100" b="1" dirty="0">
                <a:solidFill>
                  <a:schemeClr val="accent1"/>
                </a:solidFill>
                <a:ea typeface="新細明體" pitchFamily="18" charset="-120"/>
              </a:rPr>
              <a:t>Do not put content </a:t>
            </a:r>
            <a:br>
              <a:rPr lang="en-GB" altLang="zh-TW" sz="1100" b="1" dirty="0">
                <a:solidFill>
                  <a:schemeClr val="accent1"/>
                </a:solidFill>
                <a:ea typeface="新細明體" pitchFamily="18" charset="-120"/>
              </a:rPr>
            </a:br>
            <a:r>
              <a:rPr lang="en-GB" altLang="zh-TW" sz="1100" b="1" dirty="0">
                <a:solidFill>
                  <a:schemeClr val="accent1"/>
                </a:solidFill>
                <a:ea typeface="新細明體" pitchFamily="18" charset="-120"/>
              </a:rPr>
              <a:t>around the brand logo area</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zh-TW" sz="1100" b="1" dirty="0">
                <a:solidFill>
                  <a:schemeClr val="accent1"/>
                </a:solidFill>
                <a:ea typeface="新細明體" pitchFamily="18" charset="-120"/>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9" name="TextBox 8"/>
          <p:cNvSpPr txBox="1"/>
          <p:nvPr/>
        </p:nvSpPr>
        <p:spPr>
          <a:xfrm>
            <a:off x="1897200" y="57600"/>
            <a:ext cx="6336000" cy="720000"/>
          </a:xfrm>
          <a:prstGeom prst="rect">
            <a:avLst/>
          </a:prstGeom>
          <a:noFill/>
        </p:spPr>
        <p:txBody>
          <a:bodyPr wrap="none" lIns="0" tIns="0" rIns="0" bIns="0" rtlCol="0" anchor="ctr" anchorCtr="0">
            <a:noAutofit/>
          </a:bodyPr>
          <a:lstStyle/>
          <a:p>
            <a:pPr>
              <a:lnSpc>
                <a:spcPct val="100000"/>
              </a:lnSpc>
            </a:pPr>
            <a:r>
              <a:rPr lang="en-GB" sz="2400" b="1" baseline="0" dirty="0">
                <a:latin typeface="+mj-lt"/>
                <a:ea typeface="+mj-ea"/>
              </a:rPr>
              <a:t>Table of contents</a:t>
            </a:r>
          </a:p>
        </p:txBody>
      </p:sp>
      <p:sp>
        <p:nvSpPr>
          <p:cNvPr id="2" name="頁尾版面配置區 1"/>
          <p:cNvSpPr>
            <a:spLocks noGrp="1"/>
          </p:cNvSpPr>
          <p:nvPr>
            <p:ph type="ftr" sz="quarter" idx="10"/>
          </p:nvPr>
        </p:nvSpPr>
        <p:spPr/>
        <p:txBody>
          <a:bodyPr/>
          <a:lstStyle>
            <a:lvl1pPr>
              <a:defRPr>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11"/>
          </p:nvPr>
        </p:nvSpPr>
        <p:spPr/>
        <p:txBody>
          <a:bodyPr/>
          <a:lstStyle>
            <a:lvl1pPr>
              <a:defRPr>
                <a:ea typeface="+mn-ea"/>
              </a:defRPr>
            </a:lvl1pPr>
          </a:lstStyle>
          <a:p>
            <a:fld id="{F40BDD72-1960-4172-B575-A9D344DF4EC2}" type="slidenum">
              <a:rPr lang="zh-TW" altLang="en-US" smtClean="0"/>
              <a:pPr/>
              <a:t>‹#›</a:t>
            </a:fld>
            <a:endParaRPr lang="zh-TW" altLang="en-US" dirty="0"/>
          </a:p>
        </p:txBody>
      </p:sp>
      <p:sp>
        <p:nvSpPr>
          <p:cNvPr id="7" name="Content Placeholder 3"/>
          <p:cNvSpPr>
            <a:spLocks noGrp="1"/>
          </p:cNvSpPr>
          <p:nvPr>
            <p:ph sz="half" idx="2" hasCustomPrompt="1"/>
          </p:nvPr>
        </p:nvSpPr>
        <p:spPr>
          <a:xfrm>
            <a:off x="266400" y="1048231"/>
            <a:ext cx="9360000" cy="5260494"/>
          </a:xfrm>
          <a:prstGeom prst="rect">
            <a:avLst/>
          </a:prstGeom>
          <a:noFill/>
          <a:ln w="9525">
            <a:noFill/>
            <a:miter lim="800000"/>
            <a:headEnd/>
            <a:tailEnd/>
          </a:ln>
        </p:spPr>
        <p:txBody>
          <a:bodyPr lIns="0" tIns="64800" rIns="46800" bIns="64800"/>
          <a:lstStyle>
            <a:lvl1pPr marL="342900" indent="-342900" algn="l" defTabSz="815780" rtl="0" fontAlgn="base">
              <a:lnSpc>
                <a:spcPct val="100000"/>
              </a:lnSpc>
              <a:spcBef>
                <a:spcPts val="200"/>
              </a:spcBef>
              <a:spcAft>
                <a:spcPts val="200"/>
              </a:spcAft>
              <a:buSzPct val="90000"/>
              <a:buFont typeface="Wingdings" panose="05000000000000000000" pitchFamily="2" charset="2"/>
              <a:buChar char="n"/>
              <a:tabLst/>
              <a:defRPr lang="en-US" sz="2000" baseline="0" dirty="0" smtClean="0">
                <a:solidFill>
                  <a:schemeClr val="tx1"/>
                </a:solidFill>
                <a:latin typeface="+mn-lt"/>
                <a:ea typeface="+mn-ea"/>
                <a:cs typeface="+mn-cs"/>
              </a:defRPr>
            </a:lvl1pPr>
            <a:lvl2pPr marL="625475" indent="-287338" algn="l" defTabSz="815780" rtl="0" fontAlgn="base">
              <a:lnSpc>
                <a:spcPct val="100000"/>
              </a:lnSpc>
              <a:spcBef>
                <a:spcPts val="200"/>
              </a:spcBef>
              <a:spcAft>
                <a:spcPts val="200"/>
              </a:spcAft>
              <a:buClr>
                <a:schemeClr val="accent1"/>
              </a:buClr>
              <a:buSzPct val="70000"/>
              <a:buFont typeface="Wingdings" pitchFamily="2" charset="2"/>
              <a:buChar char="n"/>
              <a:defRPr lang="en-US" sz="1800" dirty="0" smtClean="0">
                <a:solidFill>
                  <a:schemeClr val="tx1"/>
                </a:solidFill>
                <a:latin typeface="+mn-lt"/>
                <a:ea typeface="+mn-ea"/>
                <a:cs typeface="+mn-cs"/>
              </a:defRPr>
            </a:lvl2pPr>
            <a:lvl3pPr marL="864000" marR="0" indent="-215900" algn="l" defTabSz="895350" rtl="0" eaLnBrk="1" fontAlgn="base" latinLnBrk="0" hangingPunct="1">
              <a:lnSpc>
                <a:spcPct val="100000"/>
              </a:lnSpc>
              <a:spcBef>
                <a:spcPts val="200"/>
              </a:spcBef>
              <a:spcAft>
                <a:spcPts val="200"/>
              </a:spcAft>
              <a:buClr>
                <a:schemeClr val="accent1"/>
              </a:buClr>
              <a:buSzPts val="1200"/>
              <a:buFont typeface="Arial" pitchFamily="34" charset="0"/>
              <a:buChar char="–"/>
              <a:tabLst/>
              <a:defRPr lang="en-US" sz="1800" dirty="0" smtClean="0">
                <a:solidFill>
                  <a:schemeClr val="tx1"/>
                </a:solidFill>
                <a:latin typeface="+mn-lt"/>
                <a:ea typeface="+mn-ea"/>
                <a:cs typeface="+mn-cs"/>
              </a:defRPr>
            </a:lvl3pPr>
            <a:lvl4pPr marL="1098000" indent="-215900" algn="l" defTabSz="815780" rtl="0" fontAlgn="base">
              <a:lnSpc>
                <a:spcPct val="100000"/>
              </a:lnSpc>
              <a:spcBef>
                <a:spcPts val="200"/>
              </a:spcBef>
              <a:spcAft>
                <a:spcPts val="200"/>
              </a:spcAft>
              <a:buClr>
                <a:schemeClr val="accent1"/>
              </a:buClr>
              <a:buSzPts val="1200"/>
              <a:buFont typeface="Symbol"/>
              <a:buChar char="-"/>
              <a:defRPr lang="en-US" sz="1600" baseline="0" dirty="0" smtClean="0">
                <a:solidFill>
                  <a:schemeClr val="tx1"/>
                </a:solidFill>
                <a:latin typeface="+mn-lt"/>
                <a:ea typeface="+mn-ea"/>
                <a:cs typeface="+mn-cs"/>
              </a:defRPr>
            </a:lvl4pPr>
            <a:lvl5pPr marL="1332000" indent="-216000" algn="l" defTabSz="815780" rtl="0" fontAlgn="base">
              <a:lnSpc>
                <a:spcPct val="100000"/>
              </a:lnSpc>
              <a:spcBef>
                <a:spcPts val="200"/>
              </a:spcBef>
              <a:spcAft>
                <a:spcPts val="200"/>
              </a:spcAft>
              <a:buClr>
                <a:schemeClr val="accent1"/>
              </a:buClr>
              <a:buSzPts val="1200"/>
              <a:buFont typeface="Symbol"/>
              <a:buChar char="-"/>
              <a:defRPr lang="en-GB" sz="16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altLang="zh-TW" dirty="0"/>
              <a:t>Click to add text</a:t>
            </a:r>
          </a:p>
          <a:p>
            <a:pPr lvl="1"/>
            <a:r>
              <a:rPr lang="en-GB" altLang="zh-TW" dirty="0"/>
              <a:t>Level 1</a:t>
            </a:r>
          </a:p>
          <a:p>
            <a:pPr lvl="2"/>
            <a:r>
              <a:rPr lang="en-GB" altLang="zh-TW" dirty="0"/>
              <a:t>Level 2</a:t>
            </a:r>
          </a:p>
          <a:p>
            <a:pPr lvl="3"/>
            <a:r>
              <a:rPr lang="en-GB" altLang="zh-TW" dirty="0"/>
              <a:t>Level 3</a:t>
            </a:r>
          </a:p>
          <a:p>
            <a:pPr lvl="4"/>
            <a:r>
              <a:rPr lang="en-GB" altLang="zh-TW" dirty="0"/>
              <a:t>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_0">
    <p:bg>
      <p:bgPr>
        <a:solidFill>
          <a:schemeClr val="bg1"/>
        </a:solidFill>
        <a:effectLst/>
      </p:bgPr>
    </p:bg>
    <p:spTree>
      <p:nvGrpSpPr>
        <p:cNvPr id="1" name=""/>
        <p:cNvGrpSpPr/>
        <p:nvPr/>
      </p:nvGrpSpPr>
      <p:grpSpPr>
        <a:xfrm>
          <a:off x="0" y="0"/>
          <a:ext cx="0" cy="0"/>
          <a:chOff x="0" y="0"/>
          <a:chExt cx="0" cy="0"/>
        </a:xfrm>
      </p:grpSpPr>
      <p:sp>
        <p:nvSpPr>
          <p:cNvPr id="3" name="頁尾版面配置區 2"/>
          <p:cNvSpPr>
            <a:spLocks noGrp="1"/>
          </p:cNvSpPr>
          <p:nvPr>
            <p:ph type="ftr" sz="quarter" idx="10"/>
          </p:nvPr>
        </p:nvSpPr>
        <p:spPr/>
        <p:txBody>
          <a:bodyPr/>
          <a:lstStyle>
            <a:lvl1pPr>
              <a:defRPr>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4" name="投影片編號版面配置區 3"/>
          <p:cNvSpPr>
            <a:spLocks noGrp="1"/>
          </p:cNvSpPr>
          <p:nvPr>
            <p:ph type="sldNum" sz="quarter" idx="11"/>
          </p:nvPr>
        </p:nvSpPr>
        <p:spPr/>
        <p:txBody>
          <a:bodyPr/>
          <a:lstStyle>
            <a:lvl1pPr>
              <a:defRPr>
                <a:latin typeface="+mn-lt"/>
                <a:ea typeface="+mn-ea"/>
              </a:defRPr>
            </a:lvl1pPr>
          </a:lstStyle>
          <a:p>
            <a:fld id="{F40BDD72-1960-4172-B575-A9D344DF4EC2}" type="slidenum">
              <a:rPr lang="zh-TW" altLang="en-US" smtClean="0"/>
              <a:pPr/>
              <a:t>‹#›</a:t>
            </a:fld>
            <a:endParaRPr lang="zh-TW" altLang="en-US" dirty="0"/>
          </a:p>
        </p:txBody>
      </p:sp>
      <p:sp>
        <p:nvSpPr>
          <p:cNvPr id="5"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6" name="Content Placeholder 3"/>
          <p:cNvSpPr>
            <a:spLocks noGrp="1"/>
          </p:cNvSpPr>
          <p:nvPr>
            <p:ph sz="half" idx="2" hasCustomPrompt="1"/>
          </p:nvPr>
        </p:nvSpPr>
        <p:spPr>
          <a:xfrm>
            <a:off x="266400" y="1048231"/>
            <a:ext cx="9360000" cy="5256000"/>
          </a:xfrm>
          <a:prstGeom prst="rect">
            <a:avLst/>
          </a:prstGeom>
          <a:noFill/>
          <a:ln w="9525">
            <a:noFill/>
            <a:miter lim="800000"/>
            <a:headEnd/>
            <a:tailEnd/>
          </a:ln>
        </p:spPr>
        <p:txBody>
          <a:bodyPr lIns="0" tIns="64800" rIns="46800" bIns="64800"/>
          <a:lstStyle>
            <a:lvl1pPr marL="342900" indent="-342900" algn="l" defTabSz="815780" rtl="0" fontAlgn="base">
              <a:lnSpc>
                <a:spcPct val="100000"/>
              </a:lnSpc>
              <a:spcBef>
                <a:spcPts val="200"/>
              </a:spcBef>
              <a:spcAft>
                <a:spcPts val="200"/>
              </a:spcAft>
              <a:buSzPct val="90000"/>
              <a:buFont typeface="Wingdings" panose="05000000000000000000" pitchFamily="2" charset="2"/>
              <a:buChar char="n"/>
              <a:tabLst/>
              <a:defRPr lang="en-US" sz="2000" baseline="0" dirty="0" smtClean="0">
                <a:solidFill>
                  <a:schemeClr val="tx1"/>
                </a:solidFill>
                <a:latin typeface="+mn-lt"/>
                <a:ea typeface="+mn-ea"/>
                <a:cs typeface="+mn-cs"/>
              </a:defRPr>
            </a:lvl1pPr>
            <a:lvl2pPr marL="626400" indent="-288000" algn="l" defTabSz="815780" rtl="0" fontAlgn="base">
              <a:lnSpc>
                <a:spcPct val="100000"/>
              </a:lnSpc>
              <a:spcBef>
                <a:spcPts val="200"/>
              </a:spcBef>
              <a:spcAft>
                <a:spcPts val="200"/>
              </a:spcAft>
              <a:buClr>
                <a:schemeClr val="accent1"/>
              </a:buClr>
              <a:buSzPct val="70000"/>
              <a:buFont typeface="Wingdings" pitchFamily="2" charset="2"/>
              <a:buChar char="n"/>
              <a:defRPr lang="en-US" sz="1800" dirty="0" smtClean="0">
                <a:solidFill>
                  <a:schemeClr val="tx1"/>
                </a:solidFill>
                <a:latin typeface="+mn-lt"/>
                <a:ea typeface="+mn-ea"/>
                <a:cs typeface="+mn-cs"/>
              </a:defRPr>
            </a:lvl2pPr>
            <a:lvl3pPr marL="864000" indent="-216000" algn="l" defTabSz="815780" rtl="0" fontAlgn="base">
              <a:lnSpc>
                <a:spcPct val="100000"/>
              </a:lnSpc>
              <a:spcBef>
                <a:spcPts val="200"/>
              </a:spcBef>
              <a:spcAft>
                <a:spcPts val="200"/>
              </a:spcAft>
              <a:buClr>
                <a:schemeClr val="accent1"/>
              </a:buClr>
              <a:buSzPts val="1200"/>
              <a:buFont typeface="Arial" pitchFamily="34" charset="0"/>
              <a:buChar char="–"/>
              <a:defRPr lang="en-US" sz="1800" dirty="0" smtClean="0">
                <a:solidFill>
                  <a:schemeClr val="tx1"/>
                </a:solidFill>
                <a:latin typeface="+mn-lt"/>
                <a:ea typeface="+mn-ea"/>
                <a:cs typeface="+mn-cs"/>
              </a:defRPr>
            </a:lvl3pPr>
            <a:lvl4pPr marL="1098000" indent="-216000" algn="l" defTabSz="815780" rtl="0" fontAlgn="base">
              <a:lnSpc>
                <a:spcPct val="100000"/>
              </a:lnSpc>
              <a:spcBef>
                <a:spcPts val="200"/>
              </a:spcBef>
              <a:spcAft>
                <a:spcPts val="200"/>
              </a:spcAft>
              <a:buClr>
                <a:schemeClr val="accent1"/>
              </a:buClr>
              <a:buSzPts val="1200"/>
              <a:buFont typeface="Symbol"/>
              <a:buChar char="-"/>
              <a:defRPr lang="en-US" sz="1600" baseline="0" dirty="0" smtClean="0">
                <a:solidFill>
                  <a:schemeClr val="tx1"/>
                </a:solidFill>
                <a:latin typeface="+mn-lt"/>
                <a:ea typeface="+mn-ea"/>
                <a:cs typeface="+mn-cs"/>
              </a:defRPr>
            </a:lvl4pPr>
            <a:lvl5pPr marL="1332000" indent="-216000" algn="l" defTabSz="815780" rtl="0" fontAlgn="base">
              <a:lnSpc>
                <a:spcPct val="100000"/>
              </a:lnSpc>
              <a:spcBef>
                <a:spcPts val="200"/>
              </a:spcBef>
              <a:spcAft>
                <a:spcPts val="200"/>
              </a:spcAft>
              <a:buClr>
                <a:schemeClr val="accent1"/>
              </a:buClr>
              <a:buSzPts val="1200"/>
              <a:buFont typeface="Symbol"/>
              <a:buChar char="-"/>
              <a:defRPr lang="en-GB" sz="16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altLang="zh-TW" dirty="0"/>
              <a:t>Click to add text</a:t>
            </a:r>
          </a:p>
          <a:p>
            <a:pPr lvl="1"/>
            <a:r>
              <a:rPr lang="en-GB" altLang="zh-TW" dirty="0"/>
              <a:t>Level 1</a:t>
            </a:r>
          </a:p>
          <a:p>
            <a:pPr lvl="2"/>
            <a:r>
              <a:rPr lang="en-GB" altLang="zh-TW" dirty="0"/>
              <a:t>Level 2</a:t>
            </a:r>
          </a:p>
          <a:p>
            <a:pPr lvl="3"/>
            <a:r>
              <a:rPr lang="en-GB" altLang="zh-TW" dirty="0"/>
              <a:t>Level 3</a:t>
            </a:r>
          </a:p>
          <a:p>
            <a:pPr lvl="4"/>
            <a:r>
              <a:rPr lang="en-GB" altLang="zh-TW" dirty="0"/>
              <a:t>Level 4</a:t>
            </a:r>
          </a:p>
        </p:txBody>
      </p:sp>
    </p:spTree>
    <p:extLst>
      <p:ext uri="{BB962C8B-B14F-4D97-AF65-F5344CB8AC3E}">
        <p14:creationId xmlns:p14="http://schemas.microsoft.com/office/powerpoint/2010/main" val="105039660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1">
    <p:spTree>
      <p:nvGrpSpPr>
        <p:cNvPr id="1" name=""/>
        <p:cNvGrpSpPr/>
        <p:nvPr/>
      </p:nvGrpSpPr>
      <p:grpSpPr>
        <a:xfrm>
          <a:off x="0" y="0"/>
          <a:ext cx="0" cy="0"/>
          <a:chOff x="0" y="0"/>
          <a:chExt cx="0" cy="0"/>
        </a:xfrm>
      </p:grpSpPr>
      <p:sp>
        <p:nvSpPr>
          <p:cNvPr id="9" name="Content Placeholder 3"/>
          <p:cNvSpPr>
            <a:spLocks noGrp="1"/>
          </p:cNvSpPr>
          <p:nvPr>
            <p:ph sz="half" idx="2" hasCustomPrompt="1"/>
          </p:nvPr>
        </p:nvSpPr>
        <p:spPr>
          <a:xfrm>
            <a:off x="266400" y="1412877"/>
            <a:ext cx="9360000" cy="4886323"/>
          </a:xfrm>
          <a:prstGeom prst="rect">
            <a:avLst/>
          </a:prstGeom>
          <a:noFill/>
          <a:ln w="9525">
            <a:noFill/>
            <a:miter lim="800000"/>
            <a:headEnd/>
            <a:tailEnd/>
          </a:ln>
        </p:spPr>
        <p:txBody>
          <a:bodyPr lIns="0" tIns="64800" rIns="46800" bIns="64800"/>
          <a:lstStyle>
            <a:lvl1pPr marL="342900" indent="-342900" algn="l" defTabSz="815780" rtl="0" fontAlgn="base">
              <a:lnSpc>
                <a:spcPct val="100000"/>
              </a:lnSpc>
              <a:spcBef>
                <a:spcPts val="200"/>
              </a:spcBef>
              <a:spcAft>
                <a:spcPts val="200"/>
              </a:spcAft>
              <a:buSzPct val="90000"/>
              <a:buFont typeface="Wingdings" panose="05000000000000000000" pitchFamily="2" charset="2"/>
              <a:buChar char="n"/>
              <a:tabLst/>
              <a:defRPr lang="en-US" sz="2000" baseline="0" dirty="0" smtClean="0">
                <a:solidFill>
                  <a:schemeClr val="tx1"/>
                </a:solidFill>
                <a:latin typeface="+mn-lt"/>
                <a:ea typeface="+mn-ea"/>
                <a:cs typeface="+mn-cs"/>
              </a:defRPr>
            </a:lvl1pPr>
            <a:lvl2pPr marL="626400" indent="-288000" algn="l" defTabSz="815780" rtl="0" fontAlgn="base">
              <a:lnSpc>
                <a:spcPct val="100000"/>
              </a:lnSpc>
              <a:spcBef>
                <a:spcPts val="200"/>
              </a:spcBef>
              <a:spcAft>
                <a:spcPts val="200"/>
              </a:spcAft>
              <a:buClr>
                <a:schemeClr val="accent1"/>
              </a:buClr>
              <a:buSzPct val="70000"/>
              <a:buFont typeface="Wingdings" pitchFamily="2" charset="2"/>
              <a:buChar char="n"/>
              <a:defRPr lang="en-US" sz="1800" dirty="0" smtClean="0">
                <a:solidFill>
                  <a:schemeClr val="tx1"/>
                </a:solidFill>
                <a:latin typeface="+mn-lt"/>
                <a:ea typeface="+mn-ea"/>
                <a:cs typeface="+mn-cs"/>
              </a:defRPr>
            </a:lvl2pPr>
            <a:lvl3pPr marL="864000" indent="-216000" algn="l" defTabSz="815780" rtl="0" fontAlgn="base">
              <a:lnSpc>
                <a:spcPct val="100000"/>
              </a:lnSpc>
              <a:spcBef>
                <a:spcPts val="200"/>
              </a:spcBef>
              <a:spcAft>
                <a:spcPts val="200"/>
              </a:spcAft>
              <a:buClr>
                <a:schemeClr val="accent1"/>
              </a:buClr>
              <a:buSzPts val="1200"/>
              <a:buFont typeface="Arial" pitchFamily="34" charset="0"/>
              <a:buChar char="–"/>
              <a:defRPr lang="en-US" sz="1800" dirty="0" smtClean="0">
                <a:solidFill>
                  <a:schemeClr val="tx1"/>
                </a:solidFill>
                <a:latin typeface="+mn-lt"/>
                <a:ea typeface="+mn-ea"/>
                <a:cs typeface="+mn-cs"/>
              </a:defRPr>
            </a:lvl3pPr>
            <a:lvl4pPr marL="1098000" indent="-216000" algn="l" defTabSz="815780" rtl="0" fontAlgn="base">
              <a:lnSpc>
                <a:spcPct val="100000"/>
              </a:lnSpc>
              <a:spcBef>
                <a:spcPts val="200"/>
              </a:spcBef>
              <a:spcAft>
                <a:spcPts val="200"/>
              </a:spcAft>
              <a:buClr>
                <a:schemeClr val="accent1"/>
              </a:buClr>
              <a:buSzPts val="1200"/>
              <a:buFont typeface="Symbol"/>
              <a:buChar char="-"/>
              <a:defRPr lang="en-US" sz="1600" baseline="0" dirty="0" smtClean="0">
                <a:solidFill>
                  <a:schemeClr val="tx1"/>
                </a:solidFill>
                <a:latin typeface="+mn-lt"/>
                <a:ea typeface="+mn-ea"/>
                <a:cs typeface="+mn-cs"/>
              </a:defRPr>
            </a:lvl4pPr>
            <a:lvl5pPr marL="1332000" indent="-216000" algn="l" defTabSz="815780" rtl="0" fontAlgn="base">
              <a:lnSpc>
                <a:spcPct val="100000"/>
              </a:lnSpc>
              <a:spcBef>
                <a:spcPts val="200"/>
              </a:spcBef>
              <a:spcAft>
                <a:spcPts val="200"/>
              </a:spcAft>
              <a:buClr>
                <a:schemeClr val="accent1"/>
              </a:buClr>
              <a:buSzPts val="1200"/>
              <a:buFont typeface="Symbol"/>
              <a:buChar char="-"/>
              <a:defRPr lang="en-GB" sz="16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2"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
        <p:nvSpPr>
          <p:cNvPr id="6"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3" name="投影片編號版面配置區 2"/>
          <p:cNvSpPr>
            <a:spLocks noGrp="1"/>
          </p:cNvSpPr>
          <p:nvPr>
            <p:ph type="sldNum" sz="quarter" idx="17"/>
          </p:nvPr>
        </p:nvSpPr>
        <p:spPr/>
        <p:txBody>
          <a:bodyPr/>
          <a:lstStyle>
            <a:lvl1pPr>
              <a:defRPr>
                <a:latin typeface="+mn-lt"/>
                <a:ea typeface="+mn-ea"/>
              </a:defRPr>
            </a:lvl1pPr>
          </a:lstStyle>
          <a:p>
            <a:fld id="{F40BDD72-1960-4172-B575-A9D344DF4EC2}" type="slidenum">
              <a:rPr lang="zh-TW" altLang="en-US" smtClean="0"/>
              <a:pPr/>
              <a:t>‹#›</a:t>
            </a:fld>
            <a:endParaRPr lang="zh-TW" altLang="en-US" dirty="0"/>
          </a:p>
        </p:txBody>
      </p:sp>
      <p:sp>
        <p:nvSpPr>
          <p:cNvPr id="7" name="頁尾版面配置區 2"/>
          <p:cNvSpPr>
            <a:spLocks noGrp="1"/>
          </p:cNvSpPr>
          <p:nvPr>
            <p:ph type="ftr" sz="quarter" idx="3"/>
          </p:nvPr>
        </p:nvSpPr>
        <p:spPr>
          <a:xfrm>
            <a:off x="342900" y="6309319"/>
            <a:ext cx="7706444" cy="412155"/>
          </a:xfrm>
          <a:prstGeom prst="rect">
            <a:avLst/>
          </a:prstGeom>
        </p:spPr>
        <p:txBody>
          <a:bodyPr vert="horz" lIns="91440" tIns="45720" rIns="91440" bIns="45720" rtlCol="0" anchor="t"/>
          <a:lstStyle>
            <a:lvl1pPr algn="l">
              <a:defRPr sz="900">
                <a:solidFill>
                  <a:schemeClr val="tx1"/>
                </a:solidFill>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9" name="Content Placeholder 3"/>
          <p:cNvSpPr>
            <a:spLocks noGrp="1"/>
          </p:cNvSpPr>
          <p:nvPr>
            <p:ph sz="half" idx="2" hasCustomPrompt="1"/>
          </p:nvPr>
        </p:nvSpPr>
        <p:spPr>
          <a:xfrm>
            <a:off x="266400" y="1772817"/>
            <a:ext cx="9360000" cy="4528923"/>
          </a:xfrm>
          <a:prstGeom prst="rect">
            <a:avLst/>
          </a:prstGeom>
          <a:noFill/>
          <a:ln w="9525">
            <a:noFill/>
            <a:miter lim="800000"/>
            <a:headEnd/>
            <a:tailEnd/>
          </a:ln>
        </p:spPr>
        <p:txBody>
          <a:bodyPr lIns="0" tIns="108000" rIns="46800" bIns="64800"/>
          <a:lstStyle>
            <a:lvl1pPr marL="285750" indent="-285750" algn="l" defTabSz="815780" rtl="0" fontAlgn="base">
              <a:lnSpc>
                <a:spcPct val="100000"/>
              </a:lnSpc>
              <a:spcBef>
                <a:spcPts val="200"/>
              </a:spcBef>
              <a:spcAft>
                <a:spcPts val="200"/>
              </a:spcAft>
              <a:buSzPct val="90000"/>
              <a:buFont typeface="Wingdings" panose="05000000000000000000" pitchFamily="2" charset="2"/>
              <a:buChar char="n"/>
              <a:tabLst/>
              <a:defRPr lang="en-US" sz="1800" baseline="0" dirty="0" smtClean="0">
                <a:solidFill>
                  <a:schemeClr val="tx1"/>
                </a:solidFill>
                <a:latin typeface="+mn-lt"/>
                <a:ea typeface="+mn-ea"/>
                <a:cs typeface="+mn-cs"/>
              </a:defRPr>
            </a:lvl1pPr>
            <a:lvl2pPr marL="626400" indent="-288000" algn="l" defTabSz="815780" rtl="0" fontAlgn="base">
              <a:lnSpc>
                <a:spcPct val="100000"/>
              </a:lnSpc>
              <a:spcBef>
                <a:spcPts val="200"/>
              </a:spcBef>
              <a:spcAft>
                <a:spcPts val="200"/>
              </a:spcAft>
              <a:buClr>
                <a:schemeClr val="accent1"/>
              </a:buClr>
              <a:buSzPct val="70000"/>
              <a:buFont typeface="Wingdings" pitchFamily="2" charset="2"/>
              <a:buChar char="n"/>
              <a:defRPr lang="en-US" sz="1600" dirty="0" smtClean="0">
                <a:solidFill>
                  <a:schemeClr val="tx1"/>
                </a:solidFill>
                <a:latin typeface="+mn-lt"/>
                <a:ea typeface="+mn-ea"/>
                <a:cs typeface="+mn-cs"/>
              </a:defRPr>
            </a:lvl2pPr>
            <a:lvl3pPr marL="864000" indent="-216000" algn="l" defTabSz="815780" rtl="0" fontAlgn="base">
              <a:lnSpc>
                <a:spcPct val="100000"/>
              </a:lnSpc>
              <a:spcBef>
                <a:spcPts val="200"/>
              </a:spcBef>
              <a:spcAft>
                <a:spcPts val="200"/>
              </a:spcAft>
              <a:buClr>
                <a:schemeClr val="accent1"/>
              </a:buClr>
              <a:buSzPts val="1200"/>
              <a:buFont typeface="Arial" pitchFamily="34" charset="0"/>
              <a:buChar char="–"/>
              <a:defRPr lang="en-US" sz="1600" dirty="0" smtClean="0">
                <a:solidFill>
                  <a:schemeClr val="tx1"/>
                </a:solidFill>
                <a:latin typeface="+mn-lt"/>
                <a:ea typeface="+mn-ea"/>
                <a:cs typeface="+mn-cs"/>
              </a:defRPr>
            </a:lvl3pPr>
            <a:lvl4pPr marL="1098000" indent="-216000" algn="l" defTabSz="815780" rtl="0" fontAlgn="base">
              <a:lnSpc>
                <a:spcPct val="100000"/>
              </a:lnSpc>
              <a:spcBef>
                <a:spcPts val="200"/>
              </a:spcBef>
              <a:spcAft>
                <a:spcPts val="200"/>
              </a:spcAft>
              <a:buClr>
                <a:schemeClr val="accent1"/>
              </a:buClr>
              <a:buSzPts val="1200"/>
              <a:buFont typeface="Symbol"/>
              <a:buChar char="-"/>
              <a:defRPr lang="en-US" sz="1400" baseline="0" dirty="0" smtClean="0">
                <a:solidFill>
                  <a:schemeClr val="tx1"/>
                </a:solidFill>
                <a:latin typeface="+mn-lt"/>
                <a:ea typeface="+mn-ea"/>
                <a:cs typeface="+mn-cs"/>
              </a:defRPr>
            </a:lvl4pPr>
            <a:lvl5pPr marL="1332000" indent="-216000" algn="l" defTabSz="815780" rtl="0" fontAlgn="base">
              <a:lnSpc>
                <a:spcPct val="100000"/>
              </a:lnSpc>
              <a:spcBef>
                <a:spcPts val="200"/>
              </a:spcBef>
              <a:spcAft>
                <a:spcPts val="200"/>
              </a:spcAft>
              <a:buClr>
                <a:schemeClr val="accent1"/>
              </a:buClr>
              <a:buSzPts val="1200"/>
              <a:buFont typeface="Symbol"/>
              <a:buChar char="-"/>
              <a:defRPr lang="en-GB" sz="14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8" name="Text Placeholder 2"/>
          <p:cNvSpPr>
            <a:spLocks noGrp="1"/>
          </p:cNvSpPr>
          <p:nvPr>
            <p:ph type="body" idx="1" hasCustomPrompt="1"/>
          </p:nvPr>
        </p:nvSpPr>
        <p:spPr>
          <a:xfrm>
            <a:off x="266400" y="1412875"/>
            <a:ext cx="9360000" cy="359941"/>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8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3"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5"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
        <p:nvSpPr>
          <p:cNvPr id="11" name="投影片編號版面配置區 2"/>
          <p:cNvSpPr>
            <a:spLocks noGrp="1"/>
          </p:cNvSpPr>
          <p:nvPr>
            <p:ph type="sldNum" sz="quarter" idx="17"/>
          </p:nvPr>
        </p:nvSpPr>
        <p:spPr>
          <a:xfrm>
            <a:off x="38383" y="6574508"/>
            <a:ext cx="288000" cy="144000"/>
          </a:xfrm>
        </p:spPr>
        <p:txBody>
          <a:bodyPr/>
          <a:lstStyle>
            <a:lvl1pPr>
              <a:defRPr>
                <a:latin typeface="+mn-lt"/>
                <a:ea typeface="+mn-ea"/>
              </a:defRPr>
            </a:lvl1pPr>
          </a:lstStyle>
          <a:p>
            <a:fld id="{F40BDD72-1960-4172-B575-A9D344DF4EC2}" type="slidenum">
              <a:rPr lang="zh-TW" altLang="en-US" smtClean="0"/>
              <a:pPr/>
              <a:t>‹#›</a:t>
            </a:fld>
            <a:endParaRPr lang="zh-TW" altLang="en-US" dirty="0"/>
          </a:p>
        </p:txBody>
      </p:sp>
      <p:sp>
        <p:nvSpPr>
          <p:cNvPr id="12" name="頁尾版面配置區 2"/>
          <p:cNvSpPr>
            <a:spLocks noGrp="1"/>
          </p:cNvSpPr>
          <p:nvPr>
            <p:ph type="ftr" sz="quarter" idx="3"/>
          </p:nvPr>
        </p:nvSpPr>
        <p:spPr>
          <a:xfrm>
            <a:off x="347980" y="6309319"/>
            <a:ext cx="7701364" cy="412155"/>
          </a:xfrm>
          <a:prstGeom prst="rect">
            <a:avLst/>
          </a:prstGeom>
        </p:spPr>
        <p:txBody>
          <a:bodyPr vert="horz" lIns="91440" tIns="45720" rIns="91440" bIns="45720" rtlCol="0" anchor="t"/>
          <a:lstStyle>
            <a:lvl1pPr algn="l">
              <a:defRPr sz="900">
                <a:solidFill>
                  <a:schemeClr val="tx1"/>
                </a:solidFill>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_1">
    <p:spTree>
      <p:nvGrpSpPr>
        <p:cNvPr id="1" name=""/>
        <p:cNvGrpSpPr/>
        <p:nvPr/>
      </p:nvGrpSpPr>
      <p:grpSpPr>
        <a:xfrm>
          <a:off x="0" y="0"/>
          <a:ext cx="0" cy="0"/>
          <a:chOff x="0" y="0"/>
          <a:chExt cx="0" cy="0"/>
        </a:xfrm>
      </p:grpSpPr>
      <p:sp>
        <p:nvSpPr>
          <p:cNvPr id="9" name="Content Placeholder 3"/>
          <p:cNvSpPr>
            <a:spLocks noGrp="1"/>
          </p:cNvSpPr>
          <p:nvPr>
            <p:ph sz="half" idx="2" hasCustomPrompt="1"/>
          </p:nvPr>
        </p:nvSpPr>
        <p:spPr>
          <a:xfrm>
            <a:off x="266400" y="2996952"/>
            <a:ext cx="9360000" cy="3302883"/>
          </a:xfrm>
          <a:prstGeom prst="rect">
            <a:avLst/>
          </a:prstGeom>
          <a:noFill/>
          <a:ln w="9525">
            <a:noFill/>
            <a:miter lim="800000"/>
            <a:headEnd/>
            <a:tailEnd/>
          </a:ln>
        </p:spPr>
        <p:txBody>
          <a:bodyPr lIns="0" tIns="108000" rIns="46800" bIns="64800"/>
          <a:lstStyle>
            <a:lvl1pPr marL="285750" indent="-285750" algn="l" defTabSz="815780" rtl="0" fontAlgn="base">
              <a:lnSpc>
                <a:spcPct val="100000"/>
              </a:lnSpc>
              <a:spcBef>
                <a:spcPts val="200"/>
              </a:spcBef>
              <a:spcAft>
                <a:spcPts val="200"/>
              </a:spcAft>
              <a:buSzPct val="90000"/>
              <a:buFont typeface="Wingdings" panose="05000000000000000000" pitchFamily="2" charset="2"/>
              <a:buChar char="n"/>
              <a:tabLst/>
              <a:defRPr lang="en-US" sz="1800" baseline="0" dirty="0" smtClean="0">
                <a:solidFill>
                  <a:schemeClr val="tx1"/>
                </a:solidFill>
                <a:latin typeface="+mn-lt"/>
                <a:ea typeface="+mn-ea"/>
                <a:cs typeface="+mn-cs"/>
              </a:defRPr>
            </a:lvl1pPr>
            <a:lvl2pPr marL="626400" indent="-288000" algn="l" defTabSz="815780" rtl="0" fontAlgn="base">
              <a:lnSpc>
                <a:spcPct val="100000"/>
              </a:lnSpc>
              <a:spcBef>
                <a:spcPts val="200"/>
              </a:spcBef>
              <a:spcAft>
                <a:spcPts val="200"/>
              </a:spcAft>
              <a:buClr>
                <a:schemeClr val="accent1"/>
              </a:buClr>
              <a:buSzPct val="70000"/>
              <a:buFont typeface="Wingdings" pitchFamily="2" charset="2"/>
              <a:buChar char="n"/>
              <a:defRPr lang="en-US" sz="1600" dirty="0" smtClean="0">
                <a:solidFill>
                  <a:schemeClr val="tx1"/>
                </a:solidFill>
                <a:latin typeface="+mn-lt"/>
                <a:ea typeface="+mn-ea"/>
                <a:cs typeface="+mn-cs"/>
              </a:defRPr>
            </a:lvl2pPr>
            <a:lvl3pPr marL="864000" indent="-216000" algn="l" defTabSz="815780" rtl="0" fontAlgn="base">
              <a:lnSpc>
                <a:spcPct val="100000"/>
              </a:lnSpc>
              <a:spcBef>
                <a:spcPts val="200"/>
              </a:spcBef>
              <a:spcAft>
                <a:spcPts val="200"/>
              </a:spcAft>
              <a:buClr>
                <a:schemeClr val="accent1"/>
              </a:buClr>
              <a:buSzPts val="1200"/>
              <a:buFont typeface="Arial" pitchFamily="34" charset="0"/>
              <a:buChar char="–"/>
              <a:defRPr lang="en-US" sz="1600" dirty="0" smtClean="0">
                <a:solidFill>
                  <a:schemeClr val="tx1"/>
                </a:solidFill>
                <a:latin typeface="+mn-lt"/>
                <a:ea typeface="+mn-ea"/>
                <a:cs typeface="+mn-cs"/>
              </a:defRPr>
            </a:lvl3pPr>
            <a:lvl4pPr marL="1098000" indent="-216000" algn="l" defTabSz="815780" rtl="0" fontAlgn="base">
              <a:lnSpc>
                <a:spcPct val="100000"/>
              </a:lnSpc>
              <a:spcBef>
                <a:spcPts val="200"/>
              </a:spcBef>
              <a:spcAft>
                <a:spcPts val="200"/>
              </a:spcAft>
              <a:buClr>
                <a:schemeClr val="accent1"/>
              </a:buClr>
              <a:buSzPts val="1200"/>
              <a:buFont typeface="Symbol"/>
              <a:buChar char="-"/>
              <a:defRPr lang="en-US" sz="1400" baseline="0" dirty="0" smtClean="0">
                <a:solidFill>
                  <a:schemeClr val="tx1"/>
                </a:solidFill>
                <a:latin typeface="+mn-lt"/>
                <a:ea typeface="+mn-ea"/>
                <a:cs typeface="+mn-cs"/>
              </a:defRPr>
            </a:lvl4pPr>
            <a:lvl5pPr marL="1332000" indent="-216000" algn="l" defTabSz="815780" rtl="0" fontAlgn="base">
              <a:lnSpc>
                <a:spcPct val="100000"/>
              </a:lnSpc>
              <a:spcBef>
                <a:spcPts val="200"/>
              </a:spcBef>
              <a:spcAft>
                <a:spcPts val="200"/>
              </a:spcAft>
              <a:buClr>
                <a:schemeClr val="accent1"/>
              </a:buClr>
              <a:buSzPts val="1200"/>
              <a:buFont typeface="Symbol"/>
              <a:buChar char="-"/>
              <a:defRPr lang="en-GB" sz="14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8" name="Text Placeholder 2"/>
          <p:cNvSpPr>
            <a:spLocks noGrp="1"/>
          </p:cNvSpPr>
          <p:nvPr>
            <p:ph type="body" idx="1" hasCustomPrompt="1"/>
          </p:nvPr>
        </p:nvSpPr>
        <p:spPr>
          <a:xfrm>
            <a:off x="266400" y="2636912"/>
            <a:ext cx="9360000" cy="359941"/>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8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3"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1" name="投影片編號版面配置區 2"/>
          <p:cNvSpPr>
            <a:spLocks noGrp="1"/>
          </p:cNvSpPr>
          <p:nvPr>
            <p:ph type="sldNum" sz="quarter" idx="17"/>
          </p:nvPr>
        </p:nvSpPr>
        <p:spPr>
          <a:xfrm>
            <a:off x="40923" y="6581069"/>
            <a:ext cx="288000" cy="144000"/>
          </a:xfrm>
        </p:spPr>
        <p:txBody>
          <a:bodyPr/>
          <a:lstStyle>
            <a:lvl1pPr>
              <a:defRPr>
                <a:latin typeface="+mn-lt"/>
                <a:ea typeface="+mn-ea"/>
              </a:defRPr>
            </a:lvl1pPr>
          </a:lstStyle>
          <a:p>
            <a:fld id="{F40BDD72-1960-4172-B575-A9D344DF4EC2}" type="slidenum">
              <a:rPr lang="zh-TW" altLang="en-US" smtClean="0"/>
              <a:pPr/>
              <a:t>‹#›</a:t>
            </a:fld>
            <a:endParaRPr lang="zh-TW" altLang="en-US" dirty="0"/>
          </a:p>
        </p:txBody>
      </p:sp>
      <p:sp>
        <p:nvSpPr>
          <p:cNvPr id="12" name="頁尾版面配置區 2"/>
          <p:cNvSpPr>
            <a:spLocks noGrp="1"/>
          </p:cNvSpPr>
          <p:nvPr>
            <p:ph type="ftr" sz="quarter" idx="3"/>
          </p:nvPr>
        </p:nvSpPr>
        <p:spPr>
          <a:xfrm>
            <a:off x="347980" y="6309319"/>
            <a:ext cx="7701364" cy="412155"/>
          </a:xfrm>
          <a:prstGeom prst="rect">
            <a:avLst/>
          </a:prstGeom>
        </p:spPr>
        <p:txBody>
          <a:bodyPr vert="horz" lIns="91440" tIns="45720" rIns="91440" bIns="45720" rtlCol="0" anchor="t"/>
          <a:lstStyle>
            <a:lvl1pPr algn="l">
              <a:defRPr sz="900">
                <a:solidFill>
                  <a:schemeClr val="tx1"/>
                </a:solidFill>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10" name="Content Placeholder 3"/>
          <p:cNvSpPr>
            <a:spLocks noGrp="1"/>
          </p:cNvSpPr>
          <p:nvPr>
            <p:ph sz="half" idx="18" hasCustomPrompt="1"/>
          </p:nvPr>
        </p:nvSpPr>
        <p:spPr>
          <a:xfrm>
            <a:off x="266400" y="1052736"/>
            <a:ext cx="9360000" cy="1548000"/>
          </a:xfrm>
          <a:prstGeom prst="rect">
            <a:avLst/>
          </a:prstGeom>
          <a:noFill/>
          <a:ln w="9525">
            <a:noFill/>
            <a:miter lim="800000"/>
            <a:headEnd/>
            <a:tailEnd/>
          </a:ln>
        </p:spPr>
        <p:txBody>
          <a:bodyPr lIns="0" tIns="108000" rIns="46800" bIns="64800"/>
          <a:lstStyle>
            <a:lvl1pPr marL="285750" indent="-285750" algn="l" defTabSz="815780" rtl="0" fontAlgn="base">
              <a:lnSpc>
                <a:spcPct val="100000"/>
              </a:lnSpc>
              <a:spcBef>
                <a:spcPts val="200"/>
              </a:spcBef>
              <a:spcAft>
                <a:spcPts val="200"/>
              </a:spcAft>
              <a:buSzPct val="90000"/>
              <a:buFont typeface="Wingdings" panose="05000000000000000000" pitchFamily="2" charset="2"/>
              <a:buChar char="n"/>
              <a:tabLst/>
              <a:defRPr lang="en-US" sz="1800" baseline="0" dirty="0" smtClean="0">
                <a:solidFill>
                  <a:schemeClr val="tx1"/>
                </a:solidFill>
                <a:latin typeface="+mn-lt"/>
                <a:ea typeface="+mn-ea"/>
                <a:cs typeface="+mn-cs"/>
              </a:defRPr>
            </a:lvl1pPr>
            <a:lvl2pPr marL="626400" indent="-288000" algn="l" defTabSz="815780" rtl="0" fontAlgn="base">
              <a:lnSpc>
                <a:spcPct val="100000"/>
              </a:lnSpc>
              <a:spcBef>
                <a:spcPts val="200"/>
              </a:spcBef>
              <a:spcAft>
                <a:spcPts val="200"/>
              </a:spcAft>
              <a:buClr>
                <a:schemeClr val="accent1"/>
              </a:buClr>
              <a:buSzPct val="70000"/>
              <a:buFont typeface="Wingdings" pitchFamily="2" charset="2"/>
              <a:buChar char="n"/>
              <a:defRPr lang="en-US" sz="1600" dirty="0" smtClean="0">
                <a:solidFill>
                  <a:schemeClr val="tx1"/>
                </a:solidFill>
                <a:latin typeface="+mn-lt"/>
                <a:ea typeface="+mn-ea"/>
                <a:cs typeface="+mn-cs"/>
              </a:defRPr>
            </a:lvl2pPr>
            <a:lvl3pPr marL="864000" indent="-216000" algn="l" defTabSz="815780" rtl="0" fontAlgn="base">
              <a:lnSpc>
                <a:spcPct val="100000"/>
              </a:lnSpc>
              <a:spcBef>
                <a:spcPts val="200"/>
              </a:spcBef>
              <a:spcAft>
                <a:spcPts val="200"/>
              </a:spcAft>
              <a:buClr>
                <a:schemeClr val="accent1"/>
              </a:buClr>
              <a:buSzPts val="1200"/>
              <a:buFont typeface="Arial" pitchFamily="34" charset="0"/>
              <a:buChar char="–"/>
              <a:defRPr lang="en-US" sz="1600" dirty="0" smtClean="0">
                <a:solidFill>
                  <a:schemeClr val="tx1"/>
                </a:solidFill>
                <a:latin typeface="+mn-lt"/>
                <a:ea typeface="+mn-ea"/>
                <a:cs typeface="+mn-cs"/>
              </a:defRPr>
            </a:lvl3pPr>
            <a:lvl4pPr marL="1098000" indent="-216000" algn="l" defTabSz="815780" rtl="0" fontAlgn="base">
              <a:lnSpc>
                <a:spcPct val="100000"/>
              </a:lnSpc>
              <a:spcBef>
                <a:spcPts val="200"/>
              </a:spcBef>
              <a:spcAft>
                <a:spcPts val="200"/>
              </a:spcAft>
              <a:buClr>
                <a:schemeClr val="accent1"/>
              </a:buClr>
              <a:buSzPts val="1200"/>
              <a:buFont typeface="Symbol"/>
              <a:buChar char="-"/>
              <a:defRPr lang="en-US" sz="1400" baseline="0" dirty="0" smtClean="0">
                <a:solidFill>
                  <a:schemeClr val="tx1"/>
                </a:solidFill>
                <a:latin typeface="+mn-lt"/>
                <a:ea typeface="+mn-ea"/>
                <a:cs typeface="+mn-cs"/>
              </a:defRPr>
            </a:lvl4pPr>
            <a:lvl5pPr marL="1332000" indent="-216000" algn="l" defTabSz="815780" rtl="0" fontAlgn="base">
              <a:lnSpc>
                <a:spcPct val="100000"/>
              </a:lnSpc>
              <a:spcBef>
                <a:spcPts val="200"/>
              </a:spcBef>
              <a:spcAft>
                <a:spcPts val="200"/>
              </a:spcAft>
              <a:buClr>
                <a:schemeClr val="accent1"/>
              </a:buClr>
              <a:buSzPts val="1200"/>
              <a:buFont typeface="Symbol"/>
              <a:buChar char="-"/>
              <a:defRPr lang="en-GB" sz="14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altLang="zh-TW" dirty="0"/>
              <a:t>Click to add text</a:t>
            </a:r>
          </a:p>
          <a:p>
            <a:pPr lvl="1"/>
            <a:r>
              <a:rPr lang="en-GB" altLang="zh-TW" dirty="0"/>
              <a:t>Level 1</a:t>
            </a:r>
          </a:p>
          <a:p>
            <a:pPr lvl="2"/>
            <a:r>
              <a:rPr lang="en-GB" altLang="zh-TW" dirty="0"/>
              <a:t>Level 2</a:t>
            </a:r>
          </a:p>
          <a:p>
            <a:pPr lvl="3"/>
            <a:r>
              <a:rPr lang="en-GB" altLang="zh-TW" dirty="0"/>
              <a:t>Level 3</a:t>
            </a:r>
          </a:p>
          <a:p>
            <a:pPr lvl="4"/>
            <a:r>
              <a:rPr lang="en-GB" altLang="zh-TW" dirty="0"/>
              <a:t>Level 4</a:t>
            </a:r>
          </a:p>
        </p:txBody>
      </p:sp>
    </p:spTree>
    <p:extLst>
      <p:ext uri="{BB962C8B-B14F-4D97-AF65-F5344CB8AC3E}">
        <p14:creationId xmlns:p14="http://schemas.microsoft.com/office/powerpoint/2010/main" val="4177185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3.w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8" name="圖片 37"/>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6942" y="6177916"/>
            <a:ext cx="9905996" cy="679954"/>
          </a:xfrm>
          <a:prstGeom prst="rect">
            <a:avLst/>
          </a:prstGeom>
        </p:spPr>
      </p:pic>
      <p:grpSp>
        <p:nvGrpSpPr>
          <p:cNvPr id="2" name="グループ化 1"/>
          <p:cNvGrpSpPr>
            <a:grpSpLocks noChangeAspect="1"/>
          </p:cNvGrpSpPr>
          <p:nvPr/>
        </p:nvGrpSpPr>
        <p:grpSpPr>
          <a:xfrm>
            <a:off x="259080" y="0"/>
            <a:ext cx="9691688" cy="842963"/>
            <a:chOff x="259080" y="0"/>
            <a:chExt cx="9691688" cy="842963"/>
          </a:xfrm>
        </p:grpSpPr>
        <p:sp>
          <p:nvSpPr>
            <p:cNvPr id="1029" name="Freeform 5"/>
            <p:cNvSpPr>
              <a:spLocks/>
            </p:cNvSpPr>
            <p:nvPr/>
          </p:nvSpPr>
          <p:spPr bwMode="auto">
            <a:xfrm>
              <a:off x="1522729" y="0"/>
              <a:ext cx="8383423" cy="842963"/>
            </a:xfrm>
            <a:custGeom>
              <a:avLst/>
              <a:gdLst>
                <a:gd name="connsiteX0" fmla="*/ 0 w 10000"/>
                <a:gd name="connsiteY0" fmla="*/ 3202 h 10000"/>
                <a:gd name="connsiteX1" fmla="*/ 307 w 10000"/>
                <a:gd name="connsiteY1" fmla="*/ 10000 h 10000"/>
                <a:gd name="connsiteX2" fmla="*/ 9947 w 10000"/>
                <a:gd name="connsiteY2" fmla="*/ 10000 h 10000"/>
                <a:gd name="connsiteX3" fmla="*/ 10000 w 10000"/>
                <a:gd name="connsiteY3" fmla="*/ 0 h 10000"/>
                <a:gd name="connsiteX4" fmla="*/ 139 w 10000"/>
                <a:gd name="connsiteY4" fmla="*/ 0 h 10000"/>
                <a:gd name="connsiteX5" fmla="*/ 0 w 10000"/>
                <a:gd name="connsiteY5" fmla="*/ 3202 h 10000"/>
                <a:gd name="connsiteX0" fmla="*/ 0 w 9965"/>
                <a:gd name="connsiteY0" fmla="*/ 3202 h 10000"/>
                <a:gd name="connsiteX1" fmla="*/ 307 w 9965"/>
                <a:gd name="connsiteY1" fmla="*/ 10000 h 10000"/>
                <a:gd name="connsiteX2" fmla="*/ 9947 w 9965"/>
                <a:gd name="connsiteY2" fmla="*/ 10000 h 10000"/>
                <a:gd name="connsiteX3" fmla="*/ 9947 w 9965"/>
                <a:gd name="connsiteY3" fmla="*/ 0 h 10000"/>
                <a:gd name="connsiteX4" fmla="*/ 139 w 9965"/>
                <a:gd name="connsiteY4" fmla="*/ 0 h 10000"/>
                <a:gd name="connsiteX5" fmla="*/ 0 w 9965"/>
                <a:gd name="connsiteY5" fmla="*/ 3202 h 10000"/>
                <a:gd name="connsiteX0" fmla="*/ 0 w 10000"/>
                <a:gd name="connsiteY0" fmla="*/ 3202 h 10000"/>
                <a:gd name="connsiteX1" fmla="*/ 308 w 10000"/>
                <a:gd name="connsiteY1" fmla="*/ 10000 h 10000"/>
                <a:gd name="connsiteX2" fmla="*/ 9982 w 10000"/>
                <a:gd name="connsiteY2" fmla="*/ 10000 h 10000"/>
                <a:gd name="connsiteX3" fmla="*/ 9982 w 10000"/>
                <a:gd name="connsiteY3" fmla="*/ 0 h 10000"/>
                <a:gd name="connsiteX4" fmla="*/ 139 w 10000"/>
                <a:gd name="connsiteY4" fmla="*/ 0 h 10000"/>
                <a:gd name="connsiteX5" fmla="*/ 0 w 10000"/>
                <a:gd name="connsiteY5" fmla="*/ 3202 h 10000"/>
                <a:gd name="connsiteX0" fmla="*/ 0 w 10000"/>
                <a:gd name="connsiteY0" fmla="*/ 3202 h 10000"/>
                <a:gd name="connsiteX1" fmla="*/ 308 w 10000"/>
                <a:gd name="connsiteY1" fmla="*/ 10000 h 10000"/>
                <a:gd name="connsiteX2" fmla="*/ 9982 w 10000"/>
                <a:gd name="connsiteY2" fmla="*/ 10000 h 10000"/>
                <a:gd name="connsiteX3" fmla="*/ 9982 w 10000"/>
                <a:gd name="connsiteY3" fmla="*/ 0 h 10000"/>
                <a:gd name="connsiteX4" fmla="*/ 139 w 10000"/>
                <a:gd name="connsiteY4" fmla="*/ 0 h 10000"/>
                <a:gd name="connsiteX5" fmla="*/ 0 w 10000"/>
                <a:gd name="connsiteY5" fmla="*/ 3202 h 10000"/>
                <a:gd name="connsiteX0" fmla="*/ 0 w 9982"/>
                <a:gd name="connsiteY0" fmla="*/ 3202 h 10000"/>
                <a:gd name="connsiteX1" fmla="*/ 308 w 9982"/>
                <a:gd name="connsiteY1" fmla="*/ 10000 h 10000"/>
                <a:gd name="connsiteX2" fmla="*/ 9982 w 9982"/>
                <a:gd name="connsiteY2" fmla="*/ 10000 h 10000"/>
                <a:gd name="connsiteX3" fmla="*/ 9982 w 9982"/>
                <a:gd name="connsiteY3" fmla="*/ 0 h 10000"/>
                <a:gd name="connsiteX4" fmla="*/ 139 w 9982"/>
                <a:gd name="connsiteY4" fmla="*/ 0 h 10000"/>
                <a:gd name="connsiteX5" fmla="*/ 0 w 9982"/>
                <a:gd name="connsiteY5" fmla="*/ 320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2" h="10000">
                  <a:moveTo>
                    <a:pt x="0" y="3202"/>
                  </a:moveTo>
                  <a:cubicBezTo>
                    <a:pt x="102" y="5468"/>
                    <a:pt x="206" y="7734"/>
                    <a:pt x="308" y="10000"/>
                  </a:cubicBezTo>
                  <a:lnTo>
                    <a:pt x="9982" y="10000"/>
                  </a:lnTo>
                  <a:lnTo>
                    <a:pt x="9982" y="0"/>
                  </a:lnTo>
                  <a:lnTo>
                    <a:pt x="139" y="0"/>
                  </a:lnTo>
                  <a:cubicBezTo>
                    <a:pt x="93" y="1067"/>
                    <a:pt x="46" y="2135"/>
                    <a:pt x="0" y="3202"/>
                  </a:cubicBez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18" name="Picture 17" descr="NOMURA_A4_PMS_1797.emf"/>
            <p:cNvPicPr>
              <a:picLocks noChangeAspect="1"/>
            </p:cNvPicPr>
            <p:nvPr/>
          </p:nvPicPr>
          <p:blipFill>
            <a:blip r:embed="rId36" cstate="print"/>
            <a:stretch>
              <a:fillRect/>
            </a:stretch>
          </p:blipFill>
          <p:spPr bwMode="white">
            <a:xfrm>
              <a:off x="8355804" y="306904"/>
              <a:ext cx="1260000" cy="222805"/>
            </a:xfrm>
            <a:prstGeom prst="rect">
              <a:avLst/>
            </a:prstGeom>
          </p:spPr>
        </p:pic>
        <p:sp>
          <p:nvSpPr>
            <p:cNvPr id="1030" name="Freeform 6"/>
            <p:cNvSpPr>
              <a:spLocks/>
            </p:cNvSpPr>
            <p:nvPr/>
          </p:nvSpPr>
          <p:spPr bwMode="auto">
            <a:xfrm>
              <a:off x="1522730" y="0"/>
              <a:ext cx="8428038" cy="842963"/>
            </a:xfrm>
            <a:custGeom>
              <a:avLst/>
              <a:gdLst/>
              <a:ahLst/>
              <a:cxnLst>
                <a:cxn ang="0">
                  <a:pos x="0" y="170"/>
                </a:cxn>
                <a:cxn ang="0">
                  <a:pos x="163" y="531"/>
                </a:cxn>
                <a:cxn ang="0">
                  <a:pos x="5309" y="531"/>
                </a:cxn>
                <a:cxn ang="0">
                  <a:pos x="5309" y="0"/>
                </a:cxn>
                <a:cxn ang="0">
                  <a:pos x="74" y="0"/>
                </a:cxn>
                <a:cxn ang="0">
                  <a:pos x="0" y="170"/>
                </a:cxn>
              </a:cxnLst>
              <a:rect l="0" t="0" r="r" b="b"/>
              <a:pathLst>
                <a:path w="5309" h="531">
                  <a:moveTo>
                    <a:pt x="0" y="170"/>
                  </a:moveTo>
                  <a:lnTo>
                    <a:pt x="163" y="531"/>
                  </a:lnTo>
                  <a:lnTo>
                    <a:pt x="5309" y="531"/>
                  </a:lnTo>
                  <a:lnTo>
                    <a:pt x="5309" y="0"/>
                  </a:lnTo>
                  <a:lnTo>
                    <a:pt x="74" y="0"/>
                  </a:lnTo>
                  <a:lnTo>
                    <a:pt x="0" y="17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1" name="Freeform 7"/>
            <p:cNvSpPr>
              <a:spLocks/>
            </p:cNvSpPr>
            <p:nvPr/>
          </p:nvSpPr>
          <p:spPr bwMode="auto">
            <a:xfrm>
              <a:off x="1349692"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2" name="Freeform 8"/>
            <p:cNvSpPr>
              <a:spLocks/>
            </p:cNvSpPr>
            <p:nvPr/>
          </p:nvSpPr>
          <p:spPr bwMode="auto">
            <a:xfrm>
              <a:off x="1344930"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3" name="Freeform 9"/>
            <p:cNvSpPr>
              <a:spLocks/>
            </p:cNvSpPr>
            <p:nvPr/>
          </p:nvSpPr>
          <p:spPr bwMode="auto">
            <a:xfrm>
              <a:off x="1305242"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4" name="Freeform 10"/>
            <p:cNvSpPr>
              <a:spLocks/>
            </p:cNvSpPr>
            <p:nvPr/>
          </p:nvSpPr>
          <p:spPr bwMode="auto">
            <a:xfrm>
              <a:off x="1300480"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5" name="Freeform 11"/>
            <p:cNvSpPr>
              <a:spLocks/>
            </p:cNvSpPr>
            <p:nvPr/>
          </p:nvSpPr>
          <p:spPr bwMode="auto">
            <a:xfrm>
              <a:off x="943292"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6" name="Freeform 12"/>
            <p:cNvSpPr>
              <a:spLocks/>
            </p:cNvSpPr>
            <p:nvPr/>
          </p:nvSpPr>
          <p:spPr bwMode="auto">
            <a:xfrm>
              <a:off x="933768"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7" name="Freeform 13"/>
            <p:cNvSpPr>
              <a:spLocks/>
            </p:cNvSpPr>
            <p:nvPr/>
          </p:nvSpPr>
          <p:spPr bwMode="auto">
            <a:xfrm>
              <a:off x="273366"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8" name="Freeform 14"/>
            <p:cNvSpPr>
              <a:spLocks/>
            </p:cNvSpPr>
            <p:nvPr/>
          </p:nvSpPr>
          <p:spPr bwMode="auto">
            <a:xfrm>
              <a:off x="259080"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9" name="Freeform 15"/>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0" name="Freeform 16"/>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1" name="Freeform 17"/>
            <p:cNvSpPr>
              <a:spLocks/>
            </p:cNvSpPr>
            <p:nvPr/>
          </p:nvSpPr>
          <p:spPr bwMode="auto">
            <a:xfrm>
              <a:off x="1409224"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2" name="Freeform 18"/>
            <p:cNvSpPr>
              <a:spLocks/>
            </p:cNvSpPr>
            <p:nvPr/>
          </p:nvSpPr>
          <p:spPr bwMode="auto">
            <a:xfrm>
              <a:off x="1406843"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3" name="Freeform 19"/>
            <p:cNvSpPr>
              <a:spLocks/>
            </p:cNvSpPr>
            <p:nvPr/>
          </p:nvSpPr>
          <p:spPr bwMode="auto">
            <a:xfrm>
              <a:off x="1185386"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4" name="Freeform 20"/>
            <p:cNvSpPr>
              <a:spLocks/>
            </p:cNvSpPr>
            <p:nvPr/>
          </p:nvSpPr>
          <p:spPr bwMode="auto">
            <a:xfrm>
              <a:off x="1178243"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5" name="Freeform 21"/>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6" name="Freeform 22"/>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7" name="Freeform 23"/>
            <p:cNvSpPr>
              <a:spLocks/>
            </p:cNvSpPr>
            <p:nvPr/>
          </p:nvSpPr>
          <p:spPr bwMode="auto">
            <a:xfrm>
              <a:off x="707548"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8" name="Freeform 24"/>
            <p:cNvSpPr>
              <a:spLocks/>
            </p:cNvSpPr>
            <p:nvPr/>
          </p:nvSpPr>
          <p:spPr bwMode="auto">
            <a:xfrm>
              <a:off x="695643"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9" name="Freeform 25"/>
            <p:cNvSpPr>
              <a:spLocks/>
            </p:cNvSpPr>
            <p:nvPr/>
          </p:nvSpPr>
          <p:spPr bwMode="auto">
            <a:xfrm>
              <a:off x="1065529"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50" name="Freeform 26"/>
            <p:cNvSpPr>
              <a:spLocks/>
            </p:cNvSpPr>
            <p:nvPr/>
          </p:nvSpPr>
          <p:spPr bwMode="auto">
            <a:xfrm>
              <a:off x="1056005"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51" name="Rectangle 27"/>
            <p:cNvSpPr>
              <a:spLocks noChangeArrowheads="1"/>
            </p:cNvSpPr>
            <p:nvPr/>
          </p:nvSpPr>
          <p:spPr bwMode="auto">
            <a:xfrm>
              <a:off x="1056005" y="0"/>
              <a:ext cx="1588" cy="1588"/>
            </a:xfrm>
            <a:prstGeom prst="rect">
              <a:avLst/>
            </a:prstGeom>
            <a:solidFill>
              <a:srgbClr val="ACACAC"/>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052" name="Freeform 28"/>
            <p:cNvSpPr>
              <a:spLocks/>
            </p:cNvSpPr>
            <p:nvPr/>
          </p:nvSpPr>
          <p:spPr bwMode="auto">
            <a:xfrm>
              <a:off x="1056005" y="0"/>
              <a:ext cx="1588" cy="1588"/>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3" name="頁尾版面配置區 2"/>
          <p:cNvSpPr>
            <a:spLocks noGrp="1"/>
          </p:cNvSpPr>
          <p:nvPr>
            <p:ph type="ftr" sz="quarter" idx="3"/>
          </p:nvPr>
        </p:nvSpPr>
        <p:spPr>
          <a:xfrm>
            <a:off x="345440" y="6381328"/>
            <a:ext cx="7703904" cy="340146"/>
          </a:xfrm>
          <a:prstGeom prst="rect">
            <a:avLst/>
          </a:prstGeom>
        </p:spPr>
        <p:txBody>
          <a:bodyPr vert="horz" lIns="91440" tIns="45720" rIns="91440" bIns="45720" rtlCol="0" anchor="t"/>
          <a:lstStyle>
            <a:lvl1pPr algn="l">
              <a:defRPr sz="900">
                <a:solidFill>
                  <a:schemeClr val="tx1"/>
                </a:solidFill>
              </a:defRPr>
            </a:lvl1pPr>
          </a:lstStyle>
          <a:p>
            <a:r>
              <a:rPr lang="en-US" altLang="zh-TW" kern="0" dirty="0"/>
              <a:t>Source / Disclaimer / Annotations:  </a:t>
            </a:r>
            <a:r>
              <a:rPr lang="zh-TW" altLang="en-US" kern="0" dirty="0"/>
              <a:t>本資料僅供專業理財顧問人員參考，需配合專人說明使用，不得直接交付一般投資大眾。</a:t>
            </a:r>
            <a:endParaRPr lang="en-US" altLang="zh-TW" kern="0" dirty="0"/>
          </a:p>
        </p:txBody>
      </p:sp>
      <p:sp>
        <p:nvSpPr>
          <p:cNvPr id="4" name="投影片編號版面配置區 3"/>
          <p:cNvSpPr>
            <a:spLocks noGrp="1"/>
          </p:cNvSpPr>
          <p:nvPr>
            <p:ph type="sldNum" sz="quarter" idx="4"/>
          </p:nvPr>
        </p:nvSpPr>
        <p:spPr>
          <a:xfrm>
            <a:off x="36168" y="6577048"/>
            <a:ext cx="288000" cy="144000"/>
          </a:xfrm>
          <a:prstGeom prst="rect">
            <a:avLst/>
          </a:prstGeom>
          <a:solidFill>
            <a:schemeClr val="bg2">
              <a:lumMod val="95000"/>
            </a:schemeClr>
          </a:solidFill>
        </p:spPr>
        <p:txBody>
          <a:bodyPr vert="horz" lIns="36000" tIns="45720" rIns="36000" bIns="45720" rtlCol="0" anchor="ctr"/>
          <a:lstStyle>
            <a:lvl1pPr algn="ctr">
              <a:defRPr sz="1000">
                <a:solidFill>
                  <a:schemeClr val="tx1">
                    <a:tint val="75000"/>
                  </a:schemeClr>
                </a:solidFill>
              </a:defRPr>
            </a:lvl1pPr>
          </a:lstStyle>
          <a:p>
            <a:fld id="{F40BDD72-1960-4172-B575-A9D344DF4EC2}" type="slidenum">
              <a:rPr lang="zh-TW" altLang="en-US" smtClean="0"/>
              <a:pPr/>
              <a:t>‹#›</a:t>
            </a:fld>
            <a:endParaRPr lang="zh-TW" altLang="en-US" dirty="0"/>
          </a:p>
        </p:txBody>
      </p:sp>
      <p:pic>
        <p:nvPicPr>
          <p:cNvPr id="48" name="Picture 2"/>
          <p:cNvPicPr>
            <a:picLocks noChangeAspect="1" noChangeArrowheads="1"/>
          </p:cNvPicPr>
          <p:nvPr/>
        </p:nvPicPr>
        <p:blipFill rotWithShape="1">
          <a:blip r:embed="rId37" cstate="print">
            <a:extLst>
              <a:ext uri="{28A0092B-C50C-407E-A947-70E740481C1C}">
                <a14:useLocalDpi xmlns:a14="http://schemas.microsoft.com/office/drawing/2010/main" val="0"/>
              </a:ext>
            </a:extLst>
          </a:blip>
          <a:srcRect l="1231" r="72037" b="14599"/>
          <a:stretch/>
        </p:blipFill>
        <p:spPr bwMode="auto">
          <a:xfrm>
            <a:off x="-2535832" y="386248"/>
            <a:ext cx="1929869" cy="2178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7"/>
          <p:cNvSpPr>
            <a:spLocks noChangeArrowheads="1"/>
          </p:cNvSpPr>
          <p:nvPr/>
        </p:nvSpPr>
        <p:spPr bwMode="auto">
          <a:xfrm>
            <a:off x="9963051" y="6212847"/>
            <a:ext cx="194421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eaLnBrk="1" hangingPunct="1">
              <a:defRPr/>
            </a:pPr>
            <a:r>
              <a:rPr lang="en-GB" altLang="zh-TW" sz="1100" b="1" dirty="0">
                <a:solidFill>
                  <a:schemeClr val="accent1"/>
                </a:solidFill>
                <a:ea typeface="新細明體" pitchFamily="18" charset="-120"/>
              </a:rPr>
              <a:t>←</a:t>
            </a:r>
            <a:r>
              <a:rPr lang="zh-TW" altLang="en-US" sz="1100" b="1" dirty="0">
                <a:solidFill>
                  <a:schemeClr val="accent1"/>
                </a:solidFill>
                <a:ea typeface="新細明體" pitchFamily="18" charset="-120"/>
              </a:rPr>
              <a:t> </a:t>
            </a:r>
            <a:r>
              <a:rPr lang="en-US" altLang="zh-TW" sz="1100" b="1" dirty="0">
                <a:solidFill>
                  <a:schemeClr val="accent1"/>
                </a:solidFill>
                <a:ea typeface="新細明體" pitchFamily="18" charset="-120"/>
              </a:rPr>
              <a:t>(</a:t>
            </a:r>
            <a:r>
              <a:rPr lang="zh-TW" altLang="en-US" sz="1100" b="1" dirty="0">
                <a:solidFill>
                  <a:schemeClr val="accent1"/>
                </a:solidFill>
                <a:ea typeface="新細明體" pitchFamily="18" charset="-120"/>
              </a:rPr>
              <a:t>此區塊保持淨空</a:t>
            </a:r>
            <a:r>
              <a:rPr lang="en-US" altLang="zh-TW" sz="1100" b="1" dirty="0">
                <a:solidFill>
                  <a:schemeClr val="accent1"/>
                </a:solidFill>
                <a:ea typeface="新細明體" pitchFamily="18" charset="-120"/>
              </a:rPr>
              <a:t>)</a:t>
            </a:r>
            <a:endParaRPr lang="en-GB" altLang="zh-TW" sz="1100" b="1" dirty="0">
              <a:solidFill>
                <a:schemeClr val="accent1"/>
              </a:solidFill>
              <a:ea typeface="新細明體" pitchFamily="18" charset="-120"/>
            </a:endParaRPr>
          </a:p>
          <a:p>
            <a:pPr eaLnBrk="1" hangingPunct="1">
              <a:defRPr/>
            </a:pPr>
            <a:r>
              <a:rPr lang="en-GB" altLang="zh-TW" sz="1100" b="1" dirty="0">
                <a:solidFill>
                  <a:schemeClr val="accent1"/>
                </a:solidFill>
                <a:ea typeface="新細明體" pitchFamily="18" charset="-120"/>
              </a:rPr>
              <a:t>Do not put content </a:t>
            </a:r>
            <a:br>
              <a:rPr lang="en-GB" altLang="zh-TW" sz="1100" b="1" dirty="0">
                <a:solidFill>
                  <a:schemeClr val="accent1"/>
                </a:solidFill>
                <a:ea typeface="新細明體" pitchFamily="18" charset="-120"/>
              </a:rPr>
            </a:br>
            <a:r>
              <a:rPr lang="en-GB" altLang="zh-TW" sz="1100" b="1" dirty="0">
                <a:solidFill>
                  <a:schemeClr val="accent1"/>
                </a:solidFill>
                <a:ea typeface="新細明體" pitchFamily="18" charset="-120"/>
              </a:rPr>
              <a:t>around the brand logo area</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zh-TW" sz="1100" b="1" dirty="0">
                <a:solidFill>
                  <a:schemeClr val="accent1"/>
                </a:solidFill>
                <a:ea typeface="新細明體" pitchFamily="18" charset="-120"/>
              </a:rPr>
              <a:t>←</a:t>
            </a:r>
          </a:p>
        </p:txBody>
      </p:sp>
      <p:sp>
        <p:nvSpPr>
          <p:cNvPr id="51" name="Rectangle 47"/>
          <p:cNvSpPr>
            <a:spLocks noChangeArrowheads="1"/>
          </p:cNvSpPr>
          <p:nvPr/>
        </p:nvSpPr>
        <p:spPr bwMode="auto">
          <a:xfrm>
            <a:off x="9993560" y="-1712"/>
            <a:ext cx="1944216"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eaLnBrk="1" hangingPunct="1">
              <a:defRPr/>
            </a:pPr>
            <a:r>
              <a:rPr lang="en-GB" altLang="zh-TW" sz="1100" b="1" dirty="0">
                <a:solidFill>
                  <a:schemeClr val="accent1"/>
                </a:solidFill>
                <a:ea typeface="新細明體" pitchFamily="18" charset="-120"/>
              </a:rPr>
              <a:t>←</a:t>
            </a:r>
          </a:p>
          <a:p>
            <a:pPr eaLnBrk="1" hangingPunct="1">
              <a:defRPr/>
            </a:pPr>
            <a:r>
              <a:rPr lang="en-GB" altLang="zh-TW" sz="1100" b="1" dirty="0">
                <a:solidFill>
                  <a:schemeClr val="accent1"/>
                </a:solidFill>
                <a:ea typeface="新細明體" pitchFamily="18" charset="-120"/>
              </a:rPr>
              <a:t>Do not put content</a:t>
            </a:r>
          </a:p>
          <a:p>
            <a:pPr eaLnBrk="1" hangingPunct="1">
              <a:defRPr/>
            </a:pPr>
            <a:r>
              <a:rPr lang="en-GB" altLang="zh-TW" sz="1100" b="1" dirty="0">
                <a:solidFill>
                  <a:schemeClr val="accent1"/>
                </a:solidFill>
                <a:ea typeface="新細明體" pitchFamily="18" charset="-120"/>
              </a:rPr>
              <a:t>around the brand logo area</a:t>
            </a:r>
          </a:p>
          <a:p>
            <a:pPr eaLnBrk="1" hangingPunct="1">
              <a:defRPr/>
            </a:pPr>
            <a:r>
              <a:rPr lang="en-GB" altLang="zh-TW" sz="1100" b="1" dirty="0">
                <a:solidFill>
                  <a:schemeClr val="accent1"/>
                </a:solidFill>
                <a:ea typeface="新細明體" pitchFamily="18" charset="-120"/>
              </a:rPr>
              <a:t> </a:t>
            </a:r>
            <a:r>
              <a:rPr lang="en-US" altLang="zh-TW" sz="1100" b="1" dirty="0">
                <a:solidFill>
                  <a:schemeClr val="accent1"/>
                </a:solidFill>
                <a:ea typeface="新細明體" pitchFamily="18" charset="-120"/>
              </a:rPr>
              <a:t>(</a:t>
            </a:r>
            <a:r>
              <a:rPr lang="zh-TW" altLang="en-US" sz="1100" b="1" dirty="0">
                <a:solidFill>
                  <a:schemeClr val="accent1"/>
                </a:solidFill>
                <a:ea typeface="新細明體" pitchFamily="18" charset="-120"/>
              </a:rPr>
              <a:t>此區塊保持淨空</a:t>
            </a:r>
            <a:r>
              <a:rPr lang="en-US" altLang="zh-TW" sz="1100" b="1" dirty="0">
                <a:solidFill>
                  <a:schemeClr val="accent1"/>
                </a:solidFill>
                <a:ea typeface="新細明體" pitchFamily="18" charset="-120"/>
              </a:rPr>
              <a:t>)</a:t>
            </a:r>
            <a:endParaRPr lang="en-GB" altLang="zh-TW" sz="1100" b="1" dirty="0">
              <a:solidFill>
                <a:schemeClr val="accent1"/>
              </a:solidFill>
              <a:ea typeface="新細明體" pitchFamily="18" charset="-12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altLang="zh-TW" sz="1100" b="1" dirty="0">
                <a:solidFill>
                  <a:schemeClr val="accent1"/>
                </a:solidFill>
                <a:ea typeface="新細明體" pitchFamily="18" charset="-120"/>
              </a:rPr>
              <a:t>←</a:t>
            </a:r>
          </a:p>
        </p:txBody>
      </p:sp>
      <p:grpSp>
        <p:nvGrpSpPr>
          <p:cNvPr id="7" name="群組 6"/>
          <p:cNvGrpSpPr/>
          <p:nvPr/>
        </p:nvGrpSpPr>
        <p:grpSpPr>
          <a:xfrm>
            <a:off x="1784350" y="-372140"/>
            <a:ext cx="4148616" cy="372140"/>
            <a:chOff x="1784350" y="-459432"/>
            <a:chExt cx="2340128" cy="459432"/>
          </a:xfrm>
        </p:grpSpPr>
        <p:sp>
          <p:nvSpPr>
            <p:cNvPr id="52" name="Rectangle 47"/>
            <p:cNvSpPr>
              <a:spLocks noChangeArrowheads="1"/>
            </p:cNvSpPr>
            <p:nvPr/>
          </p:nvSpPr>
          <p:spPr bwMode="auto">
            <a:xfrm>
              <a:off x="1850166" y="-387424"/>
              <a:ext cx="22743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eaLnBrk="1" hangingPunct="1">
                <a:defRPr/>
              </a:pPr>
              <a:r>
                <a:rPr lang="en-GB" altLang="zh-TW" sz="1100" b="1" dirty="0">
                  <a:solidFill>
                    <a:schemeClr val="accent1"/>
                  </a:solidFill>
                  <a:ea typeface="新細明體" pitchFamily="18" charset="-120"/>
                </a:rPr>
                <a:t>Do not put content </a:t>
              </a:r>
              <a:r>
                <a:rPr lang="zh-TW" altLang="en-US" sz="1100" b="1" dirty="0">
                  <a:solidFill>
                    <a:schemeClr val="accent1"/>
                  </a:solidFill>
                  <a:ea typeface="新細明體" pitchFamily="18" charset="-120"/>
                </a:rPr>
                <a:t>由此箭頭向左放置內容</a:t>
              </a:r>
              <a:r>
                <a:rPr lang="en-GB" altLang="zh-TW" sz="1100" b="1" dirty="0">
                  <a:solidFill>
                    <a:schemeClr val="accent1"/>
                  </a:solidFill>
                  <a:ea typeface="新細明體" pitchFamily="18" charset="-120"/>
                </a:rPr>
                <a:t/>
              </a:r>
              <a:br>
                <a:rPr lang="en-GB" altLang="zh-TW" sz="1100" b="1" dirty="0">
                  <a:solidFill>
                    <a:schemeClr val="accent1"/>
                  </a:solidFill>
                  <a:ea typeface="新細明體" pitchFamily="18" charset="-120"/>
                </a:rPr>
              </a:br>
              <a:r>
                <a:rPr lang="en-GB" altLang="zh-TW" sz="1100" b="1" dirty="0">
                  <a:solidFill>
                    <a:schemeClr val="accent1"/>
                  </a:solidFill>
                  <a:ea typeface="新細明體" pitchFamily="18" charset="-120"/>
                </a:rPr>
                <a:t>on the “M” pattern</a:t>
              </a:r>
              <a:r>
                <a:rPr lang="zh-TW" altLang="en-US" sz="1100" b="1" dirty="0">
                  <a:solidFill>
                    <a:schemeClr val="accent1"/>
                  </a:solidFill>
                  <a:ea typeface="新細明體" pitchFamily="18" charset="-120"/>
                </a:rPr>
                <a:t>  </a:t>
              </a:r>
              <a:r>
                <a:rPr lang="en-US" altLang="zh-TW" sz="1100" b="1" dirty="0">
                  <a:solidFill>
                    <a:schemeClr val="accent1"/>
                  </a:solidFill>
                  <a:ea typeface="新細明體" pitchFamily="18" charset="-120"/>
                </a:rPr>
                <a:t>(M</a:t>
              </a:r>
              <a:r>
                <a:rPr lang="zh-TW" altLang="en-US" sz="1100" b="1" dirty="0">
                  <a:solidFill>
                    <a:schemeClr val="accent1"/>
                  </a:solidFill>
                  <a:ea typeface="新細明體" pitchFamily="18" charset="-120"/>
                </a:rPr>
                <a:t>型設計保持淨空</a:t>
              </a:r>
              <a:r>
                <a:rPr lang="en-US" altLang="zh-TW" sz="1100" b="1" dirty="0">
                  <a:solidFill>
                    <a:schemeClr val="accent1"/>
                  </a:solidFill>
                  <a:ea typeface="新細明體" pitchFamily="18" charset="-120"/>
                </a:rPr>
                <a:t>)</a:t>
              </a:r>
              <a:endParaRPr lang="en-GB" altLang="zh-TW" sz="1100" b="1" dirty="0">
                <a:solidFill>
                  <a:schemeClr val="accent1"/>
                </a:solidFill>
                <a:ea typeface="新細明體" pitchFamily="18" charset="-120"/>
              </a:endParaRPr>
            </a:p>
          </p:txBody>
        </p:sp>
        <p:cxnSp>
          <p:nvCxnSpPr>
            <p:cNvPr id="6" name="直線單箭頭接點 5"/>
            <p:cNvCxnSpPr/>
            <p:nvPr/>
          </p:nvCxnSpPr>
          <p:spPr bwMode="auto">
            <a:xfrm>
              <a:off x="1784350" y="-459432"/>
              <a:ext cx="0" cy="459432"/>
            </a:xfrm>
            <a:prstGeom prst="straightConnector1">
              <a:avLst/>
            </a:prstGeom>
            <a:solidFill>
              <a:schemeClr val="accent2"/>
            </a:solidFill>
            <a:ln w="19050" cap="flat" cmpd="sng" algn="ctr">
              <a:solidFill>
                <a:schemeClr val="accent1"/>
              </a:solidFill>
              <a:prstDash val="solid"/>
              <a:round/>
              <a:headEnd type="none" w="med" len="med"/>
              <a:tailEnd type="arrow"/>
            </a:ln>
            <a:effectLst/>
          </p:spPr>
        </p:cxnSp>
      </p:grpSp>
    </p:spTree>
  </p:cSld>
  <p:clrMap bg1="lt1" tx1="dk1" bg2="lt2" tx2="dk2" accent1="accent1" accent2="accent2" accent3="accent3" accent4="accent4" accent5="accent5" accent6="accent6" hlink="hlink" folHlink="folHlink"/>
  <p:sldLayoutIdLst>
    <p:sldLayoutId id="2147483812" r:id="rId1"/>
    <p:sldLayoutId id="2147483859" r:id="rId2"/>
    <p:sldLayoutId id="2147483814" r:id="rId3"/>
    <p:sldLayoutId id="2147483751" r:id="rId4"/>
    <p:sldLayoutId id="2147483753" r:id="rId5"/>
    <p:sldLayoutId id="2147483762" r:id="rId6"/>
    <p:sldLayoutId id="2147483750" r:id="rId7"/>
    <p:sldLayoutId id="2147483739" r:id="rId8"/>
    <p:sldLayoutId id="2147483766" r:id="rId9"/>
    <p:sldLayoutId id="2147483712" r:id="rId10"/>
    <p:sldLayoutId id="2147483860" r:id="rId11"/>
    <p:sldLayoutId id="2147483768" r:id="rId12"/>
    <p:sldLayoutId id="2147483735" r:id="rId13"/>
    <p:sldLayoutId id="2147483736" r:id="rId14"/>
    <p:sldLayoutId id="2147483727" r:id="rId15"/>
    <p:sldLayoutId id="2147483726" r:id="rId16"/>
    <p:sldLayoutId id="2147483729" r:id="rId17"/>
    <p:sldLayoutId id="2147483730" r:id="rId18"/>
    <p:sldLayoutId id="2147483732" r:id="rId19"/>
    <p:sldLayoutId id="2147483733" r:id="rId20"/>
    <p:sldLayoutId id="2147483760" r:id="rId21"/>
    <p:sldLayoutId id="2147483734" r:id="rId22"/>
    <p:sldLayoutId id="2147483742" r:id="rId23"/>
    <p:sldLayoutId id="2147483743" r:id="rId24"/>
    <p:sldLayoutId id="2147483744" r:id="rId25"/>
    <p:sldLayoutId id="2147483746" r:id="rId26"/>
    <p:sldLayoutId id="2147483755" r:id="rId27"/>
    <p:sldLayoutId id="2147483756" r:id="rId28"/>
    <p:sldLayoutId id="2147483758" r:id="rId29"/>
    <p:sldLayoutId id="2147483765" r:id="rId30"/>
    <p:sldLayoutId id="2147483769" r:id="rId31"/>
    <p:sldLayoutId id="2147483813" r:id="rId32"/>
    <p:sldLayoutId id="2147483902" r:id="rId33"/>
  </p:sldLayoutIdLst>
  <p:hf hdr="0" dt="0"/>
  <p:txStyles>
    <p:titleStyle>
      <a:lvl1pPr algn="l" defTabSz="957263" rtl="0" eaLnBrk="1" fontAlgn="base" hangingPunct="1">
        <a:spcBef>
          <a:spcPct val="0"/>
        </a:spcBef>
        <a:spcAft>
          <a:spcPct val="0"/>
        </a:spcAft>
        <a:defRPr kumimoji="1" sz="2400" b="1">
          <a:solidFill>
            <a:schemeClr val="tx1"/>
          </a:solidFill>
          <a:latin typeface="+mj-lt"/>
          <a:ea typeface="+mj-ea"/>
          <a:cs typeface="Arial Unicode MS" pitchFamily="34" charset="-128"/>
        </a:defRPr>
      </a:lvl1pPr>
      <a:lvl2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kumimoji="1" sz="2400" b="1">
          <a:solidFill>
            <a:schemeClr val="tx1"/>
          </a:solidFill>
          <a:latin typeface="Arial" charset="0"/>
        </a:defRPr>
      </a:lvl6pPr>
      <a:lvl7pPr marL="914400" algn="l" defTabSz="957263" rtl="0" eaLnBrk="1" fontAlgn="base" hangingPunct="1">
        <a:spcBef>
          <a:spcPct val="0"/>
        </a:spcBef>
        <a:spcAft>
          <a:spcPct val="0"/>
        </a:spcAft>
        <a:defRPr kumimoji="1" sz="2400" b="1">
          <a:solidFill>
            <a:schemeClr val="tx1"/>
          </a:solidFill>
          <a:latin typeface="Arial" charset="0"/>
        </a:defRPr>
      </a:lvl7pPr>
      <a:lvl8pPr marL="1371600" algn="l" defTabSz="957263" rtl="0" eaLnBrk="1" fontAlgn="base" hangingPunct="1">
        <a:spcBef>
          <a:spcPct val="0"/>
        </a:spcBef>
        <a:spcAft>
          <a:spcPct val="0"/>
        </a:spcAft>
        <a:defRPr kumimoji="1" sz="2400" b="1">
          <a:solidFill>
            <a:schemeClr val="tx1"/>
          </a:solidFill>
          <a:latin typeface="Arial" charset="0"/>
        </a:defRPr>
      </a:lvl8pPr>
      <a:lvl9pPr marL="1828800" algn="l" defTabSz="957263" rtl="0" eaLnBrk="1" fontAlgn="base" hangingPunct="1">
        <a:spcBef>
          <a:spcPct val="0"/>
        </a:spcBef>
        <a:spcAft>
          <a:spcPct val="0"/>
        </a:spcAft>
        <a:defRPr kumimoji="1" sz="2400" b="1">
          <a:solidFill>
            <a:schemeClr val="tx1"/>
          </a:solidFill>
          <a:latin typeface="Arial" charset="0"/>
        </a:defRPr>
      </a:lvl9pPr>
    </p:titleStyle>
    <p:bodyStyle>
      <a:lvl1pPr algn="l" defTabSz="957263" rtl="0" eaLnBrk="1" fontAlgn="base" hangingPunct="1">
        <a:spcBef>
          <a:spcPct val="45000"/>
        </a:spcBef>
        <a:spcAft>
          <a:spcPct val="45000"/>
        </a:spcAft>
        <a:buClr>
          <a:srgbClr val="CC3300"/>
        </a:buClr>
        <a:defRPr kumimoji="1" sz="1200">
          <a:solidFill>
            <a:schemeClr val="tx1"/>
          </a:solidFill>
          <a:latin typeface="+mn-lt"/>
          <a:ea typeface="+mn-ea"/>
          <a:cs typeface="Arial Unicode MS" pitchFamily="34" charset="-128"/>
        </a:defRPr>
      </a:lvl1pPr>
      <a:lvl2pPr marL="244475" indent="-242888" algn="l" defTabSz="957263" rtl="0" eaLnBrk="1" fontAlgn="base" hangingPunct="1">
        <a:spcBef>
          <a:spcPct val="15000"/>
        </a:spcBef>
        <a:spcAft>
          <a:spcPct val="15000"/>
        </a:spcAft>
        <a:buClr>
          <a:schemeClr val="accent1"/>
        </a:buClr>
        <a:buSzPct val="70000"/>
        <a:buFont typeface="Wingdings" pitchFamily="2" charset="2"/>
        <a:buChar char="n"/>
        <a:defRPr kumimoji="1" sz="1200">
          <a:solidFill>
            <a:schemeClr val="tx1"/>
          </a:solidFill>
          <a:latin typeface="+mn-lt"/>
          <a:ea typeface="Arial Unicode MS" pitchFamily="34" charset="-128"/>
          <a:cs typeface="Arial Unicode MS" pitchFamily="34" charset="-128"/>
        </a:defRPr>
      </a:lvl2pPr>
      <a:lvl3pPr marL="406400" indent="-160338" algn="l" defTabSz="957263" rtl="0" eaLnBrk="1" fontAlgn="base" hangingPunct="1">
        <a:spcBef>
          <a:spcPct val="15000"/>
        </a:spcBef>
        <a:spcAft>
          <a:spcPct val="15000"/>
        </a:spcAft>
        <a:buClr>
          <a:schemeClr val="accent1"/>
        </a:buClr>
        <a:buFont typeface="Symbol" pitchFamily="18" charset="2"/>
        <a:buChar char="-"/>
        <a:defRPr kumimoji="1" sz="1200">
          <a:solidFill>
            <a:schemeClr val="tx1"/>
          </a:solidFill>
          <a:latin typeface="+mn-lt"/>
          <a:ea typeface="Arial Unicode MS" pitchFamily="34" charset="-128"/>
          <a:cs typeface="Arial Unicode MS" pitchFamily="34" charset="-128"/>
        </a:defRPr>
      </a:lvl3pPr>
      <a:lvl4pPr marL="547688" indent="-139700" algn="l" defTabSz="957263" rtl="0" eaLnBrk="1" fontAlgn="base" hangingPunct="1">
        <a:spcBef>
          <a:spcPct val="15000"/>
        </a:spcBef>
        <a:spcAft>
          <a:spcPct val="15000"/>
        </a:spcAft>
        <a:buClr>
          <a:schemeClr val="accent1"/>
        </a:buClr>
        <a:buFont typeface="Symbol" pitchFamily="18" charset="2"/>
        <a:buChar char="-"/>
        <a:defRPr kumimoji="1" sz="1200">
          <a:solidFill>
            <a:schemeClr val="tx1"/>
          </a:solidFill>
          <a:latin typeface="+mn-lt"/>
          <a:ea typeface="Arial Unicode MS" pitchFamily="34" charset="-128"/>
          <a:cs typeface="Arial Unicode MS" pitchFamily="34" charset="-128"/>
        </a:defRPr>
      </a:lvl4pPr>
      <a:lvl5pPr marL="731838" indent="-182563" algn="l" defTabSz="957263" rtl="0" eaLnBrk="1" fontAlgn="base" hangingPunct="1">
        <a:spcBef>
          <a:spcPct val="15000"/>
        </a:spcBef>
        <a:spcAft>
          <a:spcPct val="15000"/>
        </a:spcAft>
        <a:buClr>
          <a:schemeClr val="accent1"/>
        </a:buClr>
        <a:buFont typeface="Symbol" pitchFamily="18" charset="2"/>
        <a:buChar char="-"/>
        <a:defRPr kumimoji="1" sz="1200">
          <a:solidFill>
            <a:schemeClr val="tx1"/>
          </a:solidFill>
          <a:latin typeface="+mn-lt"/>
          <a:ea typeface="Arial Unicode MS" pitchFamily="34" charset="-128"/>
          <a:cs typeface="Arial Unicode MS" pitchFamily="34" charset="-128"/>
        </a:defRPr>
      </a:lvl5pPr>
      <a:lvl6pPr marL="1189038" indent="-182563" algn="l" defTabSz="957263" rtl="0" eaLnBrk="1" fontAlgn="base" hangingPunct="1">
        <a:spcBef>
          <a:spcPct val="15000"/>
        </a:spcBef>
        <a:spcAft>
          <a:spcPct val="15000"/>
        </a:spcAft>
        <a:buClr>
          <a:schemeClr val="accent1"/>
        </a:buClr>
        <a:buFont typeface="Symbol" pitchFamily="18" charset="2"/>
        <a:buChar char="-"/>
        <a:defRPr kumimoji="1" sz="1200">
          <a:solidFill>
            <a:schemeClr val="tx1"/>
          </a:solidFill>
          <a:latin typeface="+mn-lt"/>
        </a:defRPr>
      </a:lvl6pPr>
      <a:lvl7pPr marL="1646238" indent="-182563" algn="l" defTabSz="957263" rtl="0" eaLnBrk="1" fontAlgn="base" hangingPunct="1">
        <a:spcBef>
          <a:spcPct val="15000"/>
        </a:spcBef>
        <a:spcAft>
          <a:spcPct val="15000"/>
        </a:spcAft>
        <a:buClr>
          <a:schemeClr val="accent1"/>
        </a:buClr>
        <a:buFont typeface="Symbol" pitchFamily="18" charset="2"/>
        <a:buChar char="-"/>
        <a:defRPr kumimoji="1" sz="1200">
          <a:solidFill>
            <a:schemeClr val="tx1"/>
          </a:solidFill>
          <a:latin typeface="+mn-lt"/>
        </a:defRPr>
      </a:lvl7pPr>
      <a:lvl8pPr marL="2103438" indent="-182563" algn="l" defTabSz="957263" rtl="0" eaLnBrk="1" fontAlgn="base" hangingPunct="1">
        <a:spcBef>
          <a:spcPct val="15000"/>
        </a:spcBef>
        <a:spcAft>
          <a:spcPct val="15000"/>
        </a:spcAft>
        <a:buClr>
          <a:schemeClr val="accent1"/>
        </a:buClr>
        <a:buFont typeface="Symbol" pitchFamily="18" charset="2"/>
        <a:buChar char="-"/>
        <a:defRPr kumimoji="1" sz="1200">
          <a:solidFill>
            <a:schemeClr val="tx1"/>
          </a:solidFill>
          <a:latin typeface="+mn-lt"/>
        </a:defRPr>
      </a:lvl8pPr>
      <a:lvl9pPr marL="2560638" indent="-182563" algn="l" defTabSz="957263" rtl="0" eaLnBrk="1" fontAlgn="base" hangingPunct="1">
        <a:spcBef>
          <a:spcPct val="15000"/>
        </a:spcBef>
        <a:spcAft>
          <a:spcPct val="15000"/>
        </a:spcAft>
        <a:buClr>
          <a:schemeClr val="accent1"/>
        </a:buClr>
        <a:buFont typeface="Symbol" pitchFamily="18" charset="2"/>
        <a:buChar char="-"/>
        <a:defRPr kumimoji="1" sz="12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0"/>
          </p:nvPr>
        </p:nvSpPr>
        <p:spPr/>
        <p:txBody>
          <a:bodyPr/>
          <a:lstStyle/>
          <a:p>
            <a:r>
              <a:rPr lang="en-US" altLang="zh-TW" kern="0" smtClean="0"/>
              <a:t>Source / Disclaimer / Annotations:  </a:t>
            </a:r>
            <a:r>
              <a:rPr lang="zh-TW" altLang="en-US" kern="0" smtClea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11"/>
          </p:nvPr>
        </p:nvSpPr>
        <p:spPr/>
        <p:txBody>
          <a:bodyPr/>
          <a:lstStyle/>
          <a:p>
            <a:fld id="{F40BDD72-1960-4172-B575-A9D344DF4EC2}" type="slidenum">
              <a:rPr lang="zh-TW" altLang="en-US" smtClean="0"/>
              <a:pPr/>
              <a:t>0</a:t>
            </a:fld>
            <a:endParaRPr lang="zh-TW" altLang="en-US" dirty="0"/>
          </a:p>
        </p:txBody>
      </p:sp>
      <p:sp>
        <p:nvSpPr>
          <p:cNvPr id="4" name="標題 3"/>
          <p:cNvSpPr>
            <a:spLocks noGrp="1"/>
          </p:cNvSpPr>
          <p:nvPr>
            <p:ph type="title"/>
          </p:nvPr>
        </p:nvSpPr>
        <p:spPr>
          <a:xfrm>
            <a:off x="765630" y="370942"/>
            <a:ext cx="7418250" cy="406658"/>
          </a:xfrm>
        </p:spPr>
        <p:txBody>
          <a:bodyPr/>
          <a:lstStyle/>
          <a:p>
            <a:pPr algn="ctr"/>
            <a:r>
              <a:rPr lang="en-US" altLang="zh-TW" dirty="0"/>
              <a:t>Onshore/Offshore ILP Mandate Market Snapshot</a:t>
            </a:r>
            <a:r>
              <a:rPr lang="zh-TW" altLang="en-US" dirty="0"/>
              <a:t/>
            </a:r>
            <a:br>
              <a:rPr lang="zh-TW" altLang="en-US" dirty="0"/>
            </a:br>
            <a:endParaRPr lang="zh-TW" altLang="en-US" dirty="0"/>
          </a:p>
        </p:txBody>
      </p:sp>
      <p:sp>
        <p:nvSpPr>
          <p:cNvPr id="5" name="內容版面配置區 4"/>
          <p:cNvSpPr>
            <a:spLocks noGrp="1"/>
          </p:cNvSpPr>
          <p:nvPr>
            <p:ph sz="half" idx="2"/>
          </p:nvPr>
        </p:nvSpPr>
        <p:spPr>
          <a:xfrm>
            <a:off x="495000" y="1356423"/>
            <a:ext cx="9411000" cy="1875938"/>
          </a:xfrm>
        </p:spPr>
        <p:txBody>
          <a:bodyPr/>
          <a:lstStyle/>
          <a:p>
            <a:r>
              <a:rPr lang="en-US" altLang="zh-TW" dirty="0"/>
              <a:t>Onshore ILP Mandate </a:t>
            </a:r>
            <a:r>
              <a:rPr lang="en-US" altLang="zh-TW" dirty="0" smtClean="0"/>
              <a:t>Wallet</a:t>
            </a:r>
          </a:p>
          <a:p>
            <a:pPr marL="0" indent="0">
              <a:buNone/>
            </a:pPr>
            <a:endParaRPr lang="en-US" altLang="zh-TW" dirty="0" smtClean="0"/>
          </a:p>
          <a:p>
            <a:pPr lvl="1"/>
            <a:r>
              <a:rPr lang="en-US" altLang="zh-TW" dirty="0" smtClean="0"/>
              <a:t>(1.) Share by site – (Top 20) </a:t>
            </a:r>
          </a:p>
          <a:p>
            <a:pPr lvl="1"/>
            <a:r>
              <a:rPr lang="en-US" altLang="zh-TW" dirty="0" smtClean="0"/>
              <a:t>(2.) Share by account – ( Top 50 , on/off AIA List ) </a:t>
            </a:r>
          </a:p>
          <a:p>
            <a:pPr lvl="1"/>
            <a:r>
              <a:rPr lang="en-US" altLang="zh-TW" dirty="0" smtClean="0"/>
              <a:t>(3.) Detail Account Excel Sheet – (channel , customer , account , fund type … </a:t>
            </a:r>
            <a:r>
              <a:rPr lang="en-US" altLang="zh-TW" dirty="0" err="1" smtClean="0"/>
              <a:t>etc</a:t>
            </a:r>
            <a:r>
              <a:rPr lang="en-US" altLang="zh-TW" dirty="0" smtClean="0"/>
              <a:t>)</a:t>
            </a:r>
            <a:endParaRPr lang="en-US" altLang="zh-TW" dirty="0"/>
          </a:p>
          <a:p>
            <a:pPr lvl="1"/>
            <a:endParaRPr lang="zh-TW" altLang="en-US" dirty="0"/>
          </a:p>
        </p:txBody>
      </p:sp>
      <p:sp>
        <p:nvSpPr>
          <p:cNvPr id="6" name="內容版面配置區 4"/>
          <p:cNvSpPr txBox="1">
            <a:spLocks/>
          </p:cNvSpPr>
          <p:nvPr/>
        </p:nvSpPr>
        <p:spPr>
          <a:xfrm>
            <a:off x="573105" y="3658222"/>
            <a:ext cx="9254790" cy="2144283"/>
          </a:xfrm>
          <a:prstGeom prst="rect">
            <a:avLst/>
          </a:prstGeom>
          <a:noFill/>
          <a:ln w="9525">
            <a:noFill/>
            <a:miter lim="800000"/>
            <a:headEnd/>
            <a:tailEnd/>
          </a:ln>
        </p:spPr>
        <p:txBody>
          <a:bodyPr lIns="0" tIns="64800" rIns="46800" bIns="64800"/>
          <a:lstStyle>
            <a:lvl1pPr marL="342900" indent="-342900" algn="l" defTabSz="815780" rtl="0" eaLnBrk="1" fontAlgn="base" hangingPunct="1">
              <a:lnSpc>
                <a:spcPct val="100000"/>
              </a:lnSpc>
              <a:spcBef>
                <a:spcPts val="200"/>
              </a:spcBef>
              <a:spcAft>
                <a:spcPts val="200"/>
              </a:spcAft>
              <a:buClr>
                <a:srgbClr val="CC3300"/>
              </a:buClr>
              <a:buSzPct val="90000"/>
              <a:buFont typeface="Wingdings" panose="05000000000000000000" pitchFamily="2" charset="2"/>
              <a:buChar char="n"/>
              <a:tabLst/>
              <a:defRPr kumimoji="1" lang="en-US" sz="2000" baseline="0" dirty="0" smtClean="0">
                <a:solidFill>
                  <a:schemeClr val="tx1"/>
                </a:solidFill>
                <a:latin typeface="+mn-lt"/>
                <a:ea typeface="+mn-ea"/>
                <a:cs typeface="+mn-cs"/>
              </a:defRPr>
            </a:lvl1pPr>
            <a:lvl2pPr marL="626400" indent="-288000" algn="l" defTabSz="815780" rtl="0" eaLnBrk="1" fontAlgn="base" hangingPunct="1">
              <a:lnSpc>
                <a:spcPct val="100000"/>
              </a:lnSpc>
              <a:spcBef>
                <a:spcPts val="200"/>
              </a:spcBef>
              <a:spcAft>
                <a:spcPts val="200"/>
              </a:spcAft>
              <a:buClr>
                <a:schemeClr val="accent1"/>
              </a:buClr>
              <a:buSzPct val="70000"/>
              <a:buFont typeface="Wingdings" pitchFamily="2" charset="2"/>
              <a:buChar char="n"/>
              <a:defRPr kumimoji="1" lang="en-US" sz="1800" dirty="0" smtClean="0">
                <a:solidFill>
                  <a:schemeClr val="tx1"/>
                </a:solidFill>
                <a:latin typeface="+mn-lt"/>
                <a:ea typeface="+mn-ea"/>
                <a:cs typeface="+mn-cs"/>
              </a:defRPr>
            </a:lvl2pPr>
            <a:lvl3pPr marL="864000" indent="-216000" algn="l" defTabSz="815780" rtl="0" eaLnBrk="1" fontAlgn="base" hangingPunct="1">
              <a:lnSpc>
                <a:spcPct val="100000"/>
              </a:lnSpc>
              <a:spcBef>
                <a:spcPts val="200"/>
              </a:spcBef>
              <a:spcAft>
                <a:spcPts val="200"/>
              </a:spcAft>
              <a:buClr>
                <a:schemeClr val="accent1"/>
              </a:buClr>
              <a:buSzPts val="1200"/>
              <a:buFont typeface="Arial" pitchFamily="34" charset="0"/>
              <a:buChar char="–"/>
              <a:defRPr kumimoji="1" lang="en-US" sz="1800" dirty="0" smtClean="0">
                <a:solidFill>
                  <a:schemeClr val="tx1"/>
                </a:solidFill>
                <a:latin typeface="+mn-lt"/>
                <a:ea typeface="+mn-ea"/>
                <a:cs typeface="+mn-cs"/>
              </a:defRPr>
            </a:lvl3pPr>
            <a:lvl4pPr marL="1098000" indent="-216000" algn="l" defTabSz="815780" rtl="0" eaLnBrk="1" fontAlgn="base" hangingPunct="1">
              <a:lnSpc>
                <a:spcPct val="100000"/>
              </a:lnSpc>
              <a:spcBef>
                <a:spcPts val="200"/>
              </a:spcBef>
              <a:spcAft>
                <a:spcPts val="200"/>
              </a:spcAft>
              <a:buClr>
                <a:schemeClr val="accent1"/>
              </a:buClr>
              <a:buSzPts val="1200"/>
              <a:buFont typeface="Symbol"/>
              <a:buChar char="-"/>
              <a:defRPr kumimoji="1" lang="en-US" sz="1600" baseline="0" dirty="0" smtClean="0">
                <a:solidFill>
                  <a:schemeClr val="tx1"/>
                </a:solidFill>
                <a:latin typeface="+mn-lt"/>
                <a:ea typeface="+mn-ea"/>
                <a:cs typeface="+mn-cs"/>
              </a:defRPr>
            </a:lvl4pPr>
            <a:lvl5pPr marL="1332000" indent="-216000" algn="l" defTabSz="815780" rtl="0" eaLnBrk="1" fontAlgn="base" hangingPunct="1">
              <a:lnSpc>
                <a:spcPct val="100000"/>
              </a:lnSpc>
              <a:spcBef>
                <a:spcPts val="200"/>
              </a:spcBef>
              <a:spcAft>
                <a:spcPts val="200"/>
              </a:spcAft>
              <a:buClr>
                <a:schemeClr val="accent1"/>
              </a:buClr>
              <a:buSzPts val="1200"/>
              <a:buFont typeface="Symbol"/>
              <a:buChar char="-"/>
              <a:defRPr kumimoji="1" lang="en-GB" sz="1600" baseline="0" dirty="0" smtClean="0">
                <a:solidFill>
                  <a:schemeClr val="tx1"/>
                </a:solidFill>
                <a:latin typeface="+mn-lt"/>
                <a:ea typeface="+mn-ea"/>
                <a:cs typeface="+mn-cs"/>
              </a:defRPr>
            </a:lvl5pPr>
            <a:lvl6pPr marL="11890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6pPr>
            <a:lvl7pPr marL="16462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7pPr>
            <a:lvl8pPr marL="21034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8pPr>
            <a:lvl9pPr marL="25606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9pPr>
          </a:lstStyle>
          <a:p>
            <a:r>
              <a:rPr lang="en-US" altLang="zh-TW" kern="0" dirty="0" smtClean="0"/>
              <a:t>Offshore ILP Mandate Wallet</a:t>
            </a:r>
          </a:p>
          <a:p>
            <a:endParaRPr lang="en-US" altLang="zh-TW" kern="0" dirty="0" smtClean="0"/>
          </a:p>
          <a:p>
            <a:pPr lvl="1"/>
            <a:r>
              <a:rPr lang="en-US" altLang="zh-TW" kern="0" dirty="0" smtClean="0"/>
              <a:t>(1.) Share by site – (Top 15) </a:t>
            </a:r>
          </a:p>
          <a:p>
            <a:pPr lvl="1"/>
            <a:r>
              <a:rPr lang="en-US" altLang="zh-TW" kern="0" dirty="0" smtClean="0"/>
              <a:t>(2.) Share by account – ( Top 50, on/off AIA List )</a:t>
            </a:r>
          </a:p>
          <a:p>
            <a:pPr lvl="1"/>
            <a:r>
              <a:rPr lang="en-US" altLang="zh-TW" dirty="0"/>
              <a:t>(3.) Detail Account Excel Sheet – (channel , customer , account , fund type … </a:t>
            </a:r>
            <a:r>
              <a:rPr lang="en-US" altLang="zh-TW" dirty="0" err="1"/>
              <a:t>etc</a:t>
            </a:r>
            <a:r>
              <a:rPr lang="en-US" altLang="zh-TW" dirty="0"/>
              <a:t>)</a:t>
            </a:r>
          </a:p>
          <a:p>
            <a:pPr lvl="1"/>
            <a:endParaRPr lang="en-US" altLang="zh-TW" kern="0" dirty="0"/>
          </a:p>
        </p:txBody>
      </p:sp>
    </p:spTree>
    <p:extLst>
      <p:ext uri="{BB962C8B-B14F-4D97-AF65-F5344CB8AC3E}">
        <p14:creationId xmlns:p14="http://schemas.microsoft.com/office/powerpoint/2010/main" val="6924231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0"/>
          </p:nvPr>
        </p:nvSpPr>
        <p:spPr/>
        <p:txBody>
          <a:bodyPr/>
          <a:lstStyle/>
          <a:p>
            <a:r>
              <a:rPr lang="en-US" altLang="zh-TW" kern="0" smtClean="0"/>
              <a:t>Source / Disclaimer / Annotations:  </a:t>
            </a:r>
            <a:r>
              <a:rPr lang="zh-TW" altLang="en-US" kern="0" smtClea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11"/>
          </p:nvPr>
        </p:nvSpPr>
        <p:spPr/>
        <p:txBody>
          <a:bodyPr/>
          <a:lstStyle/>
          <a:p>
            <a:fld id="{F40BDD72-1960-4172-B575-A9D344DF4EC2}" type="slidenum">
              <a:rPr lang="zh-TW" altLang="en-US" smtClean="0"/>
              <a:pPr/>
              <a:t>9</a:t>
            </a:fld>
            <a:endParaRPr lang="zh-TW" altLang="en-US" dirty="0"/>
          </a:p>
        </p:txBody>
      </p:sp>
      <p:sp>
        <p:nvSpPr>
          <p:cNvPr id="4" name="標題 3"/>
          <p:cNvSpPr>
            <a:spLocks noGrp="1"/>
          </p:cNvSpPr>
          <p:nvPr>
            <p:ph type="title"/>
          </p:nvPr>
        </p:nvSpPr>
        <p:spPr>
          <a:xfrm>
            <a:off x="1851480" y="99991"/>
            <a:ext cx="6336000" cy="720000"/>
          </a:xfrm>
        </p:spPr>
        <p:txBody>
          <a:bodyPr/>
          <a:lstStyle/>
          <a:p>
            <a:r>
              <a:rPr lang="en-US" altLang="zh-TW" dirty="0"/>
              <a:t>Onshore ILP mandate Wallet </a:t>
            </a:r>
            <a:r>
              <a:rPr lang="en-US" altLang="zh-TW" dirty="0" smtClean="0"/>
              <a:t>share (Top 50)</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104874064"/>
              </p:ext>
            </p:extLst>
          </p:nvPr>
        </p:nvGraphicFramePr>
        <p:xfrm>
          <a:off x="829310" y="1055438"/>
          <a:ext cx="8363783" cy="4500927"/>
        </p:xfrm>
        <a:graphic>
          <a:graphicData uri="http://schemas.openxmlformats.org/drawingml/2006/table">
            <a:tbl>
              <a:tblPr>
                <a:tableStyleId>{5940675A-B579-460E-94D1-54222C63F5DA}</a:tableStyleId>
              </a:tblPr>
              <a:tblGrid>
                <a:gridCol w="422700">
                  <a:extLst>
                    <a:ext uri="{9D8B030D-6E8A-4147-A177-3AD203B41FA5}">
                      <a16:colId xmlns:a16="http://schemas.microsoft.com/office/drawing/2014/main" val="3405193470"/>
                    </a:ext>
                  </a:extLst>
                </a:gridCol>
                <a:gridCol w="6703913">
                  <a:extLst>
                    <a:ext uri="{9D8B030D-6E8A-4147-A177-3AD203B41FA5}">
                      <a16:colId xmlns:a16="http://schemas.microsoft.com/office/drawing/2014/main" val="1338664455"/>
                    </a:ext>
                  </a:extLst>
                </a:gridCol>
                <a:gridCol w="1237170">
                  <a:extLst>
                    <a:ext uri="{9D8B030D-6E8A-4147-A177-3AD203B41FA5}">
                      <a16:colId xmlns:a16="http://schemas.microsoft.com/office/drawing/2014/main" val="822579351"/>
                    </a:ext>
                  </a:extLst>
                </a:gridCol>
              </a:tblGrid>
              <a:tr h="166701">
                <a:tc>
                  <a:txBody>
                    <a:bodyPr/>
                    <a:lstStyle/>
                    <a:p>
                      <a:pPr marL="0" algn="ctr" defTabSz="914400" rtl="0" eaLnBrk="1" fontAlgn="b" latinLnBrk="0" hangingPunct="1"/>
                      <a:r>
                        <a:rPr kumimoji="1" lang="en-US" sz="700" b="1" i="0" u="none" strike="noStrike" kern="1200" dirty="0" smtClean="0">
                          <a:solidFill>
                            <a:schemeClr val="bg1"/>
                          </a:solidFill>
                          <a:effectLst/>
                          <a:latin typeface="+mn-lt"/>
                          <a:ea typeface="+mj-ea"/>
                          <a:cs typeface="+mn-cs"/>
                        </a:rPr>
                        <a:t>Index</a:t>
                      </a:r>
                      <a:endParaRPr kumimoji="1" lang="en-US" sz="700" b="1" i="0" u="none" strike="noStrike" kern="1200" dirty="0">
                        <a:solidFill>
                          <a:schemeClr val="bg1"/>
                        </a:solidFill>
                        <a:effectLst/>
                        <a:latin typeface="+mn-lt"/>
                        <a:ea typeface="+mj-ea"/>
                        <a:cs typeface="+mn-cs"/>
                      </a:endParaRPr>
                    </a:p>
                  </a:txBody>
                  <a:tcPr marL="7325" marR="7325" marT="7325" marB="0" anchor="ctr">
                    <a:solidFill>
                      <a:schemeClr val="accent1"/>
                    </a:solidFill>
                  </a:tcPr>
                </a:tc>
                <a:tc>
                  <a:txBody>
                    <a:bodyPr/>
                    <a:lstStyle/>
                    <a:p>
                      <a:pPr marL="0" algn="ctr" defTabSz="914400" rtl="0" eaLnBrk="1" fontAlgn="b" latinLnBrk="0" hangingPunct="1"/>
                      <a:r>
                        <a:rPr kumimoji="1" lang="zh-TW" altLang="en-US" sz="700" b="1" i="0" u="none" strike="noStrike" kern="1200" dirty="0">
                          <a:solidFill>
                            <a:schemeClr val="bg1"/>
                          </a:solidFill>
                          <a:effectLst/>
                          <a:latin typeface="+mn-lt"/>
                          <a:ea typeface="+mj-ea"/>
                          <a:cs typeface="+mn-cs"/>
                        </a:rPr>
                        <a:t>客戶姓名</a:t>
                      </a:r>
                    </a:p>
                  </a:txBody>
                  <a:tcPr marL="7325" marR="7325" marT="7325" marB="0" anchor="ctr">
                    <a:solidFill>
                      <a:schemeClr val="accent1"/>
                    </a:solidFill>
                  </a:tcPr>
                </a:tc>
                <a:tc>
                  <a:txBody>
                    <a:bodyPr/>
                    <a:lstStyle/>
                    <a:p>
                      <a:pPr marL="0" algn="ctr" defTabSz="914400" rtl="0" eaLnBrk="1" fontAlgn="b" latinLnBrk="0" hangingPunct="1"/>
                      <a:r>
                        <a:rPr kumimoji="1" lang="en-US" sz="700" b="1" i="0" u="none" strike="noStrike" kern="1200" dirty="0">
                          <a:solidFill>
                            <a:schemeClr val="bg1"/>
                          </a:solidFill>
                          <a:effectLst/>
                          <a:latin typeface="+mn-lt"/>
                          <a:ea typeface="+mj-ea"/>
                          <a:cs typeface="+mn-cs"/>
                        </a:rPr>
                        <a:t> DB AUM </a:t>
                      </a:r>
                    </a:p>
                  </a:txBody>
                  <a:tcPr marL="7325" marR="7325" marT="7325" marB="0" anchor="ctr">
                    <a:solidFill>
                      <a:schemeClr val="accent1"/>
                    </a:solidFill>
                  </a:tcPr>
                </a:tc>
                <a:extLst>
                  <a:ext uri="{0D108BD9-81ED-4DB2-BD59-A6C34878D82A}">
                    <a16:rowId xmlns:a16="http://schemas.microsoft.com/office/drawing/2014/main" val="801507702"/>
                  </a:ext>
                </a:extLst>
              </a:tr>
              <a:tr h="166701">
                <a:tc>
                  <a:txBody>
                    <a:bodyPr/>
                    <a:lstStyle/>
                    <a:p>
                      <a:pPr algn="ctr" fontAlgn="ctr"/>
                      <a:r>
                        <a:rPr lang="en-US" altLang="zh-TW" sz="800" u="none" strike="noStrike">
                          <a:effectLst/>
                        </a:rPr>
                        <a:t>0</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南山人壽委託復華投信投資帳戶－新臺幣精選平衡型</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           </a:t>
                      </a:r>
                      <a:r>
                        <a:rPr lang="en-US" altLang="zh-TW" sz="1000" u="none" strike="noStrike" dirty="0">
                          <a:effectLst/>
                        </a:rPr>
                        <a:t>5,807,642,827 </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1034249424"/>
                  </a:ext>
                </a:extLst>
              </a:tr>
              <a:tr h="166701">
                <a:tc>
                  <a:txBody>
                    <a:bodyPr/>
                    <a:lstStyle/>
                    <a:p>
                      <a:pPr algn="ctr" fontAlgn="ctr"/>
                      <a:r>
                        <a:rPr lang="en-US" altLang="zh-TW" sz="800" u="none" strike="noStrike">
                          <a:effectLst/>
                        </a:rPr>
                        <a:t>1</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富邦人壽保險股份有限公司</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1,707,674,425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2468393472"/>
                  </a:ext>
                </a:extLst>
              </a:tr>
              <a:tr h="166701">
                <a:tc>
                  <a:txBody>
                    <a:bodyPr/>
                    <a:lstStyle/>
                    <a:p>
                      <a:pPr algn="ctr" fontAlgn="ctr"/>
                      <a:r>
                        <a:rPr lang="en-US" altLang="zh-TW" sz="800" u="none" strike="noStrike">
                          <a:effectLst/>
                        </a:rPr>
                        <a:t>2</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公務人員退休撫卹基金管理委員會</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1,357,836,862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463490140"/>
                  </a:ext>
                </a:extLst>
              </a:tr>
              <a:tr h="166701">
                <a:tc>
                  <a:txBody>
                    <a:bodyPr/>
                    <a:lstStyle/>
                    <a:p>
                      <a:pPr algn="ctr" fontAlgn="ctr"/>
                      <a:r>
                        <a:rPr lang="en-US" altLang="zh-TW" sz="800" u="none" strike="noStrike">
                          <a:effectLst/>
                        </a:rPr>
                        <a:t>3</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臺灣銀行股份有限公司公教保險部</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1,194,271,981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2768886042"/>
                  </a:ext>
                </a:extLst>
              </a:tr>
              <a:tr h="166701">
                <a:tc>
                  <a:txBody>
                    <a:bodyPr/>
                    <a:lstStyle/>
                    <a:p>
                      <a:pPr algn="ctr" fontAlgn="ctr"/>
                      <a:r>
                        <a:rPr lang="en-US" altLang="zh-TW" sz="800" u="none" strike="noStrike">
                          <a:effectLst/>
                        </a:rPr>
                        <a:t>4</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宏泰人壽保險股份有限公司</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710,808,455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441796295"/>
                  </a:ext>
                </a:extLst>
              </a:tr>
              <a:tr h="166701">
                <a:tc>
                  <a:txBody>
                    <a:bodyPr/>
                    <a:lstStyle/>
                    <a:p>
                      <a:pPr algn="ctr" fontAlgn="ctr"/>
                      <a:r>
                        <a:rPr lang="en-US" altLang="zh-TW" sz="800" u="none" strike="noStrike">
                          <a:effectLst/>
                        </a:rPr>
                        <a:t>5</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安聯人壽委託安聯投信投資帳戶－台幣環球股債均衡組合</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619,423,403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4217126466"/>
                  </a:ext>
                </a:extLst>
              </a:tr>
              <a:tr h="166701">
                <a:tc>
                  <a:txBody>
                    <a:bodyPr/>
                    <a:lstStyle/>
                    <a:p>
                      <a:pPr algn="ctr" fontAlgn="ctr"/>
                      <a:r>
                        <a:rPr lang="en-US" altLang="zh-TW" sz="800" u="none" strike="noStrike">
                          <a:effectLst/>
                        </a:rPr>
                        <a:t>6</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台灣人壽委託群益投信投資帳戶</a:t>
                      </a:r>
                      <a:r>
                        <a:rPr lang="en-US" altLang="zh-TW" sz="1000" u="none" strike="noStrike" dirty="0">
                          <a:effectLst/>
                        </a:rPr>
                        <a:t>—</a:t>
                      </a:r>
                      <a:r>
                        <a:rPr lang="zh-TW" altLang="en-US" sz="1000" u="none" strike="noStrike" dirty="0">
                          <a:effectLst/>
                        </a:rPr>
                        <a:t>安鑫增益投資帳戶（新台幣）</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491,214,091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2788293605"/>
                  </a:ext>
                </a:extLst>
              </a:tr>
              <a:tr h="166701">
                <a:tc>
                  <a:txBody>
                    <a:bodyPr/>
                    <a:lstStyle/>
                    <a:p>
                      <a:pPr algn="ctr" fontAlgn="ctr"/>
                      <a:r>
                        <a:rPr lang="en-US" altLang="zh-TW" sz="800" u="none" strike="noStrike">
                          <a:effectLst/>
                        </a:rPr>
                        <a:t>7</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台北富邦商業銀行受託保管富邦人壽投資型保險商品投資專戶全權委託富邦投信投資帳戶－</a:t>
                      </a:r>
                      <a:r>
                        <a:rPr lang="en-US" altLang="zh-TW" sz="1000" u="none" strike="noStrike" dirty="0">
                          <a:effectLst/>
                        </a:rPr>
                        <a:t>Acc5</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446,024,788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2214882559"/>
                  </a:ext>
                </a:extLst>
              </a:tr>
              <a:tr h="166701">
                <a:tc>
                  <a:txBody>
                    <a:bodyPr/>
                    <a:lstStyle/>
                    <a:p>
                      <a:pPr algn="ctr" fontAlgn="ctr"/>
                      <a:r>
                        <a:rPr lang="en-US" altLang="zh-TW" sz="800" u="none" strike="noStrike">
                          <a:effectLst/>
                        </a:rPr>
                        <a:t>8</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三商美邦人壽鑫穩健投資帳戶－全權委託安聯投信投資帳戶</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430,450,329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528262087"/>
                  </a:ext>
                </a:extLst>
              </a:tr>
              <a:tr h="166701">
                <a:tc>
                  <a:txBody>
                    <a:bodyPr/>
                    <a:lstStyle/>
                    <a:p>
                      <a:pPr algn="ctr" fontAlgn="ctr"/>
                      <a:r>
                        <a:rPr lang="en-US" altLang="zh-TW" sz="800" u="none" strike="noStrike">
                          <a:effectLst/>
                        </a:rPr>
                        <a:t>9</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合作金庫人壽新臺幣環球穩健投資帳戶</a:t>
                      </a:r>
                      <a:r>
                        <a:rPr lang="en-US" altLang="zh-TW" sz="1000" u="none" strike="noStrike" dirty="0">
                          <a:effectLst/>
                        </a:rPr>
                        <a:t>(</a:t>
                      </a:r>
                      <a:r>
                        <a:rPr lang="zh-TW" altLang="en-US" sz="1000" u="none" strike="noStrike" dirty="0">
                          <a:effectLst/>
                        </a:rPr>
                        <a:t>委託復華投信運用操作</a:t>
                      </a:r>
                      <a:r>
                        <a:rPr lang="en-US" altLang="zh-TW" sz="1000" u="none" strike="noStrike" dirty="0">
                          <a:effectLst/>
                        </a:rPr>
                        <a:t>)</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421,254,039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3012589181"/>
                  </a:ext>
                </a:extLst>
              </a:tr>
              <a:tr h="166701">
                <a:tc>
                  <a:txBody>
                    <a:bodyPr/>
                    <a:lstStyle/>
                    <a:p>
                      <a:pPr algn="ctr" fontAlgn="ctr"/>
                      <a:r>
                        <a:rPr lang="en-US" altLang="zh-TW" sz="800" u="none" strike="noStrike">
                          <a:effectLst/>
                        </a:rPr>
                        <a:t>10</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元大人壽保險股份有限公司</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411,759,793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79033746"/>
                  </a:ext>
                </a:extLst>
              </a:tr>
              <a:tr h="166701">
                <a:tc>
                  <a:txBody>
                    <a:bodyPr/>
                    <a:lstStyle/>
                    <a:p>
                      <a:pPr algn="ctr" fontAlgn="ctr"/>
                      <a:r>
                        <a:rPr lang="en-US" altLang="zh-TW" sz="800" u="none" strike="noStrike">
                          <a:effectLst/>
                        </a:rPr>
                        <a:t>11</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全球人壽優選樂退投資帳戶</a:t>
                      </a:r>
                      <a:r>
                        <a:rPr lang="en-US" altLang="zh-TW" sz="1000" u="none" strike="noStrike">
                          <a:effectLst/>
                        </a:rPr>
                        <a:t>〈</a:t>
                      </a:r>
                      <a:r>
                        <a:rPr lang="zh-TW" altLang="en-US" sz="1000" u="none" strike="noStrike">
                          <a:effectLst/>
                        </a:rPr>
                        <a:t>委託群益投信運用操作</a:t>
                      </a:r>
                      <a:r>
                        <a:rPr lang="en-US" altLang="zh-TW" sz="1000" u="none" strike="noStrike">
                          <a:effectLst/>
                        </a:rPr>
                        <a:t>〉</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389,671,008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1342225574"/>
                  </a:ext>
                </a:extLst>
              </a:tr>
              <a:tr h="166701">
                <a:tc>
                  <a:txBody>
                    <a:bodyPr/>
                    <a:lstStyle/>
                    <a:p>
                      <a:pPr algn="ctr" fontAlgn="ctr"/>
                      <a:r>
                        <a:rPr lang="en-US" altLang="zh-TW" sz="800" u="none" strike="noStrike">
                          <a:effectLst/>
                        </a:rPr>
                        <a:t>12</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合作金庫人壽新臺幣環球穩健投資帳戶（委託合庫投信運用操作）</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360,471,353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3372157409"/>
                  </a:ext>
                </a:extLst>
              </a:tr>
              <a:tr h="166701">
                <a:tc>
                  <a:txBody>
                    <a:bodyPr/>
                    <a:lstStyle/>
                    <a:p>
                      <a:pPr algn="ctr" fontAlgn="ctr"/>
                      <a:r>
                        <a:rPr lang="en-US" altLang="zh-TW" sz="800" u="none" strike="noStrike">
                          <a:effectLst/>
                        </a:rPr>
                        <a:t>13</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遠雄人壽保險事業股份有限公司</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299,533,774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1042760152"/>
                  </a:ext>
                </a:extLst>
              </a:tr>
              <a:tr h="166701">
                <a:tc>
                  <a:txBody>
                    <a:bodyPr/>
                    <a:lstStyle/>
                    <a:p>
                      <a:pPr algn="ctr" fontAlgn="ctr"/>
                      <a:r>
                        <a:rPr lang="en-US" altLang="zh-TW" sz="800" u="none" strike="noStrike">
                          <a:effectLst/>
                        </a:rPr>
                        <a:t>14</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保誠人壽全權委託富蘭克林華美投信投資帳戶－新臺幣股債平衡收益帳戶</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297,699,990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911371148"/>
                  </a:ext>
                </a:extLst>
              </a:tr>
              <a:tr h="166701">
                <a:tc>
                  <a:txBody>
                    <a:bodyPr/>
                    <a:lstStyle/>
                    <a:p>
                      <a:pPr algn="ctr" fontAlgn="ctr"/>
                      <a:r>
                        <a:rPr lang="en-US" altLang="zh-TW" sz="800" u="none" strike="noStrike">
                          <a:effectLst/>
                        </a:rPr>
                        <a:t>15</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遠東國際商業銀行股份有限公司受託保管復華台灣智能證券投資信託基金專戶</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201,379,448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370859112"/>
                  </a:ext>
                </a:extLst>
              </a:tr>
              <a:tr h="166701">
                <a:tc>
                  <a:txBody>
                    <a:bodyPr/>
                    <a:lstStyle/>
                    <a:p>
                      <a:pPr algn="ctr" fontAlgn="ctr"/>
                      <a:r>
                        <a:rPr lang="en-US" altLang="zh-TW" sz="800" u="none" strike="noStrike">
                          <a:effectLst/>
                        </a:rPr>
                        <a:t>16</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華南商業銀行受託保管群益全民退休組合傘型證券投資信託基金之群益全民成長樂退組合證券投資信託基金專戶</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170,742,930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1576136185"/>
                  </a:ext>
                </a:extLst>
              </a:tr>
              <a:tr h="166701">
                <a:tc>
                  <a:txBody>
                    <a:bodyPr/>
                    <a:lstStyle/>
                    <a:p>
                      <a:pPr algn="ctr" fontAlgn="ctr"/>
                      <a:r>
                        <a:rPr lang="en-US" altLang="zh-TW" sz="800" u="none" strike="noStrike">
                          <a:effectLst/>
                        </a:rPr>
                        <a:t>17</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全球人壽保險股份有限公司</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157,205,361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2538530607"/>
                  </a:ext>
                </a:extLst>
              </a:tr>
              <a:tr h="166701">
                <a:tc>
                  <a:txBody>
                    <a:bodyPr/>
                    <a:lstStyle/>
                    <a:p>
                      <a:pPr algn="ctr" fontAlgn="ctr"/>
                      <a:r>
                        <a:rPr lang="en-US" altLang="zh-TW" sz="800" u="none" strike="noStrike">
                          <a:effectLst/>
                        </a:rPr>
                        <a:t>18</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臺銀人壽委託復華投信投資帳戶－新臺幣精選平衡型</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153,747,171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3695269883"/>
                  </a:ext>
                </a:extLst>
              </a:tr>
              <a:tr h="166701">
                <a:tc>
                  <a:txBody>
                    <a:bodyPr/>
                    <a:lstStyle/>
                    <a:p>
                      <a:pPr algn="ctr" fontAlgn="ctr"/>
                      <a:r>
                        <a:rPr lang="en-US" altLang="zh-TW" sz="800" u="none" strike="noStrike">
                          <a:effectLst/>
                        </a:rPr>
                        <a:t>19</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台灣人壽委託中國信託投信投資帳戶</a:t>
                      </a:r>
                      <a:r>
                        <a:rPr lang="en-US" altLang="zh-TW" sz="1000" u="none" strike="noStrike" dirty="0">
                          <a:effectLst/>
                        </a:rPr>
                        <a:t>—</a:t>
                      </a:r>
                      <a:r>
                        <a:rPr lang="zh-TW" altLang="en-US" sz="1000" u="none" strike="noStrike" dirty="0">
                          <a:effectLst/>
                        </a:rPr>
                        <a:t>波動防禦型目標收益帳戶（新台幣）</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150,159,228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3144339596"/>
                  </a:ext>
                </a:extLst>
              </a:tr>
              <a:tr h="166701">
                <a:tc>
                  <a:txBody>
                    <a:bodyPr/>
                    <a:lstStyle/>
                    <a:p>
                      <a:pPr algn="ctr" fontAlgn="ctr"/>
                      <a:r>
                        <a:rPr lang="en-US" altLang="zh-TW" sz="800" u="none" strike="noStrike">
                          <a:effectLst/>
                        </a:rPr>
                        <a:t>20</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台灣人壽保險股份有限公司</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149,332,268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3733082910"/>
                  </a:ext>
                </a:extLst>
              </a:tr>
              <a:tr h="166701">
                <a:tc>
                  <a:txBody>
                    <a:bodyPr/>
                    <a:lstStyle/>
                    <a:p>
                      <a:pPr algn="ctr" fontAlgn="ctr"/>
                      <a:r>
                        <a:rPr lang="en-US" altLang="zh-TW" sz="800" u="none" strike="noStrike">
                          <a:effectLst/>
                        </a:rPr>
                        <a:t>21</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蔡雪美全權委託安聯投信公司投資帳戶</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135,510,242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1398042704"/>
                  </a:ext>
                </a:extLst>
              </a:tr>
              <a:tr h="166701">
                <a:tc>
                  <a:txBody>
                    <a:bodyPr/>
                    <a:lstStyle/>
                    <a:p>
                      <a:pPr algn="ctr" fontAlgn="ctr"/>
                      <a:r>
                        <a:rPr lang="en-US" altLang="zh-TW" sz="800" u="none" strike="noStrike">
                          <a:effectLst/>
                        </a:rPr>
                        <a:t>22</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法國巴黎人壽新臺幣台灣新益投資帳戶（委託復華投信運用操作）－月撥現</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133,918,420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80368454"/>
                  </a:ext>
                </a:extLst>
              </a:tr>
              <a:tr h="166701">
                <a:tc>
                  <a:txBody>
                    <a:bodyPr/>
                    <a:lstStyle/>
                    <a:p>
                      <a:pPr algn="ctr" fontAlgn="ctr"/>
                      <a:r>
                        <a:rPr lang="en-US" altLang="zh-TW" sz="800" u="none" strike="noStrike">
                          <a:effectLst/>
                        </a:rPr>
                        <a:t>23</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安聯人壽委託富蘭克林華美投信投資帳戶</a:t>
                      </a:r>
                      <a:r>
                        <a:rPr lang="en-US" altLang="zh-TW" sz="1000" u="none" strike="noStrike" dirty="0">
                          <a:effectLst/>
                        </a:rPr>
                        <a:t>_</a:t>
                      </a:r>
                      <a:r>
                        <a:rPr lang="zh-TW" altLang="en-US" sz="1000" u="none" strike="noStrike" dirty="0">
                          <a:effectLst/>
                        </a:rPr>
                        <a:t>新臺幣多元收益</a:t>
                      </a:r>
                      <a:r>
                        <a:rPr lang="en-US" altLang="zh-TW" sz="1000" u="none" strike="noStrike" dirty="0">
                          <a:effectLst/>
                        </a:rPr>
                        <a:t>(</a:t>
                      </a:r>
                      <a:r>
                        <a:rPr lang="zh-TW" altLang="en-US" sz="1000" u="none" strike="noStrike" dirty="0">
                          <a:effectLst/>
                        </a:rPr>
                        <a:t>月撥回</a:t>
                      </a:r>
                      <a:r>
                        <a:rPr lang="en-US" altLang="zh-TW" sz="1000" u="none" strike="noStrike" dirty="0">
                          <a:effectLst/>
                        </a:rPr>
                        <a:t>)</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122,823,902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3005249980"/>
                  </a:ext>
                </a:extLst>
              </a:tr>
              <a:tr h="166701">
                <a:tc>
                  <a:txBody>
                    <a:bodyPr/>
                    <a:lstStyle/>
                    <a:p>
                      <a:pPr algn="ctr" fontAlgn="ctr"/>
                      <a:r>
                        <a:rPr lang="en-US" altLang="zh-TW" sz="800" u="none" strike="noStrike">
                          <a:effectLst/>
                        </a:rPr>
                        <a:t>24</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法國巴黎人壽新臺幣環球成長投資帳戶（委託富蘭克林華美投信運用操作）</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a:effectLst/>
                        </a:rPr>
                        <a:t>               </a:t>
                      </a:r>
                      <a:r>
                        <a:rPr lang="en-US" altLang="zh-TW" sz="1000" u="none" strike="noStrike">
                          <a:effectLst/>
                        </a:rPr>
                        <a:t>100,666,011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3798223312"/>
                  </a:ext>
                </a:extLst>
              </a:tr>
              <a:tr h="166701">
                <a:tc>
                  <a:txBody>
                    <a:bodyPr/>
                    <a:lstStyle/>
                    <a:p>
                      <a:pPr algn="ctr" fontAlgn="ctr"/>
                      <a:r>
                        <a:rPr lang="en-US" altLang="zh-TW" sz="800" u="none" strike="noStrike">
                          <a:effectLst/>
                        </a:rPr>
                        <a:t>25</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法國巴黎人壽新臺幣全球平衡投資帳戶（委託復華投信運用操作）</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tc>
                  <a:txBody>
                    <a:bodyPr/>
                    <a:lstStyle/>
                    <a:p>
                      <a:pPr algn="ctr" fontAlgn="ctr"/>
                      <a:r>
                        <a:rPr lang="zh-TW" altLang="en-US" sz="1000" u="none" strike="noStrike" dirty="0">
                          <a:effectLst/>
                        </a:rPr>
                        <a:t>                 </a:t>
                      </a:r>
                      <a:r>
                        <a:rPr lang="en-US" altLang="zh-TW" sz="1000" u="none" strike="noStrike" dirty="0">
                          <a:effectLst/>
                        </a:rPr>
                        <a:t>78,269,430 </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325" marR="7325" marT="7325" marB="0" anchor="ctr"/>
                </a:tc>
                <a:extLst>
                  <a:ext uri="{0D108BD9-81ED-4DB2-BD59-A6C34878D82A}">
                    <a16:rowId xmlns:a16="http://schemas.microsoft.com/office/drawing/2014/main" val="453677375"/>
                  </a:ext>
                </a:extLst>
              </a:tr>
            </a:tbl>
          </a:graphicData>
        </a:graphic>
      </p:graphicFrame>
      <p:sp>
        <p:nvSpPr>
          <p:cNvPr id="7" name="矩形 6"/>
          <p:cNvSpPr/>
          <p:nvPr/>
        </p:nvSpPr>
        <p:spPr>
          <a:xfrm>
            <a:off x="1192102" y="5739981"/>
            <a:ext cx="1390124" cy="369332"/>
          </a:xfrm>
          <a:prstGeom prst="rect">
            <a:avLst/>
          </a:prstGeom>
          <a:noFill/>
        </p:spPr>
        <p:txBody>
          <a:bodyPr wrap="none" lIns="91440" tIns="45720" rIns="91440" bIns="45720">
            <a:spAutoFit/>
          </a:bodyPr>
          <a:lstStyle/>
          <a:p>
            <a:pPr algn="ctr"/>
            <a:r>
              <a:rPr lang="en-US" altLang="zh-TW" dirty="0" smtClean="0">
                <a:ln w="0"/>
                <a:effectLst>
                  <a:outerShdw blurRad="38100" dist="19050" dir="2700000" algn="tl" rotWithShape="0">
                    <a:schemeClr val="dk1">
                      <a:alpha val="40000"/>
                    </a:schemeClr>
                  </a:outerShdw>
                </a:effectLst>
              </a:rPr>
              <a:t>By Contract</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3580270" y="5776548"/>
            <a:ext cx="1685077" cy="369332"/>
          </a:xfrm>
          <a:prstGeom prst="rect">
            <a:avLst/>
          </a:prstGeom>
          <a:noFill/>
        </p:spPr>
        <p:txBody>
          <a:bodyPr wrap="none" lIns="91440" tIns="45720" rIns="91440" bIns="45720">
            <a:spAutoFit/>
          </a:bodyPr>
          <a:lstStyle/>
          <a:p>
            <a:pPr algn="ctr"/>
            <a:r>
              <a:rPr lang="zh-TW" altLang="en-US" dirty="0">
                <a:ln w="0"/>
                <a:effectLst>
                  <a:outerShdw blurRad="38100" dist="19050" dir="2700000" algn="tl" rotWithShape="0">
                    <a:schemeClr val="dk1">
                      <a:alpha val="40000"/>
                    </a:schemeClr>
                  </a:outerShdw>
                </a:effectLst>
              </a:rPr>
              <a:t>月</a:t>
            </a:r>
            <a:r>
              <a:rPr lang="zh-TW" altLang="en-US" dirty="0" smtClean="0">
                <a:ln w="0"/>
                <a:effectLst>
                  <a:outerShdw blurRad="38100" dist="19050" dir="2700000" algn="tl" rotWithShape="0">
                    <a:schemeClr val="dk1">
                      <a:alpha val="40000"/>
                    </a:schemeClr>
                  </a:outerShdw>
                </a:effectLst>
              </a:rPr>
              <a:t>底</a:t>
            </a:r>
            <a:r>
              <a:rPr lang="en-US" altLang="zh-TW" dirty="0" smtClean="0">
                <a:ln w="0"/>
                <a:effectLst>
                  <a:outerShdw blurRad="38100" dist="19050" dir="2700000" algn="tl" rotWithShape="0">
                    <a:schemeClr val="dk1">
                      <a:alpha val="40000"/>
                    </a:schemeClr>
                  </a:outerShdw>
                </a:effectLst>
              </a:rPr>
              <a:t>AUM</a:t>
            </a:r>
            <a:r>
              <a:rPr lang="zh-TW" altLang="en-US" dirty="0" smtClean="0">
                <a:ln w="0"/>
                <a:effectLst>
                  <a:outerShdw blurRad="38100" dist="19050" dir="2700000" algn="tl" rotWithShape="0">
                    <a:schemeClr val="dk1">
                      <a:alpha val="40000"/>
                    </a:schemeClr>
                  </a:outerShdw>
                </a:effectLst>
              </a:rPr>
              <a:t>相加</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
        <p:nvSpPr>
          <p:cNvPr id="10" name="向右箭號 9"/>
          <p:cNvSpPr/>
          <p:nvPr/>
        </p:nvSpPr>
        <p:spPr bwMode="auto">
          <a:xfrm>
            <a:off x="2652460" y="5752170"/>
            <a:ext cx="818065" cy="369332"/>
          </a:xfrm>
          <a:prstGeom prst="rightArrow">
            <a:avLst/>
          </a:prstGeom>
          <a:solidFill>
            <a:schemeClr val="accent2">
              <a:lumMod val="40000"/>
              <a:lumOff val="60000"/>
            </a:schemeClr>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11" name="向右箭號 10"/>
          <p:cNvSpPr/>
          <p:nvPr/>
        </p:nvSpPr>
        <p:spPr bwMode="auto">
          <a:xfrm>
            <a:off x="5417836" y="5776548"/>
            <a:ext cx="818065" cy="369332"/>
          </a:xfrm>
          <a:prstGeom prst="rightArrow">
            <a:avLst/>
          </a:prstGeom>
          <a:solidFill>
            <a:schemeClr val="accent2">
              <a:lumMod val="40000"/>
              <a:lumOff val="60000"/>
            </a:schemeClr>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12" name="矩形 11"/>
          <p:cNvSpPr/>
          <p:nvPr/>
        </p:nvSpPr>
        <p:spPr>
          <a:xfrm>
            <a:off x="6399951" y="5776548"/>
            <a:ext cx="2031325" cy="369332"/>
          </a:xfrm>
          <a:prstGeom prst="rect">
            <a:avLst/>
          </a:prstGeom>
          <a:noFill/>
        </p:spPr>
        <p:txBody>
          <a:bodyPr wrap="none" lIns="91440" tIns="45720" rIns="91440" bIns="45720">
            <a:spAutoFit/>
          </a:bodyPr>
          <a:lstStyle/>
          <a:p>
            <a:pPr algn="ctr"/>
            <a:r>
              <a:rPr lang="en-US" altLang="zh-TW" dirty="0" smtClean="0">
                <a:ln w="0"/>
                <a:effectLst>
                  <a:outerShdw blurRad="38100" dist="19050" dir="2700000" algn="tl" rotWithShape="0">
                    <a:schemeClr val="dk1">
                      <a:alpha val="40000"/>
                    </a:schemeClr>
                  </a:outerShdw>
                </a:effectLst>
              </a:rPr>
              <a:t>Contract Size</a:t>
            </a:r>
            <a:r>
              <a:rPr lang="zh-TW" altLang="en-US" dirty="0" smtClean="0">
                <a:ln w="0"/>
                <a:effectLst>
                  <a:outerShdw blurRad="38100" dist="19050" dir="2700000" algn="tl" rotWithShape="0">
                    <a:schemeClr val="dk1">
                      <a:alpha val="40000"/>
                    </a:schemeClr>
                  </a:outerShdw>
                </a:effectLst>
              </a:rPr>
              <a:t>排序</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38317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445700" y="3600000"/>
            <a:ext cx="8492560" cy="860400"/>
          </a:xfrm>
        </p:spPr>
        <p:txBody>
          <a:bodyPr/>
          <a:lstStyle/>
          <a:p>
            <a:r>
              <a:rPr lang="en-US" altLang="zh-TW" dirty="0"/>
              <a:t>Offshore ILP Mandate Market </a:t>
            </a:r>
            <a:r>
              <a:rPr lang="en-US" altLang="zh-TW" dirty="0" smtClean="0"/>
              <a:t>Snapshot – By Site</a:t>
            </a:r>
            <a:endParaRPr lang="zh-TW" altLang="en-US" dirty="0"/>
          </a:p>
        </p:txBody>
      </p:sp>
      <p:sp>
        <p:nvSpPr>
          <p:cNvPr id="4" name="文字版面配置區 3"/>
          <p:cNvSpPr>
            <a:spLocks noGrp="1"/>
          </p:cNvSpPr>
          <p:nvPr>
            <p:ph type="body" sz="quarter" idx="18"/>
          </p:nvPr>
        </p:nvSpPr>
        <p:spPr/>
        <p:txBody>
          <a:bodyPr/>
          <a:lstStyle/>
          <a:p>
            <a:endParaRPr lang="zh-TW" altLang="en-US"/>
          </a:p>
        </p:txBody>
      </p:sp>
    </p:spTree>
    <p:extLst>
      <p:ext uri="{BB962C8B-B14F-4D97-AF65-F5344CB8AC3E}">
        <p14:creationId xmlns:p14="http://schemas.microsoft.com/office/powerpoint/2010/main" val="3792394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F40BDD72-1960-4172-B575-A9D344DF4EC2}" type="slidenum">
              <a:rPr lang="zh-TW" altLang="en-US" smtClean="0"/>
              <a:pPr/>
              <a:t>11</a:t>
            </a:fld>
            <a:endParaRPr lang="zh-TW" altLang="en-US" dirty="0"/>
          </a:p>
        </p:txBody>
      </p:sp>
      <p:sp>
        <p:nvSpPr>
          <p:cNvPr id="4" name="標題 3"/>
          <p:cNvSpPr>
            <a:spLocks noGrp="1"/>
          </p:cNvSpPr>
          <p:nvPr>
            <p:ph type="title"/>
          </p:nvPr>
        </p:nvSpPr>
        <p:spPr/>
        <p:txBody>
          <a:bodyPr/>
          <a:lstStyle/>
          <a:p>
            <a:r>
              <a:rPr lang="en-US" altLang="zh-TW" dirty="0"/>
              <a:t>Offshore ILP Mandate Wallet Share by SITE </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2706104782"/>
              </p:ext>
            </p:extLst>
          </p:nvPr>
        </p:nvGraphicFramePr>
        <p:xfrm>
          <a:off x="345188" y="1586894"/>
          <a:ext cx="9376628" cy="4256655"/>
        </p:xfrm>
        <a:graphic>
          <a:graphicData uri="http://schemas.openxmlformats.org/drawingml/2006/table">
            <a:tbl>
              <a:tblPr/>
              <a:tblGrid>
                <a:gridCol w="516660">
                  <a:extLst>
                    <a:ext uri="{9D8B030D-6E8A-4147-A177-3AD203B41FA5}">
                      <a16:colId xmlns:a16="http://schemas.microsoft.com/office/drawing/2014/main" val="4260062775"/>
                    </a:ext>
                  </a:extLst>
                </a:gridCol>
                <a:gridCol w="1219200">
                  <a:extLst>
                    <a:ext uri="{9D8B030D-6E8A-4147-A177-3AD203B41FA5}">
                      <a16:colId xmlns:a16="http://schemas.microsoft.com/office/drawing/2014/main" val="2241840824"/>
                    </a:ext>
                  </a:extLst>
                </a:gridCol>
                <a:gridCol w="1019503">
                  <a:extLst>
                    <a:ext uri="{9D8B030D-6E8A-4147-A177-3AD203B41FA5}">
                      <a16:colId xmlns:a16="http://schemas.microsoft.com/office/drawing/2014/main" val="3080298776"/>
                    </a:ext>
                  </a:extLst>
                </a:gridCol>
                <a:gridCol w="847134">
                  <a:extLst>
                    <a:ext uri="{9D8B030D-6E8A-4147-A177-3AD203B41FA5}">
                      <a16:colId xmlns:a16="http://schemas.microsoft.com/office/drawing/2014/main" val="2606088394"/>
                    </a:ext>
                  </a:extLst>
                </a:gridCol>
                <a:gridCol w="847134">
                  <a:extLst>
                    <a:ext uri="{9D8B030D-6E8A-4147-A177-3AD203B41FA5}">
                      <a16:colId xmlns:a16="http://schemas.microsoft.com/office/drawing/2014/main" val="2416043653"/>
                    </a:ext>
                  </a:extLst>
                </a:gridCol>
                <a:gridCol w="847134">
                  <a:extLst>
                    <a:ext uri="{9D8B030D-6E8A-4147-A177-3AD203B41FA5}">
                      <a16:colId xmlns:a16="http://schemas.microsoft.com/office/drawing/2014/main" val="4279455417"/>
                    </a:ext>
                  </a:extLst>
                </a:gridCol>
                <a:gridCol w="847134">
                  <a:extLst>
                    <a:ext uri="{9D8B030D-6E8A-4147-A177-3AD203B41FA5}">
                      <a16:colId xmlns:a16="http://schemas.microsoft.com/office/drawing/2014/main" val="1993625621"/>
                    </a:ext>
                  </a:extLst>
                </a:gridCol>
                <a:gridCol w="847134">
                  <a:extLst>
                    <a:ext uri="{9D8B030D-6E8A-4147-A177-3AD203B41FA5}">
                      <a16:colId xmlns:a16="http://schemas.microsoft.com/office/drawing/2014/main" val="1866670431"/>
                    </a:ext>
                  </a:extLst>
                </a:gridCol>
                <a:gridCol w="2385595">
                  <a:extLst>
                    <a:ext uri="{9D8B030D-6E8A-4147-A177-3AD203B41FA5}">
                      <a16:colId xmlns:a16="http://schemas.microsoft.com/office/drawing/2014/main" val="2980910519"/>
                    </a:ext>
                  </a:extLst>
                </a:gridCol>
              </a:tblGrid>
              <a:tr h="0">
                <a:tc gridSpan="9">
                  <a:txBody>
                    <a:bodyPr/>
                    <a:lstStyle/>
                    <a:p>
                      <a:pPr algn="ctr" fontAlgn="ctr"/>
                      <a:r>
                        <a:rPr lang="en-US" sz="1100" b="1" i="0" u="none" strike="noStrike" dirty="0">
                          <a:solidFill>
                            <a:srgbClr val="000000"/>
                          </a:solidFill>
                          <a:effectLst/>
                          <a:latin typeface="Arial" panose="020B0604020202020204" pitchFamily="34" charset="0"/>
                          <a:ea typeface="新細明體" panose="02020500000000000000" pitchFamily="18" charset="-120"/>
                        </a:rPr>
                        <a:t>AIA List</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pPr algn="ctr" fontAlgn="ctr"/>
                      <a:endParaRPr lang="en-US" sz="1100" b="1" i="0" u="none" strike="noStrike" dirty="0">
                        <a:solidFill>
                          <a:srgbClr val="000000"/>
                        </a:solidFill>
                        <a:effectLst/>
                        <a:latin typeface="Arial" panose="020B0604020202020204" pitchFamily="34" charset="0"/>
                        <a:ea typeface="新細明體" panose="02020500000000000000" pitchFamily="18" charset="-120"/>
                      </a:endParaRP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extLst>
                  <a:ext uri="{0D108BD9-81ED-4DB2-BD59-A6C34878D82A}">
                    <a16:rowId xmlns:a16="http://schemas.microsoft.com/office/drawing/2014/main" val="3231888754"/>
                  </a:ext>
                </a:extLst>
              </a:tr>
              <a:tr h="200025">
                <a:tc>
                  <a:txBody>
                    <a:bodyPr/>
                    <a:lstStyle/>
                    <a:p>
                      <a:pPr algn="ctr" rtl="0" fontAlgn="ctr"/>
                      <a:r>
                        <a:rPr lang="en-US" sz="1100" b="1" i="0" u="none" strike="noStrike">
                          <a:solidFill>
                            <a:srgbClr val="FFFFFF"/>
                          </a:solidFill>
                          <a:effectLst/>
                          <a:latin typeface="Arial" panose="020B0604020202020204" pitchFamily="34" charset="0"/>
                          <a:ea typeface="新細明體" panose="02020500000000000000" pitchFamily="18" charset="-120"/>
                        </a:rPr>
                        <a:t>Rank</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2420"/>
                    </a:solidFill>
                  </a:tcPr>
                </a:tc>
                <a:tc>
                  <a:txBody>
                    <a:bodyPr/>
                    <a:lstStyle/>
                    <a:p>
                      <a:pPr algn="ctr" rtl="0" fontAlgn="ctr"/>
                      <a:r>
                        <a:rPr lang="en-US" sz="1100" b="1" i="0" u="none" strike="noStrike" dirty="0">
                          <a:solidFill>
                            <a:srgbClr val="FFFFFF"/>
                          </a:solidFill>
                          <a:effectLst/>
                          <a:latin typeface="Arial" panose="020B0604020202020204" pitchFamily="34" charset="0"/>
                          <a:ea typeface="新細明體" panose="02020500000000000000" pitchFamily="18" charset="-120"/>
                        </a:rPr>
                        <a:t>SITE</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2420"/>
                    </a:solidFill>
                  </a:tcPr>
                </a:tc>
                <a:tc>
                  <a:txBody>
                    <a:bodyPr/>
                    <a:lstStyle/>
                    <a:p>
                      <a:pPr algn="r" rtl="0" fontAlgn="ctr"/>
                      <a:r>
                        <a:rPr lang="en-US" sz="1100" b="1" i="0" u="none" strike="noStrike" dirty="0">
                          <a:solidFill>
                            <a:srgbClr val="FFFFFF"/>
                          </a:solidFill>
                          <a:effectLst/>
                          <a:latin typeface="Arial" panose="020B0604020202020204" pitchFamily="34" charset="0"/>
                          <a:ea typeface="新細明體" panose="02020500000000000000" pitchFamily="18" charset="-120"/>
                        </a:rPr>
                        <a:t>Contract size </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2420"/>
                    </a:solidFill>
                  </a:tcPr>
                </a:tc>
                <a:tc>
                  <a:txBody>
                    <a:bodyPr/>
                    <a:lstStyle/>
                    <a:p>
                      <a:pPr algn="r" rtl="0" fontAlgn="ctr"/>
                      <a:r>
                        <a:rPr lang="en-US" sz="1100" b="1" i="0" u="none" strike="noStrike" dirty="0">
                          <a:solidFill>
                            <a:srgbClr val="FFFFFF"/>
                          </a:solidFill>
                          <a:effectLst/>
                          <a:latin typeface="Arial" panose="020B0604020202020204" pitchFamily="34" charset="0"/>
                          <a:ea typeface="新細明體" panose="02020500000000000000" pitchFamily="18" charset="-120"/>
                        </a:rPr>
                        <a:t>DB Total</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2420"/>
                    </a:solidFill>
                  </a:tcPr>
                </a:tc>
                <a:tc>
                  <a:txBody>
                    <a:bodyPr/>
                    <a:lstStyle/>
                    <a:p>
                      <a:pPr algn="r" rtl="0" fontAlgn="ctr"/>
                      <a:r>
                        <a:rPr lang="en-US" sz="1100" b="1" i="0" u="none" strike="noStrike" dirty="0">
                          <a:solidFill>
                            <a:srgbClr val="FFFFFF"/>
                          </a:solidFill>
                          <a:effectLst/>
                          <a:latin typeface="Arial" panose="020B0604020202020204" pitchFamily="34" charset="0"/>
                          <a:ea typeface="新細明體" panose="02020500000000000000" pitchFamily="18" charset="-120"/>
                        </a:rPr>
                        <a:t>DB%</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2420"/>
                    </a:solidFill>
                  </a:tcPr>
                </a:tc>
                <a:tc>
                  <a:txBody>
                    <a:bodyPr/>
                    <a:lstStyle/>
                    <a:p>
                      <a:pPr algn="r" rtl="0" fontAlgn="ctr"/>
                      <a:r>
                        <a:rPr lang="en-US" sz="1100" b="1" i="0" u="none" strike="noStrike" dirty="0">
                          <a:solidFill>
                            <a:srgbClr val="FFFFFF"/>
                          </a:solidFill>
                          <a:effectLst/>
                          <a:latin typeface="Arial" panose="020B0604020202020204" pitchFamily="34" charset="0"/>
                          <a:ea typeface="新細明體" panose="02020500000000000000" pitchFamily="18" charset="-120"/>
                        </a:rPr>
                        <a:t>NAMU</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2420"/>
                    </a:solidFill>
                  </a:tcPr>
                </a:tc>
                <a:tc>
                  <a:txBody>
                    <a:bodyPr/>
                    <a:lstStyle/>
                    <a:p>
                      <a:pPr algn="r" rtl="0" fontAlgn="ctr"/>
                      <a:r>
                        <a:rPr lang="en-US" sz="1100" b="1" i="0" u="none" strike="noStrike" dirty="0">
                          <a:solidFill>
                            <a:srgbClr val="FFFFFF"/>
                          </a:solidFill>
                          <a:effectLst/>
                          <a:latin typeface="Arial" panose="020B0604020202020204" pitchFamily="34" charset="0"/>
                          <a:ea typeface="新細明體" panose="02020500000000000000" pitchFamily="18" charset="-120"/>
                        </a:rPr>
                        <a:t>NN(L)</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2420"/>
                    </a:solidFill>
                  </a:tcPr>
                </a:tc>
                <a:tc>
                  <a:txBody>
                    <a:bodyPr/>
                    <a:lstStyle/>
                    <a:p>
                      <a:pPr algn="r" rtl="0" fontAlgn="ctr"/>
                      <a:r>
                        <a:rPr lang="en-US" sz="1100" b="1" i="0" u="none" strike="noStrike" dirty="0" err="1">
                          <a:solidFill>
                            <a:srgbClr val="FFFFFF"/>
                          </a:solidFill>
                          <a:effectLst/>
                          <a:latin typeface="Arial" panose="020B0604020202020204" pitchFamily="34" charset="0"/>
                          <a:ea typeface="新細明體" panose="02020500000000000000" pitchFamily="18" charset="-120"/>
                        </a:rPr>
                        <a:t>Ninetyone</a:t>
                      </a:r>
                      <a:endParaRPr lang="en-US" sz="1100" b="1" i="0" u="none" strike="noStrike" dirty="0">
                        <a:solidFill>
                          <a:srgbClr val="FFFFFF"/>
                        </a:solidFill>
                        <a:effectLst/>
                        <a:latin typeface="Arial" panose="020B0604020202020204" pitchFamily="34" charset="0"/>
                        <a:ea typeface="新細明體" panose="02020500000000000000" pitchFamily="18" charset="-120"/>
                      </a:endParaRP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2420"/>
                    </a:solidFill>
                  </a:tcPr>
                </a:tc>
                <a:tc>
                  <a:txBody>
                    <a:bodyPr/>
                    <a:lstStyle/>
                    <a:p>
                      <a:pPr algn="l" rtl="0" fontAlgn="ctr"/>
                      <a:r>
                        <a:rPr lang="en-US" sz="1100" b="1" i="0" u="none" strike="noStrike" dirty="0">
                          <a:solidFill>
                            <a:srgbClr val="FFFFFF"/>
                          </a:solidFill>
                          <a:effectLst/>
                          <a:latin typeface="Arial" panose="020B0604020202020204" pitchFamily="34" charset="0"/>
                          <a:ea typeface="新細明體" panose="02020500000000000000" pitchFamily="18" charset="-120"/>
                        </a:rPr>
                        <a:t>Reason for 0% wallet share</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2420"/>
                    </a:solidFill>
                  </a:tcPr>
                </a:tc>
                <a:extLst>
                  <a:ext uri="{0D108BD9-81ED-4DB2-BD59-A6C34878D82A}">
                    <a16:rowId xmlns:a16="http://schemas.microsoft.com/office/drawing/2014/main" val="1072243739"/>
                  </a:ext>
                </a:extLst>
              </a:tr>
              <a:tr h="200025">
                <a:tc>
                  <a:txBody>
                    <a:bodyPr/>
                    <a:lstStyle/>
                    <a:p>
                      <a:pPr algn="ct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1</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ctr" rtl="0" fontAlgn="ctr"/>
                      <a:r>
                        <a:rPr lang="en-US" sz="1100" b="0" i="0" u="none" strike="noStrike">
                          <a:solidFill>
                            <a:srgbClr val="000000"/>
                          </a:solidFill>
                          <a:effectLst/>
                          <a:latin typeface="Arial" panose="020B0604020202020204" pitchFamily="34" charset="0"/>
                          <a:ea typeface="新細明體" panose="02020500000000000000" pitchFamily="18" charset="-120"/>
                        </a:rPr>
                        <a:t>Cathay SITE</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200,903</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l" rtl="0" fontAlgn="ctr"/>
                      <a:r>
                        <a:rPr lang="en-US" sz="1100" b="0" i="0" u="none" strike="noStrike" dirty="0">
                          <a:solidFill>
                            <a:srgbClr val="000000"/>
                          </a:solidFill>
                          <a:effectLst/>
                          <a:latin typeface="Arial" panose="020B0604020202020204" pitchFamily="34" charset="0"/>
                          <a:ea typeface="新細明體" panose="02020500000000000000" pitchFamily="18" charset="-120"/>
                        </a:rPr>
                        <a:t>Brand name issue, but already build connection with its chairman to explore a/c opening </a:t>
                      </a:r>
                      <a:r>
                        <a:rPr lang="en-US" sz="1100" b="0" i="0" u="none" strike="noStrike" dirty="0" err="1">
                          <a:solidFill>
                            <a:srgbClr val="000000"/>
                          </a:solidFill>
                          <a:effectLst/>
                          <a:latin typeface="Arial" panose="020B0604020202020204" pitchFamily="34" charset="0"/>
                          <a:ea typeface="新細明體" panose="02020500000000000000" pitchFamily="18" charset="-120"/>
                        </a:rPr>
                        <a:t>oppootunity</a:t>
                      </a:r>
                      <a:r>
                        <a:rPr lang="en-US" sz="1100" b="0" i="0" u="none" strike="noStrike" dirty="0">
                          <a:solidFill>
                            <a:srgbClr val="000000"/>
                          </a:solidFill>
                          <a:effectLst/>
                          <a:latin typeface="Arial" panose="020B0604020202020204" pitchFamily="34" charset="0"/>
                          <a:ea typeface="新細明體" panose="02020500000000000000" pitchFamily="18" charset="-12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extLst>
                  <a:ext uri="{0D108BD9-81ED-4DB2-BD59-A6C34878D82A}">
                    <a16:rowId xmlns:a16="http://schemas.microsoft.com/office/drawing/2014/main" val="1406310831"/>
                  </a:ext>
                </a:extLst>
              </a:tr>
              <a:tr h="200025">
                <a:tc>
                  <a:txBody>
                    <a:bodyPr/>
                    <a:lstStyle/>
                    <a:p>
                      <a:pPr algn="ct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2</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ctr" rtl="0" fontAlgn="ctr"/>
                      <a:r>
                        <a:rPr lang="en-US" sz="1100" b="0" i="0" u="none" strike="noStrike">
                          <a:solidFill>
                            <a:srgbClr val="000000"/>
                          </a:solidFill>
                          <a:effectLst/>
                          <a:latin typeface="Arial" panose="020B0604020202020204" pitchFamily="34" charset="0"/>
                          <a:ea typeface="新細明體" panose="02020500000000000000" pitchFamily="18" charset="-120"/>
                        </a:rPr>
                        <a:t>AB SITE</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164,540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rowSpan="4">
                  <a:txBody>
                    <a:bodyPr/>
                    <a:lstStyle/>
                    <a:p>
                      <a:pPr algn="l" rtl="0" fontAlgn="ctr"/>
                      <a:r>
                        <a:rPr lang="en-US" sz="1100" b="0" i="0" u="none" strike="noStrike" dirty="0">
                          <a:solidFill>
                            <a:srgbClr val="000000"/>
                          </a:solidFill>
                          <a:effectLst/>
                          <a:latin typeface="Arial" panose="020B0604020202020204" pitchFamily="34" charset="0"/>
                          <a:ea typeface="新細明體" panose="02020500000000000000" pitchFamily="18" charset="-120"/>
                        </a:rPr>
                        <a:t>No third party fund allocation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extLst>
                  <a:ext uri="{0D108BD9-81ED-4DB2-BD59-A6C34878D82A}">
                    <a16:rowId xmlns:a16="http://schemas.microsoft.com/office/drawing/2014/main" val="2342641310"/>
                  </a:ext>
                </a:extLst>
              </a:tr>
              <a:tr h="200025">
                <a:tc>
                  <a:txBody>
                    <a:bodyPr/>
                    <a:lstStyle/>
                    <a:p>
                      <a:pPr algn="ct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3</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ctr" rtl="0" fontAlgn="ctr"/>
                      <a:r>
                        <a:rPr lang="en-US" sz="1100" b="0" i="0" u="none" strike="noStrike" dirty="0">
                          <a:solidFill>
                            <a:srgbClr val="000000"/>
                          </a:solidFill>
                          <a:effectLst/>
                          <a:latin typeface="Arial" panose="020B0604020202020204" pitchFamily="34" charset="0"/>
                          <a:ea typeface="新細明體" panose="02020500000000000000" pitchFamily="18" charset="-120"/>
                        </a:rPr>
                        <a:t>JPM SITE</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88,605</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vMerge="1">
                  <a:txBody>
                    <a:bodyPr/>
                    <a:lstStyle/>
                    <a:p>
                      <a:pPr algn="l" rtl="0" fontAlgn="ctr"/>
                      <a:endParaRPr lang="en-US" sz="1200" b="0" i="0" u="none" strike="noStrike" dirty="0">
                        <a:solidFill>
                          <a:srgbClr val="000000"/>
                        </a:solidFill>
                        <a:effectLst/>
                        <a:latin typeface="Arial" panose="020B0604020202020204" pitchFamily="34" charset="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extLst>
                  <a:ext uri="{0D108BD9-81ED-4DB2-BD59-A6C34878D82A}">
                    <a16:rowId xmlns:a16="http://schemas.microsoft.com/office/drawing/2014/main" val="1517730188"/>
                  </a:ext>
                </a:extLst>
              </a:tr>
              <a:tr h="200025">
                <a:tc>
                  <a:txBody>
                    <a:bodyPr/>
                    <a:lstStyle/>
                    <a:p>
                      <a:pPr algn="ct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4</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ctr" rtl="0" fontAlgn="ctr"/>
                      <a:r>
                        <a:rPr lang="en-US" sz="1100" b="0" i="0" u="none" strike="noStrike" dirty="0">
                          <a:solidFill>
                            <a:srgbClr val="000000"/>
                          </a:solidFill>
                          <a:effectLst/>
                          <a:latin typeface="Arial" panose="020B0604020202020204" pitchFamily="34" charset="0"/>
                          <a:ea typeface="新細明體" panose="02020500000000000000" pitchFamily="18" charset="-120"/>
                        </a:rPr>
                        <a:t>Schroders SITE</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61,869</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vMerge="1">
                  <a:txBody>
                    <a:bodyPr/>
                    <a:lstStyle/>
                    <a:p>
                      <a:pPr algn="l" rtl="0" fontAlgn="ctr"/>
                      <a:endParaRPr lang="en-US" sz="1200" b="0" i="0" u="none" strike="noStrike">
                        <a:solidFill>
                          <a:srgbClr val="000000"/>
                        </a:solidFill>
                        <a:effectLst/>
                        <a:latin typeface="Arial" panose="020B0604020202020204" pitchFamily="34" charset="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extLst>
                  <a:ext uri="{0D108BD9-81ED-4DB2-BD59-A6C34878D82A}">
                    <a16:rowId xmlns:a16="http://schemas.microsoft.com/office/drawing/2014/main" val="3914388722"/>
                  </a:ext>
                </a:extLst>
              </a:tr>
              <a:tr h="200025">
                <a:tc>
                  <a:txBody>
                    <a:bodyPr/>
                    <a:lstStyle/>
                    <a:p>
                      <a:pPr algn="ct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5</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ctr" rtl="0" fontAlgn="ctr"/>
                      <a:r>
                        <a:rPr lang="en-US" sz="1100" b="0" i="0" u="none" strike="noStrike">
                          <a:solidFill>
                            <a:srgbClr val="000000"/>
                          </a:solidFill>
                          <a:effectLst/>
                          <a:latin typeface="Arial" panose="020B0604020202020204" pitchFamily="34" charset="0"/>
                          <a:ea typeface="新細明體" panose="02020500000000000000" pitchFamily="18" charset="-120"/>
                        </a:rPr>
                        <a:t>Fidelity SITE</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45,908</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vMerge="1">
                  <a:txBody>
                    <a:bodyPr/>
                    <a:lstStyle/>
                    <a:p>
                      <a:pPr algn="l" rtl="0" fontAlgn="ctr"/>
                      <a:endParaRPr lang="en-US" sz="1200" b="0" i="0" u="none" strike="noStrike" dirty="0">
                        <a:solidFill>
                          <a:srgbClr val="000000"/>
                        </a:solidFill>
                        <a:effectLst/>
                        <a:latin typeface="Arial" panose="020B0604020202020204" pitchFamily="34" charset="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extLst>
                  <a:ext uri="{0D108BD9-81ED-4DB2-BD59-A6C34878D82A}">
                    <a16:rowId xmlns:a16="http://schemas.microsoft.com/office/drawing/2014/main" val="120031850"/>
                  </a:ext>
                </a:extLst>
              </a:tr>
              <a:tr h="200025">
                <a:tc>
                  <a:txBody>
                    <a:bodyPr/>
                    <a:lstStyle/>
                    <a:p>
                      <a:pPr algn="ctr" rtl="0" fontAlgn="ctr"/>
                      <a:r>
                        <a:rPr lang="en-US" altLang="zh-TW" sz="1100" b="1" i="0" u="none" strike="noStrike">
                          <a:solidFill>
                            <a:srgbClr val="000000"/>
                          </a:solidFill>
                          <a:effectLst/>
                          <a:latin typeface="Arial" panose="020B0604020202020204" pitchFamily="34" charset="0"/>
                          <a:ea typeface="新細明體" panose="02020500000000000000" pitchFamily="18" charset="-120"/>
                        </a:rPr>
                        <a:t>6</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ctr" rtl="0" fontAlgn="ctr"/>
                      <a:r>
                        <a:rPr lang="en-US" sz="1100" b="1" i="0" u="none" strike="noStrike" dirty="0">
                          <a:solidFill>
                            <a:srgbClr val="000000"/>
                          </a:solidFill>
                          <a:effectLst/>
                          <a:latin typeface="Arial" panose="020B0604020202020204" pitchFamily="34" charset="0"/>
                          <a:ea typeface="新細明體" panose="02020500000000000000" pitchFamily="18" charset="-120"/>
                        </a:rPr>
                        <a:t>Franklin SITE</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1" i="0" u="none" strike="noStrike" dirty="0">
                          <a:solidFill>
                            <a:srgbClr val="000000"/>
                          </a:solidFill>
                          <a:effectLst/>
                          <a:latin typeface="Arial" panose="020B0604020202020204" pitchFamily="34" charset="0"/>
                          <a:ea typeface="新細明體" panose="02020500000000000000" pitchFamily="18" charset="-120"/>
                        </a:rPr>
                        <a:t>29,341</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1" i="0" u="none" strike="noStrike">
                          <a:solidFill>
                            <a:srgbClr val="000000"/>
                          </a:solidFill>
                          <a:effectLst/>
                          <a:latin typeface="Arial" panose="020B0604020202020204" pitchFamily="34" charset="0"/>
                          <a:ea typeface="新細明體" panose="02020500000000000000" pitchFamily="18" charset="-120"/>
                        </a:rPr>
                        <a:t>766</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1" i="0" u="none" strike="noStrike" dirty="0">
                          <a:solidFill>
                            <a:srgbClr val="000000"/>
                          </a:solidFill>
                          <a:effectLst/>
                          <a:latin typeface="Arial" panose="020B0604020202020204" pitchFamily="34" charset="0"/>
                          <a:ea typeface="新細明體" panose="02020500000000000000" pitchFamily="18" charset="-120"/>
                        </a:rPr>
                        <a:t>3%</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1"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1" i="0" u="none" strike="noStrike" dirty="0">
                          <a:solidFill>
                            <a:srgbClr val="000000"/>
                          </a:solidFill>
                          <a:effectLst/>
                          <a:latin typeface="Arial" panose="020B0604020202020204" pitchFamily="34" charset="0"/>
                          <a:ea typeface="新細明體" panose="02020500000000000000" pitchFamily="18" charset="-120"/>
                        </a:rPr>
                        <a:t>35</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1" i="0" u="none" strike="noStrike" dirty="0">
                          <a:solidFill>
                            <a:srgbClr val="000000"/>
                          </a:solidFill>
                          <a:effectLst/>
                          <a:latin typeface="Arial" panose="020B0604020202020204" pitchFamily="34" charset="0"/>
                          <a:ea typeface="新細明體" panose="02020500000000000000" pitchFamily="18" charset="-120"/>
                        </a:rPr>
                        <a:t>731</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l" rtl="0" fontAlgn="ctr"/>
                      <a:r>
                        <a:rPr lang="zh-TW" altLang="en-US" sz="1100" b="1" i="0" u="none" strike="noStrike" dirty="0">
                          <a:solidFill>
                            <a:srgbClr val="000000"/>
                          </a:solidFill>
                          <a:effectLst/>
                          <a:latin typeface="Arial" panose="020B0604020202020204" pitchFamily="34" charset="0"/>
                          <a:ea typeface="新細明體" panose="02020500000000000000" pitchFamily="18" charset="-12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extLst>
                  <a:ext uri="{0D108BD9-81ED-4DB2-BD59-A6C34878D82A}">
                    <a16:rowId xmlns:a16="http://schemas.microsoft.com/office/drawing/2014/main" val="3875856726"/>
                  </a:ext>
                </a:extLst>
              </a:tr>
              <a:tr h="200025">
                <a:tc>
                  <a:txBody>
                    <a:bodyPr/>
                    <a:lstStyle/>
                    <a:p>
                      <a:pPr algn="ct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7</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ctr" rtl="0" fontAlgn="ctr"/>
                      <a:r>
                        <a:rPr lang="en-US" sz="1100" b="0" i="0" u="none" strike="noStrike" dirty="0">
                          <a:solidFill>
                            <a:srgbClr val="000000"/>
                          </a:solidFill>
                          <a:effectLst/>
                          <a:latin typeface="Arial" panose="020B0604020202020204" pitchFamily="34" charset="0"/>
                          <a:ea typeface="新細明體" panose="02020500000000000000" pitchFamily="18" charset="-120"/>
                        </a:rPr>
                        <a:t>Blackrock SITE</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25,279</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l" rtl="0" fontAlgn="ctr"/>
                      <a:r>
                        <a:rPr lang="en-US" sz="1100" b="0" i="0" u="none" strike="noStrike" dirty="0">
                          <a:solidFill>
                            <a:srgbClr val="000000"/>
                          </a:solidFill>
                          <a:effectLst/>
                          <a:latin typeface="Arial" panose="020B0604020202020204" pitchFamily="34" charset="0"/>
                          <a:ea typeface="新細明體" panose="02020500000000000000" pitchFamily="18" charset="-120"/>
                        </a:rPr>
                        <a:t>No third party fund allocation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extLst>
                  <a:ext uri="{0D108BD9-81ED-4DB2-BD59-A6C34878D82A}">
                    <a16:rowId xmlns:a16="http://schemas.microsoft.com/office/drawing/2014/main" val="172049441"/>
                  </a:ext>
                </a:extLst>
              </a:tr>
              <a:tr h="200025">
                <a:tc>
                  <a:txBody>
                    <a:bodyPr/>
                    <a:lstStyle/>
                    <a:p>
                      <a:pPr algn="ctr" rtl="0" fontAlgn="ctr"/>
                      <a:r>
                        <a:rPr lang="en-US" altLang="zh-TW" sz="1100" b="1" i="0" u="none" strike="noStrike">
                          <a:solidFill>
                            <a:srgbClr val="000000"/>
                          </a:solidFill>
                          <a:effectLst/>
                          <a:latin typeface="Arial" panose="020B0604020202020204" pitchFamily="34" charset="0"/>
                          <a:ea typeface="新細明體" panose="02020500000000000000" pitchFamily="18" charset="-120"/>
                        </a:rPr>
                        <a:t>8</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ctr" rtl="0" fontAlgn="ctr"/>
                      <a:r>
                        <a:rPr lang="en-US" sz="1100" b="1" i="0" u="none" strike="noStrike" dirty="0" err="1">
                          <a:solidFill>
                            <a:srgbClr val="000000"/>
                          </a:solidFill>
                          <a:effectLst/>
                          <a:latin typeface="Arial" panose="020B0604020202020204" pitchFamily="34" charset="0"/>
                          <a:ea typeface="新細明體" panose="02020500000000000000" pitchFamily="18" charset="-120"/>
                        </a:rPr>
                        <a:t>Eastspring</a:t>
                      </a:r>
                      <a:r>
                        <a:rPr lang="en-US" sz="1100" b="1" i="0" u="none" strike="noStrike" dirty="0">
                          <a:solidFill>
                            <a:srgbClr val="000000"/>
                          </a:solidFill>
                          <a:effectLst/>
                          <a:latin typeface="Arial" panose="020B0604020202020204" pitchFamily="34" charset="0"/>
                          <a:ea typeface="新細明體" panose="02020500000000000000" pitchFamily="18" charset="-120"/>
                        </a:rPr>
                        <a:t> SITE</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1" i="0" u="none" strike="noStrike" dirty="0">
                          <a:solidFill>
                            <a:srgbClr val="000000"/>
                          </a:solidFill>
                          <a:effectLst/>
                          <a:latin typeface="Arial" panose="020B0604020202020204" pitchFamily="34" charset="0"/>
                          <a:ea typeface="新細明體" panose="02020500000000000000" pitchFamily="18" charset="-120"/>
                        </a:rPr>
                        <a:t>17,974</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1" i="0" u="none" strike="noStrike">
                          <a:solidFill>
                            <a:srgbClr val="000000"/>
                          </a:solidFill>
                          <a:effectLst/>
                          <a:latin typeface="Arial" panose="020B0604020202020204" pitchFamily="34" charset="0"/>
                          <a:ea typeface="新細明體" panose="02020500000000000000" pitchFamily="18" charset="-120"/>
                        </a:rPr>
                        <a:t>1,008</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1" i="0" u="none" strike="noStrike" dirty="0">
                          <a:solidFill>
                            <a:srgbClr val="000000"/>
                          </a:solidFill>
                          <a:effectLst/>
                          <a:latin typeface="Arial" panose="020B0604020202020204" pitchFamily="34" charset="0"/>
                          <a:ea typeface="新細明體" panose="02020500000000000000" pitchFamily="18" charset="-120"/>
                        </a:rPr>
                        <a:t>6%</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1" i="0" u="none" strike="noStrike" dirty="0">
                          <a:solidFill>
                            <a:srgbClr val="000000"/>
                          </a:solidFill>
                          <a:effectLst/>
                          <a:latin typeface="Arial" panose="020B0604020202020204" pitchFamily="34" charset="0"/>
                          <a:ea typeface="新細明體" panose="02020500000000000000" pitchFamily="18" charset="-120"/>
                        </a:rPr>
                        <a:t>1,008</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1"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1"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l" rtl="0" fontAlgn="ctr"/>
                      <a:r>
                        <a:rPr lang="zh-TW" altLang="en-US" sz="1100" b="1" i="0" u="none" strike="noStrike" dirty="0">
                          <a:solidFill>
                            <a:srgbClr val="000000"/>
                          </a:solidFill>
                          <a:effectLst/>
                          <a:latin typeface="Arial" panose="020B0604020202020204" pitchFamily="34" charset="0"/>
                          <a:ea typeface="新細明體" panose="02020500000000000000" pitchFamily="18" charset="-12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extLst>
                  <a:ext uri="{0D108BD9-81ED-4DB2-BD59-A6C34878D82A}">
                    <a16:rowId xmlns:a16="http://schemas.microsoft.com/office/drawing/2014/main" val="2067316457"/>
                  </a:ext>
                </a:extLst>
              </a:tr>
              <a:tr h="200025">
                <a:tc>
                  <a:txBody>
                    <a:bodyPr/>
                    <a:lstStyle/>
                    <a:p>
                      <a:pPr algn="ct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9</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ctr" rtl="0" fontAlgn="ctr"/>
                      <a:r>
                        <a:rPr lang="en-US" sz="1100" b="0" i="0" u="none" strike="noStrike" dirty="0">
                          <a:solidFill>
                            <a:srgbClr val="000000"/>
                          </a:solidFill>
                          <a:effectLst/>
                          <a:latin typeface="Arial" panose="020B0604020202020204" pitchFamily="34" charset="0"/>
                          <a:ea typeface="新細明體" panose="02020500000000000000" pitchFamily="18" charset="-120"/>
                        </a:rPr>
                        <a:t>CTBC SITE</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15,681</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l" rtl="0" fontAlgn="ctr"/>
                      <a:r>
                        <a:rPr lang="en-US" sz="1100" b="0" i="0" u="none" strike="noStrike" dirty="0">
                          <a:solidFill>
                            <a:srgbClr val="000000"/>
                          </a:solidFill>
                          <a:effectLst/>
                          <a:latin typeface="Arial" panose="020B0604020202020204" pitchFamily="34" charset="0"/>
                          <a:ea typeface="新細明體" panose="02020500000000000000" pitchFamily="18" charset="-120"/>
                        </a:rPr>
                        <a:t>Mainly allocate in ETFs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extLst>
                  <a:ext uri="{0D108BD9-81ED-4DB2-BD59-A6C34878D82A}">
                    <a16:rowId xmlns:a16="http://schemas.microsoft.com/office/drawing/2014/main" val="1104849818"/>
                  </a:ext>
                </a:extLst>
              </a:tr>
              <a:tr h="200025">
                <a:tc>
                  <a:txBody>
                    <a:bodyPr/>
                    <a:lstStyle/>
                    <a:p>
                      <a:pPr algn="ct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10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ctr" rtl="0" fontAlgn="ctr"/>
                      <a:r>
                        <a:rPr lang="en-US" sz="1100" b="0" i="0" u="none" strike="noStrike" dirty="0">
                          <a:solidFill>
                            <a:srgbClr val="000000"/>
                          </a:solidFill>
                          <a:effectLst/>
                          <a:latin typeface="Arial" panose="020B0604020202020204" pitchFamily="34" charset="0"/>
                          <a:ea typeface="新細明體" panose="02020500000000000000" pitchFamily="18" charset="-120"/>
                        </a:rPr>
                        <a:t>Allianz SITE</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15,675</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l" rtl="0" fontAlgn="ctr"/>
                      <a:r>
                        <a:rPr lang="en-US" sz="1100" b="0" i="0" u="none" strike="noStrike" dirty="0">
                          <a:solidFill>
                            <a:srgbClr val="000000"/>
                          </a:solidFill>
                          <a:effectLst/>
                          <a:latin typeface="Arial" panose="020B0604020202020204" pitchFamily="34" charset="0"/>
                          <a:ea typeface="新細明體" panose="02020500000000000000" pitchFamily="18" charset="-120"/>
                        </a:rPr>
                        <a:t>Positions temporarily redeemed/ new a/c opening is underway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extLst>
                  <a:ext uri="{0D108BD9-81ED-4DB2-BD59-A6C34878D82A}">
                    <a16:rowId xmlns:a16="http://schemas.microsoft.com/office/drawing/2014/main" val="4181975808"/>
                  </a:ext>
                </a:extLst>
              </a:tr>
              <a:tr h="200025">
                <a:tc>
                  <a:txBody>
                    <a:bodyPr/>
                    <a:lstStyle/>
                    <a:p>
                      <a:pPr algn="ctr" rtl="0" fontAlgn="ctr"/>
                      <a:r>
                        <a:rPr lang="en-US" altLang="zh-TW" sz="1100" b="1" i="0" u="none" strike="noStrike">
                          <a:solidFill>
                            <a:srgbClr val="000000"/>
                          </a:solidFill>
                          <a:effectLst/>
                          <a:latin typeface="Arial" panose="020B0604020202020204" pitchFamily="34" charset="0"/>
                          <a:ea typeface="新細明體" panose="02020500000000000000" pitchFamily="18" charset="-120"/>
                        </a:rPr>
                        <a:t>11</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ctr" rtl="0" fontAlgn="ctr"/>
                      <a:r>
                        <a:rPr lang="en-US" sz="1100" b="1" i="0" u="none" strike="noStrike" dirty="0" err="1">
                          <a:solidFill>
                            <a:srgbClr val="000000"/>
                          </a:solidFill>
                          <a:effectLst/>
                          <a:latin typeface="Arial" panose="020B0604020202020204" pitchFamily="34" charset="0"/>
                          <a:ea typeface="新細明體" panose="02020500000000000000" pitchFamily="18" charset="-120"/>
                        </a:rPr>
                        <a:t>Fuh</a:t>
                      </a:r>
                      <a:r>
                        <a:rPr lang="en-US" sz="1100" b="1" i="0" u="none" strike="noStrike" dirty="0">
                          <a:solidFill>
                            <a:srgbClr val="000000"/>
                          </a:solidFill>
                          <a:effectLst/>
                          <a:latin typeface="Arial" panose="020B0604020202020204" pitchFamily="34" charset="0"/>
                          <a:ea typeface="新細明體" panose="02020500000000000000" pitchFamily="18" charset="-120"/>
                        </a:rPr>
                        <a:t> </a:t>
                      </a:r>
                      <a:r>
                        <a:rPr lang="en-US" sz="1100" b="1" i="0" u="none" strike="noStrike" dirty="0" err="1">
                          <a:solidFill>
                            <a:srgbClr val="000000"/>
                          </a:solidFill>
                          <a:effectLst/>
                          <a:latin typeface="Arial" panose="020B0604020202020204" pitchFamily="34" charset="0"/>
                          <a:ea typeface="新細明體" panose="02020500000000000000" pitchFamily="18" charset="-120"/>
                        </a:rPr>
                        <a:t>Hwa</a:t>
                      </a:r>
                      <a:r>
                        <a:rPr lang="en-US" sz="1100" b="1" i="0" u="none" strike="noStrike" dirty="0">
                          <a:solidFill>
                            <a:srgbClr val="000000"/>
                          </a:solidFill>
                          <a:effectLst/>
                          <a:latin typeface="Arial" panose="020B0604020202020204" pitchFamily="34" charset="0"/>
                          <a:ea typeface="新細明體" panose="02020500000000000000" pitchFamily="18" charset="-120"/>
                        </a:rPr>
                        <a:t> SITE</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1" i="0" u="none" strike="noStrike" dirty="0">
                          <a:solidFill>
                            <a:srgbClr val="000000"/>
                          </a:solidFill>
                          <a:effectLst/>
                          <a:latin typeface="Arial" panose="020B0604020202020204" pitchFamily="34" charset="0"/>
                          <a:ea typeface="新細明體" panose="02020500000000000000" pitchFamily="18" charset="-120"/>
                        </a:rPr>
                        <a:t>13,203</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1" i="0" u="none" strike="noStrike">
                          <a:solidFill>
                            <a:srgbClr val="000000"/>
                          </a:solidFill>
                          <a:effectLst/>
                          <a:latin typeface="Arial" panose="020B0604020202020204" pitchFamily="34" charset="0"/>
                          <a:ea typeface="新細明體" panose="02020500000000000000" pitchFamily="18" charset="-120"/>
                        </a:rPr>
                        <a:t>480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1" i="0" u="none" strike="noStrike" dirty="0">
                          <a:solidFill>
                            <a:srgbClr val="000000"/>
                          </a:solidFill>
                          <a:effectLst/>
                          <a:latin typeface="Arial" panose="020B0604020202020204" pitchFamily="34" charset="0"/>
                          <a:ea typeface="新細明體" panose="02020500000000000000" pitchFamily="18" charset="-120"/>
                        </a:rPr>
                        <a:t>4%</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1" i="0" u="none" strike="noStrike">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1" i="0" u="none" strike="noStrike" dirty="0">
                          <a:solidFill>
                            <a:srgbClr val="000000"/>
                          </a:solidFill>
                          <a:effectLst/>
                          <a:latin typeface="Arial" panose="020B0604020202020204" pitchFamily="34" charset="0"/>
                          <a:ea typeface="新細明體" panose="02020500000000000000" pitchFamily="18" charset="-120"/>
                        </a:rPr>
                        <a:t>90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1" i="0" u="none" strike="noStrike" dirty="0">
                          <a:solidFill>
                            <a:srgbClr val="000000"/>
                          </a:solidFill>
                          <a:effectLst/>
                          <a:latin typeface="Arial" panose="020B0604020202020204" pitchFamily="34" charset="0"/>
                          <a:ea typeface="新細明體" panose="02020500000000000000" pitchFamily="18" charset="-120"/>
                        </a:rPr>
                        <a:t>389</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l" rtl="0" fontAlgn="ctr"/>
                      <a:r>
                        <a:rPr lang="zh-TW" altLang="en-US" sz="1100" b="1" i="0" u="none" strike="noStrike" dirty="0">
                          <a:solidFill>
                            <a:srgbClr val="000000"/>
                          </a:solidFill>
                          <a:effectLst/>
                          <a:latin typeface="Arial" panose="020B0604020202020204" pitchFamily="34" charset="0"/>
                          <a:ea typeface="新細明體" panose="02020500000000000000" pitchFamily="18" charset="-12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extLst>
                  <a:ext uri="{0D108BD9-81ED-4DB2-BD59-A6C34878D82A}">
                    <a16:rowId xmlns:a16="http://schemas.microsoft.com/office/drawing/2014/main" val="2534483436"/>
                  </a:ext>
                </a:extLst>
              </a:tr>
              <a:tr h="200025">
                <a:tc>
                  <a:txBody>
                    <a:bodyPr/>
                    <a:lstStyle/>
                    <a:p>
                      <a:pPr algn="ct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12</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ctr" rtl="0" fontAlgn="ctr"/>
                      <a:r>
                        <a:rPr lang="en-US" sz="1100" b="0" i="0" u="none" strike="noStrike" dirty="0">
                          <a:solidFill>
                            <a:srgbClr val="000000"/>
                          </a:solidFill>
                          <a:effectLst/>
                          <a:latin typeface="Arial" panose="020B0604020202020204" pitchFamily="34" charset="0"/>
                          <a:ea typeface="新細明體" panose="02020500000000000000" pitchFamily="18" charset="-120"/>
                        </a:rPr>
                        <a:t>Manulife SITE</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10,283</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l" rtl="0" fontAlgn="ctr"/>
                      <a:r>
                        <a:rPr lang="en-US" sz="1100" b="0" i="0" u="none" strike="noStrike" dirty="0">
                          <a:solidFill>
                            <a:srgbClr val="000000"/>
                          </a:solidFill>
                          <a:effectLst/>
                          <a:latin typeface="Arial" panose="020B0604020202020204" pitchFamily="34" charset="0"/>
                          <a:ea typeface="新細明體" panose="02020500000000000000" pitchFamily="18" charset="-120"/>
                        </a:rPr>
                        <a:t>Positions temporarily redeemed/ new a/c opening is underway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extLst>
                  <a:ext uri="{0D108BD9-81ED-4DB2-BD59-A6C34878D82A}">
                    <a16:rowId xmlns:a16="http://schemas.microsoft.com/office/drawing/2014/main" val="4082812181"/>
                  </a:ext>
                </a:extLst>
              </a:tr>
              <a:tr h="200025">
                <a:tc>
                  <a:txBody>
                    <a:bodyPr/>
                    <a:lstStyle/>
                    <a:p>
                      <a:pPr algn="ct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13</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ctr" rtl="0" fontAlgn="ctr"/>
                      <a:r>
                        <a:rPr lang="en-US" sz="1100" b="0" i="0" u="none" strike="noStrike" dirty="0">
                          <a:solidFill>
                            <a:srgbClr val="000000"/>
                          </a:solidFill>
                          <a:effectLst/>
                          <a:latin typeface="Arial" panose="020B0604020202020204" pitchFamily="34" charset="0"/>
                          <a:ea typeface="新細明體" panose="02020500000000000000" pitchFamily="18" charset="-120"/>
                        </a:rPr>
                        <a:t>Shin Kong SITE</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8,076</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l" rtl="0" fontAlgn="ctr"/>
                      <a:r>
                        <a:rPr lang="en-US" sz="1100" b="0" i="0" u="none" strike="noStrike" dirty="0">
                          <a:solidFill>
                            <a:srgbClr val="000000"/>
                          </a:solidFill>
                          <a:effectLst/>
                          <a:latin typeface="Arial" panose="020B0604020202020204" pitchFamily="34" charset="0"/>
                          <a:ea typeface="新細明體" panose="02020500000000000000" pitchFamily="18" charset="-120"/>
                        </a:rPr>
                        <a:t>Mainly allocate in ETFs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extLst>
                  <a:ext uri="{0D108BD9-81ED-4DB2-BD59-A6C34878D82A}">
                    <a16:rowId xmlns:a16="http://schemas.microsoft.com/office/drawing/2014/main" val="2205809376"/>
                  </a:ext>
                </a:extLst>
              </a:tr>
              <a:tr h="200025">
                <a:tc>
                  <a:txBody>
                    <a:bodyPr/>
                    <a:lstStyle/>
                    <a:p>
                      <a:pPr algn="ct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14</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ctr" rtl="0" fontAlgn="ctr"/>
                      <a:r>
                        <a:rPr lang="en-US" sz="1100" b="0" i="0" u="none" strike="noStrike" dirty="0" err="1">
                          <a:solidFill>
                            <a:srgbClr val="000000"/>
                          </a:solidFill>
                          <a:effectLst/>
                          <a:latin typeface="Arial" panose="020B0604020202020204" pitchFamily="34" charset="0"/>
                          <a:ea typeface="新細明體" panose="02020500000000000000" pitchFamily="18" charset="-120"/>
                        </a:rPr>
                        <a:t>Pinebridge</a:t>
                      </a:r>
                      <a:r>
                        <a:rPr lang="en-US" sz="1100" b="0" i="0" u="none" strike="noStrike" dirty="0">
                          <a:solidFill>
                            <a:srgbClr val="000000"/>
                          </a:solidFill>
                          <a:effectLst/>
                          <a:latin typeface="Arial" panose="020B0604020202020204" pitchFamily="34" charset="0"/>
                          <a:ea typeface="新細明體" panose="02020500000000000000" pitchFamily="18" charset="-120"/>
                        </a:rPr>
                        <a:t> SITE</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5,916</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l" rtl="0" fontAlgn="ctr"/>
                      <a:r>
                        <a:rPr lang="en-US" sz="1100" b="0" i="0" u="none" strike="noStrike" dirty="0">
                          <a:solidFill>
                            <a:srgbClr val="000000"/>
                          </a:solidFill>
                          <a:effectLst/>
                          <a:latin typeface="Arial" panose="020B0604020202020204" pitchFamily="34" charset="0"/>
                          <a:ea typeface="新細明體" panose="02020500000000000000" pitchFamily="18" charset="-120"/>
                        </a:rPr>
                        <a:t>Positions temporarily redeemed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extLst>
                  <a:ext uri="{0D108BD9-81ED-4DB2-BD59-A6C34878D82A}">
                    <a16:rowId xmlns:a16="http://schemas.microsoft.com/office/drawing/2014/main" val="2611818100"/>
                  </a:ext>
                </a:extLst>
              </a:tr>
              <a:tr h="200025">
                <a:tc>
                  <a:txBody>
                    <a:bodyPr/>
                    <a:lstStyle/>
                    <a:p>
                      <a:pPr algn="ct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15</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ctr" rtl="0" fontAlgn="ctr"/>
                      <a:r>
                        <a:rPr lang="en-US" sz="1100" b="0" i="0" u="none" strike="noStrike" dirty="0" err="1">
                          <a:solidFill>
                            <a:srgbClr val="000000"/>
                          </a:solidFill>
                          <a:effectLst/>
                          <a:latin typeface="Arial" panose="020B0604020202020204" pitchFamily="34" charset="0"/>
                          <a:ea typeface="新細明體" panose="02020500000000000000" pitchFamily="18" charset="-120"/>
                        </a:rPr>
                        <a:t>Taishin</a:t>
                      </a:r>
                      <a:r>
                        <a:rPr lang="en-US" sz="1100" b="0" i="0" u="none" strike="noStrike" dirty="0">
                          <a:solidFill>
                            <a:srgbClr val="000000"/>
                          </a:solidFill>
                          <a:effectLst/>
                          <a:latin typeface="Arial" panose="020B0604020202020204" pitchFamily="34" charset="0"/>
                          <a:ea typeface="新細明體" panose="02020500000000000000" pitchFamily="18" charset="-120"/>
                        </a:rPr>
                        <a:t> SITE</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5,600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ctr"/>
                      <a:r>
                        <a:rPr lang="en-US" altLang="zh-TW" sz="1100" b="0" i="0" u="none" strike="noStrike" dirty="0">
                          <a:solidFill>
                            <a:srgbClr val="000000"/>
                          </a:solidFill>
                          <a:effectLst/>
                          <a:latin typeface="Arial" panose="020B0604020202020204" pitchFamily="34" charset="0"/>
                          <a:ea typeface="新細明體" panose="02020500000000000000" pitchFamily="18" charset="-120"/>
                        </a:rPr>
                        <a:t>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l" rtl="0" fontAlgn="ctr"/>
                      <a:r>
                        <a:rPr lang="en-US" sz="1100" b="0" i="0" u="none" strike="noStrike" dirty="0">
                          <a:solidFill>
                            <a:srgbClr val="000000"/>
                          </a:solidFill>
                          <a:effectLst/>
                          <a:latin typeface="Arial" panose="020B0604020202020204" pitchFamily="34" charset="0"/>
                          <a:ea typeface="新細明體" panose="02020500000000000000" pitchFamily="18" charset="-120"/>
                        </a:rPr>
                        <a:t>Mainly allocate in ETFs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extLst>
                  <a:ext uri="{0D108BD9-81ED-4DB2-BD59-A6C34878D82A}">
                    <a16:rowId xmlns:a16="http://schemas.microsoft.com/office/drawing/2014/main" val="270097286"/>
                  </a:ext>
                </a:extLst>
              </a:tr>
              <a:tr h="200025">
                <a:tc>
                  <a:txBody>
                    <a:bodyPr/>
                    <a:lstStyle/>
                    <a:p>
                      <a:pPr algn="ctr" rtl="0" fontAlgn="ctr"/>
                      <a:r>
                        <a:rPr lang="en-US" sz="1100" b="1" i="0" u="none" strike="noStrike">
                          <a:solidFill>
                            <a:srgbClr val="000000"/>
                          </a:solidFill>
                          <a:effectLst/>
                          <a:latin typeface="Arial" panose="020B0604020202020204" pitchFamily="34" charset="0"/>
                          <a:ea typeface="新細明體" panose="02020500000000000000" pitchFamily="18" charset="-120"/>
                        </a:rPr>
                        <a:t>Total</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rtl="0" fontAlgn="ctr"/>
                      <a:r>
                        <a:rPr lang="zh-TW" altLang="en-US" sz="1100" b="1" i="0" u="none" strike="noStrike">
                          <a:solidFill>
                            <a:srgbClr val="000000"/>
                          </a:solidFill>
                          <a:effectLst/>
                          <a:latin typeface="Arial" panose="020B0604020202020204" pitchFamily="34" charset="0"/>
                          <a:ea typeface="新細明體" panose="02020500000000000000" pitchFamily="18" charset="-120"/>
                        </a:rPr>
                        <a:t>　</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r" rtl="0" fontAlgn="ctr"/>
                      <a:r>
                        <a:rPr lang="en-US" altLang="zh-TW" sz="1100" b="1" i="0" u="none" strike="noStrike" dirty="0">
                          <a:solidFill>
                            <a:srgbClr val="000000"/>
                          </a:solidFill>
                          <a:effectLst/>
                          <a:latin typeface="Arial" panose="020B0604020202020204" pitchFamily="34" charset="0"/>
                          <a:ea typeface="新細明體" panose="02020500000000000000" pitchFamily="18" charset="-120"/>
                        </a:rPr>
                        <a:t>708,853</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r" rtl="0" fontAlgn="ctr"/>
                      <a:r>
                        <a:rPr lang="en-US" altLang="zh-TW" sz="1100" b="1" i="0" u="none" strike="noStrike">
                          <a:solidFill>
                            <a:srgbClr val="000000"/>
                          </a:solidFill>
                          <a:effectLst/>
                          <a:latin typeface="Arial" panose="020B0604020202020204" pitchFamily="34" charset="0"/>
                          <a:ea typeface="新細明體" panose="02020500000000000000" pitchFamily="18" charset="-120"/>
                        </a:rPr>
                        <a:t>2,254</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r" rtl="0" fontAlgn="ctr"/>
                      <a:r>
                        <a:rPr lang="en-US" altLang="zh-TW" sz="1100" b="1" i="0" u="none" strike="noStrike" dirty="0">
                          <a:solidFill>
                            <a:srgbClr val="000000"/>
                          </a:solidFill>
                          <a:effectLst/>
                          <a:latin typeface="Arial" panose="020B0604020202020204" pitchFamily="34" charset="0"/>
                          <a:ea typeface="新細明體" panose="02020500000000000000" pitchFamily="18" charset="-120"/>
                        </a:rPr>
                        <a:t>0.3%</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r" rtl="0" fontAlgn="ctr"/>
                      <a:r>
                        <a:rPr lang="en-US" altLang="zh-TW" sz="1100" b="1" i="0" u="none" strike="noStrike" dirty="0">
                          <a:solidFill>
                            <a:srgbClr val="000000"/>
                          </a:solidFill>
                          <a:effectLst/>
                          <a:latin typeface="Arial" panose="020B0604020202020204" pitchFamily="34" charset="0"/>
                          <a:ea typeface="新細明體" panose="02020500000000000000" pitchFamily="18" charset="-120"/>
                        </a:rPr>
                        <a:t>1,008</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r" rtl="0" fontAlgn="ctr"/>
                      <a:r>
                        <a:rPr lang="en-US" altLang="zh-TW" sz="1100" b="1" i="0" u="none" strike="noStrike" dirty="0">
                          <a:solidFill>
                            <a:srgbClr val="000000"/>
                          </a:solidFill>
                          <a:effectLst/>
                          <a:latin typeface="Arial" panose="020B0604020202020204" pitchFamily="34" charset="0"/>
                          <a:ea typeface="新細明體" panose="02020500000000000000" pitchFamily="18" charset="-120"/>
                        </a:rPr>
                        <a:t>125</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r" rtl="0" fontAlgn="ctr"/>
                      <a:r>
                        <a:rPr lang="en-US" altLang="zh-TW" sz="1100" b="1" i="0" u="none" strike="noStrike" dirty="0">
                          <a:solidFill>
                            <a:srgbClr val="000000"/>
                          </a:solidFill>
                          <a:effectLst/>
                          <a:latin typeface="Arial" panose="020B0604020202020204" pitchFamily="34" charset="0"/>
                          <a:ea typeface="新細明體" panose="02020500000000000000" pitchFamily="18" charset="-120"/>
                        </a:rPr>
                        <a:t>1,120</a:t>
                      </a: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rtl="0" fontAlgn="ctr"/>
                      <a:endParaRPr lang="en-US" altLang="zh-TW" sz="1100" b="1" i="0" u="none" strike="noStrike" dirty="0">
                        <a:solidFill>
                          <a:srgbClr val="000000"/>
                        </a:solidFill>
                        <a:effectLst/>
                        <a:latin typeface="Arial" panose="020B0604020202020204" pitchFamily="34" charset="0"/>
                        <a:ea typeface="新細明體" panose="02020500000000000000" pitchFamily="18" charset="-120"/>
                      </a:endParaRP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extLst>
                  <a:ext uri="{0D108BD9-81ED-4DB2-BD59-A6C34878D82A}">
                    <a16:rowId xmlns:a16="http://schemas.microsoft.com/office/drawing/2014/main" val="224564337"/>
                  </a:ext>
                </a:extLst>
              </a:tr>
            </a:tbl>
          </a:graphicData>
        </a:graphic>
      </p:graphicFrame>
      <p:sp>
        <p:nvSpPr>
          <p:cNvPr id="8" name="文字方塊 7"/>
          <p:cNvSpPr txBox="1"/>
          <p:nvPr/>
        </p:nvSpPr>
        <p:spPr>
          <a:xfrm>
            <a:off x="240085" y="872357"/>
            <a:ext cx="9481984" cy="646331"/>
          </a:xfrm>
          <a:prstGeom prst="rect">
            <a:avLst/>
          </a:prstGeom>
          <a:noFill/>
        </p:spPr>
        <p:txBody>
          <a:bodyPr wrap="square" rtlCol="0">
            <a:spAutoFit/>
          </a:bodyPr>
          <a:lstStyle/>
          <a:p>
            <a:pPr marL="285750" indent="-285750">
              <a:buClr>
                <a:srgbClr val="CA2420"/>
              </a:buClr>
              <a:buFont typeface="Wingdings" panose="05000000000000000000" pitchFamily="2" charset="2"/>
              <a:buChar char="n"/>
            </a:pPr>
            <a:r>
              <a:rPr lang="en-US" altLang="zh-TW" sz="1200" dirty="0"/>
              <a:t>Due to the limited offering of pure </a:t>
            </a:r>
            <a:r>
              <a:rPr lang="en-US" altLang="zh-TW" sz="1200" dirty="0" err="1"/>
              <a:t>i</a:t>
            </a:r>
            <a:r>
              <a:rPr lang="en-US" altLang="zh-TW" sz="1200" dirty="0"/>
              <a:t>-share for institutional clients in the past, among the top 15 SITEs with ILP mandate business listed in AIA meeting, we have only </a:t>
            </a:r>
            <a:r>
              <a:rPr lang="en-US" altLang="zh-TW" sz="1200" b="1" dirty="0">
                <a:solidFill>
                  <a:srgbClr val="C00000"/>
                </a:solidFill>
              </a:rPr>
              <a:t>0.3%</a:t>
            </a:r>
            <a:r>
              <a:rPr lang="en-US" altLang="zh-TW" sz="1200" dirty="0"/>
              <a:t> of wallet share in total. Total AUM is NTD </a:t>
            </a:r>
            <a:r>
              <a:rPr lang="en-US" altLang="zh-TW" sz="1200" b="1" dirty="0">
                <a:solidFill>
                  <a:srgbClr val="C00000"/>
                </a:solidFill>
              </a:rPr>
              <a:t>2,254 </a:t>
            </a:r>
            <a:r>
              <a:rPr lang="en-US" altLang="zh-TW" sz="1200" b="1" dirty="0" err="1">
                <a:solidFill>
                  <a:srgbClr val="C00000"/>
                </a:solidFill>
              </a:rPr>
              <a:t>mn</a:t>
            </a:r>
            <a:r>
              <a:rPr lang="en-US" altLang="zh-TW" sz="1200" dirty="0"/>
              <a:t>. We will keep pushing the account opening of NN </a:t>
            </a:r>
            <a:r>
              <a:rPr lang="en-US" altLang="zh-TW" sz="1200" dirty="0" err="1"/>
              <a:t>ishare</a:t>
            </a:r>
            <a:r>
              <a:rPr lang="en-US" altLang="zh-TW" sz="1200" dirty="0"/>
              <a:t> to increase our wallet share for offshore ILP mandate.</a:t>
            </a:r>
          </a:p>
        </p:txBody>
      </p:sp>
      <p:sp>
        <p:nvSpPr>
          <p:cNvPr id="9" name="左大括弧 8"/>
          <p:cNvSpPr/>
          <p:nvPr/>
        </p:nvSpPr>
        <p:spPr bwMode="auto">
          <a:xfrm rot="16200000">
            <a:off x="1826865" y="4878398"/>
            <a:ext cx="328375" cy="2258675"/>
          </a:xfrm>
          <a:prstGeom prst="leftBrace">
            <a:avLst>
              <a:gd name="adj1" fmla="val 88615"/>
              <a:gd name="adj2" fmla="val 48368"/>
            </a:avLst>
          </a:prstGeom>
          <a:solidFill>
            <a:schemeClr val="bg2"/>
          </a:solidFill>
          <a:ln w="9525" cap="flat" cmpd="sng" algn="ctr">
            <a:solidFill>
              <a:schemeClr val="tx1"/>
            </a:solidFill>
            <a:prstDash val="solid"/>
            <a:round/>
            <a:headEnd type="none" w="med" len="med"/>
            <a:tailEnd type="none" w="med" len="med"/>
          </a:ln>
          <a:effectLst/>
        </p:spPr>
        <p:txBody>
          <a:bodyPr rtlCol="0" anchor="ctr"/>
          <a:lstStyle/>
          <a:p>
            <a:pPr algn="ctr"/>
            <a:endParaRPr lang="zh-TW" altLang="en-US"/>
          </a:p>
        </p:txBody>
      </p:sp>
      <p:sp>
        <p:nvSpPr>
          <p:cNvPr id="10" name="矩形 9"/>
          <p:cNvSpPr/>
          <p:nvPr/>
        </p:nvSpPr>
        <p:spPr>
          <a:xfrm>
            <a:off x="1139630" y="6279716"/>
            <a:ext cx="1980760" cy="369332"/>
          </a:xfrm>
          <a:prstGeom prst="rect">
            <a:avLst/>
          </a:prstGeom>
          <a:noFill/>
        </p:spPr>
        <p:txBody>
          <a:bodyPr wrap="square" lIns="91440" tIns="45720" rIns="91440" bIns="45720">
            <a:spAutoFit/>
          </a:bodyPr>
          <a:lstStyle/>
          <a:p>
            <a:pPr algn="ctr"/>
            <a:r>
              <a:rPr lang="en-US" altLang="zh-TW" b="0" cap="none" spc="0" dirty="0" smtClean="0">
                <a:ln w="0"/>
                <a:solidFill>
                  <a:schemeClr val="tx1"/>
                </a:solidFill>
                <a:effectLst>
                  <a:outerShdw blurRad="38100" dist="19050" dir="2700000" algn="tl" rotWithShape="0">
                    <a:schemeClr val="dk1">
                      <a:alpha val="40000"/>
                    </a:schemeClr>
                  </a:outerShdw>
                </a:effectLst>
              </a:rPr>
              <a:t>Web Data(</a:t>
            </a:r>
            <a:r>
              <a:rPr lang="zh-TW" altLang="en-US" b="0" cap="none" spc="0" dirty="0" smtClean="0">
                <a:ln w="0"/>
                <a:solidFill>
                  <a:schemeClr val="tx1"/>
                </a:solidFill>
                <a:effectLst>
                  <a:outerShdw blurRad="38100" dist="19050" dir="2700000" algn="tl" rotWithShape="0">
                    <a:schemeClr val="dk1">
                      <a:alpha val="40000"/>
                    </a:schemeClr>
                  </a:outerShdw>
                </a:effectLst>
              </a:rPr>
              <a:t>公會</a:t>
            </a:r>
            <a:r>
              <a:rPr lang="en-US" altLang="zh-TW" b="0" cap="none" spc="0" dirty="0" smtClean="0">
                <a:ln w="0"/>
                <a:solidFill>
                  <a:schemeClr val="tx1"/>
                </a:solidFill>
                <a:effectLst>
                  <a:outerShdw blurRad="38100" dist="19050" dir="2700000" algn="tl" rotWithShape="0">
                    <a:schemeClr val="dk1">
                      <a:alpha val="40000"/>
                    </a:schemeClr>
                  </a:outerShdw>
                </a:effectLst>
              </a:rPr>
              <a:t>)</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
        <p:nvSpPr>
          <p:cNvPr id="11" name="左大括弧 10"/>
          <p:cNvSpPr/>
          <p:nvPr/>
        </p:nvSpPr>
        <p:spPr bwMode="auto">
          <a:xfrm rot="16200000">
            <a:off x="5014266" y="3949672"/>
            <a:ext cx="407062" cy="4194812"/>
          </a:xfrm>
          <a:prstGeom prst="leftBrace">
            <a:avLst>
              <a:gd name="adj1" fmla="val 88615"/>
              <a:gd name="adj2" fmla="val 48368"/>
            </a:avLst>
          </a:prstGeom>
          <a:solidFill>
            <a:schemeClr val="bg2"/>
          </a:solidFill>
          <a:ln w="9525" cap="flat" cmpd="sng" algn="ctr">
            <a:solidFill>
              <a:schemeClr val="tx1"/>
            </a:solidFill>
            <a:prstDash val="solid"/>
            <a:round/>
            <a:headEnd type="none" w="med" len="med"/>
            <a:tailEnd type="none" w="med" len="med"/>
          </a:ln>
          <a:effectLst/>
        </p:spPr>
        <p:txBody>
          <a:bodyPr rtlCol="0" anchor="ctr"/>
          <a:lstStyle/>
          <a:p>
            <a:pPr algn="ctr"/>
            <a:endParaRPr lang="zh-TW" altLang="en-US"/>
          </a:p>
        </p:txBody>
      </p:sp>
      <p:sp>
        <p:nvSpPr>
          <p:cNvPr id="12" name="矩形 11"/>
          <p:cNvSpPr/>
          <p:nvPr/>
        </p:nvSpPr>
        <p:spPr>
          <a:xfrm>
            <a:off x="4702239" y="6279716"/>
            <a:ext cx="1031116" cy="369332"/>
          </a:xfrm>
          <a:prstGeom prst="rect">
            <a:avLst/>
          </a:prstGeom>
          <a:noFill/>
        </p:spPr>
        <p:txBody>
          <a:bodyPr wrap="none" lIns="91440" tIns="45720" rIns="91440" bIns="45720">
            <a:spAutoFit/>
          </a:bodyPr>
          <a:lstStyle/>
          <a:p>
            <a:pPr algn="ctr"/>
            <a:r>
              <a:rPr lang="en-US" altLang="zh-TW" b="0" cap="none" spc="0" dirty="0" smtClean="0">
                <a:ln w="0"/>
                <a:solidFill>
                  <a:schemeClr val="tx1"/>
                </a:solidFill>
                <a:effectLst>
                  <a:outerShdw blurRad="38100" dist="19050" dir="2700000" algn="tl" rotWithShape="0">
                    <a:schemeClr val="dk1">
                      <a:alpha val="40000"/>
                    </a:schemeClr>
                  </a:outerShdw>
                </a:effectLst>
              </a:rPr>
              <a:t>SA Data</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
        <p:nvSpPr>
          <p:cNvPr id="13" name="矩形 12"/>
          <p:cNvSpPr/>
          <p:nvPr/>
        </p:nvSpPr>
        <p:spPr>
          <a:xfrm>
            <a:off x="-74191" y="6837956"/>
            <a:ext cx="3942782" cy="400110"/>
          </a:xfrm>
          <a:prstGeom prst="rect">
            <a:avLst/>
          </a:prstGeom>
        </p:spPr>
        <p:txBody>
          <a:bodyPr wrap="square">
            <a:spAutoFit/>
          </a:bodyPr>
          <a:lstStyle/>
          <a:p>
            <a:r>
              <a:rPr lang="zh-TW" altLang="en-US" sz="1000" dirty="0"/>
              <a:t>Unit : TWD mn</a:t>
            </a:r>
            <a:r>
              <a:rPr lang="en-US" altLang="zh-TW" sz="1000" dirty="0"/>
              <a:t>. Sorting by contract size. </a:t>
            </a:r>
          </a:p>
          <a:p>
            <a:r>
              <a:rPr lang="en-US" altLang="zh-TW" sz="1000" dirty="0"/>
              <a:t>Source : SA. </a:t>
            </a:r>
            <a:r>
              <a:rPr lang="zh-TW" altLang="en-US" sz="1000" dirty="0"/>
              <a:t>Data is as of June 9</a:t>
            </a:r>
            <a:r>
              <a:rPr lang="en-US" altLang="zh-TW" sz="1000" dirty="0"/>
              <a:t>. </a:t>
            </a:r>
            <a:r>
              <a:rPr lang="zh-TW" altLang="en-US" sz="1000" dirty="0"/>
              <a:t>FX </a:t>
            </a:r>
            <a:r>
              <a:rPr lang="en-US" altLang="zh-TW" sz="1000" dirty="0"/>
              <a:t>rate</a:t>
            </a:r>
            <a:r>
              <a:rPr lang="zh-TW" altLang="en-US" sz="1000" dirty="0"/>
              <a:t>:28. </a:t>
            </a:r>
            <a:endParaRPr lang="en-US" altLang="zh-TW" sz="1000" dirty="0"/>
          </a:p>
        </p:txBody>
      </p:sp>
    </p:spTree>
    <p:extLst>
      <p:ext uri="{BB962C8B-B14F-4D97-AF65-F5344CB8AC3E}">
        <p14:creationId xmlns:p14="http://schemas.microsoft.com/office/powerpoint/2010/main" val="4206747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F40BDD72-1960-4172-B575-A9D344DF4EC2}" type="slidenum">
              <a:rPr lang="zh-TW" altLang="en-US" smtClean="0"/>
              <a:pPr/>
              <a:t>12</a:t>
            </a:fld>
            <a:endParaRPr lang="zh-TW" altLang="en-US" dirty="0"/>
          </a:p>
        </p:txBody>
      </p:sp>
      <p:sp>
        <p:nvSpPr>
          <p:cNvPr id="4" name="標題 3"/>
          <p:cNvSpPr>
            <a:spLocks noGrp="1"/>
          </p:cNvSpPr>
          <p:nvPr>
            <p:ph type="title"/>
          </p:nvPr>
        </p:nvSpPr>
        <p:spPr/>
        <p:txBody>
          <a:bodyPr/>
          <a:lstStyle/>
          <a:p>
            <a:pPr algn="ctr"/>
            <a:r>
              <a:rPr lang="en-US" altLang="zh-TW" dirty="0"/>
              <a:t>Web Data</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8086" y="5179599"/>
            <a:ext cx="3469754" cy="842450"/>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426" y="1734450"/>
            <a:ext cx="3495731" cy="979737"/>
          </a:xfrm>
          <a:prstGeom prst="rect">
            <a:avLst/>
          </a:prstGeom>
        </p:spPr>
      </p:pic>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68" y="1015581"/>
            <a:ext cx="5934326" cy="5249008"/>
          </a:xfrm>
          <a:prstGeom prst="rect">
            <a:avLst/>
          </a:prstGeom>
        </p:spPr>
      </p:pic>
      <p:sp>
        <p:nvSpPr>
          <p:cNvPr id="12" name="框架 11"/>
          <p:cNvSpPr/>
          <p:nvPr/>
        </p:nvSpPr>
        <p:spPr bwMode="auto">
          <a:xfrm>
            <a:off x="413760" y="878326"/>
            <a:ext cx="1213334" cy="5466928"/>
          </a:xfrm>
          <a:prstGeom prst="frame">
            <a:avLst>
              <a:gd name="adj1" fmla="val 7902"/>
            </a:avLst>
          </a:prstGeom>
          <a:solidFill>
            <a:schemeClr val="accent1"/>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13" name="框架 12"/>
          <p:cNvSpPr/>
          <p:nvPr/>
        </p:nvSpPr>
        <p:spPr bwMode="auto">
          <a:xfrm>
            <a:off x="4459824" y="945651"/>
            <a:ext cx="1609506" cy="5417640"/>
          </a:xfrm>
          <a:prstGeom prst="frame">
            <a:avLst>
              <a:gd name="adj1" fmla="val 5107"/>
            </a:avLst>
          </a:prstGeom>
          <a:solidFill>
            <a:schemeClr val="accent1"/>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10" name="框架 9"/>
          <p:cNvSpPr/>
          <p:nvPr/>
        </p:nvSpPr>
        <p:spPr bwMode="auto">
          <a:xfrm>
            <a:off x="6148584" y="1326227"/>
            <a:ext cx="3757416" cy="1652372"/>
          </a:xfrm>
          <a:prstGeom prst="frame">
            <a:avLst>
              <a:gd name="adj1" fmla="val 5107"/>
            </a:avLst>
          </a:prstGeom>
          <a:solidFill>
            <a:schemeClr val="accent1"/>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14" name="向下箭號 13"/>
          <p:cNvSpPr/>
          <p:nvPr/>
        </p:nvSpPr>
        <p:spPr bwMode="auto">
          <a:xfrm>
            <a:off x="7556518" y="3065113"/>
            <a:ext cx="777240" cy="1885950"/>
          </a:xfrm>
          <a:prstGeom prst="downArrow">
            <a:avLst/>
          </a:prstGeom>
          <a:solidFill>
            <a:schemeClr val="accent2">
              <a:lumMod val="40000"/>
              <a:lumOff val="60000"/>
            </a:schemeClr>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15" name="矩形 14"/>
          <p:cNvSpPr/>
          <p:nvPr/>
        </p:nvSpPr>
        <p:spPr>
          <a:xfrm>
            <a:off x="8333758" y="3680451"/>
            <a:ext cx="1377300" cy="369332"/>
          </a:xfrm>
          <a:prstGeom prst="rect">
            <a:avLst/>
          </a:prstGeom>
        </p:spPr>
        <p:txBody>
          <a:bodyPr wrap="none">
            <a:spAutoFit/>
          </a:bodyPr>
          <a:lstStyle/>
          <a:p>
            <a:r>
              <a:rPr lang="en-US" altLang="zh-TW" kern="0" dirty="0" smtClean="0"/>
              <a:t>Select Date</a:t>
            </a:r>
            <a:endParaRPr lang="zh-TW" altLang="en-US" dirty="0"/>
          </a:p>
        </p:txBody>
      </p:sp>
    </p:spTree>
    <p:extLst>
      <p:ext uri="{BB962C8B-B14F-4D97-AF65-F5344CB8AC3E}">
        <p14:creationId xmlns:p14="http://schemas.microsoft.com/office/powerpoint/2010/main" val="30072097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0"/>
          </p:nvPr>
        </p:nvSpPr>
        <p:spPr/>
        <p:txBody>
          <a:bodyPr/>
          <a:lstStyle/>
          <a:p>
            <a:r>
              <a:rPr lang="en-US" altLang="zh-TW" kern="0" dirty="0" smtClean="0"/>
              <a:t>Source / Disclaimer / Annotations:  </a:t>
            </a:r>
            <a:r>
              <a:rPr lang="zh-TW" altLang="en-US" kern="0" dirty="0" smtClea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11"/>
          </p:nvPr>
        </p:nvSpPr>
        <p:spPr/>
        <p:txBody>
          <a:bodyPr/>
          <a:lstStyle/>
          <a:p>
            <a:fld id="{F40BDD72-1960-4172-B575-A9D344DF4EC2}" type="slidenum">
              <a:rPr lang="zh-TW" altLang="en-US" smtClean="0"/>
              <a:pPr/>
              <a:t>13</a:t>
            </a:fld>
            <a:endParaRPr lang="zh-TW" altLang="en-US" dirty="0"/>
          </a:p>
        </p:txBody>
      </p:sp>
      <p:sp>
        <p:nvSpPr>
          <p:cNvPr id="4" name="標題 3"/>
          <p:cNvSpPr>
            <a:spLocks noGrp="1"/>
          </p:cNvSpPr>
          <p:nvPr>
            <p:ph type="title"/>
          </p:nvPr>
        </p:nvSpPr>
        <p:spPr/>
        <p:txBody>
          <a:bodyPr/>
          <a:lstStyle/>
          <a:p>
            <a:pPr algn="ctr"/>
            <a:r>
              <a:rPr lang="en-US" altLang="zh-TW" dirty="0"/>
              <a:t>Detail Account Excel Sheet </a:t>
            </a:r>
            <a:r>
              <a:rPr lang="zh-TW" altLang="en-US" dirty="0"/>
              <a:t> </a:t>
            </a:r>
            <a:r>
              <a:rPr lang="en-US" altLang="zh-TW" dirty="0"/>
              <a:t>- (SA data)</a:t>
            </a:r>
            <a:endParaRPr lang="zh-TW" altLang="en-US" dirty="0"/>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440" y="1135262"/>
            <a:ext cx="7827950" cy="4255132"/>
          </a:xfrm>
          <a:prstGeom prst="rect">
            <a:avLst/>
          </a:prstGeom>
        </p:spPr>
      </p:pic>
      <p:sp>
        <p:nvSpPr>
          <p:cNvPr id="8" name="框架 7"/>
          <p:cNvSpPr/>
          <p:nvPr/>
        </p:nvSpPr>
        <p:spPr bwMode="auto">
          <a:xfrm>
            <a:off x="1131570" y="1016272"/>
            <a:ext cx="1440180" cy="4400550"/>
          </a:xfrm>
          <a:prstGeom prst="frame">
            <a:avLst>
              <a:gd name="adj1" fmla="val 4727"/>
            </a:avLst>
          </a:prstGeom>
          <a:solidFill>
            <a:schemeClr val="accent1"/>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9" name="框架 8"/>
          <p:cNvSpPr/>
          <p:nvPr/>
        </p:nvSpPr>
        <p:spPr bwMode="auto">
          <a:xfrm>
            <a:off x="6800850" y="1016272"/>
            <a:ext cx="651510" cy="4400550"/>
          </a:xfrm>
          <a:prstGeom prst="frame">
            <a:avLst>
              <a:gd name="adj1" fmla="val 4727"/>
            </a:avLst>
          </a:prstGeom>
          <a:solidFill>
            <a:schemeClr val="accent1"/>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10" name="框架 9"/>
          <p:cNvSpPr/>
          <p:nvPr/>
        </p:nvSpPr>
        <p:spPr bwMode="auto">
          <a:xfrm>
            <a:off x="7797884" y="1016272"/>
            <a:ext cx="651510" cy="4400550"/>
          </a:xfrm>
          <a:prstGeom prst="frame">
            <a:avLst>
              <a:gd name="adj1" fmla="val 4727"/>
            </a:avLst>
          </a:prstGeom>
          <a:solidFill>
            <a:schemeClr val="accent1"/>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11" name="矩形 10"/>
          <p:cNvSpPr/>
          <p:nvPr/>
        </p:nvSpPr>
        <p:spPr>
          <a:xfrm>
            <a:off x="221360" y="5648987"/>
            <a:ext cx="1569660" cy="646331"/>
          </a:xfrm>
          <a:prstGeom prst="rect">
            <a:avLst/>
          </a:prstGeom>
          <a:noFill/>
        </p:spPr>
        <p:txBody>
          <a:bodyPr wrap="none" lIns="91440" tIns="45720" rIns="91440" bIns="45720">
            <a:spAutoFit/>
          </a:bodyPr>
          <a:lstStyle/>
          <a:p>
            <a:pPr algn="ctr"/>
            <a:r>
              <a:rPr lang="zh-TW" altLang="en-US" b="0" cap="none" spc="0" dirty="0" smtClean="0">
                <a:ln w="0"/>
                <a:solidFill>
                  <a:schemeClr val="tx1"/>
                </a:solidFill>
                <a:effectLst>
                  <a:outerShdw blurRad="38100" dist="19050" dir="2700000" algn="tl" rotWithShape="0">
                    <a:schemeClr val="dk1">
                      <a:alpha val="40000"/>
                    </a:schemeClr>
                  </a:outerShdw>
                </a:effectLst>
              </a:rPr>
              <a:t>依客戶拆報表</a:t>
            </a:r>
            <a:endParaRPr lang="en-US" altLang="zh-TW" b="0" cap="none" spc="0" dirty="0" smtClean="0">
              <a:ln w="0"/>
              <a:solidFill>
                <a:schemeClr val="tx1"/>
              </a:solidFill>
              <a:effectLst>
                <a:outerShdw blurRad="38100" dist="19050" dir="2700000" algn="tl" rotWithShape="0">
                  <a:schemeClr val="dk1">
                    <a:alpha val="40000"/>
                  </a:schemeClr>
                </a:outerShdw>
              </a:effectLst>
            </a:endParaRPr>
          </a:p>
          <a:p>
            <a:pPr algn="ctr"/>
            <a:r>
              <a:rPr lang="en-US" altLang="zh-TW" dirty="0" smtClean="0">
                <a:ln w="0"/>
                <a:effectLst>
                  <a:outerShdw blurRad="38100" dist="19050" dir="2700000" algn="tl" rotWithShape="0">
                    <a:schemeClr val="dk1">
                      <a:alpha val="40000"/>
                    </a:schemeClr>
                  </a:outerShdw>
                </a:effectLst>
              </a:rPr>
              <a:t>(</a:t>
            </a:r>
            <a:r>
              <a:rPr lang="zh-TW" altLang="en-US" dirty="0">
                <a:ln w="0"/>
                <a:effectLst>
                  <a:outerShdw blurRad="38100" dist="19050" dir="2700000" algn="tl" rotWithShape="0">
                    <a:schemeClr val="dk1">
                      <a:alpha val="40000"/>
                    </a:schemeClr>
                  </a:outerShdw>
                </a:effectLst>
              </a:rPr>
              <a:t>客戶</a:t>
            </a:r>
            <a:r>
              <a:rPr lang="zh-TW" altLang="en-US" dirty="0" smtClean="0">
                <a:ln w="0"/>
                <a:effectLst>
                  <a:outerShdw blurRad="38100" dist="19050" dir="2700000" algn="tl" rotWithShape="0">
                    <a:schemeClr val="dk1">
                      <a:alpha val="40000"/>
                    </a:schemeClr>
                  </a:outerShdw>
                </a:effectLst>
              </a:rPr>
              <a:t>歸戶</a:t>
            </a:r>
            <a:r>
              <a:rPr lang="en-US" altLang="zh-TW" dirty="0" smtClean="0">
                <a:ln w="0"/>
                <a:effectLst>
                  <a:outerShdw blurRad="38100" dist="19050" dir="2700000" algn="tl" rotWithShape="0">
                    <a:schemeClr val="dk1">
                      <a:alpha val="40000"/>
                    </a:schemeClr>
                  </a:outerShdw>
                </a:effectLst>
              </a:rPr>
              <a:t>)</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
        <p:nvSpPr>
          <p:cNvPr id="12" name="矩形 11"/>
          <p:cNvSpPr/>
          <p:nvPr/>
        </p:nvSpPr>
        <p:spPr>
          <a:xfrm>
            <a:off x="2359550" y="5646184"/>
            <a:ext cx="1261884" cy="646331"/>
          </a:xfrm>
          <a:prstGeom prst="rect">
            <a:avLst/>
          </a:prstGeom>
          <a:noFill/>
        </p:spPr>
        <p:txBody>
          <a:bodyPr wrap="none" lIns="91440" tIns="45720" rIns="91440" bIns="45720">
            <a:spAutoFit/>
          </a:bodyPr>
          <a:lstStyle/>
          <a:p>
            <a:pPr algn="ctr"/>
            <a:r>
              <a:rPr lang="en-US" altLang="zh-TW" b="0" cap="none" spc="0" dirty="0" smtClean="0">
                <a:ln w="0"/>
                <a:solidFill>
                  <a:schemeClr val="tx1"/>
                </a:solidFill>
                <a:effectLst>
                  <a:outerShdw blurRad="38100" dist="19050" dir="2700000" algn="tl" rotWithShape="0">
                    <a:schemeClr val="dk1">
                      <a:alpha val="40000"/>
                    </a:schemeClr>
                  </a:outerShdw>
                </a:effectLst>
              </a:rPr>
              <a:t>ILP</a:t>
            </a:r>
          </a:p>
          <a:p>
            <a:pPr algn="ctr"/>
            <a:r>
              <a:rPr lang="en-US" altLang="zh-TW" dirty="0" smtClean="0">
                <a:ln w="0"/>
                <a:effectLst>
                  <a:outerShdw blurRad="38100" dist="19050" dir="2700000" algn="tl" rotWithShape="0">
                    <a:schemeClr val="dk1">
                      <a:alpha val="40000"/>
                    </a:schemeClr>
                  </a:outerShdw>
                </a:effectLst>
              </a:rPr>
              <a:t>(</a:t>
            </a:r>
            <a:r>
              <a:rPr lang="zh-TW" altLang="en-US" dirty="0" smtClean="0">
                <a:ln w="0"/>
                <a:effectLst>
                  <a:outerShdw blurRad="38100" dist="19050" dir="2700000" algn="tl" rotWithShape="0">
                    <a:schemeClr val="dk1">
                      <a:alpha val="40000"/>
                    </a:schemeClr>
                  </a:outerShdw>
                </a:effectLst>
              </a:rPr>
              <a:t>基金歸戶</a:t>
            </a:r>
            <a:r>
              <a:rPr lang="en-US" altLang="zh-TW" dirty="0" smtClean="0">
                <a:ln w="0"/>
                <a:effectLst>
                  <a:outerShdw blurRad="38100" dist="19050" dir="2700000" algn="tl" rotWithShape="0">
                    <a:schemeClr val="dk1">
                      <a:alpha val="40000"/>
                    </a:schemeClr>
                  </a:outerShdw>
                </a:effectLst>
              </a:rPr>
              <a:t>)</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
        <p:nvSpPr>
          <p:cNvPr id="13" name="矩形 12"/>
          <p:cNvSpPr/>
          <p:nvPr/>
        </p:nvSpPr>
        <p:spPr>
          <a:xfrm>
            <a:off x="4320769" y="5646184"/>
            <a:ext cx="2710999" cy="369332"/>
          </a:xfrm>
          <a:prstGeom prst="rect">
            <a:avLst/>
          </a:prstGeom>
          <a:noFill/>
        </p:spPr>
        <p:txBody>
          <a:bodyPr wrap="none" lIns="91440" tIns="45720" rIns="91440" bIns="45720">
            <a:spAutoFit/>
          </a:bodyPr>
          <a:lstStyle/>
          <a:p>
            <a:pPr algn="ctr"/>
            <a:r>
              <a:rPr lang="zh-TW" altLang="en-US" dirty="0">
                <a:ln w="0"/>
                <a:effectLst>
                  <a:outerShdw blurRad="38100" dist="19050" dir="2700000" algn="tl" rotWithShape="0">
                    <a:schemeClr val="dk1">
                      <a:alpha val="40000"/>
                    </a:schemeClr>
                  </a:outerShdw>
                </a:effectLst>
              </a:rPr>
              <a:t>月</a:t>
            </a:r>
            <a:r>
              <a:rPr lang="zh-TW" altLang="en-US" dirty="0" smtClean="0">
                <a:ln w="0"/>
                <a:effectLst>
                  <a:outerShdw blurRad="38100" dist="19050" dir="2700000" algn="tl" rotWithShape="0">
                    <a:schemeClr val="dk1">
                      <a:alpha val="40000"/>
                    </a:schemeClr>
                  </a:outerShdw>
                </a:effectLst>
              </a:rPr>
              <a:t>底</a:t>
            </a:r>
            <a:r>
              <a:rPr lang="en-US" altLang="zh-TW" dirty="0" smtClean="0">
                <a:ln w="0"/>
                <a:effectLst>
                  <a:outerShdw blurRad="38100" dist="19050" dir="2700000" algn="tl" rotWithShape="0">
                    <a:schemeClr val="dk1">
                      <a:alpha val="40000"/>
                    </a:schemeClr>
                  </a:outerShdw>
                </a:effectLst>
              </a:rPr>
              <a:t>AUM</a:t>
            </a:r>
            <a:r>
              <a:rPr lang="zh-TW" altLang="en-US" dirty="0" smtClean="0">
                <a:ln w="0"/>
                <a:effectLst>
                  <a:outerShdw blurRad="38100" dist="19050" dir="2700000" algn="tl" rotWithShape="0">
                    <a:schemeClr val="dk1">
                      <a:alpha val="40000"/>
                    </a:schemeClr>
                  </a:outerShdw>
                </a:effectLst>
              </a:rPr>
              <a:t>相加 * </a:t>
            </a:r>
            <a:r>
              <a:rPr lang="en-US" altLang="zh-TW" dirty="0" smtClean="0">
                <a:ln w="0"/>
                <a:effectLst>
                  <a:outerShdw blurRad="38100" dist="19050" dir="2700000" algn="tl" rotWithShape="0">
                    <a:schemeClr val="dk1">
                      <a:alpha val="40000"/>
                    </a:schemeClr>
                  </a:outerShdw>
                </a:effectLst>
              </a:rPr>
              <a:t>28(</a:t>
            </a:r>
            <a:r>
              <a:rPr lang="zh-TW" altLang="en-US" dirty="0" smtClean="0">
                <a:ln w="0"/>
                <a:effectLst>
                  <a:outerShdw blurRad="38100" dist="19050" dir="2700000" algn="tl" rotWithShape="0">
                    <a:schemeClr val="dk1">
                      <a:alpha val="40000"/>
                    </a:schemeClr>
                  </a:outerShdw>
                </a:effectLst>
              </a:rPr>
              <a:t>匯率</a:t>
            </a:r>
            <a:r>
              <a:rPr lang="en-US" altLang="zh-TW" dirty="0" smtClean="0">
                <a:ln w="0"/>
                <a:effectLst>
                  <a:outerShdw blurRad="38100" dist="19050" dir="2700000" algn="tl" rotWithShape="0">
                    <a:schemeClr val="dk1">
                      <a:alpha val="40000"/>
                    </a:schemeClr>
                  </a:outerShdw>
                </a:effectLst>
              </a:rPr>
              <a:t>)</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
        <p:nvSpPr>
          <p:cNvPr id="14" name="向右箭號 13"/>
          <p:cNvSpPr/>
          <p:nvPr/>
        </p:nvSpPr>
        <p:spPr bwMode="auto">
          <a:xfrm>
            <a:off x="1813865" y="5633933"/>
            <a:ext cx="818065" cy="369332"/>
          </a:xfrm>
          <a:prstGeom prst="rightArrow">
            <a:avLst/>
          </a:prstGeom>
          <a:solidFill>
            <a:schemeClr val="accent2">
              <a:lumMod val="40000"/>
              <a:lumOff val="60000"/>
            </a:schemeClr>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15" name="向右箭號 14"/>
          <p:cNvSpPr/>
          <p:nvPr/>
        </p:nvSpPr>
        <p:spPr bwMode="auto">
          <a:xfrm>
            <a:off x="3379327" y="5654334"/>
            <a:ext cx="818065" cy="369332"/>
          </a:xfrm>
          <a:prstGeom prst="rightArrow">
            <a:avLst/>
          </a:prstGeom>
          <a:solidFill>
            <a:schemeClr val="accent2">
              <a:lumMod val="40000"/>
              <a:lumOff val="60000"/>
            </a:schemeClr>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16" name="向右箭號 15"/>
          <p:cNvSpPr/>
          <p:nvPr/>
        </p:nvSpPr>
        <p:spPr bwMode="auto">
          <a:xfrm>
            <a:off x="7155145" y="5654334"/>
            <a:ext cx="818065" cy="369332"/>
          </a:xfrm>
          <a:prstGeom prst="rightArrow">
            <a:avLst/>
          </a:prstGeom>
          <a:solidFill>
            <a:schemeClr val="accent2">
              <a:lumMod val="40000"/>
              <a:lumOff val="60000"/>
            </a:schemeClr>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17" name="矩形 16"/>
          <p:cNvSpPr/>
          <p:nvPr/>
        </p:nvSpPr>
        <p:spPr>
          <a:xfrm>
            <a:off x="8233200" y="5658680"/>
            <a:ext cx="1069588" cy="369332"/>
          </a:xfrm>
          <a:prstGeom prst="rect">
            <a:avLst/>
          </a:prstGeom>
          <a:noFill/>
        </p:spPr>
        <p:txBody>
          <a:bodyPr wrap="none" lIns="91440" tIns="45720" rIns="91440" bIns="45720">
            <a:spAutoFit/>
          </a:bodyPr>
          <a:lstStyle/>
          <a:p>
            <a:pPr algn="ctr"/>
            <a:r>
              <a:rPr lang="en-US" altLang="zh-TW" b="0" cap="none" spc="0" dirty="0" smtClean="0">
                <a:ln w="0"/>
                <a:solidFill>
                  <a:schemeClr val="tx1"/>
                </a:solidFill>
                <a:effectLst>
                  <a:outerShdw blurRad="38100" dist="19050" dir="2700000" algn="tl" rotWithShape="0">
                    <a:schemeClr val="dk1">
                      <a:alpha val="40000"/>
                    </a:schemeClr>
                  </a:outerShdw>
                </a:effectLst>
              </a:rPr>
              <a:t>DB AUM</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56264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0"/>
          </p:nvPr>
        </p:nvSpPr>
        <p:spPr>
          <a:xfrm>
            <a:off x="571947" y="6649048"/>
            <a:ext cx="7703904" cy="340146"/>
          </a:xfrm>
        </p:spPr>
        <p:txBody>
          <a:bodyPr/>
          <a:lstStyle/>
          <a:p>
            <a:r>
              <a:rPr lang="en-US" altLang="zh-TW" kern="0" dirty="0" smtClean="0"/>
              <a:t>Source / Disclaimer / Annotations:  </a:t>
            </a:r>
            <a:r>
              <a:rPr lang="zh-TW" altLang="en-US" kern="0" dirty="0" smtClea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11"/>
          </p:nvPr>
        </p:nvSpPr>
        <p:spPr/>
        <p:txBody>
          <a:bodyPr/>
          <a:lstStyle/>
          <a:p>
            <a:fld id="{F40BDD72-1960-4172-B575-A9D344DF4EC2}" type="slidenum">
              <a:rPr lang="zh-TW" altLang="en-US" smtClean="0"/>
              <a:pPr/>
              <a:t>14</a:t>
            </a:fld>
            <a:endParaRPr lang="zh-TW" altLang="en-US" dirty="0"/>
          </a:p>
        </p:txBody>
      </p:sp>
      <p:sp>
        <p:nvSpPr>
          <p:cNvPr id="4" name="標題 3"/>
          <p:cNvSpPr>
            <a:spLocks noGrp="1"/>
          </p:cNvSpPr>
          <p:nvPr>
            <p:ph type="title"/>
          </p:nvPr>
        </p:nvSpPr>
        <p:spPr>
          <a:xfrm>
            <a:off x="388091" y="91121"/>
            <a:ext cx="7887760" cy="720000"/>
          </a:xfrm>
        </p:spPr>
        <p:txBody>
          <a:bodyPr/>
          <a:lstStyle/>
          <a:p>
            <a:r>
              <a:rPr lang="en-US" altLang="zh-TW" dirty="0"/>
              <a:t>Offshore ILP Mandate Wallet Share by </a:t>
            </a:r>
            <a:r>
              <a:rPr lang="en-US" altLang="zh-TW" dirty="0" smtClean="0"/>
              <a:t>SITE – (Top 15)</a:t>
            </a:r>
            <a:endParaRPr lang="zh-TW" altLang="en-US" dirty="0"/>
          </a:p>
        </p:txBody>
      </p:sp>
      <p:sp>
        <p:nvSpPr>
          <p:cNvPr id="7" name="左大括弧 6"/>
          <p:cNvSpPr/>
          <p:nvPr/>
        </p:nvSpPr>
        <p:spPr bwMode="auto">
          <a:xfrm rot="16200000">
            <a:off x="2585389" y="3707059"/>
            <a:ext cx="407062" cy="4480560"/>
          </a:xfrm>
          <a:prstGeom prst="leftBrace">
            <a:avLst>
              <a:gd name="adj1" fmla="val 88615"/>
              <a:gd name="adj2" fmla="val 48368"/>
            </a:avLst>
          </a:prstGeom>
          <a:solidFill>
            <a:schemeClr val="bg2"/>
          </a:solidFill>
          <a:ln w="9525" cap="flat" cmpd="sng" algn="ctr">
            <a:solidFill>
              <a:schemeClr val="tx1"/>
            </a:solidFill>
            <a:prstDash val="solid"/>
            <a:round/>
            <a:headEnd type="none" w="med" len="med"/>
            <a:tailEnd type="none" w="med" len="med"/>
          </a:ln>
          <a:effectLst/>
        </p:spPr>
        <p:txBody>
          <a:bodyPr rtlCol="0" anchor="ctr"/>
          <a:lstStyle/>
          <a:p>
            <a:pPr algn="ctr"/>
            <a:endParaRPr lang="zh-TW" altLang="en-US"/>
          </a:p>
        </p:txBody>
      </p:sp>
      <p:sp>
        <p:nvSpPr>
          <p:cNvPr id="8" name="矩形 7"/>
          <p:cNvSpPr/>
          <p:nvPr/>
        </p:nvSpPr>
        <p:spPr>
          <a:xfrm>
            <a:off x="1734897" y="6232088"/>
            <a:ext cx="1910003" cy="369332"/>
          </a:xfrm>
          <a:prstGeom prst="rect">
            <a:avLst/>
          </a:prstGeom>
          <a:noFill/>
        </p:spPr>
        <p:txBody>
          <a:bodyPr wrap="square" lIns="91440" tIns="45720" rIns="91440" bIns="45720">
            <a:spAutoFit/>
          </a:bodyPr>
          <a:lstStyle/>
          <a:p>
            <a:pPr algn="ctr"/>
            <a:r>
              <a:rPr lang="en-US" altLang="zh-TW" b="0" cap="none" spc="0" dirty="0" smtClean="0">
                <a:ln w="0"/>
                <a:solidFill>
                  <a:schemeClr val="tx1"/>
                </a:solidFill>
                <a:effectLst>
                  <a:outerShdw blurRad="38100" dist="19050" dir="2700000" algn="tl" rotWithShape="0">
                    <a:schemeClr val="dk1">
                      <a:alpha val="40000"/>
                    </a:schemeClr>
                  </a:outerShdw>
                </a:effectLst>
              </a:rPr>
              <a:t>Web Data</a:t>
            </a:r>
            <a:r>
              <a:rPr lang="zh-TW" altLang="en-US" b="0" cap="none" spc="0" dirty="0" smtClean="0">
                <a:ln w="0"/>
                <a:solidFill>
                  <a:schemeClr val="tx1"/>
                </a:solidFill>
                <a:effectLst>
                  <a:outerShdw blurRad="38100" dist="19050" dir="2700000" algn="tl" rotWithShape="0">
                    <a:schemeClr val="dk1">
                      <a:alpha val="40000"/>
                    </a:schemeClr>
                  </a:outerShdw>
                </a:effectLst>
              </a:rPr>
              <a:t> </a:t>
            </a:r>
            <a:r>
              <a:rPr lang="en-US" altLang="zh-TW" b="0" cap="none" spc="0" dirty="0" smtClean="0">
                <a:ln w="0"/>
                <a:solidFill>
                  <a:schemeClr val="tx1"/>
                </a:solidFill>
                <a:effectLst>
                  <a:outerShdw blurRad="38100" dist="19050" dir="2700000" algn="tl" rotWithShape="0">
                    <a:schemeClr val="dk1">
                      <a:alpha val="40000"/>
                    </a:schemeClr>
                  </a:outerShdw>
                </a:effectLst>
              </a:rPr>
              <a:t>(</a:t>
            </a:r>
            <a:r>
              <a:rPr lang="zh-TW" altLang="en-US" b="0" cap="none" spc="0" dirty="0" smtClean="0">
                <a:ln w="0"/>
                <a:solidFill>
                  <a:schemeClr val="tx1"/>
                </a:solidFill>
                <a:effectLst>
                  <a:outerShdw blurRad="38100" dist="19050" dir="2700000" algn="tl" rotWithShape="0">
                    <a:schemeClr val="dk1">
                      <a:alpha val="40000"/>
                    </a:schemeClr>
                  </a:outerShdw>
                </a:effectLst>
              </a:rPr>
              <a:t>公會</a:t>
            </a:r>
            <a:r>
              <a:rPr lang="en-US" altLang="zh-TW" b="0" cap="none" spc="0" dirty="0" smtClean="0">
                <a:ln w="0"/>
                <a:solidFill>
                  <a:schemeClr val="tx1"/>
                </a:solidFill>
                <a:effectLst>
                  <a:outerShdw blurRad="38100" dist="19050" dir="2700000" algn="tl" rotWithShape="0">
                    <a:schemeClr val="dk1">
                      <a:alpha val="40000"/>
                    </a:schemeClr>
                  </a:outerShdw>
                </a:effectLst>
              </a:rPr>
              <a:t>)</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
        <p:nvSpPr>
          <p:cNvPr id="9" name="左大括弧 8"/>
          <p:cNvSpPr/>
          <p:nvPr/>
        </p:nvSpPr>
        <p:spPr bwMode="auto">
          <a:xfrm rot="16200000">
            <a:off x="7008337" y="3743642"/>
            <a:ext cx="407062" cy="4365330"/>
          </a:xfrm>
          <a:prstGeom prst="leftBrace">
            <a:avLst>
              <a:gd name="adj1" fmla="val 88615"/>
              <a:gd name="adj2" fmla="val 48368"/>
            </a:avLst>
          </a:prstGeom>
          <a:solidFill>
            <a:schemeClr val="bg2"/>
          </a:solidFill>
          <a:ln w="9525" cap="flat" cmpd="sng" algn="ctr">
            <a:solidFill>
              <a:schemeClr val="tx1"/>
            </a:solidFill>
            <a:prstDash val="solid"/>
            <a:round/>
            <a:headEnd type="none" w="med" len="med"/>
            <a:tailEnd type="none" w="med" len="med"/>
          </a:ln>
          <a:effectLst/>
        </p:spPr>
        <p:txBody>
          <a:bodyPr rtlCol="0" anchor="ctr"/>
          <a:lstStyle/>
          <a:p>
            <a:pPr algn="ctr"/>
            <a:endParaRPr lang="zh-TW" altLang="en-US"/>
          </a:p>
        </p:txBody>
      </p:sp>
      <p:sp>
        <p:nvSpPr>
          <p:cNvPr id="10" name="矩形 9"/>
          <p:cNvSpPr/>
          <p:nvPr/>
        </p:nvSpPr>
        <p:spPr>
          <a:xfrm>
            <a:off x="6606617" y="6216750"/>
            <a:ext cx="1031116" cy="369332"/>
          </a:xfrm>
          <a:prstGeom prst="rect">
            <a:avLst/>
          </a:prstGeom>
          <a:noFill/>
        </p:spPr>
        <p:txBody>
          <a:bodyPr wrap="none" lIns="91440" tIns="45720" rIns="91440" bIns="45720">
            <a:spAutoFit/>
          </a:bodyPr>
          <a:lstStyle/>
          <a:p>
            <a:pPr algn="ctr"/>
            <a:r>
              <a:rPr lang="en-US" altLang="zh-TW" b="0" cap="none" spc="0" dirty="0" smtClean="0">
                <a:ln w="0"/>
                <a:solidFill>
                  <a:schemeClr val="tx1"/>
                </a:solidFill>
                <a:effectLst>
                  <a:outerShdw blurRad="38100" dist="19050" dir="2700000" algn="tl" rotWithShape="0">
                    <a:schemeClr val="dk1">
                      <a:alpha val="40000"/>
                    </a:schemeClr>
                  </a:outerShdw>
                </a:effectLst>
              </a:rPr>
              <a:t>SA Data</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a:graphicFrameLocks noGrp="1"/>
          </p:cNvGraphicFramePr>
          <p:nvPr>
            <p:extLst>
              <p:ext uri="{D42A27DB-BD31-4B8C-83A1-F6EECF244321}">
                <p14:modId xmlns:p14="http://schemas.microsoft.com/office/powerpoint/2010/main" val="615917776"/>
              </p:ext>
            </p:extLst>
          </p:nvPr>
        </p:nvGraphicFramePr>
        <p:xfrm>
          <a:off x="548640" y="1054230"/>
          <a:ext cx="8845891" cy="4679680"/>
        </p:xfrm>
        <a:graphic>
          <a:graphicData uri="http://schemas.openxmlformats.org/drawingml/2006/table">
            <a:tbl>
              <a:tblPr>
                <a:tableStyleId>{5940675A-B579-460E-94D1-54222C63F5DA}</a:tableStyleId>
              </a:tblPr>
              <a:tblGrid>
                <a:gridCol w="1013937">
                  <a:extLst>
                    <a:ext uri="{9D8B030D-6E8A-4147-A177-3AD203B41FA5}">
                      <a16:colId xmlns:a16="http://schemas.microsoft.com/office/drawing/2014/main" val="2850858805"/>
                    </a:ext>
                  </a:extLst>
                </a:gridCol>
                <a:gridCol w="1734116">
                  <a:extLst>
                    <a:ext uri="{9D8B030D-6E8A-4147-A177-3AD203B41FA5}">
                      <a16:colId xmlns:a16="http://schemas.microsoft.com/office/drawing/2014/main" val="3180731278"/>
                    </a:ext>
                  </a:extLst>
                </a:gridCol>
                <a:gridCol w="1743593">
                  <a:extLst>
                    <a:ext uri="{9D8B030D-6E8A-4147-A177-3AD203B41FA5}">
                      <a16:colId xmlns:a16="http://schemas.microsoft.com/office/drawing/2014/main" val="523349103"/>
                    </a:ext>
                  </a:extLst>
                </a:gridCol>
                <a:gridCol w="1137126">
                  <a:extLst>
                    <a:ext uri="{9D8B030D-6E8A-4147-A177-3AD203B41FA5}">
                      <a16:colId xmlns:a16="http://schemas.microsoft.com/office/drawing/2014/main" val="1950922075"/>
                    </a:ext>
                  </a:extLst>
                </a:gridCol>
                <a:gridCol w="407470">
                  <a:extLst>
                    <a:ext uri="{9D8B030D-6E8A-4147-A177-3AD203B41FA5}">
                      <a16:colId xmlns:a16="http://schemas.microsoft.com/office/drawing/2014/main" val="1565028009"/>
                    </a:ext>
                  </a:extLst>
                </a:gridCol>
                <a:gridCol w="959450">
                  <a:extLst>
                    <a:ext uri="{9D8B030D-6E8A-4147-A177-3AD203B41FA5}">
                      <a16:colId xmlns:a16="http://schemas.microsoft.com/office/drawing/2014/main" val="2623196902"/>
                    </a:ext>
                  </a:extLst>
                </a:gridCol>
                <a:gridCol w="959450">
                  <a:extLst>
                    <a:ext uri="{9D8B030D-6E8A-4147-A177-3AD203B41FA5}">
                      <a16:colId xmlns:a16="http://schemas.microsoft.com/office/drawing/2014/main" val="3394386976"/>
                    </a:ext>
                  </a:extLst>
                </a:gridCol>
                <a:gridCol w="890749">
                  <a:extLst>
                    <a:ext uri="{9D8B030D-6E8A-4147-A177-3AD203B41FA5}">
                      <a16:colId xmlns:a16="http://schemas.microsoft.com/office/drawing/2014/main" val="2734270772"/>
                    </a:ext>
                  </a:extLst>
                </a:gridCol>
              </a:tblGrid>
              <a:tr h="207192">
                <a:tc>
                  <a:txBody>
                    <a:bodyPr/>
                    <a:lstStyle/>
                    <a:p>
                      <a:pPr algn="ctr" fontAlgn="ctr"/>
                      <a:r>
                        <a:rPr lang="zh-TW" altLang="en-US" sz="1000" u="none" strike="noStrike" dirty="0">
                          <a:solidFill>
                            <a:schemeClr val="bg2"/>
                          </a:solidFill>
                          <a:effectLst/>
                        </a:rPr>
                        <a:t>公司名稱</a:t>
                      </a:r>
                      <a:endParaRPr lang="zh-TW" altLang="en-US" sz="1000" b="0" i="0" u="none" strike="noStrike" dirty="0">
                        <a:solidFill>
                          <a:schemeClr val="bg2"/>
                        </a:solidFill>
                        <a:effectLst/>
                        <a:latin typeface="微软雅黑" panose="020B0503020204020204" pitchFamily="34" charset="-122"/>
                        <a:ea typeface="微软雅黑" panose="020B0503020204020204" pitchFamily="34" charset="-122"/>
                      </a:endParaRPr>
                    </a:p>
                  </a:txBody>
                  <a:tcPr marL="6868" marR="6868" marT="6868" marB="0" anchor="ctr">
                    <a:solidFill>
                      <a:srgbClr val="CA2420"/>
                    </a:solidFill>
                  </a:tcPr>
                </a:tc>
                <a:tc>
                  <a:txBody>
                    <a:bodyPr/>
                    <a:lstStyle/>
                    <a:p>
                      <a:pPr algn="ctr" fontAlgn="ctr"/>
                      <a:r>
                        <a:rPr lang="zh-TW" altLang="en-US" sz="1000" u="none" strike="noStrike" dirty="0">
                          <a:solidFill>
                            <a:schemeClr val="bg2"/>
                          </a:solidFill>
                          <a:effectLst/>
                        </a:rPr>
                        <a:t>投資型保單有效契約</a:t>
                      </a:r>
                      <a:r>
                        <a:rPr lang="en-US" altLang="zh-TW" sz="1000" u="none" strike="noStrike" dirty="0">
                          <a:solidFill>
                            <a:schemeClr val="bg2"/>
                          </a:solidFill>
                          <a:effectLst/>
                        </a:rPr>
                        <a:t>-</a:t>
                      </a:r>
                      <a:r>
                        <a:rPr lang="zh-TW" altLang="en-US" sz="1000" u="none" strike="noStrike" dirty="0">
                          <a:solidFill>
                            <a:schemeClr val="bg2"/>
                          </a:solidFill>
                          <a:effectLst/>
                        </a:rPr>
                        <a:t>數量</a:t>
                      </a:r>
                      <a:r>
                        <a:rPr lang="en-US" altLang="zh-TW" sz="1000" u="none" strike="noStrike" dirty="0">
                          <a:solidFill>
                            <a:schemeClr val="bg2"/>
                          </a:solidFill>
                          <a:effectLst/>
                        </a:rPr>
                        <a:t>(</a:t>
                      </a:r>
                      <a:r>
                        <a:rPr lang="zh-TW" altLang="en-US" sz="1000" u="none" strike="noStrike" dirty="0">
                          <a:solidFill>
                            <a:schemeClr val="bg2"/>
                          </a:solidFill>
                          <a:effectLst/>
                        </a:rPr>
                        <a:t>外幣</a:t>
                      </a:r>
                      <a:r>
                        <a:rPr lang="en-US" altLang="zh-TW" sz="1000" u="none" strike="noStrike" dirty="0">
                          <a:solidFill>
                            <a:schemeClr val="bg2"/>
                          </a:solidFill>
                          <a:effectLst/>
                        </a:rPr>
                        <a:t>)</a:t>
                      </a:r>
                      <a:endParaRPr lang="en-US" altLang="zh-TW" sz="1000" b="0" i="0" u="none" strike="noStrike" dirty="0">
                        <a:solidFill>
                          <a:schemeClr val="bg2"/>
                        </a:solidFill>
                        <a:effectLst/>
                        <a:latin typeface="微软雅黑" panose="020B0503020204020204" pitchFamily="34" charset="-122"/>
                        <a:ea typeface="微软雅黑" panose="020B0503020204020204" pitchFamily="34" charset="-122"/>
                      </a:endParaRPr>
                    </a:p>
                  </a:txBody>
                  <a:tcPr marL="6868" marR="6868" marT="6868" marB="0" anchor="ctr">
                    <a:solidFill>
                      <a:srgbClr val="CA2420"/>
                    </a:solidFill>
                  </a:tcPr>
                </a:tc>
                <a:tc>
                  <a:txBody>
                    <a:bodyPr/>
                    <a:lstStyle/>
                    <a:p>
                      <a:pPr algn="ctr" fontAlgn="ctr"/>
                      <a:r>
                        <a:rPr lang="zh-TW" altLang="en-US" sz="1000" u="none" strike="noStrike" dirty="0">
                          <a:solidFill>
                            <a:schemeClr val="bg2"/>
                          </a:solidFill>
                          <a:effectLst/>
                        </a:rPr>
                        <a:t>投資型保單有效契約</a:t>
                      </a:r>
                      <a:r>
                        <a:rPr lang="en-US" altLang="zh-TW" sz="1000" u="none" strike="noStrike" dirty="0">
                          <a:solidFill>
                            <a:schemeClr val="bg2"/>
                          </a:solidFill>
                          <a:effectLst/>
                        </a:rPr>
                        <a:t>-</a:t>
                      </a:r>
                      <a:r>
                        <a:rPr lang="zh-TW" altLang="en-US" sz="1000" u="none" strike="noStrike" dirty="0">
                          <a:solidFill>
                            <a:schemeClr val="bg2"/>
                          </a:solidFill>
                          <a:effectLst/>
                        </a:rPr>
                        <a:t>金額</a:t>
                      </a:r>
                      <a:r>
                        <a:rPr lang="en-US" altLang="zh-TW" sz="1000" u="none" strike="noStrike" dirty="0">
                          <a:solidFill>
                            <a:schemeClr val="bg2"/>
                          </a:solidFill>
                          <a:effectLst/>
                        </a:rPr>
                        <a:t>(</a:t>
                      </a:r>
                      <a:r>
                        <a:rPr lang="zh-TW" altLang="en-US" sz="1000" u="none" strike="noStrike" dirty="0">
                          <a:solidFill>
                            <a:schemeClr val="bg2"/>
                          </a:solidFill>
                          <a:effectLst/>
                        </a:rPr>
                        <a:t>外幣</a:t>
                      </a:r>
                      <a:r>
                        <a:rPr lang="en-US" altLang="zh-TW" sz="1000" u="none" strike="noStrike" dirty="0">
                          <a:solidFill>
                            <a:schemeClr val="bg2"/>
                          </a:solidFill>
                          <a:effectLst/>
                        </a:rPr>
                        <a:t>)</a:t>
                      </a:r>
                      <a:endParaRPr lang="en-US" altLang="zh-TW" sz="1000" b="0" i="0" u="none" strike="noStrike" dirty="0">
                        <a:solidFill>
                          <a:schemeClr val="bg2"/>
                        </a:solidFill>
                        <a:effectLst/>
                        <a:latin typeface="微软雅黑" panose="020B0503020204020204" pitchFamily="34" charset="-122"/>
                        <a:ea typeface="微软雅黑" panose="020B0503020204020204" pitchFamily="34" charset="-122"/>
                      </a:endParaRPr>
                    </a:p>
                  </a:txBody>
                  <a:tcPr marL="6868" marR="6868" marT="6868" marB="0" anchor="ctr">
                    <a:solidFill>
                      <a:srgbClr val="CA2420"/>
                    </a:solidFill>
                  </a:tcPr>
                </a:tc>
                <a:tc>
                  <a:txBody>
                    <a:bodyPr/>
                    <a:lstStyle/>
                    <a:p>
                      <a:pPr algn="ctr" fontAlgn="ctr"/>
                      <a:r>
                        <a:rPr lang="en-US" sz="1000" u="none" strike="noStrike" dirty="0">
                          <a:solidFill>
                            <a:schemeClr val="bg2"/>
                          </a:solidFill>
                          <a:effectLst/>
                        </a:rPr>
                        <a:t>DB AUM</a:t>
                      </a:r>
                      <a:endParaRPr lang="en-US" sz="1000" b="0" i="0" u="none" strike="noStrike" dirty="0">
                        <a:solidFill>
                          <a:schemeClr val="bg2"/>
                        </a:solidFill>
                        <a:effectLst/>
                        <a:latin typeface="微软雅黑" panose="020B0503020204020204" pitchFamily="34" charset="-122"/>
                        <a:ea typeface="微软雅黑" panose="020B0503020204020204" pitchFamily="34" charset="-122"/>
                      </a:endParaRPr>
                    </a:p>
                  </a:txBody>
                  <a:tcPr marL="6868" marR="6868" marT="6868" marB="0" anchor="ctr">
                    <a:solidFill>
                      <a:srgbClr val="CA2420"/>
                    </a:solidFill>
                  </a:tcPr>
                </a:tc>
                <a:tc>
                  <a:txBody>
                    <a:bodyPr/>
                    <a:lstStyle/>
                    <a:p>
                      <a:pPr algn="ctr" fontAlgn="ctr"/>
                      <a:r>
                        <a:rPr lang="en-US" sz="1000" u="none" strike="noStrike" dirty="0">
                          <a:solidFill>
                            <a:schemeClr val="bg2"/>
                          </a:solidFill>
                          <a:effectLst/>
                        </a:rPr>
                        <a:t>DB %</a:t>
                      </a:r>
                      <a:endParaRPr lang="en-US" sz="1000" b="0" i="0" u="none" strike="noStrike" dirty="0">
                        <a:solidFill>
                          <a:schemeClr val="bg2"/>
                        </a:solidFill>
                        <a:effectLst/>
                        <a:latin typeface="微软雅黑" panose="020B0503020204020204" pitchFamily="34" charset="-122"/>
                        <a:ea typeface="微软雅黑" panose="020B0503020204020204" pitchFamily="34" charset="-122"/>
                      </a:endParaRPr>
                    </a:p>
                  </a:txBody>
                  <a:tcPr marL="6868" marR="6868" marT="6868" marB="0" anchor="ctr">
                    <a:solidFill>
                      <a:srgbClr val="CA2420"/>
                    </a:solidFill>
                  </a:tcPr>
                </a:tc>
                <a:tc>
                  <a:txBody>
                    <a:bodyPr/>
                    <a:lstStyle/>
                    <a:p>
                      <a:pPr algn="ctr" fontAlgn="ctr"/>
                      <a:r>
                        <a:rPr lang="en-US" sz="1000" u="none" strike="noStrike" dirty="0">
                          <a:solidFill>
                            <a:schemeClr val="bg2"/>
                          </a:solidFill>
                          <a:effectLst/>
                        </a:rPr>
                        <a:t>IAM</a:t>
                      </a:r>
                      <a:endParaRPr lang="en-US" sz="1000" b="0" i="0" u="none" strike="noStrike" dirty="0">
                        <a:solidFill>
                          <a:schemeClr val="bg2"/>
                        </a:solidFill>
                        <a:effectLst/>
                        <a:latin typeface="微软雅黑" panose="020B0503020204020204" pitchFamily="34" charset="-122"/>
                        <a:ea typeface="微软雅黑" panose="020B0503020204020204" pitchFamily="34" charset="-122"/>
                      </a:endParaRPr>
                    </a:p>
                  </a:txBody>
                  <a:tcPr marL="6868" marR="6868" marT="6868" marB="0" anchor="ctr">
                    <a:solidFill>
                      <a:srgbClr val="CA2420"/>
                    </a:solidFill>
                  </a:tcPr>
                </a:tc>
                <a:tc>
                  <a:txBody>
                    <a:bodyPr/>
                    <a:lstStyle/>
                    <a:p>
                      <a:pPr algn="ctr" fontAlgn="ctr"/>
                      <a:r>
                        <a:rPr lang="en-US" sz="1000" u="none" strike="noStrike" dirty="0">
                          <a:solidFill>
                            <a:schemeClr val="bg2"/>
                          </a:solidFill>
                          <a:effectLst/>
                        </a:rPr>
                        <a:t>NAMU</a:t>
                      </a:r>
                      <a:endParaRPr lang="en-US" sz="1000" b="0" i="0" u="none" strike="noStrike" dirty="0">
                        <a:solidFill>
                          <a:schemeClr val="bg2"/>
                        </a:solidFill>
                        <a:effectLst/>
                        <a:latin typeface="微软雅黑" panose="020B0503020204020204" pitchFamily="34" charset="-122"/>
                        <a:ea typeface="微软雅黑" panose="020B0503020204020204" pitchFamily="34" charset="-122"/>
                      </a:endParaRPr>
                    </a:p>
                  </a:txBody>
                  <a:tcPr marL="6868" marR="6868" marT="6868" marB="0" anchor="ctr">
                    <a:solidFill>
                      <a:srgbClr val="CA2420"/>
                    </a:solidFill>
                  </a:tcPr>
                </a:tc>
                <a:tc>
                  <a:txBody>
                    <a:bodyPr/>
                    <a:lstStyle/>
                    <a:p>
                      <a:pPr algn="ctr" fontAlgn="ctr"/>
                      <a:r>
                        <a:rPr lang="en-US" sz="1000" u="none" strike="noStrike" dirty="0">
                          <a:solidFill>
                            <a:schemeClr val="bg2"/>
                          </a:solidFill>
                          <a:effectLst/>
                        </a:rPr>
                        <a:t>NN</a:t>
                      </a:r>
                      <a:endParaRPr lang="en-US" sz="1000" b="0" i="0" u="none" strike="noStrike" dirty="0">
                        <a:solidFill>
                          <a:schemeClr val="bg2"/>
                        </a:solidFill>
                        <a:effectLst/>
                        <a:latin typeface="微软雅黑" panose="020B0503020204020204" pitchFamily="34" charset="-122"/>
                        <a:ea typeface="微软雅黑" panose="020B0503020204020204" pitchFamily="34" charset="-122"/>
                      </a:endParaRPr>
                    </a:p>
                  </a:txBody>
                  <a:tcPr marL="6868" marR="6868" marT="6868" marB="0" anchor="ctr">
                    <a:solidFill>
                      <a:srgbClr val="CA2420"/>
                    </a:solidFill>
                  </a:tcPr>
                </a:tc>
                <a:extLst>
                  <a:ext uri="{0D108BD9-81ED-4DB2-BD59-A6C34878D82A}">
                    <a16:rowId xmlns:a16="http://schemas.microsoft.com/office/drawing/2014/main" val="3463632972"/>
                  </a:ext>
                </a:extLst>
              </a:tr>
              <a:tr h="207192">
                <a:tc>
                  <a:txBody>
                    <a:bodyPr/>
                    <a:lstStyle/>
                    <a:p>
                      <a:pPr algn="ctr" fontAlgn="ctr"/>
                      <a:r>
                        <a:rPr lang="zh-TW" altLang="en-US" sz="900" u="none" strike="noStrike" dirty="0">
                          <a:effectLst/>
                        </a:rPr>
                        <a:t>國泰投信</a:t>
                      </a:r>
                      <a:endParaRPr lang="zh-TW"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en-US" altLang="zh-TW" sz="900" u="none" strike="noStrike">
                          <a:effectLst/>
                        </a:rPr>
                        <a:t>14</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200,903,017,218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extLst>
                  <a:ext uri="{0D108BD9-81ED-4DB2-BD59-A6C34878D82A}">
                    <a16:rowId xmlns:a16="http://schemas.microsoft.com/office/drawing/2014/main" val="3905471052"/>
                  </a:ext>
                </a:extLst>
              </a:tr>
              <a:tr h="207192">
                <a:tc>
                  <a:txBody>
                    <a:bodyPr/>
                    <a:lstStyle/>
                    <a:p>
                      <a:pPr algn="ctr" fontAlgn="ctr"/>
                      <a:r>
                        <a:rPr lang="zh-TW" altLang="en-US" sz="900" u="none" strike="noStrike">
                          <a:effectLst/>
                        </a:rPr>
                        <a:t>聯博投信</a:t>
                      </a:r>
                      <a:endParaRPr lang="zh-TW"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en-US" altLang="zh-TW" sz="900" u="none" strike="noStrike" dirty="0">
                          <a:effectLst/>
                        </a:rPr>
                        <a:t>15</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164,539,856,983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extLst>
                  <a:ext uri="{0D108BD9-81ED-4DB2-BD59-A6C34878D82A}">
                    <a16:rowId xmlns:a16="http://schemas.microsoft.com/office/drawing/2014/main" val="1136832817"/>
                  </a:ext>
                </a:extLst>
              </a:tr>
              <a:tr h="207192">
                <a:tc>
                  <a:txBody>
                    <a:bodyPr/>
                    <a:lstStyle/>
                    <a:p>
                      <a:pPr algn="ctr" fontAlgn="ctr"/>
                      <a:r>
                        <a:rPr lang="zh-TW" altLang="en-US" sz="900" u="none" strike="noStrike">
                          <a:effectLst/>
                        </a:rPr>
                        <a:t>摩根投信</a:t>
                      </a:r>
                      <a:endParaRPr lang="zh-TW"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en-US" altLang="zh-TW" sz="900" u="none" strike="noStrike" dirty="0">
                          <a:effectLst/>
                        </a:rPr>
                        <a:t>12</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88,605,084,052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extLst>
                  <a:ext uri="{0D108BD9-81ED-4DB2-BD59-A6C34878D82A}">
                    <a16:rowId xmlns:a16="http://schemas.microsoft.com/office/drawing/2014/main" val="1132102855"/>
                  </a:ext>
                </a:extLst>
              </a:tr>
              <a:tr h="207192">
                <a:tc>
                  <a:txBody>
                    <a:bodyPr/>
                    <a:lstStyle/>
                    <a:p>
                      <a:pPr algn="ctr" fontAlgn="ctr"/>
                      <a:r>
                        <a:rPr lang="zh-TW" altLang="en-US" sz="900" u="none" strike="noStrike">
                          <a:effectLst/>
                        </a:rPr>
                        <a:t>施羅德投信</a:t>
                      </a:r>
                      <a:endParaRPr lang="zh-TW"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en-US" altLang="zh-TW" sz="900" u="none" strike="noStrike" dirty="0">
                          <a:effectLst/>
                        </a:rPr>
                        <a:t>15</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dirty="0">
                          <a:effectLst/>
                        </a:rPr>
                        <a:t>                              </a:t>
                      </a:r>
                      <a:r>
                        <a:rPr lang="en-US" altLang="zh-TW" sz="900" u="none" strike="noStrike" dirty="0">
                          <a:effectLst/>
                        </a:rPr>
                        <a:t>61,869,206,030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extLst>
                  <a:ext uri="{0D108BD9-81ED-4DB2-BD59-A6C34878D82A}">
                    <a16:rowId xmlns:a16="http://schemas.microsoft.com/office/drawing/2014/main" val="3585118689"/>
                  </a:ext>
                </a:extLst>
              </a:tr>
              <a:tr h="207192">
                <a:tc>
                  <a:txBody>
                    <a:bodyPr/>
                    <a:lstStyle/>
                    <a:p>
                      <a:pPr algn="ctr" fontAlgn="ctr"/>
                      <a:r>
                        <a:rPr lang="zh-TW" altLang="en-US" sz="900" u="none" strike="noStrike">
                          <a:effectLst/>
                        </a:rPr>
                        <a:t>富達投信</a:t>
                      </a:r>
                      <a:endParaRPr lang="zh-TW"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en-US" altLang="zh-TW" sz="900" u="none" strike="noStrike">
                          <a:effectLst/>
                        </a:rPr>
                        <a:t>12</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dirty="0">
                          <a:effectLst/>
                        </a:rPr>
                        <a:t>                              </a:t>
                      </a:r>
                      <a:r>
                        <a:rPr lang="en-US" altLang="zh-TW" sz="900" u="none" strike="noStrike" dirty="0">
                          <a:effectLst/>
                        </a:rPr>
                        <a:t>45,908,333,484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extLst>
                  <a:ext uri="{0D108BD9-81ED-4DB2-BD59-A6C34878D82A}">
                    <a16:rowId xmlns:a16="http://schemas.microsoft.com/office/drawing/2014/main" val="1478728625"/>
                  </a:ext>
                </a:extLst>
              </a:tr>
              <a:tr h="207192">
                <a:tc>
                  <a:txBody>
                    <a:bodyPr/>
                    <a:lstStyle/>
                    <a:p>
                      <a:pPr algn="ctr" fontAlgn="ctr"/>
                      <a:r>
                        <a:rPr lang="zh-TW" altLang="en-US" sz="900" u="none" strike="noStrike">
                          <a:effectLst/>
                        </a:rPr>
                        <a:t>富蘭克林華美投信</a:t>
                      </a:r>
                      <a:endParaRPr lang="zh-TW"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en-US" altLang="zh-TW" sz="900" u="none" strike="noStrike">
                          <a:effectLst/>
                        </a:rPr>
                        <a:t>45</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dirty="0">
                          <a:effectLst/>
                        </a:rPr>
                        <a:t>                              </a:t>
                      </a:r>
                      <a:r>
                        <a:rPr lang="en-US" altLang="zh-TW" sz="900" u="none" strike="noStrike" dirty="0">
                          <a:effectLst/>
                        </a:rPr>
                        <a:t>29,340,651,220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758,686,424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3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25,834,312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1,680,014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extLst>
                  <a:ext uri="{0D108BD9-81ED-4DB2-BD59-A6C34878D82A}">
                    <a16:rowId xmlns:a16="http://schemas.microsoft.com/office/drawing/2014/main" val="4201612328"/>
                  </a:ext>
                </a:extLst>
              </a:tr>
              <a:tr h="207192">
                <a:tc>
                  <a:txBody>
                    <a:bodyPr/>
                    <a:lstStyle/>
                    <a:p>
                      <a:pPr algn="ctr" fontAlgn="ctr"/>
                      <a:r>
                        <a:rPr lang="zh-TW" altLang="en-US" sz="900" u="none" strike="noStrike">
                          <a:effectLst/>
                        </a:rPr>
                        <a:t>貝萊德投信</a:t>
                      </a:r>
                      <a:endParaRPr lang="zh-TW"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en-US" altLang="zh-TW" sz="900" u="none" strike="noStrike">
                          <a:effectLst/>
                        </a:rPr>
                        <a:t>12</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dirty="0">
                          <a:effectLst/>
                        </a:rPr>
                        <a:t>                              </a:t>
                      </a:r>
                      <a:r>
                        <a:rPr lang="en-US" altLang="zh-TW" sz="900" u="none" strike="noStrike" dirty="0">
                          <a:effectLst/>
                        </a:rPr>
                        <a:t>25,278,532,617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extLst>
                  <a:ext uri="{0D108BD9-81ED-4DB2-BD59-A6C34878D82A}">
                    <a16:rowId xmlns:a16="http://schemas.microsoft.com/office/drawing/2014/main" val="4250258169"/>
                  </a:ext>
                </a:extLst>
              </a:tr>
              <a:tr h="207192">
                <a:tc>
                  <a:txBody>
                    <a:bodyPr/>
                    <a:lstStyle/>
                    <a:p>
                      <a:pPr algn="ctr" fontAlgn="ctr"/>
                      <a:r>
                        <a:rPr lang="zh-TW" altLang="en-US" sz="900" u="none" strike="noStrike">
                          <a:effectLst/>
                        </a:rPr>
                        <a:t>瀚亞投信</a:t>
                      </a:r>
                      <a:endParaRPr lang="zh-TW"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en-US" altLang="zh-TW" sz="900" u="none" strike="noStrike">
                          <a:effectLst/>
                        </a:rPr>
                        <a:t>7</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dirty="0">
                          <a:effectLst/>
                        </a:rPr>
                        <a:t>                              </a:t>
                      </a:r>
                      <a:r>
                        <a:rPr lang="en-US" altLang="zh-TW" sz="900" u="none" strike="noStrike" dirty="0">
                          <a:effectLst/>
                        </a:rPr>
                        <a:t>17,974,424,091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dirty="0">
                          <a:effectLst/>
                        </a:rPr>
                        <a:t>           </a:t>
                      </a:r>
                      <a:r>
                        <a:rPr lang="en-US" altLang="zh-TW" sz="900" u="none" strike="noStrike" dirty="0">
                          <a:effectLst/>
                        </a:rPr>
                        <a:t>1,247,754,500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7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4,648,693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39,913,968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extLst>
                  <a:ext uri="{0D108BD9-81ED-4DB2-BD59-A6C34878D82A}">
                    <a16:rowId xmlns:a16="http://schemas.microsoft.com/office/drawing/2014/main" val="2011267874"/>
                  </a:ext>
                </a:extLst>
              </a:tr>
              <a:tr h="207192">
                <a:tc>
                  <a:txBody>
                    <a:bodyPr/>
                    <a:lstStyle/>
                    <a:p>
                      <a:pPr algn="ctr" fontAlgn="ctr"/>
                      <a:r>
                        <a:rPr lang="zh-TW" altLang="en-US" sz="900" u="none" strike="noStrike">
                          <a:effectLst/>
                        </a:rPr>
                        <a:t>中國信託投信</a:t>
                      </a:r>
                      <a:endParaRPr lang="zh-TW"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en-US" altLang="zh-TW" sz="900" u="none" strike="noStrike">
                          <a:effectLst/>
                        </a:rPr>
                        <a:t>8</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15,680,835,021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extLst>
                  <a:ext uri="{0D108BD9-81ED-4DB2-BD59-A6C34878D82A}">
                    <a16:rowId xmlns:a16="http://schemas.microsoft.com/office/drawing/2014/main" val="1041327936"/>
                  </a:ext>
                </a:extLst>
              </a:tr>
              <a:tr h="207192">
                <a:tc>
                  <a:txBody>
                    <a:bodyPr/>
                    <a:lstStyle/>
                    <a:p>
                      <a:pPr algn="ctr" fontAlgn="ctr"/>
                      <a:r>
                        <a:rPr lang="zh-TW" altLang="en-US" sz="900" u="none" strike="noStrike">
                          <a:effectLst/>
                        </a:rPr>
                        <a:t>安聯投信</a:t>
                      </a:r>
                      <a:endParaRPr lang="zh-TW"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en-US" altLang="zh-TW" sz="900" u="none" strike="noStrike">
                          <a:effectLst/>
                        </a:rPr>
                        <a:t>7</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15,674,737,795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dirty="0">
                          <a:effectLst/>
                        </a:rPr>
                        <a:t>           </a:t>
                      </a:r>
                      <a:r>
                        <a:rPr lang="en-US" altLang="zh-TW" sz="900" u="none" strike="noStrike" dirty="0">
                          <a:effectLst/>
                        </a:rPr>
                        <a:t>11,244,018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25,870,245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5,219,437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extLst>
                  <a:ext uri="{0D108BD9-81ED-4DB2-BD59-A6C34878D82A}">
                    <a16:rowId xmlns:a16="http://schemas.microsoft.com/office/drawing/2014/main" val="2695698395"/>
                  </a:ext>
                </a:extLst>
              </a:tr>
              <a:tr h="207192">
                <a:tc>
                  <a:txBody>
                    <a:bodyPr/>
                    <a:lstStyle/>
                    <a:p>
                      <a:pPr algn="ctr" fontAlgn="ctr"/>
                      <a:r>
                        <a:rPr lang="zh-TW" altLang="en-US" sz="900" u="none" strike="noStrike">
                          <a:effectLst/>
                        </a:rPr>
                        <a:t>復華投信</a:t>
                      </a:r>
                      <a:endParaRPr lang="zh-TW"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en-US" altLang="zh-TW" sz="900" u="none" strike="noStrike">
                          <a:effectLst/>
                        </a:rPr>
                        <a:t>16</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13,203,361,689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471,346,193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4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dirty="0">
                          <a:effectLst/>
                        </a:rPr>
                        <a:t>           </a:t>
                      </a:r>
                      <a:r>
                        <a:rPr lang="en-US" altLang="zh-TW" sz="900" u="none" strike="noStrike" dirty="0">
                          <a:effectLst/>
                        </a:rPr>
                        <a:t>22,211,877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18,616,602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7,073,163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extLst>
                  <a:ext uri="{0D108BD9-81ED-4DB2-BD59-A6C34878D82A}">
                    <a16:rowId xmlns:a16="http://schemas.microsoft.com/office/drawing/2014/main" val="2526391303"/>
                  </a:ext>
                </a:extLst>
              </a:tr>
              <a:tr h="207192">
                <a:tc>
                  <a:txBody>
                    <a:bodyPr/>
                    <a:lstStyle/>
                    <a:p>
                      <a:pPr algn="ctr" fontAlgn="ctr"/>
                      <a:r>
                        <a:rPr lang="zh-TW" altLang="en-US" sz="900" u="none" strike="noStrike">
                          <a:effectLst/>
                        </a:rPr>
                        <a:t>宏利投信</a:t>
                      </a:r>
                      <a:endParaRPr lang="zh-TW"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en-US" altLang="zh-TW" sz="900" u="none" strike="noStrike">
                          <a:effectLst/>
                        </a:rPr>
                        <a:t>5</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10,283,462,654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extLst>
                  <a:ext uri="{0D108BD9-81ED-4DB2-BD59-A6C34878D82A}">
                    <a16:rowId xmlns:a16="http://schemas.microsoft.com/office/drawing/2014/main" val="3308613275"/>
                  </a:ext>
                </a:extLst>
              </a:tr>
              <a:tr h="207192">
                <a:tc>
                  <a:txBody>
                    <a:bodyPr/>
                    <a:lstStyle/>
                    <a:p>
                      <a:pPr algn="ctr" fontAlgn="ctr"/>
                      <a:r>
                        <a:rPr lang="zh-TW" altLang="en-US" sz="900" u="none" strike="noStrike">
                          <a:effectLst/>
                        </a:rPr>
                        <a:t>新光投信</a:t>
                      </a:r>
                      <a:endParaRPr lang="zh-TW"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en-US" altLang="zh-TW" sz="900" u="none" strike="noStrike">
                          <a:effectLst/>
                        </a:rPr>
                        <a:t>8</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8,075,641,578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extLst>
                  <a:ext uri="{0D108BD9-81ED-4DB2-BD59-A6C34878D82A}">
                    <a16:rowId xmlns:a16="http://schemas.microsoft.com/office/drawing/2014/main" val="3794462927"/>
                  </a:ext>
                </a:extLst>
              </a:tr>
              <a:tr h="207192">
                <a:tc>
                  <a:txBody>
                    <a:bodyPr/>
                    <a:lstStyle/>
                    <a:p>
                      <a:pPr algn="ctr" fontAlgn="ctr"/>
                      <a:r>
                        <a:rPr lang="zh-TW" altLang="en-US" sz="900" u="none" strike="noStrike">
                          <a:effectLst/>
                        </a:rPr>
                        <a:t>柏瑞投信</a:t>
                      </a:r>
                      <a:endParaRPr lang="zh-TW"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en-US" altLang="zh-TW" sz="900" u="none" strike="noStrike" dirty="0">
                          <a:effectLst/>
                        </a:rPr>
                        <a:t>5</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dirty="0">
                          <a:effectLst/>
                        </a:rPr>
                        <a:t>                                 </a:t>
                      </a:r>
                      <a:r>
                        <a:rPr lang="en-US" altLang="zh-TW" sz="900" u="none" strike="noStrike" dirty="0">
                          <a:effectLst/>
                        </a:rPr>
                        <a:t>5,915,734,728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390,133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extLst>
                  <a:ext uri="{0D108BD9-81ED-4DB2-BD59-A6C34878D82A}">
                    <a16:rowId xmlns:a16="http://schemas.microsoft.com/office/drawing/2014/main" val="1579520881"/>
                  </a:ext>
                </a:extLst>
              </a:tr>
              <a:tr h="431380">
                <a:tc>
                  <a:txBody>
                    <a:bodyPr/>
                    <a:lstStyle/>
                    <a:p>
                      <a:pPr algn="ctr" fontAlgn="ctr"/>
                      <a:r>
                        <a:rPr lang="zh-TW" altLang="en-US" sz="900" u="none" strike="noStrike" dirty="0">
                          <a:effectLst/>
                        </a:rPr>
                        <a:t>台新投信</a:t>
                      </a:r>
                      <a:endParaRPr lang="zh-TW"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en-US" altLang="zh-TW" sz="900" u="none" strike="noStrike" dirty="0">
                          <a:effectLst/>
                        </a:rPr>
                        <a:t>11</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5,600,216,566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868" marR="6868" marT="6868" marB="0" anchor="ctr"/>
                </a:tc>
                <a:extLst>
                  <a:ext uri="{0D108BD9-81ED-4DB2-BD59-A6C34878D82A}">
                    <a16:rowId xmlns:a16="http://schemas.microsoft.com/office/drawing/2014/main" val="1536108451"/>
                  </a:ext>
                </a:extLst>
              </a:tr>
            </a:tbl>
          </a:graphicData>
        </a:graphic>
      </p:graphicFrame>
    </p:spTree>
    <p:extLst>
      <p:ext uri="{BB962C8B-B14F-4D97-AF65-F5344CB8AC3E}">
        <p14:creationId xmlns:p14="http://schemas.microsoft.com/office/powerpoint/2010/main" val="1817512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445700" y="3600000"/>
            <a:ext cx="9235510" cy="860400"/>
          </a:xfrm>
        </p:spPr>
        <p:txBody>
          <a:bodyPr/>
          <a:lstStyle/>
          <a:p>
            <a:r>
              <a:rPr lang="en-US" altLang="zh-TW" dirty="0"/>
              <a:t>Offshore ILP Mandate Market </a:t>
            </a:r>
            <a:r>
              <a:rPr lang="en-US" altLang="zh-TW" dirty="0" smtClean="0"/>
              <a:t>Snapshot – By Account</a:t>
            </a:r>
            <a:endParaRPr lang="zh-TW" altLang="en-US" dirty="0"/>
          </a:p>
        </p:txBody>
      </p:sp>
      <p:sp>
        <p:nvSpPr>
          <p:cNvPr id="4" name="文字版面配置區 3"/>
          <p:cNvSpPr>
            <a:spLocks noGrp="1"/>
          </p:cNvSpPr>
          <p:nvPr>
            <p:ph type="body" sz="quarter" idx="18"/>
          </p:nvPr>
        </p:nvSpPr>
        <p:spPr/>
        <p:txBody>
          <a:bodyPr/>
          <a:lstStyle/>
          <a:p>
            <a:endParaRPr lang="zh-TW" altLang="en-US"/>
          </a:p>
        </p:txBody>
      </p:sp>
    </p:spTree>
    <p:extLst>
      <p:ext uri="{BB962C8B-B14F-4D97-AF65-F5344CB8AC3E}">
        <p14:creationId xmlns:p14="http://schemas.microsoft.com/office/powerpoint/2010/main" val="1898777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F40BDD72-1960-4172-B575-A9D344DF4EC2}" type="slidenum">
              <a:rPr lang="zh-TW" altLang="en-US" smtClean="0"/>
              <a:pPr/>
              <a:t>16</a:t>
            </a:fld>
            <a:endParaRPr lang="zh-TW" altLang="en-US" dirty="0"/>
          </a:p>
        </p:txBody>
      </p:sp>
      <p:sp>
        <p:nvSpPr>
          <p:cNvPr id="6" name="標題 3"/>
          <p:cNvSpPr>
            <a:spLocks noGrp="1"/>
          </p:cNvSpPr>
          <p:nvPr>
            <p:ph type="title"/>
          </p:nvPr>
        </p:nvSpPr>
        <p:spPr/>
        <p:txBody>
          <a:bodyPr/>
          <a:lstStyle/>
          <a:p>
            <a:pPr algn="ctr"/>
            <a:r>
              <a:rPr lang="en-US" altLang="zh-TW" dirty="0"/>
              <a:t>Offshore ILP mandate Wallet share </a:t>
            </a:r>
            <a:r>
              <a:rPr lang="en-US" altLang="zh-TW" dirty="0" smtClean="0"/>
              <a:t/>
            </a:r>
            <a:br>
              <a:rPr lang="en-US" altLang="zh-TW" dirty="0" smtClean="0"/>
            </a:br>
            <a:r>
              <a:rPr lang="en-US" altLang="zh-TW" dirty="0" smtClean="0"/>
              <a:t>– </a:t>
            </a:r>
            <a:r>
              <a:rPr lang="en-US" altLang="zh-TW" dirty="0"/>
              <a:t>On AIA List</a:t>
            </a:r>
            <a:endParaRPr lang="zh-TW" altLang="en-US" dirty="0"/>
          </a:p>
        </p:txBody>
      </p:sp>
      <p:sp>
        <p:nvSpPr>
          <p:cNvPr id="14" name="文字方塊 13"/>
          <p:cNvSpPr txBox="1"/>
          <p:nvPr/>
        </p:nvSpPr>
        <p:spPr>
          <a:xfrm>
            <a:off x="240085" y="924909"/>
            <a:ext cx="9481984" cy="276999"/>
          </a:xfrm>
          <a:prstGeom prst="rect">
            <a:avLst/>
          </a:prstGeom>
          <a:noFill/>
        </p:spPr>
        <p:txBody>
          <a:bodyPr wrap="square" rtlCol="0">
            <a:spAutoFit/>
          </a:bodyPr>
          <a:lstStyle/>
          <a:p>
            <a:pPr marL="285750" indent="-285750">
              <a:buClr>
                <a:srgbClr val="CA2420"/>
              </a:buClr>
              <a:buFont typeface="Wingdings" panose="05000000000000000000" pitchFamily="2" charset="2"/>
              <a:buChar char="n"/>
            </a:pPr>
            <a:r>
              <a:rPr lang="en-US" altLang="zh-TW" sz="1200" dirty="0"/>
              <a:t>Among the top 22 ILP contracts listed in AIA meeting, we have approximate </a:t>
            </a:r>
            <a:r>
              <a:rPr lang="en-US" altLang="zh-TW" sz="1200" b="1" dirty="0">
                <a:solidFill>
                  <a:srgbClr val="C00000"/>
                </a:solidFill>
              </a:rPr>
              <a:t>2%</a:t>
            </a:r>
            <a:r>
              <a:rPr lang="en-US" altLang="zh-TW" sz="1200" dirty="0"/>
              <a:t> of wallet share in total. Total AUM is </a:t>
            </a:r>
            <a:r>
              <a:rPr lang="en-US" altLang="zh-TW" sz="1200" b="1" dirty="0">
                <a:solidFill>
                  <a:srgbClr val="CA2420"/>
                </a:solidFill>
              </a:rPr>
              <a:t>USD 6</a:t>
            </a:r>
            <a:r>
              <a:rPr lang="en-US" altLang="zh-TW" sz="1200" b="1" dirty="0">
                <a:solidFill>
                  <a:srgbClr val="C00000"/>
                </a:solidFill>
              </a:rPr>
              <a:t>8.4mn</a:t>
            </a:r>
            <a:r>
              <a:rPr lang="en-US" altLang="zh-TW" sz="1200" dirty="0"/>
              <a:t>. </a:t>
            </a:r>
            <a:endParaRPr lang="zh-TW" altLang="en-US" sz="1200" dirty="0"/>
          </a:p>
        </p:txBody>
      </p:sp>
      <p:graphicFrame>
        <p:nvGraphicFramePr>
          <p:cNvPr id="15" name="表格 14"/>
          <p:cNvGraphicFramePr>
            <a:graphicFrameLocks noGrp="1"/>
          </p:cNvGraphicFramePr>
          <p:nvPr>
            <p:extLst>
              <p:ext uri="{D42A27DB-BD31-4B8C-83A1-F6EECF244321}">
                <p14:modId xmlns:p14="http://schemas.microsoft.com/office/powerpoint/2010/main" val="2382733171"/>
              </p:ext>
            </p:extLst>
          </p:nvPr>
        </p:nvGraphicFramePr>
        <p:xfrm>
          <a:off x="271614" y="1418098"/>
          <a:ext cx="9471476" cy="4764824"/>
        </p:xfrm>
        <a:graphic>
          <a:graphicData uri="http://schemas.openxmlformats.org/drawingml/2006/table">
            <a:tbl>
              <a:tblPr/>
              <a:tblGrid>
                <a:gridCol w="5023471">
                  <a:extLst>
                    <a:ext uri="{9D8B030D-6E8A-4147-A177-3AD203B41FA5}">
                      <a16:colId xmlns:a16="http://schemas.microsoft.com/office/drawing/2014/main" val="800291032"/>
                    </a:ext>
                  </a:extLst>
                </a:gridCol>
                <a:gridCol w="1006580">
                  <a:extLst>
                    <a:ext uri="{9D8B030D-6E8A-4147-A177-3AD203B41FA5}">
                      <a16:colId xmlns:a16="http://schemas.microsoft.com/office/drawing/2014/main" val="3378313652"/>
                    </a:ext>
                  </a:extLst>
                </a:gridCol>
                <a:gridCol w="688285">
                  <a:extLst>
                    <a:ext uri="{9D8B030D-6E8A-4147-A177-3AD203B41FA5}">
                      <a16:colId xmlns:a16="http://schemas.microsoft.com/office/drawing/2014/main" val="1372126772"/>
                    </a:ext>
                  </a:extLst>
                </a:gridCol>
                <a:gridCol w="688285">
                  <a:extLst>
                    <a:ext uri="{9D8B030D-6E8A-4147-A177-3AD203B41FA5}">
                      <a16:colId xmlns:a16="http://schemas.microsoft.com/office/drawing/2014/main" val="2183371405"/>
                    </a:ext>
                  </a:extLst>
                </a:gridCol>
                <a:gridCol w="688285">
                  <a:extLst>
                    <a:ext uri="{9D8B030D-6E8A-4147-A177-3AD203B41FA5}">
                      <a16:colId xmlns:a16="http://schemas.microsoft.com/office/drawing/2014/main" val="3035768440"/>
                    </a:ext>
                  </a:extLst>
                </a:gridCol>
                <a:gridCol w="688285">
                  <a:extLst>
                    <a:ext uri="{9D8B030D-6E8A-4147-A177-3AD203B41FA5}">
                      <a16:colId xmlns:a16="http://schemas.microsoft.com/office/drawing/2014/main" val="4090258508"/>
                    </a:ext>
                  </a:extLst>
                </a:gridCol>
                <a:gridCol w="688285">
                  <a:extLst>
                    <a:ext uri="{9D8B030D-6E8A-4147-A177-3AD203B41FA5}">
                      <a16:colId xmlns:a16="http://schemas.microsoft.com/office/drawing/2014/main" val="2901072643"/>
                    </a:ext>
                  </a:extLst>
                </a:gridCol>
              </a:tblGrid>
              <a:tr h="265922">
                <a:tc gridSpan="7">
                  <a:txBody>
                    <a:bodyPr/>
                    <a:lstStyle/>
                    <a:p>
                      <a:pPr algn="ctr" fontAlgn="ctr"/>
                      <a:r>
                        <a:rPr lang="en-US" sz="1000" b="1" i="0" u="none" strike="noStrike" dirty="0">
                          <a:solidFill>
                            <a:srgbClr val="000000"/>
                          </a:solidFill>
                          <a:effectLst/>
                          <a:latin typeface="Arial" panose="020B0604020202020204" pitchFamily="34" charset="0"/>
                          <a:ea typeface="新細明體" panose="02020500000000000000" pitchFamily="18" charset="-120"/>
                        </a:rPr>
                        <a:t>AIA List</a:t>
                      </a:r>
                    </a:p>
                  </a:txBody>
                  <a:tcPr marL="7592" marR="7592" marT="7592" marB="0" anchor="ctr">
                    <a:lnL>
                      <a:noFill/>
                    </a:lnL>
                    <a:lnR>
                      <a:noFill/>
                    </a:lnR>
                    <a:lnT>
                      <a:noFill/>
                    </a:lnT>
                    <a:lnB w="12700" cap="flat" cmpd="sng" algn="ctr">
                      <a:solidFill>
                        <a:srgbClr val="FFFFFF"/>
                      </a:solidFill>
                      <a:prstDash val="solid"/>
                      <a:round/>
                      <a:headEnd type="none" w="med" len="med"/>
                      <a:tailEnd type="none" w="med" len="med"/>
                    </a:lnB>
                    <a:solidFill>
                      <a:srgbClr val="BFBFBF"/>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638855373"/>
                  </a:ext>
                </a:extLst>
              </a:tr>
              <a:tr h="176984">
                <a:tc>
                  <a:txBody>
                    <a:bodyPr/>
                    <a:lstStyle/>
                    <a:p>
                      <a:pPr algn="l" fontAlgn="ctr"/>
                      <a:r>
                        <a:rPr lang="en-US" sz="1000" b="1" i="0" u="none" strike="noStrike" dirty="0">
                          <a:solidFill>
                            <a:srgbClr val="FFFFFF"/>
                          </a:solidFill>
                          <a:effectLst/>
                          <a:latin typeface="Arial" panose="020B0604020202020204" pitchFamily="34" charset="0"/>
                          <a:ea typeface="新細明體" panose="02020500000000000000" pitchFamily="18" charset="-120"/>
                        </a:rPr>
                        <a:t>Account</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tc>
                  <a:txBody>
                    <a:bodyPr/>
                    <a:lstStyle/>
                    <a:p>
                      <a:pPr algn="r" fontAlgn="ctr"/>
                      <a:r>
                        <a:rPr lang="en-US" sz="1000" b="1" i="0" u="none" strike="noStrike" dirty="0">
                          <a:solidFill>
                            <a:srgbClr val="FFFFFF"/>
                          </a:solidFill>
                          <a:effectLst/>
                          <a:latin typeface="Arial" panose="020B0604020202020204" pitchFamily="34" charset="0"/>
                          <a:ea typeface="新細明體" panose="02020500000000000000" pitchFamily="18" charset="-120"/>
                        </a:rPr>
                        <a:t>2021/4/1 AUM</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tc>
                  <a:txBody>
                    <a:bodyPr/>
                    <a:lstStyle/>
                    <a:p>
                      <a:pPr algn="r" fontAlgn="ctr"/>
                      <a:r>
                        <a:rPr lang="en-US" sz="1000" b="1" i="0" u="none" strike="noStrike" dirty="0">
                          <a:solidFill>
                            <a:srgbClr val="FFFFFF"/>
                          </a:solidFill>
                          <a:effectLst/>
                          <a:latin typeface="Arial" panose="020B0604020202020204" pitchFamily="34" charset="0"/>
                          <a:ea typeface="新細明體" panose="02020500000000000000" pitchFamily="18" charset="-120"/>
                        </a:rPr>
                        <a:t>DB Total</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C00000"/>
                    </a:solidFill>
                  </a:tcPr>
                </a:tc>
                <a:tc>
                  <a:txBody>
                    <a:bodyPr/>
                    <a:lstStyle/>
                    <a:p>
                      <a:pPr algn="r" fontAlgn="ctr"/>
                      <a:r>
                        <a:rPr lang="en-US" sz="1000" b="1" i="0" u="none" strike="noStrike" dirty="0">
                          <a:solidFill>
                            <a:srgbClr val="FFFFFF"/>
                          </a:solidFill>
                          <a:effectLst/>
                          <a:latin typeface="Arial" panose="020B0604020202020204" pitchFamily="34" charset="0"/>
                          <a:ea typeface="新細明體" panose="02020500000000000000" pitchFamily="18" charset="-120"/>
                        </a:rPr>
                        <a:t>DB%</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C00000"/>
                    </a:solidFill>
                  </a:tcPr>
                </a:tc>
                <a:tc>
                  <a:txBody>
                    <a:bodyPr/>
                    <a:lstStyle/>
                    <a:p>
                      <a:pPr algn="r" fontAlgn="ctr"/>
                      <a:r>
                        <a:rPr lang="en-US" sz="1000" b="1" i="0" u="none" strike="noStrike" dirty="0">
                          <a:solidFill>
                            <a:srgbClr val="FFFFFF"/>
                          </a:solidFill>
                          <a:effectLst/>
                          <a:latin typeface="Arial" panose="020B0604020202020204" pitchFamily="34" charset="0"/>
                          <a:ea typeface="新細明體" panose="02020500000000000000" pitchFamily="18" charset="-120"/>
                        </a:rPr>
                        <a:t>NAMU</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tc>
                  <a:txBody>
                    <a:bodyPr/>
                    <a:lstStyle/>
                    <a:p>
                      <a:pPr algn="r" fontAlgn="ctr"/>
                      <a:r>
                        <a:rPr lang="en-US" sz="1000" b="1" i="0" u="none" strike="noStrike" dirty="0">
                          <a:solidFill>
                            <a:srgbClr val="FFFFFF"/>
                          </a:solidFill>
                          <a:effectLst/>
                          <a:latin typeface="Arial" panose="020B0604020202020204" pitchFamily="34" charset="0"/>
                          <a:ea typeface="新細明體" panose="02020500000000000000" pitchFamily="18" charset="-120"/>
                        </a:rPr>
                        <a:t>NN (L)</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tc>
                  <a:txBody>
                    <a:bodyPr/>
                    <a:lstStyle/>
                    <a:p>
                      <a:pPr algn="r" fontAlgn="ctr"/>
                      <a:r>
                        <a:rPr lang="en-US" sz="1000" b="1" i="0" u="none" strike="noStrike" dirty="0">
                          <a:solidFill>
                            <a:srgbClr val="FFFFFF"/>
                          </a:solidFill>
                          <a:effectLst/>
                          <a:latin typeface="Arial" panose="020B0604020202020204" pitchFamily="34" charset="0"/>
                          <a:ea typeface="新細明體" panose="02020500000000000000" pitchFamily="18" charset="-120"/>
                        </a:rPr>
                        <a:t>Ninety One</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extLst>
                  <a:ext uri="{0D108BD9-81ED-4DB2-BD59-A6C34878D82A}">
                    <a16:rowId xmlns:a16="http://schemas.microsoft.com/office/drawing/2014/main" val="2899173371"/>
                  </a:ext>
                </a:extLst>
              </a:tr>
              <a:tr h="185028">
                <a:tc>
                  <a:txBody>
                    <a:bodyPr/>
                    <a:lstStyle/>
                    <a:p>
                      <a:pPr algn="l" fontAlgn="ct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富邦人壽委託富蘭克林華美投信</a:t>
                      </a:r>
                      <a:r>
                        <a:rPr lang="en-US" altLang="zh-TW" sz="1000" b="0" i="0" u="none" strike="noStrike" dirty="0">
                          <a:solidFill>
                            <a:srgbClr val="000000"/>
                          </a:solidFill>
                          <a:effectLst/>
                          <a:latin typeface="Arial" panose="020B0604020202020204" pitchFamily="34" charset="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目標收益優利組合月提解全權委託投資帳戶</a:t>
                      </a:r>
                      <a:r>
                        <a:rPr lang="en-US" altLang="zh-TW" sz="1000" b="0" i="0" u="none" strike="noStrike" dirty="0">
                          <a:solidFill>
                            <a:srgbClr val="000000"/>
                          </a:solidFill>
                          <a:effectLst/>
                          <a:latin typeface="Arial" panose="020B0604020202020204" pitchFamily="34" charset="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現金撥回</a:t>
                      </a:r>
                      <a:r>
                        <a:rPr lang="en-US" altLang="zh-TW" sz="1000" b="0" i="0" u="none" strike="noStrike" dirty="0">
                          <a:solidFill>
                            <a:srgbClr val="000000"/>
                          </a:solidFill>
                          <a:effectLst/>
                          <a:latin typeface="Arial" panose="020B0604020202020204" pitchFamily="34" charset="0"/>
                          <a:ea typeface="微軟正黑體" panose="020B0604030504040204" pitchFamily="34" charset="-120"/>
                        </a:rPr>
                        <a:t>)</a:t>
                      </a:r>
                      <a:endPar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408.5</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extLst>
                  <a:ext uri="{0D108BD9-81ED-4DB2-BD59-A6C34878D82A}">
                    <a16:rowId xmlns:a16="http://schemas.microsoft.com/office/drawing/2014/main" val="4039322667"/>
                  </a:ext>
                </a:extLst>
              </a:tr>
              <a:tr h="176984">
                <a:tc>
                  <a:txBody>
                    <a:bodyPr/>
                    <a:lstStyle/>
                    <a:p>
                      <a:pPr algn="l" fontAlgn="ct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南山人壽委託復華投信投資帳戶</a:t>
                      </a:r>
                      <a:r>
                        <a:rPr lang="en-US" altLang="zh-TW" sz="1000" b="1" i="0" u="none" strike="noStrike" dirty="0">
                          <a:solidFill>
                            <a:srgbClr val="000000"/>
                          </a:solidFill>
                          <a:effectLst/>
                          <a:latin typeface="Arial" panose="020B0604020202020204" pitchFamily="34" charset="0"/>
                          <a:ea typeface="微軟正黑體" panose="020B0604030504040204" pitchFamily="34" charset="-120"/>
                        </a:rPr>
                        <a:t>-</a:t>
                      </a: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美元精選平衡型</a:t>
                      </a:r>
                      <a:r>
                        <a:rPr lang="en-US" altLang="zh-TW" sz="1000" b="1" i="0" u="none" strike="noStrike" dirty="0">
                          <a:solidFill>
                            <a:srgbClr val="000000"/>
                          </a:solidFill>
                          <a:effectLst/>
                          <a:latin typeface="Arial" panose="020B0604020202020204" pitchFamily="34" charset="0"/>
                          <a:ea typeface="微軟正黑體" panose="020B0604030504040204" pitchFamily="34" charset="-120"/>
                        </a:rPr>
                        <a:t>(</a:t>
                      </a: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現金撥回</a:t>
                      </a:r>
                      <a:r>
                        <a:rPr lang="en-US" altLang="zh-TW" sz="1000" b="1" i="0" u="none" strike="noStrike" dirty="0">
                          <a:solidFill>
                            <a:srgbClr val="000000"/>
                          </a:solidFill>
                          <a:effectLst/>
                          <a:latin typeface="Arial" panose="020B0604020202020204" pitchFamily="34" charset="0"/>
                          <a:ea typeface="微軟正黑體" panose="020B0604030504040204" pitchFamily="34" charset="-120"/>
                        </a:rPr>
                        <a:t>)</a:t>
                      </a: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1" i="0" u="none" strike="noStrike" dirty="0">
                          <a:solidFill>
                            <a:srgbClr val="000000"/>
                          </a:solidFill>
                          <a:effectLst/>
                          <a:latin typeface="Arial" panose="020B0604020202020204" pitchFamily="34" charset="0"/>
                          <a:ea typeface="新細明體" panose="02020500000000000000" pitchFamily="18" charset="-120"/>
                        </a:rPr>
                        <a:t>339.7</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1" i="0" u="none" strike="noStrike" dirty="0">
                          <a:solidFill>
                            <a:srgbClr val="000000"/>
                          </a:solidFill>
                          <a:effectLst/>
                          <a:latin typeface="Arial" panose="020B0604020202020204" pitchFamily="34" charset="0"/>
                          <a:ea typeface="新細明體" panose="02020500000000000000" pitchFamily="18" charset="-120"/>
                        </a:rPr>
                        <a:t>11</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1" i="0" u="none" strike="noStrike" dirty="0">
                          <a:solidFill>
                            <a:srgbClr val="000000"/>
                          </a:solidFill>
                          <a:effectLst/>
                          <a:latin typeface="Arial" panose="020B0604020202020204" pitchFamily="34" charset="0"/>
                          <a:ea typeface="新細明體" panose="02020500000000000000" pitchFamily="18" charset="-120"/>
                        </a:rPr>
                        <a:t>3%</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1"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1"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1" i="0" u="none" strike="noStrike">
                          <a:solidFill>
                            <a:srgbClr val="000000"/>
                          </a:solidFill>
                          <a:effectLst/>
                          <a:latin typeface="Arial" panose="020B0604020202020204" pitchFamily="34" charset="0"/>
                          <a:ea typeface="新細明體" panose="02020500000000000000" pitchFamily="18" charset="-120"/>
                        </a:rPr>
                        <a:t>11</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extLst>
                  <a:ext uri="{0D108BD9-81ED-4DB2-BD59-A6C34878D82A}">
                    <a16:rowId xmlns:a16="http://schemas.microsoft.com/office/drawing/2014/main" val="3201186754"/>
                  </a:ext>
                </a:extLst>
              </a:tr>
              <a:tr h="176984">
                <a:tc>
                  <a:txBody>
                    <a:bodyPr/>
                    <a:lstStyle/>
                    <a:p>
                      <a:pPr algn="l" rtl="0" fontAlgn="ct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富邦人壽委託安聯投信</a:t>
                      </a:r>
                      <a:r>
                        <a:rPr lang="en-US" altLang="zh-TW" sz="1000" b="0" i="0" u="none" strike="noStrike" dirty="0">
                          <a:solidFill>
                            <a:srgbClr val="000000"/>
                          </a:solidFill>
                          <a:effectLst/>
                          <a:latin typeface="Arial" panose="020B0604020202020204" pitchFamily="34" charset="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目標收益穩健組合月提解全權委託投資帳戶</a:t>
                      </a:r>
                      <a:r>
                        <a:rPr lang="en-US" altLang="zh-TW" sz="1000" b="0" i="0" u="none" strike="noStrike" dirty="0">
                          <a:solidFill>
                            <a:srgbClr val="000000"/>
                          </a:solidFill>
                          <a:effectLst/>
                          <a:latin typeface="Arial" panose="020B0604020202020204" pitchFamily="34" charset="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現金撥回</a:t>
                      </a:r>
                      <a:r>
                        <a:rPr lang="en-US" altLang="zh-TW" sz="1000" b="0" i="0" u="none" strike="noStrike" dirty="0">
                          <a:solidFill>
                            <a:srgbClr val="000000"/>
                          </a:solidFill>
                          <a:effectLst/>
                          <a:latin typeface="Arial" panose="020B0604020202020204" pitchFamily="34" charset="0"/>
                          <a:ea typeface="微軟正黑體" panose="020B0604030504040204" pitchFamily="34" charset="-120"/>
                        </a:rPr>
                        <a:t>)</a:t>
                      </a:r>
                      <a:endPar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332</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extLst>
                  <a:ext uri="{0D108BD9-81ED-4DB2-BD59-A6C34878D82A}">
                    <a16:rowId xmlns:a16="http://schemas.microsoft.com/office/drawing/2014/main" val="929071762"/>
                  </a:ext>
                </a:extLst>
              </a:tr>
              <a:tr h="176984">
                <a:tc>
                  <a:txBody>
                    <a:bodyPr/>
                    <a:lstStyle/>
                    <a:p>
                      <a:pPr algn="l" rtl="0" fontAlgn="ctr"/>
                      <a:r>
                        <a:rPr lang="zh-TW" altLang="en-US" sz="1000" b="1" i="0" u="none" strike="noStrike" dirty="0">
                          <a:solidFill>
                            <a:srgbClr val="000000"/>
                          </a:solidFill>
                          <a:effectLst/>
                          <a:latin typeface="Arial" panose="020B0604020202020204" pitchFamily="34" charset="0"/>
                          <a:ea typeface="新細明體" panose="02020500000000000000" pitchFamily="18" charset="-120"/>
                        </a:rPr>
                        <a:t>瀚亞新收益全權委託管理帳戶</a:t>
                      </a:r>
                      <a:r>
                        <a:rPr lang="en-US" altLang="zh-TW" sz="1000" b="1" i="0" u="none" strike="noStrike" dirty="0">
                          <a:solidFill>
                            <a:srgbClr val="000000"/>
                          </a:solidFill>
                          <a:effectLst/>
                          <a:latin typeface="Arial" panose="020B0604020202020204" pitchFamily="34" charset="0"/>
                          <a:ea typeface="新細明體" panose="02020500000000000000" pitchFamily="18" charset="-120"/>
                        </a:rPr>
                        <a:t>(</a:t>
                      </a: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美元</a:t>
                      </a:r>
                      <a:r>
                        <a:rPr lang="en-US" altLang="zh-TW" sz="1000" b="1" i="0" u="none" strike="noStrike" dirty="0">
                          <a:solidFill>
                            <a:srgbClr val="000000"/>
                          </a:solidFill>
                          <a:effectLst/>
                          <a:latin typeface="Arial" panose="020B0604020202020204" pitchFamily="34" charset="0"/>
                          <a:ea typeface="新細明體" panose="02020500000000000000" pitchFamily="18" charset="-120"/>
                        </a:rPr>
                        <a:t>)</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dirty="0">
                          <a:solidFill>
                            <a:srgbClr val="000000"/>
                          </a:solidFill>
                          <a:effectLst/>
                          <a:latin typeface="Arial" panose="020B0604020202020204" pitchFamily="34" charset="0"/>
                          <a:ea typeface="新細明體" panose="02020500000000000000" pitchFamily="18" charset="-120"/>
                        </a:rPr>
                        <a:t>322.1</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dirty="0">
                          <a:solidFill>
                            <a:srgbClr val="000000"/>
                          </a:solidFill>
                          <a:effectLst/>
                          <a:latin typeface="Arial" panose="020B0604020202020204" pitchFamily="34" charset="0"/>
                          <a:ea typeface="新細明體" panose="02020500000000000000" pitchFamily="18" charset="-120"/>
                        </a:rPr>
                        <a:t>29.0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a:solidFill>
                            <a:srgbClr val="000000"/>
                          </a:solidFill>
                          <a:effectLst/>
                          <a:latin typeface="Arial" panose="020B0604020202020204" pitchFamily="34" charset="0"/>
                          <a:ea typeface="新細明體" panose="02020500000000000000" pitchFamily="18" charset="-120"/>
                        </a:rPr>
                        <a:t>9%</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dirty="0">
                          <a:solidFill>
                            <a:srgbClr val="000000"/>
                          </a:solidFill>
                          <a:effectLst/>
                          <a:latin typeface="Arial" panose="020B0604020202020204" pitchFamily="34" charset="0"/>
                          <a:ea typeface="新細明體" panose="02020500000000000000" pitchFamily="18" charset="-120"/>
                        </a:rPr>
                        <a:t>29.0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extLst>
                  <a:ext uri="{0D108BD9-81ED-4DB2-BD59-A6C34878D82A}">
                    <a16:rowId xmlns:a16="http://schemas.microsoft.com/office/drawing/2014/main" val="840944515"/>
                  </a:ext>
                </a:extLst>
              </a:tr>
              <a:tr h="176984">
                <a:tc>
                  <a:txBody>
                    <a:bodyPr/>
                    <a:lstStyle/>
                    <a:p>
                      <a:pPr algn="l" rtl="0" fontAlgn="ct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中國信託投信全委代操美歐動態策略價值投資組合</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302.1</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extLst>
                  <a:ext uri="{0D108BD9-81ED-4DB2-BD59-A6C34878D82A}">
                    <a16:rowId xmlns:a16="http://schemas.microsoft.com/office/drawing/2014/main" val="3866911533"/>
                  </a:ext>
                </a:extLst>
              </a:tr>
              <a:tr h="363920">
                <a:tc>
                  <a:txBody>
                    <a:bodyPr/>
                    <a:lstStyle/>
                    <a:p>
                      <a:pPr algn="l" rtl="0" fontAlgn="ct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中國人壽瀚亞享鑫全權委託管理帳戶</a:t>
                      </a:r>
                      <a:r>
                        <a:rPr lang="en-US" altLang="zh-TW" sz="1000" b="0" i="0" u="none" strike="noStrike" dirty="0">
                          <a:solidFill>
                            <a:srgbClr val="000000"/>
                          </a:solidFill>
                          <a:effectLst/>
                          <a:latin typeface="Arial" panose="020B0604020202020204" pitchFamily="34" charset="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美元</a:t>
                      </a:r>
                      <a:r>
                        <a:rPr lang="en-US" altLang="zh-TW" sz="1000" b="0" i="0" u="none" strike="noStrike" dirty="0">
                          <a:solidFill>
                            <a:srgbClr val="000000"/>
                          </a:solidFill>
                          <a:effectLst/>
                          <a:latin typeface="Arial" panose="020B0604020202020204" pitchFamily="34" charset="0"/>
                          <a:ea typeface="微軟正黑體" panose="020B0604030504040204" pitchFamily="34" charset="-120"/>
                        </a:rPr>
                        <a:t>)</a:t>
                      </a:r>
                      <a:endPar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244.6</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extLst>
                  <a:ext uri="{0D108BD9-81ED-4DB2-BD59-A6C34878D82A}">
                    <a16:rowId xmlns:a16="http://schemas.microsoft.com/office/drawing/2014/main" val="2626273049"/>
                  </a:ext>
                </a:extLst>
              </a:tr>
              <a:tr h="176984">
                <a:tc>
                  <a:txBody>
                    <a:bodyPr/>
                    <a:lstStyle/>
                    <a:p>
                      <a:pPr algn="l" rtl="0"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台灣人壽委託中國信託投信投資帳戶 </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趨勢動能投資帳戶</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美元</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164.9</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extLst>
                  <a:ext uri="{0D108BD9-81ED-4DB2-BD59-A6C34878D82A}">
                    <a16:rowId xmlns:a16="http://schemas.microsoft.com/office/drawing/2014/main" val="1432563726"/>
                  </a:ext>
                </a:extLst>
              </a:tr>
              <a:tr h="176984">
                <a:tc>
                  <a:txBody>
                    <a:bodyPr/>
                    <a:lstStyle/>
                    <a:p>
                      <a:pPr algn="l" fontAlgn="ct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安聯人壽委託富蘭克林華美投信投資帳戶</a:t>
                      </a:r>
                      <a:r>
                        <a:rPr lang="en-US" altLang="zh-TW" sz="1000" b="0" i="0" u="none" strike="noStrike" dirty="0">
                          <a:solidFill>
                            <a:srgbClr val="000000"/>
                          </a:solidFill>
                          <a:effectLst/>
                          <a:latin typeface="Arial" panose="020B0604020202020204" pitchFamily="34" charset="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穩健成長型</a:t>
                      </a:r>
                      <a:r>
                        <a:rPr lang="en-US" altLang="zh-TW" sz="1000" b="0" i="0" u="none" strike="noStrike" dirty="0">
                          <a:solidFill>
                            <a:srgbClr val="000000"/>
                          </a:solidFill>
                          <a:effectLst/>
                          <a:latin typeface="Arial" panose="020B0604020202020204" pitchFamily="34" charset="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月撥回資產</a:t>
                      </a:r>
                      <a:r>
                        <a:rPr lang="en-US" altLang="zh-TW" sz="1000" b="0" i="0" u="none" strike="noStrike" dirty="0">
                          <a:solidFill>
                            <a:srgbClr val="000000"/>
                          </a:solidFill>
                          <a:effectLst/>
                          <a:latin typeface="Arial" panose="020B0604020202020204" pitchFamily="34" charset="0"/>
                          <a:ea typeface="微軟正黑體" panose="020B0604030504040204" pitchFamily="34" charset="-120"/>
                        </a:rPr>
                        <a:t>)</a:t>
                      </a:r>
                      <a:endPar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127</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extLst>
                  <a:ext uri="{0D108BD9-81ED-4DB2-BD59-A6C34878D82A}">
                    <a16:rowId xmlns:a16="http://schemas.microsoft.com/office/drawing/2014/main" val="2665762112"/>
                  </a:ext>
                </a:extLst>
              </a:tr>
              <a:tr h="176984">
                <a:tc>
                  <a:txBody>
                    <a:bodyPr/>
                    <a:lstStyle/>
                    <a:p>
                      <a:pPr algn="l" rtl="0" fontAlgn="ctr"/>
                      <a:r>
                        <a:rPr lang="zh-TW" altLang="en-US" sz="1000" b="0" i="0" u="none" strike="noStrike">
                          <a:solidFill>
                            <a:srgbClr val="000000"/>
                          </a:solidFill>
                          <a:effectLst/>
                          <a:latin typeface="Arial" panose="020B0604020202020204" pitchFamily="34" charset="0"/>
                          <a:ea typeface="新細明體" panose="02020500000000000000" pitchFamily="18" charset="-120"/>
                        </a:rPr>
                        <a:t>安聯人壽委託安聯投信投資帳戶</a:t>
                      </a:r>
                      <a:r>
                        <a:rPr lang="en-US" altLang="zh-TW" sz="1000" b="0" i="0" u="none" strike="noStrike">
                          <a:solidFill>
                            <a:srgbClr val="000000"/>
                          </a:solidFill>
                          <a:effectLst/>
                          <a:latin typeface="Arial" panose="020B0604020202020204" pitchFamily="34" charset="0"/>
                          <a:ea typeface="新細明體" panose="02020500000000000000" pitchFamily="18" charset="-120"/>
                        </a:rPr>
                        <a:t>-</a:t>
                      </a: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智慧平衡組合</a:t>
                      </a:r>
                      <a:r>
                        <a:rPr lang="en-US" altLang="zh-TW" sz="1000" b="0" i="0" u="none" strike="noStrike">
                          <a:solidFill>
                            <a:srgbClr val="000000"/>
                          </a:solidFill>
                          <a:effectLst/>
                          <a:latin typeface="Arial" panose="020B0604020202020204" pitchFamily="34" charset="0"/>
                          <a:ea typeface="新細明體" panose="02020500000000000000" pitchFamily="18" charset="-120"/>
                        </a:rPr>
                        <a:t>(</a:t>
                      </a: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月撥回資產</a:t>
                      </a:r>
                      <a:r>
                        <a:rPr lang="en-US" altLang="zh-TW" sz="1000" b="0" i="0" u="none" strike="noStrike">
                          <a:solidFill>
                            <a:srgbClr val="000000"/>
                          </a:solidFill>
                          <a:effectLst/>
                          <a:latin typeface="Arial" panose="020B0604020202020204" pitchFamily="34" charset="0"/>
                          <a:ea typeface="新細明體" panose="02020500000000000000" pitchFamily="18" charset="-120"/>
                        </a:rPr>
                        <a:t>)-X</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99.8</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extLst>
                  <a:ext uri="{0D108BD9-81ED-4DB2-BD59-A6C34878D82A}">
                    <a16:rowId xmlns:a16="http://schemas.microsoft.com/office/drawing/2014/main" val="37227500"/>
                  </a:ext>
                </a:extLst>
              </a:tr>
              <a:tr h="193072">
                <a:tc>
                  <a:txBody>
                    <a:bodyPr/>
                    <a:lstStyle/>
                    <a:p>
                      <a:pPr algn="l" rtl="0" fontAlgn="ct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法國巴黎人壽風險管理策略投資帳戶</a:t>
                      </a:r>
                      <a:r>
                        <a:rPr lang="en-US" altLang="zh-TW" sz="1000" b="0" i="0" u="none" strike="noStrike">
                          <a:solidFill>
                            <a:srgbClr val="000000"/>
                          </a:solidFill>
                          <a:effectLst/>
                          <a:latin typeface="Arial" panose="020B0604020202020204" pitchFamily="34" charset="0"/>
                          <a:ea typeface="微軟正黑體" panose="020B0604030504040204" pitchFamily="34" charset="-120"/>
                        </a:rPr>
                        <a:t>(</a:t>
                      </a: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委託中國信託投信運用操作</a:t>
                      </a:r>
                      <a:r>
                        <a:rPr lang="en-US" altLang="zh-TW" sz="1000" b="0" i="0" u="none" strike="noStrike">
                          <a:solidFill>
                            <a:srgbClr val="000000"/>
                          </a:solidFill>
                          <a:effectLst/>
                          <a:latin typeface="Arial" panose="020B0604020202020204" pitchFamily="34" charset="0"/>
                          <a:ea typeface="微軟正黑體" panose="020B0604030504040204" pitchFamily="34" charset="-120"/>
                        </a:rPr>
                        <a:t>)-</a:t>
                      </a: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月撥現</a:t>
                      </a:r>
                      <a:r>
                        <a:rPr lang="en-US" altLang="zh-TW" sz="1000" b="0" i="0" u="none" strike="noStrike" baseline="30000">
                          <a:solidFill>
                            <a:srgbClr val="000000"/>
                          </a:solidFill>
                          <a:effectLst/>
                          <a:latin typeface="Arial" panose="020B0604020202020204" pitchFamily="34" charset="0"/>
                          <a:ea typeface="微軟正黑體" panose="020B0604030504040204" pitchFamily="34" charset="-120"/>
                        </a:rPr>
                        <a:t>(1)</a:t>
                      </a: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74.3</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CCCCC"/>
                    </a:solidFill>
                  </a:tcPr>
                </a:tc>
                <a:extLst>
                  <a:ext uri="{0D108BD9-81ED-4DB2-BD59-A6C34878D82A}">
                    <a16:rowId xmlns:a16="http://schemas.microsoft.com/office/drawing/2014/main" val="3343525301"/>
                  </a:ext>
                </a:extLst>
              </a:tr>
              <a:tr h="185028">
                <a:tc>
                  <a:txBody>
                    <a:bodyPr/>
                    <a:lstStyle/>
                    <a:p>
                      <a:pPr algn="l" rtl="0" fontAlgn="ct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安聯人壽委託瀚亞投信投資帳戶</a:t>
                      </a:r>
                      <a:r>
                        <a:rPr lang="en-US" altLang="zh-TW" sz="1000" b="1" i="0" u="none" strike="noStrike" dirty="0">
                          <a:solidFill>
                            <a:srgbClr val="000000"/>
                          </a:solidFill>
                          <a:effectLst/>
                          <a:latin typeface="Arial" panose="020B0604020202020204" pitchFamily="34" charset="0"/>
                          <a:ea typeface="微軟正黑體" panose="020B0604030504040204" pitchFamily="34" charset="-120"/>
                        </a:rPr>
                        <a:t>-</a:t>
                      </a: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收益優化</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dirty="0">
                          <a:solidFill>
                            <a:srgbClr val="000000"/>
                          </a:solidFill>
                          <a:effectLst/>
                          <a:latin typeface="Arial" panose="020B0604020202020204" pitchFamily="34" charset="0"/>
                          <a:ea typeface="新細明體" panose="02020500000000000000" pitchFamily="18" charset="-120"/>
                        </a:rPr>
                        <a:t>73.8</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a:solidFill>
                            <a:srgbClr val="000000"/>
                          </a:solidFill>
                          <a:effectLst/>
                          <a:latin typeface="Arial" panose="020B0604020202020204" pitchFamily="34" charset="0"/>
                          <a:ea typeface="新細明體" panose="02020500000000000000" pitchFamily="18" charset="-120"/>
                        </a:rPr>
                        <a:t>7.0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a:solidFill>
                            <a:srgbClr val="000000"/>
                          </a:solidFill>
                          <a:effectLst/>
                          <a:latin typeface="Arial" panose="020B0604020202020204" pitchFamily="34" charset="0"/>
                          <a:ea typeface="新細明體" panose="02020500000000000000" pitchFamily="18" charset="-120"/>
                        </a:rPr>
                        <a:t>9%</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dirty="0">
                          <a:solidFill>
                            <a:srgbClr val="000000"/>
                          </a:solidFill>
                          <a:effectLst/>
                          <a:latin typeface="Arial" panose="020B0604020202020204" pitchFamily="34" charset="0"/>
                          <a:ea typeface="新細明體" panose="02020500000000000000" pitchFamily="18" charset="-120"/>
                        </a:rPr>
                        <a:t>7.0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extLst>
                  <a:ext uri="{0D108BD9-81ED-4DB2-BD59-A6C34878D82A}">
                    <a16:rowId xmlns:a16="http://schemas.microsoft.com/office/drawing/2014/main" val="824264822"/>
                  </a:ext>
                </a:extLst>
              </a:tr>
              <a:tr h="176984">
                <a:tc>
                  <a:txBody>
                    <a:bodyPr/>
                    <a:lstStyle/>
                    <a:p>
                      <a:pPr algn="l" fontAlgn="ct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富邦人壽月月收益月提解全權委託投資帳戶</a:t>
                      </a:r>
                      <a:r>
                        <a:rPr lang="en-US" altLang="zh-TW" sz="1000" b="0" i="0" u="none" strike="noStrike">
                          <a:solidFill>
                            <a:srgbClr val="000000"/>
                          </a:solidFill>
                          <a:effectLst/>
                          <a:latin typeface="Arial" panose="020B0604020202020204" pitchFamily="34" charset="0"/>
                          <a:ea typeface="微軟正黑體" panose="020B0604030504040204" pitchFamily="34" charset="-120"/>
                        </a:rPr>
                        <a:t>(</a:t>
                      </a: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現金撥回</a:t>
                      </a:r>
                      <a:r>
                        <a:rPr lang="en-US" altLang="zh-TW" sz="1000" b="0" i="0" u="none" strike="noStrike">
                          <a:solidFill>
                            <a:srgbClr val="000000"/>
                          </a:solidFill>
                          <a:effectLst/>
                          <a:latin typeface="Arial" panose="020B0604020202020204" pitchFamily="34" charset="0"/>
                          <a:ea typeface="微軟正黑體" panose="020B0604030504040204" pitchFamily="34" charset="-120"/>
                        </a:rPr>
                        <a:t>)</a:t>
                      </a: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63.4</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CCCCC"/>
                    </a:solidFill>
                  </a:tcPr>
                </a:tc>
                <a:extLst>
                  <a:ext uri="{0D108BD9-81ED-4DB2-BD59-A6C34878D82A}">
                    <a16:rowId xmlns:a16="http://schemas.microsoft.com/office/drawing/2014/main" val="81305147"/>
                  </a:ext>
                </a:extLst>
              </a:tr>
              <a:tr h="185028">
                <a:tc>
                  <a:txBody>
                    <a:bodyPr/>
                    <a:lstStyle/>
                    <a:p>
                      <a:pPr algn="l" rtl="0" fontAlgn="ct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安聯人壽委託瀚亞投信投資帳戶</a:t>
                      </a:r>
                      <a:r>
                        <a:rPr lang="en-US" altLang="zh-TW" sz="1000" b="0" i="0" u="none" strike="noStrike" dirty="0">
                          <a:solidFill>
                            <a:srgbClr val="000000"/>
                          </a:solidFill>
                          <a:effectLst/>
                          <a:latin typeface="Arial" panose="020B0604020202020204" pitchFamily="34" charset="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收益升級</a:t>
                      </a:r>
                      <a:r>
                        <a:rPr lang="en-US" altLang="zh-TW" sz="1000" b="0" i="0" u="none" strike="noStrike" dirty="0">
                          <a:solidFill>
                            <a:srgbClr val="000000"/>
                          </a:solidFill>
                          <a:effectLst/>
                          <a:latin typeface="Arial" panose="020B0604020202020204" pitchFamily="34" charset="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月撥回</a:t>
                      </a:r>
                      <a:r>
                        <a:rPr lang="en-US" altLang="zh-TW" sz="1000" b="0" i="0" u="none" strike="noStrike" dirty="0">
                          <a:solidFill>
                            <a:srgbClr val="000000"/>
                          </a:solidFill>
                          <a:effectLst/>
                          <a:latin typeface="Arial" panose="020B0604020202020204" pitchFamily="34" charset="0"/>
                          <a:ea typeface="微軟正黑體" panose="020B0604030504040204" pitchFamily="34" charset="-120"/>
                        </a:rPr>
                        <a:t>)</a:t>
                      </a:r>
                      <a:endPar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54.2</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extLst>
                  <a:ext uri="{0D108BD9-81ED-4DB2-BD59-A6C34878D82A}">
                    <a16:rowId xmlns:a16="http://schemas.microsoft.com/office/drawing/2014/main" val="3095026906"/>
                  </a:ext>
                </a:extLst>
              </a:tr>
              <a:tr h="176984">
                <a:tc>
                  <a:txBody>
                    <a:bodyPr/>
                    <a:lstStyle/>
                    <a:p>
                      <a:pPr algn="l" fontAlgn="ct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合作金庫人壽環球穩健投資帳戶</a:t>
                      </a:r>
                      <a:r>
                        <a:rPr lang="en-US" altLang="zh-TW" sz="1000" b="1" i="0" u="none" strike="noStrike" dirty="0">
                          <a:solidFill>
                            <a:srgbClr val="000000"/>
                          </a:solidFill>
                          <a:effectLst/>
                          <a:latin typeface="Arial" panose="020B0604020202020204" pitchFamily="34" charset="0"/>
                          <a:ea typeface="微軟正黑體" panose="020B0604030504040204" pitchFamily="34" charset="-120"/>
                        </a:rPr>
                        <a:t>(</a:t>
                      </a: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委託富蘭克林華美投信運用操作</a:t>
                      </a:r>
                      <a:r>
                        <a:rPr lang="en-US" altLang="zh-TW" sz="1000" b="1" i="0" u="none" strike="noStrike" dirty="0">
                          <a:solidFill>
                            <a:srgbClr val="000000"/>
                          </a:solidFill>
                          <a:effectLst/>
                          <a:latin typeface="Arial" panose="020B0604020202020204" pitchFamily="34" charset="0"/>
                          <a:ea typeface="微軟正黑體" panose="020B0604030504040204" pitchFamily="34" charset="-120"/>
                        </a:rPr>
                        <a:t>)-</a:t>
                      </a: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轉投入</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dirty="0">
                          <a:solidFill>
                            <a:srgbClr val="000000"/>
                          </a:solidFill>
                          <a:effectLst/>
                          <a:latin typeface="Arial" panose="020B0604020202020204" pitchFamily="34" charset="0"/>
                          <a:ea typeface="新細明體" panose="02020500000000000000" pitchFamily="18" charset="-120"/>
                        </a:rPr>
                        <a:t>51.4</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a:solidFill>
                            <a:srgbClr val="000000"/>
                          </a:solidFill>
                          <a:effectLst/>
                          <a:latin typeface="Arial" panose="020B0604020202020204" pitchFamily="34" charset="0"/>
                          <a:ea typeface="新細明體" panose="02020500000000000000" pitchFamily="18" charset="-120"/>
                        </a:rPr>
                        <a:t>3.0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a:solidFill>
                            <a:srgbClr val="000000"/>
                          </a:solidFill>
                          <a:effectLst/>
                          <a:latin typeface="Arial" panose="020B0604020202020204" pitchFamily="34" charset="0"/>
                          <a:ea typeface="新細明體" panose="02020500000000000000" pitchFamily="18" charset="-120"/>
                        </a:rPr>
                        <a:t>6%</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a:solidFill>
                            <a:srgbClr val="000000"/>
                          </a:solidFill>
                          <a:effectLst/>
                          <a:latin typeface="Arial" panose="020B0604020202020204" pitchFamily="34" charset="0"/>
                          <a:ea typeface="新細明體" panose="02020500000000000000" pitchFamily="18" charset="-120"/>
                        </a:rPr>
                        <a:t>3.0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6E8E7"/>
                    </a:solidFill>
                  </a:tcPr>
                </a:tc>
                <a:extLst>
                  <a:ext uri="{0D108BD9-81ED-4DB2-BD59-A6C34878D82A}">
                    <a16:rowId xmlns:a16="http://schemas.microsoft.com/office/drawing/2014/main" val="1321251908"/>
                  </a:ext>
                </a:extLst>
              </a:tr>
              <a:tr h="185028">
                <a:tc>
                  <a:txBody>
                    <a:bodyPr/>
                    <a:lstStyle/>
                    <a:p>
                      <a:pPr algn="l" fontAlgn="ct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法國巴黎人壽環球成長投資帳戶</a:t>
                      </a:r>
                      <a:r>
                        <a:rPr lang="en-US" altLang="zh-TW" sz="1000" b="0" i="0" u="none" strike="noStrike" dirty="0">
                          <a:solidFill>
                            <a:srgbClr val="000000"/>
                          </a:solidFill>
                          <a:effectLst/>
                          <a:latin typeface="Arial" panose="020B0604020202020204" pitchFamily="34" charset="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委託富蘭克林華美投信運用操作</a:t>
                      </a:r>
                      <a:r>
                        <a:rPr lang="en-US" altLang="zh-TW" sz="1000" b="0" i="0" u="none" strike="noStrike" dirty="0">
                          <a:solidFill>
                            <a:srgbClr val="000000"/>
                          </a:solidFill>
                          <a:effectLst/>
                          <a:latin typeface="Arial" panose="020B0604020202020204" pitchFamily="34" charset="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月撥現</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49.9</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extLst>
                  <a:ext uri="{0D108BD9-81ED-4DB2-BD59-A6C34878D82A}">
                    <a16:rowId xmlns:a16="http://schemas.microsoft.com/office/drawing/2014/main" val="3066723988"/>
                  </a:ext>
                </a:extLst>
              </a:tr>
              <a:tr h="176984">
                <a:tc>
                  <a:txBody>
                    <a:bodyPr/>
                    <a:lstStyle/>
                    <a:p>
                      <a:pPr algn="l" fontAlgn="ct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安達人壽復華投信全委代操戰略贏家價值投資組合 </a:t>
                      </a:r>
                      <a:r>
                        <a:rPr lang="en-US" altLang="zh-TW" sz="1000" b="0" i="0" u="none" strike="noStrike">
                          <a:solidFill>
                            <a:srgbClr val="000000"/>
                          </a:solidFill>
                          <a:effectLst/>
                          <a:latin typeface="Arial" panose="020B0604020202020204" pitchFamily="34" charset="0"/>
                          <a:ea typeface="微軟正黑體" panose="020B0604030504040204" pitchFamily="34" charset="-120"/>
                        </a:rPr>
                        <a:t>- </a:t>
                      </a: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月撥回 </a:t>
                      </a:r>
                      <a:r>
                        <a:rPr lang="en-US" altLang="zh-TW" sz="1000" b="0" i="0" u="none" strike="noStrike">
                          <a:solidFill>
                            <a:srgbClr val="000000"/>
                          </a:solidFill>
                          <a:effectLst/>
                          <a:latin typeface="Arial" panose="020B0604020202020204" pitchFamily="34" charset="0"/>
                          <a:ea typeface="微軟正黑體" panose="020B0604030504040204" pitchFamily="34" charset="-120"/>
                        </a:rPr>
                        <a:t>( </a:t>
                      </a: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現金 </a:t>
                      </a:r>
                      <a:r>
                        <a:rPr lang="en-US" altLang="zh-TW" sz="1000" b="0" i="0" u="none" strike="noStrike">
                          <a:solidFill>
                            <a:srgbClr val="000000"/>
                          </a:solidFill>
                          <a:effectLst/>
                          <a:latin typeface="Arial" panose="020B0604020202020204" pitchFamily="34" charset="0"/>
                          <a:ea typeface="微軟正黑體" panose="020B0604030504040204" pitchFamily="34" charset="-120"/>
                        </a:rPr>
                        <a:t>)</a:t>
                      </a: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45.7</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6E8E7"/>
                    </a:solidFill>
                  </a:tcPr>
                </a:tc>
                <a:extLst>
                  <a:ext uri="{0D108BD9-81ED-4DB2-BD59-A6C34878D82A}">
                    <a16:rowId xmlns:a16="http://schemas.microsoft.com/office/drawing/2014/main" val="918694440"/>
                  </a:ext>
                </a:extLst>
              </a:tr>
              <a:tr h="185028">
                <a:tc>
                  <a:txBody>
                    <a:bodyPr/>
                    <a:lstStyle/>
                    <a:p>
                      <a:pPr algn="l" rtl="0" fontAlgn="ct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中國人壽瀚亞享富全權委託管理帳戶</a:t>
                      </a:r>
                      <a:r>
                        <a:rPr lang="en-US" altLang="zh-TW" sz="1000" b="0" i="0" u="none" strike="noStrike">
                          <a:solidFill>
                            <a:srgbClr val="000000"/>
                          </a:solidFill>
                          <a:effectLst/>
                          <a:latin typeface="Arial" panose="020B0604020202020204" pitchFamily="34" charset="0"/>
                          <a:ea typeface="微軟正黑體" panose="020B0604030504040204" pitchFamily="34" charset="-120"/>
                        </a:rPr>
                        <a:t>(</a:t>
                      </a: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美元</a:t>
                      </a:r>
                      <a:r>
                        <a:rPr lang="en-US" altLang="zh-TW" sz="1000" b="0" i="0" u="none" strike="noStrike">
                          <a:solidFill>
                            <a:srgbClr val="000000"/>
                          </a:solidFill>
                          <a:effectLst/>
                          <a:latin typeface="Arial" panose="020B0604020202020204" pitchFamily="34" charset="0"/>
                          <a:ea typeface="微軟正黑體" panose="020B0604030504040204" pitchFamily="34" charset="-120"/>
                        </a:rPr>
                        <a:t>)</a:t>
                      </a: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41</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extLst>
                  <a:ext uri="{0D108BD9-81ED-4DB2-BD59-A6C34878D82A}">
                    <a16:rowId xmlns:a16="http://schemas.microsoft.com/office/drawing/2014/main" val="535698694"/>
                  </a:ext>
                </a:extLst>
              </a:tr>
              <a:tr h="176984">
                <a:tc>
                  <a:txBody>
                    <a:bodyPr/>
                    <a:lstStyle/>
                    <a:p>
                      <a:pPr algn="l" fontAlgn="ct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法國巴黎人壽多重資產投資帳戶</a:t>
                      </a:r>
                      <a:r>
                        <a:rPr lang="en-US" altLang="zh-TW" sz="1000" b="1" i="0" u="none" strike="noStrike" dirty="0">
                          <a:solidFill>
                            <a:srgbClr val="000000"/>
                          </a:solidFill>
                          <a:effectLst/>
                          <a:latin typeface="Arial" panose="020B0604020202020204" pitchFamily="34" charset="0"/>
                          <a:ea typeface="微軟正黑體" panose="020B0604030504040204" pitchFamily="34" charset="-120"/>
                        </a:rPr>
                        <a:t>(</a:t>
                      </a: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委託富蘭克林華美投信運用操作</a:t>
                      </a:r>
                      <a:r>
                        <a:rPr lang="en-US" altLang="zh-TW" sz="1000" b="1" i="0" u="none" strike="noStrike" dirty="0">
                          <a:solidFill>
                            <a:srgbClr val="000000"/>
                          </a:solidFill>
                          <a:effectLst/>
                          <a:latin typeface="Arial" panose="020B0604020202020204" pitchFamily="34" charset="0"/>
                          <a:ea typeface="微軟正黑體" panose="020B0604030504040204" pitchFamily="34" charset="-120"/>
                        </a:rPr>
                        <a:t>)-</a:t>
                      </a: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月撥現</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dirty="0">
                          <a:solidFill>
                            <a:srgbClr val="000000"/>
                          </a:solidFill>
                          <a:effectLst/>
                          <a:latin typeface="Arial" panose="020B0604020202020204" pitchFamily="34" charset="0"/>
                          <a:ea typeface="新細明體" panose="02020500000000000000" pitchFamily="18" charset="-120"/>
                        </a:rPr>
                        <a:t>40.6</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a:solidFill>
                            <a:srgbClr val="000000"/>
                          </a:solidFill>
                          <a:effectLst/>
                          <a:latin typeface="Arial" panose="020B0604020202020204" pitchFamily="34" charset="0"/>
                          <a:ea typeface="新細明體" panose="02020500000000000000" pitchFamily="18" charset="-120"/>
                        </a:rPr>
                        <a:t>16.8</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a:solidFill>
                            <a:srgbClr val="000000"/>
                          </a:solidFill>
                          <a:effectLst/>
                          <a:latin typeface="Arial" panose="020B0604020202020204" pitchFamily="34" charset="0"/>
                          <a:ea typeface="新細明體" panose="02020500000000000000" pitchFamily="18" charset="-120"/>
                        </a:rPr>
                        <a:t>41%</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1" i="0" u="none" strike="noStrike">
                          <a:solidFill>
                            <a:srgbClr val="000000"/>
                          </a:solidFill>
                          <a:effectLst/>
                          <a:latin typeface="Arial" panose="020B0604020202020204" pitchFamily="34" charset="0"/>
                          <a:ea typeface="新細明體" panose="02020500000000000000" pitchFamily="18" charset="-120"/>
                        </a:rPr>
                        <a:t>16.8</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extLst>
                  <a:ext uri="{0D108BD9-81ED-4DB2-BD59-A6C34878D82A}">
                    <a16:rowId xmlns:a16="http://schemas.microsoft.com/office/drawing/2014/main" val="4443005"/>
                  </a:ext>
                </a:extLst>
              </a:tr>
              <a:tr h="176984">
                <a:tc>
                  <a:txBody>
                    <a:bodyPr/>
                    <a:lstStyle/>
                    <a:p>
                      <a:pPr algn="l" fontAlgn="ctr"/>
                      <a:r>
                        <a:rPr lang="zh-TW" altLang="en-US" sz="1000" b="1" i="0" u="none" strike="noStrike">
                          <a:solidFill>
                            <a:srgbClr val="000000"/>
                          </a:solidFill>
                          <a:effectLst/>
                          <a:latin typeface="微軟正黑體" panose="020B0604030504040204" pitchFamily="34" charset="-120"/>
                          <a:ea typeface="微軟正黑體" panose="020B0604030504040204" pitchFamily="34" charset="-120"/>
                        </a:rPr>
                        <a:t>安聯人壽委託富蘭克林華美投信投資帳戶</a:t>
                      </a:r>
                      <a:r>
                        <a:rPr lang="en-US" altLang="zh-TW" sz="1000" b="1" i="0" u="none" strike="noStrike">
                          <a:solidFill>
                            <a:srgbClr val="000000"/>
                          </a:solidFill>
                          <a:effectLst/>
                          <a:latin typeface="Arial" panose="020B0604020202020204" pitchFamily="34" charset="0"/>
                          <a:ea typeface="微軟正黑體" panose="020B0604030504040204" pitchFamily="34" charset="-120"/>
                        </a:rPr>
                        <a:t>_</a:t>
                      </a:r>
                      <a:r>
                        <a:rPr lang="zh-TW" altLang="en-US" sz="1000" b="1" i="0" u="none" strike="noStrike">
                          <a:solidFill>
                            <a:srgbClr val="000000"/>
                          </a:solidFill>
                          <a:effectLst/>
                          <a:latin typeface="微軟正黑體" panose="020B0604030504040204" pitchFamily="34" charset="-120"/>
                          <a:ea typeface="微軟正黑體" panose="020B0604030504040204" pitchFamily="34" charset="-120"/>
                        </a:rPr>
                        <a:t>精選收益型</a:t>
                      </a:r>
                      <a:r>
                        <a:rPr lang="en-US" altLang="zh-TW" sz="1000" b="1" i="0" u="none" strike="noStrike">
                          <a:solidFill>
                            <a:srgbClr val="000000"/>
                          </a:solidFill>
                          <a:effectLst/>
                          <a:latin typeface="Arial" panose="020B0604020202020204" pitchFamily="34" charset="0"/>
                          <a:ea typeface="微軟正黑體" panose="020B0604030504040204" pitchFamily="34" charset="-120"/>
                        </a:rPr>
                        <a:t>(</a:t>
                      </a:r>
                      <a:r>
                        <a:rPr lang="zh-TW" altLang="en-US" sz="1000" b="1" i="0" u="none" strike="noStrike">
                          <a:solidFill>
                            <a:srgbClr val="000000"/>
                          </a:solidFill>
                          <a:effectLst/>
                          <a:latin typeface="微軟正黑體" panose="020B0604030504040204" pitchFamily="34" charset="-120"/>
                          <a:ea typeface="微軟正黑體" panose="020B0604030504040204" pitchFamily="34" charset="-120"/>
                        </a:rPr>
                        <a:t>月撥回</a:t>
                      </a:r>
                      <a:r>
                        <a:rPr lang="en-US" altLang="zh-TW" sz="1000" b="1" i="0" u="none" strike="noStrike">
                          <a:solidFill>
                            <a:srgbClr val="000000"/>
                          </a:solidFill>
                          <a:effectLst/>
                          <a:latin typeface="Arial" panose="020B0604020202020204" pitchFamily="34" charset="0"/>
                          <a:ea typeface="微軟正黑體" panose="020B0604030504040204" pitchFamily="34" charset="-120"/>
                        </a:rPr>
                        <a:t>)</a:t>
                      </a:r>
                      <a:r>
                        <a:rPr lang="zh-TW" altLang="en-US" sz="1000" b="1" i="0" u="none" strike="noStrike">
                          <a:solidFill>
                            <a:srgbClr val="000000"/>
                          </a:solidFill>
                          <a:effectLst/>
                          <a:latin typeface="微軟正黑體" panose="020B0604030504040204" pitchFamily="34" charset="-120"/>
                          <a:ea typeface="微軟正黑體" panose="020B0604030504040204" pitchFamily="34" charset="-120"/>
                        </a:rPr>
                        <a:t>美元計價</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1" i="0" u="none" strike="noStrike" dirty="0">
                          <a:solidFill>
                            <a:srgbClr val="000000"/>
                          </a:solidFill>
                          <a:effectLst/>
                          <a:latin typeface="Arial" panose="020B0604020202020204" pitchFamily="34" charset="0"/>
                          <a:ea typeface="新細明體" panose="02020500000000000000" pitchFamily="18" charset="-120"/>
                        </a:rPr>
                        <a:t>36.8</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1" i="0" u="none" strike="noStrike">
                          <a:solidFill>
                            <a:srgbClr val="000000"/>
                          </a:solidFill>
                          <a:effectLst/>
                          <a:latin typeface="Arial" panose="020B0604020202020204" pitchFamily="34" charset="0"/>
                          <a:ea typeface="新細明體" panose="02020500000000000000" pitchFamily="18" charset="-120"/>
                        </a:rPr>
                        <a:t>1.6</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1" i="0" u="none" strike="noStrike">
                          <a:solidFill>
                            <a:srgbClr val="000000"/>
                          </a:solidFill>
                          <a:effectLst/>
                          <a:latin typeface="Arial" panose="020B0604020202020204" pitchFamily="34" charset="0"/>
                          <a:ea typeface="新細明體" panose="02020500000000000000" pitchFamily="18" charset="-120"/>
                        </a:rPr>
                        <a:t>4%</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1"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1"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1" i="0" u="none" strike="noStrike" dirty="0">
                          <a:solidFill>
                            <a:srgbClr val="000000"/>
                          </a:solidFill>
                          <a:effectLst/>
                          <a:latin typeface="Arial" panose="020B0604020202020204" pitchFamily="34" charset="0"/>
                          <a:ea typeface="新細明體" panose="02020500000000000000" pitchFamily="18" charset="-120"/>
                        </a:rPr>
                        <a:t>1.6</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extLst>
                  <a:ext uri="{0D108BD9-81ED-4DB2-BD59-A6C34878D82A}">
                    <a16:rowId xmlns:a16="http://schemas.microsoft.com/office/drawing/2014/main" val="2871926928"/>
                  </a:ext>
                </a:extLst>
              </a:tr>
              <a:tr h="176984">
                <a:tc>
                  <a:txBody>
                    <a:bodyPr/>
                    <a:lstStyle/>
                    <a:p>
                      <a:pPr algn="l" rtl="0" fontAlgn="ct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法國巴黎人壽智慧收益投資帳戶</a:t>
                      </a:r>
                      <a:r>
                        <a:rPr lang="en-US" altLang="zh-TW" sz="1000" b="0" i="0" u="none" strike="noStrike" dirty="0">
                          <a:solidFill>
                            <a:srgbClr val="000000"/>
                          </a:solidFill>
                          <a:effectLst/>
                          <a:latin typeface="Arial" panose="020B0604020202020204" pitchFamily="34" charset="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委託安聯投信運用操作</a:t>
                      </a:r>
                      <a:r>
                        <a:rPr lang="en-US" altLang="zh-TW" sz="1000" b="0" i="0" u="none" strike="noStrike" dirty="0">
                          <a:solidFill>
                            <a:srgbClr val="000000"/>
                          </a:solidFill>
                          <a:effectLst/>
                          <a:latin typeface="Arial" panose="020B0604020202020204" pitchFamily="34" charset="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月撥現</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35.9</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CCCC"/>
                    </a:solidFill>
                  </a:tcPr>
                </a:tc>
                <a:extLst>
                  <a:ext uri="{0D108BD9-81ED-4DB2-BD59-A6C34878D82A}">
                    <a16:rowId xmlns:a16="http://schemas.microsoft.com/office/drawing/2014/main" val="1200896528"/>
                  </a:ext>
                </a:extLst>
              </a:tr>
              <a:tr h="193072">
                <a:tc>
                  <a:txBody>
                    <a:bodyPr/>
                    <a:lstStyle/>
                    <a:p>
                      <a:pPr algn="l" rtl="0" fontAlgn="ctr"/>
                      <a:r>
                        <a:rPr lang="zh-TW" altLang="en-US" sz="1000" b="0" i="0" u="none" strike="noStrike">
                          <a:solidFill>
                            <a:srgbClr val="000000"/>
                          </a:solidFill>
                          <a:effectLst/>
                          <a:latin typeface="Arial" panose="020B0604020202020204" pitchFamily="34" charset="0"/>
                          <a:ea typeface="新細明體" panose="02020500000000000000" pitchFamily="18" charset="-120"/>
                        </a:rPr>
                        <a:t>法國巴黎人壽動態智慧</a:t>
                      </a:r>
                      <a:r>
                        <a:rPr lang="en-US" altLang="zh-TW" sz="1000" b="0" i="0" u="none" strike="noStrike">
                          <a:solidFill>
                            <a:srgbClr val="000000"/>
                          </a:solidFill>
                          <a:effectLst/>
                          <a:latin typeface="Arial" panose="020B0604020202020204" pitchFamily="34" charset="0"/>
                          <a:ea typeface="新細明體" panose="02020500000000000000" pitchFamily="18" charset="-120"/>
                        </a:rPr>
                        <a:t>ETF</a:t>
                      </a: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投資帳戶</a:t>
                      </a:r>
                      <a:r>
                        <a:rPr lang="en-US" altLang="zh-TW" sz="1000" b="0" i="0" u="none" strike="noStrike">
                          <a:solidFill>
                            <a:srgbClr val="000000"/>
                          </a:solidFill>
                          <a:effectLst/>
                          <a:latin typeface="Arial" panose="020B0604020202020204" pitchFamily="34" charset="0"/>
                          <a:ea typeface="新細明體" panose="02020500000000000000" pitchFamily="18" charset="-120"/>
                        </a:rPr>
                        <a:t>(</a:t>
                      </a: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委託中國信託投信運用操作</a:t>
                      </a:r>
                      <a:r>
                        <a:rPr lang="en-US" altLang="zh-TW" sz="1000" b="0" i="0" u="none" strike="noStrike">
                          <a:solidFill>
                            <a:srgbClr val="000000"/>
                          </a:solidFill>
                          <a:effectLst/>
                          <a:latin typeface="Arial" panose="020B0604020202020204" pitchFamily="34" charset="0"/>
                          <a:ea typeface="新細明體" panose="02020500000000000000" pitchFamily="18" charset="-120"/>
                        </a:rPr>
                        <a:t>) -</a:t>
                      </a: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累積</a:t>
                      </a:r>
                      <a:r>
                        <a:rPr lang="en-US" altLang="zh-TW" sz="1000" b="0" i="0" u="none" strike="noStrike" baseline="30000">
                          <a:solidFill>
                            <a:srgbClr val="000000"/>
                          </a:solidFill>
                          <a:effectLst/>
                          <a:latin typeface="Arial" panose="020B0604020202020204" pitchFamily="34" charset="0"/>
                          <a:ea typeface="新細明體" panose="02020500000000000000" pitchFamily="18" charset="-120"/>
                        </a:rPr>
                        <a:t>(2)</a:t>
                      </a:r>
                      <a:endParaRPr lang="zh-TW" altLang="en-US" sz="1000" b="0" i="0" u="none" strike="noStrike">
                        <a:solidFill>
                          <a:srgbClr val="000000"/>
                        </a:solidFill>
                        <a:effectLst/>
                        <a:latin typeface="Arial" panose="020B0604020202020204" pitchFamily="34" charset="0"/>
                        <a:ea typeface="新細明體" panose="02020500000000000000" pitchFamily="18" charset="-120"/>
                      </a:endParaRP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32.4</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extLst>
                  <a:ext uri="{0D108BD9-81ED-4DB2-BD59-A6C34878D82A}">
                    <a16:rowId xmlns:a16="http://schemas.microsoft.com/office/drawing/2014/main" val="2502241190"/>
                  </a:ext>
                </a:extLst>
              </a:tr>
              <a:tr h="176984">
                <a:tc>
                  <a:txBody>
                    <a:bodyPr/>
                    <a:lstStyle/>
                    <a:p>
                      <a:pPr algn="l" fontAlgn="ct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安聯人壽委託富蘭克林華美投信投資帳戶</a:t>
                      </a:r>
                      <a:r>
                        <a:rPr lang="en-US" altLang="zh-TW" sz="1000" b="0" i="0" u="none" strike="noStrike">
                          <a:solidFill>
                            <a:srgbClr val="000000"/>
                          </a:solidFill>
                          <a:effectLst/>
                          <a:latin typeface="Arial" panose="020B0604020202020204" pitchFamily="34" charset="0"/>
                          <a:ea typeface="微軟正黑體" panose="020B0604030504040204" pitchFamily="34" charset="-120"/>
                        </a:rPr>
                        <a:t>-</a:t>
                      </a: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美元環球股債均衡組合</a:t>
                      </a:r>
                      <a:r>
                        <a:rPr lang="en-US" altLang="zh-TW" sz="1000" b="0" i="0" u="none" strike="noStrike">
                          <a:solidFill>
                            <a:srgbClr val="000000"/>
                          </a:solidFill>
                          <a:effectLst/>
                          <a:latin typeface="Arial" panose="020B0604020202020204" pitchFamily="34" charset="0"/>
                          <a:ea typeface="微軟正黑體" panose="020B0604030504040204" pitchFamily="34" charset="-120"/>
                        </a:rPr>
                        <a:t>(</a:t>
                      </a: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月撥回資產</a:t>
                      </a:r>
                      <a:r>
                        <a:rPr lang="en-US" altLang="zh-TW" sz="1000" b="0" i="0" u="none" strike="noStrike">
                          <a:solidFill>
                            <a:srgbClr val="000000"/>
                          </a:solidFill>
                          <a:effectLst/>
                          <a:latin typeface="Arial" panose="020B0604020202020204" pitchFamily="34" charset="0"/>
                          <a:ea typeface="微軟正黑體" panose="020B0604030504040204" pitchFamily="34" charset="-120"/>
                        </a:rPr>
                        <a:t>)</a:t>
                      </a: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30.9</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E8E7"/>
                    </a:solidFill>
                  </a:tcPr>
                </a:tc>
                <a:extLst>
                  <a:ext uri="{0D108BD9-81ED-4DB2-BD59-A6C34878D82A}">
                    <a16:rowId xmlns:a16="http://schemas.microsoft.com/office/drawing/2014/main" val="941855223"/>
                  </a:ext>
                </a:extLst>
              </a:tr>
              <a:tr h="168938">
                <a:tc>
                  <a:txBody>
                    <a:bodyPr/>
                    <a:lstStyle/>
                    <a:p>
                      <a:pPr algn="l" rtl="0" fontAlgn="ctr"/>
                      <a:r>
                        <a:rPr lang="en-US" sz="1000" b="1" i="0" u="none" strike="noStrike" dirty="0">
                          <a:solidFill>
                            <a:srgbClr val="000000"/>
                          </a:solidFill>
                          <a:effectLst/>
                          <a:latin typeface="微軟正黑體" panose="020B0604030504040204" pitchFamily="34" charset="-120"/>
                          <a:ea typeface="微軟正黑體" panose="020B0604030504040204" pitchFamily="34" charset="-120"/>
                        </a:rPr>
                        <a:t>Total</a:t>
                      </a:r>
                    </a:p>
                  </a:txBody>
                  <a:tcPr marL="7592" marR="7592" marT="7592" marB="0" anchor="ctr">
                    <a:lnL>
                      <a:noFill/>
                    </a:lnL>
                    <a:lnR>
                      <a:noFill/>
                    </a:lnR>
                    <a:lnT w="12700" cap="flat" cmpd="sng" algn="ctr">
                      <a:solidFill>
                        <a:srgbClr val="FFFFFF"/>
                      </a:solidFill>
                      <a:prstDash val="solid"/>
                      <a:round/>
                      <a:headEnd type="none" w="med" len="med"/>
                      <a:tailEnd type="none" w="med" len="med"/>
                    </a:lnT>
                    <a:lnB>
                      <a:noFill/>
                    </a:lnB>
                    <a:solidFill>
                      <a:srgbClr val="BFBFBF"/>
                    </a:solidFill>
                  </a:tcPr>
                </a:tc>
                <a:tc>
                  <a:txBody>
                    <a:bodyPr/>
                    <a:lstStyle/>
                    <a:p>
                      <a:pPr algn="r" fontAlgn="ctr"/>
                      <a:r>
                        <a:rPr lang="zh-TW" altLang="en-US" sz="1000" b="1"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1" i="0" u="none" strike="noStrike" dirty="0">
                          <a:solidFill>
                            <a:srgbClr val="000000"/>
                          </a:solidFill>
                          <a:effectLst/>
                          <a:latin typeface="Arial" panose="020B0604020202020204" pitchFamily="34" charset="0"/>
                          <a:ea typeface="新細明體" panose="02020500000000000000" pitchFamily="18" charset="-120"/>
                        </a:rPr>
                        <a:t>2,971 </a:t>
                      </a:r>
                    </a:p>
                  </a:txBody>
                  <a:tcPr marL="7592" marR="7592" marT="7592" marB="0" anchor="ctr">
                    <a:lnL>
                      <a:noFill/>
                    </a:lnL>
                    <a:lnR>
                      <a:noFill/>
                    </a:lnR>
                    <a:lnT w="12700" cap="flat" cmpd="sng" algn="ctr">
                      <a:solidFill>
                        <a:srgbClr val="FFFFFF"/>
                      </a:solidFill>
                      <a:prstDash val="solid"/>
                      <a:round/>
                      <a:headEnd type="none" w="med" len="med"/>
                      <a:tailEnd type="none" w="med" len="med"/>
                    </a:lnT>
                    <a:lnB>
                      <a:noFill/>
                    </a:lnB>
                    <a:solidFill>
                      <a:srgbClr val="BFBFBF"/>
                    </a:solidFill>
                  </a:tcPr>
                </a:tc>
                <a:tc>
                  <a:txBody>
                    <a:bodyPr/>
                    <a:lstStyle/>
                    <a:p>
                      <a:pPr algn="r" fontAlgn="ctr"/>
                      <a:r>
                        <a:rPr lang="en-US" altLang="zh-TW" sz="1000" b="1" i="0" u="none" strike="noStrike">
                          <a:solidFill>
                            <a:srgbClr val="000000"/>
                          </a:solidFill>
                          <a:effectLst/>
                          <a:latin typeface="Arial" panose="020B0604020202020204" pitchFamily="34" charset="0"/>
                          <a:ea typeface="新細明體" panose="02020500000000000000" pitchFamily="18" charset="-120"/>
                        </a:rPr>
                        <a:t>68.4</a:t>
                      </a:r>
                    </a:p>
                  </a:txBody>
                  <a:tcPr marL="7592" marR="7592" marT="7592" marB="0" anchor="ctr">
                    <a:lnL>
                      <a:noFill/>
                    </a:lnL>
                    <a:lnR>
                      <a:noFill/>
                    </a:lnR>
                    <a:lnT w="12700" cap="flat" cmpd="sng" algn="ctr">
                      <a:solidFill>
                        <a:srgbClr val="FFFFFF"/>
                      </a:solidFill>
                      <a:prstDash val="solid"/>
                      <a:round/>
                      <a:headEnd type="none" w="med" len="med"/>
                      <a:tailEnd type="none" w="med" len="med"/>
                    </a:lnT>
                    <a:lnB>
                      <a:noFill/>
                    </a:lnB>
                    <a:solidFill>
                      <a:srgbClr val="BFBFBF"/>
                    </a:solidFill>
                  </a:tcPr>
                </a:tc>
                <a:tc>
                  <a:txBody>
                    <a:bodyPr/>
                    <a:lstStyle/>
                    <a:p>
                      <a:pPr algn="r" fontAlgn="ctr"/>
                      <a:r>
                        <a:rPr lang="en-US" altLang="zh-TW" sz="1000" b="1" i="0" u="none" strike="noStrike">
                          <a:solidFill>
                            <a:srgbClr val="000000"/>
                          </a:solidFill>
                          <a:effectLst/>
                          <a:latin typeface="Arial" panose="020B0604020202020204" pitchFamily="34" charset="0"/>
                          <a:ea typeface="新細明體" panose="02020500000000000000" pitchFamily="18" charset="-120"/>
                        </a:rPr>
                        <a:t>2%</a:t>
                      </a:r>
                    </a:p>
                  </a:txBody>
                  <a:tcPr marL="7592" marR="7592" marT="7592" marB="0" anchor="ctr">
                    <a:lnL>
                      <a:noFill/>
                    </a:lnL>
                    <a:lnR>
                      <a:noFill/>
                    </a:lnR>
                    <a:lnT w="12700" cap="flat" cmpd="sng" algn="ctr">
                      <a:solidFill>
                        <a:srgbClr val="FFFFFF"/>
                      </a:solidFill>
                      <a:prstDash val="solid"/>
                      <a:round/>
                      <a:headEnd type="none" w="med" len="med"/>
                      <a:tailEnd type="none" w="med" len="med"/>
                    </a:lnT>
                    <a:lnB>
                      <a:noFill/>
                    </a:lnB>
                    <a:solidFill>
                      <a:srgbClr val="BFBFBF"/>
                    </a:solidFill>
                  </a:tcPr>
                </a:tc>
                <a:tc>
                  <a:txBody>
                    <a:bodyPr/>
                    <a:lstStyle/>
                    <a:p>
                      <a:pPr algn="r" fontAlgn="ctr"/>
                      <a:r>
                        <a:rPr lang="en-US" altLang="zh-TW" sz="1000" b="1" i="0" u="none" strike="noStrike">
                          <a:solidFill>
                            <a:srgbClr val="000000"/>
                          </a:solidFill>
                          <a:effectLst/>
                          <a:latin typeface="Arial" panose="020B0604020202020204" pitchFamily="34" charset="0"/>
                          <a:ea typeface="新細明體" panose="02020500000000000000" pitchFamily="18" charset="-120"/>
                        </a:rPr>
                        <a:t>36</a:t>
                      </a:r>
                    </a:p>
                  </a:txBody>
                  <a:tcPr marL="7592" marR="7592" marT="7592" marB="0" anchor="ctr">
                    <a:lnL>
                      <a:noFill/>
                    </a:lnL>
                    <a:lnR>
                      <a:noFill/>
                    </a:lnR>
                    <a:lnT w="12700" cap="flat" cmpd="sng" algn="ctr">
                      <a:solidFill>
                        <a:srgbClr val="FFFFFF"/>
                      </a:solidFill>
                      <a:prstDash val="solid"/>
                      <a:round/>
                      <a:headEnd type="none" w="med" len="med"/>
                      <a:tailEnd type="none" w="med" len="med"/>
                    </a:lnT>
                    <a:lnB>
                      <a:noFill/>
                    </a:lnB>
                    <a:solidFill>
                      <a:srgbClr val="BFBFBF"/>
                    </a:solidFill>
                  </a:tcPr>
                </a:tc>
                <a:tc>
                  <a:txBody>
                    <a:bodyPr/>
                    <a:lstStyle/>
                    <a:p>
                      <a:pPr algn="r" fontAlgn="ctr"/>
                      <a:r>
                        <a:rPr lang="en-US" altLang="zh-TW" sz="1000" b="1" i="0" u="none" strike="noStrike">
                          <a:solidFill>
                            <a:srgbClr val="000000"/>
                          </a:solidFill>
                          <a:effectLst/>
                          <a:latin typeface="Arial" panose="020B0604020202020204" pitchFamily="34" charset="0"/>
                          <a:ea typeface="新細明體" panose="02020500000000000000" pitchFamily="18" charset="-120"/>
                        </a:rPr>
                        <a:t>0</a:t>
                      </a:r>
                    </a:p>
                  </a:txBody>
                  <a:tcPr marL="7592" marR="7592" marT="7592" marB="0" anchor="ctr">
                    <a:lnL>
                      <a:noFill/>
                    </a:lnL>
                    <a:lnR>
                      <a:noFill/>
                    </a:lnR>
                    <a:lnT w="12700" cap="flat" cmpd="sng" algn="ctr">
                      <a:solidFill>
                        <a:srgbClr val="FFFFFF"/>
                      </a:solidFill>
                      <a:prstDash val="solid"/>
                      <a:round/>
                      <a:headEnd type="none" w="med" len="med"/>
                      <a:tailEnd type="none" w="med" len="med"/>
                    </a:lnT>
                    <a:lnB>
                      <a:noFill/>
                    </a:lnB>
                    <a:solidFill>
                      <a:srgbClr val="BFBFBF"/>
                    </a:solidFill>
                  </a:tcPr>
                </a:tc>
                <a:tc>
                  <a:txBody>
                    <a:bodyPr/>
                    <a:lstStyle/>
                    <a:p>
                      <a:pPr algn="r" fontAlgn="ctr"/>
                      <a:r>
                        <a:rPr lang="en-US" altLang="zh-TW" sz="1000" b="1" i="0" u="none" strike="noStrike" dirty="0">
                          <a:solidFill>
                            <a:srgbClr val="000000"/>
                          </a:solidFill>
                          <a:effectLst/>
                          <a:latin typeface="Arial" panose="020B0604020202020204" pitchFamily="34" charset="0"/>
                          <a:ea typeface="新細明體" panose="02020500000000000000" pitchFamily="18" charset="-120"/>
                        </a:rPr>
                        <a:t>32.4</a:t>
                      </a:r>
                    </a:p>
                  </a:txBody>
                  <a:tcPr marL="7592" marR="7592" marT="7592" marB="0" anchor="ctr">
                    <a:lnL>
                      <a:noFill/>
                    </a:lnL>
                    <a:lnR>
                      <a:noFill/>
                    </a:lnR>
                    <a:lnT w="12700" cap="flat" cmpd="sng" algn="ctr">
                      <a:solidFill>
                        <a:srgbClr val="FFFFFF"/>
                      </a:solidFill>
                      <a:prstDash val="solid"/>
                      <a:round/>
                      <a:headEnd type="none" w="med" len="med"/>
                      <a:tailEnd type="none" w="med" len="med"/>
                    </a:lnT>
                    <a:lnB>
                      <a:noFill/>
                    </a:lnB>
                    <a:solidFill>
                      <a:srgbClr val="BFBFBF"/>
                    </a:solidFill>
                  </a:tcPr>
                </a:tc>
                <a:extLst>
                  <a:ext uri="{0D108BD9-81ED-4DB2-BD59-A6C34878D82A}">
                    <a16:rowId xmlns:a16="http://schemas.microsoft.com/office/drawing/2014/main" val="228366474"/>
                  </a:ext>
                </a:extLst>
              </a:tr>
            </a:tbl>
          </a:graphicData>
        </a:graphic>
      </p:graphicFrame>
      <p:sp>
        <p:nvSpPr>
          <p:cNvPr id="16" name="矩形 15"/>
          <p:cNvSpPr/>
          <p:nvPr/>
        </p:nvSpPr>
        <p:spPr>
          <a:xfrm>
            <a:off x="36168" y="6858000"/>
            <a:ext cx="2060179" cy="400110"/>
          </a:xfrm>
          <a:prstGeom prst="rect">
            <a:avLst/>
          </a:prstGeom>
        </p:spPr>
        <p:txBody>
          <a:bodyPr wrap="none">
            <a:spAutoFit/>
          </a:bodyPr>
          <a:lstStyle/>
          <a:p>
            <a:r>
              <a:rPr lang="en-US" altLang="zh-TW" sz="1000" dirty="0"/>
              <a:t>Unit : USD </a:t>
            </a:r>
            <a:r>
              <a:rPr lang="en-US" altLang="zh-TW" sz="1000" dirty="0" err="1"/>
              <a:t>mn</a:t>
            </a:r>
            <a:r>
              <a:rPr lang="en-US" altLang="zh-TW" sz="1000" dirty="0"/>
              <a:t>. </a:t>
            </a:r>
          </a:p>
          <a:p>
            <a:r>
              <a:rPr lang="en-US" altLang="zh-TW" sz="1000" dirty="0"/>
              <a:t>Source : SA. Data is as of June 9</a:t>
            </a:r>
          </a:p>
        </p:txBody>
      </p:sp>
      <p:sp>
        <p:nvSpPr>
          <p:cNvPr id="7" name="框架 6"/>
          <p:cNvSpPr/>
          <p:nvPr/>
        </p:nvSpPr>
        <p:spPr bwMode="auto">
          <a:xfrm>
            <a:off x="5189220" y="1500117"/>
            <a:ext cx="1315462" cy="4778722"/>
          </a:xfrm>
          <a:prstGeom prst="frame">
            <a:avLst>
              <a:gd name="adj1" fmla="val 5418"/>
            </a:avLst>
          </a:prstGeom>
          <a:solidFill>
            <a:srgbClr val="00B05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Tree>
    <p:extLst>
      <p:ext uri="{BB962C8B-B14F-4D97-AF65-F5344CB8AC3E}">
        <p14:creationId xmlns:p14="http://schemas.microsoft.com/office/powerpoint/2010/main" val="9052782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F40BDD72-1960-4172-B575-A9D344DF4EC2}" type="slidenum">
              <a:rPr lang="zh-TW" altLang="en-US" smtClean="0"/>
              <a:pPr/>
              <a:t>17</a:t>
            </a:fld>
            <a:endParaRPr lang="zh-TW" altLang="en-US" dirty="0"/>
          </a:p>
        </p:txBody>
      </p:sp>
      <p:sp>
        <p:nvSpPr>
          <p:cNvPr id="6" name="標題 3"/>
          <p:cNvSpPr>
            <a:spLocks noGrp="1"/>
          </p:cNvSpPr>
          <p:nvPr>
            <p:ph type="title"/>
          </p:nvPr>
        </p:nvSpPr>
        <p:spPr/>
        <p:txBody>
          <a:bodyPr/>
          <a:lstStyle/>
          <a:p>
            <a:pPr algn="ctr"/>
            <a:r>
              <a:rPr lang="en-US" altLang="zh-TW" dirty="0"/>
              <a:t>Offshore ILP mandate Wallet share </a:t>
            </a:r>
            <a:r>
              <a:rPr lang="en-US" altLang="zh-TW" dirty="0" smtClean="0"/>
              <a:t/>
            </a:r>
            <a:br>
              <a:rPr lang="en-US" altLang="zh-TW" dirty="0" smtClean="0"/>
            </a:br>
            <a:r>
              <a:rPr lang="en-US" altLang="zh-TW" dirty="0" smtClean="0"/>
              <a:t>– </a:t>
            </a:r>
            <a:r>
              <a:rPr lang="en-US" altLang="zh-TW" dirty="0"/>
              <a:t>Not On AIA List</a:t>
            </a:r>
            <a:endParaRPr lang="zh-TW" altLang="en-US" dirty="0"/>
          </a:p>
        </p:txBody>
      </p:sp>
      <p:sp>
        <p:nvSpPr>
          <p:cNvPr id="16" name="矩形 15"/>
          <p:cNvSpPr/>
          <p:nvPr/>
        </p:nvSpPr>
        <p:spPr>
          <a:xfrm>
            <a:off x="180168" y="5092388"/>
            <a:ext cx="2060179" cy="400110"/>
          </a:xfrm>
          <a:prstGeom prst="rect">
            <a:avLst/>
          </a:prstGeom>
        </p:spPr>
        <p:txBody>
          <a:bodyPr wrap="none">
            <a:spAutoFit/>
          </a:bodyPr>
          <a:lstStyle/>
          <a:p>
            <a:r>
              <a:rPr lang="en-US" altLang="zh-TW" sz="1000" dirty="0"/>
              <a:t>Unit : USD </a:t>
            </a:r>
            <a:r>
              <a:rPr lang="en-US" altLang="zh-TW" sz="1000" dirty="0" err="1"/>
              <a:t>mn</a:t>
            </a:r>
            <a:r>
              <a:rPr lang="en-US" altLang="zh-TW" sz="1000" dirty="0"/>
              <a:t>. </a:t>
            </a:r>
          </a:p>
          <a:p>
            <a:r>
              <a:rPr lang="en-US" altLang="zh-TW" sz="1000" dirty="0"/>
              <a:t>Source : SA. Data is as of June 9</a:t>
            </a:r>
          </a:p>
        </p:txBody>
      </p:sp>
      <p:graphicFrame>
        <p:nvGraphicFramePr>
          <p:cNvPr id="2" name="表格 1"/>
          <p:cNvGraphicFramePr>
            <a:graphicFrameLocks noGrp="1"/>
          </p:cNvGraphicFramePr>
          <p:nvPr>
            <p:extLst>
              <p:ext uri="{D42A27DB-BD31-4B8C-83A1-F6EECF244321}">
                <p14:modId xmlns:p14="http://schemas.microsoft.com/office/powerpoint/2010/main" val="1591627858"/>
              </p:ext>
            </p:extLst>
          </p:nvPr>
        </p:nvGraphicFramePr>
        <p:xfrm>
          <a:off x="291138" y="1375115"/>
          <a:ext cx="9387390" cy="3657600"/>
        </p:xfrm>
        <a:graphic>
          <a:graphicData uri="http://schemas.openxmlformats.org/drawingml/2006/table">
            <a:tbl>
              <a:tblPr/>
              <a:tblGrid>
                <a:gridCol w="5542103">
                  <a:extLst>
                    <a:ext uri="{9D8B030D-6E8A-4147-A177-3AD203B41FA5}">
                      <a16:colId xmlns:a16="http://schemas.microsoft.com/office/drawing/2014/main" val="3499786750"/>
                    </a:ext>
                  </a:extLst>
                </a:gridCol>
                <a:gridCol w="1082566">
                  <a:extLst>
                    <a:ext uri="{9D8B030D-6E8A-4147-A177-3AD203B41FA5}">
                      <a16:colId xmlns:a16="http://schemas.microsoft.com/office/drawing/2014/main" val="3750591557"/>
                    </a:ext>
                  </a:extLst>
                </a:gridCol>
                <a:gridCol w="728969">
                  <a:extLst>
                    <a:ext uri="{9D8B030D-6E8A-4147-A177-3AD203B41FA5}">
                      <a16:colId xmlns:a16="http://schemas.microsoft.com/office/drawing/2014/main" val="2967838408"/>
                    </a:ext>
                  </a:extLst>
                </a:gridCol>
                <a:gridCol w="1016876">
                  <a:extLst>
                    <a:ext uri="{9D8B030D-6E8A-4147-A177-3AD203B41FA5}">
                      <a16:colId xmlns:a16="http://schemas.microsoft.com/office/drawing/2014/main" val="1695000973"/>
                    </a:ext>
                  </a:extLst>
                </a:gridCol>
                <a:gridCol w="1016876">
                  <a:extLst>
                    <a:ext uri="{9D8B030D-6E8A-4147-A177-3AD203B41FA5}">
                      <a16:colId xmlns:a16="http://schemas.microsoft.com/office/drawing/2014/main" val="2650210544"/>
                    </a:ext>
                  </a:extLst>
                </a:gridCol>
              </a:tblGrid>
              <a:tr h="243840">
                <a:tc>
                  <a:txBody>
                    <a:bodyPr/>
                    <a:lstStyle/>
                    <a:p>
                      <a:pPr algn="l" fontAlgn="b"/>
                      <a:r>
                        <a:rPr lang="en-US" sz="1000" b="1" i="0" u="none" strike="noStrike" dirty="0">
                          <a:solidFill>
                            <a:schemeClr val="bg1"/>
                          </a:solidFill>
                          <a:effectLst/>
                          <a:latin typeface="Arial" panose="020B0604020202020204" pitchFamily="34" charset="0"/>
                          <a:ea typeface="新細明體" panose="02020500000000000000" pitchFamily="18" charset="-120"/>
                        </a:rPr>
                        <a:t>Account name</a:t>
                      </a:r>
                    </a:p>
                  </a:txBody>
                  <a:tcPr marL="45720" marR="457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2420"/>
                    </a:solidFill>
                  </a:tcPr>
                </a:tc>
                <a:tc>
                  <a:txBody>
                    <a:bodyPr/>
                    <a:lstStyle/>
                    <a:p>
                      <a:pPr algn="r" fontAlgn="b"/>
                      <a:r>
                        <a:rPr lang="en-US" sz="1000" b="1" i="0" u="none" strike="noStrike" dirty="0">
                          <a:solidFill>
                            <a:schemeClr val="bg1"/>
                          </a:solidFill>
                          <a:effectLst/>
                          <a:latin typeface="Arial" panose="020B0604020202020204" pitchFamily="34" charset="0"/>
                          <a:ea typeface="新細明體" panose="02020500000000000000" pitchFamily="18" charset="-120"/>
                        </a:rPr>
                        <a:t>Subtotal</a:t>
                      </a:r>
                    </a:p>
                  </a:txBody>
                  <a:tcPr marL="45720" marR="457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2420"/>
                    </a:solidFill>
                  </a:tcPr>
                </a:tc>
                <a:tc>
                  <a:txBody>
                    <a:bodyPr/>
                    <a:lstStyle/>
                    <a:p>
                      <a:pPr algn="r" fontAlgn="b"/>
                      <a:r>
                        <a:rPr lang="en-US" sz="1000" b="1" i="0" u="none" strike="noStrike" dirty="0">
                          <a:solidFill>
                            <a:schemeClr val="bg1"/>
                          </a:solidFill>
                          <a:effectLst/>
                          <a:latin typeface="Arial" panose="020B0604020202020204" pitchFamily="34" charset="0"/>
                          <a:ea typeface="新細明體" panose="02020500000000000000" pitchFamily="18" charset="-120"/>
                        </a:rPr>
                        <a:t>NAMU</a:t>
                      </a:r>
                    </a:p>
                  </a:txBody>
                  <a:tcPr marL="45720" marR="457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2420"/>
                    </a:solidFill>
                  </a:tcPr>
                </a:tc>
                <a:tc>
                  <a:txBody>
                    <a:bodyPr/>
                    <a:lstStyle/>
                    <a:p>
                      <a:pPr algn="r" fontAlgn="b"/>
                      <a:r>
                        <a:rPr lang="en-US" sz="1000" b="1" i="0" u="none" strike="noStrike" dirty="0">
                          <a:solidFill>
                            <a:schemeClr val="bg1"/>
                          </a:solidFill>
                          <a:effectLst/>
                          <a:latin typeface="Arial" panose="020B0604020202020204" pitchFamily="34" charset="0"/>
                          <a:ea typeface="新細明體" panose="02020500000000000000" pitchFamily="18" charset="-120"/>
                        </a:rPr>
                        <a:t>NN(L)</a:t>
                      </a:r>
                    </a:p>
                  </a:txBody>
                  <a:tcPr marL="45720" marR="457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2420"/>
                    </a:solidFill>
                  </a:tcPr>
                </a:tc>
                <a:tc>
                  <a:txBody>
                    <a:bodyPr/>
                    <a:lstStyle/>
                    <a:p>
                      <a:pPr algn="r" fontAlgn="b"/>
                      <a:r>
                        <a:rPr lang="en-US" sz="1000" b="1" i="0" u="none" strike="noStrike" dirty="0">
                          <a:solidFill>
                            <a:schemeClr val="bg1"/>
                          </a:solidFill>
                          <a:effectLst/>
                          <a:latin typeface="Arial" panose="020B0604020202020204" pitchFamily="34" charset="0"/>
                          <a:ea typeface="新細明體" panose="02020500000000000000" pitchFamily="18" charset="-120"/>
                        </a:rPr>
                        <a:t>Ninety One</a:t>
                      </a:r>
                    </a:p>
                  </a:txBody>
                  <a:tcPr marL="45720" marR="457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2420"/>
                    </a:solidFill>
                  </a:tcPr>
                </a:tc>
                <a:extLst>
                  <a:ext uri="{0D108BD9-81ED-4DB2-BD59-A6C34878D82A}">
                    <a16:rowId xmlns:a16="http://schemas.microsoft.com/office/drawing/2014/main" val="400202604"/>
                  </a:ext>
                </a:extLst>
              </a:tr>
              <a:tr h="243840">
                <a:tc>
                  <a:txBody>
                    <a:bodyPr/>
                    <a:lstStyle/>
                    <a:p>
                      <a:pPr algn="l" fontAlgn="ct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宏泰人壽樂活人生積極型全權委託街口投信帳戶</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1"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1" i="0" u="none" strike="noStrike" dirty="0">
                          <a:solidFill>
                            <a:srgbClr val="000000"/>
                          </a:solidFill>
                          <a:effectLst/>
                          <a:latin typeface="Arial" panose="020B0604020202020204" pitchFamily="34" charset="0"/>
                          <a:ea typeface="新細明體" panose="02020500000000000000" pitchFamily="18" charset="-120"/>
                        </a:rPr>
                        <a:t>3,536,066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a:solidFill>
                            <a:srgbClr val="000000"/>
                          </a:solidFill>
                          <a:effectLst/>
                          <a:latin typeface="Arial" panose="020B0604020202020204" pitchFamily="34" charset="0"/>
                          <a:ea typeface="新細明體" panose="02020500000000000000" pitchFamily="18" charset="-120"/>
                        </a:rPr>
                        <a:t>      </a:t>
                      </a:r>
                      <a:r>
                        <a:rPr lang="en-US" altLang="zh-TW" sz="1000" b="0" i="0" u="none" strike="noStrike">
                          <a:solidFill>
                            <a:srgbClr val="000000"/>
                          </a:solidFill>
                          <a:effectLst/>
                          <a:latin typeface="Arial" panose="020B0604020202020204" pitchFamily="34" charset="0"/>
                          <a:ea typeface="新細明體" panose="02020500000000000000" pitchFamily="18" charset="-120"/>
                        </a:rPr>
                        <a:t>3,536,066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62320"/>
                  </a:ext>
                </a:extLst>
              </a:tr>
              <a:tr h="243840">
                <a:tc>
                  <a:txBody>
                    <a:bodyPr/>
                    <a:lstStyle/>
                    <a:p>
                      <a:pPr algn="l" fontAlgn="ct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法國巴黎人壽全球資產投資帳戶</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委託復華投信運用操作</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1" i="0" u="none" strike="noStrike">
                          <a:solidFill>
                            <a:srgbClr val="000000"/>
                          </a:solidFill>
                          <a:effectLst/>
                          <a:latin typeface="Arial" panose="020B0604020202020204" pitchFamily="34" charset="0"/>
                          <a:ea typeface="新細明體" panose="02020500000000000000" pitchFamily="18" charset="-120"/>
                        </a:rPr>
                        <a:t>      </a:t>
                      </a:r>
                      <a:r>
                        <a:rPr lang="en-US" altLang="zh-TW" sz="1000" b="1" i="0" u="none" strike="noStrike">
                          <a:solidFill>
                            <a:srgbClr val="000000"/>
                          </a:solidFill>
                          <a:effectLst/>
                          <a:latin typeface="Arial" panose="020B0604020202020204" pitchFamily="34" charset="0"/>
                          <a:ea typeface="新細明體" panose="02020500000000000000" pitchFamily="18" charset="-120"/>
                        </a:rPr>
                        <a:t>3,441,912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2,770,463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a:solidFill>
                            <a:srgbClr val="000000"/>
                          </a:solidFill>
                          <a:effectLst/>
                          <a:latin typeface="Arial" panose="020B0604020202020204" pitchFamily="34" charset="0"/>
                          <a:ea typeface="新細明體" panose="02020500000000000000" pitchFamily="18" charset="-120"/>
                        </a:rPr>
                        <a:t>         </a:t>
                      </a:r>
                      <a:r>
                        <a:rPr lang="en-US" altLang="zh-TW" sz="1000" b="0" i="0" u="none" strike="noStrike">
                          <a:solidFill>
                            <a:srgbClr val="000000"/>
                          </a:solidFill>
                          <a:effectLst/>
                          <a:latin typeface="Arial" panose="020B0604020202020204" pitchFamily="34" charset="0"/>
                          <a:ea typeface="新細明體" panose="02020500000000000000" pitchFamily="18" charset="-120"/>
                        </a:rPr>
                        <a:t>671,448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9378370"/>
                  </a:ext>
                </a:extLst>
              </a:tr>
              <a:tr h="243840">
                <a:tc>
                  <a:txBody>
                    <a:bodyPr/>
                    <a:lstStyle/>
                    <a:p>
                      <a:pPr algn="l" fontAlgn="ct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安聯人壽委託富蘭克林華美投信投資帳戶</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_</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精選收益型</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月撥回</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澳幣計價</a:t>
                      </a:r>
                      <a:endParaRPr lang="zh-TW" altLang="en-US" sz="1000" b="0" i="0" u="none" strike="noStrike" dirty="0">
                        <a:solidFill>
                          <a:srgbClr val="000000"/>
                        </a:solidFill>
                        <a:effectLst/>
                        <a:latin typeface="Arial" panose="020B0604020202020204" pitchFamily="34" charset="0"/>
                        <a:ea typeface="新細明體" panose="02020500000000000000" pitchFamily="18" charset="-12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1"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1" i="0" u="none" strike="noStrike" dirty="0">
                          <a:solidFill>
                            <a:srgbClr val="000000"/>
                          </a:solidFill>
                          <a:effectLst/>
                          <a:latin typeface="Arial" panose="020B0604020202020204" pitchFamily="34" charset="0"/>
                          <a:ea typeface="新細明體" panose="02020500000000000000" pitchFamily="18" charset="-120"/>
                        </a:rPr>
                        <a:t>3,162,219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a:solidFill>
                            <a:srgbClr val="000000"/>
                          </a:solidFill>
                          <a:effectLst/>
                          <a:latin typeface="Arial" panose="020B0604020202020204" pitchFamily="34" charset="0"/>
                          <a:ea typeface="新細明體" panose="02020500000000000000" pitchFamily="18" charset="-120"/>
                        </a:rPr>
                        <a:t>      </a:t>
                      </a:r>
                      <a:r>
                        <a:rPr lang="en-US" altLang="zh-TW" sz="1000" b="0" i="0" u="none" strike="noStrike">
                          <a:solidFill>
                            <a:srgbClr val="000000"/>
                          </a:solidFill>
                          <a:effectLst/>
                          <a:latin typeface="Arial" panose="020B0604020202020204" pitchFamily="34" charset="0"/>
                          <a:ea typeface="新細明體" panose="02020500000000000000" pitchFamily="18" charset="-120"/>
                        </a:rPr>
                        <a:t>3,162,219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9772599"/>
                  </a:ext>
                </a:extLst>
              </a:tr>
              <a:tr h="243840">
                <a:tc>
                  <a:txBody>
                    <a:bodyPr/>
                    <a:lstStyle/>
                    <a:p>
                      <a:pPr algn="l" fontAlgn="ct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安聯人壽委託復華投信投資帳戶</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美元環球股債均衡組合</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雙月撥回</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1"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1" i="0" u="none" strike="noStrike" dirty="0">
                          <a:solidFill>
                            <a:srgbClr val="000000"/>
                          </a:solidFill>
                          <a:effectLst/>
                          <a:latin typeface="Arial" panose="020B0604020202020204" pitchFamily="34" charset="0"/>
                          <a:ea typeface="新細明體" panose="02020500000000000000" pitchFamily="18" charset="-120"/>
                        </a:rPr>
                        <a:t>1,965,439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a:solidFill>
                            <a:srgbClr val="000000"/>
                          </a:solidFill>
                          <a:effectLst/>
                          <a:latin typeface="Arial" panose="020B0604020202020204" pitchFamily="34" charset="0"/>
                          <a:ea typeface="新細明體" panose="02020500000000000000" pitchFamily="18" charset="-120"/>
                        </a:rPr>
                        <a:t>      </a:t>
                      </a:r>
                      <a:r>
                        <a:rPr lang="en-US" altLang="zh-TW" sz="1000" b="0" i="0" u="none" strike="noStrike">
                          <a:solidFill>
                            <a:srgbClr val="000000"/>
                          </a:solidFill>
                          <a:effectLst/>
                          <a:latin typeface="Arial" panose="020B0604020202020204" pitchFamily="34" charset="0"/>
                          <a:ea typeface="新細明體" panose="02020500000000000000" pitchFamily="18" charset="-120"/>
                        </a:rPr>
                        <a:t>1,965,439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7457839"/>
                  </a:ext>
                </a:extLst>
              </a:tr>
              <a:tr h="243840">
                <a:tc>
                  <a:txBody>
                    <a:bodyPr/>
                    <a:lstStyle/>
                    <a:p>
                      <a:pPr algn="l" fontAlgn="ct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新光人壽投資型保險商品鑫富發投資帳戶全權委託富蘭克林華美投信投資帳戶</a:t>
                      </a:r>
                      <a:endParaRPr lang="zh-TW" altLang="en-US" sz="1000" b="0" i="0" u="none" strike="noStrike" dirty="0">
                        <a:solidFill>
                          <a:srgbClr val="000000"/>
                        </a:solidFill>
                        <a:effectLst/>
                        <a:latin typeface="Arial" panose="020B0604020202020204" pitchFamily="34" charset="0"/>
                        <a:ea typeface="新細明體" panose="02020500000000000000" pitchFamily="18" charset="-12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1"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1" i="0" u="none" strike="noStrike" dirty="0">
                          <a:solidFill>
                            <a:srgbClr val="000000"/>
                          </a:solidFill>
                          <a:effectLst/>
                          <a:latin typeface="Arial" panose="020B0604020202020204" pitchFamily="34" charset="0"/>
                          <a:ea typeface="新細明體" panose="02020500000000000000" pitchFamily="18" charset="-120"/>
                        </a:rPr>
                        <a:t>1,453,345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a:solidFill>
                            <a:srgbClr val="000000"/>
                          </a:solidFill>
                          <a:effectLst/>
                          <a:latin typeface="Arial" panose="020B0604020202020204" pitchFamily="34" charset="0"/>
                          <a:ea typeface="新細明體" panose="02020500000000000000" pitchFamily="18" charset="-120"/>
                        </a:rPr>
                        <a:t>      </a:t>
                      </a:r>
                      <a:r>
                        <a:rPr lang="en-US" altLang="zh-TW" sz="1000" b="0" i="0" u="none" strike="noStrike">
                          <a:solidFill>
                            <a:srgbClr val="000000"/>
                          </a:solidFill>
                          <a:effectLst/>
                          <a:latin typeface="Arial" panose="020B0604020202020204" pitchFamily="34" charset="0"/>
                          <a:ea typeface="新細明體" panose="02020500000000000000" pitchFamily="18" charset="-120"/>
                        </a:rPr>
                        <a:t>1,453,345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17762"/>
                  </a:ext>
                </a:extLst>
              </a:tr>
              <a:tr h="243840">
                <a:tc>
                  <a:txBody>
                    <a:bodyPr/>
                    <a:lstStyle/>
                    <a:p>
                      <a:pPr algn="l"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富蘭克林華美亞太龍贏多元收益全權委託管理帳戶</a:t>
                      </a:r>
                      <a:r>
                        <a:rPr lang="en-US" altLang="zh-TW" sz="1000" b="0" i="0" u="none" strike="noStrike">
                          <a:solidFill>
                            <a:srgbClr val="000000"/>
                          </a:solidFill>
                          <a:effectLst/>
                          <a:latin typeface="Arial" panose="020B0604020202020204" pitchFamily="34" charset="0"/>
                          <a:ea typeface="新細明體" panose="02020500000000000000" pitchFamily="18" charset="-120"/>
                        </a:rPr>
                        <a:t>-</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中國人壽</a:t>
                      </a:r>
                      <a:endParaRPr lang="zh-TW" altLang="en-US" sz="1000" b="0" i="0" u="none" strike="noStrike">
                        <a:solidFill>
                          <a:srgbClr val="000000"/>
                        </a:solidFill>
                        <a:effectLst/>
                        <a:latin typeface="Arial" panose="020B0604020202020204" pitchFamily="34" charset="0"/>
                        <a:ea typeface="新細明體" panose="02020500000000000000" pitchFamily="18" charset="-12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1"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1" i="0" u="none" strike="noStrike" dirty="0">
                          <a:solidFill>
                            <a:srgbClr val="000000"/>
                          </a:solidFill>
                          <a:effectLst/>
                          <a:latin typeface="Arial" panose="020B0604020202020204" pitchFamily="34" charset="0"/>
                          <a:ea typeface="新細明體" panose="02020500000000000000" pitchFamily="18" charset="-120"/>
                        </a:rPr>
                        <a:t>1,260,026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1,260,026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9361469"/>
                  </a:ext>
                </a:extLst>
              </a:tr>
              <a:tr h="243840">
                <a:tc>
                  <a:txBody>
                    <a:bodyPr/>
                    <a:lstStyle/>
                    <a:p>
                      <a:pPr algn="l"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台北富邦商業銀行受託保管富邦人壽投資型保險商品投資專戶全權委託富邦投信投資帳戶</a:t>
                      </a:r>
                      <a:r>
                        <a:rPr lang="en-US" altLang="zh-TW" sz="1000" b="0" i="0" u="none" strike="noStrike">
                          <a:solidFill>
                            <a:srgbClr val="000000"/>
                          </a:solidFill>
                          <a:effectLst/>
                          <a:latin typeface="Arial" panose="020B0604020202020204" pitchFamily="34" charset="0"/>
                          <a:ea typeface="新細明體" panose="02020500000000000000" pitchFamily="18" charset="-120"/>
                        </a:rPr>
                        <a:t>-Acc2</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1"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1" i="0" u="none" strike="noStrike" dirty="0">
                          <a:solidFill>
                            <a:srgbClr val="000000"/>
                          </a:solidFill>
                          <a:effectLst/>
                          <a:latin typeface="Arial" panose="020B0604020202020204" pitchFamily="34" charset="0"/>
                          <a:ea typeface="新細明體" panose="02020500000000000000" pitchFamily="18" charset="-120"/>
                        </a:rPr>
                        <a:t>851,572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851,572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7693507"/>
                  </a:ext>
                </a:extLst>
              </a:tr>
              <a:tr h="243840">
                <a:tc>
                  <a:txBody>
                    <a:bodyPr/>
                    <a:lstStyle/>
                    <a:p>
                      <a:pPr algn="l" fontAlgn="ct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安聯人壽委託復華投信投資帳戶</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環球精選</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美元</a:t>
                      </a:r>
                      <a:endParaRPr lang="zh-TW" altLang="en-US" sz="1000" b="0" i="0" u="none" strike="noStrike" dirty="0">
                        <a:solidFill>
                          <a:srgbClr val="000000"/>
                        </a:solidFill>
                        <a:effectLst/>
                        <a:latin typeface="Arial" panose="020B0604020202020204" pitchFamily="34" charset="0"/>
                        <a:ea typeface="新細明體" panose="02020500000000000000" pitchFamily="18" charset="-12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1"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1" i="0" u="none" strike="noStrike" dirty="0">
                          <a:solidFill>
                            <a:srgbClr val="000000"/>
                          </a:solidFill>
                          <a:effectLst/>
                          <a:latin typeface="Arial" panose="020B0604020202020204" pitchFamily="34" charset="0"/>
                          <a:ea typeface="新細明體" panose="02020500000000000000" pitchFamily="18" charset="-120"/>
                        </a:rPr>
                        <a:t>702,515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453,389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a:solidFill>
                            <a:srgbClr val="000000"/>
                          </a:solidFill>
                          <a:effectLst/>
                          <a:latin typeface="Arial" panose="020B0604020202020204" pitchFamily="34" charset="0"/>
                          <a:ea typeface="新細明體" panose="02020500000000000000" pitchFamily="18" charset="-120"/>
                        </a:rPr>
                        <a:t>         </a:t>
                      </a:r>
                      <a:r>
                        <a:rPr lang="en-US" altLang="zh-TW" sz="1000" b="0" i="0" u="none" strike="noStrike">
                          <a:solidFill>
                            <a:srgbClr val="000000"/>
                          </a:solidFill>
                          <a:effectLst/>
                          <a:latin typeface="Arial" panose="020B0604020202020204" pitchFamily="34" charset="0"/>
                          <a:ea typeface="新細明體" panose="02020500000000000000" pitchFamily="18" charset="-120"/>
                        </a:rPr>
                        <a:t>249,126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0018593"/>
                  </a:ext>
                </a:extLst>
              </a:tr>
              <a:tr h="243840">
                <a:tc>
                  <a:txBody>
                    <a:bodyPr/>
                    <a:lstStyle/>
                    <a:p>
                      <a:pPr algn="l" fontAlgn="ct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安達人壽全權委託合庫投信全委代操雙享利投資帳戶</a:t>
                      </a:r>
                      <a:endParaRPr lang="zh-TW" altLang="en-US" sz="1000" b="0" i="0" u="none" strike="noStrike" dirty="0">
                        <a:solidFill>
                          <a:srgbClr val="000000"/>
                        </a:solidFill>
                        <a:effectLst/>
                        <a:latin typeface="Arial" panose="020B0604020202020204" pitchFamily="34" charset="0"/>
                        <a:ea typeface="新細明體" panose="02020500000000000000" pitchFamily="18" charset="-12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1"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1" i="0" u="none" strike="noStrike" dirty="0">
                          <a:solidFill>
                            <a:srgbClr val="000000"/>
                          </a:solidFill>
                          <a:effectLst/>
                          <a:latin typeface="Arial" panose="020B0604020202020204" pitchFamily="34" charset="0"/>
                          <a:ea typeface="新細明體" panose="02020500000000000000" pitchFamily="18" charset="-120"/>
                        </a:rPr>
                        <a:t>577,784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577,784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5738467"/>
                  </a:ext>
                </a:extLst>
              </a:tr>
              <a:tr h="243840">
                <a:tc>
                  <a:txBody>
                    <a:bodyPr/>
                    <a:lstStyle/>
                    <a:p>
                      <a:pPr algn="l" fontAlgn="ct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台北富邦商業銀行受託保管富邦人壽投資型保險商品投資專戶全權委託富邦投信投資帳戶</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-Acc1</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1"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1" i="0" u="none" strike="noStrike" dirty="0">
                          <a:solidFill>
                            <a:srgbClr val="000000"/>
                          </a:solidFill>
                          <a:effectLst/>
                          <a:latin typeface="Arial" panose="020B0604020202020204" pitchFamily="34" charset="0"/>
                          <a:ea typeface="新細明體" panose="02020500000000000000" pitchFamily="18" charset="-120"/>
                        </a:rPr>
                        <a:t>364,959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364,959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5141265"/>
                  </a:ext>
                </a:extLst>
              </a:tr>
              <a:tr h="243840">
                <a:tc>
                  <a:txBody>
                    <a:bodyPr/>
                    <a:lstStyle/>
                    <a:p>
                      <a:pPr algn="l" fontAlgn="ct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法國巴黎人壽環球穩健投資帳戶</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委託群益投信運用操作</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1"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1" i="0" u="none" strike="noStrike" dirty="0">
                          <a:solidFill>
                            <a:srgbClr val="000000"/>
                          </a:solidFill>
                          <a:effectLst/>
                          <a:latin typeface="Arial" panose="020B0604020202020204" pitchFamily="34" charset="0"/>
                          <a:ea typeface="新細明體" panose="02020500000000000000" pitchFamily="18" charset="-120"/>
                        </a:rPr>
                        <a:t>281,904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281,904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8195044"/>
                  </a:ext>
                </a:extLst>
              </a:tr>
              <a:tr h="243840">
                <a:tc>
                  <a:txBody>
                    <a:bodyPr/>
                    <a:lstStyle/>
                    <a:p>
                      <a:pPr algn="l"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合作金庫人壽環球穩健投資帳戶</a:t>
                      </a:r>
                      <a:r>
                        <a:rPr lang="en-US" altLang="zh-TW" sz="1000" b="0" i="0" u="none" strike="noStrike">
                          <a:solidFill>
                            <a:srgbClr val="000000"/>
                          </a:solidFill>
                          <a:effectLst/>
                          <a:latin typeface="Arial" panose="020B0604020202020204" pitchFamily="34" charset="0"/>
                          <a:ea typeface="新細明體" panose="02020500000000000000" pitchFamily="18" charset="-120"/>
                        </a:rPr>
                        <a:t>(</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委託合庫投信運用操作</a:t>
                      </a:r>
                      <a:r>
                        <a:rPr lang="en-US" altLang="zh-TW" sz="1000" b="0" i="0" u="none" strike="noStrike">
                          <a:solidFill>
                            <a:srgbClr val="000000"/>
                          </a:solidFill>
                          <a:effectLst/>
                          <a:latin typeface="Arial" panose="020B0604020202020204" pitchFamily="34" charset="0"/>
                          <a:ea typeface="新細明體" panose="02020500000000000000" pitchFamily="18" charset="-120"/>
                        </a:rPr>
                        <a: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1"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1" i="0" u="none" strike="noStrike" dirty="0">
                          <a:solidFill>
                            <a:srgbClr val="000000"/>
                          </a:solidFill>
                          <a:effectLst/>
                          <a:latin typeface="Arial" panose="020B0604020202020204" pitchFamily="34" charset="0"/>
                          <a:ea typeface="新細明體" panose="02020500000000000000" pitchFamily="18" charset="-120"/>
                        </a:rPr>
                        <a:t>149,784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38,497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111,287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8919358"/>
                  </a:ext>
                </a:extLst>
              </a:tr>
              <a:tr h="243840">
                <a:tc>
                  <a:txBody>
                    <a:bodyPr/>
                    <a:lstStyle/>
                    <a:p>
                      <a:pPr algn="l" fontAlgn="ct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法國巴黎人壽環球穩健投資帳戶</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委託富蘭克林華美投信運用操作</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1"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1" i="0" u="none" strike="noStrike" dirty="0">
                          <a:solidFill>
                            <a:srgbClr val="000000"/>
                          </a:solidFill>
                          <a:effectLst/>
                          <a:latin typeface="Arial" panose="020B0604020202020204" pitchFamily="34" charset="0"/>
                          <a:ea typeface="新細明體" panose="02020500000000000000" pitchFamily="18" charset="-120"/>
                        </a:rPr>
                        <a:t>103,014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a:solidFill>
                            <a:srgbClr val="000000"/>
                          </a:solidFill>
                          <a:effectLst/>
                          <a:latin typeface="Arial" panose="020B0604020202020204" pitchFamily="34" charset="0"/>
                          <a:ea typeface="新細明體" panose="02020500000000000000" pitchFamily="18" charset="-12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103,014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9089713"/>
                  </a:ext>
                </a:extLst>
              </a:tr>
              <a:tr h="243840">
                <a:tc>
                  <a:txBody>
                    <a:bodyPr/>
                    <a:lstStyle/>
                    <a:p>
                      <a:pPr algn="l" fontAlgn="ctr"/>
                      <a:r>
                        <a:rPr lang="en-US" sz="1000" b="0" i="0" u="none" strike="noStrike" dirty="0">
                          <a:solidFill>
                            <a:srgbClr val="000000"/>
                          </a:solidFill>
                          <a:effectLst/>
                          <a:latin typeface="Arial" panose="020B0604020202020204" pitchFamily="34" charset="0"/>
                          <a:ea typeface="新細明體" panose="02020500000000000000" pitchFamily="18" charset="-120"/>
                        </a:rPr>
                        <a:t>Total</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zh-TW" altLang="en-US" sz="1000" b="1"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1" i="0" u="none" strike="noStrike" dirty="0">
                          <a:solidFill>
                            <a:srgbClr val="000000"/>
                          </a:solidFill>
                          <a:effectLst/>
                          <a:latin typeface="Arial" panose="020B0604020202020204" pitchFamily="34" charset="0"/>
                          <a:ea typeface="新細明體" panose="02020500000000000000" pitchFamily="18" charset="-120"/>
                        </a:rPr>
                        <a:t>17,850,539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en-US" altLang="zh-TW" sz="1000" b="0" i="0" u="none" strike="noStrike" dirty="0">
                          <a:solidFill>
                            <a:srgbClr val="000000"/>
                          </a:solidFill>
                          <a:effectLst/>
                          <a:latin typeface="Arial" panose="020B0604020202020204" pitchFamily="34" charset="0"/>
                          <a:ea typeface="新細明體" panose="02020500000000000000" pitchFamily="18" charset="-120"/>
                        </a:rPr>
                        <a:t>38,497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zh-TW" altLang="en-US" sz="1000" b="0" i="0" u="none" strike="noStrike">
                          <a:solidFill>
                            <a:srgbClr val="000000"/>
                          </a:solidFill>
                          <a:effectLst/>
                          <a:latin typeface="Arial" panose="020B0604020202020204" pitchFamily="34" charset="0"/>
                          <a:ea typeface="新細明體" panose="02020500000000000000" pitchFamily="18" charset="-120"/>
                        </a:rPr>
                        <a:t>   </a:t>
                      </a:r>
                      <a:r>
                        <a:rPr lang="en-US" altLang="zh-TW" sz="1000" b="0" i="0" u="none" strike="noStrike">
                          <a:solidFill>
                            <a:srgbClr val="000000"/>
                          </a:solidFill>
                          <a:effectLst/>
                          <a:latin typeface="Arial" panose="020B0604020202020204" pitchFamily="34" charset="0"/>
                          <a:ea typeface="新細明體" panose="02020500000000000000" pitchFamily="18" charset="-120"/>
                        </a:rPr>
                        <a:t>4,483,878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ctr"/>
                      <a:r>
                        <a:rPr lang="zh-TW" altLang="en-US" sz="1000" b="0" i="0" u="none" strike="noStrike" dirty="0">
                          <a:solidFill>
                            <a:srgbClr val="000000"/>
                          </a:solidFill>
                          <a:effectLst/>
                          <a:latin typeface="Arial" panose="020B0604020202020204" pitchFamily="34" charset="0"/>
                          <a:ea typeface="新細明體" panose="02020500000000000000" pitchFamily="18" charset="-120"/>
                        </a:rPr>
                        <a:t>    </a:t>
                      </a:r>
                      <a:r>
                        <a:rPr lang="en-US" altLang="zh-TW" sz="1000" b="0" i="0" u="none" strike="noStrike" dirty="0">
                          <a:solidFill>
                            <a:srgbClr val="000000"/>
                          </a:solidFill>
                          <a:effectLst/>
                          <a:latin typeface="Arial" panose="020B0604020202020204" pitchFamily="34" charset="0"/>
                          <a:ea typeface="新細明體" panose="02020500000000000000" pitchFamily="18" charset="-120"/>
                        </a:rPr>
                        <a:t>13,328,164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810945781"/>
                  </a:ext>
                </a:extLst>
              </a:tr>
            </a:tbl>
          </a:graphicData>
        </a:graphic>
      </p:graphicFrame>
      <p:sp>
        <p:nvSpPr>
          <p:cNvPr id="4" name="矩形 3"/>
          <p:cNvSpPr/>
          <p:nvPr/>
        </p:nvSpPr>
        <p:spPr>
          <a:xfrm>
            <a:off x="180168" y="853777"/>
            <a:ext cx="9498360" cy="461665"/>
          </a:xfrm>
          <a:prstGeom prst="rect">
            <a:avLst/>
          </a:prstGeom>
        </p:spPr>
        <p:txBody>
          <a:bodyPr wrap="square">
            <a:spAutoFit/>
          </a:bodyPr>
          <a:lstStyle/>
          <a:p>
            <a:pPr marL="285750" indent="-285750">
              <a:buClr>
                <a:srgbClr val="CA2420"/>
              </a:buClr>
              <a:buFont typeface="Wingdings" panose="05000000000000000000" pitchFamily="2" charset="2"/>
              <a:buChar char="n"/>
            </a:pPr>
            <a:r>
              <a:rPr lang="en-US" altLang="zh-TW" sz="1200" dirty="0"/>
              <a:t>Beside the contracts on AIA list, we have about </a:t>
            </a:r>
            <a:r>
              <a:rPr lang="en-US" altLang="zh-TW" sz="1200" b="1" dirty="0">
                <a:solidFill>
                  <a:srgbClr val="CA2420"/>
                </a:solidFill>
              </a:rPr>
              <a:t>USD 17.8mn </a:t>
            </a:r>
            <a:r>
              <a:rPr lang="en-US" altLang="zh-TW" sz="1200" dirty="0"/>
              <a:t>of AUM contributed by </a:t>
            </a:r>
            <a:r>
              <a:rPr lang="en-US" altLang="zh-TW" sz="1200" b="1" dirty="0">
                <a:solidFill>
                  <a:srgbClr val="CA2420"/>
                </a:solidFill>
              </a:rPr>
              <a:t>13</a:t>
            </a:r>
            <a:r>
              <a:rPr lang="en-US" altLang="zh-TW" sz="1200" dirty="0"/>
              <a:t> ILP contracts which are not showing on the AIA list </a:t>
            </a:r>
            <a:endParaRPr lang="zh-TW" altLang="en-US" sz="1200" dirty="0"/>
          </a:p>
        </p:txBody>
      </p:sp>
    </p:spTree>
    <p:extLst>
      <p:ext uri="{BB962C8B-B14F-4D97-AF65-F5344CB8AC3E}">
        <p14:creationId xmlns:p14="http://schemas.microsoft.com/office/powerpoint/2010/main" val="2777515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0"/>
          </p:nvPr>
        </p:nvSpPr>
        <p:spPr/>
        <p:txBody>
          <a:bodyPr/>
          <a:lstStyle/>
          <a:p>
            <a:r>
              <a:rPr lang="en-US" altLang="zh-TW" kern="0" smtClean="0"/>
              <a:t>Source / Disclaimer / Annotations:  </a:t>
            </a:r>
            <a:r>
              <a:rPr lang="zh-TW" altLang="en-US" kern="0" smtClea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11"/>
          </p:nvPr>
        </p:nvSpPr>
        <p:spPr/>
        <p:txBody>
          <a:bodyPr/>
          <a:lstStyle/>
          <a:p>
            <a:fld id="{F40BDD72-1960-4172-B575-A9D344DF4EC2}" type="slidenum">
              <a:rPr lang="zh-TW" altLang="en-US" smtClean="0"/>
              <a:pPr/>
              <a:t>18</a:t>
            </a:fld>
            <a:endParaRPr lang="zh-TW" altLang="en-US" dirty="0"/>
          </a:p>
        </p:txBody>
      </p:sp>
      <p:sp>
        <p:nvSpPr>
          <p:cNvPr id="4" name="標題 3"/>
          <p:cNvSpPr>
            <a:spLocks noGrp="1"/>
          </p:cNvSpPr>
          <p:nvPr>
            <p:ph type="title"/>
          </p:nvPr>
        </p:nvSpPr>
        <p:spPr/>
        <p:txBody>
          <a:bodyPr/>
          <a:lstStyle/>
          <a:p>
            <a:pPr algn="ctr"/>
            <a:r>
              <a:rPr lang="en-US" altLang="zh-TW" dirty="0"/>
              <a:t>Offshore ILP mandate Wallet share </a:t>
            </a:r>
            <a:r>
              <a:rPr lang="en-US" altLang="zh-TW" dirty="0" smtClean="0"/>
              <a:t/>
            </a:r>
            <a:br>
              <a:rPr lang="en-US" altLang="zh-TW" dirty="0" smtClean="0"/>
            </a:br>
            <a:r>
              <a:rPr lang="en-US" altLang="zh-TW" dirty="0" smtClean="0"/>
              <a:t>– TOP 50 Account </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361035173"/>
              </p:ext>
            </p:extLst>
          </p:nvPr>
        </p:nvGraphicFramePr>
        <p:xfrm>
          <a:off x="324168" y="971639"/>
          <a:ext cx="9256712" cy="5215650"/>
        </p:xfrm>
        <a:graphic>
          <a:graphicData uri="http://schemas.openxmlformats.org/drawingml/2006/table">
            <a:tbl>
              <a:tblPr>
                <a:tableStyleId>{616DA210-FB5B-4158-B5E0-FEB733F419BA}</a:tableStyleId>
              </a:tblPr>
              <a:tblGrid>
                <a:gridCol w="369624">
                  <a:extLst>
                    <a:ext uri="{9D8B030D-6E8A-4147-A177-3AD203B41FA5}">
                      <a16:colId xmlns:a16="http://schemas.microsoft.com/office/drawing/2014/main" val="1057665761"/>
                    </a:ext>
                  </a:extLst>
                </a:gridCol>
                <a:gridCol w="4971926">
                  <a:extLst>
                    <a:ext uri="{9D8B030D-6E8A-4147-A177-3AD203B41FA5}">
                      <a16:colId xmlns:a16="http://schemas.microsoft.com/office/drawing/2014/main" val="1904531356"/>
                    </a:ext>
                  </a:extLst>
                </a:gridCol>
                <a:gridCol w="1014870">
                  <a:extLst>
                    <a:ext uri="{9D8B030D-6E8A-4147-A177-3AD203B41FA5}">
                      <a16:colId xmlns:a16="http://schemas.microsoft.com/office/drawing/2014/main" val="2089387832"/>
                    </a:ext>
                  </a:extLst>
                </a:gridCol>
                <a:gridCol w="942711">
                  <a:extLst>
                    <a:ext uri="{9D8B030D-6E8A-4147-A177-3AD203B41FA5}">
                      <a16:colId xmlns:a16="http://schemas.microsoft.com/office/drawing/2014/main" val="3569217481"/>
                    </a:ext>
                  </a:extLst>
                </a:gridCol>
                <a:gridCol w="1014870">
                  <a:extLst>
                    <a:ext uri="{9D8B030D-6E8A-4147-A177-3AD203B41FA5}">
                      <a16:colId xmlns:a16="http://schemas.microsoft.com/office/drawing/2014/main" val="1508334479"/>
                    </a:ext>
                  </a:extLst>
                </a:gridCol>
                <a:gridCol w="942711">
                  <a:extLst>
                    <a:ext uri="{9D8B030D-6E8A-4147-A177-3AD203B41FA5}">
                      <a16:colId xmlns:a16="http://schemas.microsoft.com/office/drawing/2014/main" val="2916864539"/>
                    </a:ext>
                  </a:extLst>
                </a:gridCol>
              </a:tblGrid>
              <a:tr h="143392">
                <a:tc>
                  <a:txBody>
                    <a:bodyPr/>
                    <a:lstStyle/>
                    <a:p>
                      <a:pPr algn="ctr" fontAlgn="ctr"/>
                      <a:r>
                        <a:rPr lang="en-US" sz="900" u="none" strike="noStrike" dirty="0">
                          <a:solidFill>
                            <a:schemeClr val="bg2"/>
                          </a:solidFill>
                          <a:effectLst/>
                        </a:rPr>
                        <a:t>index</a:t>
                      </a:r>
                      <a:endParaRPr lang="en-US" sz="900" b="0" i="0" u="none" strike="noStrike" dirty="0">
                        <a:solidFill>
                          <a:schemeClr val="bg2"/>
                        </a:solidFill>
                        <a:effectLst/>
                        <a:latin typeface="微软雅黑" panose="020B0503020204020204" pitchFamily="34" charset="-122"/>
                        <a:ea typeface="微软雅黑" panose="020B0503020204020204" pitchFamily="34" charset="-122"/>
                      </a:endParaRPr>
                    </a:p>
                  </a:txBody>
                  <a:tcPr marL="6440" marR="6440" marT="6440" marB="0" anchor="ctr">
                    <a:solidFill>
                      <a:srgbClr val="C00000"/>
                    </a:solidFill>
                  </a:tcPr>
                </a:tc>
                <a:tc>
                  <a:txBody>
                    <a:bodyPr/>
                    <a:lstStyle/>
                    <a:p>
                      <a:pPr marL="0" algn="ctr" defTabSz="914400" rtl="0" eaLnBrk="1" fontAlgn="b" latinLnBrk="0" hangingPunct="1"/>
                      <a:r>
                        <a:rPr kumimoji="1" lang="zh-TW" altLang="en-US" sz="900" b="1" i="0" u="none" strike="noStrike" kern="1200" dirty="0">
                          <a:solidFill>
                            <a:schemeClr val="bg1"/>
                          </a:solidFill>
                          <a:effectLst/>
                          <a:latin typeface="+mn-lt"/>
                          <a:ea typeface="+mj-ea"/>
                          <a:cs typeface="+mn-cs"/>
                        </a:rPr>
                        <a:t>客戶姓名</a:t>
                      </a:r>
                    </a:p>
                  </a:txBody>
                  <a:tcPr marL="6440" marR="6440" marT="6440" marB="0" anchor="ctr">
                    <a:solidFill>
                      <a:srgbClr val="C00000"/>
                    </a:solidFill>
                  </a:tcPr>
                </a:tc>
                <a:tc>
                  <a:txBody>
                    <a:bodyPr/>
                    <a:lstStyle/>
                    <a:p>
                      <a:pPr marL="0" algn="ctr" defTabSz="914400" rtl="0" eaLnBrk="1" fontAlgn="b" latinLnBrk="0" hangingPunct="1"/>
                      <a:r>
                        <a:rPr kumimoji="1" lang="en-US" sz="900" b="1" i="0" u="none" strike="noStrike" kern="1200" dirty="0">
                          <a:solidFill>
                            <a:schemeClr val="bg1"/>
                          </a:solidFill>
                          <a:effectLst/>
                          <a:latin typeface="+mn-lt"/>
                          <a:ea typeface="+mj-ea"/>
                          <a:cs typeface="+mn-cs"/>
                        </a:rPr>
                        <a:t> DB AUM </a:t>
                      </a:r>
                    </a:p>
                  </a:txBody>
                  <a:tcPr marL="6440" marR="6440" marT="6440" marB="0" anchor="ctr">
                    <a:solidFill>
                      <a:srgbClr val="C00000"/>
                    </a:solidFill>
                  </a:tcPr>
                </a:tc>
                <a:tc>
                  <a:txBody>
                    <a:bodyPr/>
                    <a:lstStyle/>
                    <a:p>
                      <a:pPr marL="0" algn="ctr" defTabSz="914400" rtl="0" eaLnBrk="1" fontAlgn="b" latinLnBrk="0" hangingPunct="1"/>
                      <a:r>
                        <a:rPr kumimoji="1" lang="en-US" sz="900" b="1" i="0" u="none" strike="noStrike" kern="1200" dirty="0">
                          <a:solidFill>
                            <a:schemeClr val="bg1"/>
                          </a:solidFill>
                          <a:effectLst/>
                          <a:latin typeface="+mn-lt"/>
                          <a:ea typeface="+mj-ea"/>
                          <a:cs typeface="+mn-cs"/>
                        </a:rPr>
                        <a:t> NAMU </a:t>
                      </a:r>
                    </a:p>
                  </a:txBody>
                  <a:tcPr marL="6440" marR="6440" marT="6440" marB="0" anchor="ctr">
                    <a:solidFill>
                      <a:srgbClr val="C00000"/>
                    </a:solidFill>
                  </a:tcPr>
                </a:tc>
                <a:tc>
                  <a:txBody>
                    <a:bodyPr/>
                    <a:lstStyle/>
                    <a:p>
                      <a:pPr marL="0" algn="ctr" defTabSz="914400" rtl="0" eaLnBrk="1" fontAlgn="b" latinLnBrk="0" hangingPunct="1"/>
                      <a:r>
                        <a:rPr kumimoji="1" lang="en-US" sz="900" b="1" i="0" u="none" strike="noStrike" kern="1200" dirty="0">
                          <a:solidFill>
                            <a:schemeClr val="bg1"/>
                          </a:solidFill>
                          <a:effectLst/>
                          <a:latin typeface="+mn-lt"/>
                          <a:ea typeface="+mj-ea"/>
                          <a:cs typeface="+mn-cs"/>
                        </a:rPr>
                        <a:t> NN </a:t>
                      </a:r>
                    </a:p>
                  </a:txBody>
                  <a:tcPr marL="6440" marR="6440" marT="6440" marB="0" anchor="ctr">
                    <a:solidFill>
                      <a:srgbClr val="C00000"/>
                    </a:solidFill>
                  </a:tcPr>
                </a:tc>
                <a:tc>
                  <a:txBody>
                    <a:bodyPr/>
                    <a:lstStyle/>
                    <a:p>
                      <a:pPr algn="ctr" fontAlgn="ctr"/>
                      <a:r>
                        <a:rPr lang="en-US" sz="900" u="none" strike="noStrike" dirty="0">
                          <a:solidFill>
                            <a:schemeClr val="bg2"/>
                          </a:solidFill>
                          <a:effectLst/>
                        </a:rPr>
                        <a:t> IAM </a:t>
                      </a:r>
                      <a:endParaRPr lang="en-US" sz="900" b="0" i="0" u="none" strike="noStrike" dirty="0">
                        <a:solidFill>
                          <a:schemeClr val="bg2"/>
                        </a:solidFill>
                        <a:effectLst/>
                        <a:latin typeface="微软雅黑" panose="020B0503020204020204" pitchFamily="34" charset="-122"/>
                        <a:ea typeface="微软雅黑" panose="020B0503020204020204" pitchFamily="34" charset="-122"/>
                      </a:endParaRPr>
                    </a:p>
                  </a:txBody>
                  <a:tcPr marL="6440" marR="6440" marT="6440" marB="0" anchor="ctr">
                    <a:solidFill>
                      <a:srgbClr val="C00000"/>
                    </a:solidFill>
                  </a:tcPr>
                </a:tc>
                <a:extLst>
                  <a:ext uri="{0D108BD9-81ED-4DB2-BD59-A6C34878D82A}">
                    <a16:rowId xmlns:a16="http://schemas.microsoft.com/office/drawing/2014/main" val="3727434433"/>
                  </a:ext>
                </a:extLst>
              </a:tr>
              <a:tr h="172499">
                <a:tc>
                  <a:txBody>
                    <a:bodyPr/>
                    <a:lstStyle/>
                    <a:p>
                      <a:pPr algn="ctr" fontAlgn="ctr"/>
                      <a:r>
                        <a:rPr lang="en-US" altLang="zh-TW" sz="900" u="none" strike="noStrike">
                          <a:effectLst/>
                        </a:rPr>
                        <a:t>0</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三商美邦人壽寰宇多資產投資帳戶</a:t>
                      </a:r>
                      <a:r>
                        <a:rPr lang="en-US" altLang="zh-TW" sz="900" u="none" strike="noStrike" dirty="0">
                          <a:effectLst/>
                        </a:rPr>
                        <a:t>-</a:t>
                      </a:r>
                      <a:r>
                        <a:rPr lang="zh-TW" altLang="en-US" sz="900" u="none" strike="noStrike" dirty="0">
                          <a:effectLst/>
                        </a:rPr>
                        <a:t>全權委託復華投信公司投資帳戶</a:t>
                      </a:r>
                      <a:endParaRPr lang="zh-TW"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2,681,961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1,821,697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860,264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160453023"/>
                  </a:ext>
                </a:extLst>
              </a:tr>
              <a:tr h="172499">
                <a:tc>
                  <a:txBody>
                    <a:bodyPr/>
                    <a:lstStyle/>
                    <a:p>
                      <a:pPr algn="ctr" fontAlgn="ctr"/>
                      <a:r>
                        <a:rPr lang="en-US" altLang="zh-TW" sz="900" u="none" strike="noStrike">
                          <a:effectLst/>
                        </a:rPr>
                        <a:t>1</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上海商業銀行</a:t>
                      </a:r>
                      <a:r>
                        <a:rPr lang="en-US" altLang="zh-TW" sz="900" u="none" strike="noStrike" dirty="0">
                          <a:effectLst/>
                        </a:rPr>
                        <a:t>-</a:t>
                      </a:r>
                      <a:r>
                        <a:rPr lang="zh-TW" altLang="en-US" sz="900" u="none" strike="noStrike" dirty="0">
                          <a:effectLst/>
                        </a:rPr>
                        <a:t>復華高益策略組合基金</a:t>
                      </a:r>
                      <a:endParaRPr lang="zh-TW"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16,828,488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16,828,488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2398566538"/>
                  </a:ext>
                </a:extLst>
              </a:tr>
              <a:tr h="172499">
                <a:tc>
                  <a:txBody>
                    <a:bodyPr/>
                    <a:lstStyle/>
                    <a:p>
                      <a:pPr algn="ctr" fontAlgn="ctr"/>
                      <a:r>
                        <a:rPr lang="en-US" altLang="zh-TW" sz="900" u="none" strike="noStrike">
                          <a:effectLst/>
                        </a:rPr>
                        <a:t>2</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保德信國際人壽投資型保單固定收益帳戶全權委託保德信投信投資帳戶</a:t>
                      </a:r>
                      <a:endParaRPr lang="zh-TW"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136,241,608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136,241,608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386094759"/>
                  </a:ext>
                </a:extLst>
              </a:tr>
              <a:tr h="172499">
                <a:tc>
                  <a:txBody>
                    <a:bodyPr/>
                    <a:lstStyle/>
                    <a:p>
                      <a:pPr algn="ctr" fontAlgn="ctr"/>
                      <a:r>
                        <a:rPr lang="en-US" altLang="zh-TW" sz="900" u="none" strike="noStrike">
                          <a:effectLst/>
                        </a:rPr>
                        <a:t>3</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保德信好時債組合證券投資信託基金</a:t>
                      </a:r>
                      <a:endParaRPr lang="zh-TW"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1,261,632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3919615250"/>
                  </a:ext>
                </a:extLst>
              </a:tr>
              <a:tr h="172499">
                <a:tc>
                  <a:txBody>
                    <a:bodyPr/>
                    <a:lstStyle/>
                    <a:p>
                      <a:pPr algn="ctr" fontAlgn="ctr"/>
                      <a:r>
                        <a:rPr lang="en-US" altLang="zh-TW" sz="900" u="none" strike="noStrike">
                          <a:effectLst/>
                        </a:rPr>
                        <a:t>4</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勞工保險基金</a:t>
                      </a:r>
                      <a:endParaRPr lang="zh-TW"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7,042,432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7,042,432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872604074"/>
                  </a:ext>
                </a:extLst>
              </a:tr>
              <a:tr h="261911">
                <a:tc>
                  <a:txBody>
                    <a:bodyPr/>
                    <a:lstStyle/>
                    <a:p>
                      <a:pPr algn="ctr" fontAlgn="ctr"/>
                      <a:r>
                        <a:rPr lang="en-US" altLang="zh-TW" sz="900" u="none" strike="noStrike">
                          <a:effectLst/>
                        </a:rPr>
                        <a:t>5</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南山人壽保險股份有限公司</a:t>
                      </a:r>
                      <a:endParaRPr lang="zh-TW"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smtClean="0">
                          <a:effectLst/>
                        </a:rPr>
                        <a:t>833,733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833,733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2769278504"/>
                  </a:ext>
                </a:extLst>
              </a:tr>
              <a:tr h="172499">
                <a:tc>
                  <a:txBody>
                    <a:bodyPr/>
                    <a:lstStyle/>
                    <a:p>
                      <a:pPr algn="ctr" fontAlgn="ctr"/>
                      <a:r>
                        <a:rPr lang="en-US" altLang="zh-TW" sz="900" u="none" strike="noStrike">
                          <a:effectLst/>
                        </a:rPr>
                        <a:t>6</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南山人壽委託復華投信投資帳戶</a:t>
                      </a:r>
                      <a:r>
                        <a:rPr lang="en-US" altLang="zh-TW" sz="900" u="none" strike="noStrike" dirty="0">
                          <a:effectLst/>
                        </a:rPr>
                        <a:t>-</a:t>
                      </a:r>
                      <a:r>
                        <a:rPr lang="zh-TW" altLang="en-US" sz="900" u="none" strike="noStrike" dirty="0">
                          <a:effectLst/>
                        </a:rPr>
                        <a:t>美元精選平衡型</a:t>
                      </a:r>
                      <a:endParaRPr lang="zh-TW"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5,432,217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5,219,437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212,780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3949083342"/>
                  </a:ext>
                </a:extLst>
              </a:tr>
              <a:tr h="261911">
                <a:tc>
                  <a:txBody>
                    <a:bodyPr/>
                    <a:lstStyle/>
                    <a:p>
                      <a:pPr algn="ctr" fontAlgn="ctr"/>
                      <a:r>
                        <a:rPr lang="en-US" altLang="zh-TW" sz="900" u="none" strike="noStrike">
                          <a:effectLst/>
                        </a:rPr>
                        <a:t>7</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台北富邦商業銀行受託保管富邦人壽投資型保險商品投資專戶全權委託富邦投信投資帳戶</a:t>
                      </a:r>
                      <a:r>
                        <a:rPr lang="en-US" altLang="zh-TW" sz="900" u="none" strike="noStrike" dirty="0">
                          <a:effectLst/>
                        </a:rPr>
                        <a:t>-Acc1</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smtClean="0">
                          <a:effectLst/>
                        </a:rPr>
                        <a:t>632,433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632,433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220514390"/>
                  </a:ext>
                </a:extLst>
              </a:tr>
              <a:tr h="261911">
                <a:tc>
                  <a:txBody>
                    <a:bodyPr/>
                    <a:lstStyle/>
                    <a:p>
                      <a:pPr algn="ctr" fontAlgn="ctr"/>
                      <a:r>
                        <a:rPr lang="en-US" altLang="zh-TW" sz="900" u="none" strike="noStrike">
                          <a:effectLst/>
                        </a:rPr>
                        <a:t>8</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台北富邦商業銀行受託保管富邦人壽投資型保險商品投資專戶全權委託富邦投信投資帳戶</a:t>
                      </a:r>
                      <a:r>
                        <a:rPr lang="en-US" altLang="zh-TW" sz="900" u="none" strike="noStrike" dirty="0">
                          <a:effectLst/>
                        </a:rPr>
                        <a:t>-Acc2</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smtClean="0">
                          <a:effectLst/>
                        </a:rPr>
                        <a:t>70,221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70,221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1520555452"/>
                  </a:ext>
                </a:extLst>
              </a:tr>
              <a:tr h="172499">
                <a:tc>
                  <a:txBody>
                    <a:bodyPr/>
                    <a:lstStyle/>
                    <a:p>
                      <a:pPr algn="ctr" fontAlgn="ctr"/>
                      <a:r>
                        <a:rPr lang="en-US" altLang="zh-TW" sz="900" u="none" strike="noStrike">
                          <a:effectLst/>
                        </a:rPr>
                        <a:t>9</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台灣銀行受託保管聯邦優勢策略全球債券組合證券投資信託基金專戶</a:t>
                      </a:r>
                      <a:endParaRPr lang="zh-TW"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1,023,199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1,023,199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3292679330"/>
                  </a:ext>
                </a:extLst>
              </a:tr>
              <a:tr h="172499">
                <a:tc>
                  <a:txBody>
                    <a:bodyPr/>
                    <a:lstStyle/>
                    <a:p>
                      <a:pPr algn="ctr" fontAlgn="ctr"/>
                      <a:r>
                        <a:rPr lang="en-US" altLang="zh-TW" sz="900" u="none" strike="noStrike">
                          <a:effectLst/>
                        </a:rPr>
                        <a:t>10</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台灣銀行股份有限公司公教保險部</a:t>
                      </a:r>
                      <a:endParaRPr lang="zh-TW"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9,961,767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9,961,767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598990571"/>
                  </a:ext>
                </a:extLst>
              </a:tr>
              <a:tr h="172499">
                <a:tc>
                  <a:txBody>
                    <a:bodyPr/>
                    <a:lstStyle/>
                    <a:p>
                      <a:pPr algn="ctr" fontAlgn="ctr"/>
                      <a:r>
                        <a:rPr lang="en-US" altLang="zh-TW" sz="900" u="none" strike="noStrike">
                          <a:effectLst/>
                        </a:rPr>
                        <a:t>11</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合作金庫人壽澳幣環球穩健投資帳戶</a:t>
                      </a:r>
                      <a:r>
                        <a:rPr lang="en-US" altLang="zh-TW" sz="900" u="none" strike="noStrike">
                          <a:effectLst/>
                        </a:rPr>
                        <a:t>(</a:t>
                      </a:r>
                      <a:r>
                        <a:rPr lang="zh-TW" altLang="en-US" sz="900" u="none" strike="noStrike">
                          <a:effectLst/>
                        </a:rPr>
                        <a:t>委託合庫投信運用操作</a:t>
                      </a:r>
                      <a:r>
                        <a:rPr lang="en-US" altLang="zh-TW" sz="900" u="none" strike="noStrike">
                          <a:effectLst/>
                        </a:rPr>
                        <a:t>)</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20,791,732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20,791,732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2323115045"/>
                  </a:ext>
                </a:extLst>
              </a:tr>
              <a:tr h="261911">
                <a:tc>
                  <a:txBody>
                    <a:bodyPr/>
                    <a:lstStyle/>
                    <a:p>
                      <a:pPr algn="ctr" fontAlgn="ctr"/>
                      <a:r>
                        <a:rPr lang="en-US" altLang="zh-TW" sz="900" u="none" strike="noStrike">
                          <a:effectLst/>
                        </a:rPr>
                        <a:t>12</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合作金庫人壽環球穩健投資帳戶</a:t>
                      </a:r>
                      <a:r>
                        <a:rPr lang="en-US" altLang="zh-TW" sz="900" u="none" strike="noStrike" dirty="0">
                          <a:effectLst/>
                        </a:rPr>
                        <a:t>(</a:t>
                      </a:r>
                      <a:r>
                        <a:rPr lang="zh-TW" altLang="en-US" sz="900" u="none" strike="noStrike" dirty="0">
                          <a:effectLst/>
                        </a:rPr>
                        <a:t>委託合庫投信運用操作</a:t>
                      </a:r>
                      <a:r>
                        <a:rPr lang="en-US" altLang="zh-TW" sz="900" u="none" strike="noStrike" dirty="0">
                          <a:effectLst/>
                        </a:rPr>
                        <a:t>)</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smtClean="0">
                          <a:effectLst/>
                        </a:rPr>
                        <a:t>407,072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38,388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368,685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1002248266"/>
                  </a:ext>
                </a:extLst>
              </a:tr>
              <a:tr h="261911">
                <a:tc>
                  <a:txBody>
                    <a:bodyPr/>
                    <a:lstStyle/>
                    <a:p>
                      <a:pPr algn="ctr" fontAlgn="ctr"/>
                      <a:r>
                        <a:rPr lang="en-US" altLang="zh-TW" sz="900" u="none" strike="noStrike">
                          <a:effectLst/>
                        </a:rPr>
                        <a:t>13</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合作金庫人壽環球穩健投資帳戶</a:t>
                      </a:r>
                      <a:r>
                        <a:rPr lang="en-US" altLang="zh-TW" sz="900" u="none" strike="noStrike">
                          <a:effectLst/>
                        </a:rPr>
                        <a:t>(</a:t>
                      </a:r>
                      <a:r>
                        <a:rPr lang="zh-TW" altLang="en-US" sz="900" u="none" strike="noStrike">
                          <a:effectLst/>
                        </a:rPr>
                        <a:t>委託富蘭克林華美投信運用操作</a:t>
                      </a:r>
                      <a:r>
                        <a:rPr lang="en-US" altLang="zh-TW" sz="900" u="none" strike="noStrike">
                          <a:effectLst/>
                        </a:rPr>
                        <a:t>)</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smtClean="0">
                          <a:effectLst/>
                        </a:rPr>
                        <a:t>42,710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42,710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1261998597"/>
                  </a:ext>
                </a:extLst>
              </a:tr>
              <a:tr h="172499">
                <a:tc>
                  <a:txBody>
                    <a:bodyPr/>
                    <a:lstStyle/>
                    <a:p>
                      <a:pPr algn="ctr" fontAlgn="ctr"/>
                      <a:r>
                        <a:rPr lang="en-US" altLang="zh-TW" sz="900" u="none" strike="noStrike">
                          <a:effectLst/>
                        </a:rPr>
                        <a:t>14</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合作金庫受託保管群益全民優質樂退組合證券投資信託基金專戶</a:t>
                      </a:r>
                      <a:endParaRPr lang="zh-TW"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6,888,580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6,888,580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2571671758"/>
                  </a:ext>
                </a:extLst>
              </a:tr>
              <a:tr h="216778">
                <a:tc>
                  <a:txBody>
                    <a:bodyPr/>
                    <a:lstStyle/>
                    <a:p>
                      <a:pPr algn="ctr" fontAlgn="ctr"/>
                      <a:r>
                        <a:rPr lang="en-US" altLang="zh-TW" sz="900" u="none" strike="noStrike">
                          <a:effectLst/>
                        </a:rPr>
                        <a:t>15</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合作金庫商業銀行受託保管統一全球債券組合証券投資信託基金</a:t>
                      </a:r>
                      <a:endParaRPr lang="zh-TW"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smtClean="0">
                          <a:effectLst/>
                        </a:rPr>
                        <a:t>215,659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smtClean="0">
                          <a:effectLst/>
                        </a:rPr>
                        <a:t>215,659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3836974926"/>
                  </a:ext>
                </a:extLst>
              </a:tr>
              <a:tr h="172499">
                <a:tc>
                  <a:txBody>
                    <a:bodyPr/>
                    <a:lstStyle/>
                    <a:p>
                      <a:pPr algn="ctr" fontAlgn="ctr"/>
                      <a:r>
                        <a:rPr lang="en-US" altLang="zh-TW" sz="900" u="none" strike="noStrike">
                          <a:effectLst/>
                        </a:rPr>
                        <a:t>16</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合庫多元入息組合基金</a:t>
                      </a:r>
                      <a:endParaRPr lang="zh-TW"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3,110,019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3,110,019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1116304548"/>
                  </a:ext>
                </a:extLst>
              </a:tr>
              <a:tr h="172499">
                <a:tc>
                  <a:txBody>
                    <a:bodyPr/>
                    <a:lstStyle/>
                    <a:p>
                      <a:pPr algn="ctr" fontAlgn="ctr"/>
                      <a:r>
                        <a:rPr lang="en-US" altLang="zh-TW" sz="900" u="none" strike="noStrike">
                          <a:effectLst/>
                        </a:rPr>
                        <a:t>17</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合庫巴黎新興多重收益組合基金</a:t>
                      </a:r>
                      <a:endParaRPr lang="zh-TW"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4,266,259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2,770,453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1,495,806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2790178002"/>
                  </a:ext>
                </a:extLst>
              </a:tr>
              <a:tr h="172499">
                <a:tc>
                  <a:txBody>
                    <a:bodyPr/>
                    <a:lstStyle/>
                    <a:p>
                      <a:pPr algn="ctr" fontAlgn="ctr"/>
                      <a:r>
                        <a:rPr lang="en-US" altLang="zh-TW" sz="900" u="none" strike="noStrike">
                          <a:effectLst/>
                        </a:rPr>
                        <a:t>18</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國民年金保險基金</a:t>
                      </a:r>
                      <a:endParaRPr lang="zh-TW"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3,138,736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3,138,736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598897502"/>
                  </a:ext>
                </a:extLst>
              </a:tr>
              <a:tr h="172499">
                <a:tc>
                  <a:txBody>
                    <a:bodyPr/>
                    <a:lstStyle/>
                    <a:p>
                      <a:pPr algn="ctr" fontAlgn="ctr"/>
                      <a:r>
                        <a:rPr lang="en-US" altLang="zh-TW" sz="900" u="none" strike="noStrike">
                          <a:effectLst/>
                        </a:rPr>
                        <a:t>19</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國泰人壽保險股份有限公司</a:t>
                      </a:r>
                      <a:endParaRPr lang="zh-TW"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29,448,283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26,340,946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3,107,337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3864016813"/>
                  </a:ext>
                </a:extLst>
              </a:tr>
              <a:tr h="261911">
                <a:tc>
                  <a:txBody>
                    <a:bodyPr/>
                    <a:lstStyle/>
                    <a:p>
                      <a:pPr algn="ctr" fontAlgn="ctr"/>
                      <a:r>
                        <a:rPr lang="en-US" altLang="zh-TW" sz="900" u="none" strike="noStrike">
                          <a:effectLst/>
                        </a:rPr>
                        <a:t>20</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安聯人壽委託富蘭克林華美投信投資帳戶</a:t>
                      </a:r>
                      <a:r>
                        <a:rPr lang="en-US" altLang="zh-TW" sz="900" u="none" strike="noStrike" dirty="0">
                          <a:effectLst/>
                        </a:rPr>
                        <a:t>_</a:t>
                      </a:r>
                      <a:r>
                        <a:rPr lang="zh-TW" altLang="en-US" sz="900" u="none" strike="noStrike" dirty="0">
                          <a:effectLst/>
                        </a:rPr>
                        <a:t>精選收益型</a:t>
                      </a:r>
                      <a:r>
                        <a:rPr lang="en-US" altLang="zh-TW" sz="900" u="none" strike="noStrike" dirty="0">
                          <a:effectLst/>
                        </a:rPr>
                        <a:t>(</a:t>
                      </a:r>
                      <a:r>
                        <a:rPr lang="zh-TW" altLang="en-US" sz="900" u="none" strike="noStrike" dirty="0">
                          <a:effectLst/>
                        </a:rPr>
                        <a:t>月撥回</a:t>
                      </a:r>
                      <a:r>
                        <a:rPr lang="en-US" altLang="zh-TW" sz="900" u="none" strike="noStrike" dirty="0">
                          <a:effectLst/>
                        </a:rPr>
                        <a:t>)</a:t>
                      </a:r>
                      <a:r>
                        <a:rPr lang="zh-TW" altLang="en-US" sz="900" u="none" strike="noStrike" dirty="0">
                          <a:effectLst/>
                        </a:rPr>
                        <a:t>澳幣計價</a:t>
                      </a:r>
                      <a:endParaRPr lang="zh-TW"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smtClean="0">
                          <a:effectLst/>
                        </a:rPr>
                        <a:t>100,908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100,908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759840947"/>
                  </a:ext>
                </a:extLst>
              </a:tr>
              <a:tr h="261911">
                <a:tc>
                  <a:txBody>
                    <a:bodyPr/>
                    <a:lstStyle/>
                    <a:p>
                      <a:pPr algn="ctr" fontAlgn="ctr"/>
                      <a:r>
                        <a:rPr lang="en-US" altLang="zh-TW" sz="900" u="none" strike="noStrike">
                          <a:effectLst/>
                        </a:rPr>
                        <a:t>21</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安聯人壽委託富蘭克林華美投信投資帳戶</a:t>
                      </a:r>
                      <a:r>
                        <a:rPr lang="en-US" altLang="zh-TW" sz="900" u="none" strike="noStrike">
                          <a:effectLst/>
                        </a:rPr>
                        <a:t>_</a:t>
                      </a:r>
                      <a:r>
                        <a:rPr lang="zh-TW" altLang="en-US" sz="900" u="none" strike="noStrike">
                          <a:effectLst/>
                        </a:rPr>
                        <a:t>精選收益型</a:t>
                      </a:r>
                      <a:r>
                        <a:rPr lang="en-US" altLang="zh-TW" sz="900" u="none" strike="noStrike">
                          <a:effectLst/>
                        </a:rPr>
                        <a:t>(</a:t>
                      </a:r>
                      <a:r>
                        <a:rPr lang="zh-TW" altLang="en-US" sz="900" u="none" strike="noStrike">
                          <a:effectLst/>
                        </a:rPr>
                        <a:t>月撥回</a:t>
                      </a:r>
                      <a:r>
                        <a:rPr lang="en-US" altLang="zh-TW" sz="900" u="none" strike="noStrike">
                          <a:effectLst/>
                        </a:rPr>
                        <a:t>)</a:t>
                      </a:r>
                      <a:r>
                        <a:rPr lang="zh-TW" altLang="en-US" sz="900" u="none" strike="noStrike">
                          <a:effectLst/>
                        </a:rPr>
                        <a:t>美元計價</a:t>
                      </a:r>
                      <a:endParaRPr lang="zh-TW"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smtClean="0">
                          <a:effectLst/>
                        </a:rPr>
                        <a:t>660,839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660,839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3964694541"/>
                  </a:ext>
                </a:extLst>
              </a:tr>
              <a:tr h="172499">
                <a:tc>
                  <a:txBody>
                    <a:bodyPr/>
                    <a:lstStyle/>
                    <a:p>
                      <a:pPr algn="ctr" fontAlgn="ctr"/>
                      <a:r>
                        <a:rPr lang="en-US" altLang="zh-TW" sz="900" u="none" strike="noStrike">
                          <a:effectLst/>
                        </a:rPr>
                        <a:t>22</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安聯人壽委託復華投信投資帳戶</a:t>
                      </a:r>
                      <a:r>
                        <a:rPr lang="en-US" altLang="zh-TW" sz="900" u="none" strike="noStrike">
                          <a:effectLst/>
                        </a:rPr>
                        <a:t>-</a:t>
                      </a:r>
                      <a:r>
                        <a:rPr lang="zh-TW" altLang="en-US" sz="900" u="none" strike="noStrike">
                          <a:effectLst/>
                        </a:rPr>
                        <a:t>環球精選</a:t>
                      </a:r>
                      <a:r>
                        <a:rPr lang="en-US" altLang="zh-TW" sz="900" u="none" strike="noStrike">
                          <a:effectLst/>
                        </a:rPr>
                        <a:t>-</a:t>
                      </a:r>
                      <a:r>
                        <a:rPr lang="zh-TW" altLang="en-US" sz="900" u="none" strike="noStrike">
                          <a:effectLst/>
                        </a:rPr>
                        <a:t>美元</a:t>
                      </a:r>
                      <a:endParaRPr lang="zh-TW"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7,572,778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1,979,611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5,593,167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170250251"/>
                  </a:ext>
                </a:extLst>
              </a:tr>
              <a:tr h="261911">
                <a:tc>
                  <a:txBody>
                    <a:bodyPr/>
                    <a:lstStyle/>
                    <a:p>
                      <a:pPr algn="ctr" fontAlgn="ctr"/>
                      <a:r>
                        <a:rPr lang="en-US" altLang="zh-TW" sz="900" u="none" strike="noStrike">
                          <a:effectLst/>
                        </a:rPr>
                        <a:t>23</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安聯人壽委託復華投信投資帳戶</a:t>
                      </a:r>
                      <a:r>
                        <a:rPr lang="en-US" altLang="zh-TW" sz="900" u="none" strike="noStrike">
                          <a:effectLst/>
                        </a:rPr>
                        <a:t>-</a:t>
                      </a:r>
                      <a:r>
                        <a:rPr lang="zh-TW" altLang="en-US" sz="900" u="none" strike="noStrike">
                          <a:effectLst/>
                        </a:rPr>
                        <a:t>美元環球股債均衡組合</a:t>
                      </a:r>
                      <a:r>
                        <a:rPr lang="en-US" altLang="zh-TW" sz="900" u="none" strike="noStrike">
                          <a:effectLst/>
                        </a:rPr>
                        <a:t>(</a:t>
                      </a:r>
                      <a:r>
                        <a:rPr lang="zh-TW" altLang="en-US" sz="900" u="none" strike="noStrike">
                          <a:effectLst/>
                        </a:rPr>
                        <a:t>雙月撥回</a:t>
                      </a:r>
                      <a:r>
                        <a:rPr lang="en-US" altLang="zh-TW" sz="900" u="none" strike="noStrike">
                          <a:effectLst/>
                        </a:rPr>
                        <a:t>)</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4,400,524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197,371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smtClean="0">
                          <a:effectLst/>
                        </a:rPr>
                        <a:t>454,207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3,748,946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1945270730"/>
                  </a:ext>
                </a:extLst>
              </a:tr>
              <a:tr h="172499">
                <a:tc>
                  <a:txBody>
                    <a:bodyPr/>
                    <a:lstStyle/>
                    <a:p>
                      <a:pPr algn="ctr" fontAlgn="ctr"/>
                      <a:r>
                        <a:rPr lang="en-US" altLang="zh-TW" sz="900" u="none" strike="noStrike">
                          <a:effectLst/>
                        </a:rPr>
                        <a:t>24</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安聯人壽委託瀚亞投信投資帳戶</a:t>
                      </a:r>
                      <a:r>
                        <a:rPr lang="en-US" altLang="zh-TW" sz="900" u="none" strike="noStrike">
                          <a:effectLst/>
                        </a:rPr>
                        <a:t>-</a:t>
                      </a:r>
                      <a:r>
                        <a:rPr lang="zh-TW" altLang="en-US" sz="900" u="none" strike="noStrike">
                          <a:effectLst/>
                        </a:rPr>
                        <a:t>收益優化</a:t>
                      </a:r>
                      <a:endParaRPr lang="zh-TW"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6,948,383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6,948,383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a:effectLst/>
                        </a:rPr>
                        <a:t>                              </a:t>
                      </a:r>
                      <a:r>
                        <a:rPr lang="en-US" altLang="zh-TW" sz="900" u="none" strike="noStrike">
                          <a:effectLst/>
                        </a:rPr>
                        <a:t>-   </a:t>
                      </a:r>
                      <a:endParaRPr lang="en-US" altLang="zh-TW" sz="900" b="0" i="0" u="none" strike="noStrike">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tc>
                  <a:txBody>
                    <a:bodyPr/>
                    <a:lstStyle/>
                    <a:p>
                      <a:pPr algn="ctr" fontAlgn="ctr"/>
                      <a:r>
                        <a:rPr lang="zh-TW" altLang="en-US" sz="900" u="none" strike="noStrike" dirty="0">
                          <a:effectLst/>
                        </a:rPr>
                        <a:t>                           </a:t>
                      </a:r>
                      <a:r>
                        <a:rPr lang="en-US" altLang="zh-TW" sz="900" u="none" strike="noStrike" dirty="0">
                          <a:effectLst/>
                        </a:rPr>
                        <a:t>-   </a:t>
                      </a:r>
                      <a:endParaRPr lang="en-US" altLang="zh-TW"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440" marR="6440" marT="6440" marB="0" anchor="ctr"/>
                </a:tc>
                <a:extLst>
                  <a:ext uri="{0D108BD9-81ED-4DB2-BD59-A6C34878D82A}">
                    <a16:rowId xmlns:a16="http://schemas.microsoft.com/office/drawing/2014/main" val="850348119"/>
                  </a:ext>
                </a:extLst>
              </a:tr>
            </a:tbl>
          </a:graphicData>
        </a:graphic>
      </p:graphicFrame>
    </p:spTree>
    <p:extLst>
      <p:ext uri="{BB962C8B-B14F-4D97-AF65-F5344CB8AC3E}">
        <p14:creationId xmlns:p14="http://schemas.microsoft.com/office/powerpoint/2010/main" val="2281098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445700" y="3600000"/>
            <a:ext cx="8652580" cy="860400"/>
          </a:xfrm>
        </p:spPr>
        <p:txBody>
          <a:bodyPr/>
          <a:lstStyle/>
          <a:p>
            <a:r>
              <a:rPr lang="en-US" altLang="zh-TW" dirty="0" smtClean="0"/>
              <a:t>Onshore </a:t>
            </a:r>
            <a:r>
              <a:rPr lang="en-US" altLang="zh-TW" dirty="0"/>
              <a:t>ILP Mandate Market </a:t>
            </a:r>
            <a:r>
              <a:rPr lang="en-US" altLang="zh-TW" dirty="0" smtClean="0"/>
              <a:t>Snapshot</a:t>
            </a:r>
            <a:r>
              <a:rPr lang="zh-TW" altLang="en-US" dirty="0" smtClean="0"/>
              <a:t> </a:t>
            </a:r>
            <a:r>
              <a:rPr lang="en-US" altLang="zh-TW" dirty="0" smtClean="0"/>
              <a:t>– By Site</a:t>
            </a:r>
            <a:endParaRPr lang="zh-TW" altLang="en-US" dirty="0"/>
          </a:p>
        </p:txBody>
      </p:sp>
      <p:sp>
        <p:nvSpPr>
          <p:cNvPr id="4" name="文字版面配置區 3"/>
          <p:cNvSpPr>
            <a:spLocks noGrp="1"/>
          </p:cNvSpPr>
          <p:nvPr>
            <p:ph type="body" sz="quarter" idx="18"/>
          </p:nvPr>
        </p:nvSpPr>
        <p:spPr/>
        <p:txBody>
          <a:bodyPr/>
          <a:lstStyle/>
          <a:p>
            <a:endParaRPr lang="zh-TW" altLang="en-US"/>
          </a:p>
        </p:txBody>
      </p:sp>
    </p:spTree>
    <p:extLst>
      <p:ext uri="{BB962C8B-B14F-4D97-AF65-F5344CB8AC3E}">
        <p14:creationId xmlns:p14="http://schemas.microsoft.com/office/powerpoint/2010/main" val="1468507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543560" y="4165600"/>
            <a:ext cx="7787253" cy="960280"/>
          </a:xfrm>
        </p:spPr>
        <p:txBody>
          <a:bodyPr/>
          <a:lstStyle/>
          <a:p>
            <a:r>
              <a:rPr lang="en-US" altLang="zh-TW" dirty="0" smtClean="0"/>
              <a:t>Possible Solution for </a:t>
            </a:r>
          </a:p>
          <a:p>
            <a:r>
              <a:rPr lang="en-US" altLang="zh-TW" dirty="0" smtClean="0"/>
              <a:t>	Lifer’s ILP Account Detail Information </a:t>
            </a:r>
            <a:endParaRPr lang="zh-TW" altLang="en-US" dirty="0"/>
          </a:p>
        </p:txBody>
      </p:sp>
      <p:sp>
        <p:nvSpPr>
          <p:cNvPr id="4" name="文字版面配置區 3"/>
          <p:cNvSpPr>
            <a:spLocks noGrp="1"/>
          </p:cNvSpPr>
          <p:nvPr>
            <p:ph type="body" sz="quarter" idx="18"/>
          </p:nvPr>
        </p:nvSpPr>
        <p:spPr/>
        <p:txBody>
          <a:bodyPr/>
          <a:lstStyle/>
          <a:p>
            <a:endParaRPr lang="zh-TW" altLang="en-US"/>
          </a:p>
        </p:txBody>
      </p:sp>
    </p:spTree>
    <p:extLst>
      <p:ext uri="{BB962C8B-B14F-4D97-AF65-F5344CB8AC3E}">
        <p14:creationId xmlns:p14="http://schemas.microsoft.com/office/powerpoint/2010/main" val="2807067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0"/>
          </p:nvPr>
        </p:nvSpPr>
        <p:spPr/>
        <p:txBody>
          <a:bodyPr/>
          <a:lstStyle/>
          <a:p>
            <a:r>
              <a:rPr lang="en-US" altLang="zh-TW" kern="0" smtClean="0"/>
              <a:t>Source / Disclaimer / Annotations:  </a:t>
            </a:r>
            <a:r>
              <a:rPr lang="zh-TW" altLang="en-US" kern="0" smtClea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11"/>
          </p:nvPr>
        </p:nvSpPr>
        <p:spPr/>
        <p:txBody>
          <a:bodyPr/>
          <a:lstStyle/>
          <a:p>
            <a:fld id="{F40BDD72-1960-4172-B575-A9D344DF4EC2}" type="slidenum">
              <a:rPr lang="zh-TW" altLang="en-US" smtClean="0"/>
              <a:pPr/>
              <a:t>20</a:t>
            </a:fld>
            <a:endParaRPr lang="zh-TW" altLang="en-US" dirty="0"/>
          </a:p>
        </p:txBody>
      </p:sp>
      <p:sp>
        <p:nvSpPr>
          <p:cNvPr id="4" name="標題 3"/>
          <p:cNvSpPr>
            <a:spLocks noGrp="1"/>
          </p:cNvSpPr>
          <p:nvPr>
            <p:ph type="title"/>
          </p:nvPr>
        </p:nvSpPr>
        <p:spPr/>
        <p:txBody>
          <a:bodyPr/>
          <a:lstStyle/>
          <a:p>
            <a:pPr algn="ctr"/>
            <a:r>
              <a:rPr lang="zh-TW" altLang="en-US" dirty="0" smtClean="0"/>
              <a:t> </a:t>
            </a:r>
            <a:r>
              <a:rPr lang="en-US" altLang="zh-TW" dirty="0"/>
              <a:t>ILP Account</a:t>
            </a:r>
            <a:endParaRPr lang="zh-TW" altLang="en-US" dirty="0"/>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657" y="968542"/>
            <a:ext cx="6740725" cy="2508051"/>
          </a:xfrm>
          <a:prstGeom prst="rect">
            <a:avLst/>
          </a:prstGeom>
        </p:spPr>
      </p:pic>
      <p:sp>
        <p:nvSpPr>
          <p:cNvPr id="9" name="矩形 8"/>
          <p:cNvSpPr/>
          <p:nvPr/>
        </p:nvSpPr>
        <p:spPr>
          <a:xfrm>
            <a:off x="526863" y="1148414"/>
            <a:ext cx="1611553" cy="369332"/>
          </a:xfrm>
          <a:prstGeom prst="rect">
            <a:avLst/>
          </a:prstGeom>
          <a:noFill/>
        </p:spPr>
        <p:txBody>
          <a:bodyPr wrap="square" lIns="91440" tIns="45720" rIns="91440" bIns="45720">
            <a:spAutoFit/>
          </a:bodyPr>
          <a:lstStyle/>
          <a:p>
            <a:pPr algn="ctr"/>
            <a:r>
              <a:rPr lang="zh-TW" altLang="en-US" dirty="0" smtClean="0">
                <a:ln w="0"/>
                <a:effectLst>
                  <a:outerShdw blurRad="38100" dist="19050" dir="2700000" algn="tl" rotWithShape="0">
                    <a:schemeClr val="dk1">
                      <a:alpha val="40000"/>
                    </a:schemeClr>
                  </a:outerShdw>
                </a:effectLst>
              </a:rPr>
              <a:t>合作金庫</a:t>
            </a:r>
            <a:r>
              <a:rPr lang="zh-TW" altLang="en-US" b="0" cap="none" spc="0" dirty="0" smtClean="0">
                <a:ln w="0"/>
                <a:solidFill>
                  <a:schemeClr val="tx1"/>
                </a:solidFill>
                <a:effectLst>
                  <a:outerShdw blurRad="38100" dist="19050" dir="2700000" algn="tl" rotWithShape="0">
                    <a:schemeClr val="dk1">
                      <a:alpha val="40000"/>
                    </a:schemeClr>
                  </a:outerShdw>
                </a:effectLst>
              </a:rPr>
              <a:t>人壽 </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
        <p:nvSpPr>
          <p:cNvPr id="10" name="框架 9"/>
          <p:cNvSpPr/>
          <p:nvPr/>
        </p:nvSpPr>
        <p:spPr bwMode="auto">
          <a:xfrm>
            <a:off x="8049344" y="875313"/>
            <a:ext cx="1551856" cy="457767"/>
          </a:xfrm>
          <a:prstGeom prst="frame">
            <a:avLst>
              <a:gd name="adj1" fmla="val 7373"/>
            </a:avLst>
          </a:prstGeom>
          <a:solidFill>
            <a:srgbClr val="C0000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3924" y="3682335"/>
            <a:ext cx="6854190" cy="2281206"/>
          </a:xfrm>
          <a:prstGeom prst="rect">
            <a:avLst/>
          </a:prstGeom>
        </p:spPr>
      </p:pic>
      <p:sp>
        <p:nvSpPr>
          <p:cNvPr id="12" name="矩形 11"/>
          <p:cNvSpPr/>
          <p:nvPr/>
        </p:nvSpPr>
        <p:spPr>
          <a:xfrm>
            <a:off x="526862" y="3918705"/>
            <a:ext cx="1611553" cy="369332"/>
          </a:xfrm>
          <a:prstGeom prst="rect">
            <a:avLst/>
          </a:prstGeom>
          <a:noFill/>
        </p:spPr>
        <p:txBody>
          <a:bodyPr wrap="square" lIns="91440" tIns="45720" rIns="91440" bIns="45720">
            <a:spAutoFit/>
          </a:bodyPr>
          <a:lstStyle/>
          <a:p>
            <a:pPr algn="ctr"/>
            <a:r>
              <a:rPr lang="zh-TW" altLang="en-US" b="0" cap="none" spc="0" dirty="0" smtClean="0">
                <a:ln w="0"/>
                <a:solidFill>
                  <a:schemeClr val="tx1"/>
                </a:solidFill>
                <a:effectLst>
                  <a:outerShdw blurRad="38100" dist="19050" dir="2700000" algn="tl" rotWithShape="0">
                    <a:schemeClr val="dk1">
                      <a:alpha val="40000"/>
                    </a:schemeClr>
                  </a:outerShdw>
                </a:effectLst>
              </a:rPr>
              <a:t>法國巴黎人壽 </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
        <p:nvSpPr>
          <p:cNvPr id="13" name="框架 12"/>
          <p:cNvSpPr/>
          <p:nvPr/>
        </p:nvSpPr>
        <p:spPr bwMode="auto">
          <a:xfrm>
            <a:off x="8049344" y="3645604"/>
            <a:ext cx="1551856" cy="457767"/>
          </a:xfrm>
          <a:prstGeom prst="frame">
            <a:avLst>
              <a:gd name="adj1" fmla="val 7373"/>
            </a:avLst>
          </a:prstGeom>
          <a:solidFill>
            <a:srgbClr val="C0000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Tree>
    <p:extLst>
      <p:ext uri="{BB962C8B-B14F-4D97-AF65-F5344CB8AC3E}">
        <p14:creationId xmlns:p14="http://schemas.microsoft.com/office/powerpoint/2010/main" val="34211555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F40BDD72-1960-4172-B575-A9D344DF4EC2}" type="slidenum">
              <a:rPr lang="zh-TW" altLang="en-US" smtClean="0"/>
              <a:pPr/>
              <a:t>21</a:t>
            </a:fld>
            <a:endParaRPr lang="zh-TW" altLang="en-US" dirty="0"/>
          </a:p>
        </p:txBody>
      </p:sp>
      <p:sp>
        <p:nvSpPr>
          <p:cNvPr id="4" name="標題 3"/>
          <p:cNvSpPr>
            <a:spLocks noGrp="1"/>
          </p:cNvSpPr>
          <p:nvPr>
            <p:ph type="title"/>
          </p:nvPr>
        </p:nvSpPr>
        <p:spPr/>
        <p:txBody>
          <a:bodyPr/>
          <a:lstStyle/>
          <a:p>
            <a:pPr algn="ctr"/>
            <a:r>
              <a:rPr lang="en-US" altLang="zh-TW" dirty="0" smtClean="0"/>
              <a:t>ILP Account</a:t>
            </a:r>
            <a:endParaRPr lang="zh-TW" altLang="en-US" dirty="0"/>
          </a:p>
        </p:txBody>
      </p:sp>
      <p:pic>
        <p:nvPicPr>
          <p:cNvPr id="6" name="內容版面配置區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20057"/>
          <a:stretch/>
        </p:blipFill>
        <p:spPr>
          <a:xfrm>
            <a:off x="2557508" y="1085389"/>
            <a:ext cx="5993138" cy="2630624"/>
          </a:xfr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7508" y="4023802"/>
            <a:ext cx="6072421" cy="2834198"/>
          </a:xfrm>
          <a:prstGeom prst="rect">
            <a:avLst/>
          </a:prstGeom>
        </p:spPr>
      </p:pic>
      <p:sp>
        <p:nvSpPr>
          <p:cNvPr id="10" name="矩形 9"/>
          <p:cNvSpPr/>
          <p:nvPr/>
        </p:nvSpPr>
        <p:spPr>
          <a:xfrm>
            <a:off x="446853" y="1085389"/>
            <a:ext cx="1611553" cy="369332"/>
          </a:xfrm>
          <a:prstGeom prst="rect">
            <a:avLst/>
          </a:prstGeom>
          <a:noFill/>
        </p:spPr>
        <p:txBody>
          <a:bodyPr wrap="square" lIns="91440" tIns="45720" rIns="91440" bIns="45720">
            <a:spAutoFit/>
          </a:bodyPr>
          <a:lstStyle/>
          <a:p>
            <a:pPr algn="ctr"/>
            <a:r>
              <a:rPr lang="zh-TW" altLang="en-US" b="0" cap="none" spc="0" dirty="0" smtClean="0">
                <a:ln w="0"/>
                <a:solidFill>
                  <a:schemeClr val="tx1"/>
                </a:solidFill>
                <a:effectLst>
                  <a:outerShdw blurRad="38100" dist="19050" dir="2700000" algn="tl" rotWithShape="0">
                    <a:schemeClr val="dk1">
                      <a:alpha val="40000"/>
                    </a:schemeClr>
                  </a:outerShdw>
                </a:effectLst>
              </a:rPr>
              <a:t>南山人壽 </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
        <p:nvSpPr>
          <p:cNvPr id="11" name="矩形 10"/>
          <p:cNvSpPr/>
          <p:nvPr/>
        </p:nvSpPr>
        <p:spPr>
          <a:xfrm>
            <a:off x="446852" y="4023802"/>
            <a:ext cx="1611553" cy="369332"/>
          </a:xfrm>
          <a:prstGeom prst="rect">
            <a:avLst/>
          </a:prstGeom>
          <a:noFill/>
        </p:spPr>
        <p:txBody>
          <a:bodyPr wrap="square" lIns="91440" tIns="45720" rIns="91440" bIns="45720">
            <a:spAutoFit/>
          </a:bodyPr>
          <a:lstStyle/>
          <a:p>
            <a:pPr algn="ctr"/>
            <a:r>
              <a:rPr lang="zh-TW" altLang="en-US" b="0" cap="none" spc="0" dirty="0" smtClean="0">
                <a:ln w="0"/>
                <a:solidFill>
                  <a:schemeClr val="tx1"/>
                </a:solidFill>
                <a:effectLst>
                  <a:outerShdw blurRad="38100" dist="19050" dir="2700000" algn="tl" rotWithShape="0">
                    <a:schemeClr val="dk1">
                      <a:alpha val="40000"/>
                    </a:schemeClr>
                  </a:outerShdw>
                </a:effectLst>
              </a:rPr>
              <a:t>富邦人壽 </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
        <p:nvSpPr>
          <p:cNvPr id="12" name="框架 11"/>
          <p:cNvSpPr/>
          <p:nvPr/>
        </p:nvSpPr>
        <p:spPr bwMode="auto">
          <a:xfrm>
            <a:off x="2347598" y="863145"/>
            <a:ext cx="6492240" cy="1114777"/>
          </a:xfrm>
          <a:prstGeom prst="frame">
            <a:avLst>
              <a:gd name="adj1" fmla="val 7373"/>
            </a:avLst>
          </a:prstGeom>
          <a:solidFill>
            <a:srgbClr val="C0000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13" name="框架 12"/>
          <p:cNvSpPr/>
          <p:nvPr/>
        </p:nvSpPr>
        <p:spPr bwMode="auto">
          <a:xfrm>
            <a:off x="5065200" y="6356334"/>
            <a:ext cx="3737610" cy="441428"/>
          </a:xfrm>
          <a:prstGeom prst="frame">
            <a:avLst>
              <a:gd name="adj1" fmla="val 14097"/>
            </a:avLst>
          </a:prstGeom>
          <a:solidFill>
            <a:srgbClr val="C0000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Tree>
    <p:extLst>
      <p:ext uri="{BB962C8B-B14F-4D97-AF65-F5344CB8AC3E}">
        <p14:creationId xmlns:p14="http://schemas.microsoft.com/office/powerpoint/2010/main" val="455170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0"/>
          </p:nvPr>
        </p:nvSpPr>
        <p:spPr/>
        <p:txBody>
          <a:bodyPr/>
          <a:lstStyle/>
          <a:p>
            <a:r>
              <a:rPr lang="en-US" altLang="zh-TW" kern="0" smtClean="0"/>
              <a:t>Source / Disclaimer / Annotations:  </a:t>
            </a:r>
            <a:r>
              <a:rPr lang="zh-TW" altLang="en-US" kern="0" smtClea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11"/>
          </p:nvPr>
        </p:nvSpPr>
        <p:spPr/>
        <p:txBody>
          <a:bodyPr/>
          <a:lstStyle/>
          <a:p>
            <a:fld id="{F40BDD72-1960-4172-B575-A9D344DF4EC2}" type="slidenum">
              <a:rPr lang="zh-TW" altLang="en-US" smtClean="0"/>
              <a:pPr/>
              <a:t>22</a:t>
            </a:fld>
            <a:endParaRPr lang="zh-TW" altLang="en-US" dirty="0"/>
          </a:p>
        </p:txBody>
      </p:sp>
      <p:sp>
        <p:nvSpPr>
          <p:cNvPr id="4" name="標題 3"/>
          <p:cNvSpPr>
            <a:spLocks noGrp="1"/>
          </p:cNvSpPr>
          <p:nvPr>
            <p:ph type="title"/>
          </p:nvPr>
        </p:nvSpPr>
        <p:spPr>
          <a:xfrm>
            <a:off x="1879130" y="43571"/>
            <a:ext cx="6336000" cy="720000"/>
          </a:xfrm>
        </p:spPr>
        <p:txBody>
          <a:bodyPr/>
          <a:lstStyle/>
          <a:p>
            <a:pPr algn="ctr"/>
            <a:r>
              <a:rPr lang="en-US" altLang="zh-TW" dirty="0"/>
              <a:t>Possible </a:t>
            </a:r>
            <a:r>
              <a:rPr lang="en-US" altLang="zh-TW" dirty="0" smtClean="0"/>
              <a:t>Solution</a:t>
            </a:r>
            <a:endParaRPr lang="zh-TW" altLang="en-US" dirty="0"/>
          </a:p>
        </p:txBody>
      </p:sp>
      <p:sp>
        <p:nvSpPr>
          <p:cNvPr id="5" name="內容版面配置區 4"/>
          <p:cNvSpPr>
            <a:spLocks noGrp="1"/>
          </p:cNvSpPr>
          <p:nvPr>
            <p:ph sz="half" idx="2"/>
          </p:nvPr>
        </p:nvSpPr>
        <p:spPr>
          <a:xfrm>
            <a:off x="459740" y="3224359"/>
            <a:ext cx="9174780" cy="529109"/>
          </a:xfrm>
        </p:spPr>
        <p:txBody>
          <a:bodyPr/>
          <a:lstStyle/>
          <a:p>
            <a:pPr marL="0" indent="0">
              <a:buNone/>
            </a:pPr>
            <a:r>
              <a:rPr lang="en-US" altLang="zh-TW" dirty="0" smtClean="0"/>
              <a:t>2.   Manually Key in Data to excel ( Current Account AUM ,Top 5 Holding Funds  )</a:t>
            </a:r>
          </a:p>
          <a:p>
            <a:pPr marL="0" indent="0">
              <a:buNone/>
            </a:pPr>
            <a:r>
              <a:rPr lang="en-US" altLang="zh-TW" dirty="0" smtClean="0"/>
              <a:t> </a:t>
            </a:r>
            <a:endParaRPr lang="zh-TW" altLang="en-US" dirty="0"/>
          </a:p>
        </p:txBody>
      </p:sp>
      <p:sp>
        <p:nvSpPr>
          <p:cNvPr id="6" name="內容版面配置區 4"/>
          <p:cNvSpPr txBox="1">
            <a:spLocks/>
          </p:cNvSpPr>
          <p:nvPr/>
        </p:nvSpPr>
        <p:spPr>
          <a:xfrm>
            <a:off x="459740" y="2081303"/>
            <a:ext cx="9446260" cy="529109"/>
          </a:xfrm>
          <a:prstGeom prst="rect">
            <a:avLst/>
          </a:prstGeom>
          <a:noFill/>
          <a:ln w="9525">
            <a:noFill/>
            <a:miter lim="800000"/>
            <a:headEnd/>
            <a:tailEnd/>
          </a:ln>
        </p:spPr>
        <p:txBody>
          <a:bodyPr lIns="0" tIns="64800" rIns="46800" bIns="64800"/>
          <a:lstStyle>
            <a:lvl1pPr marL="342900" indent="-342900" algn="l" defTabSz="815780" rtl="0" eaLnBrk="1" fontAlgn="base" hangingPunct="1">
              <a:lnSpc>
                <a:spcPct val="100000"/>
              </a:lnSpc>
              <a:spcBef>
                <a:spcPts val="200"/>
              </a:spcBef>
              <a:spcAft>
                <a:spcPts val="200"/>
              </a:spcAft>
              <a:buClr>
                <a:srgbClr val="CC3300"/>
              </a:buClr>
              <a:buSzPct val="90000"/>
              <a:buFont typeface="Wingdings" panose="05000000000000000000" pitchFamily="2" charset="2"/>
              <a:buChar char="n"/>
              <a:tabLst/>
              <a:defRPr kumimoji="1" lang="en-US" sz="2000" baseline="0" dirty="0" smtClean="0">
                <a:solidFill>
                  <a:schemeClr val="tx1"/>
                </a:solidFill>
                <a:latin typeface="+mn-lt"/>
                <a:ea typeface="+mn-ea"/>
                <a:cs typeface="+mn-cs"/>
              </a:defRPr>
            </a:lvl1pPr>
            <a:lvl2pPr marL="626400" indent="-288000" algn="l" defTabSz="815780" rtl="0" eaLnBrk="1" fontAlgn="base" hangingPunct="1">
              <a:lnSpc>
                <a:spcPct val="100000"/>
              </a:lnSpc>
              <a:spcBef>
                <a:spcPts val="200"/>
              </a:spcBef>
              <a:spcAft>
                <a:spcPts val="200"/>
              </a:spcAft>
              <a:buClr>
                <a:schemeClr val="accent1"/>
              </a:buClr>
              <a:buSzPct val="70000"/>
              <a:buFont typeface="Wingdings" pitchFamily="2" charset="2"/>
              <a:buChar char="n"/>
              <a:defRPr kumimoji="1" lang="en-US" sz="1800" dirty="0" smtClean="0">
                <a:solidFill>
                  <a:schemeClr val="tx1"/>
                </a:solidFill>
                <a:latin typeface="+mn-lt"/>
                <a:ea typeface="+mn-ea"/>
                <a:cs typeface="+mn-cs"/>
              </a:defRPr>
            </a:lvl2pPr>
            <a:lvl3pPr marL="864000" indent="-216000" algn="l" defTabSz="815780" rtl="0" eaLnBrk="1" fontAlgn="base" hangingPunct="1">
              <a:lnSpc>
                <a:spcPct val="100000"/>
              </a:lnSpc>
              <a:spcBef>
                <a:spcPts val="200"/>
              </a:spcBef>
              <a:spcAft>
                <a:spcPts val="200"/>
              </a:spcAft>
              <a:buClr>
                <a:schemeClr val="accent1"/>
              </a:buClr>
              <a:buSzPts val="1200"/>
              <a:buFont typeface="Arial" pitchFamily="34" charset="0"/>
              <a:buChar char="–"/>
              <a:defRPr kumimoji="1" lang="en-US" sz="1800" dirty="0" smtClean="0">
                <a:solidFill>
                  <a:schemeClr val="tx1"/>
                </a:solidFill>
                <a:latin typeface="+mn-lt"/>
                <a:ea typeface="+mn-ea"/>
                <a:cs typeface="+mn-cs"/>
              </a:defRPr>
            </a:lvl3pPr>
            <a:lvl4pPr marL="1098000" indent="-216000" algn="l" defTabSz="815780" rtl="0" eaLnBrk="1" fontAlgn="base" hangingPunct="1">
              <a:lnSpc>
                <a:spcPct val="100000"/>
              </a:lnSpc>
              <a:spcBef>
                <a:spcPts val="200"/>
              </a:spcBef>
              <a:spcAft>
                <a:spcPts val="200"/>
              </a:spcAft>
              <a:buClr>
                <a:schemeClr val="accent1"/>
              </a:buClr>
              <a:buSzPts val="1200"/>
              <a:buFont typeface="Symbol"/>
              <a:buChar char="-"/>
              <a:defRPr kumimoji="1" lang="en-US" sz="1600" baseline="0" dirty="0" smtClean="0">
                <a:solidFill>
                  <a:schemeClr val="tx1"/>
                </a:solidFill>
                <a:latin typeface="+mn-lt"/>
                <a:ea typeface="+mn-ea"/>
                <a:cs typeface="+mn-cs"/>
              </a:defRPr>
            </a:lvl4pPr>
            <a:lvl5pPr marL="1332000" indent="-216000" algn="l" defTabSz="815780" rtl="0" eaLnBrk="1" fontAlgn="base" hangingPunct="1">
              <a:lnSpc>
                <a:spcPct val="100000"/>
              </a:lnSpc>
              <a:spcBef>
                <a:spcPts val="200"/>
              </a:spcBef>
              <a:spcAft>
                <a:spcPts val="200"/>
              </a:spcAft>
              <a:buClr>
                <a:schemeClr val="accent1"/>
              </a:buClr>
              <a:buSzPts val="1200"/>
              <a:buFont typeface="Symbol"/>
              <a:buChar char="-"/>
              <a:defRPr kumimoji="1" lang="en-GB" sz="1600" baseline="0" dirty="0" smtClean="0">
                <a:solidFill>
                  <a:schemeClr val="tx1"/>
                </a:solidFill>
                <a:latin typeface="+mn-lt"/>
                <a:ea typeface="+mn-ea"/>
                <a:cs typeface="+mn-cs"/>
              </a:defRPr>
            </a:lvl5pPr>
            <a:lvl6pPr marL="11890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6pPr>
            <a:lvl7pPr marL="16462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7pPr>
            <a:lvl8pPr marL="21034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8pPr>
            <a:lvl9pPr marL="25606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9pPr>
          </a:lstStyle>
          <a:p>
            <a:pPr marL="0" indent="0">
              <a:buNone/>
            </a:pPr>
            <a:r>
              <a:rPr lang="en-US" altLang="zh-TW" kern="0" dirty="0" smtClean="0"/>
              <a:t>1.   For every Lifer’s </a:t>
            </a:r>
            <a:r>
              <a:rPr lang="en-US" altLang="zh-TW" kern="0" dirty="0" smtClean="0"/>
              <a:t>website(19) </a:t>
            </a:r>
            <a:r>
              <a:rPr lang="en-US" altLang="zh-TW" kern="0" dirty="0" smtClean="0">
                <a:sym typeface="Wingdings" panose="05000000000000000000" pitchFamily="2" charset="2"/>
              </a:rPr>
              <a:t> A Web Crawler , Automatically Download PDF</a:t>
            </a:r>
          </a:p>
          <a:p>
            <a:pPr marL="0" indent="0">
              <a:buFont typeface="Wingdings" panose="05000000000000000000" pitchFamily="2" charset="2"/>
              <a:buNone/>
            </a:pPr>
            <a:endParaRPr lang="en-US" altLang="zh-TW" kern="0" dirty="0"/>
          </a:p>
        </p:txBody>
      </p:sp>
      <p:sp>
        <p:nvSpPr>
          <p:cNvPr id="8" name="內容版面配置區 4"/>
          <p:cNvSpPr txBox="1">
            <a:spLocks/>
          </p:cNvSpPr>
          <p:nvPr/>
        </p:nvSpPr>
        <p:spPr>
          <a:xfrm>
            <a:off x="459740" y="4269932"/>
            <a:ext cx="9174780" cy="529109"/>
          </a:xfrm>
          <a:prstGeom prst="rect">
            <a:avLst/>
          </a:prstGeom>
          <a:noFill/>
          <a:ln w="9525">
            <a:noFill/>
            <a:miter lim="800000"/>
            <a:headEnd/>
            <a:tailEnd/>
          </a:ln>
        </p:spPr>
        <p:txBody>
          <a:bodyPr lIns="0" tIns="64800" rIns="46800" bIns="64800"/>
          <a:lstStyle>
            <a:lvl1pPr marL="342900" indent="-342900" algn="l" defTabSz="815780" rtl="0" eaLnBrk="1" fontAlgn="base" hangingPunct="1">
              <a:lnSpc>
                <a:spcPct val="100000"/>
              </a:lnSpc>
              <a:spcBef>
                <a:spcPts val="200"/>
              </a:spcBef>
              <a:spcAft>
                <a:spcPts val="200"/>
              </a:spcAft>
              <a:buClr>
                <a:srgbClr val="CC3300"/>
              </a:buClr>
              <a:buSzPct val="90000"/>
              <a:buFont typeface="Wingdings" panose="05000000000000000000" pitchFamily="2" charset="2"/>
              <a:buChar char="n"/>
              <a:tabLst/>
              <a:defRPr kumimoji="1" lang="en-US" sz="2000" baseline="0" dirty="0" smtClean="0">
                <a:solidFill>
                  <a:schemeClr val="tx1"/>
                </a:solidFill>
                <a:latin typeface="+mn-lt"/>
                <a:ea typeface="+mn-ea"/>
                <a:cs typeface="+mn-cs"/>
              </a:defRPr>
            </a:lvl1pPr>
            <a:lvl2pPr marL="626400" indent="-288000" algn="l" defTabSz="815780" rtl="0" eaLnBrk="1" fontAlgn="base" hangingPunct="1">
              <a:lnSpc>
                <a:spcPct val="100000"/>
              </a:lnSpc>
              <a:spcBef>
                <a:spcPts val="200"/>
              </a:spcBef>
              <a:spcAft>
                <a:spcPts val="200"/>
              </a:spcAft>
              <a:buClr>
                <a:schemeClr val="accent1"/>
              </a:buClr>
              <a:buSzPct val="70000"/>
              <a:buFont typeface="Wingdings" pitchFamily="2" charset="2"/>
              <a:buChar char="n"/>
              <a:defRPr kumimoji="1" lang="en-US" sz="1800" dirty="0" smtClean="0">
                <a:solidFill>
                  <a:schemeClr val="tx1"/>
                </a:solidFill>
                <a:latin typeface="+mn-lt"/>
                <a:ea typeface="+mn-ea"/>
                <a:cs typeface="+mn-cs"/>
              </a:defRPr>
            </a:lvl2pPr>
            <a:lvl3pPr marL="864000" indent="-216000" algn="l" defTabSz="815780" rtl="0" eaLnBrk="1" fontAlgn="base" hangingPunct="1">
              <a:lnSpc>
                <a:spcPct val="100000"/>
              </a:lnSpc>
              <a:spcBef>
                <a:spcPts val="200"/>
              </a:spcBef>
              <a:spcAft>
                <a:spcPts val="200"/>
              </a:spcAft>
              <a:buClr>
                <a:schemeClr val="accent1"/>
              </a:buClr>
              <a:buSzPts val="1200"/>
              <a:buFont typeface="Arial" pitchFamily="34" charset="0"/>
              <a:buChar char="–"/>
              <a:defRPr kumimoji="1" lang="en-US" sz="1800" dirty="0" smtClean="0">
                <a:solidFill>
                  <a:schemeClr val="tx1"/>
                </a:solidFill>
                <a:latin typeface="+mn-lt"/>
                <a:ea typeface="+mn-ea"/>
                <a:cs typeface="+mn-cs"/>
              </a:defRPr>
            </a:lvl3pPr>
            <a:lvl4pPr marL="1098000" indent="-216000" algn="l" defTabSz="815780" rtl="0" eaLnBrk="1" fontAlgn="base" hangingPunct="1">
              <a:lnSpc>
                <a:spcPct val="100000"/>
              </a:lnSpc>
              <a:spcBef>
                <a:spcPts val="200"/>
              </a:spcBef>
              <a:spcAft>
                <a:spcPts val="200"/>
              </a:spcAft>
              <a:buClr>
                <a:schemeClr val="accent1"/>
              </a:buClr>
              <a:buSzPts val="1200"/>
              <a:buFont typeface="Symbol"/>
              <a:buChar char="-"/>
              <a:defRPr kumimoji="1" lang="en-US" sz="1600" baseline="0" dirty="0" smtClean="0">
                <a:solidFill>
                  <a:schemeClr val="tx1"/>
                </a:solidFill>
                <a:latin typeface="+mn-lt"/>
                <a:ea typeface="+mn-ea"/>
                <a:cs typeface="+mn-cs"/>
              </a:defRPr>
            </a:lvl4pPr>
            <a:lvl5pPr marL="1332000" indent="-216000" algn="l" defTabSz="815780" rtl="0" eaLnBrk="1" fontAlgn="base" hangingPunct="1">
              <a:lnSpc>
                <a:spcPct val="100000"/>
              </a:lnSpc>
              <a:spcBef>
                <a:spcPts val="200"/>
              </a:spcBef>
              <a:spcAft>
                <a:spcPts val="200"/>
              </a:spcAft>
              <a:buClr>
                <a:schemeClr val="accent1"/>
              </a:buClr>
              <a:buSzPts val="1200"/>
              <a:buFont typeface="Symbol"/>
              <a:buChar char="-"/>
              <a:defRPr kumimoji="1" lang="en-GB" sz="1600" baseline="0" dirty="0" smtClean="0">
                <a:solidFill>
                  <a:schemeClr val="tx1"/>
                </a:solidFill>
                <a:latin typeface="+mn-lt"/>
                <a:ea typeface="+mn-ea"/>
                <a:cs typeface="+mn-cs"/>
              </a:defRPr>
            </a:lvl5pPr>
            <a:lvl6pPr marL="11890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6pPr>
            <a:lvl7pPr marL="16462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7pPr>
            <a:lvl8pPr marL="21034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8pPr>
            <a:lvl9pPr marL="25606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9pPr>
          </a:lstStyle>
          <a:p>
            <a:pPr marL="0" indent="0">
              <a:buFont typeface="Wingdings" panose="05000000000000000000" pitchFamily="2" charset="2"/>
              <a:buNone/>
            </a:pPr>
            <a:r>
              <a:rPr lang="en-US" altLang="zh-TW" kern="0" dirty="0" smtClean="0"/>
              <a:t>3.   Python or Excel Data Processing </a:t>
            </a:r>
            <a:r>
              <a:rPr lang="en-US" altLang="zh-TW" kern="0" dirty="0" smtClean="0">
                <a:sym typeface="Wingdings" panose="05000000000000000000" pitchFamily="2" charset="2"/>
              </a:rPr>
              <a:t>, </a:t>
            </a:r>
            <a:r>
              <a:rPr lang="en-US" altLang="zh-TW" kern="0" dirty="0" smtClean="0">
                <a:sym typeface="Wingdings" panose="05000000000000000000" pitchFamily="2" charset="2"/>
              </a:rPr>
              <a:t>For </a:t>
            </a:r>
            <a:r>
              <a:rPr lang="en-US" altLang="zh-TW" kern="0" dirty="0" smtClean="0">
                <a:sym typeface="Wingdings" panose="05000000000000000000" pitchFamily="2" charset="2"/>
              </a:rPr>
              <a:t>further Market </a:t>
            </a:r>
            <a:r>
              <a:rPr lang="en-US" altLang="zh-TW" kern="0" dirty="0" smtClean="0"/>
              <a:t> Analysis </a:t>
            </a:r>
          </a:p>
          <a:p>
            <a:pPr marL="0" indent="0">
              <a:buFont typeface="Wingdings" panose="05000000000000000000" pitchFamily="2" charset="2"/>
              <a:buNone/>
            </a:pPr>
            <a:r>
              <a:rPr lang="en-US" altLang="zh-TW" kern="0" dirty="0" smtClean="0"/>
              <a:t> </a:t>
            </a:r>
            <a:endParaRPr lang="en-US" altLang="zh-TW" kern="0" dirty="0"/>
          </a:p>
        </p:txBody>
      </p:sp>
    </p:spTree>
    <p:extLst>
      <p:ext uri="{BB962C8B-B14F-4D97-AF65-F5344CB8AC3E}">
        <p14:creationId xmlns:p14="http://schemas.microsoft.com/office/powerpoint/2010/main" val="34806989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0"/>
          </p:nvPr>
        </p:nvSpPr>
        <p:spPr>
          <a:xfrm>
            <a:off x="324168" y="6319030"/>
            <a:ext cx="7703904" cy="340146"/>
          </a:xfrm>
        </p:spPr>
        <p:txBody>
          <a:bodyPr/>
          <a:lstStyle/>
          <a:p>
            <a:r>
              <a:rPr lang="en-US" altLang="zh-TW" kern="0" smtClean="0"/>
              <a:t>Source / Disclaimer / Annotations:  </a:t>
            </a:r>
            <a:r>
              <a:rPr lang="zh-TW" altLang="en-US" kern="0" smtClea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11"/>
          </p:nvPr>
        </p:nvSpPr>
        <p:spPr/>
        <p:txBody>
          <a:bodyPr/>
          <a:lstStyle/>
          <a:p>
            <a:fld id="{F40BDD72-1960-4172-B575-A9D344DF4EC2}" type="slidenum">
              <a:rPr lang="zh-TW" altLang="en-US" smtClean="0"/>
              <a:pPr/>
              <a:t>23</a:t>
            </a:fld>
            <a:endParaRPr lang="zh-TW" altLang="en-US" dirty="0"/>
          </a:p>
        </p:txBody>
      </p:sp>
      <p:sp>
        <p:nvSpPr>
          <p:cNvPr id="4" name="標題 3"/>
          <p:cNvSpPr>
            <a:spLocks noGrp="1"/>
          </p:cNvSpPr>
          <p:nvPr>
            <p:ph type="title"/>
          </p:nvPr>
        </p:nvSpPr>
        <p:spPr/>
        <p:txBody>
          <a:bodyPr/>
          <a:lstStyle/>
          <a:p>
            <a:r>
              <a:rPr lang="en-US" altLang="zh-TW" dirty="0" smtClean="0"/>
              <a:t>Solution Concern</a:t>
            </a:r>
            <a:endParaRPr lang="zh-TW" altLang="en-US" dirty="0"/>
          </a:p>
        </p:txBody>
      </p:sp>
      <p:sp>
        <p:nvSpPr>
          <p:cNvPr id="5" name="內容版面配置區 4"/>
          <p:cNvSpPr>
            <a:spLocks noGrp="1"/>
          </p:cNvSpPr>
          <p:nvPr>
            <p:ph sz="half" idx="2"/>
          </p:nvPr>
        </p:nvSpPr>
        <p:spPr>
          <a:xfrm>
            <a:off x="324168" y="919458"/>
            <a:ext cx="7966800" cy="424969"/>
          </a:xfrm>
        </p:spPr>
        <p:txBody>
          <a:bodyPr/>
          <a:lstStyle/>
          <a:p>
            <a:pPr marL="0" indent="0">
              <a:buNone/>
            </a:pPr>
            <a:r>
              <a:rPr lang="en-US" altLang="zh-TW" dirty="0" smtClean="0"/>
              <a:t>1. 19 different webs </a:t>
            </a:r>
            <a:r>
              <a:rPr lang="en-US" altLang="zh-TW" dirty="0" smtClean="0">
                <a:sym typeface="Wingdings" panose="05000000000000000000" pitchFamily="2" charset="2"/>
              </a:rPr>
              <a:t> 19 web crawlers </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1930686528"/>
              </p:ext>
            </p:extLst>
          </p:nvPr>
        </p:nvGraphicFramePr>
        <p:xfrm>
          <a:off x="717933" y="1474650"/>
          <a:ext cx="8877888" cy="3669129"/>
        </p:xfrm>
        <a:graphic>
          <a:graphicData uri="http://schemas.openxmlformats.org/drawingml/2006/table">
            <a:tbl>
              <a:tblPr>
                <a:tableStyleId>{5940675A-B579-460E-94D1-54222C63F5DA}</a:tableStyleId>
              </a:tblPr>
              <a:tblGrid>
                <a:gridCol w="1107100">
                  <a:extLst>
                    <a:ext uri="{9D8B030D-6E8A-4147-A177-3AD203B41FA5}">
                      <a16:colId xmlns:a16="http://schemas.microsoft.com/office/drawing/2014/main" val="543311170"/>
                    </a:ext>
                  </a:extLst>
                </a:gridCol>
                <a:gridCol w="7770788">
                  <a:extLst>
                    <a:ext uri="{9D8B030D-6E8A-4147-A177-3AD203B41FA5}">
                      <a16:colId xmlns:a16="http://schemas.microsoft.com/office/drawing/2014/main" val="1050244657"/>
                    </a:ext>
                  </a:extLst>
                </a:gridCol>
              </a:tblGrid>
              <a:tr h="193668">
                <a:tc>
                  <a:txBody>
                    <a:bodyPr/>
                    <a:lstStyle/>
                    <a:p>
                      <a:pPr algn="ctr" fontAlgn="b"/>
                      <a:r>
                        <a:rPr lang="en-US" sz="900" u="none" strike="noStrike" dirty="0">
                          <a:solidFill>
                            <a:schemeClr val="bg2"/>
                          </a:solidFill>
                          <a:effectLst/>
                        </a:rPr>
                        <a:t>lifer</a:t>
                      </a:r>
                      <a:endParaRPr lang="en-US" sz="900" b="0" i="0" u="none" strike="noStrike" dirty="0">
                        <a:solidFill>
                          <a:schemeClr val="bg2"/>
                        </a:solidFill>
                        <a:effectLst/>
                        <a:latin typeface="新細明體" panose="02020500000000000000" pitchFamily="18" charset="-120"/>
                        <a:ea typeface="新細明體" panose="02020500000000000000" pitchFamily="18" charset="-120"/>
                      </a:endParaRPr>
                    </a:p>
                  </a:txBody>
                  <a:tcPr marL="7610" marR="7610" marT="7610" marB="0" anchor="b">
                    <a:solidFill>
                      <a:srgbClr val="C00000"/>
                    </a:solidFill>
                  </a:tcPr>
                </a:tc>
                <a:tc>
                  <a:txBody>
                    <a:bodyPr/>
                    <a:lstStyle/>
                    <a:p>
                      <a:pPr algn="ctr" fontAlgn="b"/>
                      <a:r>
                        <a:rPr lang="en-US" sz="900" u="none" strike="noStrike" dirty="0">
                          <a:solidFill>
                            <a:schemeClr val="bg2"/>
                          </a:solidFill>
                          <a:effectLst/>
                        </a:rPr>
                        <a:t>web </a:t>
                      </a:r>
                      <a:r>
                        <a:rPr lang="en-US" sz="900" u="none" strike="noStrike" dirty="0" err="1">
                          <a:solidFill>
                            <a:schemeClr val="bg2"/>
                          </a:solidFill>
                          <a:effectLst/>
                        </a:rPr>
                        <a:t>href</a:t>
                      </a:r>
                      <a:endParaRPr lang="en-US" sz="900" b="0" i="0" u="none" strike="noStrike" dirty="0">
                        <a:solidFill>
                          <a:schemeClr val="bg2"/>
                        </a:solidFill>
                        <a:effectLst/>
                        <a:latin typeface="新細明體" panose="02020500000000000000" pitchFamily="18" charset="-120"/>
                        <a:ea typeface="新細明體" panose="02020500000000000000" pitchFamily="18" charset="-120"/>
                      </a:endParaRPr>
                    </a:p>
                  </a:txBody>
                  <a:tcPr marL="7610" marR="7610" marT="7610" marB="0" anchor="b">
                    <a:solidFill>
                      <a:srgbClr val="C00000"/>
                    </a:solidFill>
                  </a:tcPr>
                </a:tc>
                <a:extLst>
                  <a:ext uri="{0D108BD9-81ED-4DB2-BD59-A6C34878D82A}">
                    <a16:rowId xmlns:a16="http://schemas.microsoft.com/office/drawing/2014/main" val="1197809684"/>
                  </a:ext>
                </a:extLst>
              </a:tr>
              <a:tr h="182919">
                <a:tc>
                  <a:txBody>
                    <a:bodyPr/>
                    <a:lstStyle/>
                    <a:p>
                      <a:pPr algn="ctr" fontAlgn="b"/>
                      <a:r>
                        <a:rPr lang="zh-TW" altLang="en-US" sz="900" u="none" strike="noStrike" dirty="0">
                          <a:effectLst/>
                        </a:rPr>
                        <a:t>南山人壽</a:t>
                      </a:r>
                      <a:endParaRPr lang="zh-TW" altLang="en-US" sz="9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tc>
                  <a:txBody>
                    <a:bodyPr/>
                    <a:lstStyle/>
                    <a:p>
                      <a:pPr algn="ctr" fontAlgn="b"/>
                      <a:r>
                        <a:rPr lang="en-US" sz="900" u="none" strike="noStrike" dirty="0">
                          <a:effectLst/>
                        </a:rPr>
                        <a:t>https://ilp.nanshanlife.com.tw/w/tfund/tfund01.djhtm?a=WAX</a:t>
                      </a:r>
                      <a:endParaRPr lang="en-US" sz="9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extLst>
                  <a:ext uri="{0D108BD9-81ED-4DB2-BD59-A6C34878D82A}">
                    <a16:rowId xmlns:a16="http://schemas.microsoft.com/office/drawing/2014/main" val="1526311515"/>
                  </a:ext>
                </a:extLst>
              </a:tr>
              <a:tr h="182919">
                <a:tc>
                  <a:txBody>
                    <a:bodyPr/>
                    <a:lstStyle/>
                    <a:p>
                      <a:pPr algn="ctr" fontAlgn="b"/>
                      <a:r>
                        <a:rPr lang="zh-TW" altLang="en-US" sz="900" u="none" strike="noStrike">
                          <a:effectLst/>
                        </a:rPr>
                        <a:t>富邦人壽</a:t>
                      </a:r>
                      <a:endParaRPr lang="zh-TW" alt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tc>
                  <a:txBody>
                    <a:bodyPr/>
                    <a:lstStyle/>
                    <a:p>
                      <a:pPr algn="ctr" fontAlgn="b"/>
                      <a:r>
                        <a:rPr lang="en-US" sz="900" u="none" strike="noStrike" dirty="0">
                          <a:effectLst/>
                        </a:rPr>
                        <a:t>https://invest.fubonlife.com.tw/life/hot/index.html</a:t>
                      </a:r>
                      <a:endParaRPr lang="en-US" sz="9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extLst>
                  <a:ext uri="{0D108BD9-81ED-4DB2-BD59-A6C34878D82A}">
                    <a16:rowId xmlns:a16="http://schemas.microsoft.com/office/drawing/2014/main" val="963214938"/>
                  </a:ext>
                </a:extLst>
              </a:tr>
              <a:tr h="182919">
                <a:tc>
                  <a:txBody>
                    <a:bodyPr/>
                    <a:lstStyle/>
                    <a:p>
                      <a:pPr algn="ctr" fontAlgn="b"/>
                      <a:r>
                        <a:rPr lang="zh-TW" altLang="en-US" sz="900" u="none" strike="noStrike">
                          <a:effectLst/>
                        </a:rPr>
                        <a:t>合作金庫人壽</a:t>
                      </a:r>
                      <a:endParaRPr lang="zh-TW" alt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tc>
                  <a:txBody>
                    <a:bodyPr/>
                    <a:lstStyle/>
                    <a:p>
                      <a:pPr algn="ctr" fontAlgn="b"/>
                      <a:r>
                        <a:rPr lang="en-US" sz="900" u="none" strike="noStrike">
                          <a:effectLst/>
                        </a:rPr>
                        <a:t>https://tcb-lifefund.moneydj.com/w/html/selectDMP.djhtm</a:t>
                      </a:r>
                      <a:endParaRPr 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extLst>
                  <a:ext uri="{0D108BD9-81ED-4DB2-BD59-A6C34878D82A}">
                    <a16:rowId xmlns:a16="http://schemas.microsoft.com/office/drawing/2014/main" val="205136411"/>
                  </a:ext>
                </a:extLst>
              </a:tr>
              <a:tr h="182919">
                <a:tc>
                  <a:txBody>
                    <a:bodyPr/>
                    <a:lstStyle/>
                    <a:p>
                      <a:pPr algn="ctr" fontAlgn="b"/>
                      <a:r>
                        <a:rPr lang="zh-TW" altLang="en-US" sz="900" u="none" strike="noStrike">
                          <a:effectLst/>
                        </a:rPr>
                        <a:t>法國巴黎人壽</a:t>
                      </a:r>
                      <a:endParaRPr lang="zh-TW" alt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tc>
                  <a:txBody>
                    <a:bodyPr/>
                    <a:lstStyle/>
                    <a:p>
                      <a:pPr algn="ctr" fontAlgn="b"/>
                      <a:r>
                        <a:rPr lang="en-US" sz="900" u="none" strike="noStrike">
                          <a:effectLst/>
                        </a:rPr>
                        <a:t>https://cardif.moneydj.com/w/html/selectDMP.djhtm</a:t>
                      </a:r>
                      <a:endParaRPr 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extLst>
                  <a:ext uri="{0D108BD9-81ED-4DB2-BD59-A6C34878D82A}">
                    <a16:rowId xmlns:a16="http://schemas.microsoft.com/office/drawing/2014/main" val="4191848482"/>
                  </a:ext>
                </a:extLst>
              </a:tr>
              <a:tr h="182919">
                <a:tc>
                  <a:txBody>
                    <a:bodyPr/>
                    <a:lstStyle/>
                    <a:p>
                      <a:pPr algn="ctr" fontAlgn="b"/>
                      <a:r>
                        <a:rPr lang="zh-TW" altLang="en-US" sz="900" u="none" strike="noStrike">
                          <a:effectLst/>
                        </a:rPr>
                        <a:t>中國信託投信全委</a:t>
                      </a:r>
                      <a:endParaRPr lang="zh-TW" alt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tc>
                  <a:txBody>
                    <a:bodyPr/>
                    <a:lstStyle/>
                    <a:p>
                      <a:pPr algn="ctr" fontAlgn="b"/>
                      <a:r>
                        <a:rPr lang="en-US" sz="900" u="none" strike="noStrike">
                          <a:effectLst/>
                        </a:rPr>
                        <a:t>https://www.chubblife-vul.com.tw/acelifevul/house/dFundPriceAction!getVAFundPriceOneMonthHistory.do?fund_code=FFUCB006</a:t>
                      </a:r>
                      <a:endParaRPr 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extLst>
                  <a:ext uri="{0D108BD9-81ED-4DB2-BD59-A6C34878D82A}">
                    <a16:rowId xmlns:a16="http://schemas.microsoft.com/office/drawing/2014/main" val="2695739474"/>
                  </a:ext>
                </a:extLst>
              </a:tr>
              <a:tr h="182919">
                <a:tc>
                  <a:txBody>
                    <a:bodyPr/>
                    <a:lstStyle/>
                    <a:p>
                      <a:pPr algn="ctr" fontAlgn="b"/>
                      <a:r>
                        <a:rPr lang="zh-TW" altLang="en-US" sz="900" u="none" strike="noStrike">
                          <a:effectLst/>
                        </a:rPr>
                        <a:t>三商美邦人壽</a:t>
                      </a:r>
                      <a:endParaRPr lang="zh-TW" alt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tc>
                  <a:txBody>
                    <a:bodyPr/>
                    <a:lstStyle/>
                    <a:p>
                      <a:pPr algn="ctr" fontAlgn="b"/>
                      <a:r>
                        <a:rPr lang="en-US" sz="900" u="none" strike="noStrike">
                          <a:effectLst/>
                        </a:rPr>
                        <a:t>http://vul.mli.com.tw/w/wdis/discretionary02.djhtm?a=MBR00010</a:t>
                      </a:r>
                      <a:endParaRPr 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extLst>
                  <a:ext uri="{0D108BD9-81ED-4DB2-BD59-A6C34878D82A}">
                    <a16:rowId xmlns:a16="http://schemas.microsoft.com/office/drawing/2014/main" val="370701223"/>
                  </a:ext>
                </a:extLst>
              </a:tr>
              <a:tr h="182919">
                <a:tc>
                  <a:txBody>
                    <a:bodyPr/>
                    <a:lstStyle/>
                    <a:p>
                      <a:pPr algn="ctr" fontAlgn="b"/>
                      <a:r>
                        <a:rPr lang="zh-TW" altLang="en-US" sz="900" u="none" strike="noStrike">
                          <a:effectLst/>
                        </a:rPr>
                        <a:t>保德信人壽</a:t>
                      </a:r>
                      <a:endParaRPr lang="zh-TW" alt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tc>
                  <a:txBody>
                    <a:bodyPr/>
                    <a:lstStyle/>
                    <a:p>
                      <a:pPr algn="ctr" fontAlgn="b"/>
                      <a:r>
                        <a:rPr lang="en-US" sz="900" u="none" strike="noStrike">
                          <a:effectLst/>
                        </a:rPr>
                        <a:t>http://pot.moneydj.com/main.asp?sUrl=$W$WDIS$DISCRETIONARY01]DJHTM{A}A0021</a:t>
                      </a:r>
                      <a:endParaRPr 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extLst>
                  <a:ext uri="{0D108BD9-81ED-4DB2-BD59-A6C34878D82A}">
                    <a16:rowId xmlns:a16="http://schemas.microsoft.com/office/drawing/2014/main" val="651689956"/>
                  </a:ext>
                </a:extLst>
              </a:tr>
              <a:tr h="182919">
                <a:tc>
                  <a:txBody>
                    <a:bodyPr/>
                    <a:lstStyle/>
                    <a:p>
                      <a:pPr algn="ctr" fontAlgn="b"/>
                      <a:r>
                        <a:rPr lang="zh-TW" altLang="en-US" sz="900" u="none" strike="noStrike">
                          <a:effectLst/>
                        </a:rPr>
                        <a:t>安聯人壽</a:t>
                      </a:r>
                      <a:endParaRPr lang="zh-TW" alt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tc>
                  <a:txBody>
                    <a:bodyPr/>
                    <a:lstStyle/>
                    <a:p>
                      <a:pPr algn="ctr" fontAlgn="b"/>
                      <a:r>
                        <a:rPr lang="en-US" sz="900" u="none" strike="noStrike">
                          <a:effectLst/>
                        </a:rPr>
                        <a:t>https://product.allianz.com.tw/target/fund</a:t>
                      </a:r>
                      <a:endParaRPr 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extLst>
                  <a:ext uri="{0D108BD9-81ED-4DB2-BD59-A6C34878D82A}">
                    <a16:rowId xmlns:a16="http://schemas.microsoft.com/office/drawing/2014/main" val="1874090272"/>
                  </a:ext>
                </a:extLst>
              </a:tr>
              <a:tr h="182919">
                <a:tc>
                  <a:txBody>
                    <a:bodyPr/>
                    <a:lstStyle/>
                    <a:p>
                      <a:pPr algn="ctr" fontAlgn="b"/>
                      <a:r>
                        <a:rPr lang="zh-TW" altLang="en-US" sz="900" u="none" strike="noStrike">
                          <a:effectLst/>
                        </a:rPr>
                        <a:t>全球人壽</a:t>
                      </a:r>
                      <a:endParaRPr lang="zh-TW" alt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tc>
                  <a:txBody>
                    <a:bodyPr/>
                    <a:lstStyle/>
                    <a:p>
                      <a:pPr algn="ctr" fontAlgn="b"/>
                      <a:r>
                        <a:rPr lang="en-US" sz="900" u="none" strike="noStrike">
                          <a:effectLst/>
                        </a:rPr>
                        <a:t>https://www.transglobe.com.tw/260a1d8115.html</a:t>
                      </a:r>
                      <a:endParaRPr 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extLst>
                  <a:ext uri="{0D108BD9-81ED-4DB2-BD59-A6C34878D82A}">
                    <a16:rowId xmlns:a16="http://schemas.microsoft.com/office/drawing/2014/main" val="3166479307"/>
                  </a:ext>
                </a:extLst>
              </a:tr>
              <a:tr h="182919">
                <a:tc>
                  <a:txBody>
                    <a:bodyPr/>
                    <a:lstStyle/>
                    <a:p>
                      <a:pPr algn="ctr" fontAlgn="b"/>
                      <a:r>
                        <a:rPr lang="zh-TW" altLang="en-US" sz="900" u="none" strike="noStrike">
                          <a:effectLst/>
                        </a:rPr>
                        <a:t>台灣人壽</a:t>
                      </a:r>
                      <a:endParaRPr lang="zh-TW" alt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tc>
                  <a:txBody>
                    <a:bodyPr/>
                    <a:lstStyle/>
                    <a:p>
                      <a:pPr algn="ctr" fontAlgn="b"/>
                      <a:r>
                        <a:rPr lang="en-US" sz="900" u="none" strike="noStrike">
                          <a:effectLst/>
                        </a:rPr>
                        <a:t>http://178.taiwanlife.com/web/main1.asp?menuid=1&amp;surl=$W$HTML$PRODUCTSELECT1]HTM{LIST}DA!CK}0</a:t>
                      </a:r>
                      <a:endParaRPr 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extLst>
                  <a:ext uri="{0D108BD9-81ED-4DB2-BD59-A6C34878D82A}">
                    <a16:rowId xmlns:a16="http://schemas.microsoft.com/office/drawing/2014/main" val="4016747854"/>
                  </a:ext>
                </a:extLst>
              </a:tr>
              <a:tr h="182919">
                <a:tc>
                  <a:txBody>
                    <a:bodyPr/>
                    <a:lstStyle/>
                    <a:p>
                      <a:pPr algn="ctr" fontAlgn="b"/>
                      <a:r>
                        <a:rPr lang="zh-TW" altLang="en-US" sz="900" u="none" strike="noStrike">
                          <a:effectLst/>
                        </a:rPr>
                        <a:t>中國人壽</a:t>
                      </a:r>
                      <a:endParaRPr lang="zh-TW" alt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tc>
                  <a:txBody>
                    <a:bodyPr/>
                    <a:lstStyle/>
                    <a:p>
                      <a:pPr algn="ctr" fontAlgn="b"/>
                      <a:r>
                        <a:rPr lang="en-US" sz="900" u="none" strike="noStrike">
                          <a:effectLst/>
                        </a:rPr>
                        <a:t>https://chinalife.moneydj.com/main.asp?sUrl=$W$WF$WFV$WFV01]DJHTM</a:t>
                      </a:r>
                      <a:endParaRPr 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extLst>
                  <a:ext uri="{0D108BD9-81ED-4DB2-BD59-A6C34878D82A}">
                    <a16:rowId xmlns:a16="http://schemas.microsoft.com/office/drawing/2014/main" val="2296062522"/>
                  </a:ext>
                </a:extLst>
              </a:tr>
              <a:tr h="182919">
                <a:tc>
                  <a:txBody>
                    <a:bodyPr/>
                    <a:lstStyle/>
                    <a:p>
                      <a:pPr algn="ctr" fontAlgn="b"/>
                      <a:r>
                        <a:rPr lang="zh-TW" altLang="en-US" sz="900" u="none" strike="noStrike">
                          <a:effectLst/>
                        </a:rPr>
                        <a:t>保誠人壽</a:t>
                      </a:r>
                      <a:endParaRPr lang="zh-TW" alt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tc>
                  <a:txBody>
                    <a:bodyPr/>
                    <a:lstStyle/>
                    <a:p>
                      <a:pPr algn="ctr" fontAlgn="b"/>
                      <a:r>
                        <a:rPr lang="en-US" sz="900" u="none" strike="noStrike">
                          <a:effectLst/>
                        </a:rPr>
                        <a:t>https://www.pcalife.com.tw/zh/products/investment-linked-insurance/linked-investment-disclosures/discretionary-investment/</a:t>
                      </a:r>
                      <a:endParaRPr 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extLst>
                  <a:ext uri="{0D108BD9-81ED-4DB2-BD59-A6C34878D82A}">
                    <a16:rowId xmlns:a16="http://schemas.microsoft.com/office/drawing/2014/main" val="3890961480"/>
                  </a:ext>
                </a:extLst>
              </a:tr>
              <a:tr h="182919">
                <a:tc>
                  <a:txBody>
                    <a:bodyPr/>
                    <a:lstStyle/>
                    <a:p>
                      <a:pPr algn="ctr" fontAlgn="b"/>
                      <a:r>
                        <a:rPr lang="zh-TW" altLang="en-US" sz="900" u="none" strike="noStrike">
                          <a:effectLst/>
                        </a:rPr>
                        <a:t>安達人壽</a:t>
                      </a:r>
                      <a:endParaRPr lang="zh-TW" alt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tc>
                  <a:txBody>
                    <a:bodyPr/>
                    <a:lstStyle/>
                    <a:p>
                      <a:pPr algn="ctr" fontAlgn="b"/>
                      <a:r>
                        <a:rPr lang="en-US" sz="900" u="none" strike="noStrike">
                          <a:effectLst/>
                        </a:rPr>
                        <a:t>http://chubb.moneydj.com/main.asp?menuid=8&amp;surl=$W$HTML$ACESELECT4]HTM{LIST}FV</a:t>
                      </a:r>
                      <a:endParaRPr 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extLst>
                  <a:ext uri="{0D108BD9-81ED-4DB2-BD59-A6C34878D82A}">
                    <a16:rowId xmlns:a16="http://schemas.microsoft.com/office/drawing/2014/main" val="1621781793"/>
                  </a:ext>
                </a:extLst>
              </a:tr>
              <a:tr h="182919">
                <a:tc>
                  <a:txBody>
                    <a:bodyPr/>
                    <a:lstStyle/>
                    <a:p>
                      <a:pPr algn="ctr" fontAlgn="b"/>
                      <a:r>
                        <a:rPr lang="zh-TW" altLang="en-US" sz="900" u="none" strike="noStrike">
                          <a:effectLst/>
                        </a:rPr>
                        <a:t>國泰人壽</a:t>
                      </a:r>
                      <a:endParaRPr lang="zh-TW" alt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tc>
                  <a:txBody>
                    <a:bodyPr/>
                    <a:lstStyle/>
                    <a:p>
                      <a:pPr algn="ctr" fontAlgn="b"/>
                      <a:r>
                        <a:rPr lang="en-US" sz="900" u="none" strike="noStrike">
                          <a:effectLst/>
                        </a:rPr>
                        <a:t>https://fund.cathaylife.com.tw/content.html?sUrl=$W$HTML$SELECT]DJHTM</a:t>
                      </a:r>
                      <a:endParaRPr 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extLst>
                  <a:ext uri="{0D108BD9-81ED-4DB2-BD59-A6C34878D82A}">
                    <a16:rowId xmlns:a16="http://schemas.microsoft.com/office/drawing/2014/main" val="23002909"/>
                  </a:ext>
                </a:extLst>
              </a:tr>
              <a:tr h="182919">
                <a:tc>
                  <a:txBody>
                    <a:bodyPr/>
                    <a:lstStyle/>
                    <a:p>
                      <a:pPr algn="ctr" fontAlgn="b"/>
                      <a:r>
                        <a:rPr lang="zh-TW" altLang="en-US" sz="900" u="none" strike="noStrike">
                          <a:effectLst/>
                        </a:rPr>
                        <a:t>宏泰人壽</a:t>
                      </a:r>
                      <a:endParaRPr lang="zh-TW" alt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tc>
                  <a:txBody>
                    <a:bodyPr/>
                    <a:lstStyle/>
                    <a:p>
                      <a:pPr algn="ctr" fontAlgn="b"/>
                      <a:r>
                        <a:rPr lang="en-US" sz="900" u="none" strike="noStrike">
                          <a:effectLst/>
                        </a:rPr>
                        <a:t>http://invest2.hontai.com.tw/index.asp?menuid=33&amp;surl=HTTP:$$INVEST]HONTAI]COM]TW$2015INVEST$PRODUCTS$INVEST[PODTS]ASPX</a:t>
                      </a:r>
                      <a:endParaRPr 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extLst>
                  <a:ext uri="{0D108BD9-81ED-4DB2-BD59-A6C34878D82A}">
                    <a16:rowId xmlns:a16="http://schemas.microsoft.com/office/drawing/2014/main" val="2698408618"/>
                  </a:ext>
                </a:extLst>
              </a:tr>
              <a:tr h="182919">
                <a:tc>
                  <a:txBody>
                    <a:bodyPr/>
                    <a:lstStyle/>
                    <a:p>
                      <a:pPr algn="ctr" fontAlgn="b"/>
                      <a:r>
                        <a:rPr lang="zh-TW" altLang="en-US" sz="900" u="none" strike="noStrike">
                          <a:effectLst/>
                        </a:rPr>
                        <a:t>第一金人壽</a:t>
                      </a:r>
                      <a:endParaRPr lang="zh-TW" alt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tc>
                  <a:txBody>
                    <a:bodyPr/>
                    <a:lstStyle/>
                    <a:p>
                      <a:pPr algn="ctr" fontAlgn="b"/>
                      <a:r>
                        <a:rPr lang="en-US" sz="900" u="none" strike="noStrike">
                          <a:effectLst/>
                        </a:rPr>
                        <a:t>http://firstlife.moneydj.com/website1/index01.asp?menuid=9&amp;surl=$W$HTML$FIRSTAVIVASELECT4]HTM{LIST}DA</a:t>
                      </a:r>
                      <a:endParaRPr 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extLst>
                  <a:ext uri="{0D108BD9-81ED-4DB2-BD59-A6C34878D82A}">
                    <a16:rowId xmlns:a16="http://schemas.microsoft.com/office/drawing/2014/main" val="2614492353"/>
                  </a:ext>
                </a:extLst>
              </a:tr>
              <a:tr h="182919">
                <a:tc>
                  <a:txBody>
                    <a:bodyPr/>
                    <a:lstStyle/>
                    <a:p>
                      <a:pPr algn="ctr" fontAlgn="b"/>
                      <a:r>
                        <a:rPr lang="zh-TW" altLang="en-US" sz="900" u="none" strike="noStrike">
                          <a:effectLst/>
                        </a:rPr>
                        <a:t>臺銀人壽</a:t>
                      </a:r>
                      <a:endParaRPr lang="zh-TW" alt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tc>
                  <a:txBody>
                    <a:bodyPr/>
                    <a:lstStyle/>
                    <a:p>
                      <a:pPr algn="ctr" fontAlgn="b"/>
                      <a:r>
                        <a:rPr lang="en-US" sz="900" u="none" strike="noStrike">
                          <a:effectLst/>
                        </a:rPr>
                        <a:t>https://www.twfhclife.com.tw/%E9%A1%9E%E5%85%A8%E5%A7%94%E8%B3%87%E8%A8%8A%E6%B8%85%E5%96%AE/</a:t>
                      </a:r>
                      <a:endParaRPr 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extLst>
                  <a:ext uri="{0D108BD9-81ED-4DB2-BD59-A6C34878D82A}">
                    <a16:rowId xmlns:a16="http://schemas.microsoft.com/office/drawing/2014/main" val="2378628858"/>
                  </a:ext>
                </a:extLst>
              </a:tr>
              <a:tr h="182919">
                <a:tc>
                  <a:txBody>
                    <a:bodyPr/>
                    <a:lstStyle/>
                    <a:p>
                      <a:pPr algn="ctr" fontAlgn="b"/>
                      <a:r>
                        <a:rPr lang="zh-TW" altLang="en-US" sz="900" u="none" strike="noStrike">
                          <a:effectLst/>
                        </a:rPr>
                        <a:t>新光人壽</a:t>
                      </a:r>
                      <a:endParaRPr lang="zh-TW" alt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tc>
                  <a:txBody>
                    <a:bodyPr/>
                    <a:lstStyle/>
                    <a:p>
                      <a:pPr algn="ctr" fontAlgn="b"/>
                      <a:r>
                        <a:rPr lang="en-US" sz="900" u="none" strike="noStrike">
                          <a:effectLst/>
                        </a:rPr>
                        <a:t>https://www.skl.com.tw/258966d014.html?</a:t>
                      </a:r>
                      <a:endParaRPr 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extLst>
                  <a:ext uri="{0D108BD9-81ED-4DB2-BD59-A6C34878D82A}">
                    <a16:rowId xmlns:a16="http://schemas.microsoft.com/office/drawing/2014/main" val="4229053235"/>
                  </a:ext>
                </a:extLst>
              </a:tr>
              <a:tr h="182919">
                <a:tc>
                  <a:txBody>
                    <a:bodyPr/>
                    <a:lstStyle/>
                    <a:p>
                      <a:pPr algn="ctr" fontAlgn="b"/>
                      <a:r>
                        <a:rPr lang="zh-TW" altLang="en-US" sz="900" u="none" strike="noStrike">
                          <a:effectLst/>
                        </a:rPr>
                        <a:t>元大人壽</a:t>
                      </a:r>
                      <a:endParaRPr lang="zh-TW" altLang="en-US" sz="900" b="0" i="0" u="none" strike="noStrike">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tc>
                  <a:txBody>
                    <a:bodyPr/>
                    <a:lstStyle/>
                    <a:p>
                      <a:pPr algn="ctr" fontAlgn="b"/>
                      <a:r>
                        <a:rPr lang="en-US" sz="900" u="none" strike="noStrike" dirty="0">
                          <a:effectLst/>
                        </a:rPr>
                        <a:t>https://fund588.yuantalife.com.tw/list_base.html?S1=all</a:t>
                      </a:r>
                      <a:endParaRPr lang="en-US" sz="9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10" marR="7610" marT="7610" marB="0" anchor="b"/>
                </a:tc>
                <a:extLst>
                  <a:ext uri="{0D108BD9-81ED-4DB2-BD59-A6C34878D82A}">
                    <a16:rowId xmlns:a16="http://schemas.microsoft.com/office/drawing/2014/main" val="1046977976"/>
                  </a:ext>
                </a:extLst>
              </a:tr>
            </a:tbl>
          </a:graphicData>
        </a:graphic>
      </p:graphicFrame>
      <p:sp>
        <p:nvSpPr>
          <p:cNvPr id="7" name="內容版面配置區 4"/>
          <p:cNvSpPr txBox="1">
            <a:spLocks/>
          </p:cNvSpPr>
          <p:nvPr/>
        </p:nvSpPr>
        <p:spPr>
          <a:xfrm>
            <a:off x="324168" y="5498122"/>
            <a:ext cx="7966800" cy="424969"/>
          </a:xfrm>
          <a:prstGeom prst="rect">
            <a:avLst/>
          </a:prstGeom>
          <a:noFill/>
          <a:ln w="9525">
            <a:noFill/>
            <a:miter lim="800000"/>
            <a:headEnd/>
            <a:tailEnd/>
          </a:ln>
        </p:spPr>
        <p:txBody>
          <a:bodyPr lIns="0" tIns="64800" rIns="46800" bIns="64800"/>
          <a:lstStyle>
            <a:lvl1pPr marL="342900" indent="-342900" algn="l" defTabSz="815780" rtl="0" eaLnBrk="1" fontAlgn="base" hangingPunct="1">
              <a:lnSpc>
                <a:spcPct val="100000"/>
              </a:lnSpc>
              <a:spcBef>
                <a:spcPts val="200"/>
              </a:spcBef>
              <a:spcAft>
                <a:spcPts val="200"/>
              </a:spcAft>
              <a:buClr>
                <a:srgbClr val="CC3300"/>
              </a:buClr>
              <a:buSzPct val="90000"/>
              <a:buFont typeface="Wingdings" panose="05000000000000000000" pitchFamily="2" charset="2"/>
              <a:buChar char="n"/>
              <a:tabLst/>
              <a:defRPr kumimoji="1" lang="en-US" sz="2000" baseline="0" dirty="0" smtClean="0">
                <a:solidFill>
                  <a:schemeClr val="tx1"/>
                </a:solidFill>
                <a:latin typeface="+mn-lt"/>
                <a:ea typeface="+mn-ea"/>
                <a:cs typeface="+mn-cs"/>
              </a:defRPr>
            </a:lvl1pPr>
            <a:lvl2pPr marL="626400" indent="-288000" algn="l" defTabSz="815780" rtl="0" eaLnBrk="1" fontAlgn="base" hangingPunct="1">
              <a:lnSpc>
                <a:spcPct val="100000"/>
              </a:lnSpc>
              <a:spcBef>
                <a:spcPts val="200"/>
              </a:spcBef>
              <a:spcAft>
                <a:spcPts val="200"/>
              </a:spcAft>
              <a:buClr>
                <a:schemeClr val="accent1"/>
              </a:buClr>
              <a:buSzPct val="70000"/>
              <a:buFont typeface="Wingdings" pitchFamily="2" charset="2"/>
              <a:buChar char="n"/>
              <a:defRPr kumimoji="1" lang="en-US" sz="1800" dirty="0" smtClean="0">
                <a:solidFill>
                  <a:schemeClr val="tx1"/>
                </a:solidFill>
                <a:latin typeface="+mn-lt"/>
                <a:ea typeface="+mn-ea"/>
                <a:cs typeface="+mn-cs"/>
              </a:defRPr>
            </a:lvl2pPr>
            <a:lvl3pPr marL="864000" indent="-216000" algn="l" defTabSz="815780" rtl="0" eaLnBrk="1" fontAlgn="base" hangingPunct="1">
              <a:lnSpc>
                <a:spcPct val="100000"/>
              </a:lnSpc>
              <a:spcBef>
                <a:spcPts val="200"/>
              </a:spcBef>
              <a:spcAft>
                <a:spcPts val="200"/>
              </a:spcAft>
              <a:buClr>
                <a:schemeClr val="accent1"/>
              </a:buClr>
              <a:buSzPts val="1200"/>
              <a:buFont typeface="Arial" pitchFamily="34" charset="0"/>
              <a:buChar char="–"/>
              <a:defRPr kumimoji="1" lang="en-US" sz="1800" dirty="0" smtClean="0">
                <a:solidFill>
                  <a:schemeClr val="tx1"/>
                </a:solidFill>
                <a:latin typeface="+mn-lt"/>
                <a:ea typeface="+mn-ea"/>
                <a:cs typeface="+mn-cs"/>
              </a:defRPr>
            </a:lvl3pPr>
            <a:lvl4pPr marL="1098000" indent="-216000" algn="l" defTabSz="815780" rtl="0" eaLnBrk="1" fontAlgn="base" hangingPunct="1">
              <a:lnSpc>
                <a:spcPct val="100000"/>
              </a:lnSpc>
              <a:spcBef>
                <a:spcPts val="200"/>
              </a:spcBef>
              <a:spcAft>
                <a:spcPts val="200"/>
              </a:spcAft>
              <a:buClr>
                <a:schemeClr val="accent1"/>
              </a:buClr>
              <a:buSzPts val="1200"/>
              <a:buFont typeface="Symbol"/>
              <a:buChar char="-"/>
              <a:defRPr kumimoji="1" lang="en-US" sz="1600" baseline="0" dirty="0" smtClean="0">
                <a:solidFill>
                  <a:schemeClr val="tx1"/>
                </a:solidFill>
                <a:latin typeface="+mn-lt"/>
                <a:ea typeface="+mn-ea"/>
                <a:cs typeface="+mn-cs"/>
              </a:defRPr>
            </a:lvl4pPr>
            <a:lvl5pPr marL="1332000" indent="-216000" algn="l" defTabSz="815780" rtl="0" eaLnBrk="1" fontAlgn="base" hangingPunct="1">
              <a:lnSpc>
                <a:spcPct val="100000"/>
              </a:lnSpc>
              <a:spcBef>
                <a:spcPts val="200"/>
              </a:spcBef>
              <a:spcAft>
                <a:spcPts val="200"/>
              </a:spcAft>
              <a:buClr>
                <a:schemeClr val="accent1"/>
              </a:buClr>
              <a:buSzPts val="1200"/>
              <a:buFont typeface="Symbol"/>
              <a:buChar char="-"/>
              <a:defRPr kumimoji="1" lang="en-GB" sz="1600" baseline="0" dirty="0" smtClean="0">
                <a:solidFill>
                  <a:schemeClr val="tx1"/>
                </a:solidFill>
                <a:latin typeface="+mn-lt"/>
                <a:ea typeface="+mn-ea"/>
                <a:cs typeface="+mn-cs"/>
              </a:defRPr>
            </a:lvl5pPr>
            <a:lvl6pPr marL="11890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6pPr>
            <a:lvl7pPr marL="16462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7pPr>
            <a:lvl8pPr marL="21034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8pPr>
            <a:lvl9pPr marL="25606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9pPr>
          </a:lstStyle>
          <a:p>
            <a:pPr marL="0" indent="0">
              <a:buFont typeface="Wingdings" panose="05000000000000000000" pitchFamily="2" charset="2"/>
              <a:buNone/>
            </a:pPr>
            <a:r>
              <a:rPr lang="en-US" altLang="zh-TW" kern="0" dirty="0" smtClean="0"/>
              <a:t>2. It needs people constantly maintain the program (web might renew) </a:t>
            </a:r>
            <a:endParaRPr lang="en-US" altLang="zh-TW" kern="0" dirty="0"/>
          </a:p>
        </p:txBody>
      </p:sp>
    </p:spTree>
    <p:extLst>
      <p:ext uri="{BB962C8B-B14F-4D97-AF65-F5344CB8AC3E}">
        <p14:creationId xmlns:p14="http://schemas.microsoft.com/office/powerpoint/2010/main" val="246996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Market Intelligence</a:t>
            </a:r>
            <a:endParaRPr lang="zh-TW" altLang="en-US" dirty="0"/>
          </a:p>
        </p:txBody>
      </p:sp>
      <p:sp>
        <p:nvSpPr>
          <p:cNvPr id="4" name="文字版面配置區 3"/>
          <p:cNvSpPr>
            <a:spLocks noGrp="1"/>
          </p:cNvSpPr>
          <p:nvPr>
            <p:ph type="body" sz="quarter" idx="18"/>
          </p:nvPr>
        </p:nvSpPr>
        <p:spPr/>
        <p:txBody>
          <a:bodyPr/>
          <a:lstStyle/>
          <a:p>
            <a:endParaRPr lang="zh-TW" altLang="en-US"/>
          </a:p>
        </p:txBody>
      </p:sp>
    </p:spTree>
    <p:extLst>
      <p:ext uri="{BB962C8B-B14F-4D97-AF65-F5344CB8AC3E}">
        <p14:creationId xmlns:p14="http://schemas.microsoft.com/office/powerpoint/2010/main" val="3616023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a:extLst>
              <a:ext uri="{FF2B5EF4-FFF2-40B4-BE49-F238E27FC236}">
                <a16:creationId xmlns:a16="http://schemas.microsoft.com/office/drawing/2014/main" id="{04C9C7A4-8050-40B3-8A73-B3B5761A4DB4}"/>
              </a:ext>
            </a:extLst>
          </p:cNvPr>
          <p:cNvSpPr>
            <a:spLocks noGrp="1"/>
          </p:cNvSpPr>
          <p:nvPr>
            <p:ph sz="half" idx="2"/>
          </p:nvPr>
        </p:nvSpPr>
        <p:spPr>
          <a:xfrm>
            <a:off x="326383" y="1278998"/>
            <a:ext cx="9360000" cy="4528923"/>
          </a:xfrm>
        </p:spPr>
        <p:txBody>
          <a:bodyPr/>
          <a:lstStyle/>
          <a:p>
            <a:r>
              <a:rPr lang="en-US" dirty="0"/>
              <a:t>Top 20 gross sales fund snapshot </a:t>
            </a:r>
          </a:p>
          <a:p>
            <a:endParaRPr lang="en-US" dirty="0"/>
          </a:p>
          <a:p>
            <a:endParaRPr lang="en-US" dirty="0"/>
          </a:p>
          <a:p>
            <a:endParaRPr lang="en-US" dirty="0"/>
          </a:p>
          <a:p>
            <a:endParaRPr lang="en-US" dirty="0"/>
          </a:p>
          <a:p>
            <a:r>
              <a:rPr lang="en-US" dirty="0"/>
              <a:t>Major changes of institutional share class </a:t>
            </a:r>
          </a:p>
          <a:p>
            <a:endParaRPr lang="en-US" dirty="0"/>
          </a:p>
          <a:p>
            <a:endParaRPr lang="en-US" dirty="0"/>
          </a:p>
          <a:p>
            <a:endParaRPr lang="en-US" dirty="0"/>
          </a:p>
          <a:p>
            <a:endParaRPr lang="en-US" dirty="0"/>
          </a:p>
          <a:p>
            <a:r>
              <a:rPr lang="en-US" dirty="0"/>
              <a:t>Market analysis ( competitor movement, newly launched ILP information etc.</a:t>
            </a:r>
            <a:r>
              <a:rPr lang="en-US" altLang="zh-TW" dirty="0"/>
              <a:t>)</a:t>
            </a:r>
            <a:endParaRPr lang="en-US" dirty="0"/>
          </a:p>
          <a:p>
            <a:endParaRPr lang="en-US" dirty="0"/>
          </a:p>
          <a:p>
            <a:endParaRPr lang="en-US" dirty="0"/>
          </a:p>
          <a:p>
            <a:pPr marL="0" indent="0">
              <a:buNone/>
            </a:pPr>
            <a:endParaRPr lang="en-US" dirty="0"/>
          </a:p>
        </p:txBody>
      </p:sp>
      <p:sp>
        <p:nvSpPr>
          <p:cNvPr id="5" name="標題 4">
            <a:extLst>
              <a:ext uri="{FF2B5EF4-FFF2-40B4-BE49-F238E27FC236}">
                <a16:creationId xmlns:a16="http://schemas.microsoft.com/office/drawing/2014/main" id="{36A1698A-C123-4F34-9866-DAB8BAF5EB73}"/>
              </a:ext>
            </a:extLst>
          </p:cNvPr>
          <p:cNvSpPr>
            <a:spLocks noGrp="1"/>
          </p:cNvSpPr>
          <p:nvPr>
            <p:ph type="title"/>
          </p:nvPr>
        </p:nvSpPr>
        <p:spPr/>
        <p:txBody>
          <a:bodyPr/>
          <a:lstStyle/>
          <a:p>
            <a:r>
              <a:rPr lang="en-US" dirty="0"/>
              <a:t>Highlights of this month </a:t>
            </a:r>
          </a:p>
        </p:txBody>
      </p:sp>
      <p:sp>
        <p:nvSpPr>
          <p:cNvPr id="11" name="Slide Number Placeholder 2">
            <a:extLst>
              <a:ext uri="{FF2B5EF4-FFF2-40B4-BE49-F238E27FC236}">
                <a16:creationId xmlns:a16="http://schemas.microsoft.com/office/drawing/2014/main" id="{4DDD3343-27BA-4251-A97D-77C6FA6E8B25}"/>
              </a:ext>
            </a:extLst>
          </p:cNvPr>
          <p:cNvSpPr>
            <a:spLocks noGrp="1"/>
          </p:cNvSpPr>
          <p:nvPr>
            <p:ph type="sldNum" sz="quarter" idx="17"/>
          </p:nvPr>
        </p:nvSpPr>
        <p:spPr/>
        <p:txBody>
          <a:bodyPr/>
          <a:lstStyle/>
          <a:p>
            <a:pPr>
              <a:spcAft>
                <a:spcPts val="600"/>
              </a:spcAft>
            </a:pPr>
            <a:fld id="{F40BDD72-1960-4172-B575-A9D344DF4EC2}" type="slidenum">
              <a:rPr lang="zh-TW" altLang="en-US" smtClean="0"/>
              <a:pPr>
                <a:spcAft>
                  <a:spcPts val="600"/>
                </a:spcAft>
              </a:pPr>
              <a:t>25</a:t>
            </a:fld>
            <a:endParaRPr lang="zh-TW" altLang="en-US"/>
          </a:p>
        </p:txBody>
      </p:sp>
      <p:sp>
        <p:nvSpPr>
          <p:cNvPr id="9" name="Footer Placeholder 1">
            <a:extLst>
              <a:ext uri="{FF2B5EF4-FFF2-40B4-BE49-F238E27FC236}">
                <a16:creationId xmlns:a16="http://schemas.microsoft.com/office/drawing/2014/main" id="{F301C872-25D5-4EFA-9F41-136C36078505}"/>
              </a:ext>
            </a:extLst>
          </p:cNvPr>
          <p:cNvSpPr>
            <a:spLocks noGrp="1"/>
          </p:cNvSpPr>
          <p:nvPr>
            <p:ph type="ftr" sz="quarter" idx="3"/>
          </p:nvPr>
        </p:nvSpPr>
        <p:spPr/>
        <p:txBody>
          <a:bodyPr/>
          <a:lstStyle/>
          <a:p>
            <a:pPr>
              <a:spcAft>
                <a:spcPts val="600"/>
              </a:spcAft>
            </a:pPr>
            <a:r>
              <a:rPr lang="en-US" altLang="zh-TW" kern="0"/>
              <a:t>Source / Disclaimer / Annotations:  </a:t>
            </a:r>
            <a:r>
              <a:rPr lang="zh-TW" altLang="en-US" kern="0"/>
              <a:t>本資料僅供專業理財顧問人員參考，需配合專人說明使用，不得直接交付一般投資大眾。</a:t>
            </a:r>
            <a:endParaRPr lang="en-US" altLang="zh-TW" kern="0"/>
          </a:p>
        </p:txBody>
      </p:sp>
    </p:spTree>
    <p:extLst>
      <p:ext uri="{BB962C8B-B14F-4D97-AF65-F5344CB8AC3E}">
        <p14:creationId xmlns:p14="http://schemas.microsoft.com/office/powerpoint/2010/main" val="1808629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F40BDD72-1960-4172-B575-A9D344DF4EC2}" type="slidenum">
              <a:rPr lang="zh-TW" altLang="en-US" smtClean="0"/>
              <a:pPr/>
              <a:t>2</a:t>
            </a:fld>
            <a:endParaRPr lang="zh-TW" altLang="en-US" dirty="0"/>
          </a:p>
        </p:txBody>
      </p:sp>
      <p:sp>
        <p:nvSpPr>
          <p:cNvPr id="4" name="標題 3"/>
          <p:cNvSpPr>
            <a:spLocks noGrp="1"/>
          </p:cNvSpPr>
          <p:nvPr>
            <p:ph type="title"/>
          </p:nvPr>
        </p:nvSpPr>
        <p:spPr/>
        <p:txBody>
          <a:bodyPr/>
          <a:lstStyle/>
          <a:p>
            <a:r>
              <a:rPr lang="en-US" altLang="zh-TW" dirty="0"/>
              <a:t>Onshore ILP Mandate Wallet Share by SITE </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1067028096"/>
              </p:ext>
            </p:extLst>
          </p:nvPr>
        </p:nvGraphicFramePr>
        <p:xfrm>
          <a:off x="366248" y="1299433"/>
          <a:ext cx="9397904" cy="4767442"/>
        </p:xfrm>
        <a:graphic>
          <a:graphicData uri="http://schemas.openxmlformats.org/drawingml/2006/table">
            <a:tbl>
              <a:tblPr/>
              <a:tblGrid>
                <a:gridCol w="566944">
                  <a:extLst>
                    <a:ext uri="{9D8B030D-6E8A-4147-A177-3AD203B41FA5}">
                      <a16:colId xmlns:a16="http://schemas.microsoft.com/office/drawing/2014/main" val="510641343"/>
                    </a:ext>
                  </a:extLst>
                </a:gridCol>
                <a:gridCol w="1482492">
                  <a:extLst>
                    <a:ext uri="{9D8B030D-6E8A-4147-A177-3AD203B41FA5}">
                      <a16:colId xmlns:a16="http://schemas.microsoft.com/office/drawing/2014/main" val="2853042137"/>
                    </a:ext>
                  </a:extLst>
                </a:gridCol>
                <a:gridCol w="1094810">
                  <a:extLst>
                    <a:ext uri="{9D8B030D-6E8A-4147-A177-3AD203B41FA5}">
                      <a16:colId xmlns:a16="http://schemas.microsoft.com/office/drawing/2014/main" val="3227506819"/>
                    </a:ext>
                  </a:extLst>
                </a:gridCol>
                <a:gridCol w="1688356">
                  <a:extLst>
                    <a:ext uri="{9D8B030D-6E8A-4147-A177-3AD203B41FA5}">
                      <a16:colId xmlns:a16="http://schemas.microsoft.com/office/drawing/2014/main" val="4047575285"/>
                    </a:ext>
                  </a:extLst>
                </a:gridCol>
                <a:gridCol w="1443728">
                  <a:extLst>
                    <a:ext uri="{9D8B030D-6E8A-4147-A177-3AD203B41FA5}">
                      <a16:colId xmlns:a16="http://schemas.microsoft.com/office/drawing/2014/main" val="2260922823"/>
                    </a:ext>
                  </a:extLst>
                </a:gridCol>
                <a:gridCol w="578068">
                  <a:extLst>
                    <a:ext uri="{9D8B030D-6E8A-4147-A177-3AD203B41FA5}">
                      <a16:colId xmlns:a16="http://schemas.microsoft.com/office/drawing/2014/main" val="2665322605"/>
                    </a:ext>
                  </a:extLst>
                </a:gridCol>
                <a:gridCol w="2543506">
                  <a:extLst>
                    <a:ext uri="{9D8B030D-6E8A-4147-A177-3AD203B41FA5}">
                      <a16:colId xmlns:a16="http://schemas.microsoft.com/office/drawing/2014/main" val="2753711071"/>
                    </a:ext>
                  </a:extLst>
                </a:gridCol>
              </a:tblGrid>
              <a:tr h="207583">
                <a:tc gridSpan="7">
                  <a:txBody>
                    <a:bodyPr/>
                    <a:lstStyle/>
                    <a:p>
                      <a:pPr algn="ctr" fontAlgn="ctr"/>
                      <a:r>
                        <a:rPr lang="en-US" sz="1000" b="1" i="0" u="none" strike="noStrike" dirty="0">
                          <a:solidFill>
                            <a:srgbClr val="000000"/>
                          </a:solidFill>
                          <a:effectLst/>
                          <a:latin typeface="+mn-lt"/>
                          <a:ea typeface="新細明體" panose="02020500000000000000" pitchFamily="18" charset="-120"/>
                        </a:rPr>
                        <a:t>AIA List</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pPr algn="ctr" fontAlgn="ctr"/>
                      <a:endParaRPr lang="en-US" sz="1000" b="1" i="0" u="none" strike="noStrike" dirty="0">
                        <a:solidFill>
                          <a:srgbClr val="000000"/>
                        </a:solidFill>
                        <a:effectLst/>
                        <a:latin typeface="+mn-lt"/>
                        <a:ea typeface="新細明體" panose="02020500000000000000" pitchFamily="18" charset="-120"/>
                      </a:endParaRP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36863790"/>
                  </a:ext>
                </a:extLst>
              </a:tr>
              <a:tr h="381878">
                <a:tc>
                  <a:txBody>
                    <a:bodyPr/>
                    <a:lstStyle/>
                    <a:p>
                      <a:pPr algn="l" fontAlgn="ctr"/>
                      <a:r>
                        <a:rPr lang="zh-TW" altLang="en-US" sz="1000" b="0" i="0" u="none" strike="noStrike">
                          <a:solidFill>
                            <a:srgbClr val="000000"/>
                          </a:solidFill>
                          <a:effectLst/>
                          <a:latin typeface="+mn-lt"/>
                          <a:ea typeface="新細明體" panose="02020500000000000000" pitchFamily="18" charset="-120"/>
                        </a:rPr>
                        <a:t>　</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2420"/>
                    </a:solidFill>
                  </a:tcPr>
                </a:tc>
                <a:tc>
                  <a:txBody>
                    <a:bodyPr/>
                    <a:lstStyle/>
                    <a:p>
                      <a:pPr algn="ctr" fontAlgn="ctr"/>
                      <a:r>
                        <a:rPr kumimoji="1" lang="en-US" sz="1000" b="1" i="0" u="none" strike="noStrike" kern="1200" dirty="0">
                          <a:solidFill>
                            <a:schemeClr val="bg2"/>
                          </a:solidFill>
                          <a:effectLst/>
                          <a:latin typeface="+mn-lt"/>
                          <a:ea typeface="新細明體" panose="02020500000000000000" pitchFamily="18" charset="-120"/>
                          <a:cs typeface="+mn-cs"/>
                        </a:rPr>
                        <a:t>SITE</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2420"/>
                    </a:solidFill>
                  </a:tcPr>
                </a:tc>
                <a:tc>
                  <a:txBody>
                    <a:bodyPr/>
                    <a:lstStyle/>
                    <a:p>
                      <a:pPr algn="ctr" fontAlgn="ctr"/>
                      <a:r>
                        <a:rPr kumimoji="1" lang="en-US" sz="1000" b="1" i="0" u="none" strike="noStrike" kern="1200" dirty="0">
                          <a:solidFill>
                            <a:schemeClr val="bg2"/>
                          </a:solidFill>
                          <a:effectLst/>
                          <a:latin typeface="+mn-lt"/>
                          <a:ea typeface="新細明體" panose="02020500000000000000" pitchFamily="18" charset="-120"/>
                          <a:cs typeface="+mn-cs"/>
                        </a:rPr>
                        <a:t># of account</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2420"/>
                    </a:solidFill>
                  </a:tcPr>
                </a:tc>
                <a:tc>
                  <a:txBody>
                    <a:bodyPr/>
                    <a:lstStyle/>
                    <a:p>
                      <a:pPr algn="r" fontAlgn="ctr"/>
                      <a:r>
                        <a:rPr kumimoji="1" lang="en-US" sz="1000" b="1" i="0" u="none" strike="noStrike" kern="1200" dirty="0">
                          <a:solidFill>
                            <a:schemeClr val="bg2"/>
                          </a:solidFill>
                          <a:effectLst/>
                          <a:latin typeface="+mn-lt"/>
                          <a:ea typeface="新細明體" panose="02020500000000000000" pitchFamily="18" charset="-120"/>
                          <a:cs typeface="+mn-cs"/>
                        </a:rPr>
                        <a:t>Contract size (TWD </a:t>
                      </a:r>
                      <a:r>
                        <a:rPr kumimoji="1" lang="en-US" sz="1000" b="1" i="0" u="none" strike="noStrike" kern="1200" dirty="0" err="1">
                          <a:solidFill>
                            <a:schemeClr val="bg2"/>
                          </a:solidFill>
                          <a:effectLst/>
                          <a:latin typeface="+mn-lt"/>
                          <a:ea typeface="新細明體" panose="02020500000000000000" pitchFamily="18" charset="-120"/>
                          <a:cs typeface="+mn-cs"/>
                        </a:rPr>
                        <a:t>mn</a:t>
                      </a:r>
                      <a:r>
                        <a:rPr kumimoji="1" lang="en-US" sz="1000" b="1" i="0" u="none" strike="noStrike" kern="1200" dirty="0">
                          <a:solidFill>
                            <a:schemeClr val="bg2"/>
                          </a:solidFill>
                          <a:effectLst/>
                          <a:latin typeface="+mn-lt"/>
                          <a:ea typeface="新細明體" panose="02020500000000000000" pitchFamily="18" charset="-120"/>
                          <a:cs typeface="+mn-cs"/>
                        </a:rPr>
                        <a:t>)</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2420"/>
                    </a:solidFill>
                  </a:tcPr>
                </a:tc>
                <a:tc>
                  <a:txBody>
                    <a:bodyPr/>
                    <a:lstStyle/>
                    <a:p>
                      <a:pPr algn="r" fontAlgn="ctr"/>
                      <a:r>
                        <a:rPr lang="en-US" sz="1000" b="1" i="0" u="none" strike="noStrike" dirty="0">
                          <a:solidFill>
                            <a:schemeClr val="bg2"/>
                          </a:solidFill>
                          <a:effectLst/>
                          <a:latin typeface="+mn-lt"/>
                          <a:ea typeface="新細明體" panose="02020500000000000000" pitchFamily="18" charset="-120"/>
                        </a:rPr>
                        <a:t>DB AUM (as of June)</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2420"/>
                    </a:solidFill>
                  </a:tcPr>
                </a:tc>
                <a:tc>
                  <a:txBody>
                    <a:bodyPr/>
                    <a:lstStyle/>
                    <a:p>
                      <a:pPr algn="r" fontAlgn="ctr"/>
                      <a:r>
                        <a:rPr lang="en-US" sz="1000" b="1" i="0" u="none" strike="noStrike" dirty="0">
                          <a:solidFill>
                            <a:schemeClr val="bg2"/>
                          </a:solidFill>
                          <a:effectLst/>
                          <a:latin typeface="+mn-lt"/>
                          <a:ea typeface="新細明體" panose="02020500000000000000" pitchFamily="18" charset="-120"/>
                        </a:rPr>
                        <a:t>DB %</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2420"/>
                    </a:solidFill>
                  </a:tcPr>
                </a:tc>
                <a:tc>
                  <a:txBody>
                    <a:bodyPr/>
                    <a:lstStyle/>
                    <a:p>
                      <a:pPr algn="l" fontAlgn="ctr"/>
                      <a:r>
                        <a:rPr lang="en-US" sz="1000" b="1" i="0" u="none" strike="noStrike" dirty="0">
                          <a:solidFill>
                            <a:srgbClr val="FFFFFF"/>
                          </a:solidFill>
                          <a:effectLst/>
                          <a:latin typeface="+mn-lt"/>
                          <a:ea typeface="新細明體" panose="02020500000000000000" pitchFamily="18" charset="-120"/>
                        </a:rPr>
                        <a:t>Reason</a:t>
                      </a:r>
                      <a:r>
                        <a:rPr lang="en-US" sz="1000" b="1" i="0" u="none" strike="noStrike" baseline="0" dirty="0">
                          <a:solidFill>
                            <a:srgbClr val="FFFFFF"/>
                          </a:solidFill>
                          <a:effectLst/>
                          <a:latin typeface="+mn-lt"/>
                          <a:ea typeface="新細明體" panose="02020500000000000000" pitchFamily="18" charset="-120"/>
                        </a:rPr>
                        <a:t> for 0% wallet share</a:t>
                      </a:r>
                      <a:endParaRPr lang="en-US" sz="1000" b="1" i="0" u="none" strike="noStrike" dirty="0">
                        <a:solidFill>
                          <a:srgbClr val="FFFFFF"/>
                        </a:solidFill>
                        <a:effectLst/>
                        <a:latin typeface="+mn-lt"/>
                        <a:ea typeface="新細明體" panose="02020500000000000000" pitchFamily="18" charset="-120"/>
                      </a:endParaRP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2420"/>
                    </a:solidFill>
                  </a:tcPr>
                </a:tc>
                <a:extLst>
                  <a:ext uri="{0D108BD9-81ED-4DB2-BD59-A6C34878D82A}">
                    <a16:rowId xmlns:a16="http://schemas.microsoft.com/office/drawing/2014/main" val="699893482"/>
                  </a:ext>
                </a:extLst>
              </a:tr>
              <a:tr h="164038">
                <a:tc>
                  <a:txBody>
                    <a:bodyPr/>
                    <a:lstStyle/>
                    <a:p>
                      <a:pPr algn="ctr" rtl="0" fontAlgn="ctr"/>
                      <a:r>
                        <a:rPr lang="en-US" altLang="zh-TW" sz="1000" b="1" i="0" u="none" strike="noStrike">
                          <a:solidFill>
                            <a:srgbClr val="000000"/>
                          </a:solidFill>
                          <a:effectLst/>
                          <a:latin typeface="+mn-lt"/>
                          <a:ea typeface="新細明體" panose="02020500000000000000" pitchFamily="18" charset="-120"/>
                        </a:rPr>
                        <a:t>1</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1000" b="1" i="0" u="none" strike="noStrike" dirty="0" err="1">
                          <a:solidFill>
                            <a:srgbClr val="000000"/>
                          </a:solidFill>
                          <a:effectLst/>
                          <a:latin typeface="+mn-lt"/>
                          <a:ea typeface="新細明體" panose="02020500000000000000" pitchFamily="18" charset="-120"/>
                        </a:rPr>
                        <a:t>Fuh</a:t>
                      </a:r>
                      <a:r>
                        <a:rPr lang="en-US" sz="1000" b="1" i="0" u="none" strike="noStrike" dirty="0">
                          <a:solidFill>
                            <a:srgbClr val="000000"/>
                          </a:solidFill>
                          <a:effectLst/>
                          <a:latin typeface="+mn-lt"/>
                          <a:ea typeface="新細明體" panose="02020500000000000000" pitchFamily="18" charset="-120"/>
                        </a:rPr>
                        <a:t> </a:t>
                      </a:r>
                      <a:r>
                        <a:rPr lang="en-US" sz="1000" b="1" i="0" u="none" strike="noStrike" dirty="0" err="1">
                          <a:solidFill>
                            <a:srgbClr val="000000"/>
                          </a:solidFill>
                          <a:effectLst/>
                          <a:latin typeface="+mn-lt"/>
                          <a:ea typeface="新細明體" panose="02020500000000000000" pitchFamily="18" charset="-120"/>
                        </a:rPr>
                        <a:t>Hwa</a:t>
                      </a:r>
                      <a:r>
                        <a:rPr lang="en-US" sz="1000" b="1" i="0" u="none" strike="noStrike" dirty="0">
                          <a:solidFill>
                            <a:srgbClr val="000000"/>
                          </a:solidFill>
                          <a:effectLst/>
                          <a:latin typeface="+mn-lt"/>
                          <a:ea typeface="新細明體" panose="02020500000000000000" pitchFamily="18" charset="-120"/>
                        </a:rPr>
                        <a:t> SITE</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1000" b="1" i="0" u="none" strike="noStrike" dirty="0">
                          <a:solidFill>
                            <a:srgbClr val="000000"/>
                          </a:solidFill>
                          <a:effectLst/>
                          <a:latin typeface="+mn-lt"/>
                          <a:ea typeface="新細明體" panose="02020500000000000000" pitchFamily="18" charset="-120"/>
                        </a:rPr>
                        <a:t>24</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68,979</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a:solidFill>
                            <a:srgbClr val="000000"/>
                          </a:solidFill>
                          <a:effectLst/>
                          <a:latin typeface="+mn-lt"/>
                          <a:ea typeface="新細明體" panose="02020500000000000000" pitchFamily="18" charset="-120"/>
                        </a:rPr>
                        <a:t>7,009</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a:solidFill>
                            <a:srgbClr val="000000"/>
                          </a:solidFill>
                          <a:effectLst/>
                          <a:latin typeface="+mn-lt"/>
                          <a:ea typeface="新細明體" panose="02020500000000000000" pitchFamily="18" charset="-120"/>
                        </a:rPr>
                        <a:t>10%</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zh-TW" altLang="en-US" sz="1050" b="1" i="0" u="none" strike="noStrike" dirty="0">
                          <a:solidFill>
                            <a:srgbClr val="000000"/>
                          </a:solidFill>
                          <a:effectLst/>
                          <a:latin typeface="Arial" panose="020B0604020202020204" pitchFamily="34" charset="0"/>
                          <a:ea typeface="新細明體" panose="02020500000000000000" pitchFamily="18" charset="-12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1647565818"/>
                  </a:ext>
                </a:extLst>
              </a:tr>
              <a:tr h="164038">
                <a:tc>
                  <a:txBody>
                    <a:bodyPr/>
                    <a:lstStyle/>
                    <a:p>
                      <a:pPr algn="ctr" rtl="0" fontAlgn="ctr"/>
                      <a:r>
                        <a:rPr lang="en-US" altLang="zh-TW" sz="1000" b="1" i="0" u="none" strike="noStrike">
                          <a:solidFill>
                            <a:srgbClr val="000000"/>
                          </a:solidFill>
                          <a:effectLst/>
                          <a:latin typeface="+mn-lt"/>
                          <a:ea typeface="新細明體" panose="02020500000000000000" pitchFamily="18" charset="-120"/>
                        </a:rPr>
                        <a:t>2</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1000" b="1" i="0" u="none" strike="noStrike" dirty="0">
                          <a:solidFill>
                            <a:srgbClr val="000000"/>
                          </a:solidFill>
                          <a:effectLst/>
                          <a:latin typeface="+mn-lt"/>
                          <a:ea typeface="新細明體" panose="02020500000000000000" pitchFamily="18" charset="-120"/>
                        </a:rPr>
                        <a:t>Allianz SITE</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1000" b="1" i="0" u="none" strike="noStrike" dirty="0">
                          <a:solidFill>
                            <a:srgbClr val="000000"/>
                          </a:solidFill>
                          <a:effectLst/>
                          <a:latin typeface="+mn-lt"/>
                          <a:ea typeface="新細明體" panose="02020500000000000000" pitchFamily="18" charset="-120"/>
                        </a:rPr>
                        <a:t>6</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19,557</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1,165</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a:solidFill>
                            <a:srgbClr val="000000"/>
                          </a:solidFill>
                          <a:effectLst/>
                          <a:latin typeface="+mn-lt"/>
                          <a:ea typeface="新細明體" panose="02020500000000000000" pitchFamily="18" charset="-120"/>
                        </a:rPr>
                        <a:t>6%</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zh-TW" altLang="en-US" sz="1050" b="1" i="0" u="none" strike="noStrike">
                          <a:solidFill>
                            <a:srgbClr val="000000"/>
                          </a:solidFill>
                          <a:effectLst/>
                          <a:latin typeface="Arial" panose="020B0604020202020204" pitchFamily="34" charset="0"/>
                          <a:ea typeface="新細明體" panose="02020500000000000000" pitchFamily="18" charset="-12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880205136"/>
                  </a:ext>
                </a:extLst>
              </a:tr>
              <a:tr h="164038">
                <a:tc>
                  <a:txBody>
                    <a:bodyPr/>
                    <a:lstStyle/>
                    <a:p>
                      <a:pPr algn="ctr" rtl="0" fontAlgn="ctr"/>
                      <a:r>
                        <a:rPr lang="en-US" altLang="zh-TW" sz="1000" b="1" i="0" u="none" strike="noStrike" dirty="0">
                          <a:solidFill>
                            <a:srgbClr val="000000"/>
                          </a:solidFill>
                          <a:effectLst/>
                          <a:latin typeface="+mn-lt"/>
                          <a:ea typeface="新細明體" panose="02020500000000000000" pitchFamily="18" charset="-120"/>
                        </a:rPr>
                        <a:t>3</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1000" b="1" i="0" u="none" strike="noStrike" dirty="0" err="1">
                          <a:solidFill>
                            <a:srgbClr val="000000"/>
                          </a:solidFill>
                          <a:effectLst/>
                          <a:latin typeface="+mn-lt"/>
                          <a:ea typeface="新細明體" panose="02020500000000000000" pitchFamily="18" charset="-120"/>
                        </a:rPr>
                        <a:t>Yuanta</a:t>
                      </a:r>
                      <a:r>
                        <a:rPr lang="en-US" sz="1000" b="1" i="0" u="none" strike="noStrike" dirty="0">
                          <a:solidFill>
                            <a:srgbClr val="000000"/>
                          </a:solidFill>
                          <a:effectLst/>
                          <a:latin typeface="+mn-lt"/>
                          <a:ea typeface="新細明體" panose="02020500000000000000" pitchFamily="18" charset="-120"/>
                        </a:rPr>
                        <a:t> SITE</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1000" b="1" i="0" u="none" strike="noStrike" dirty="0">
                          <a:solidFill>
                            <a:srgbClr val="000000"/>
                          </a:solidFill>
                          <a:effectLst/>
                          <a:latin typeface="+mn-lt"/>
                          <a:ea typeface="新細明體" panose="02020500000000000000" pitchFamily="18" charset="-120"/>
                        </a:rPr>
                        <a:t>4</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15,028</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6</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0%</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zh-TW" altLang="en-US" sz="1050" b="1" i="0" u="none" strike="noStrike">
                          <a:solidFill>
                            <a:srgbClr val="000000"/>
                          </a:solidFill>
                          <a:effectLst/>
                          <a:latin typeface="Arial" panose="020B0604020202020204" pitchFamily="34" charset="0"/>
                          <a:ea typeface="新細明體" panose="02020500000000000000" pitchFamily="18" charset="-12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1198913433"/>
                  </a:ext>
                </a:extLst>
              </a:tr>
              <a:tr h="164038">
                <a:tc>
                  <a:txBody>
                    <a:bodyPr/>
                    <a:lstStyle/>
                    <a:p>
                      <a:pPr algn="ctr" rtl="0" fontAlgn="ctr"/>
                      <a:r>
                        <a:rPr lang="en-US" altLang="zh-TW" sz="1000" b="0" i="0" u="none" strike="noStrike">
                          <a:solidFill>
                            <a:srgbClr val="000000"/>
                          </a:solidFill>
                          <a:effectLst/>
                          <a:latin typeface="+mn-lt"/>
                          <a:ea typeface="新細明體" panose="02020500000000000000" pitchFamily="18" charset="-120"/>
                        </a:rPr>
                        <a:t>4</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1000" b="0" i="0" u="none" strike="noStrike" dirty="0">
                          <a:solidFill>
                            <a:srgbClr val="000000"/>
                          </a:solidFill>
                          <a:effectLst/>
                          <a:latin typeface="+mn-lt"/>
                          <a:ea typeface="新細明體" panose="02020500000000000000" pitchFamily="18" charset="-120"/>
                        </a:rPr>
                        <a:t>AB SITE</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1000" b="0" i="0" u="none" strike="noStrike" dirty="0">
                          <a:solidFill>
                            <a:srgbClr val="000000"/>
                          </a:solidFill>
                          <a:effectLst/>
                          <a:latin typeface="+mn-lt"/>
                          <a:ea typeface="新細明體" panose="02020500000000000000" pitchFamily="18" charset="-120"/>
                        </a:rPr>
                        <a:t>3</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0" i="0" u="none" strike="noStrike" dirty="0">
                          <a:solidFill>
                            <a:srgbClr val="000000"/>
                          </a:solidFill>
                          <a:effectLst/>
                          <a:latin typeface="+mn-lt"/>
                          <a:ea typeface="新細明體" panose="02020500000000000000" pitchFamily="18" charset="-120"/>
                        </a:rPr>
                        <a:t>9,703</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0" i="0" u="none" strike="noStrike">
                          <a:solidFill>
                            <a:srgbClr val="000000"/>
                          </a:solidFill>
                          <a:effectLst/>
                          <a:latin typeface="+mn-lt"/>
                          <a:ea typeface="新細明體" panose="02020500000000000000" pitchFamily="18" charset="-120"/>
                        </a:rPr>
                        <a:t>0</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0" i="0" u="none" strike="noStrike">
                          <a:solidFill>
                            <a:srgbClr val="000000"/>
                          </a:solidFill>
                          <a:effectLst/>
                          <a:latin typeface="+mn-lt"/>
                          <a:ea typeface="新細明體" panose="02020500000000000000" pitchFamily="18" charset="-120"/>
                        </a:rPr>
                        <a:t>0%</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en-US" sz="1050" b="0" i="0" u="none" strike="noStrike">
                          <a:solidFill>
                            <a:srgbClr val="000000"/>
                          </a:solidFill>
                          <a:effectLst/>
                          <a:latin typeface="Arial" panose="020B0604020202020204" pitchFamily="34" charset="0"/>
                          <a:ea typeface="新細明體" panose="02020500000000000000" pitchFamily="18" charset="-120"/>
                        </a:rPr>
                        <a:t>No third party fund allocation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2652448626"/>
                  </a:ext>
                </a:extLst>
              </a:tr>
              <a:tr h="164038">
                <a:tc>
                  <a:txBody>
                    <a:bodyPr/>
                    <a:lstStyle/>
                    <a:p>
                      <a:pPr algn="ctr" rtl="0" fontAlgn="ctr"/>
                      <a:r>
                        <a:rPr lang="en-US" altLang="zh-TW" sz="1000" b="1" i="0" u="none" strike="noStrike">
                          <a:solidFill>
                            <a:srgbClr val="000000"/>
                          </a:solidFill>
                          <a:effectLst/>
                          <a:latin typeface="+mn-lt"/>
                          <a:ea typeface="新細明體" panose="02020500000000000000" pitchFamily="18" charset="-120"/>
                        </a:rPr>
                        <a:t>5</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1000" b="1" i="0" u="none" strike="noStrike">
                          <a:solidFill>
                            <a:srgbClr val="000000"/>
                          </a:solidFill>
                          <a:effectLst/>
                          <a:latin typeface="+mn-lt"/>
                          <a:ea typeface="新細明體" panose="02020500000000000000" pitchFamily="18" charset="-120"/>
                        </a:rPr>
                        <a:t>Franklin SITE</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1000" b="1" i="0" u="none" strike="noStrike">
                          <a:solidFill>
                            <a:srgbClr val="000000"/>
                          </a:solidFill>
                          <a:effectLst/>
                          <a:latin typeface="+mn-lt"/>
                          <a:ea typeface="新細明體" panose="02020500000000000000" pitchFamily="18" charset="-120"/>
                        </a:rPr>
                        <a:t>3</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6,043</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521</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a:solidFill>
                            <a:srgbClr val="000000"/>
                          </a:solidFill>
                          <a:effectLst/>
                          <a:latin typeface="+mn-lt"/>
                          <a:ea typeface="新細明體" panose="02020500000000000000" pitchFamily="18" charset="-120"/>
                        </a:rPr>
                        <a:t>9%</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zh-TW" altLang="en-US" sz="1050" b="1" i="0" u="none" strike="noStrike">
                          <a:solidFill>
                            <a:srgbClr val="000000"/>
                          </a:solidFill>
                          <a:effectLst/>
                          <a:latin typeface="Arial" panose="020B0604020202020204" pitchFamily="34" charset="0"/>
                          <a:ea typeface="新細明體" panose="02020500000000000000" pitchFamily="18" charset="-12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576878397"/>
                  </a:ext>
                </a:extLst>
              </a:tr>
              <a:tr h="345552">
                <a:tc>
                  <a:txBody>
                    <a:bodyPr/>
                    <a:lstStyle/>
                    <a:p>
                      <a:pPr algn="ctr" rtl="0" fontAlgn="ctr"/>
                      <a:r>
                        <a:rPr lang="en-US" altLang="zh-TW" sz="1000" b="0" i="0" u="none" strike="noStrike">
                          <a:solidFill>
                            <a:srgbClr val="000000"/>
                          </a:solidFill>
                          <a:effectLst/>
                          <a:latin typeface="+mn-lt"/>
                          <a:ea typeface="新細明體" panose="02020500000000000000" pitchFamily="18" charset="-120"/>
                        </a:rPr>
                        <a:t>6</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1000" b="0" i="0" u="none" strike="noStrike">
                          <a:solidFill>
                            <a:srgbClr val="000000"/>
                          </a:solidFill>
                          <a:effectLst/>
                          <a:latin typeface="+mn-lt"/>
                          <a:ea typeface="新細明體" panose="02020500000000000000" pitchFamily="18" charset="-120"/>
                        </a:rPr>
                        <a:t>Cathay SITE</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1000" b="0" i="0" u="none" strike="noStrike">
                          <a:solidFill>
                            <a:srgbClr val="000000"/>
                          </a:solidFill>
                          <a:effectLst/>
                          <a:latin typeface="+mn-lt"/>
                          <a:ea typeface="新細明體" panose="02020500000000000000" pitchFamily="18" charset="-120"/>
                        </a:rPr>
                        <a:t>1</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0" i="0" u="none" strike="noStrike" dirty="0">
                          <a:solidFill>
                            <a:srgbClr val="000000"/>
                          </a:solidFill>
                          <a:effectLst/>
                          <a:latin typeface="+mn-lt"/>
                          <a:ea typeface="新細明體" panose="02020500000000000000" pitchFamily="18" charset="-120"/>
                        </a:rPr>
                        <a:t>5,815</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0" i="0" u="none" strike="noStrike" dirty="0">
                          <a:solidFill>
                            <a:srgbClr val="000000"/>
                          </a:solidFill>
                          <a:effectLst/>
                          <a:latin typeface="+mn-lt"/>
                          <a:ea typeface="新細明體" panose="02020500000000000000" pitchFamily="18" charset="-120"/>
                        </a:rPr>
                        <a:t>0</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0" i="0" u="none" strike="noStrike">
                          <a:solidFill>
                            <a:srgbClr val="000000"/>
                          </a:solidFill>
                          <a:effectLst/>
                          <a:latin typeface="+mn-lt"/>
                          <a:ea typeface="新細明體" panose="02020500000000000000" pitchFamily="18" charset="-120"/>
                        </a:rPr>
                        <a:t>0%</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en-US" sz="1050" b="0" i="0" u="none" strike="noStrike" dirty="0">
                          <a:solidFill>
                            <a:srgbClr val="000000"/>
                          </a:solidFill>
                          <a:effectLst/>
                          <a:latin typeface="Arial" panose="020B0604020202020204" pitchFamily="34" charset="0"/>
                          <a:ea typeface="新細明體" panose="02020500000000000000" pitchFamily="18" charset="-120"/>
                        </a:rPr>
                        <a:t>Brand name issues unresolved,</a:t>
                      </a:r>
                      <a:r>
                        <a:rPr lang="en-US" sz="1050" b="0" i="0" u="none" strike="noStrike" baseline="0" dirty="0">
                          <a:solidFill>
                            <a:srgbClr val="000000"/>
                          </a:solidFill>
                          <a:effectLst/>
                          <a:latin typeface="Arial" panose="020B0604020202020204" pitchFamily="34" charset="0"/>
                          <a:ea typeface="新細明體" panose="02020500000000000000" pitchFamily="18" charset="-120"/>
                        </a:rPr>
                        <a:t> but already build connection with chairman</a:t>
                      </a:r>
                      <a:endParaRPr lang="en-US" sz="1050" b="0" i="0" u="none" strike="noStrike" dirty="0">
                        <a:solidFill>
                          <a:srgbClr val="000000"/>
                        </a:solidFill>
                        <a:effectLst/>
                        <a:latin typeface="Arial" panose="020B0604020202020204" pitchFamily="34"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3578653145"/>
                  </a:ext>
                </a:extLst>
              </a:tr>
              <a:tr h="164038">
                <a:tc>
                  <a:txBody>
                    <a:bodyPr/>
                    <a:lstStyle/>
                    <a:p>
                      <a:pPr algn="ctr" rtl="0" fontAlgn="ctr"/>
                      <a:r>
                        <a:rPr lang="en-US" altLang="zh-TW" sz="1000" b="1" i="0" u="none" strike="noStrike">
                          <a:solidFill>
                            <a:srgbClr val="000000"/>
                          </a:solidFill>
                          <a:effectLst/>
                          <a:latin typeface="+mn-lt"/>
                          <a:ea typeface="新細明體" panose="02020500000000000000" pitchFamily="18" charset="-120"/>
                        </a:rPr>
                        <a:t>7</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1000" b="1" i="0" u="none" strike="noStrike">
                          <a:solidFill>
                            <a:srgbClr val="000000"/>
                          </a:solidFill>
                          <a:effectLst/>
                          <a:latin typeface="+mn-lt"/>
                          <a:ea typeface="新細明體" panose="02020500000000000000" pitchFamily="18" charset="-120"/>
                        </a:rPr>
                        <a:t>Capital SITE</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1000" b="1" i="0" u="none" strike="noStrike">
                          <a:solidFill>
                            <a:srgbClr val="000000"/>
                          </a:solidFill>
                          <a:effectLst/>
                          <a:latin typeface="+mn-lt"/>
                          <a:ea typeface="新細明體" panose="02020500000000000000" pitchFamily="18" charset="-120"/>
                        </a:rPr>
                        <a:t>6</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5,666</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965</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a:solidFill>
                            <a:srgbClr val="000000"/>
                          </a:solidFill>
                          <a:effectLst/>
                          <a:latin typeface="+mn-lt"/>
                          <a:ea typeface="新細明體" panose="02020500000000000000" pitchFamily="18" charset="-120"/>
                        </a:rPr>
                        <a:t>17%</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zh-TW" altLang="en-US" sz="1050" b="1" i="0" u="none" strike="noStrike">
                          <a:solidFill>
                            <a:srgbClr val="000000"/>
                          </a:solidFill>
                          <a:effectLst/>
                          <a:latin typeface="Arial" panose="020B0604020202020204" pitchFamily="34" charset="0"/>
                          <a:ea typeface="新細明體" panose="02020500000000000000" pitchFamily="18" charset="-12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2226274290"/>
                  </a:ext>
                </a:extLst>
              </a:tr>
              <a:tr h="164038">
                <a:tc>
                  <a:txBody>
                    <a:bodyPr/>
                    <a:lstStyle/>
                    <a:p>
                      <a:pPr algn="ctr" rtl="0" fontAlgn="ctr"/>
                      <a:r>
                        <a:rPr lang="en-US" altLang="zh-TW" sz="1000" b="1" i="0" u="none" strike="noStrike">
                          <a:solidFill>
                            <a:srgbClr val="000000"/>
                          </a:solidFill>
                          <a:effectLst/>
                          <a:latin typeface="+mn-lt"/>
                          <a:ea typeface="新細明體" panose="02020500000000000000" pitchFamily="18" charset="-120"/>
                        </a:rPr>
                        <a:t>8</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1000" b="1" i="0" u="none" strike="noStrike" dirty="0">
                          <a:solidFill>
                            <a:srgbClr val="000000"/>
                          </a:solidFill>
                          <a:effectLst/>
                          <a:latin typeface="+mn-lt"/>
                          <a:ea typeface="新細明體" panose="02020500000000000000" pitchFamily="18" charset="-120"/>
                        </a:rPr>
                        <a:t>Manulife SITE</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1000" b="1" i="0" u="none" strike="noStrike">
                          <a:solidFill>
                            <a:srgbClr val="000000"/>
                          </a:solidFill>
                          <a:effectLst/>
                          <a:latin typeface="+mn-lt"/>
                          <a:ea typeface="新細明體" panose="02020500000000000000" pitchFamily="18" charset="-120"/>
                        </a:rPr>
                        <a:t>3</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5,661</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180</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a:solidFill>
                            <a:srgbClr val="000000"/>
                          </a:solidFill>
                          <a:effectLst/>
                          <a:latin typeface="+mn-lt"/>
                          <a:ea typeface="新細明體" panose="02020500000000000000" pitchFamily="18" charset="-120"/>
                        </a:rPr>
                        <a:t>3%</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zh-TW" altLang="en-US" sz="1050" b="1" i="0" u="none" strike="noStrike">
                          <a:solidFill>
                            <a:srgbClr val="000000"/>
                          </a:solidFill>
                          <a:effectLst/>
                          <a:latin typeface="Arial" panose="020B0604020202020204" pitchFamily="34" charset="0"/>
                          <a:ea typeface="新細明體" panose="02020500000000000000" pitchFamily="18" charset="-12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2568283197"/>
                  </a:ext>
                </a:extLst>
              </a:tr>
              <a:tr h="164038">
                <a:tc>
                  <a:txBody>
                    <a:bodyPr/>
                    <a:lstStyle/>
                    <a:p>
                      <a:pPr algn="ctr" rtl="0" fontAlgn="ctr"/>
                      <a:r>
                        <a:rPr lang="en-US" altLang="zh-TW" sz="1000" b="1" i="0" u="none" strike="noStrike" dirty="0">
                          <a:solidFill>
                            <a:srgbClr val="000000"/>
                          </a:solidFill>
                          <a:effectLst/>
                          <a:latin typeface="+mn-lt"/>
                          <a:ea typeface="新細明體" panose="02020500000000000000" pitchFamily="18" charset="-120"/>
                        </a:rPr>
                        <a:t>9</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1000" b="1" i="0" u="none" strike="noStrike" dirty="0" err="1">
                          <a:solidFill>
                            <a:srgbClr val="000000"/>
                          </a:solidFill>
                          <a:effectLst/>
                          <a:latin typeface="+mn-lt"/>
                          <a:ea typeface="新細明體" panose="02020500000000000000" pitchFamily="18" charset="-120"/>
                        </a:rPr>
                        <a:t>Fubon</a:t>
                      </a:r>
                      <a:r>
                        <a:rPr lang="en-US" sz="1000" b="1" i="0" u="none" strike="noStrike" dirty="0">
                          <a:solidFill>
                            <a:srgbClr val="000000"/>
                          </a:solidFill>
                          <a:effectLst/>
                          <a:latin typeface="+mn-lt"/>
                          <a:ea typeface="新細明體" panose="02020500000000000000" pitchFamily="18" charset="-120"/>
                        </a:rPr>
                        <a:t> SITE</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1000" b="1" i="0" u="none" strike="noStrike" dirty="0">
                          <a:solidFill>
                            <a:srgbClr val="000000"/>
                          </a:solidFill>
                          <a:effectLst/>
                          <a:latin typeface="+mn-lt"/>
                          <a:ea typeface="新細明體" panose="02020500000000000000" pitchFamily="18" charset="-120"/>
                        </a:rPr>
                        <a:t>3</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3,715</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505</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14%</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zh-TW" altLang="en-US" sz="1050" b="1" i="0" u="none" strike="noStrike" dirty="0">
                          <a:solidFill>
                            <a:srgbClr val="000000"/>
                          </a:solidFill>
                          <a:effectLst/>
                          <a:latin typeface="Arial" panose="020B0604020202020204" pitchFamily="34" charset="0"/>
                          <a:ea typeface="新細明體" panose="02020500000000000000" pitchFamily="18" charset="-12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2826479730"/>
                  </a:ext>
                </a:extLst>
              </a:tr>
              <a:tr h="164038">
                <a:tc>
                  <a:txBody>
                    <a:bodyPr/>
                    <a:lstStyle/>
                    <a:p>
                      <a:pPr algn="ctr" rtl="0" fontAlgn="ctr"/>
                      <a:r>
                        <a:rPr lang="en-US" altLang="zh-TW" sz="1000" b="1" i="0" u="none" strike="noStrike">
                          <a:solidFill>
                            <a:srgbClr val="000000"/>
                          </a:solidFill>
                          <a:effectLst/>
                          <a:latin typeface="+mn-lt"/>
                          <a:ea typeface="新細明體" panose="02020500000000000000" pitchFamily="18" charset="-120"/>
                        </a:rPr>
                        <a:t>10</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1000" b="1" i="0" u="none" strike="noStrike" dirty="0">
                          <a:solidFill>
                            <a:srgbClr val="000000"/>
                          </a:solidFill>
                          <a:effectLst/>
                          <a:latin typeface="+mn-lt"/>
                          <a:ea typeface="新細明體" panose="02020500000000000000" pitchFamily="18" charset="-120"/>
                        </a:rPr>
                        <a:t>TCB SITE</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1000" b="1" i="0" u="none" strike="noStrike" dirty="0">
                          <a:solidFill>
                            <a:srgbClr val="000000"/>
                          </a:solidFill>
                          <a:effectLst/>
                          <a:latin typeface="+mn-lt"/>
                          <a:ea typeface="新細明體" panose="02020500000000000000" pitchFamily="18" charset="-120"/>
                        </a:rPr>
                        <a:t>2</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2,774</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403</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a:solidFill>
                            <a:srgbClr val="000000"/>
                          </a:solidFill>
                          <a:effectLst/>
                          <a:latin typeface="+mn-lt"/>
                          <a:ea typeface="新細明體" panose="02020500000000000000" pitchFamily="18" charset="-120"/>
                        </a:rPr>
                        <a:t>15%</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zh-TW" altLang="en-US" sz="1050" b="1" i="0" u="none" strike="noStrike">
                          <a:solidFill>
                            <a:srgbClr val="000000"/>
                          </a:solidFill>
                          <a:effectLst/>
                          <a:latin typeface="Arial" panose="020B0604020202020204" pitchFamily="34" charset="0"/>
                          <a:ea typeface="新細明體" panose="02020500000000000000" pitchFamily="18" charset="-12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490562330"/>
                  </a:ext>
                </a:extLst>
              </a:tr>
              <a:tr h="164038">
                <a:tc>
                  <a:txBody>
                    <a:bodyPr/>
                    <a:lstStyle/>
                    <a:p>
                      <a:pPr algn="ctr" rtl="0" fontAlgn="ctr"/>
                      <a:r>
                        <a:rPr lang="en-US" altLang="zh-TW" sz="1000" b="1" i="0" u="none" strike="noStrike">
                          <a:solidFill>
                            <a:srgbClr val="000000"/>
                          </a:solidFill>
                          <a:effectLst/>
                          <a:latin typeface="+mn-lt"/>
                          <a:ea typeface="新細明體" panose="02020500000000000000" pitchFamily="18" charset="-120"/>
                        </a:rPr>
                        <a:t>11</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1000" b="1" i="0" u="none" strike="noStrike" dirty="0">
                          <a:solidFill>
                            <a:srgbClr val="000000"/>
                          </a:solidFill>
                          <a:effectLst/>
                          <a:latin typeface="+mn-lt"/>
                          <a:ea typeface="新細明體" panose="02020500000000000000" pitchFamily="18" charset="-120"/>
                        </a:rPr>
                        <a:t>CTBC SITE</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1000" b="1" i="0" u="none" strike="noStrike" dirty="0">
                          <a:solidFill>
                            <a:srgbClr val="000000"/>
                          </a:solidFill>
                          <a:effectLst/>
                          <a:latin typeface="+mn-lt"/>
                          <a:ea typeface="新細明體" panose="02020500000000000000" pitchFamily="18" charset="-120"/>
                        </a:rPr>
                        <a:t>2</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2,687</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150</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a:solidFill>
                            <a:srgbClr val="000000"/>
                          </a:solidFill>
                          <a:effectLst/>
                          <a:latin typeface="+mn-lt"/>
                          <a:ea typeface="新細明體" panose="02020500000000000000" pitchFamily="18" charset="-120"/>
                        </a:rPr>
                        <a:t>6%</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zh-TW" altLang="en-US" sz="1050" b="1" i="0" u="none" strike="noStrike">
                          <a:solidFill>
                            <a:srgbClr val="000000"/>
                          </a:solidFill>
                          <a:effectLst/>
                          <a:latin typeface="Arial" panose="020B0604020202020204" pitchFamily="34" charset="0"/>
                          <a:ea typeface="新細明體" panose="02020500000000000000" pitchFamily="18" charset="-12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3348648094"/>
                  </a:ext>
                </a:extLst>
              </a:tr>
              <a:tr h="286950">
                <a:tc>
                  <a:txBody>
                    <a:bodyPr/>
                    <a:lstStyle/>
                    <a:p>
                      <a:pPr algn="ctr" rtl="0" fontAlgn="ctr"/>
                      <a:r>
                        <a:rPr lang="en-US" altLang="zh-TW" sz="1000" b="0" i="0" u="none" strike="noStrike">
                          <a:solidFill>
                            <a:srgbClr val="000000"/>
                          </a:solidFill>
                          <a:effectLst/>
                          <a:latin typeface="+mn-lt"/>
                          <a:ea typeface="新細明體" panose="02020500000000000000" pitchFamily="18" charset="-120"/>
                        </a:rPr>
                        <a:t>12</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1000" b="0" i="0" u="none" strike="noStrike" dirty="0" err="1">
                          <a:solidFill>
                            <a:srgbClr val="000000"/>
                          </a:solidFill>
                          <a:effectLst/>
                          <a:latin typeface="+mn-lt"/>
                          <a:ea typeface="新細明體" panose="02020500000000000000" pitchFamily="18" charset="-120"/>
                        </a:rPr>
                        <a:t>Pinebridge</a:t>
                      </a:r>
                      <a:r>
                        <a:rPr lang="en-US" sz="1000" b="0" i="0" u="none" strike="noStrike" dirty="0">
                          <a:solidFill>
                            <a:srgbClr val="000000"/>
                          </a:solidFill>
                          <a:effectLst/>
                          <a:latin typeface="+mn-lt"/>
                          <a:ea typeface="新細明體" panose="02020500000000000000" pitchFamily="18" charset="-120"/>
                        </a:rPr>
                        <a:t> SITE</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1000" b="0" i="0" u="none" strike="noStrike" dirty="0">
                          <a:solidFill>
                            <a:srgbClr val="000000"/>
                          </a:solidFill>
                          <a:effectLst/>
                          <a:latin typeface="+mn-lt"/>
                          <a:ea typeface="新細明體" panose="02020500000000000000" pitchFamily="18" charset="-120"/>
                        </a:rPr>
                        <a:t>1</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0" i="0" u="none" strike="noStrike" dirty="0">
                          <a:solidFill>
                            <a:srgbClr val="000000"/>
                          </a:solidFill>
                          <a:effectLst/>
                          <a:latin typeface="+mn-lt"/>
                          <a:ea typeface="新細明體" panose="02020500000000000000" pitchFamily="18" charset="-120"/>
                        </a:rPr>
                        <a:t>1,160</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0" i="0" u="none" strike="noStrike" dirty="0">
                          <a:solidFill>
                            <a:srgbClr val="000000"/>
                          </a:solidFill>
                          <a:effectLst/>
                          <a:latin typeface="+mn-lt"/>
                          <a:ea typeface="新細明體" panose="02020500000000000000" pitchFamily="18" charset="-120"/>
                        </a:rPr>
                        <a:t>0</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0" i="0" u="none" strike="noStrike">
                          <a:solidFill>
                            <a:srgbClr val="000000"/>
                          </a:solidFill>
                          <a:effectLst/>
                          <a:latin typeface="+mn-lt"/>
                          <a:ea typeface="新細明體" panose="02020500000000000000" pitchFamily="18" charset="-120"/>
                        </a:rPr>
                        <a:t>0%</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en-US" sz="1050" b="0" i="0" u="none" strike="noStrike" dirty="0">
                          <a:solidFill>
                            <a:srgbClr val="000000"/>
                          </a:solidFill>
                          <a:effectLst/>
                          <a:latin typeface="Arial" panose="020B0604020202020204" pitchFamily="34" charset="0"/>
                          <a:ea typeface="新細明體" panose="02020500000000000000" pitchFamily="18" charset="-120"/>
                        </a:rPr>
                        <a:t>Positions temporarily redeemed for trading purpose.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600940175"/>
                  </a:ext>
                </a:extLst>
              </a:tr>
              <a:tr h="232609">
                <a:tc>
                  <a:txBody>
                    <a:bodyPr/>
                    <a:lstStyle/>
                    <a:p>
                      <a:pPr algn="ctr" rtl="0" fontAlgn="ctr"/>
                      <a:r>
                        <a:rPr lang="en-US" altLang="zh-TW" sz="1000" b="0" i="0" u="none" strike="noStrike">
                          <a:solidFill>
                            <a:srgbClr val="000000"/>
                          </a:solidFill>
                          <a:effectLst/>
                          <a:latin typeface="+mn-lt"/>
                          <a:ea typeface="新細明體" panose="02020500000000000000" pitchFamily="18" charset="-120"/>
                        </a:rPr>
                        <a:t>13</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1000" b="0" i="0" u="none" strike="noStrike" dirty="0" err="1">
                          <a:solidFill>
                            <a:srgbClr val="000000"/>
                          </a:solidFill>
                          <a:effectLst/>
                          <a:latin typeface="+mn-lt"/>
                          <a:ea typeface="新細明體" panose="02020500000000000000" pitchFamily="18" charset="-120"/>
                        </a:rPr>
                        <a:t>Eastspring</a:t>
                      </a:r>
                      <a:r>
                        <a:rPr lang="en-US" sz="1000" b="0" i="0" u="none" strike="noStrike" dirty="0">
                          <a:solidFill>
                            <a:srgbClr val="000000"/>
                          </a:solidFill>
                          <a:effectLst/>
                          <a:latin typeface="+mn-lt"/>
                          <a:ea typeface="新細明體" panose="02020500000000000000" pitchFamily="18" charset="-120"/>
                        </a:rPr>
                        <a:t> SITE</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1000" b="0" i="0" u="none" strike="noStrike" dirty="0">
                          <a:solidFill>
                            <a:srgbClr val="000000"/>
                          </a:solidFill>
                          <a:effectLst/>
                          <a:latin typeface="+mn-lt"/>
                          <a:ea typeface="新細明體" panose="02020500000000000000" pitchFamily="18" charset="-120"/>
                        </a:rPr>
                        <a:t>1</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0" i="0" u="none" strike="noStrike" dirty="0">
                          <a:solidFill>
                            <a:srgbClr val="000000"/>
                          </a:solidFill>
                          <a:effectLst/>
                          <a:latin typeface="+mn-lt"/>
                          <a:ea typeface="新細明體" panose="02020500000000000000" pitchFamily="18" charset="-120"/>
                        </a:rPr>
                        <a:t>1,072</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0" i="0" u="none" strike="noStrike" dirty="0">
                          <a:solidFill>
                            <a:srgbClr val="000000"/>
                          </a:solidFill>
                          <a:effectLst/>
                          <a:latin typeface="+mn-lt"/>
                          <a:ea typeface="新細明體" panose="02020500000000000000" pitchFamily="18" charset="-120"/>
                        </a:rPr>
                        <a:t>0</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0" i="0" u="none" strike="noStrike">
                          <a:solidFill>
                            <a:srgbClr val="000000"/>
                          </a:solidFill>
                          <a:effectLst/>
                          <a:latin typeface="+mn-lt"/>
                          <a:ea typeface="新細明體" panose="02020500000000000000" pitchFamily="18" charset="-120"/>
                        </a:rPr>
                        <a:t>0%</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en-US" sz="1050" b="0" i="0" u="none" strike="noStrike" dirty="0">
                          <a:solidFill>
                            <a:srgbClr val="000000"/>
                          </a:solidFill>
                          <a:effectLst/>
                          <a:latin typeface="Arial" panose="020B0604020202020204" pitchFamily="34" charset="0"/>
                          <a:ea typeface="新細明體" panose="02020500000000000000" pitchFamily="18" charset="-120"/>
                        </a:rPr>
                        <a:t>Mainly allocate in in-house onshore funds.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2160073548"/>
                  </a:ext>
                </a:extLst>
              </a:tr>
              <a:tr h="286950">
                <a:tc>
                  <a:txBody>
                    <a:bodyPr/>
                    <a:lstStyle/>
                    <a:p>
                      <a:pPr algn="ctr" rtl="0" fontAlgn="ctr"/>
                      <a:r>
                        <a:rPr lang="en-US" altLang="zh-TW" sz="1000" b="0" i="0" u="none" strike="noStrike" dirty="0">
                          <a:solidFill>
                            <a:srgbClr val="000000"/>
                          </a:solidFill>
                          <a:effectLst/>
                          <a:latin typeface="+mn-lt"/>
                          <a:ea typeface="新細明體" panose="02020500000000000000" pitchFamily="18" charset="-120"/>
                        </a:rPr>
                        <a:t>14</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1000" b="0" i="0" u="none" strike="noStrike" dirty="0" err="1">
                          <a:solidFill>
                            <a:srgbClr val="000000"/>
                          </a:solidFill>
                          <a:effectLst/>
                          <a:latin typeface="+mn-lt"/>
                          <a:ea typeface="新細明體" panose="02020500000000000000" pitchFamily="18" charset="-120"/>
                        </a:rPr>
                        <a:t>Uni</a:t>
                      </a:r>
                      <a:r>
                        <a:rPr lang="en-US" sz="1000" b="0" i="0" u="none" strike="noStrike" dirty="0">
                          <a:solidFill>
                            <a:srgbClr val="000000"/>
                          </a:solidFill>
                          <a:effectLst/>
                          <a:latin typeface="+mn-lt"/>
                          <a:ea typeface="新細明體" panose="02020500000000000000" pitchFamily="18" charset="-120"/>
                        </a:rPr>
                        <a:t>-President SITE</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1000" b="0" i="0" u="none" strike="noStrike">
                          <a:solidFill>
                            <a:srgbClr val="000000"/>
                          </a:solidFill>
                          <a:effectLst/>
                          <a:latin typeface="+mn-lt"/>
                          <a:ea typeface="新細明體" panose="02020500000000000000" pitchFamily="18" charset="-120"/>
                        </a:rPr>
                        <a:t>1</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0" i="0" u="none" strike="noStrike" dirty="0">
                          <a:solidFill>
                            <a:srgbClr val="000000"/>
                          </a:solidFill>
                          <a:effectLst/>
                          <a:latin typeface="+mn-lt"/>
                          <a:ea typeface="新細明體" panose="02020500000000000000" pitchFamily="18" charset="-120"/>
                        </a:rPr>
                        <a:t>970</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0" i="0" u="none" strike="noStrike" dirty="0">
                          <a:solidFill>
                            <a:srgbClr val="000000"/>
                          </a:solidFill>
                          <a:effectLst/>
                          <a:latin typeface="+mn-lt"/>
                          <a:ea typeface="新細明體" panose="02020500000000000000" pitchFamily="18" charset="-120"/>
                        </a:rPr>
                        <a:t>0</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0" i="0" u="none" strike="noStrike">
                          <a:solidFill>
                            <a:srgbClr val="000000"/>
                          </a:solidFill>
                          <a:effectLst/>
                          <a:latin typeface="+mn-lt"/>
                          <a:ea typeface="新細明體" panose="02020500000000000000" pitchFamily="18" charset="-120"/>
                        </a:rPr>
                        <a:t>0%</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en-US" sz="1050" b="0" i="0" u="none" strike="noStrike" dirty="0">
                          <a:solidFill>
                            <a:srgbClr val="000000"/>
                          </a:solidFill>
                          <a:effectLst/>
                          <a:latin typeface="Arial" panose="020B0604020202020204" pitchFamily="34" charset="0"/>
                          <a:ea typeface="新細明體" panose="02020500000000000000" pitchFamily="18" charset="-120"/>
                        </a:rPr>
                        <a:t>Positions temporarily redeemed for trading purpose.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1644516621"/>
                  </a:ext>
                </a:extLst>
              </a:tr>
              <a:tr h="164038">
                <a:tc>
                  <a:txBody>
                    <a:bodyPr/>
                    <a:lstStyle/>
                    <a:p>
                      <a:pPr algn="ctr" rtl="0" fontAlgn="ctr"/>
                      <a:r>
                        <a:rPr lang="en-US" altLang="zh-TW" sz="1000" b="0" i="0" u="none" strike="noStrike">
                          <a:solidFill>
                            <a:srgbClr val="000000"/>
                          </a:solidFill>
                          <a:effectLst/>
                          <a:latin typeface="+mn-lt"/>
                          <a:ea typeface="新細明體" panose="02020500000000000000" pitchFamily="18" charset="-120"/>
                        </a:rPr>
                        <a:t>15</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1000" b="0" i="0" u="none" strike="noStrike" dirty="0">
                          <a:solidFill>
                            <a:srgbClr val="000000"/>
                          </a:solidFill>
                          <a:effectLst/>
                          <a:latin typeface="+mn-lt"/>
                          <a:ea typeface="新細明體" panose="02020500000000000000" pitchFamily="18" charset="-120"/>
                        </a:rPr>
                        <a:t>Schroders SITE</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1000" b="0" i="0" u="none" strike="noStrike" dirty="0">
                          <a:solidFill>
                            <a:srgbClr val="000000"/>
                          </a:solidFill>
                          <a:effectLst/>
                          <a:latin typeface="+mn-lt"/>
                          <a:ea typeface="新細明體" panose="02020500000000000000" pitchFamily="18" charset="-120"/>
                        </a:rPr>
                        <a:t>2</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0" i="0" u="none" strike="noStrike" dirty="0">
                          <a:solidFill>
                            <a:srgbClr val="000000"/>
                          </a:solidFill>
                          <a:effectLst/>
                          <a:latin typeface="+mn-lt"/>
                          <a:ea typeface="新細明體" panose="02020500000000000000" pitchFamily="18" charset="-120"/>
                        </a:rPr>
                        <a:t>693</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0" i="0" u="none" strike="noStrike" dirty="0">
                          <a:solidFill>
                            <a:srgbClr val="000000"/>
                          </a:solidFill>
                          <a:effectLst/>
                          <a:latin typeface="+mn-lt"/>
                          <a:ea typeface="新細明體" panose="02020500000000000000" pitchFamily="18" charset="-120"/>
                        </a:rPr>
                        <a:t>0</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0" i="0" u="none" strike="noStrike" dirty="0">
                          <a:solidFill>
                            <a:srgbClr val="000000"/>
                          </a:solidFill>
                          <a:effectLst/>
                          <a:latin typeface="+mn-lt"/>
                          <a:ea typeface="新細明體" panose="02020500000000000000" pitchFamily="18" charset="-120"/>
                        </a:rPr>
                        <a:t>0%</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en-US" sz="1050" b="0" i="0" u="none" strike="noStrike">
                          <a:solidFill>
                            <a:srgbClr val="000000"/>
                          </a:solidFill>
                          <a:effectLst/>
                          <a:latin typeface="Arial" panose="020B0604020202020204" pitchFamily="34" charset="0"/>
                          <a:ea typeface="新細明體" panose="02020500000000000000" pitchFamily="18" charset="-120"/>
                        </a:rPr>
                        <a:t>No third party fund allocation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2029905801"/>
                  </a:ext>
                </a:extLst>
              </a:tr>
              <a:tr h="164038">
                <a:tc>
                  <a:txBody>
                    <a:bodyPr/>
                    <a:lstStyle/>
                    <a:p>
                      <a:pPr algn="ctr" rtl="0" fontAlgn="ctr"/>
                      <a:r>
                        <a:rPr lang="en-US" altLang="zh-TW" sz="1000" b="1" i="0" u="none" strike="noStrike">
                          <a:solidFill>
                            <a:srgbClr val="000000"/>
                          </a:solidFill>
                          <a:effectLst/>
                          <a:latin typeface="+mn-lt"/>
                          <a:ea typeface="新細明體" panose="02020500000000000000" pitchFamily="18" charset="-120"/>
                        </a:rPr>
                        <a:t>17</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1000" b="1" i="0" u="none" strike="noStrike" dirty="0">
                          <a:solidFill>
                            <a:srgbClr val="000000"/>
                          </a:solidFill>
                          <a:effectLst/>
                          <a:latin typeface="+mn-lt"/>
                          <a:ea typeface="新細明體" panose="02020500000000000000" pitchFamily="18" charset="-120"/>
                        </a:rPr>
                        <a:t>KGI SITE</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1000" b="1" i="0" u="none" strike="noStrike">
                          <a:solidFill>
                            <a:srgbClr val="000000"/>
                          </a:solidFill>
                          <a:effectLst/>
                          <a:latin typeface="+mn-lt"/>
                          <a:ea typeface="新細明體" panose="02020500000000000000" pitchFamily="18" charset="-120"/>
                        </a:rPr>
                        <a:t>2</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409</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43</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11%</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zh-TW" altLang="en-US" sz="1050" b="1" i="0" u="none" strike="noStrike">
                          <a:solidFill>
                            <a:srgbClr val="000000"/>
                          </a:solidFill>
                          <a:effectLst/>
                          <a:latin typeface="Arial" panose="020B0604020202020204" pitchFamily="34" charset="0"/>
                          <a:ea typeface="新細明體" panose="02020500000000000000" pitchFamily="18" charset="-12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643236183"/>
                  </a:ext>
                </a:extLst>
              </a:tr>
              <a:tr h="164038">
                <a:tc>
                  <a:txBody>
                    <a:bodyPr/>
                    <a:lstStyle/>
                    <a:p>
                      <a:pPr algn="ctr" rtl="0" fontAlgn="ctr"/>
                      <a:r>
                        <a:rPr lang="en-US" altLang="zh-TW" sz="1000" b="1" i="0" u="none" strike="noStrike">
                          <a:solidFill>
                            <a:srgbClr val="000000"/>
                          </a:solidFill>
                          <a:effectLst/>
                          <a:latin typeface="+mn-lt"/>
                          <a:ea typeface="新細明體" panose="02020500000000000000" pitchFamily="18" charset="-120"/>
                        </a:rPr>
                        <a:t>18</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1000" b="1" i="0" u="none" strike="noStrike" dirty="0">
                          <a:solidFill>
                            <a:srgbClr val="000000"/>
                          </a:solidFill>
                          <a:effectLst/>
                          <a:latin typeface="+mn-lt"/>
                          <a:ea typeface="新細明體" panose="02020500000000000000" pitchFamily="18" charset="-120"/>
                        </a:rPr>
                        <a:t>First Securities SITE</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1000" b="1" i="0" u="none" strike="noStrike">
                          <a:solidFill>
                            <a:srgbClr val="000000"/>
                          </a:solidFill>
                          <a:effectLst/>
                          <a:latin typeface="+mn-lt"/>
                          <a:ea typeface="新細明體" panose="02020500000000000000" pitchFamily="18" charset="-120"/>
                        </a:rPr>
                        <a:t>1</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a:solidFill>
                            <a:srgbClr val="000000"/>
                          </a:solidFill>
                          <a:effectLst/>
                          <a:latin typeface="+mn-lt"/>
                          <a:ea typeface="新細明體" panose="02020500000000000000" pitchFamily="18" charset="-120"/>
                        </a:rPr>
                        <a:t>128</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12</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9%</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zh-TW" altLang="en-US" sz="1050" b="1" i="0" u="none" strike="noStrike">
                          <a:solidFill>
                            <a:srgbClr val="000000"/>
                          </a:solidFill>
                          <a:effectLst/>
                          <a:latin typeface="Arial" panose="020B0604020202020204" pitchFamily="34" charset="0"/>
                          <a:ea typeface="新細明體" panose="02020500000000000000" pitchFamily="18" charset="-12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2352231220"/>
                  </a:ext>
                </a:extLst>
              </a:tr>
              <a:tr h="286950">
                <a:tc>
                  <a:txBody>
                    <a:bodyPr/>
                    <a:lstStyle/>
                    <a:p>
                      <a:pPr algn="ctr" rtl="0" fontAlgn="ctr"/>
                      <a:r>
                        <a:rPr lang="en-US" altLang="zh-TW" sz="1000" b="0" i="0" u="none" strike="noStrike" dirty="0">
                          <a:solidFill>
                            <a:srgbClr val="000000"/>
                          </a:solidFill>
                          <a:effectLst/>
                          <a:latin typeface="+mn-lt"/>
                          <a:ea typeface="新細明體" panose="02020500000000000000" pitchFamily="18" charset="-120"/>
                        </a:rPr>
                        <a:t>19</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1000" b="0" i="0" u="none" strike="noStrike" dirty="0" err="1">
                          <a:solidFill>
                            <a:srgbClr val="000000"/>
                          </a:solidFill>
                          <a:effectLst/>
                          <a:latin typeface="+mn-lt"/>
                          <a:ea typeface="新細明體" panose="02020500000000000000" pitchFamily="18" charset="-120"/>
                        </a:rPr>
                        <a:t>Taishin</a:t>
                      </a:r>
                      <a:r>
                        <a:rPr lang="en-US" sz="1000" b="0" i="0" u="none" strike="noStrike" dirty="0">
                          <a:solidFill>
                            <a:srgbClr val="000000"/>
                          </a:solidFill>
                          <a:effectLst/>
                          <a:latin typeface="+mn-lt"/>
                          <a:ea typeface="新細明體" panose="02020500000000000000" pitchFamily="18" charset="-120"/>
                        </a:rPr>
                        <a:t> SITE</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1000" b="0" i="0" u="none" strike="noStrike">
                          <a:solidFill>
                            <a:srgbClr val="000000"/>
                          </a:solidFill>
                          <a:effectLst/>
                          <a:latin typeface="+mn-lt"/>
                          <a:ea typeface="新細明體" panose="02020500000000000000" pitchFamily="18" charset="-120"/>
                        </a:rPr>
                        <a:t>2</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0" i="0" u="none" strike="noStrike" dirty="0">
                          <a:solidFill>
                            <a:srgbClr val="000000"/>
                          </a:solidFill>
                          <a:effectLst/>
                          <a:latin typeface="+mn-lt"/>
                          <a:ea typeface="新細明體" panose="02020500000000000000" pitchFamily="18" charset="-120"/>
                        </a:rPr>
                        <a:t>64</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0" i="0" u="none" strike="noStrike" dirty="0">
                          <a:solidFill>
                            <a:srgbClr val="000000"/>
                          </a:solidFill>
                          <a:effectLst/>
                          <a:latin typeface="+mn-lt"/>
                          <a:ea typeface="新細明體" panose="02020500000000000000" pitchFamily="18" charset="-120"/>
                        </a:rPr>
                        <a:t>0</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1000" b="0" i="0" u="none" strike="noStrike" dirty="0">
                          <a:solidFill>
                            <a:srgbClr val="000000"/>
                          </a:solidFill>
                          <a:effectLst/>
                          <a:latin typeface="+mn-lt"/>
                          <a:ea typeface="新細明體" panose="02020500000000000000" pitchFamily="18" charset="-120"/>
                        </a:rPr>
                        <a:t>0%</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en-US" sz="1050" b="0" i="0" u="none" strike="noStrike" dirty="0">
                          <a:solidFill>
                            <a:srgbClr val="000000"/>
                          </a:solidFill>
                          <a:effectLst/>
                          <a:latin typeface="Arial" panose="020B0604020202020204" pitchFamily="34" charset="0"/>
                          <a:ea typeface="新細明體" panose="02020500000000000000" pitchFamily="18" charset="-120"/>
                        </a:rPr>
                        <a:t>a/c </a:t>
                      </a:r>
                      <a:r>
                        <a:rPr lang="en-US" sz="1050" b="0" i="0" u="none" strike="noStrike" dirty="0" err="1">
                          <a:solidFill>
                            <a:srgbClr val="000000"/>
                          </a:solidFill>
                          <a:effectLst/>
                          <a:latin typeface="Arial" panose="020B0604020202020204" pitchFamily="34" charset="0"/>
                          <a:ea typeface="新細明體" panose="02020500000000000000" pitchFamily="18" charset="-120"/>
                        </a:rPr>
                        <a:t>opned</a:t>
                      </a:r>
                      <a:r>
                        <a:rPr lang="en-US" sz="1050" b="0" i="0" u="none" strike="noStrike" dirty="0">
                          <a:solidFill>
                            <a:srgbClr val="000000"/>
                          </a:solidFill>
                          <a:effectLst/>
                          <a:latin typeface="Arial" panose="020B0604020202020204" pitchFamily="34" charset="0"/>
                          <a:ea typeface="新細明體" panose="02020500000000000000" pitchFamily="18" charset="-120"/>
                        </a:rPr>
                        <a:t> in May. New positions are not counted in.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1162300885"/>
                  </a:ext>
                </a:extLst>
              </a:tr>
              <a:tr h="140987">
                <a:tc>
                  <a:txBody>
                    <a:bodyPr/>
                    <a:lstStyle/>
                    <a:p>
                      <a:pPr algn="ctr" rtl="0" fontAlgn="ctr"/>
                      <a:r>
                        <a:rPr lang="en-US" sz="1000" b="1" i="0" u="none" strike="noStrike" dirty="0">
                          <a:solidFill>
                            <a:srgbClr val="000000"/>
                          </a:solidFill>
                          <a:effectLst/>
                          <a:latin typeface="+mn-lt"/>
                          <a:ea typeface="新細明體" panose="02020500000000000000" pitchFamily="18" charset="-12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rtl="0" fontAlgn="ctr"/>
                      <a:r>
                        <a:rPr lang="zh-TW" altLang="en-US" sz="1000" b="1" i="0" u="none" strike="noStrike" dirty="0">
                          <a:solidFill>
                            <a:srgbClr val="000000"/>
                          </a:solidFill>
                          <a:effectLst/>
                          <a:latin typeface="+mn-lt"/>
                          <a:ea typeface="新細明體" panose="02020500000000000000" pitchFamily="18" charset="-12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rtl="0" fontAlgn="ctr"/>
                      <a:r>
                        <a:rPr lang="zh-TW" altLang="en-US" sz="1000" b="1" i="0" u="none" strike="noStrike" dirty="0">
                          <a:solidFill>
                            <a:srgbClr val="000000"/>
                          </a:solidFill>
                          <a:effectLst/>
                          <a:latin typeface="+mn-lt"/>
                          <a:ea typeface="新細明體" panose="02020500000000000000" pitchFamily="18" charset="-12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rtl="0" fontAlgn="ctr"/>
                      <a:r>
                        <a:rPr lang="zh-TW" altLang="en-US" sz="1000" b="1" i="0" u="none" strike="noStrike" dirty="0">
                          <a:solidFill>
                            <a:srgbClr val="000000"/>
                          </a:solidFill>
                          <a:effectLst/>
                          <a:latin typeface="+mn-lt"/>
                          <a:ea typeface="新細明體" panose="02020500000000000000" pitchFamily="18" charset="-120"/>
                        </a:rPr>
                        <a:t>                     </a:t>
                      </a:r>
                      <a:r>
                        <a:rPr lang="en-US" altLang="zh-TW" sz="1000" b="1" i="0" u="none" strike="noStrike" dirty="0">
                          <a:solidFill>
                            <a:srgbClr val="000000"/>
                          </a:solidFill>
                          <a:effectLst/>
                          <a:latin typeface="+mn-lt"/>
                          <a:ea typeface="新細明體" panose="02020500000000000000" pitchFamily="18" charset="-120"/>
                        </a:rPr>
                        <a:t>150,124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rtl="0" fontAlgn="ctr"/>
                      <a:r>
                        <a:rPr lang="zh-TW" altLang="en-US" sz="1000" b="1" i="0" u="none" strike="noStrike" dirty="0">
                          <a:solidFill>
                            <a:srgbClr val="000000"/>
                          </a:solidFill>
                          <a:effectLst/>
                          <a:latin typeface="+mn-lt"/>
                          <a:ea typeface="新細明體" panose="02020500000000000000" pitchFamily="18" charset="-120"/>
                        </a:rPr>
                        <a:t>                             </a:t>
                      </a:r>
                      <a:r>
                        <a:rPr lang="en-US" altLang="zh-TW" sz="1000" b="1" i="0" u="none" strike="noStrike" dirty="0">
                          <a:solidFill>
                            <a:srgbClr val="000000"/>
                          </a:solidFill>
                          <a:effectLst/>
                          <a:latin typeface="+mn-lt"/>
                          <a:ea typeface="新細明體" panose="02020500000000000000" pitchFamily="18" charset="-120"/>
                        </a:rPr>
                        <a:t>10,959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rtl="0" fontAlgn="ctr"/>
                      <a:r>
                        <a:rPr lang="en-US" altLang="zh-TW" sz="1000" b="1" i="0" u="none" strike="noStrike" dirty="0">
                          <a:solidFill>
                            <a:srgbClr val="000000"/>
                          </a:solidFill>
                          <a:effectLst/>
                          <a:latin typeface="+mn-lt"/>
                          <a:ea typeface="新細明體" panose="02020500000000000000" pitchFamily="18" charset="-12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rtl="0" fontAlgn="ctr"/>
                      <a:endParaRPr lang="en-US" altLang="zh-TW" sz="1000" b="1" i="0" u="none" strike="noStrike" dirty="0">
                        <a:solidFill>
                          <a:srgbClr val="000000"/>
                        </a:solidFill>
                        <a:effectLst/>
                        <a:latin typeface="+mn-lt"/>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945532636"/>
                  </a:ext>
                </a:extLst>
              </a:tr>
            </a:tbl>
          </a:graphicData>
        </a:graphic>
      </p:graphicFrame>
      <p:sp>
        <p:nvSpPr>
          <p:cNvPr id="9" name="文字方塊 8"/>
          <p:cNvSpPr txBox="1"/>
          <p:nvPr/>
        </p:nvSpPr>
        <p:spPr>
          <a:xfrm>
            <a:off x="240088" y="807684"/>
            <a:ext cx="9481984" cy="461665"/>
          </a:xfrm>
          <a:prstGeom prst="rect">
            <a:avLst/>
          </a:prstGeom>
          <a:noFill/>
        </p:spPr>
        <p:txBody>
          <a:bodyPr wrap="square" rtlCol="0">
            <a:spAutoFit/>
          </a:bodyPr>
          <a:lstStyle/>
          <a:p>
            <a:pPr marL="285750" indent="-285750">
              <a:buClr>
                <a:srgbClr val="CA2420"/>
              </a:buClr>
              <a:buFont typeface="Wingdings" panose="05000000000000000000" pitchFamily="2" charset="2"/>
              <a:buChar char="n"/>
            </a:pPr>
            <a:r>
              <a:rPr lang="en-US" altLang="zh-TW" sz="1200" dirty="0"/>
              <a:t>Among the top 19 SITEs with ILP mandate business listed in AIA meeting, we have approximate </a:t>
            </a:r>
            <a:r>
              <a:rPr lang="en-US" altLang="zh-TW" sz="1200" b="1" dirty="0">
                <a:solidFill>
                  <a:srgbClr val="C00000"/>
                </a:solidFill>
              </a:rPr>
              <a:t>7%</a:t>
            </a:r>
            <a:r>
              <a:rPr lang="en-US" altLang="zh-TW" sz="1200" dirty="0"/>
              <a:t> of wallet share in total. Total AUM is NTD </a:t>
            </a:r>
            <a:r>
              <a:rPr lang="en-US" altLang="zh-TW" sz="1200" b="1" dirty="0">
                <a:solidFill>
                  <a:srgbClr val="C00000"/>
                </a:solidFill>
              </a:rPr>
              <a:t>10,959 </a:t>
            </a:r>
            <a:r>
              <a:rPr lang="en-US" altLang="zh-TW" sz="1200" b="1" dirty="0" err="1">
                <a:solidFill>
                  <a:srgbClr val="C00000"/>
                </a:solidFill>
              </a:rPr>
              <a:t>mn</a:t>
            </a:r>
            <a:r>
              <a:rPr lang="en-US" altLang="zh-TW" sz="1200" dirty="0"/>
              <a:t>. </a:t>
            </a:r>
          </a:p>
        </p:txBody>
      </p:sp>
      <p:sp>
        <p:nvSpPr>
          <p:cNvPr id="10" name="左大括弧 9"/>
          <p:cNvSpPr/>
          <p:nvPr/>
        </p:nvSpPr>
        <p:spPr bwMode="auto">
          <a:xfrm rot="16200000">
            <a:off x="3009870" y="4280273"/>
            <a:ext cx="328375" cy="3961745"/>
          </a:xfrm>
          <a:prstGeom prst="leftBrace">
            <a:avLst>
              <a:gd name="adj1" fmla="val 88615"/>
              <a:gd name="adj2" fmla="val 48368"/>
            </a:avLst>
          </a:prstGeom>
          <a:solidFill>
            <a:schemeClr val="bg2"/>
          </a:solidFill>
          <a:ln w="9525" cap="flat" cmpd="sng" algn="ctr">
            <a:solidFill>
              <a:schemeClr val="tx1"/>
            </a:solidFill>
            <a:prstDash val="solid"/>
            <a:round/>
            <a:headEnd type="none" w="med" len="med"/>
            <a:tailEnd type="none" w="med" len="med"/>
          </a:ln>
          <a:effectLst/>
        </p:spPr>
        <p:txBody>
          <a:bodyPr rtlCol="0" anchor="ctr"/>
          <a:lstStyle/>
          <a:p>
            <a:pPr algn="ctr"/>
            <a:endParaRPr lang="zh-TW" altLang="en-US"/>
          </a:p>
        </p:txBody>
      </p:sp>
      <p:sp>
        <p:nvSpPr>
          <p:cNvPr id="11" name="矩形 10"/>
          <p:cNvSpPr/>
          <p:nvPr/>
        </p:nvSpPr>
        <p:spPr>
          <a:xfrm>
            <a:off x="2263070" y="6536382"/>
            <a:ext cx="1821974" cy="369332"/>
          </a:xfrm>
          <a:prstGeom prst="rect">
            <a:avLst/>
          </a:prstGeom>
          <a:noFill/>
        </p:spPr>
        <p:txBody>
          <a:bodyPr wrap="none" lIns="91440" tIns="45720" rIns="91440" bIns="45720">
            <a:spAutoFit/>
          </a:bodyPr>
          <a:lstStyle/>
          <a:p>
            <a:pPr algn="ctr"/>
            <a:r>
              <a:rPr lang="en-US" altLang="zh-TW" b="0" cap="none" spc="0" dirty="0" smtClean="0">
                <a:ln w="0"/>
                <a:solidFill>
                  <a:schemeClr val="tx1"/>
                </a:solidFill>
                <a:effectLst>
                  <a:outerShdw blurRad="38100" dist="19050" dir="2700000" algn="tl" rotWithShape="0">
                    <a:schemeClr val="dk1">
                      <a:alpha val="40000"/>
                    </a:schemeClr>
                  </a:outerShdw>
                </a:effectLst>
              </a:rPr>
              <a:t>Web </a:t>
            </a:r>
            <a:r>
              <a:rPr lang="en-US" altLang="zh-TW" b="0" cap="none" spc="0" dirty="0" smtClean="0">
                <a:ln w="0"/>
                <a:solidFill>
                  <a:schemeClr val="tx1"/>
                </a:solidFill>
                <a:effectLst>
                  <a:outerShdw blurRad="38100" dist="19050" dir="2700000" algn="tl" rotWithShape="0">
                    <a:schemeClr val="dk1">
                      <a:alpha val="40000"/>
                    </a:schemeClr>
                  </a:outerShdw>
                </a:effectLst>
              </a:rPr>
              <a:t>Data(</a:t>
            </a:r>
            <a:r>
              <a:rPr lang="zh-TW" altLang="en-US" b="0" cap="none" spc="0" dirty="0" smtClean="0">
                <a:ln w="0"/>
                <a:solidFill>
                  <a:schemeClr val="tx1"/>
                </a:solidFill>
                <a:effectLst>
                  <a:outerShdw blurRad="38100" dist="19050" dir="2700000" algn="tl" rotWithShape="0">
                    <a:schemeClr val="dk1">
                      <a:alpha val="40000"/>
                    </a:schemeClr>
                  </a:outerShdw>
                </a:effectLst>
              </a:rPr>
              <a:t>公會</a:t>
            </a:r>
            <a:r>
              <a:rPr lang="en-US" altLang="zh-TW" b="0" cap="none" spc="0" dirty="0" smtClean="0">
                <a:ln w="0"/>
                <a:solidFill>
                  <a:schemeClr val="tx1"/>
                </a:solidFill>
                <a:effectLst>
                  <a:outerShdw blurRad="38100" dist="19050" dir="2700000" algn="tl" rotWithShape="0">
                    <a:schemeClr val="dk1">
                      <a:alpha val="40000"/>
                    </a:schemeClr>
                  </a:outerShdw>
                </a:effectLst>
              </a:rPr>
              <a:t>)</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
        <p:nvSpPr>
          <p:cNvPr id="12" name="左大括弧 11"/>
          <p:cNvSpPr/>
          <p:nvPr/>
        </p:nvSpPr>
        <p:spPr bwMode="auto">
          <a:xfrm rot="16200000">
            <a:off x="6019408" y="5298632"/>
            <a:ext cx="407062" cy="1992629"/>
          </a:xfrm>
          <a:prstGeom prst="leftBrace">
            <a:avLst>
              <a:gd name="adj1" fmla="val 88615"/>
              <a:gd name="adj2" fmla="val 48368"/>
            </a:avLst>
          </a:prstGeom>
          <a:solidFill>
            <a:schemeClr val="bg2"/>
          </a:solidFill>
          <a:ln w="9525" cap="flat" cmpd="sng" algn="ctr">
            <a:solidFill>
              <a:schemeClr val="tx1"/>
            </a:solidFill>
            <a:prstDash val="solid"/>
            <a:round/>
            <a:headEnd type="none" w="med" len="med"/>
            <a:tailEnd type="none" w="med" len="med"/>
          </a:ln>
          <a:effectLst/>
        </p:spPr>
        <p:txBody>
          <a:bodyPr rtlCol="0" anchor="ctr"/>
          <a:lstStyle/>
          <a:p>
            <a:pPr algn="ctr"/>
            <a:endParaRPr lang="zh-TW" altLang="en-US"/>
          </a:p>
        </p:txBody>
      </p:sp>
      <p:sp>
        <p:nvSpPr>
          <p:cNvPr id="13" name="矩形 12"/>
          <p:cNvSpPr/>
          <p:nvPr/>
        </p:nvSpPr>
        <p:spPr>
          <a:xfrm>
            <a:off x="5715698" y="6523019"/>
            <a:ext cx="1031116" cy="369332"/>
          </a:xfrm>
          <a:prstGeom prst="rect">
            <a:avLst/>
          </a:prstGeom>
          <a:noFill/>
        </p:spPr>
        <p:txBody>
          <a:bodyPr wrap="none" lIns="91440" tIns="45720" rIns="91440" bIns="45720">
            <a:spAutoFit/>
          </a:bodyPr>
          <a:lstStyle/>
          <a:p>
            <a:pPr algn="ctr"/>
            <a:r>
              <a:rPr lang="en-US" altLang="zh-TW" b="0" cap="none" spc="0" dirty="0" smtClean="0">
                <a:ln w="0"/>
                <a:solidFill>
                  <a:schemeClr val="tx1"/>
                </a:solidFill>
                <a:effectLst>
                  <a:outerShdw blurRad="38100" dist="19050" dir="2700000" algn="tl" rotWithShape="0">
                    <a:schemeClr val="dk1">
                      <a:alpha val="40000"/>
                    </a:schemeClr>
                  </a:outerShdw>
                </a:effectLst>
              </a:rPr>
              <a:t>SA Data</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9701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0"/>
          </p:nvPr>
        </p:nvSpPr>
        <p:spPr/>
        <p:txBody>
          <a:bodyPr/>
          <a:lstStyle/>
          <a:p>
            <a:r>
              <a:rPr lang="en-US" altLang="zh-TW" kern="0" smtClean="0"/>
              <a:t>Source / Disclaimer / Annotations:  </a:t>
            </a:r>
            <a:r>
              <a:rPr lang="zh-TW" altLang="en-US" kern="0" smtClea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11"/>
          </p:nvPr>
        </p:nvSpPr>
        <p:spPr/>
        <p:txBody>
          <a:bodyPr/>
          <a:lstStyle/>
          <a:p>
            <a:fld id="{F40BDD72-1960-4172-B575-A9D344DF4EC2}" type="slidenum">
              <a:rPr lang="zh-TW" altLang="en-US" smtClean="0"/>
              <a:pPr/>
              <a:t>3</a:t>
            </a:fld>
            <a:endParaRPr lang="zh-TW" altLang="en-US" dirty="0"/>
          </a:p>
        </p:txBody>
      </p:sp>
      <p:sp>
        <p:nvSpPr>
          <p:cNvPr id="4" name="標題 3"/>
          <p:cNvSpPr>
            <a:spLocks noGrp="1"/>
          </p:cNvSpPr>
          <p:nvPr>
            <p:ph type="title"/>
          </p:nvPr>
        </p:nvSpPr>
        <p:spPr/>
        <p:txBody>
          <a:bodyPr/>
          <a:lstStyle/>
          <a:p>
            <a:pPr algn="ctr"/>
            <a:r>
              <a:rPr lang="en-US" altLang="zh-TW" dirty="0" smtClean="0"/>
              <a:t>Web </a:t>
            </a:r>
            <a:r>
              <a:rPr lang="en-US" altLang="zh-TW" dirty="0" smtClean="0"/>
              <a:t>Data – (</a:t>
            </a:r>
            <a:r>
              <a:rPr lang="zh-TW" altLang="en-US" dirty="0" smtClean="0"/>
              <a:t>公會</a:t>
            </a:r>
            <a:r>
              <a:rPr lang="en-US" altLang="zh-TW" dirty="0" smtClean="0"/>
              <a:t>)</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744" y="5148666"/>
            <a:ext cx="3469754" cy="842450"/>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7953" y="1445816"/>
            <a:ext cx="3322781" cy="931265"/>
          </a:xfrm>
          <a:prstGeom prst="rect">
            <a:avLst/>
          </a:prstGeom>
        </p:spPr>
      </p:pic>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68" y="1015581"/>
            <a:ext cx="5934326" cy="5249008"/>
          </a:xfrm>
          <a:prstGeom prst="rect">
            <a:avLst/>
          </a:prstGeom>
        </p:spPr>
      </p:pic>
      <p:sp>
        <p:nvSpPr>
          <p:cNvPr id="12" name="框架 11"/>
          <p:cNvSpPr/>
          <p:nvPr/>
        </p:nvSpPr>
        <p:spPr bwMode="auto">
          <a:xfrm>
            <a:off x="413760" y="878326"/>
            <a:ext cx="1213334" cy="5466928"/>
          </a:xfrm>
          <a:prstGeom prst="frame">
            <a:avLst>
              <a:gd name="adj1" fmla="val 7902"/>
            </a:avLst>
          </a:prstGeom>
          <a:solidFill>
            <a:schemeClr val="accent1"/>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13" name="框架 12"/>
          <p:cNvSpPr/>
          <p:nvPr/>
        </p:nvSpPr>
        <p:spPr bwMode="auto">
          <a:xfrm>
            <a:off x="3140938" y="963688"/>
            <a:ext cx="1924262" cy="5417640"/>
          </a:xfrm>
          <a:prstGeom prst="frame">
            <a:avLst>
              <a:gd name="adj1" fmla="val 5107"/>
            </a:avLst>
          </a:prstGeom>
          <a:solidFill>
            <a:schemeClr val="accent1"/>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10" name="框架 9"/>
          <p:cNvSpPr/>
          <p:nvPr/>
        </p:nvSpPr>
        <p:spPr bwMode="auto">
          <a:xfrm>
            <a:off x="6100611" y="1059131"/>
            <a:ext cx="3868758" cy="1652372"/>
          </a:xfrm>
          <a:prstGeom prst="frame">
            <a:avLst>
              <a:gd name="adj1" fmla="val 5107"/>
            </a:avLst>
          </a:prstGeom>
          <a:solidFill>
            <a:schemeClr val="accent1"/>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5" name="向下箭號 4"/>
          <p:cNvSpPr/>
          <p:nvPr/>
        </p:nvSpPr>
        <p:spPr bwMode="auto">
          <a:xfrm>
            <a:off x="7419358" y="2872504"/>
            <a:ext cx="777240" cy="1885950"/>
          </a:xfrm>
          <a:prstGeom prst="downArrow">
            <a:avLst/>
          </a:prstGeom>
          <a:solidFill>
            <a:schemeClr val="accent2">
              <a:lumMod val="40000"/>
              <a:lumOff val="60000"/>
            </a:schemeClr>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7" name="矩形 6"/>
          <p:cNvSpPr/>
          <p:nvPr/>
        </p:nvSpPr>
        <p:spPr>
          <a:xfrm>
            <a:off x="8196598" y="3487842"/>
            <a:ext cx="1377300" cy="369332"/>
          </a:xfrm>
          <a:prstGeom prst="rect">
            <a:avLst/>
          </a:prstGeom>
        </p:spPr>
        <p:txBody>
          <a:bodyPr wrap="none">
            <a:spAutoFit/>
          </a:bodyPr>
          <a:lstStyle/>
          <a:p>
            <a:r>
              <a:rPr lang="en-US" altLang="zh-TW" kern="0" dirty="0" smtClean="0"/>
              <a:t>Select Date</a:t>
            </a:r>
            <a:endParaRPr lang="zh-TW" altLang="en-US" dirty="0"/>
          </a:p>
        </p:txBody>
      </p:sp>
    </p:spTree>
    <p:extLst>
      <p:ext uri="{BB962C8B-B14F-4D97-AF65-F5344CB8AC3E}">
        <p14:creationId xmlns:p14="http://schemas.microsoft.com/office/powerpoint/2010/main" val="1010218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0"/>
          </p:nvPr>
        </p:nvSpPr>
        <p:spPr/>
        <p:txBody>
          <a:bodyPr/>
          <a:lstStyle/>
          <a:p>
            <a:r>
              <a:rPr lang="en-US" altLang="zh-TW" kern="0" smtClean="0"/>
              <a:t>Source / Disclaimer / Annotations:  </a:t>
            </a:r>
            <a:r>
              <a:rPr lang="zh-TW" altLang="en-US" kern="0" smtClea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11"/>
          </p:nvPr>
        </p:nvSpPr>
        <p:spPr/>
        <p:txBody>
          <a:bodyPr/>
          <a:lstStyle/>
          <a:p>
            <a:fld id="{F40BDD72-1960-4172-B575-A9D344DF4EC2}" type="slidenum">
              <a:rPr lang="zh-TW" altLang="en-US" smtClean="0"/>
              <a:pPr/>
              <a:t>4</a:t>
            </a:fld>
            <a:endParaRPr lang="zh-TW" altLang="en-US" dirty="0"/>
          </a:p>
        </p:txBody>
      </p:sp>
      <p:sp>
        <p:nvSpPr>
          <p:cNvPr id="4" name="標題 3"/>
          <p:cNvSpPr>
            <a:spLocks noGrp="1"/>
          </p:cNvSpPr>
          <p:nvPr>
            <p:ph type="title"/>
          </p:nvPr>
        </p:nvSpPr>
        <p:spPr/>
        <p:txBody>
          <a:bodyPr/>
          <a:lstStyle/>
          <a:p>
            <a:pPr algn="ctr"/>
            <a:r>
              <a:rPr lang="en-US" altLang="zh-TW" dirty="0"/>
              <a:t>Detail Account Excel Sheet </a:t>
            </a:r>
            <a:r>
              <a:rPr lang="zh-TW" altLang="en-US" dirty="0" smtClean="0"/>
              <a:t> </a:t>
            </a:r>
            <a:r>
              <a:rPr lang="en-US" altLang="zh-TW" dirty="0" smtClean="0"/>
              <a:t>- (SA data)</a:t>
            </a:r>
            <a:endParaRPr lang="zh-TW" altLang="en-US" dirty="0"/>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42" y="1012832"/>
            <a:ext cx="7827950" cy="4255132"/>
          </a:xfrm>
          <a:prstGeom prst="rect">
            <a:avLst/>
          </a:prstGeom>
        </p:spPr>
      </p:pic>
      <p:sp>
        <p:nvSpPr>
          <p:cNvPr id="8" name="框架 7"/>
          <p:cNvSpPr/>
          <p:nvPr/>
        </p:nvSpPr>
        <p:spPr bwMode="auto">
          <a:xfrm>
            <a:off x="937260" y="872617"/>
            <a:ext cx="1440180" cy="4400550"/>
          </a:xfrm>
          <a:prstGeom prst="frame">
            <a:avLst>
              <a:gd name="adj1" fmla="val 4727"/>
            </a:avLst>
          </a:prstGeom>
          <a:solidFill>
            <a:schemeClr val="accent1"/>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9" name="框架 8"/>
          <p:cNvSpPr/>
          <p:nvPr/>
        </p:nvSpPr>
        <p:spPr bwMode="auto">
          <a:xfrm>
            <a:off x="6576986" y="925830"/>
            <a:ext cx="651510" cy="4400550"/>
          </a:xfrm>
          <a:prstGeom prst="frame">
            <a:avLst>
              <a:gd name="adj1" fmla="val 4727"/>
            </a:avLst>
          </a:prstGeom>
          <a:solidFill>
            <a:schemeClr val="accent1"/>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10" name="框架 9"/>
          <p:cNvSpPr/>
          <p:nvPr/>
        </p:nvSpPr>
        <p:spPr bwMode="auto">
          <a:xfrm>
            <a:off x="7586429" y="876554"/>
            <a:ext cx="651510" cy="4400550"/>
          </a:xfrm>
          <a:prstGeom prst="frame">
            <a:avLst>
              <a:gd name="adj1" fmla="val 4727"/>
            </a:avLst>
          </a:prstGeom>
          <a:solidFill>
            <a:schemeClr val="accent1"/>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11" name="矩形 10"/>
          <p:cNvSpPr/>
          <p:nvPr/>
        </p:nvSpPr>
        <p:spPr>
          <a:xfrm>
            <a:off x="356730" y="5676016"/>
            <a:ext cx="1569660" cy="646331"/>
          </a:xfrm>
          <a:prstGeom prst="rect">
            <a:avLst/>
          </a:prstGeom>
          <a:noFill/>
        </p:spPr>
        <p:txBody>
          <a:bodyPr wrap="none" lIns="91440" tIns="45720" rIns="91440" bIns="45720">
            <a:spAutoFit/>
          </a:bodyPr>
          <a:lstStyle/>
          <a:p>
            <a:pPr algn="ctr"/>
            <a:r>
              <a:rPr lang="zh-TW" altLang="en-US" b="0" cap="none" spc="0" dirty="0" smtClean="0">
                <a:ln w="0"/>
                <a:solidFill>
                  <a:schemeClr val="tx1"/>
                </a:solidFill>
                <a:effectLst>
                  <a:outerShdw blurRad="38100" dist="19050" dir="2700000" algn="tl" rotWithShape="0">
                    <a:schemeClr val="dk1">
                      <a:alpha val="40000"/>
                    </a:schemeClr>
                  </a:outerShdw>
                </a:effectLst>
              </a:rPr>
              <a:t>依客戶拆報表</a:t>
            </a:r>
            <a:endParaRPr lang="en-US" altLang="zh-TW" b="0" cap="none" spc="0" dirty="0" smtClean="0">
              <a:ln w="0"/>
              <a:solidFill>
                <a:schemeClr val="tx1"/>
              </a:solidFill>
              <a:effectLst>
                <a:outerShdw blurRad="38100" dist="19050" dir="2700000" algn="tl" rotWithShape="0">
                  <a:schemeClr val="dk1">
                    <a:alpha val="40000"/>
                  </a:schemeClr>
                </a:outerShdw>
              </a:effectLst>
            </a:endParaRPr>
          </a:p>
          <a:p>
            <a:pPr algn="ctr"/>
            <a:r>
              <a:rPr lang="en-US" altLang="zh-TW" dirty="0" smtClean="0">
                <a:ln w="0"/>
                <a:effectLst>
                  <a:outerShdw blurRad="38100" dist="19050" dir="2700000" algn="tl" rotWithShape="0">
                    <a:schemeClr val="dk1">
                      <a:alpha val="40000"/>
                    </a:schemeClr>
                  </a:outerShdw>
                </a:effectLst>
              </a:rPr>
              <a:t>(</a:t>
            </a:r>
            <a:r>
              <a:rPr lang="zh-TW" altLang="en-US" dirty="0" smtClean="0">
                <a:ln w="0"/>
                <a:effectLst>
                  <a:outerShdw blurRad="38100" dist="19050" dir="2700000" algn="tl" rotWithShape="0">
                    <a:schemeClr val="dk1">
                      <a:alpha val="40000"/>
                    </a:schemeClr>
                  </a:outerShdw>
                </a:effectLst>
              </a:rPr>
              <a:t>客戶歸戶</a:t>
            </a:r>
            <a:r>
              <a:rPr lang="en-US" altLang="zh-TW" dirty="0" smtClean="0">
                <a:ln w="0"/>
                <a:effectLst>
                  <a:outerShdw blurRad="38100" dist="19050" dir="2700000" algn="tl" rotWithShape="0">
                    <a:schemeClr val="dk1">
                      <a:alpha val="40000"/>
                    </a:schemeClr>
                  </a:outerShdw>
                </a:effectLst>
              </a:rPr>
              <a:t>)</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
        <p:nvSpPr>
          <p:cNvPr id="12" name="矩形 11"/>
          <p:cNvSpPr/>
          <p:nvPr/>
        </p:nvSpPr>
        <p:spPr>
          <a:xfrm>
            <a:off x="2980268" y="5639980"/>
            <a:ext cx="1261884" cy="646331"/>
          </a:xfrm>
          <a:prstGeom prst="rect">
            <a:avLst/>
          </a:prstGeom>
          <a:noFill/>
        </p:spPr>
        <p:txBody>
          <a:bodyPr wrap="none" lIns="91440" tIns="45720" rIns="91440" bIns="45720">
            <a:spAutoFit/>
          </a:bodyPr>
          <a:lstStyle/>
          <a:p>
            <a:pPr algn="ctr"/>
            <a:r>
              <a:rPr lang="en-US" altLang="zh-TW" b="0" cap="none" spc="0" dirty="0" smtClean="0">
                <a:ln w="0"/>
                <a:solidFill>
                  <a:schemeClr val="tx1"/>
                </a:solidFill>
                <a:effectLst>
                  <a:outerShdw blurRad="38100" dist="19050" dir="2700000" algn="tl" rotWithShape="0">
                    <a:schemeClr val="dk1">
                      <a:alpha val="40000"/>
                    </a:schemeClr>
                  </a:outerShdw>
                </a:effectLst>
              </a:rPr>
              <a:t>ILP</a:t>
            </a:r>
          </a:p>
          <a:p>
            <a:pPr algn="ctr"/>
            <a:r>
              <a:rPr lang="en-US" altLang="zh-TW" dirty="0" smtClean="0">
                <a:ln w="0"/>
                <a:effectLst>
                  <a:outerShdw blurRad="38100" dist="19050" dir="2700000" algn="tl" rotWithShape="0">
                    <a:schemeClr val="dk1">
                      <a:alpha val="40000"/>
                    </a:schemeClr>
                  </a:outerShdw>
                </a:effectLst>
              </a:rPr>
              <a:t>(</a:t>
            </a:r>
            <a:r>
              <a:rPr lang="zh-TW" altLang="en-US" dirty="0" smtClean="0">
                <a:ln w="0"/>
                <a:effectLst>
                  <a:outerShdw blurRad="38100" dist="19050" dir="2700000" algn="tl" rotWithShape="0">
                    <a:schemeClr val="dk1">
                      <a:alpha val="40000"/>
                    </a:schemeClr>
                  </a:outerShdw>
                </a:effectLst>
              </a:rPr>
              <a:t>基金歸戶</a:t>
            </a:r>
            <a:r>
              <a:rPr lang="en-US" altLang="zh-TW" dirty="0" smtClean="0">
                <a:ln w="0"/>
                <a:effectLst>
                  <a:outerShdw blurRad="38100" dist="19050" dir="2700000" algn="tl" rotWithShape="0">
                    <a:schemeClr val="dk1">
                      <a:alpha val="40000"/>
                    </a:schemeClr>
                  </a:outerShdw>
                </a:effectLst>
              </a:rPr>
              <a:t>)</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
        <p:nvSpPr>
          <p:cNvPr id="13" name="矩形 12"/>
          <p:cNvSpPr/>
          <p:nvPr/>
        </p:nvSpPr>
        <p:spPr>
          <a:xfrm>
            <a:off x="5296029" y="5669188"/>
            <a:ext cx="1685077" cy="369332"/>
          </a:xfrm>
          <a:prstGeom prst="rect">
            <a:avLst/>
          </a:prstGeom>
          <a:noFill/>
        </p:spPr>
        <p:txBody>
          <a:bodyPr wrap="none" lIns="91440" tIns="45720" rIns="91440" bIns="45720">
            <a:spAutoFit/>
          </a:bodyPr>
          <a:lstStyle/>
          <a:p>
            <a:pPr algn="ctr"/>
            <a:r>
              <a:rPr lang="zh-TW" altLang="en-US" dirty="0">
                <a:ln w="0"/>
                <a:effectLst>
                  <a:outerShdw blurRad="38100" dist="19050" dir="2700000" algn="tl" rotWithShape="0">
                    <a:schemeClr val="dk1">
                      <a:alpha val="40000"/>
                    </a:schemeClr>
                  </a:outerShdw>
                </a:effectLst>
              </a:rPr>
              <a:t>月</a:t>
            </a:r>
            <a:r>
              <a:rPr lang="zh-TW" altLang="en-US" dirty="0" smtClean="0">
                <a:ln w="0"/>
                <a:effectLst>
                  <a:outerShdw blurRad="38100" dist="19050" dir="2700000" algn="tl" rotWithShape="0">
                    <a:schemeClr val="dk1">
                      <a:alpha val="40000"/>
                    </a:schemeClr>
                  </a:outerShdw>
                </a:effectLst>
              </a:rPr>
              <a:t>底</a:t>
            </a:r>
            <a:r>
              <a:rPr lang="en-US" altLang="zh-TW" dirty="0" smtClean="0">
                <a:ln w="0"/>
                <a:effectLst>
                  <a:outerShdw blurRad="38100" dist="19050" dir="2700000" algn="tl" rotWithShape="0">
                    <a:schemeClr val="dk1">
                      <a:alpha val="40000"/>
                    </a:schemeClr>
                  </a:outerShdw>
                </a:effectLst>
              </a:rPr>
              <a:t>AUM</a:t>
            </a:r>
            <a:r>
              <a:rPr lang="zh-TW" altLang="en-US" dirty="0" smtClean="0">
                <a:ln w="0"/>
                <a:effectLst>
                  <a:outerShdw blurRad="38100" dist="19050" dir="2700000" algn="tl" rotWithShape="0">
                    <a:schemeClr val="dk1">
                      <a:alpha val="40000"/>
                    </a:schemeClr>
                  </a:outerShdw>
                </a:effectLst>
              </a:rPr>
              <a:t>相加</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
        <p:nvSpPr>
          <p:cNvPr id="14" name="向右箭號 13"/>
          <p:cNvSpPr/>
          <p:nvPr/>
        </p:nvSpPr>
        <p:spPr bwMode="auto">
          <a:xfrm>
            <a:off x="2110210" y="5639980"/>
            <a:ext cx="818065" cy="369332"/>
          </a:xfrm>
          <a:prstGeom prst="rightArrow">
            <a:avLst/>
          </a:prstGeom>
          <a:solidFill>
            <a:schemeClr val="accent2">
              <a:lumMod val="40000"/>
              <a:lumOff val="60000"/>
            </a:schemeClr>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15" name="向右箭號 14"/>
          <p:cNvSpPr/>
          <p:nvPr/>
        </p:nvSpPr>
        <p:spPr bwMode="auto">
          <a:xfrm>
            <a:off x="4360058" y="5639980"/>
            <a:ext cx="818065" cy="369332"/>
          </a:xfrm>
          <a:prstGeom prst="rightArrow">
            <a:avLst/>
          </a:prstGeom>
          <a:solidFill>
            <a:schemeClr val="accent2">
              <a:lumMod val="40000"/>
              <a:lumOff val="60000"/>
            </a:schemeClr>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16" name="向右箭號 15"/>
          <p:cNvSpPr/>
          <p:nvPr/>
        </p:nvSpPr>
        <p:spPr bwMode="auto">
          <a:xfrm>
            <a:off x="7052310" y="5633612"/>
            <a:ext cx="818065" cy="369332"/>
          </a:xfrm>
          <a:prstGeom prst="rightArrow">
            <a:avLst/>
          </a:prstGeom>
          <a:solidFill>
            <a:schemeClr val="accent2">
              <a:lumMod val="40000"/>
              <a:lumOff val="60000"/>
            </a:schemeClr>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17" name="矩形 16"/>
          <p:cNvSpPr/>
          <p:nvPr/>
        </p:nvSpPr>
        <p:spPr>
          <a:xfrm>
            <a:off x="8232570" y="5676016"/>
            <a:ext cx="1069588" cy="369332"/>
          </a:xfrm>
          <a:prstGeom prst="rect">
            <a:avLst/>
          </a:prstGeom>
          <a:noFill/>
        </p:spPr>
        <p:txBody>
          <a:bodyPr wrap="none" lIns="91440" tIns="45720" rIns="91440" bIns="45720">
            <a:spAutoFit/>
          </a:bodyPr>
          <a:lstStyle/>
          <a:p>
            <a:pPr algn="ctr"/>
            <a:r>
              <a:rPr lang="en-US" altLang="zh-TW" b="0" cap="none" spc="0" dirty="0" smtClean="0">
                <a:ln w="0"/>
                <a:solidFill>
                  <a:schemeClr val="tx1"/>
                </a:solidFill>
                <a:effectLst>
                  <a:outerShdw blurRad="38100" dist="19050" dir="2700000" algn="tl" rotWithShape="0">
                    <a:schemeClr val="dk1">
                      <a:alpha val="40000"/>
                    </a:schemeClr>
                  </a:outerShdw>
                </a:effectLst>
              </a:rPr>
              <a:t>DB AUM</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30321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F40BDD72-1960-4172-B575-A9D344DF4EC2}" type="slidenum">
              <a:rPr lang="zh-TW" altLang="en-US" smtClean="0"/>
              <a:pPr/>
              <a:t>5</a:t>
            </a:fld>
            <a:endParaRPr lang="zh-TW" altLang="en-US" dirty="0"/>
          </a:p>
        </p:txBody>
      </p:sp>
      <p:sp>
        <p:nvSpPr>
          <p:cNvPr id="4" name="標題 3"/>
          <p:cNvSpPr>
            <a:spLocks noGrp="1"/>
          </p:cNvSpPr>
          <p:nvPr>
            <p:ph type="title"/>
          </p:nvPr>
        </p:nvSpPr>
        <p:spPr/>
        <p:txBody>
          <a:bodyPr/>
          <a:lstStyle/>
          <a:p>
            <a:pPr algn="ctr"/>
            <a:r>
              <a:rPr lang="en-US" altLang="zh-TW" dirty="0"/>
              <a:t>Onshore ILP Mandate Wallet Share by SITE </a:t>
            </a:r>
            <a:endParaRPr lang="zh-TW" altLang="en-US" dirty="0"/>
          </a:p>
        </p:txBody>
      </p:sp>
      <p:graphicFrame>
        <p:nvGraphicFramePr>
          <p:cNvPr id="6" name="內容版面配置區 5"/>
          <p:cNvGraphicFramePr>
            <a:graphicFrameLocks noGrp="1"/>
          </p:cNvGraphicFramePr>
          <p:nvPr>
            <p:ph sz="half" idx="2"/>
            <p:extLst>
              <p:ext uri="{D42A27DB-BD31-4B8C-83A1-F6EECF244321}">
                <p14:modId xmlns:p14="http://schemas.microsoft.com/office/powerpoint/2010/main" val="3958694345"/>
              </p:ext>
            </p:extLst>
          </p:nvPr>
        </p:nvGraphicFramePr>
        <p:xfrm>
          <a:off x="193042" y="1130071"/>
          <a:ext cx="8432799" cy="4419600"/>
        </p:xfrm>
        <a:graphic>
          <a:graphicData uri="http://schemas.openxmlformats.org/drawingml/2006/table">
            <a:tbl>
              <a:tblPr>
                <a:tableStyleId>{5940675A-B579-460E-94D1-54222C63F5DA}</a:tableStyleId>
              </a:tblPr>
              <a:tblGrid>
                <a:gridCol w="1358389">
                  <a:extLst>
                    <a:ext uri="{9D8B030D-6E8A-4147-A177-3AD203B41FA5}">
                      <a16:colId xmlns:a16="http://schemas.microsoft.com/office/drawing/2014/main" val="734272072"/>
                    </a:ext>
                  </a:extLst>
                </a:gridCol>
                <a:gridCol w="2488263">
                  <a:extLst>
                    <a:ext uri="{9D8B030D-6E8A-4147-A177-3AD203B41FA5}">
                      <a16:colId xmlns:a16="http://schemas.microsoft.com/office/drawing/2014/main" val="960552015"/>
                    </a:ext>
                  </a:extLst>
                </a:gridCol>
                <a:gridCol w="2500958">
                  <a:extLst>
                    <a:ext uri="{9D8B030D-6E8A-4147-A177-3AD203B41FA5}">
                      <a16:colId xmlns:a16="http://schemas.microsoft.com/office/drawing/2014/main" val="2563637010"/>
                    </a:ext>
                  </a:extLst>
                </a:gridCol>
                <a:gridCol w="1523426">
                  <a:extLst>
                    <a:ext uri="{9D8B030D-6E8A-4147-A177-3AD203B41FA5}">
                      <a16:colId xmlns:a16="http://schemas.microsoft.com/office/drawing/2014/main" val="1774601066"/>
                    </a:ext>
                  </a:extLst>
                </a:gridCol>
                <a:gridCol w="561763">
                  <a:extLst>
                    <a:ext uri="{9D8B030D-6E8A-4147-A177-3AD203B41FA5}">
                      <a16:colId xmlns:a16="http://schemas.microsoft.com/office/drawing/2014/main" val="1977150170"/>
                    </a:ext>
                  </a:extLst>
                </a:gridCol>
              </a:tblGrid>
              <a:tr h="219075">
                <a:tc>
                  <a:txBody>
                    <a:bodyPr/>
                    <a:lstStyle/>
                    <a:p>
                      <a:pPr algn="ctr" fontAlgn="ctr"/>
                      <a:r>
                        <a:rPr lang="zh-TW" altLang="en-US" sz="1100" u="none" strike="noStrike" dirty="0">
                          <a:solidFill>
                            <a:schemeClr val="bg2"/>
                          </a:solidFill>
                          <a:effectLst/>
                        </a:rPr>
                        <a:t>公司名稱</a:t>
                      </a:r>
                      <a:endParaRPr lang="zh-TW" altLang="en-US" sz="1100" b="0" i="0" u="none" strike="noStrike" dirty="0">
                        <a:solidFill>
                          <a:schemeClr val="bg2"/>
                        </a:solidFill>
                        <a:effectLst/>
                        <a:latin typeface="微软雅黑" panose="020B0503020204020204" pitchFamily="34" charset="-122"/>
                        <a:ea typeface="微软雅黑" panose="020B0503020204020204" pitchFamily="34" charset="-122"/>
                      </a:endParaRPr>
                    </a:p>
                  </a:txBody>
                  <a:tcPr marL="9525" marR="9525" marT="9525" marB="0" anchor="ctr">
                    <a:solidFill>
                      <a:srgbClr val="C00000"/>
                    </a:solidFill>
                  </a:tcPr>
                </a:tc>
                <a:tc>
                  <a:txBody>
                    <a:bodyPr/>
                    <a:lstStyle/>
                    <a:p>
                      <a:pPr algn="ctr" fontAlgn="ctr"/>
                      <a:r>
                        <a:rPr lang="zh-TW" altLang="en-US" sz="1100" u="none" strike="noStrike" dirty="0">
                          <a:solidFill>
                            <a:schemeClr val="bg2"/>
                          </a:solidFill>
                          <a:effectLst/>
                        </a:rPr>
                        <a:t>投資型保單有效契約</a:t>
                      </a:r>
                      <a:r>
                        <a:rPr lang="en-US" altLang="zh-TW" sz="1100" u="none" strike="noStrike" dirty="0">
                          <a:solidFill>
                            <a:schemeClr val="bg2"/>
                          </a:solidFill>
                          <a:effectLst/>
                        </a:rPr>
                        <a:t>-</a:t>
                      </a:r>
                      <a:r>
                        <a:rPr lang="zh-TW" altLang="en-US" sz="1100" u="none" strike="noStrike" dirty="0">
                          <a:solidFill>
                            <a:schemeClr val="bg2"/>
                          </a:solidFill>
                          <a:effectLst/>
                        </a:rPr>
                        <a:t>數量</a:t>
                      </a:r>
                      <a:r>
                        <a:rPr lang="en-US" altLang="zh-TW" sz="1100" u="none" strike="noStrike" dirty="0">
                          <a:solidFill>
                            <a:schemeClr val="bg2"/>
                          </a:solidFill>
                          <a:effectLst/>
                        </a:rPr>
                        <a:t>(</a:t>
                      </a:r>
                      <a:r>
                        <a:rPr lang="zh-TW" altLang="en-US" sz="1100" u="none" strike="noStrike" dirty="0">
                          <a:solidFill>
                            <a:schemeClr val="bg2"/>
                          </a:solidFill>
                          <a:effectLst/>
                        </a:rPr>
                        <a:t>新台幣</a:t>
                      </a:r>
                      <a:r>
                        <a:rPr lang="en-US" altLang="zh-TW" sz="1100" u="none" strike="noStrike" dirty="0">
                          <a:solidFill>
                            <a:schemeClr val="bg2"/>
                          </a:solidFill>
                          <a:effectLst/>
                        </a:rPr>
                        <a:t>)</a:t>
                      </a:r>
                      <a:endParaRPr lang="en-US" altLang="zh-TW" sz="1100" b="0" i="0" u="none" strike="noStrike" dirty="0">
                        <a:solidFill>
                          <a:schemeClr val="bg2"/>
                        </a:solidFill>
                        <a:effectLst/>
                        <a:latin typeface="微软雅黑" panose="020B0503020204020204" pitchFamily="34" charset="-122"/>
                        <a:ea typeface="微软雅黑" panose="020B0503020204020204" pitchFamily="34" charset="-122"/>
                      </a:endParaRPr>
                    </a:p>
                  </a:txBody>
                  <a:tcPr marL="9525" marR="9525" marT="9525" marB="0" anchor="ctr">
                    <a:solidFill>
                      <a:srgbClr val="C00000"/>
                    </a:solidFill>
                  </a:tcPr>
                </a:tc>
                <a:tc>
                  <a:txBody>
                    <a:bodyPr/>
                    <a:lstStyle/>
                    <a:p>
                      <a:pPr algn="ctr" fontAlgn="ctr"/>
                      <a:r>
                        <a:rPr lang="zh-TW" altLang="en-US" sz="1100" u="none" strike="noStrike" dirty="0">
                          <a:solidFill>
                            <a:schemeClr val="bg2"/>
                          </a:solidFill>
                          <a:effectLst/>
                        </a:rPr>
                        <a:t>投資型保單有效契約</a:t>
                      </a:r>
                      <a:r>
                        <a:rPr lang="en-US" altLang="zh-TW" sz="1100" u="none" strike="noStrike" dirty="0">
                          <a:solidFill>
                            <a:schemeClr val="bg2"/>
                          </a:solidFill>
                          <a:effectLst/>
                        </a:rPr>
                        <a:t>-</a:t>
                      </a:r>
                      <a:r>
                        <a:rPr lang="zh-TW" altLang="en-US" sz="1100" u="none" strike="noStrike" dirty="0">
                          <a:solidFill>
                            <a:schemeClr val="bg2"/>
                          </a:solidFill>
                          <a:effectLst/>
                        </a:rPr>
                        <a:t>金額</a:t>
                      </a:r>
                      <a:r>
                        <a:rPr lang="en-US" altLang="zh-TW" sz="1100" u="none" strike="noStrike" dirty="0">
                          <a:solidFill>
                            <a:schemeClr val="bg2"/>
                          </a:solidFill>
                          <a:effectLst/>
                        </a:rPr>
                        <a:t>(</a:t>
                      </a:r>
                      <a:r>
                        <a:rPr lang="zh-TW" altLang="en-US" sz="1100" u="none" strike="noStrike" dirty="0">
                          <a:solidFill>
                            <a:schemeClr val="bg2"/>
                          </a:solidFill>
                          <a:effectLst/>
                        </a:rPr>
                        <a:t>新台幣</a:t>
                      </a:r>
                      <a:r>
                        <a:rPr lang="en-US" altLang="zh-TW" sz="1100" u="none" strike="noStrike" dirty="0">
                          <a:solidFill>
                            <a:schemeClr val="bg2"/>
                          </a:solidFill>
                          <a:effectLst/>
                        </a:rPr>
                        <a:t>)</a:t>
                      </a:r>
                      <a:endParaRPr lang="en-US" altLang="zh-TW" sz="1100" b="0" i="0" u="none" strike="noStrike" dirty="0">
                        <a:solidFill>
                          <a:schemeClr val="bg2"/>
                        </a:solidFill>
                        <a:effectLst/>
                        <a:latin typeface="微软雅黑" panose="020B0503020204020204" pitchFamily="34" charset="-122"/>
                        <a:ea typeface="微软雅黑" panose="020B0503020204020204" pitchFamily="34" charset="-122"/>
                      </a:endParaRPr>
                    </a:p>
                  </a:txBody>
                  <a:tcPr marL="9525" marR="9525" marT="9525" marB="0" anchor="ctr">
                    <a:solidFill>
                      <a:srgbClr val="C00000"/>
                    </a:solidFill>
                  </a:tcPr>
                </a:tc>
                <a:tc>
                  <a:txBody>
                    <a:bodyPr/>
                    <a:lstStyle/>
                    <a:p>
                      <a:pPr algn="ctr" fontAlgn="ctr"/>
                      <a:r>
                        <a:rPr lang="en-US" sz="1100" u="none" strike="noStrike" dirty="0">
                          <a:solidFill>
                            <a:schemeClr val="bg2"/>
                          </a:solidFill>
                          <a:effectLst/>
                        </a:rPr>
                        <a:t>DB AUM</a:t>
                      </a:r>
                      <a:endParaRPr lang="en-US" sz="1100" b="0" i="0" u="none" strike="noStrike" dirty="0">
                        <a:solidFill>
                          <a:schemeClr val="bg2"/>
                        </a:solidFill>
                        <a:effectLst/>
                        <a:latin typeface="微软雅黑" panose="020B0503020204020204" pitchFamily="34" charset="-122"/>
                        <a:ea typeface="微软雅黑" panose="020B0503020204020204" pitchFamily="34" charset="-122"/>
                      </a:endParaRPr>
                    </a:p>
                  </a:txBody>
                  <a:tcPr marL="9525" marR="9525" marT="9525" marB="0" anchor="ctr">
                    <a:solidFill>
                      <a:srgbClr val="C00000"/>
                    </a:solidFill>
                  </a:tcPr>
                </a:tc>
                <a:tc>
                  <a:txBody>
                    <a:bodyPr/>
                    <a:lstStyle/>
                    <a:p>
                      <a:pPr algn="ctr" fontAlgn="ctr"/>
                      <a:r>
                        <a:rPr lang="en-US" sz="1100" u="none" strike="noStrike" dirty="0">
                          <a:solidFill>
                            <a:schemeClr val="bg2"/>
                          </a:solidFill>
                          <a:effectLst/>
                        </a:rPr>
                        <a:t>DB %</a:t>
                      </a:r>
                      <a:endParaRPr lang="en-US" sz="1100" b="0" i="0" u="none" strike="noStrike" dirty="0">
                        <a:solidFill>
                          <a:schemeClr val="bg2"/>
                        </a:solidFill>
                        <a:effectLst/>
                        <a:latin typeface="微软雅黑" panose="020B0503020204020204" pitchFamily="34" charset="-122"/>
                        <a:ea typeface="微软雅黑" panose="020B0503020204020204" pitchFamily="34" charset="-122"/>
                      </a:endParaRPr>
                    </a:p>
                  </a:txBody>
                  <a:tcPr marL="9525" marR="9525" marT="9525" marB="0" anchor="ctr">
                    <a:solidFill>
                      <a:srgbClr val="C00000"/>
                    </a:solidFill>
                  </a:tcPr>
                </a:tc>
                <a:extLst>
                  <a:ext uri="{0D108BD9-81ED-4DB2-BD59-A6C34878D82A}">
                    <a16:rowId xmlns:a16="http://schemas.microsoft.com/office/drawing/2014/main" val="91010720"/>
                  </a:ext>
                </a:extLst>
              </a:tr>
              <a:tr h="209550">
                <a:tc>
                  <a:txBody>
                    <a:bodyPr/>
                    <a:lstStyle/>
                    <a:p>
                      <a:pPr algn="ctr" fontAlgn="ctr"/>
                      <a:r>
                        <a:rPr lang="zh-TW" altLang="en-US" sz="1100" u="none" strike="noStrike">
                          <a:effectLst/>
                        </a:rPr>
                        <a:t>復華投信</a:t>
                      </a:r>
                      <a:endParaRPr lang="zh-TW"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24</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dirty="0">
                          <a:effectLst/>
                        </a:rPr>
                        <a:t>                                   </a:t>
                      </a:r>
                      <a:r>
                        <a:rPr lang="en-US" altLang="zh-TW" sz="1100" u="none" strike="noStrike" dirty="0">
                          <a:effectLst/>
                        </a:rPr>
                        <a:t>68,978,968,702 </a:t>
                      </a:r>
                      <a:endParaRPr lang="en-US" altLang="zh-TW"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dirty="0">
                          <a:effectLst/>
                        </a:rPr>
                        <a:t>           </a:t>
                      </a:r>
                      <a:r>
                        <a:rPr lang="en-US" altLang="zh-TW" sz="1100" u="none" strike="noStrike" dirty="0">
                          <a:effectLst/>
                        </a:rPr>
                        <a:t>7,009,105,494 </a:t>
                      </a:r>
                      <a:endParaRPr lang="en-US" altLang="zh-TW"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dirty="0">
                          <a:effectLst/>
                        </a:rPr>
                        <a:t>10.16</a:t>
                      </a:r>
                      <a:endParaRPr lang="en-US" altLang="zh-TW"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646150915"/>
                  </a:ext>
                </a:extLst>
              </a:tr>
              <a:tr h="209550">
                <a:tc>
                  <a:txBody>
                    <a:bodyPr/>
                    <a:lstStyle/>
                    <a:p>
                      <a:pPr algn="ctr" fontAlgn="ctr"/>
                      <a:r>
                        <a:rPr lang="zh-TW" altLang="en-US" sz="1100" u="none" strike="noStrike">
                          <a:effectLst/>
                        </a:rPr>
                        <a:t>安聯投信</a:t>
                      </a:r>
                      <a:endParaRPr lang="zh-TW"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6</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19,556,694,110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1,165,622,550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5.96</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252570205"/>
                  </a:ext>
                </a:extLst>
              </a:tr>
              <a:tr h="209550">
                <a:tc>
                  <a:txBody>
                    <a:bodyPr/>
                    <a:lstStyle/>
                    <a:p>
                      <a:pPr algn="ctr" fontAlgn="ctr"/>
                      <a:r>
                        <a:rPr lang="zh-TW" altLang="en-US" sz="1100" u="none" strike="noStrike">
                          <a:effectLst/>
                        </a:rPr>
                        <a:t>元大投信</a:t>
                      </a:r>
                      <a:endParaRPr lang="zh-TW"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dirty="0">
                          <a:effectLst/>
                        </a:rPr>
                        <a:t>4</a:t>
                      </a:r>
                      <a:endParaRPr lang="en-US" altLang="zh-TW"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15,028,127,561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6,403,530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0.04</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432079242"/>
                  </a:ext>
                </a:extLst>
              </a:tr>
              <a:tr h="209550">
                <a:tc>
                  <a:txBody>
                    <a:bodyPr/>
                    <a:lstStyle/>
                    <a:p>
                      <a:pPr algn="ctr" fontAlgn="ctr"/>
                      <a:r>
                        <a:rPr lang="zh-TW" altLang="en-US" sz="1100" u="none" strike="noStrike">
                          <a:effectLst/>
                        </a:rPr>
                        <a:t>聯博投信</a:t>
                      </a:r>
                      <a:endParaRPr lang="zh-TW"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3</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9,703,469,278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0</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2435787270"/>
                  </a:ext>
                </a:extLst>
              </a:tr>
              <a:tr h="209550">
                <a:tc>
                  <a:txBody>
                    <a:bodyPr/>
                    <a:lstStyle/>
                    <a:p>
                      <a:pPr algn="ctr" fontAlgn="ctr"/>
                      <a:r>
                        <a:rPr lang="zh-TW" altLang="en-US" sz="1100" u="none" strike="noStrike">
                          <a:effectLst/>
                        </a:rPr>
                        <a:t>富蘭克林華美投信</a:t>
                      </a:r>
                      <a:endParaRPr lang="zh-TW"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3</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6,043,052,262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521,189,903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8.62</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3547713000"/>
                  </a:ext>
                </a:extLst>
              </a:tr>
              <a:tr h="209550">
                <a:tc>
                  <a:txBody>
                    <a:bodyPr/>
                    <a:lstStyle/>
                    <a:p>
                      <a:pPr algn="ctr" fontAlgn="ctr"/>
                      <a:r>
                        <a:rPr lang="zh-TW" altLang="en-US" sz="1100" u="none" strike="noStrike">
                          <a:effectLst/>
                        </a:rPr>
                        <a:t>國泰投信</a:t>
                      </a:r>
                      <a:endParaRPr lang="zh-TW"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1</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5,814,655,590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0</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2466508916"/>
                  </a:ext>
                </a:extLst>
              </a:tr>
              <a:tr h="209550">
                <a:tc>
                  <a:txBody>
                    <a:bodyPr/>
                    <a:lstStyle/>
                    <a:p>
                      <a:pPr algn="ctr" fontAlgn="ctr"/>
                      <a:r>
                        <a:rPr lang="zh-TW" altLang="en-US" sz="1100" u="none" strike="noStrike">
                          <a:effectLst/>
                        </a:rPr>
                        <a:t>群益投信</a:t>
                      </a:r>
                      <a:endParaRPr lang="zh-TW"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dirty="0">
                          <a:effectLst/>
                        </a:rPr>
                        <a:t>6</a:t>
                      </a:r>
                      <a:endParaRPr lang="en-US" altLang="zh-TW"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5,666,068,164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965,270,841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17.04</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203719479"/>
                  </a:ext>
                </a:extLst>
              </a:tr>
              <a:tr h="209550">
                <a:tc>
                  <a:txBody>
                    <a:bodyPr/>
                    <a:lstStyle/>
                    <a:p>
                      <a:pPr algn="ctr" fontAlgn="ctr"/>
                      <a:r>
                        <a:rPr lang="zh-TW" altLang="en-US" sz="1100" u="none" strike="noStrike">
                          <a:effectLst/>
                        </a:rPr>
                        <a:t>宏利投信</a:t>
                      </a:r>
                      <a:endParaRPr lang="zh-TW"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3</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5,661,145,319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180,673,747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3.19</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35786470"/>
                  </a:ext>
                </a:extLst>
              </a:tr>
              <a:tr h="209550">
                <a:tc>
                  <a:txBody>
                    <a:bodyPr/>
                    <a:lstStyle/>
                    <a:p>
                      <a:pPr algn="ctr" fontAlgn="ctr"/>
                      <a:r>
                        <a:rPr lang="zh-TW" altLang="en-US" sz="1100" u="none" strike="noStrike">
                          <a:effectLst/>
                        </a:rPr>
                        <a:t>富邦投信</a:t>
                      </a:r>
                      <a:endParaRPr lang="zh-TW"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3</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3,714,535,214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505,095,109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13.6</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76051867"/>
                  </a:ext>
                </a:extLst>
              </a:tr>
              <a:tr h="209550">
                <a:tc>
                  <a:txBody>
                    <a:bodyPr/>
                    <a:lstStyle/>
                    <a:p>
                      <a:pPr algn="ctr" fontAlgn="ctr"/>
                      <a:r>
                        <a:rPr lang="zh-TW" altLang="en-US" sz="1100" u="none" strike="noStrike">
                          <a:effectLst/>
                        </a:rPr>
                        <a:t>合庫投信</a:t>
                      </a:r>
                      <a:endParaRPr lang="zh-TW"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2</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2,774,032,982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403,526,972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14.55</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2765219455"/>
                  </a:ext>
                </a:extLst>
              </a:tr>
              <a:tr h="209550">
                <a:tc>
                  <a:txBody>
                    <a:bodyPr/>
                    <a:lstStyle/>
                    <a:p>
                      <a:pPr algn="ctr" fontAlgn="ctr"/>
                      <a:r>
                        <a:rPr lang="zh-TW" altLang="en-US" sz="1100" u="none" strike="noStrike">
                          <a:effectLst/>
                        </a:rPr>
                        <a:t>中國信託投信</a:t>
                      </a:r>
                      <a:endParaRPr lang="zh-TW"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2</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2,687,142,770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150,159,228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5.59</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880983836"/>
                  </a:ext>
                </a:extLst>
              </a:tr>
              <a:tr h="209550">
                <a:tc>
                  <a:txBody>
                    <a:bodyPr/>
                    <a:lstStyle/>
                    <a:p>
                      <a:pPr algn="ctr" fontAlgn="ctr"/>
                      <a:r>
                        <a:rPr lang="zh-TW" altLang="en-US" sz="1100" u="none" strike="noStrike">
                          <a:effectLst/>
                        </a:rPr>
                        <a:t>柏瑞投信</a:t>
                      </a:r>
                      <a:endParaRPr lang="zh-TW"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1</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1,159,530,789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0</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246102531"/>
                  </a:ext>
                </a:extLst>
              </a:tr>
              <a:tr h="209550">
                <a:tc>
                  <a:txBody>
                    <a:bodyPr/>
                    <a:lstStyle/>
                    <a:p>
                      <a:pPr algn="ctr" fontAlgn="ctr"/>
                      <a:r>
                        <a:rPr lang="zh-TW" altLang="en-US" sz="1100" u="none" strike="noStrike">
                          <a:effectLst/>
                        </a:rPr>
                        <a:t>瀚亞投信</a:t>
                      </a:r>
                      <a:endParaRPr lang="zh-TW"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1</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1,071,884,110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0</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2496525911"/>
                  </a:ext>
                </a:extLst>
              </a:tr>
              <a:tr h="209550">
                <a:tc>
                  <a:txBody>
                    <a:bodyPr/>
                    <a:lstStyle/>
                    <a:p>
                      <a:pPr algn="ctr" fontAlgn="ctr"/>
                      <a:r>
                        <a:rPr lang="zh-TW" altLang="en-US" sz="1100" u="none" strike="noStrike">
                          <a:effectLst/>
                        </a:rPr>
                        <a:t>統一投信</a:t>
                      </a:r>
                      <a:endParaRPr lang="zh-TW"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1</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970,019,926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0</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33861163"/>
                  </a:ext>
                </a:extLst>
              </a:tr>
              <a:tr h="209550">
                <a:tc>
                  <a:txBody>
                    <a:bodyPr/>
                    <a:lstStyle/>
                    <a:p>
                      <a:pPr algn="ctr" fontAlgn="ctr"/>
                      <a:r>
                        <a:rPr lang="zh-TW" altLang="en-US" sz="1100" u="none" strike="noStrike">
                          <a:effectLst/>
                        </a:rPr>
                        <a:t>施羅德投信</a:t>
                      </a:r>
                      <a:endParaRPr lang="zh-TW"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2</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692,937,726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0</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3413319210"/>
                  </a:ext>
                </a:extLst>
              </a:tr>
              <a:tr h="209550">
                <a:tc>
                  <a:txBody>
                    <a:bodyPr/>
                    <a:lstStyle/>
                    <a:p>
                      <a:pPr algn="ctr" fontAlgn="ctr"/>
                      <a:r>
                        <a:rPr lang="zh-TW" altLang="en-US" sz="1100" u="none" strike="noStrike">
                          <a:effectLst/>
                        </a:rPr>
                        <a:t>野村投信</a:t>
                      </a:r>
                      <a:endParaRPr lang="zh-TW"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1</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646,468,265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0</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95989947"/>
                  </a:ext>
                </a:extLst>
              </a:tr>
              <a:tr h="209550">
                <a:tc>
                  <a:txBody>
                    <a:bodyPr/>
                    <a:lstStyle/>
                    <a:p>
                      <a:pPr algn="ctr" fontAlgn="ctr"/>
                      <a:r>
                        <a:rPr lang="zh-TW" altLang="en-US" sz="1100" u="none" strike="noStrike">
                          <a:effectLst/>
                        </a:rPr>
                        <a:t>凱基投信</a:t>
                      </a:r>
                      <a:endParaRPr lang="zh-TW"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2</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408,681,708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43,443,478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10.63</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721558073"/>
                  </a:ext>
                </a:extLst>
              </a:tr>
              <a:tr h="219075">
                <a:tc>
                  <a:txBody>
                    <a:bodyPr/>
                    <a:lstStyle/>
                    <a:p>
                      <a:pPr algn="ctr" fontAlgn="ctr"/>
                      <a:r>
                        <a:rPr lang="zh-TW" altLang="en-US" sz="1100" u="none" strike="noStrike">
                          <a:effectLst/>
                        </a:rPr>
                        <a:t>第一金投信</a:t>
                      </a:r>
                      <a:endParaRPr lang="zh-TW"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1</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127,703,012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12,276,760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9.61</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4008694170"/>
                  </a:ext>
                </a:extLst>
              </a:tr>
              <a:tr h="209550">
                <a:tc>
                  <a:txBody>
                    <a:bodyPr/>
                    <a:lstStyle/>
                    <a:p>
                      <a:pPr algn="ctr" fontAlgn="ctr"/>
                      <a:r>
                        <a:rPr lang="zh-TW" altLang="en-US" sz="1100" u="none" strike="noStrike">
                          <a:effectLst/>
                        </a:rPr>
                        <a:t>台新投信</a:t>
                      </a:r>
                      <a:endParaRPr lang="zh-TW"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2</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64,276,516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0</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688706263"/>
                  </a:ext>
                </a:extLst>
              </a:tr>
              <a:tr h="209550">
                <a:tc>
                  <a:txBody>
                    <a:bodyPr/>
                    <a:lstStyle/>
                    <a:p>
                      <a:pPr algn="ctr" fontAlgn="ctr"/>
                      <a:r>
                        <a:rPr lang="zh-TW" altLang="en-US" sz="1100" u="none" strike="noStrike">
                          <a:effectLst/>
                        </a:rPr>
                        <a:t>新光投信</a:t>
                      </a:r>
                      <a:endParaRPr lang="zh-TW"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a:effectLst/>
                        </a:rPr>
                        <a:t>1</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27,687,034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TW" altLang="en-US" sz="1100" u="none" strike="noStrike">
                          <a:effectLst/>
                        </a:rPr>
                        <a:t>                   </a:t>
                      </a:r>
                      <a:r>
                        <a:rPr lang="en-US" altLang="zh-TW" sz="1100" u="none" strike="noStrike">
                          <a:effectLst/>
                        </a:rPr>
                        <a:t>7,270,755 </a:t>
                      </a:r>
                      <a:endParaRPr lang="en-US" altLang="zh-TW" sz="11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TW" sz="1100" u="none" strike="noStrike" dirty="0">
                          <a:effectLst/>
                        </a:rPr>
                        <a:t>26.26</a:t>
                      </a:r>
                      <a:endParaRPr lang="en-US" altLang="zh-TW"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4123587966"/>
                  </a:ext>
                </a:extLst>
              </a:tr>
            </a:tbl>
          </a:graphicData>
        </a:graphic>
      </p:graphicFrame>
      <p:sp>
        <p:nvSpPr>
          <p:cNvPr id="7" name="左大括弧 6"/>
          <p:cNvSpPr/>
          <p:nvPr/>
        </p:nvSpPr>
        <p:spPr bwMode="auto">
          <a:xfrm rot="16200000">
            <a:off x="3886207" y="3318313"/>
            <a:ext cx="407062" cy="4869780"/>
          </a:xfrm>
          <a:prstGeom prst="leftBrace">
            <a:avLst>
              <a:gd name="adj1" fmla="val 88615"/>
              <a:gd name="adj2" fmla="val 48368"/>
            </a:avLst>
          </a:prstGeom>
          <a:solidFill>
            <a:schemeClr val="bg2"/>
          </a:solidFill>
          <a:ln w="9525" cap="flat" cmpd="sng" algn="ctr">
            <a:solidFill>
              <a:schemeClr val="tx1"/>
            </a:solidFill>
            <a:prstDash val="solid"/>
            <a:round/>
            <a:headEnd type="none" w="med" len="med"/>
            <a:tailEnd type="none" w="med" len="med"/>
          </a:ln>
          <a:effectLst/>
        </p:spPr>
        <p:txBody>
          <a:bodyPr rtlCol="0" anchor="ctr"/>
          <a:lstStyle/>
          <a:p>
            <a:pPr algn="ctr"/>
            <a:endParaRPr lang="zh-TW" altLang="en-US"/>
          </a:p>
        </p:txBody>
      </p:sp>
      <p:sp>
        <p:nvSpPr>
          <p:cNvPr id="8" name="矩形 7"/>
          <p:cNvSpPr/>
          <p:nvPr/>
        </p:nvSpPr>
        <p:spPr>
          <a:xfrm>
            <a:off x="3390324" y="6158098"/>
            <a:ext cx="1206421" cy="369332"/>
          </a:xfrm>
          <a:prstGeom prst="rect">
            <a:avLst/>
          </a:prstGeom>
          <a:noFill/>
        </p:spPr>
        <p:txBody>
          <a:bodyPr wrap="none" lIns="91440" tIns="45720" rIns="91440" bIns="45720">
            <a:spAutoFit/>
          </a:bodyPr>
          <a:lstStyle/>
          <a:p>
            <a:pPr algn="ctr"/>
            <a:r>
              <a:rPr lang="en-US" altLang="zh-TW" b="0" cap="none" spc="0" dirty="0" smtClean="0">
                <a:ln w="0"/>
                <a:solidFill>
                  <a:schemeClr val="tx1"/>
                </a:solidFill>
                <a:effectLst>
                  <a:outerShdw blurRad="38100" dist="19050" dir="2700000" algn="tl" rotWithShape="0">
                    <a:schemeClr val="dk1">
                      <a:alpha val="40000"/>
                    </a:schemeClr>
                  </a:outerShdw>
                </a:effectLst>
              </a:rPr>
              <a:t>Web Data</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
        <p:nvSpPr>
          <p:cNvPr id="9" name="左大括弧 8"/>
          <p:cNvSpPr/>
          <p:nvPr/>
        </p:nvSpPr>
        <p:spPr bwMode="auto">
          <a:xfrm rot="16200000">
            <a:off x="7317410" y="4756888"/>
            <a:ext cx="407062" cy="1992629"/>
          </a:xfrm>
          <a:prstGeom prst="leftBrace">
            <a:avLst>
              <a:gd name="adj1" fmla="val 88615"/>
              <a:gd name="adj2" fmla="val 48368"/>
            </a:avLst>
          </a:prstGeom>
          <a:solidFill>
            <a:schemeClr val="bg2"/>
          </a:solidFill>
          <a:ln w="9525" cap="flat" cmpd="sng" algn="ctr">
            <a:solidFill>
              <a:schemeClr val="tx1"/>
            </a:solidFill>
            <a:prstDash val="solid"/>
            <a:round/>
            <a:headEnd type="none" w="med" len="med"/>
            <a:tailEnd type="none" w="med" len="med"/>
          </a:ln>
          <a:effectLst/>
        </p:spPr>
        <p:txBody>
          <a:bodyPr rtlCol="0" anchor="ctr"/>
          <a:lstStyle/>
          <a:p>
            <a:pPr algn="ctr"/>
            <a:endParaRPr lang="zh-TW" altLang="en-US"/>
          </a:p>
        </p:txBody>
      </p:sp>
      <p:sp>
        <p:nvSpPr>
          <p:cNvPr id="10" name="矩形 9"/>
          <p:cNvSpPr/>
          <p:nvPr/>
        </p:nvSpPr>
        <p:spPr>
          <a:xfrm>
            <a:off x="7005383" y="6143996"/>
            <a:ext cx="1031116" cy="369332"/>
          </a:xfrm>
          <a:prstGeom prst="rect">
            <a:avLst/>
          </a:prstGeom>
          <a:noFill/>
        </p:spPr>
        <p:txBody>
          <a:bodyPr wrap="none" lIns="91440" tIns="45720" rIns="91440" bIns="45720">
            <a:spAutoFit/>
          </a:bodyPr>
          <a:lstStyle/>
          <a:p>
            <a:pPr algn="ctr"/>
            <a:r>
              <a:rPr lang="en-US" altLang="zh-TW" b="0" cap="none" spc="0" dirty="0" smtClean="0">
                <a:ln w="0"/>
                <a:solidFill>
                  <a:schemeClr val="tx1"/>
                </a:solidFill>
                <a:effectLst>
                  <a:outerShdw blurRad="38100" dist="19050" dir="2700000" algn="tl" rotWithShape="0">
                    <a:schemeClr val="dk1">
                      <a:alpha val="40000"/>
                    </a:schemeClr>
                  </a:outerShdw>
                </a:effectLst>
              </a:rPr>
              <a:t>SA Data</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
        <p:nvSpPr>
          <p:cNvPr id="11" name="框架 10"/>
          <p:cNvSpPr/>
          <p:nvPr/>
        </p:nvSpPr>
        <p:spPr bwMode="auto">
          <a:xfrm>
            <a:off x="8709660" y="1039889"/>
            <a:ext cx="1074420" cy="4504473"/>
          </a:xfrm>
          <a:prstGeom prst="frame">
            <a:avLst>
              <a:gd name="adj1" fmla="val 7315"/>
            </a:avLst>
          </a:prstGeom>
          <a:solidFill>
            <a:srgbClr val="FF0000"/>
          </a:solidFill>
          <a:ln w="12700" cap="flat" cmpd="sng" algn="ctr">
            <a:solidFill>
              <a:srgbClr val="FF0000"/>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12" name="矩形 11"/>
          <p:cNvSpPr/>
          <p:nvPr/>
        </p:nvSpPr>
        <p:spPr>
          <a:xfrm>
            <a:off x="8756992" y="3107459"/>
            <a:ext cx="979755" cy="369332"/>
          </a:xfrm>
          <a:prstGeom prst="rect">
            <a:avLst/>
          </a:prstGeom>
          <a:noFill/>
        </p:spPr>
        <p:txBody>
          <a:bodyPr wrap="none" lIns="91440" tIns="45720" rIns="91440" bIns="45720">
            <a:spAutoFit/>
          </a:bodyPr>
          <a:lstStyle/>
          <a:p>
            <a:pPr algn="ctr"/>
            <a:r>
              <a:rPr lang="en-US" altLang="zh-TW" dirty="0">
                <a:ln w="0"/>
                <a:effectLst>
                  <a:outerShdw blurRad="38100" dist="19050" dir="2700000" algn="tl" rotWithShape="0">
                    <a:schemeClr val="dk1">
                      <a:alpha val="40000"/>
                    </a:schemeClr>
                  </a:outerShdw>
                </a:effectLst>
              </a:rPr>
              <a:t>R</a:t>
            </a:r>
            <a:r>
              <a:rPr lang="en-US" altLang="zh-TW" b="0" cap="none" spc="0" dirty="0" smtClean="0">
                <a:ln w="0"/>
                <a:solidFill>
                  <a:schemeClr val="tx1"/>
                </a:solidFill>
                <a:effectLst>
                  <a:outerShdw blurRad="38100" dist="19050" dir="2700000" algn="tl" rotWithShape="0">
                    <a:schemeClr val="dk1">
                      <a:alpha val="40000"/>
                    </a:schemeClr>
                  </a:outerShdw>
                </a:effectLst>
              </a:rPr>
              <a:t>eason</a:t>
            </a:r>
            <a:endParaRPr lang="zh-TW" alt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80432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445700" y="3600000"/>
            <a:ext cx="9189790" cy="860400"/>
          </a:xfrm>
        </p:spPr>
        <p:txBody>
          <a:bodyPr/>
          <a:lstStyle/>
          <a:p>
            <a:r>
              <a:rPr lang="en-US" altLang="zh-TW" dirty="0" smtClean="0"/>
              <a:t>Onshore </a:t>
            </a:r>
            <a:r>
              <a:rPr lang="en-US" altLang="zh-TW" dirty="0"/>
              <a:t>ILP Mandate Market </a:t>
            </a:r>
            <a:r>
              <a:rPr lang="en-US" altLang="zh-TW" dirty="0" smtClean="0"/>
              <a:t>Snapshot</a:t>
            </a:r>
            <a:r>
              <a:rPr lang="zh-TW" altLang="en-US" dirty="0" smtClean="0"/>
              <a:t> </a:t>
            </a:r>
            <a:r>
              <a:rPr lang="en-US" altLang="zh-TW" dirty="0" smtClean="0"/>
              <a:t>– By Account</a:t>
            </a:r>
            <a:endParaRPr lang="zh-TW" altLang="en-US" dirty="0"/>
          </a:p>
        </p:txBody>
      </p:sp>
      <p:sp>
        <p:nvSpPr>
          <p:cNvPr id="4" name="文字版面配置區 3"/>
          <p:cNvSpPr>
            <a:spLocks noGrp="1"/>
          </p:cNvSpPr>
          <p:nvPr>
            <p:ph type="body" sz="quarter" idx="18"/>
          </p:nvPr>
        </p:nvSpPr>
        <p:spPr/>
        <p:txBody>
          <a:bodyPr/>
          <a:lstStyle/>
          <a:p>
            <a:endParaRPr lang="zh-TW" altLang="en-US"/>
          </a:p>
        </p:txBody>
      </p:sp>
    </p:spTree>
    <p:extLst>
      <p:ext uri="{BB962C8B-B14F-4D97-AF65-F5344CB8AC3E}">
        <p14:creationId xmlns:p14="http://schemas.microsoft.com/office/powerpoint/2010/main" val="1681376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F40BDD72-1960-4172-B575-A9D344DF4EC2}" type="slidenum">
              <a:rPr lang="zh-TW" altLang="en-US" smtClean="0"/>
              <a:pPr/>
              <a:t>7</a:t>
            </a:fld>
            <a:endParaRPr lang="zh-TW" altLang="en-US" dirty="0"/>
          </a:p>
        </p:txBody>
      </p:sp>
      <p:sp>
        <p:nvSpPr>
          <p:cNvPr id="4" name="標題 3"/>
          <p:cNvSpPr>
            <a:spLocks noGrp="1"/>
          </p:cNvSpPr>
          <p:nvPr>
            <p:ph type="title"/>
          </p:nvPr>
        </p:nvSpPr>
        <p:spPr/>
        <p:txBody>
          <a:bodyPr/>
          <a:lstStyle/>
          <a:p>
            <a:pPr algn="ctr"/>
            <a:r>
              <a:rPr lang="en-US" altLang="zh-TW" dirty="0"/>
              <a:t>Onshore ILP mandate Wallet </a:t>
            </a:r>
            <a:r>
              <a:rPr lang="en-US" altLang="zh-TW" dirty="0" smtClean="0"/>
              <a:t>share</a:t>
            </a:r>
            <a:br>
              <a:rPr lang="en-US" altLang="zh-TW" dirty="0" smtClean="0"/>
            </a:br>
            <a:r>
              <a:rPr lang="en-US" altLang="zh-TW" dirty="0" smtClean="0"/>
              <a:t> </a:t>
            </a:r>
            <a:r>
              <a:rPr lang="en-US" altLang="zh-TW" dirty="0"/>
              <a:t>– On AIA List</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1908700289"/>
              </p:ext>
            </p:extLst>
          </p:nvPr>
        </p:nvGraphicFramePr>
        <p:xfrm>
          <a:off x="594360" y="1366414"/>
          <a:ext cx="9001584" cy="5146146"/>
        </p:xfrm>
        <a:graphic>
          <a:graphicData uri="http://schemas.openxmlformats.org/drawingml/2006/table">
            <a:tbl>
              <a:tblPr/>
              <a:tblGrid>
                <a:gridCol w="5460382">
                  <a:extLst>
                    <a:ext uri="{9D8B030D-6E8A-4147-A177-3AD203B41FA5}">
                      <a16:colId xmlns:a16="http://schemas.microsoft.com/office/drawing/2014/main" val="3096220280"/>
                    </a:ext>
                  </a:extLst>
                </a:gridCol>
                <a:gridCol w="1134334">
                  <a:extLst>
                    <a:ext uri="{9D8B030D-6E8A-4147-A177-3AD203B41FA5}">
                      <a16:colId xmlns:a16="http://schemas.microsoft.com/office/drawing/2014/main" val="2954761737"/>
                    </a:ext>
                  </a:extLst>
                </a:gridCol>
                <a:gridCol w="1660634">
                  <a:extLst>
                    <a:ext uri="{9D8B030D-6E8A-4147-A177-3AD203B41FA5}">
                      <a16:colId xmlns:a16="http://schemas.microsoft.com/office/drawing/2014/main" val="2062502758"/>
                    </a:ext>
                  </a:extLst>
                </a:gridCol>
                <a:gridCol w="746234">
                  <a:extLst>
                    <a:ext uri="{9D8B030D-6E8A-4147-A177-3AD203B41FA5}">
                      <a16:colId xmlns:a16="http://schemas.microsoft.com/office/drawing/2014/main" val="1526994439"/>
                    </a:ext>
                  </a:extLst>
                </a:gridCol>
              </a:tblGrid>
              <a:tr h="231061">
                <a:tc gridSpan="4">
                  <a:txBody>
                    <a:bodyPr/>
                    <a:lstStyle/>
                    <a:p>
                      <a:pPr algn="ctr" fontAlgn="ctr"/>
                      <a:r>
                        <a:rPr lang="en-US" sz="1000" b="1" i="0" u="none" strike="noStrike" dirty="0">
                          <a:solidFill>
                            <a:srgbClr val="000000"/>
                          </a:solidFill>
                          <a:effectLst/>
                          <a:latin typeface="Arial" panose="020B0604020202020204" pitchFamily="34" charset="0"/>
                          <a:ea typeface="新細明體" panose="02020500000000000000" pitchFamily="18" charset="-120"/>
                        </a:rPr>
                        <a:t>AIA List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118852621"/>
                  </a:ext>
                </a:extLst>
              </a:tr>
              <a:tr h="513186">
                <a:tc>
                  <a:txBody>
                    <a:bodyPr/>
                    <a:lstStyle/>
                    <a:p>
                      <a:pPr algn="l" rtl="0" fontAlgn="b"/>
                      <a:r>
                        <a:rPr lang="en-US" sz="1000" b="1" i="0" u="none" strike="noStrike" dirty="0">
                          <a:solidFill>
                            <a:srgbClr val="FFFFFF"/>
                          </a:solidFill>
                          <a:effectLst/>
                          <a:latin typeface="+mn-lt"/>
                          <a:ea typeface="新細明體" panose="02020500000000000000" pitchFamily="18" charset="-120"/>
                        </a:rPr>
                        <a:t>Account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r" rtl="0" fontAlgn="b"/>
                      <a:r>
                        <a:rPr lang="en-US" sz="1000" b="1" i="0" u="none" strike="noStrike" dirty="0">
                          <a:solidFill>
                            <a:srgbClr val="FFFFFF"/>
                          </a:solidFill>
                          <a:effectLst/>
                          <a:latin typeface="+mn-lt"/>
                          <a:ea typeface="新細明體" panose="02020500000000000000" pitchFamily="18" charset="-120"/>
                        </a:rPr>
                        <a:t>AUM 2021/3/1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r" rtl="0" fontAlgn="b"/>
                      <a:r>
                        <a:rPr lang="en-US" sz="1000" b="1" i="0" u="none" strike="noStrike" dirty="0">
                          <a:solidFill>
                            <a:srgbClr val="FFFFFF"/>
                          </a:solidFill>
                          <a:effectLst/>
                          <a:latin typeface="+mn-lt"/>
                          <a:ea typeface="新細明體" panose="02020500000000000000" pitchFamily="18" charset="-120"/>
                        </a:rPr>
                        <a:t>DB AUM (as of June 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r" rtl="0" fontAlgn="b"/>
                      <a:r>
                        <a:rPr lang="en-US" sz="1000" b="1" i="0" u="none" strike="noStrike" dirty="0">
                          <a:solidFill>
                            <a:srgbClr val="FFFFFF"/>
                          </a:solidFill>
                          <a:effectLst/>
                          <a:latin typeface="+mn-lt"/>
                          <a:ea typeface="新細明體" panose="02020500000000000000" pitchFamily="18" charset="-120"/>
                        </a:rPr>
                        <a:t>DB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90393358"/>
                  </a:ext>
                </a:extLst>
              </a:tr>
              <a:tr h="231061">
                <a:tc>
                  <a:txBody>
                    <a:bodyPr/>
                    <a:lstStyle/>
                    <a:p>
                      <a:pPr algn="l" rtl="0" fontAlgn="b"/>
                      <a:r>
                        <a:rPr lang="zh-TW" altLang="en-US" sz="1000" b="1" i="0" u="none" strike="noStrike" dirty="0">
                          <a:solidFill>
                            <a:srgbClr val="000000"/>
                          </a:solidFill>
                          <a:effectLst/>
                          <a:latin typeface="+mn-lt"/>
                          <a:ea typeface="微軟正黑體" panose="020B0604030504040204" pitchFamily="34" charset="-120"/>
                        </a:rPr>
                        <a:t>南山人壽委託復華投信投資帳戶</a:t>
                      </a:r>
                      <a:r>
                        <a:rPr lang="en-US" altLang="zh-TW" sz="1000" b="1" i="0" u="none" strike="noStrike" dirty="0">
                          <a:solidFill>
                            <a:srgbClr val="000000"/>
                          </a:solidFill>
                          <a:effectLst/>
                          <a:latin typeface="+mn-lt"/>
                          <a:ea typeface="微軟正黑體" panose="020B0604030504040204" pitchFamily="34" charset="-120"/>
                        </a:rPr>
                        <a:t>-</a:t>
                      </a:r>
                      <a:r>
                        <a:rPr lang="zh-TW" altLang="en-US" sz="1000" b="1" i="0" u="none" strike="noStrike" dirty="0">
                          <a:solidFill>
                            <a:srgbClr val="000000"/>
                          </a:solidFill>
                          <a:effectLst/>
                          <a:latin typeface="+mn-lt"/>
                          <a:ea typeface="微軟正黑體" panose="020B0604030504040204" pitchFamily="34" charset="-120"/>
                        </a:rPr>
                        <a:t>新臺幣精選平衡型</a:t>
                      </a:r>
                      <a:r>
                        <a:rPr lang="en-US" altLang="zh-TW" sz="1000" b="1" i="0" u="none" strike="noStrike" dirty="0">
                          <a:solidFill>
                            <a:srgbClr val="000000"/>
                          </a:solidFill>
                          <a:effectLst/>
                          <a:latin typeface="+mn-lt"/>
                          <a:ea typeface="微軟正黑體" panose="020B0604030504040204" pitchFamily="34" charset="-120"/>
                        </a:rPr>
                        <a:t>(</a:t>
                      </a:r>
                      <a:r>
                        <a:rPr lang="zh-TW" altLang="en-US" sz="1000" b="1" i="0" u="none" strike="noStrike" dirty="0">
                          <a:solidFill>
                            <a:srgbClr val="000000"/>
                          </a:solidFill>
                          <a:effectLst/>
                          <a:latin typeface="+mn-lt"/>
                          <a:ea typeface="微軟正黑體" panose="020B0604030504040204" pitchFamily="34" charset="-120"/>
                        </a:rPr>
                        <a:t>現金撥回</a:t>
                      </a:r>
                      <a:r>
                        <a:rPr lang="en-US" altLang="zh-TW" sz="1000" b="1" i="0" u="none" strike="noStrike" dirty="0">
                          <a:solidFill>
                            <a:srgbClr val="000000"/>
                          </a:solidFill>
                          <a:effectLst/>
                          <a:latin typeface="+mn-lt"/>
                          <a:ea typeface="微軟正黑體" panose="020B0604030504040204" pitchFamily="34" charset="-120"/>
                        </a:rPr>
                        <a:t>)</a:t>
                      </a:r>
                      <a:endParaRPr lang="zh-TW" altLang="en-US" sz="1000" b="1" i="0" u="none" strike="noStrike" dirty="0">
                        <a:solidFill>
                          <a:srgbClr val="000000"/>
                        </a:solidFill>
                        <a:effectLst/>
                        <a:latin typeface="+mn-lt"/>
                        <a:ea typeface="微軟正黑體" panose="020B0604030504040204" pitchFamily="34" charset="-12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47,576</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5,808</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a:solidFill>
                            <a:srgbClr val="000000"/>
                          </a:solidFill>
                          <a:effectLst/>
                          <a:latin typeface="+mn-lt"/>
                          <a:ea typeface="新細明體" panose="02020500000000000000" pitchFamily="18" charset="-120"/>
                        </a:rPr>
                        <a:t>12%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extLst>
                  <a:ext uri="{0D108BD9-81ED-4DB2-BD59-A6C34878D82A}">
                    <a16:rowId xmlns:a16="http://schemas.microsoft.com/office/drawing/2014/main" val="260314363"/>
                  </a:ext>
                </a:extLst>
              </a:tr>
              <a:tr h="231061">
                <a:tc>
                  <a:txBody>
                    <a:bodyPr/>
                    <a:lstStyle/>
                    <a:p>
                      <a:pPr algn="l" rtl="0" fontAlgn="b"/>
                      <a:r>
                        <a:rPr lang="zh-TW" altLang="en-US" sz="1000" b="1" i="0" u="none" strike="noStrike" dirty="0">
                          <a:solidFill>
                            <a:srgbClr val="000000"/>
                          </a:solidFill>
                          <a:effectLst/>
                          <a:latin typeface="+mn-lt"/>
                          <a:ea typeface="微軟正黑體" panose="020B0604030504040204" pitchFamily="34" charset="-120"/>
                        </a:rPr>
                        <a:t>合作金庫人壽新臺幣環球穩健投資帳戶</a:t>
                      </a:r>
                      <a:r>
                        <a:rPr lang="en-US" altLang="zh-TW" sz="1000" b="1" i="0" u="none" strike="noStrike" dirty="0">
                          <a:solidFill>
                            <a:srgbClr val="000000"/>
                          </a:solidFill>
                          <a:effectLst/>
                          <a:latin typeface="+mn-lt"/>
                          <a:ea typeface="微軟正黑體" panose="020B0604030504040204" pitchFamily="34" charset="-120"/>
                        </a:rPr>
                        <a:t>(</a:t>
                      </a:r>
                      <a:r>
                        <a:rPr lang="zh-TW" altLang="en-US" sz="1000" b="1" i="0" u="none" strike="noStrike" dirty="0">
                          <a:solidFill>
                            <a:srgbClr val="000000"/>
                          </a:solidFill>
                          <a:effectLst/>
                          <a:latin typeface="+mn-lt"/>
                          <a:ea typeface="微軟正黑體" panose="020B0604030504040204" pitchFamily="34" charset="-120"/>
                        </a:rPr>
                        <a:t>委託復華投信運用操作</a:t>
                      </a:r>
                      <a:r>
                        <a:rPr lang="en-US" altLang="zh-TW" sz="1000" b="1" i="0" u="none" strike="noStrike" dirty="0">
                          <a:solidFill>
                            <a:srgbClr val="000000"/>
                          </a:solidFill>
                          <a:effectLst/>
                          <a:latin typeface="+mn-lt"/>
                          <a:ea typeface="微軟正黑體" panose="020B0604030504040204" pitchFamily="34" charset="-120"/>
                        </a:rPr>
                        <a:t>)-</a:t>
                      </a:r>
                      <a:r>
                        <a:rPr lang="zh-TW" altLang="en-US" sz="1000" b="1" i="0" u="none" strike="noStrike" dirty="0">
                          <a:solidFill>
                            <a:srgbClr val="000000"/>
                          </a:solidFill>
                          <a:effectLst/>
                          <a:latin typeface="+mn-lt"/>
                          <a:ea typeface="微軟正黑體" panose="020B0604030504040204" pitchFamily="34" charset="-120"/>
                        </a:rPr>
                        <a:t>轉投入</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7,240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421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a:solidFill>
                            <a:srgbClr val="000000"/>
                          </a:solidFill>
                          <a:effectLst/>
                          <a:latin typeface="+mn-lt"/>
                          <a:ea typeface="新細明體" panose="02020500000000000000" pitchFamily="18" charset="-120"/>
                        </a:rPr>
                        <a:t>6%</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extLst>
                  <a:ext uri="{0D108BD9-81ED-4DB2-BD59-A6C34878D82A}">
                    <a16:rowId xmlns:a16="http://schemas.microsoft.com/office/drawing/2014/main" val="454455018"/>
                  </a:ext>
                </a:extLst>
              </a:tr>
              <a:tr h="231061">
                <a:tc>
                  <a:txBody>
                    <a:bodyPr/>
                    <a:lstStyle/>
                    <a:p>
                      <a:pPr algn="l" rtl="0" fontAlgn="b"/>
                      <a:r>
                        <a:rPr lang="zh-TW" altLang="en-US" sz="1000" b="1" i="0" u="none" strike="noStrike" dirty="0">
                          <a:solidFill>
                            <a:srgbClr val="000000"/>
                          </a:solidFill>
                          <a:effectLst/>
                          <a:latin typeface="+mn-lt"/>
                          <a:ea typeface="微軟正黑體" panose="020B0604030504040204" pitchFamily="34" charset="-120"/>
                        </a:rPr>
                        <a:t>臺銀人壽委託復華投信投資帳戶</a:t>
                      </a:r>
                      <a:r>
                        <a:rPr lang="en-US" altLang="zh-TW" sz="1000" b="1" i="0" u="none" strike="noStrike" dirty="0">
                          <a:solidFill>
                            <a:srgbClr val="000000"/>
                          </a:solidFill>
                          <a:effectLst/>
                          <a:latin typeface="+mn-lt"/>
                          <a:ea typeface="微軟正黑體" panose="020B0604030504040204" pitchFamily="34" charset="-120"/>
                        </a:rPr>
                        <a:t>-</a:t>
                      </a:r>
                      <a:r>
                        <a:rPr lang="zh-TW" altLang="en-US" sz="1000" b="1" i="0" u="none" strike="noStrike" dirty="0">
                          <a:solidFill>
                            <a:srgbClr val="000000"/>
                          </a:solidFill>
                          <a:effectLst/>
                          <a:latin typeface="+mn-lt"/>
                          <a:ea typeface="微軟正黑體" panose="020B0604030504040204" pitchFamily="34" charset="-120"/>
                        </a:rPr>
                        <a:t>新台幣精選平衡型</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2,176</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153</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a:solidFill>
                            <a:srgbClr val="000000"/>
                          </a:solidFill>
                          <a:effectLst/>
                          <a:latin typeface="+mn-lt"/>
                          <a:ea typeface="新細明體" panose="02020500000000000000" pitchFamily="18" charset="-120"/>
                        </a:rPr>
                        <a:t>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extLst>
                  <a:ext uri="{0D108BD9-81ED-4DB2-BD59-A6C34878D82A}">
                    <a16:rowId xmlns:a16="http://schemas.microsoft.com/office/drawing/2014/main" val="2951142295"/>
                  </a:ext>
                </a:extLst>
              </a:tr>
              <a:tr h="231061">
                <a:tc>
                  <a:txBody>
                    <a:bodyPr/>
                    <a:lstStyle/>
                    <a:p>
                      <a:pPr algn="l" rtl="0" fontAlgn="b"/>
                      <a:r>
                        <a:rPr lang="zh-TW" altLang="en-US" sz="1000" b="1" i="0" u="none" strike="noStrike" dirty="0">
                          <a:solidFill>
                            <a:srgbClr val="000000"/>
                          </a:solidFill>
                          <a:effectLst/>
                          <a:latin typeface="+mn-lt"/>
                          <a:ea typeface="微軟正黑體" panose="020B0604030504040204" pitchFamily="34" charset="-120"/>
                        </a:rPr>
                        <a:t>安聯人壽委託復華投信投資帳戶</a:t>
                      </a:r>
                      <a:r>
                        <a:rPr lang="en-US" altLang="zh-TW" sz="1000" b="1" i="0" u="none" strike="noStrike" dirty="0">
                          <a:solidFill>
                            <a:srgbClr val="000000"/>
                          </a:solidFill>
                          <a:effectLst/>
                          <a:latin typeface="+mn-lt"/>
                          <a:ea typeface="微軟正黑體" panose="020B0604030504040204" pitchFamily="34" charset="-120"/>
                        </a:rPr>
                        <a:t>-</a:t>
                      </a:r>
                      <a:r>
                        <a:rPr lang="zh-TW" altLang="en-US" sz="1000" b="1" i="0" u="none" strike="noStrike" dirty="0">
                          <a:solidFill>
                            <a:srgbClr val="000000"/>
                          </a:solidFill>
                          <a:effectLst/>
                          <a:latin typeface="+mn-lt"/>
                          <a:ea typeface="微軟正黑體" panose="020B0604030504040204" pitchFamily="34" charset="-120"/>
                        </a:rPr>
                        <a:t>豐收得利</a:t>
                      </a:r>
                      <a:r>
                        <a:rPr lang="en-US" altLang="zh-TW" sz="1000" b="1" i="0" u="none" strike="noStrike" dirty="0">
                          <a:solidFill>
                            <a:srgbClr val="000000"/>
                          </a:solidFill>
                          <a:effectLst/>
                          <a:latin typeface="+mn-lt"/>
                          <a:ea typeface="微軟正黑體" panose="020B0604030504040204" pitchFamily="34" charset="-120"/>
                        </a:rPr>
                        <a:t>2(</a:t>
                      </a:r>
                      <a:r>
                        <a:rPr lang="zh-TW" altLang="en-US" sz="1000" b="1" i="0" u="none" strike="noStrike" dirty="0">
                          <a:solidFill>
                            <a:srgbClr val="000000"/>
                          </a:solidFill>
                          <a:effectLst/>
                          <a:latin typeface="+mn-lt"/>
                          <a:ea typeface="微軟正黑體" panose="020B0604030504040204" pitchFamily="34" charset="-120"/>
                        </a:rPr>
                        <a:t>月撥回資產</a:t>
                      </a:r>
                      <a:r>
                        <a:rPr lang="en-US" altLang="zh-TW" sz="1000" b="1" i="0" u="none" strike="noStrike" dirty="0">
                          <a:solidFill>
                            <a:srgbClr val="000000"/>
                          </a:solidFill>
                          <a:effectLst/>
                          <a:latin typeface="+mn-lt"/>
                          <a:ea typeface="微軟正黑體" panose="020B0604030504040204" pitchFamily="34" charset="-120"/>
                        </a:rPr>
                        <a:t>)</a:t>
                      </a:r>
                      <a:endParaRPr lang="zh-TW" altLang="en-US" sz="1000" b="1" i="0" u="none" strike="noStrike" dirty="0">
                        <a:solidFill>
                          <a:srgbClr val="000000"/>
                        </a:solidFill>
                        <a:effectLst/>
                        <a:latin typeface="+mn-lt"/>
                        <a:ea typeface="微軟正黑體" panose="020B0604030504040204" pitchFamily="34" charset="-12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1,961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a:solidFill>
                            <a:srgbClr val="000000"/>
                          </a:solidFill>
                          <a:effectLst/>
                          <a:latin typeface="+mn-lt"/>
                          <a:ea typeface="新細明體" panose="02020500000000000000" pitchFamily="18" charset="-120"/>
                        </a:rPr>
                        <a:t>3%</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extLst>
                  <a:ext uri="{0D108BD9-81ED-4DB2-BD59-A6C34878D82A}">
                    <a16:rowId xmlns:a16="http://schemas.microsoft.com/office/drawing/2014/main" val="1209067134"/>
                  </a:ext>
                </a:extLst>
              </a:tr>
              <a:tr h="231061">
                <a:tc>
                  <a:txBody>
                    <a:bodyPr/>
                    <a:lstStyle/>
                    <a:p>
                      <a:pPr algn="l" rtl="0" fontAlgn="b"/>
                      <a:r>
                        <a:rPr lang="zh-TW" altLang="en-US" sz="1000" b="1" i="0" u="none" strike="noStrike" dirty="0">
                          <a:solidFill>
                            <a:srgbClr val="000000"/>
                          </a:solidFill>
                          <a:effectLst/>
                          <a:latin typeface="+mn-lt"/>
                          <a:ea typeface="微軟正黑體" panose="020B0604030504040204" pitchFamily="34" charset="-120"/>
                        </a:rPr>
                        <a:t>法國巴黎人壽新臺幣全球平衡投資帳戶</a:t>
                      </a:r>
                      <a:r>
                        <a:rPr lang="en-US" altLang="zh-TW" sz="1000" b="1" i="0" u="none" strike="noStrike" dirty="0">
                          <a:solidFill>
                            <a:srgbClr val="000000"/>
                          </a:solidFill>
                          <a:effectLst/>
                          <a:latin typeface="+mn-lt"/>
                          <a:ea typeface="微軟正黑體" panose="020B0604030504040204" pitchFamily="34" charset="-120"/>
                        </a:rPr>
                        <a:t>(</a:t>
                      </a:r>
                      <a:r>
                        <a:rPr lang="zh-TW" altLang="en-US" sz="1000" b="1" i="0" u="none" strike="noStrike" dirty="0">
                          <a:solidFill>
                            <a:srgbClr val="000000"/>
                          </a:solidFill>
                          <a:effectLst/>
                          <a:latin typeface="+mn-lt"/>
                          <a:ea typeface="微軟正黑體" panose="020B0604030504040204" pitchFamily="34" charset="-120"/>
                        </a:rPr>
                        <a:t>委託復華投信運用操作</a:t>
                      </a:r>
                      <a:r>
                        <a:rPr lang="en-US" altLang="zh-TW" sz="1000" b="1" i="0" u="none" strike="noStrike" dirty="0">
                          <a:solidFill>
                            <a:srgbClr val="000000"/>
                          </a:solidFill>
                          <a:effectLst/>
                          <a:latin typeface="+mn-lt"/>
                          <a:ea typeface="微軟正黑體" panose="020B0604030504040204" pitchFamily="34" charset="-120"/>
                        </a:rPr>
                        <a:t>)-</a:t>
                      </a:r>
                      <a:r>
                        <a:rPr lang="zh-TW" altLang="en-US" sz="1000" b="1" i="0" u="none" strike="noStrike" dirty="0">
                          <a:solidFill>
                            <a:srgbClr val="000000"/>
                          </a:solidFill>
                          <a:effectLst/>
                          <a:latin typeface="+mn-lt"/>
                          <a:ea typeface="微軟正黑體" panose="020B0604030504040204" pitchFamily="34" charset="-120"/>
                        </a:rPr>
                        <a:t>月撥現</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1,559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78</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5%</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extLst>
                  <a:ext uri="{0D108BD9-81ED-4DB2-BD59-A6C34878D82A}">
                    <a16:rowId xmlns:a16="http://schemas.microsoft.com/office/drawing/2014/main" val="1023642280"/>
                  </a:ext>
                </a:extLst>
              </a:tr>
              <a:tr h="231061">
                <a:tc>
                  <a:txBody>
                    <a:bodyPr/>
                    <a:lstStyle/>
                    <a:p>
                      <a:pPr algn="l" rtl="0" fontAlgn="b"/>
                      <a:r>
                        <a:rPr lang="zh-TW" altLang="en-US" sz="1000" b="1" i="0" u="none" strike="noStrike" dirty="0">
                          <a:solidFill>
                            <a:srgbClr val="000000"/>
                          </a:solidFill>
                          <a:effectLst/>
                          <a:latin typeface="+mn-lt"/>
                          <a:ea typeface="微軟正黑體" panose="020B0604030504040204" pitchFamily="34" charset="-120"/>
                        </a:rPr>
                        <a:t>安聯人壽委託德盛安聯投信投資帳戶</a:t>
                      </a:r>
                      <a:r>
                        <a:rPr lang="en-US" altLang="zh-TW" sz="1000" b="1" i="0" u="none" strike="noStrike" dirty="0">
                          <a:solidFill>
                            <a:srgbClr val="000000"/>
                          </a:solidFill>
                          <a:effectLst/>
                          <a:latin typeface="+mn-lt"/>
                          <a:ea typeface="微軟正黑體" panose="020B0604030504040204" pitchFamily="34" charset="-120"/>
                        </a:rPr>
                        <a:t>-</a:t>
                      </a:r>
                      <a:r>
                        <a:rPr lang="zh-TW" altLang="en-US" sz="1000" b="1" i="0" u="none" strike="noStrike" dirty="0">
                          <a:solidFill>
                            <a:srgbClr val="000000"/>
                          </a:solidFill>
                          <a:effectLst/>
                          <a:latin typeface="+mn-lt"/>
                          <a:ea typeface="微軟正黑體" panose="020B0604030504040204" pitchFamily="34" charset="-120"/>
                        </a:rPr>
                        <a:t>台幣環球股債均衡組合</a:t>
                      </a:r>
                      <a:r>
                        <a:rPr lang="en-US" altLang="zh-TW" sz="1000" b="1" i="0" u="none" strike="noStrike" dirty="0">
                          <a:solidFill>
                            <a:srgbClr val="000000"/>
                          </a:solidFill>
                          <a:effectLst/>
                          <a:latin typeface="+mn-lt"/>
                          <a:ea typeface="微軟正黑體" panose="020B0604030504040204" pitchFamily="34" charset="-120"/>
                        </a:rPr>
                        <a:t>(</a:t>
                      </a:r>
                      <a:r>
                        <a:rPr lang="zh-TW" altLang="en-US" sz="1000" b="1" i="0" u="none" strike="noStrike" dirty="0">
                          <a:solidFill>
                            <a:srgbClr val="000000"/>
                          </a:solidFill>
                          <a:effectLst/>
                          <a:latin typeface="+mn-lt"/>
                          <a:ea typeface="微軟正黑體" panose="020B0604030504040204" pitchFamily="34" charset="-120"/>
                        </a:rPr>
                        <a:t>月撥回資產</a:t>
                      </a:r>
                      <a:r>
                        <a:rPr lang="en-US" altLang="zh-TW" sz="1000" b="1" i="0" u="none" strike="noStrike" dirty="0">
                          <a:solidFill>
                            <a:srgbClr val="000000"/>
                          </a:solidFill>
                          <a:effectLst/>
                          <a:latin typeface="+mn-lt"/>
                          <a:ea typeface="微軟正黑體" panose="020B0604030504040204" pitchFamily="34" charset="-120"/>
                        </a:rPr>
                        <a:t>)</a:t>
                      </a:r>
                      <a:endParaRPr lang="zh-TW" altLang="en-US" sz="1000" b="1" i="0" u="none" strike="noStrike" dirty="0">
                        <a:solidFill>
                          <a:srgbClr val="000000"/>
                        </a:solidFill>
                        <a:effectLst/>
                        <a:latin typeface="+mn-lt"/>
                        <a:ea typeface="微軟正黑體" panose="020B0604030504040204" pitchFamily="34" charset="-12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9,259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619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extLst>
                  <a:ext uri="{0D108BD9-81ED-4DB2-BD59-A6C34878D82A}">
                    <a16:rowId xmlns:a16="http://schemas.microsoft.com/office/drawing/2014/main" val="143410246"/>
                  </a:ext>
                </a:extLst>
              </a:tr>
              <a:tr h="231061">
                <a:tc>
                  <a:txBody>
                    <a:bodyPr/>
                    <a:lstStyle/>
                    <a:p>
                      <a:pPr algn="l" rtl="0" fontAlgn="b"/>
                      <a:r>
                        <a:rPr lang="zh-TW" altLang="en-US" sz="1000" b="1" i="0" u="none" strike="noStrike" dirty="0">
                          <a:solidFill>
                            <a:srgbClr val="000000"/>
                          </a:solidFill>
                          <a:effectLst/>
                          <a:latin typeface="+mn-lt"/>
                          <a:ea typeface="微軟正黑體" panose="020B0604030504040204" pitchFamily="34" charset="-120"/>
                        </a:rPr>
                        <a:t>富邦人壽委託安聯投信</a:t>
                      </a:r>
                      <a:r>
                        <a:rPr lang="en-US" altLang="zh-TW" sz="1000" b="1" i="0" u="none" strike="noStrike" dirty="0">
                          <a:solidFill>
                            <a:srgbClr val="000000"/>
                          </a:solidFill>
                          <a:effectLst/>
                          <a:latin typeface="+mn-lt"/>
                          <a:ea typeface="微軟正黑體" panose="020B0604030504040204" pitchFamily="34" charset="-120"/>
                        </a:rPr>
                        <a:t>-</a:t>
                      </a:r>
                      <a:r>
                        <a:rPr lang="zh-TW" altLang="en-US" sz="1000" b="1" i="0" u="none" strike="noStrike" dirty="0">
                          <a:solidFill>
                            <a:srgbClr val="000000"/>
                          </a:solidFill>
                          <a:effectLst/>
                          <a:latin typeface="+mn-lt"/>
                          <a:ea typeface="微軟正黑體" panose="020B0604030504040204" pitchFamily="34" charset="-120"/>
                        </a:rPr>
                        <a:t>優享退月提解全權委託投資帳戶</a:t>
                      </a:r>
                      <a:r>
                        <a:rPr lang="en-US" altLang="zh-TW" sz="1000" b="1" i="0" u="none" strike="noStrike" dirty="0">
                          <a:solidFill>
                            <a:srgbClr val="000000"/>
                          </a:solidFill>
                          <a:effectLst/>
                          <a:latin typeface="+mn-lt"/>
                          <a:ea typeface="微軟正黑體" panose="020B0604030504040204" pitchFamily="34" charset="-120"/>
                        </a:rPr>
                        <a:t>(</a:t>
                      </a:r>
                      <a:r>
                        <a:rPr lang="zh-TW" altLang="en-US" sz="1000" b="1" i="0" u="none" strike="noStrike" dirty="0">
                          <a:solidFill>
                            <a:srgbClr val="000000"/>
                          </a:solidFill>
                          <a:effectLst/>
                          <a:latin typeface="+mn-lt"/>
                          <a:ea typeface="微軟正黑體" panose="020B0604030504040204" pitchFamily="34" charset="-120"/>
                        </a:rPr>
                        <a:t>現金撥回</a:t>
                      </a:r>
                      <a:r>
                        <a:rPr lang="en-US" altLang="zh-TW" sz="1000" b="1" i="0" u="none" strike="noStrike" dirty="0">
                          <a:solidFill>
                            <a:srgbClr val="000000"/>
                          </a:solidFill>
                          <a:effectLst/>
                          <a:latin typeface="+mn-lt"/>
                          <a:ea typeface="微軟正黑體" panose="020B0604030504040204" pitchFamily="34" charset="-120"/>
                        </a:rPr>
                        <a:t>)</a:t>
                      </a:r>
                      <a:endParaRPr lang="zh-TW" altLang="en-US" sz="1000" b="1" i="0" u="none" strike="noStrike" dirty="0">
                        <a:solidFill>
                          <a:srgbClr val="000000"/>
                        </a:solidFill>
                        <a:effectLst/>
                        <a:latin typeface="+mn-lt"/>
                        <a:ea typeface="微軟正黑體" panose="020B0604030504040204" pitchFamily="34" charset="-12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4,157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30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extLst>
                  <a:ext uri="{0D108BD9-81ED-4DB2-BD59-A6C34878D82A}">
                    <a16:rowId xmlns:a16="http://schemas.microsoft.com/office/drawing/2014/main" val="4126861192"/>
                  </a:ext>
                </a:extLst>
              </a:tr>
              <a:tr h="231061">
                <a:tc>
                  <a:txBody>
                    <a:bodyPr/>
                    <a:lstStyle/>
                    <a:p>
                      <a:pPr algn="l" rtl="0" fontAlgn="b"/>
                      <a:r>
                        <a:rPr lang="zh-TW" altLang="en-US" sz="1000" b="1" i="0" u="none" strike="noStrike" dirty="0">
                          <a:solidFill>
                            <a:srgbClr val="000000"/>
                          </a:solidFill>
                          <a:effectLst/>
                          <a:latin typeface="+mn-lt"/>
                          <a:ea typeface="微軟正黑體" panose="020B0604030504040204" pitchFamily="34" charset="-120"/>
                        </a:rPr>
                        <a:t>三商美邦人壽鑫穩健投資帳戶</a:t>
                      </a:r>
                      <a:r>
                        <a:rPr lang="en-US" altLang="zh-TW" sz="1000" b="1" i="0" u="none" strike="noStrike" dirty="0">
                          <a:solidFill>
                            <a:srgbClr val="000000"/>
                          </a:solidFill>
                          <a:effectLst/>
                          <a:latin typeface="+mn-lt"/>
                          <a:ea typeface="微軟正黑體" panose="020B0604030504040204" pitchFamily="34" charset="-120"/>
                        </a:rPr>
                        <a:t>(</a:t>
                      </a:r>
                      <a:r>
                        <a:rPr lang="zh-TW" altLang="en-US" sz="1000" b="1" i="0" u="none" strike="noStrike" dirty="0">
                          <a:solidFill>
                            <a:srgbClr val="000000"/>
                          </a:solidFill>
                          <a:effectLst/>
                          <a:latin typeface="+mn-lt"/>
                          <a:ea typeface="微軟正黑體" panose="020B0604030504040204" pitchFamily="34" charset="-120"/>
                        </a:rPr>
                        <a:t>現金撥回</a:t>
                      </a:r>
                      <a:r>
                        <a:rPr lang="en-US" altLang="zh-TW" sz="1000" b="1" i="0" u="none" strike="noStrike" dirty="0">
                          <a:solidFill>
                            <a:srgbClr val="000000"/>
                          </a:solidFill>
                          <a:effectLst/>
                          <a:latin typeface="+mn-lt"/>
                          <a:ea typeface="微軟正黑體" panose="020B0604030504040204" pitchFamily="34" charset="-120"/>
                        </a:rPr>
                        <a:t>)</a:t>
                      </a:r>
                      <a:endParaRPr lang="zh-TW" altLang="en-US" sz="1000" b="1" i="0" u="none" strike="noStrike" dirty="0">
                        <a:solidFill>
                          <a:srgbClr val="000000"/>
                        </a:solidFill>
                        <a:effectLst/>
                        <a:latin typeface="+mn-lt"/>
                        <a:ea typeface="微軟正黑體" panose="020B0604030504040204" pitchFamily="34" charset="-12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3,560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430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12%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extLst>
                  <a:ext uri="{0D108BD9-81ED-4DB2-BD59-A6C34878D82A}">
                    <a16:rowId xmlns:a16="http://schemas.microsoft.com/office/drawing/2014/main" val="2043766922"/>
                  </a:ext>
                </a:extLst>
              </a:tr>
              <a:tr h="231061">
                <a:tc>
                  <a:txBody>
                    <a:bodyPr/>
                    <a:lstStyle/>
                    <a:p>
                      <a:pPr algn="l" rtl="0" fontAlgn="b"/>
                      <a:r>
                        <a:rPr lang="zh-TW" altLang="en-US" sz="1000" b="1" i="0" u="none" strike="noStrike" dirty="0">
                          <a:solidFill>
                            <a:srgbClr val="000000"/>
                          </a:solidFill>
                          <a:effectLst/>
                          <a:latin typeface="+mn-lt"/>
                          <a:ea typeface="微軟正黑體" panose="020B0604030504040204" pitchFamily="34" charset="-120"/>
                        </a:rPr>
                        <a:t>合作金庫人壽新臺幣環球穩健投資帳戶</a:t>
                      </a:r>
                      <a:r>
                        <a:rPr lang="en-US" altLang="zh-TW" sz="1000" b="1" i="0" u="none" strike="noStrike" dirty="0">
                          <a:solidFill>
                            <a:srgbClr val="000000"/>
                          </a:solidFill>
                          <a:effectLst/>
                          <a:latin typeface="+mn-lt"/>
                          <a:ea typeface="微軟正黑體" panose="020B0604030504040204" pitchFamily="34" charset="-120"/>
                        </a:rPr>
                        <a:t>(</a:t>
                      </a:r>
                      <a:r>
                        <a:rPr lang="zh-TW" altLang="en-US" sz="1000" b="1" i="0" u="none" strike="noStrike" dirty="0">
                          <a:solidFill>
                            <a:srgbClr val="000000"/>
                          </a:solidFill>
                          <a:effectLst/>
                          <a:latin typeface="+mn-lt"/>
                          <a:ea typeface="微軟正黑體" panose="020B0604030504040204" pitchFamily="34" charset="-120"/>
                        </a:rPr>
                        <a:t>委託安聯投信運用操作</a:t>
                      </a:r>
                      <a:r>
                        <a:rPr lang="en-US" altLang="zh-TW" sz="1000" b="1" i="0" u="none" strike="noStrike" dirty="0">
                          <a:solidFill>
                            <a:srgbClr val="000000"/>
                          </a:solidFill>
                          <a:effectLst/>
                          <a:latin typeface="+mn-lt"/>
                          <a:ea typeface="微軟正黑體" panose="020B0604030504040204" pitchFamily="34" charset="-120"/>
                        </a:rPr>
                        <a:t>)-</a:t>
                      </a:r>
                      <a:r>
                        <a:rPr lang="zh-TW" altLang="en-US" sz="1000" b="1" i="0" u="none" strike="noStrike" dirty="0">
                          <a:solidFill>
                            <a:srgbClr val="000000"/>
                          </a:solidFill>
                          <a:effectLst/>
                          <a:latin typeface="+mn-lt"/>
                          <a:ea typeface="微軟正黑體" panose="020B0604030504040204" pitchFamily="34" charset="-120"/>
                        </a:rPr>
                        <a:t>轉投入</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1,238</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25</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extLst>
                  <a:ext uri="{0D108BD9-81ED-4DB2-BD59-A6C34878D82A}">
                    <a16:rowId xmlns:a16="http://schemas.microsoft.com/office/drawing/2014/main" val="1837949188"/>
                  </a:ext>
                </a:extLst>
              </a:tr>
              <a:tr h="231061">
                <a:tc>
                  <a:txBody>
                    <a:bodyPr/>
                    <a:lstStyle/>
                    <a:p>
                      <a:pPr algn="l" rtl="0" fontAlgn="b"/>
                      <a:r>
                        <a:rPr lang="zh-TW" altLang="en-US" sz="1000" b="1" i="0" u="none" strike="noStrike" dirty="0">
                          <a:solidFill>
                            <a:srgbClr val="000000"/>
                          </a:solidFill>
                          <a:effectLst/>
                          <a:latin typeface="+mn-lt"/>
                          <a:ea typeface="微軟正黑體" panose="020B0604030504040204" pitchFamily="34" charset="-120"/>
                        </a:rPr>
                        <a:t>台灣人壽委託群益投信投資帳戶</a:t>
                      </a:r>
                      <a:r>
                        <a:rPr lang="en-US" altLang="zh-TW" sz="1000" b="1" i="0" u="none" strike="noStrike" dirty="0">
                          <a:solidFill>
                            <a:srgbClr val="000000"/>
                          </a:solidFill>
                          <a:effectLst/>
                          <a:latin typeface="+mn-lt"/>
                          <a:ea typeface="微軟正黑體" panose="020B0604030504040204" pitchFamily="34" charset="-120"/>
                        </a:rPr>
                        <a:t>-</a:t>
                      </a:r>
                      <a:r>
                        <a:rPr lang="zh-TW" altLang="en-US" sz="1000" b="1" i="0" u="none" strike="noStrike" dirty="0">
                          <a:solidFill>
                            <a:srgbClr val="000000"/>
                          </a:solidFill>
                          <a:effectLst/>
                          <a:latin typeface="+mn-lt"/>
                          <a:ea typeface="微軟正黑體" panose="020B0604030504040204" pitchFamily="34" charset="-120"/>
                        </a:rPr>
                        <a:t>安鑫增益投資帳戶</a:t>
                      </a:r>
                      <a:r>
                        <a:rPr lang="en-US" altLang="zh-TW" sz="1000" b="1" i="0" u="none" strike="noStrike" dirty="0">
                          <a:solidFill>
                            <a:srgbClr val="000000"/>
                          </a:solidFill>
                          <a:effectLst/>
                          <a:latin typeface="+mn-lt"/>
                          <a:ea typeface="微軟正黑體" panose="020B0604030504040204" pitchFamily="34" charset="-120"/>
                        </a:rPr>
                        <a:t>(</a:t>
                      </a:r>
                      <a:r>
                        <a:rPr lang="zh-TW" altLang="en-US" sz="1000" b="1" i="0" u="none" strike="noStrike" dirty="0">
                          <a:solidFill>
                            <a:srgbClr val="000000"/>
                          </a:solidFill>
                          <a:effectLst/>
                          <a:latin typeface="+mn-lt"/>
                          <a:ea typeface="微軟正黑體" panose="020B0604030504040204" pitchFamily="34" charset="-120"/>
                        </a:rPr>
                        <a:t>新臺幣</a:t>
                      </a:r>
                      <a:r>
                        <a:rPr lang="en-US" altLang="zh-TW" sz="1000" b="1" i="0" u="none" strike="noStrike" dirty="0">
                          <a:solidFill>
                            <a:srgbClr val="000000"/>
                          </a:solidFill>
                          <a:effectLst/>
                          <a:latin typeface="+mn-lt"/>
                          <a:ea typeface="微軟正黑體" panose="020B0604030504040204" pitchFamily="34" charset="-120"/>
                        </a:rPr>
                        <a:t>)</a:t>
                      </a:r>
                      <a:endParaRPr lang="zh-TW" altLang="en-US" sz="1000" b="1" i="0" u="none" strike="noStrike" dirty="0">
                        <a:solidFill>
                          <a:srgbClr val="000000"/>
                        </a:solidFill>
                        <a:effectLst/>
                        <a:latin typeface="+mn-lt"/>
                        <a:ea typeface="微軟正黑體" panose="020B0604030504040204" pitchFamily="34" charset="-12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 </a:t>
                      </a:r>
                      <a:r>
                        <a:rPr lang="en-US" altLang="zh-TW" sz="1000" b="1" i="0" u="none" strike="noStrike" baseline="0" dirty="0">
                          <a:solidFill>
                            <a:srgbClr val="000000"/>
                          </a:solidFill>
                          <a:effectLst/>
                          <a:latin typeface="+mn-lt"/>
                          <a:ea typeface="新細明體" panose="02020500000000000000" pitchFamily="18" charset="-120"/>
                        </a:rPr>
                        <a:t>2,797</a:t>
                      </a:r>
                      <a:endParaRPr lang="en-US" altLang="zh-TW" sz="1000" b="1" i="0" u="none" strike="noStrike" dirty="0">
                        <a:solidFill>
                          <a:srgbClr val="000000"/>
                        </a:solidFill>
                        <a:effectLst/>
                        <a:latin typeface="+mn-lt"/>
                        <a:ea typeface="新細明體" panose="02020500000000000000" pitchFamily="18" charset="-12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491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18%</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extLst>
                  <a:ext uri="{0D108BD9-81ED-4DB2-BD59-A6C34878D82A}">
                    <a16:rowId xmlns:a16="http://schemas.microsoft.com/office/drawing/2014/main" val="3510190806"/>
                  </a:ext>
                </a:extLst>
              </a:tr>
              <a:tr h="231061">
                <a:tc>
                  <a:txBody>
                    <a:bodyPr/>
                    <a:lstStyle/>
                    <a:p>
                      <a:pPr algn="l" rtl="0" fontAlgn="b"/>
                      <a:r>
                        <a:rPr lang="zh-TW" altLang="en-US" sz="1000" b="1" i="0" u="none" strike="noStrike" dirty="0">
                          <a:solidFill>
                            <a:srgbClr val="000000"/>
                          </a:solidFill>
                          <a:effectLst/>
                          <a:latin typeface="+mn-lt"/>
                          <a:ea typeface="微軟正黑體" panose="020B0604030504040204" pitchFamily="34" charset="-120"/>
                        </a:rPr>
                        <a:t>全球人壽優選樂退投資帳戶</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1,370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390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28%</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extLst>
                  <a:ext uri="{0D108BD9-81ED-4DB2-BD59-A6C34878D82A}">
                    <a16:rowId xmlns:a16="http://schemas.microsoft.com/office/drawing/2014/main" val="4268985321"/>
                  </a:ext>
                </a:extLst>
              </a:tr>
              <a:tr h="231061">
                <a:tc>
                  <a:txBody>
                    <a:bodyPr/>
                    <a:lstStyle/>
                    <a:p>
                      <a:pPr algn="l" rtl="0" fontAlgn="b"/>
                      <a:r>
                        <a:rPr lang="zh-TW" altLang="en-US" sz="1000" b="1" i="0" u="none" strike="noStrike" dirty="0">
                          <a:solidFill>
                            <a:srgbClr val="000000"/>
                          </a:solidFill>
                          <a:effectLst/>
                          <a:latin typeface="+mn-lt"/>
                          <a:ea typeface="微軟正黑體" panose="020B0604030504040204" pitchFamily="34" charset="-120"/>
                        </a:rPr>
                        <a:t>*保誠人壽全權委託富蘭克林華美投信投資帳戶</a:t>
                      </a:r>
                      <a:r>
                        <a:rPr lang="en-US" altLang="zh-TW" sz="1000" b="1" i="0" u="none" strike="noStrike" dirty="0">
                          <a:solidFill>
                            <a:srgbClr val="000000"/>
                          </a:solidFill>
                          <a:effectLst/>
                          <a:latin typeface="+mn-lt"/>
                          <a:ea typeface="微軟正黑體" panose="020B0604030504040204" pitchFamily="34" charset="-120"/>
                        </a:rPr>
                        <a:t>-</a:t>
                      </a:r>
                      <a:r>
                        <a:rPr lang="zh-TW" altLang="en-US" sz="1000" b="1" i="0" u="none" strike="noStrike" dirty="0">
                          <a:solidFill>
                            <a:srgbClr val="000000"/>
                          </a:solidFill>
                          <a:effectLst/>
                          <a:latin typeface="+mn-lt"/>
                          <a:ea typeface="微軟正黑體" panose="020B0604030504040204" pitchFamily="34" charset="-120"/>
                        </a:rPr>
                        <a:t>新臺幣股債平衡收益帳戶</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3,649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298</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8%</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extLst>
                  <a:ext uri="{0D108BD9-81ED-4DB2-BD59-A6C34878D82A}">
                    <a16:rowId xmlns:a16="http://schemas.microsoft.com/office/drawing/2014/main" val="805716775"/>
                  </a:ext>
                </a:extLst>
              </a:tr>
              <a:tr h="231061">
                <a:tc>
                  <a:txBody>
                    <a:bodyPr/>
                    <a:lstStyle/>
                    <a:p>
                      <a:pPr algn="l" rtl="0" fontAlgn="b"/>
                      <a:r>
                        <a:rPr lang="zh-TW" altLang="en-US" sz="1000" b="1" i="0" u="none" strike="noStrike" dirty="0">
                          <a:solidFill>
                            <a:srgbClr val="000000"/>
                          </a:solidFill>
                          <a:effectLst/>
                          <a:latin typeface="+mn-lt"/>
                          <a:ea typeface="微軟正黑體" panose="020B0604030504040204" pitchFamily="34" charset="-120"/>
                        </a:rPr>
                        <a:t>*法國巴黎人壽新臺幣環球成長投資帳戶</a:t>
                      </a:r>
                      <a:r>
                        <a:rPr lang="en-US" altLang="zh-TW" sz="1000" b="1" i="0" u="none" strike="noStrike" dirty="0">
                          <a:solidFill>
                            <a:srgbClr val="000000"/>
                          </a:solidFill>
                          <a:effectLst/>
                          <a:latin typeface="+mn-lt"/>
                          <a:ea typeface="微軟正黑體" panose="020B0604030504040204" pitchFamily="34" charset="-120"/>
                        </a:rPr>
                        <a:t>(</a:t>
                      </a:r>
                      <a:r>
                        <a:rPr lang="zh-TW" altLang="en-US" sz="1000" b="1" i="0" u="none" strike="noStrike" dirty="0">
                          <a:solidFill>
                            <a:srgbClr val="000000"/>
                          </a:solidFill>
                          <a:effectLst/>
                          <a:latin typeface="+mn-lt"/>
                          <a:ea typeface="微軟正黑體" panose="020B0604030504040204" pitchFamily="34" charset="-120"/>
                        </a:rPr>
                        <a:t>委託富蘭克林華美投信運用操作</a:t>
                      </a:r>
                      <a:r>
                        <a:rPr lang="en-US" altLang="zh-TW" sz="1000" b="1" i="0" u="none" strike="noStrike" dirty="0">
                          <a:solidFill>
                            <a:srgbClr val="000000"/>
                          </a:solidFill>
                          <a:effectLst/>
                          <a:latin typeface="+mn-lt"/>
                          <a:ea typeface="微軟正黑體" panose="020B0604030504040204" pitchFamily="34" charset="-120"/>
                        </a:rPr>
                        <a:t>)</a:t>
                      </a:r>
                      <a:endParaRPr lang="zh-TW" altLang="en-US" sz="1000" b="1" i="0" u="none" strike="noStrike" dirty="0">
                        <a:solidFill>
                          <a:srgbClr val="000000"/>
                        </a:solidFill>
                        <a:effectLst/>
                        <a:latin typeface="+mn-lt"/>
                        <a:ea typeface="微軟正黑體" panose="020B0604030504040204" pitchFamily="34" charset="-12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2,042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101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5%</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extLst>
                  <a:ext uri="{0D108BD9-81ED-4DB2-BD59-A6C34878D82A}">
                    <a16:rowId xmlns:a16="http://schemas.microsoft.com/office/drawing/2014/main" val="1103651340"/>
                  </a:ext>
                </a:extLst>
              </a:tr>
              <a:tr h="231061">
                <a:tc>
                  <a:txBody>
                    <a:bodyPr/>
                    <a:lstStyle/>
                    <a:p>
                      <a:pPr algn="l" rtl="0" fontAlgn="b"/>
                      <a:r>
                        <a:rPr lang="zh-TW" altLang="en-US" sz="1000" b="1" i="0" u="none" strike="noStrike" dirty="0">
                          <a:solidFill>
                            <a:srgbClr val="000000"/>
                          </a:solidFill>
                          <a:effectLst/>
                          <a:latin typeface="+mn-lt"/>
                          <a:ea typeface="微軟正黑體" panose="020B0604030504040204" pitchFamily="34" charset="-120"/>
                        </a:rPr>
                        <a:t>*安聯人壽委託富蘭克林華美投信投資帳戶</a:t>
                      </a:r>
                      <a:r>
                        <a:rPr lang="en-US" altLang="zh-TW" sz="1000" b="1" i="0" u="none" strike="noStrike" dirty="0">
                          <a:solidFill>
                            <a:srgbClr val="000000"/>
                          </a:solidFill>
                          <a:effectLst/>
                          <a:latin typeface="+mn-lt"/>
                          <a:ea typeface="微軟正黑體" panose="020B0604030504040204" pitchFamily="34" charset="-120"/>
                        </a:rPr>
                        <a:t>_</a:t>
                      </a:r>
                      <a:r>
                        <a:rPr lang="zh-TW" altLang="en-US" sz="1000" b="1" i="0" u="none" strike="noStrike" dirty="0">
                          <a:solidFill>
                            <a:srgbClr val="000000"/>
                          </a:solidFill>
                          <a:effectLst/>
                          <a:latin typeface="+mn-lt"/>
                          <a:ea typeface="微軟正黑體" panose="020B0604030504040204" pitchFamily="34" charset="-120"/>
                        </a:rPr>
                        <a:t>新臺幣多元收益</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1,700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122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extLst>
                  <a:ext uri="{0D108BD9-81ED-4DB2-BD59-A6C34878D82A}">
                    <a16:rowId xmlns:a16="http://schemas.microsoft.com/office/drawing/2014/main" val="484946932"/>
                  </a:ext>
                </a:extLst>
              </a:tr>
              <a:tr h="231061">
                <a:tc>
                  <a:txBody>
                    <a:bodyPr/>
                    <a:lstStyle/>
                    <a:p>
                      <a:pPr algn="l" rtl="0" fontAlgn="b"/>
                      <a:r>
                        <a:rPr lang="zh-TW" altLang="en-US" sz="1000" b="1" i="0" u="none" strike="noStrike" dirty="0">
                          <a:solidFill>
                            <a:srgbClr val="000000"/>
                          </a:solidFill>
                          <a:effectLst/>
                          <a:latin typeface="+mn-lt"/>
                          <a:ea typeface="微軟正黑體" panose="020B0604030504040204" pitchFamily="34" charset="-120"/>
                        </a:rPr>
                        <a:t>保誠人壽全權委託宏利投信投資帳戶</a:t>
                      </a:r>
                      <a:r>
                        <a:rPr lang="en-US" altLang="zh-TW" sz="1000" b="1" i="0" u="none" strike="noStrike" dirty="0">
                          <a:solidFill>
                            <a:srgbClr val="000000"/>
                          </a:solidFill>
                          <a:effectLst/>
                          <a:latin typeface="+mn-lt"/>
                          <a:ea typeface="微軟正黑體" panose="020B0604030504040204" pitchFamily="34" charset="-120"/>
                        </a:rPr>
                        <a:t>-</a:t>
                      </a:r>
                      <a:r>
                        <a:rPr lang="zh-TW" altLang="en-US" sz="1000" b="1" i="0" u="none" strike="noStrike" dirty="0">
                          <a:solidFill>
                            <a:srgbClr val="000000"/>
                          </a:solidFill>
                          <a:effectLst/>
                          <a:latin typeface="+mn-lt"/>
                          <a:ea typeface="微軟正黑體" panose="020B0604030504040204" pitchFamily="34" charset="-120"/>
                        </a:rPr>
                        <a:t>亞洲亮點收益帳戶</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2,741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74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3%</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extLst>
                  <a:ext uri="{0D108BD9-81ED-4DB2-BD59-A6C34878D82A}">
                    <a16:rowId xmlns:a16="http://schemas.microsoft.com/office/drawing/2014/main" val="187576416"/>
                  </a:ext>
                </a:extLst>
              </a:tr>
              <a:tr h="231061">
                <a:tc>
                  <a:txBody>
                    <a:bodyPr/>
                    <a:lstStyle/>
                    <a:p>
                      <a:pPr algn="l" rtl="0" fontAlgn="b"/>
                      <a:r>
                        <a:rPr lang="zh-TW" altLang="en-US" sz="1000" b="1" i="0" u="none" strike="noStrike" dirty="0">
                          <a:solidFill>
                            <a:srgbClr val="000000"/>
                          </a:solidFill>
                          <a:effectLst/>
                          <a:latin typeface="+mn-lt"/>
                          <a:ea typeface="新細明體" panose="02020500000000000000" pitchFamily="18" charset="-120"/>
                        </a:rPr>
                        <a:t>**</a:t>
                      </a:r>
                      <a:r>
                        <a:rPr lang="zh-TW" altLang="en-US" sz="1000" b="1" i="0" u="none" strike="noStrike" dirty="0">
                          <a:solidFill>
                            <a:srgbClr val="000000"/>
                          </a:solidFill>
                          <a:effectLst/>
                          <a:latin typeface="+mn-lt"/>
                          <a:ea typeface="微軟正黑體" panose="020B0604030504040204" pitchFamily="34" charset="-120"/>
                        </a:rPr>
                        <a:t>台灣人壽台幣代操帳戶</a:t>
                      </a:r>
                      <a:r>
                        <a:rPr lang="en-US" altLang="zh-TW" sz="1000" b="1" i="0" u="none" strike="noStrike" dirty="0">
                          <a:solidFill>
                            <a:srgbClr val="000000"/>
                          </a:solidFill>
                          <a:effectLst/>
                          <a:latin typeface="+mn-lt"/>
                          <a:ea typeface="新細明體" panose="02020500000000000000" pitchFamily="18" charset="-120"/>
                        </a:rPr>
                        <a:t>(</a:t>
                      </a:r>
                      <a:r>
                        <a:rPr lang="zh-TW" altLang="en-US" sz="1000" b="1" i="0" u="none" strike="noStrike" dirty="0">
                          <a:solidFill>
                            <a:srgbClr val="000000"/>
                          </a:solidFill>
                          <a:effectLst/>
                          <a:latin typeface="+mn-lt"/>
                          <a:ea typeface="微軟正黑體" panose="020B0604030504040204" pitchFamily="34" charset="-120"/>
                        </a:rPr>
                        <a:t>成長型</a:t>
                      </a:r>
                      <a:r>
                        <a:rPr lang="en-US" altLang="zh-TW" sz="1000" b="1" i="0" u="none" strike="noStrike" dirty="0">
                          <a:solidFill>
                            <a:srgbClr val="000000"/>
                          </a:solidFill>
                          <a:effectLst/>
                          <a:latin typeface="+mn-lt"/>
                          <a:ea typeface="新細明體" panose="02020500000000000000" pitchFamily="18" charset="-120"/>
                        </a:rPr>
                        <a: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2,226</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54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E7"/>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extLst>
                  <a:ext uri="{0D108BD9-81ED-4DB2-BD59-A6C34878D82A}">
                    <a16:rowId xmlns:a16="http://schemas.microsoft.com/office/drawing/2014/main" val="4286819459"/>
                  </a:ext>
                </a:extLst>
              </a:tr>
              <a:tr h="231061">
                <a:tc>
                  <a:txBody>
                    <a:bodyPr/>
                    <a:lstStyle/>
                    <a:p>
                      <a:pPr algn="l" rtl="0" fontAlgn="b"/>
                      <a:r>
                        <a:rPr lang="zh-TW" altLang="en-US" sz="1000" b="1" i="0" u="none" strike="noStrike" dirty="0">
                          <a:solidFill>
                            <a:srgbClr val="000000"/>
                          </a:solidFill>
                          <a:effectLst/>
                          <a:latin typeface="+mn-lt"/>
                          <a:ea typeface="新細明體" panose="02020500000000000000" pitchFamily="18" charset="-120"/>
                        </a:rPr>
                        <a:t>**</a:t>
                      </a:r>
                      <a:r>
                        <a:rPr lang="zh-TW" altLang="en-US" sz="1000" b="1" i="0" u="none" strike="noStrike" dirty="0">
                          <a:solidFill>
                            <a:srgbClr val="000000"/>
                          </a:solidFill>
                          <a:effectLst/>
                          <a:latin typeface="+mn-lt"/>
                          <a:ea typeface="微軟正黑體" panose="020B0604030504040204" pitchFamily="34" charset="-120"/>
                        </a:rPr>
                        <a:t>台灣人壽委託宏利投信</a:t>
                      </a:r>
                      <a:r>
                        <a:rPr lang="en-US" altLang="zh-TW" sz="1000" b="1" i="0" u="none" strike="noStrike" dirty="0">
                          <a:solidFill>
                            <a:srgbClr val="000000"/>
                          </a:solidFill>
                          <a:effectLst/>
                          <a:latin typeface="+mn-lt"/>
                          <a:ea typeface="新細明體" panose="02020500000000000000" pitchFamily="18" charset="-120"/>
                        </a:rPr>
                        <a:t>-</a:t>
                      </a:r>
                      <a:r>
                        <a:rPr lang="zh-TW" altLang="en-US" sz="1000" b="1" i="0" u="none" strike="noStrike" dirty="0">
                          <a:solidFill>
                            <a:srgbClr val="000000"/>
                          </a:solidFill>
                          <a:effectLst/>
                          <a:latin typeface="+mn-lt"/>
                          <a:ea typeface="微軟正黑體" panose="020B0604030504040204" pitchFamily="34" charset="-120"/>
                        </a:rPr>
                        <a:t>台幣投資帳戶</a:t>
                      </a:r>
                      <a:r>
                        <a:rPr lang="en-US" altLang="zh-TW" sz="1000" b="1" i="0" u="none" strike="noStrike" dirty="0">
                          <a:solidFill>
                            <a:srgbClr val="000000"/>
                          </a:solidFill>
                          <a:effectLst/>
                          <a:latin typeface="+mn-lt"/>
                          <a:ea typeface="新細明體" panose="02020500000000000000" pitchFamily="18" charset="-120"/>
                        </a:rPr>
                        <a:t>(</a:t>
                      </a:r>
                      <a:r>
                        <a:rPr lang="zh-TW" altLang="en-US" sz="1000" b="1" i="0" u="none" strike="noStrike" dirty="0">
                          <a:solidFill>
                            <a:srgbClr val="000000"/>
                          </a:solidFill>
                          <a:effectLst/>
                          <a:latin typeface="+mn-lt"/>
                          <a:ea typeface="微軟正黑體" panose="020B0604030504040204" pitchFamily="34" charset="-120"/>
                        </a:rPr>
                        <a:t>成長型</a:t>
                      </a:r>
                      <a:r>
                        <a:rPr lang="en-US" altLang="zh-TW" sz="1000" b="1" i="0" u="none" strike="noStrike" dirty="0">
                          <a:solidFill>
                            <a:srgbClr val="000000"/>
                          </a:solidFill>
                          <a:effectLst/>
                          <a:latin typeface="+mn-lt"/>
                          <a:ea typeface="新細明體" panose="02020500000000000000" pitchFamily="18" charset="-120"/>
                        </a:rPr>
                        <a:t>)(</a:t>
                      </a:r>
                      <a:r>
                        <a:rPr lang="zh-TW" altLang="en-US" sz="1000" b="1" i="0" u="none" strike="noStrike" dirty="0">
                          <a:solidFill>
                            <a:srgbClr val="000000"/>
                          </a:solidFill>
                          <a:effectLst/>
                          <a:latin typeface="+mn-lt"/>
                          <a:ea typeface="微軟正黑體" panose="020B0604030504040204" pitchFamily="34" charset="-120"/>
                        </a:rPr>
                        <a:t>二</a:t>
                      </a:r>
                      <a:r>
                        <a:rPr lang="en-US" altLang="zh-TW" sz="1000" b="1" i="0" u="none" strike="noStrike" dirty="0">
                          <a:solidFill>
                            <a:srgbClr val="000000"/>
                          </a:solidFill>
                          <a:effectLst/>
                          <a:latin typeface="+mn-lt"/>
                          <a:ea typeface="新細明體" panose="02020500000000000000" pitchFamily="18" charset="-120"/>
                        </a:rPr>
                        <a: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1,865</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33</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CCCC"/>
                    </a:solidFill>
                  </a:tcPr>
                </a:tc>
                <a:extLst>
                  <a:ext uri="{0D108BD9-81ED-4DB2-BD59-A6C34878D82A}">
                    <a16:rowId xmlns:a16="http://schemas.microsoft.com/office/drawing/2014/main" val="3372779164"/>
                  </a:ext>
                </a:extLst>
              </a:tr>
              <a:tr h="231061">
                <a:tc>
                  <a:txBody>
                    <a:bodyPr/>
                    <a:lstStyle/>
                    <a:p>
                      <a:pPr algn="l" rtl="0" fontAlgn="b"/>
                      <a:r>
                        <a:rPr lang="en-US" sz="1000" b="1" i="0" u="none" strike="noStrike" dirty="0">
                          <a:solidFill>
                            <a:srgbClr val="000000"/>
                          </a:solidFill>
                          <a:effectLst/>
                          <a:latin typeface="+mn-lt"/>
                          <a:ea typeface="新細明體" panose="02020500000000000000" pitchFamily="18" charset="-120"/>
                        </a:rPr>
                        <a:t>Total</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97,116</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9,179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r" rtl="0" fontAlgn="b"/>
                      <a:r>
                        <a:rPr lang="en-US" altLang="zh-TW" sz="1000" b="1" i="0" u="none" strike="noStrike" dirty="0">
                          <a:solidFill>
                            <a:srgbClr val="000000"/>
                          </a:solidFill>
                          <a:effectLst/>
                          <a:latin typeface="+mn-lt"/>
                          <a:ea typeface="新細明體" panose="02020500000000000000" pitchFamily="18" charset="-120"/>
                        </a:rPr>
                        <a:t>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extLst>
                  <a:ext uri="{0D108BD9-81ED-4DB2-BD59-A6C34878D82A}">
                    <a16:rowId xmlns:a16="http://schemas.microsoft.com/office/drawing/2014/main" val="632814481"/>
                  </a:ext>
                </a:extLst>
              </a:tr>
            </a:tbl>
          </a:graphicData>
        </a:graphic>
      </p:graphicFrame>
      <p:sp>
        <p:nvSpPr>
          <p:cNvPr id="7" name="矩形 6"/>
          <p:cNvSpPr/>
          <p:nvPr/>
        </p:nvSpPr>
        <p:spPr>
          <a:xfrm>
            <a:off x="0" y="6858000"/>
            <a:ext cx="2983509" cy="415498"/>
          </a:xfrm>
          <a:prstGeom prst="rect">
            <a:avLst/>
          </a:prstGeom>
        </p:spPr>
        <p:txBody>
          <a:bodyPr wrap="none">
            <a:spAutoFit/>
          </a:bodyPr>
          <a:lstStyle/>
          <a:p>
            <a:r>
              <a:rPr lang="en-US" altLang="zh-TW" sz="1050" dirty="0"/>
              <a:t>Unit : NTD </a:t>
            </a:r>
            <a:r>
              <a:rPr lang="en-US" altLang="zh-TW" sz="1050" dirty="0" err="1"/>
              <a:t>mn</a:t>
            </a:r>
            <a:r>
              <a:rPr lang="en-US" altLang="zh-TW" sz="1050" dirty="0"/>
              <a:t>. Sorting by AUM as of 2021/3/1.</a:t>
            </a:r>
          </a:p>
          <a:p>
            <a:r>
              <a:rPr lang="en-US" altLang="zh-TW" sz="1050" dirty="0"/>
              <a:t>Source : SA. Data is as of June 9</a:t>
            </a:r>
          </a:p>
        </p:txBody>
      </p:sp>
      <p:sp>
        <p:nvSpPr>
          <p:cNvPr id="8" name="文字方塊 7"/>
          <p:cNvSpPr txBox="1"/>
          <p:nvPr/>
        </p:nvSpPr>
        <p:spPr>
          <a:xfrm>
            <a:off x="361780" y="841174"/>
            <a:ext cx="9481984" cy="461665"/>
          </a:xfrm>
          <a:prstGeom prst="rect">
            <a:avLst/>
          </a:prstGeom>
          <a:noFill/>
        </p:spPr>
        <p:txBody>
          <a:bodyPr wrap="square" rtlCol="0">
            <a:spAutoFit/>
          </a:bodyPr>
          <a:lstStyle/>
          <a:p>
            <a:pPr marL="285750" indent="-285750">
              <a:buClr>
                <a:srgbClr val="CA2420"/>
              </a:buClr>
              <a:buFont typeface="Wingdings" panose="05000000000000000000" pitchFamily="2" charset="2"/>
              <a:buChar char="n"/>
            </a:pPr>
            <a:r>
              <a:rPr lang="en-US" altLang="zh-TW" sz="1200" dirty="0"/>
              <a:t>We’ve penetrated all the top 17 ILP contracts listed in AIA meeting and had approximate </a:t>
            </a:r>
            <a:r>
              <a:rPr lang="en-US" altLang="zh-TW" sz="1200" b="1" dirty="0">
                <a:solidFill>
                  <a:srgbClr val="C00000"/>
                </a:solidFill>
              </a:rPr>
              <a:t>9%</a:t>
            </a:r>
            <a:r>
              <a:rPr lang="en-US" altLang="zh-TW" sz="1200" dirty="0"/>
              <a:t> of wallet share in total. Total AUM is NTD </a:t>
            </a:r>
            <a:r>
              <a:rPr lang="en-US" altLang="zh-TW" sz="1200" b="1" dirty="0">
                <a:solidFill>
                  <a:srgbClr val="C00000"/>
                </a:solidFill>
              </a:rPr>
              <a:t>9,179mn</a:t>
            </a:r>
            <a:r>
              <a:rPr lang="en-US" altLang="zh-TW" sz="1200" dirty="0"/>
              <a:t>. </a:t>
            </a:r>
            <a:endParaRPr lang="zh-TW" altLang="en-US" sz="1200" dirty="0"/>
          </a:p>
        </p:txBody>
      </p:sp>
      <p:sp>
        <p:nvSpPr>
          <p:cNvPr id="2" name="框架 1"/>
          <p:cNvSpPr/>
          <p:nvPr/>
        </p:nvSpPr>
        <p:spPr bwMode="auto">
          <a:xfrm>
            <a:off x="5945318" y="1143000"/>
            <a:ext cx="1417320" cy="5715000"/>
          </a:xfrm>
          <a:prstGeom prst="frame">
            <a:avLst>
              <a:gd name="adj1" fmla="val 7156"/>
            </a:avLst>
          </a:prstGeom>
          <a:solidFill>
            <a:srgbClr val="00B05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Tree>
    <p:extLst>
      <p:ext uri="{BB962C8B-B14F-4D97-AF65-F5344CB8AC3E}">
        <p14:creationId xmlns:p14="http://schemas.microsoft.com/office/powerpoint/2010/main" val="3852715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F40BDD72-1960-4172-B575-A9D344DF4EC2}" type="slidenum">
              <a:rPr lang="zh-TW" altLang="en-US" smtClean="0"/>
              <a:pPr/>
              <a:t>8</a:t>
            </a:fld>
            <a:endParaRPr lang="zh-TW" altLang="en-US" dirty="0"/>
          </a:p>
        </p:txBody>
      </p:sp>
      <p:sp>
        <p:nvSpPr>
          <p:cNvPr id="4" name="標題 3"/>
          <p:cNvSpPr>
            <a:spLocks noGrp="1"/>
          </p:cNvSpPr>
          <p:nvPr>
            <p:ph type="title"/>
          </p:nvPr>
        </p:nvSpPr>
        <p:spPr/>
        <p:txBody>
          <a:bodyPr/>
          <a:lstStyle/>
          <a:p>
            <a:pPr algn="ctr"/>
            <a:r>
              <a:rPr lang="en-US" altLang="zh-TW" dirty="0"/>
              <a:t>Onshore ILP mandate Wallet </a:t>
            </a:r>
            <a:r>
              <a:rPr lang="en-US" altLang="zh-TW" dirty="0" smtClean="0"/>
              <a:t>share</a:t>
            </a:r>
            <a:br>
              <a:rPr lang="en-US" altLang="zh-TW" dirty="0" smtClean="0"/>
            </a:br>
            <a:r>
              <a:rPr lang="en-US" altLang="zh-TW" dirty="0" smtClean="0"/>
              <a:t> </a:t>
            </a:r>
            <a:r>
              <a:rPr lang="en-US" altLang="zh-TW" dirty="0"/>
              <a:t>– Not On AIA List</a:t>
            </a:r>
            <a:endParaRPr lang="zh-TW" altLang="en-US" dirty="0"/>
          </a:p>
        </p:txBody>
      </p:sp>
      <p:graphicFrame>
        <p:nvGraphicFramePr>
          <p:cNvPr id="2" name="表格 1"/>
          <p:cNvGraphicFramePr>
            <a:graphicFrameLocks noGrp="1"/>
          </p:cNvGraphicFramePr>
          <p:nvPr>
            <p:extLst>
              <p:ext uri="{D42A27DB-BD31-4B8C-83A1-F6EECF244321}">
                <p14:modId xmlns:p14="http://schemas.microsoft.com/office/powerpoint/2010/main" val="2121832476"/>
              </p:ext>
            </p:extLst>
          </p:nvPr>
        </p:nvGraphicFramePr>
        <p:xfrm>
          <a:off x="524731" y="1336481"/>
          <a:ext cx="9080938" cy="4869999"/>
        </p:xfrm>
        <a:graphic>
          <a:graphicData uri="http://schemas.openxmlformats.org/drawingml/2006/table">
            <a:tbl>
              <a:tblPr/>
              <a:tblGrid>
                <a:gridCol w="7633565">
                  <a:extLst>
                    <a:ext uri="{9D8B030D-6E8A-4147-A177-3AD203B41FA5}">
                      <a16:colId xmlns:a16="http://schemas.microsoft.com/office/drawing/2014/main" val="1955982934"/>
                    </a:ext>
                  </a:extLst>
                </a:gridCol>
                <a:gridCol w="1447373">
                  <a:extLst>
                    <a:ext uri="{9D8B030D-6E8A-4147-A177-3AD203B41FA5}">
                      <a16:colId xmlns:a16="http://schemas.microsoft.com/office/drawing/2014/main" val="360899189"/>
                    </a:ext>
                  </a:extLst>
                </a:gridCol>
              </a:tblGrid>
              <a:tr h="217999">
                <a:tc>
                  <a:txBody>
                    <a:bodyPr/>
                    <a:lstStyle/>
                    <a:p>
                      <a:pPr algn="l" fontAlgn="b"/>
                      <a:r>
                        <a:rPr lang="en-US" sz="700" b="1" i="0" u="none" strike="noStrike" dirty="0">
                          <a:solidFill>
                            <a:schemeClr val="bg1"/>
                          </a:solidFill>
                          <a:effectLst/>
                          <a:latin typeface="+mn-lt"/>
                          <a:ea typeface="+mj-ea"/>
                        </a:rPr>
                        <a:t>Account Name</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2420"/>
                    </a:solidFill>
                  </a:tcPr>
                </a:tc>
                <a:tc>
                  <a:txBody>
                    <a:bodyPr/>
                    <a:lstStyle/>
                    <a:p>
                      <a:pPr algn="r" fontAlgn="b"/>
                      <a:r>
                        <a:rPr lang="en-US" sz="700" b="1" i="0" u="none" strike="noStrike" dirty="0">
                          <a:solidFill>
                            <a:schemeClr val="bg1"/>
                          </a:solidFill>
                          <a:effectLst/>
                          <a:latin typeface="+mn-lt"/>
                          <a:ea typeface="+mj-ea"/>
                        </a:rPr>
                        <a:t>AUM Subtotal</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2420"/>
                    </a:solidFill>
                  </a:tcPr>
                </a:tc>
                <a:extLst>
                  <a:ext uri="{0D108BD9-81ED-4DB2-BD59-A6C34878D82A}">
                    <a16:rowId xmlns:a16="http://schemas.microsoft.com/office/drawing/2014/main" val="3301158091"/>
                  </a:ext>
                </a:extLst>
              </a:tr>
              <a:tr h="145375">
                <a:tc>
                  <a:txBody>
                    <a:bodyPr/>
                    <a:lstStyle/>
                    <a:p>
                      <a:pPr algn="l" fontAlgn="b"/>
                      <a:r>
                        <a:rPr lang="zh-TW" altLang="en-US" sz="700" b="0" i="0" u="none" strike="noStrike" dirty="0">
                          <a:solidFill>
                            <a:srgbClr val="000000"/>
                          </a:solidFill>
                          <a:effectLst/>
                          <a:latin typeface="+mn-lt"/>
                          <a:ea typeface="+mj-ea"/>
                        </a:rPr>
                        <a:t>台北富邦商業銀行受託保管富邦人壽投資型保險商品投資專戶全權委託富邦投信投資帳戶－</a:t>
                      </a:r>
                      <a:r>
                        <a:rPr lang="en-US" altLang="zh-TW" sz="700" b="0" i="0" u="none" strike="noStrike" dirty="0">
                          <a:solidFill>
                            <a:srgbClr val="000000"/>
                          </a:solidFill>
                          <a:effectLst/>
                          <a:latin typeface="+mn-lt"/>
                          <a:ea typeface="+mj-ea"/>
                        </a:rPr>
                        <a:t>Acc5</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dirty="0">
                          <a:solidFill>
                            <a:srgbClr val="000000"/>
                          </a:solidFill>
                          <a:effectLst/>
                          <a:latin typeface="+mn-lt"/>
                          <a:ea typeface="+mj-ea"/>
                        </a:rPr>
                        <a:t>             </a:t>
                      </a:r>
                      <a:r>
                        <a:rPr lang="en-US" altLang="zh-TW" sz="700" b="0" i="0" u="none" strike="noStrike" dirty="0">
                          <a:solidFill>
                            <a:srgbClr val="000000"/>
                          </a:solidFill>
                          <a:effectLst/>
                          <a:latin typeface="+mn-lt"/>
                          <a:ea typeface="+mj-ea"/>
                        </a:rPr>
                        <a:t>446,024,788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1410439"/>
                  </a:ext>
                </a:extLst>
              </a:tr>
              <a:tr h="145375">
                <a:tc>
                  <a:txBody>
                    <a:bodyPr/>
                    <a:lstStyle/>
                    <a:p>
                      <a:pPr algn="l" fontAlgn="b"/>
                      <a:r>
                        <a:rPr lang="zh-TW" altLang="en-US" sz="700" b="0" i="0" u="none" strike="noStrike" dirty="0">
                          <a:solidFill>
                            <a:srgbClr val="000000"/>
                          </a:solidFill>
                          <a:effectLst/>
                          <a:latin typeface="+mn-lt"/>
                          <a:ea typeface="+mj-ea"/>
                        </a:rPr>
                        <a:t>合作金庫人壽新臺幣環球穩健投資帳戶（委託合庫投信運用操作）</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dirty="0">
                          <a:solidFill>
                            <a:srgbClr val="000000"/>
                          </a:solidFill>
                          <a:effectLst/>
                          <a:latin typeface="+mn-lt"/>
                          <a:ea typeface="+mj-ea"/>
                        </a:rPr>
                        <a:t>             </a:t>
                      </a:r>
                      <a:r>
                        <a:rPr lang="en-US" altLang="zh-TW" sz="700" b="0" i="0" u="none" strike="noStrike" dirty="0">
                          <a:solidFill>
                            <a:srgbClr val="000000"/>
                          </a:solidFill>
                          <a:effectLst/>
                          <a:latin typeface="+mn-lt"/>
                          <a:ea typeface="+mj-ea"/>
                        </a:rPr>
                        <a:t>360,471,353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010456"/>
                  </a:ext>
                </a:extLst>
              </a:tr>
              <a:tr h="145375">
                <a:tc>
                  <a:txBody>
                    <a:bodyPr/>
                    <a:lstStyle/>
                    <a:p>
                      <a:pPr algn="l" fontAlgn="b"/>
                      <a:r>
                        <a:rPr lang="zh-TW" altLang="en-US" sz="700" b="0" i="0" u="none" strike="noStrike" dirty="0">
                          <a:solidFill>
                            <a:srgbClr val="000000"/>
                          </a:solidFill>
                          <a:effectLst/>
                          <a:latin typeface="+mn-lt"/>
                          <a:ea typeface="+mj-ea"/>
                        </a:rPr>
                        <a:t>台灣人壽委託中國信託投信投資帳戶</a:t>
                      </a:r>
                      <a:r>
                        <a:rPr lang="en-US" altLang="zh-TW" sz="700" b="0" i="0" u="none" strike="noStrike" dirty="0">
                          <a:solidFill>
                            <a:srgbClr val="000000"/>
                          </a:solidFill>
                          <a:effectLst/>
                          <a:latin typeface="+mn-lt"/>
                          <a:ea typeface="+mj-ea"/>
                        </a:rPr>
                        <a:t>—</a:t>
                      </a:r>
                      <a:r>
                        <a:rPr lang="zh-TW" altLang="en-US" sz="700" b="0" i="0" u="none" strike="noStrike" dirty="0">
                          <a:solidFill>
                            <a:srgbClr val="000000"/>
                          </a:solidFill>
                          <a:effectLst/>
                          <a:latin typeface="+mn-lt"/>
                          <a:ea typeface="+mj-ea"/>
                        </a:rPr>
                        <a:t>波動防禦型目標收益帳戶（新台幣）</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dirty="0">
                          <a:solidFill>
                            <a:srgbClr val="000000"/>
                          </a:solidFill>
                          <a:effectLst/>
                          <a:latin typeface="+mn-lt"/>
                          <a:ea typeface="+mj-ea"/>
                        </a:rPr>
                        <a:t>             </a:t>
                      </a:r>
                      <a:r>
                        <a:rPr lang="en-US" altLang="zh-TW" sz="700" b="0" i="0" u="none" strike="noStrike" dirty="0">
                          <a:solidFill>
                            <a:srgbClr val="000000"/>
                          </a:solidFill>
                          <a:effectLst/>
                          <a:latin typeface="+mn-lt"/>
                          <a:ea typeface="+mj-ea"/>
                        </a:rPr>
                        <a:t>150,159,228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5612839"/>
                  </a:ext>
                </a:extLst>
              </a:tr>
              <a:tr h="145375">
                <a:tc>
                  <a:txBody>
                    <a:bodyPr/>
                    <a:lstStyle/>
                    <a:p>
                      <a:pPr algn="l" fontAlgn="b"/>
                      <a:r>
                        <a:rPr lang="zh-TW" altLang="en-US" sz="700" b="0" i="0" u="none" strike="noStrike" dirty="0">
                          <a:solidFill>
                            <a:srgbClr val="000000"/>
                          </a:solidFill>
                          <a:effectLst/>
                          <a:latin typeface="+mn-lt"/>
                          <a:ea typeface="+mj-ea"/>
                        </a:rPr>
                        <a:t>法國巴黎人壽新臺幣台灣新益投資帳戶（委託復華投信運用操作）－月撥現</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dirty="0">
                          <a:solidFill>
                            <a:srgbClr val="000000"/>
                          </a:solidFill>
                          <a:effectLst/>
                          <a:latin typeface="+mn-lt"/>
                          <a:ea typeface="+mj-ea"/>
                        </a:rPr>
                        <a:t>             </a:t>
                      </a:r>
                      <a:r>
                        <a:rPr lang="en-US" altLang="zh-TW" sz="700" b="0" i="0" u="none" strike="noStrike" dirty="0">
                          <a:solidFill>
                            <a:srgbClr val="000000"/>
                          </a:solidFill>
                          <a:effectLst/>
                          <a:latin typeface="+mn-lt"/>
                          <a:ea typeface="+mj-ea"/>
                        </a:rPr>
                        <a:t>133,918,420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104892"/>
                  </a:ext>
                </a:extLst>
              </a:tr>
              <a:tr h="145375">
                <a:tc>
                  <a:txBody>
                    <a:bodyPr/>
                    <a:lstStyle/>
                    <a:p>
                      <a:pPr algn="l" fontAlgn="b"/>
                      <a:r>
                        <a:rPr lang="zh-TW" altLang="en-US" sz="700" b="0" i="0" u="none" strike="noStrike" dirty="0">
                          <a:solidFill>
                            <a:srgbClr val="000000"/>
                          </a:solidFill>
                          <a:effectLst/>
                          <a:latin typeface="+mn-lt"/>
                          <a:ea typeface="+mj-ea"/>
                        </a:rPr>
                        <a:t>台北富邦商業銀行受託保管富邦人壽投資型保險商品投資專戶全權委託富邦投信投資帳戶－</a:t>
                      </a:r>
                      <a:r>
                        <a:rPr lang="en-US" altLang="zh-TW" sz="700" b="0" i="0" u="none" strike="noStrike" dirty="0">
                          <a:solidFill>
                            <a:srgbClr val="000000"/>
                          </a:solidFill>
                          <a:effectLst/>
                          <a:latin typeface="+mn-lt"/>
                          <a:ea typeface="+mj-ea"/>
                        </a:rPr>
                        <a:t>Acc3</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dirty="0">
                          <a:solidFill>
                            <a:srgbClr val="000000"/>
                          </a:solidFill>
                          <a:effectLst/>
                          <a:latin typeface="+mn-lt"/>
                          <a:ea typeface="+mj-ea"/>
                        </a:rPr>
                        <a:t>               </a:t>
                      </a:r>
                      <a:r>
                        <a:rPr lang="en-US" altLang="zh-TW" sz="700" b="0" i="0" u="none" strike="noStrike" dirty="0">
                          <a:solidFill>
                            <a:srgbClr val="000000"/>
                          </a:solidFill>
                          <a:effectLst/>
                          <a:latin typeface="+mn-lt"/>
                          <a:ea typeface="+mj-ea"/>
                        </a:rPr>
                        <a:t>59,070,321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0511301"/>
                  </a:ext>
                </a:extLst>
              </a:tr>
              <a:tr h="145375">
                <a:tc>
                  <a:txBody>
                    <a:bodyPr/>
                    <a:lstStyle/>
                    <a:p>
                      <a:pPr algn="l" fontAlgn="b"/>
                      <a:r>
                        <a:rPr lang="zh-TW" altLang="en-US" sz="700" b="0" i="0" u="none" strike="noStrike" dirty="0">
                          <a:solidFill>
                            <a:srgbClr val="000000"/>
                          </a:solidFill>
                          <a:effectLst/>
                          <a:latin typeface="+mn-lt"/>
                          <a:ea typeface="+mj-ea"/>
                        </a:rPr>
                        <a:t>法國巴黎人壽榮耀１００投資帳戶（委託復華投信運用操作）</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dirty="0">
                          <a:solidFill>
                            <a:srgbClr val="000000"/>
                          </a:solidFill>
                          <a:effectLst/>
                          <a:latin typeface="+mn-lt"/>
                          <a:ea typeface="+mj-ea"/>
                        </a:rPr>
                        <a:t>               </a:t>
                      </a:r>
                      <a:r>
                        <a:rPr lang="en-US" altLang="zh-TW" sz="700" b="0" i="0" u="none" strike="noStrike" dirty="0">
                          <a:solidFill>
                            <a:srgbClr val="000000"/>
                          </a:solidFill>
                          <a:effectLst/>
                          <a:latin typeface="+mn-lt"/>
                          <a:ea typeface="+mj-ea"/>
                        </a:rPr>
                        <a:t>52,355,794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1008165"/>
                  </a:ext>
                </a:extLst>
              </a:tr>
              <a:tr h="145375">
                <a:tc>
                  <a:txBody>
                    <a:bodyPr/>
                    <a:lstStyle/>
                    <a:p>
                      <a:pPr algn="l" fontAlgn="b"/>
                      <a:r>
                        <a:rPr lang="zh-TW" altLang="en-US" sz="700" b="0" i="0" u="none" strike="noStrike" dirty="0">
                          <a:solidFill>
                            <a:srgbClr val="000000"/>
                          </a:solidFill>
                          <a:effectLst/>
                          <a:latin typeface="+mn-lt"/>
                          <a:ea typeface="+mj-ea"/>
                        </a:rPr>
                        <a:t>安聯人壽委託群益投信投資帳戶－台幣環球股債收益組合（雙月撥回）</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dirty="0">
                          <a:solidFill>
                            <a:srgbClr val="000000"/>
                          </a:solidFill>
                          <a:effectLst/>
                          <a:latin typeface="+mn-lt"/>
                          <a:ea typeface="+mj-ea"/>
                        </a:rPr>
                        <a:t>               </a:t>
                      </a:r>
                      <a:r>
                        <a:rPr lang="en-US" altLang="zh-TW" sz="700" b="0" i="0" u="none" strike="noStrike" dirty="0">
                          <a:solidFill>
                            <a:srgbClr val="000000"/>
                          </a:solidFill>
                          <a:effectLst/>
                          <a:latin typeface="+mn-lt"/>
                          <a:ea typeface="+mj-ea"/>
                        </a:rPr>
                        <a:t>47,061,223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1795187"/>
                  </a:ext>
                </a:extLst>
              </a:tr>
              <a:tr h="145375">
                <a:tc>
                  <a:txBody>
                    <a:bodyPr/>
                    <a:lstStyle/>
                    <a:p>
                      <a:pPr algn="l" fontAlgn="b"/>
                      <a:r>
                        <a:rPr lang="zh-TW" altLang="en-US" sz="700" b="0" i="0" u="none" strike="noStrike" dirty="0">
                          <a:solidFill>
                            <a:srgbClr val="000000"/>
                          </a:solidFill>
                          <a:effectLst/>
                          <a:latin typeface="+mn-lt"/>
                          <a:ea typeface="+mj-ea"/>
                        </a:rPr>
                        <a:t>安聯人壽委託復華投信投資帳戶─台幣環球股債均衡組合</a:t>
                      </a:r>
                      <a:r>
                        <a:rPr lang="en-US" altLang="zh-TW" sz="700" b="0" i="0" u="none" strike="noStrike" dirty="0">
                          <a:solidFill>
                            <a:srgbClr val="000000"/>
                          </a:solidFill>
                          <a:effectLst/>
                          <a:latin typeface="+mn-lt"/>
                          <a:ea typeface="+mj-ea"/>
                        </a:rPr>
                        <a:t>〈</a:t>
                      </a:r>
                      <a:r>
                        <a:rPr lang="zh-TW" altLang="en-US" sz="700" b="0" i="0" u="none" strike="noStrike" dirty="0">
                          <a:solidFill>
                            <a:srgbClr val="000000"/>
                          </a:solidFill>
                          <a:effectLst/>
                          <a:latin typeface="+mn-lt"/>
                          <a:ea typeface="+mj-ea"/>
                        </a:rPr>
                        <a:t>雙月撥回</a:t>
                      </a:r>
                      <a:r>
                        <a:rPr lang="en-US" altLang="zh-TW" sz="700" b="0" i="0" u="none" strike="noStrike" dirty="0">
                          <a:solidFill>
                            <a:srgbClr val="000000"/>
                          </a:solidFill>
                          <a:effectLst/>
                          <a:latin typeface="+mn-lt"/>
                          <a:ea typeface="+mj-ea"/>
                        </a:rPr>
                        <a:t>〉</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dirty="0">
                          <a:solidFill>
                            <a:srgbClr val="000000"/>
                          </a:solidFill>
                          <a:effectLst/>
                          <a:latin typeface="+mn-lt"/>
                          <a:ea typeface="+mj-ea"/>
                        </a:rPr>
                        <a:t>               </a:t>
                      </a:r>
                      <a:r>
                        <a:rPr lang="en-US" altLang="zh-TW" sz="700" b="0" i="0" u="none" strike="noStrike" dirty="0">
                          <a:solidFill>
                            <a:srgbClr val="000000"/>
                          </a:solidFill>
                          <a:effectLst/>
                          <a:latin typeface="+mn-lt"/>
                          <a:ea typeface="+mj-ea"/>
                        </a:rPr>
                        <a:t>44,546,380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6353228"/>
                  </a:ext>
                </a:extLst>
              </a:tr>
              <a:tr h="145375">
                <a:tc>
                  <a:txBody>
                    <a:bodyPr/>
                    <a:lstStyle/>
                    <a:p>
                      <a:pPr algn="l" fontAlgn="b"/>
                      <a:r>
                        <a:rPr lang="zh-TW" altLang="en-US" sz="700" b="0" i="0" u="none" strike="noStrike">
                          <a:solidFill>
                            <a:srgbClr val="000000"/>
                          </a:solidFill>
                          <a:effectLst/>
                          <a:latin typeface="+mn-lt"/>
                          <a:ea typeface="+mj-ea"/>
                        </a:rPr>
                        <a:t>安達人壽全權委託凱基投信環球多元動態組合投資帳戶</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dirty="0">
                          <a:solidFill>
                            <a:srgbClr val="000000"/>
                          </a:solidFill>
                          <a:effectLst/>
                          <a:latin typeface="+mn-lt"/>
                          <a:ea typeface="+mj-ea"/>
                        </a:rPr>
                        <a:t>               </a:t>
                      </a:r>
                      <a:r>
                        <a:rPr lang="en-US" altLang="zh-TW" sz="700" b="0" i="0" u="none" strike="noStrike" dirty="0">
                          <a:solidFill>
                            <a:srgbClr val="000000"/>
                          </a:solidFill>
                          <a:effectLst/>
                          <a:latin typeface="+mn-lt"/>
                          <a:ea typeface="+mj-ea"/>
                        </a:rPr>
                        <a:t>43,443,478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5462497"/>
                  </a:ext>
                </a:extLst>
              </a:tr>
              <a:tr h="145375">
                <a:tc>
                  <a:txBody>
                    <a:bodyPr/>
                    <a:lstStyle/>
                    <a:p>
                      <a:pPr algn="l" fontAlgn="b"/>
                      <a:r>
                        <a:rPr lang="zh-TW" altLang="en-US" sz="700" b="0" i="0" u="none" strike="noStrike" dirty="0">
                          <a:solidFill>
                            <a:srgbClr val="000000"/>
                          </a:solidFill>
                          <a:effectLst/>
                          <a:latin typeface="+mn-lt"/>
                          <a:ea typeface="+mj-ea"/>
                        </a:rPr>
                        <a:t>合作金庫人壽新臺幣全球平衡投資帳戶</a:t>
                      </a:r>
                      <a:r>
                        <a:rPr lang="en-US" altLang="zh-TW" sz="700" b="0" i="0" u="none" strike="noStrike" dirty="0">
                          <a:solidFill>
                            <a:srgbClr val="000000"/>
                          </a:solidFill>
                          <a:effectLst/>
                          <a:latin typeface="+mn-lt"/>
                          <a:ea typeface="+mj-ea"/>
                        </a:rPr>
                        <a:t>〈</a:t>
                      </a:r>
                      <a:r>
                        <a:rPr lang="zh-TW" altLang="en-US" sz="700" b="0" i="0" u="none" strike="noStrike" dirty="0">
                          <a:solidFill>
                            <a:srgbClr val="000000"/>
                          </a:solidFill>
                          <a:effectLst/>
                          <a:latin typeface="+mn-lt"/>
                          <a:ea typeface="+mj-ea"/>
                        </a:rPr>
                        <a:t>委託合庫投信運用操作</a:t>
                      </a:r>
                      <a:r>
                        <a:rPr lang="en-US" altLang="zh-TW" sz="700" b="0" i="0" u="none" strike="noStrike" dirty="0">
                          <a:solidFill>
                            <a:srgbClr val="000000"/>
                          </a:solidFill>
                          <a:effectLst/>
                          <a:latin typeface="+mn-lt"/>
                          <a:ea typeface="+mj-ea"/>
                        </a:rPr>
                        <a:t>〉</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a:solidFill>
                            <a:srgbClr val="000000"/>
                          </a:solidFill>
                          <a:effectLst/>
                          <a:latin typeface="+mn-lt"/>
                          <a:ea typeface="+mj-ea"/>
                        </a:rPr>
                        <a:t>               </a:t>
                      </a:r>
                      <a:r>
                        <a:rPr lang="en-US" altLang="zh-TW" sz="700" b="0" i="0" u="none" strike="noStrike">
                          <a:solidFill>
                            <a:srgbClr val="000000"/>
                          </a:solidFill>
                          <a:effectLst/>
                          <a:latin typeface="+mn-lt"/>
                          <a:ea typeface="+mj-ea"/>
                        </a:rPr>
                        <a:t>43,055,619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8190171"/>
                  </a:ext>
                </a:extLst>
              </a:tr>
              <a:tr h="145375">
                <a:tc>
                  <a:txBody>
                    <a:bodyPr/>
                    <a:lstStyle/>
                    <a:p>
                      <a:pPr algn="l" fontAlgn="b"/>
                      <a:r>
                        <a:rPr lang="zh-TW" altLang="en-US" sz="700" b="0" i="0" u="none" strike="noStrike" dirty="0">
                          <a:solidFill>
                            <a:srgbClr val="000000"/>
                          </a:solidFill>
                          <a:effectLst/>
                          <a:latin typeface="+mn-lt"/>
                          <a:ea typeface="+mj-ea"/>
                        </a:rPr>
                        <a:t>第一金人壽全權委託復華投信投資帳戶－全球股債多重收益帳戶</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a:solidFill>
                            <a:srgbClr val="000000"/>
                          </a:solidFill>
                          <a:effectLst/>
                          <a:latin typeface="+mn-lt"/>
                          <a:ea typeface="+mj-ea"/>
                        </a:rPr>
                        <a:t>               </a:t>
                      </a:r>
                      <a:r>
                        <a:rPr lang="en-US" altLang="zh-TW" sz="700" b="0" i="0" u="none" strike="noStrike">
                          <a:solidFill>
                            <a:srgbClr val="000000"/>
                          </a:solidFill>
                          <a:effectLst/>
                          <a:latin typeface="+mn-lt"/>
                          <a:ea typeface="+mj-ea"/>
                        </a:rPr>
                        <a:t>40,802,811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0178909"/>
                  </a:ext>
                </a:extLst>
              </a:tr>
              <a:tr h="145375">
                <a:tc>
                  <a:txBody>
                    <a:bodyPr/>
                    <a:lstStyle/>
                    <a:p>
                      <a:pPr algn="l" fontAlgn="b"/>
                      <a:r>
                        <a:rPr lang="zh-TW" altLang="en-US" sz="700" b="0" i="0" u="none" strike="noStrike" dirty="0">
                          <a:solidFill>
                            <a:srgbClr val="000000"/>
                          </a:solidFill>
                          <a:effectLst/>
                          <a:latin typeface="+mn-lt"/>
                          <a:ea typeface="+mj-ea"/>
                        </a:rPr>
                        <a:t>安達人壽全權委託復華投信代操全球贏新投資組合－月撥回（現金）投資帳戶</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a:solidFill>
                            <a:srgbClr val="000000"/>
                          </a:solidFill>
                          <a:effectLst/>
                          <a:latin typeface="+mn-lt"/>
                          <a:ea typeface="+mj-ea"/>
                        </a:rPr>
                        <a:t>               </a:t>
                      </a:r>
                      <a:r>
                        <a:rPr lang="en-US" altLang="zh-TW" sz="700" b="0" i="0" u="none" strike="noStrike">
                          <a:solidFill>
                            <a:srgbClr val="000000"/>
                          </a:solidFill>
                          <a:effectLst/>
                          <a:latin typeface="+mn-lt"/>
                          <a:ea typeface="+mj-ea"/>
                        </a:rPr>
                        <a:t>40,517,691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0037602"/>
                  </a:ext>
                </a:extLst>
              </a:tr>
              <a:tr h="145375">
                <a:tc>
                  <a:txBody>
                    <a:bodyPr/>
                    <a:lstStyle/>
                    <a:p>
                      <a:pPr algn="l" fontAlgn="b"/>
                      <a:r>
                        <a:rPr lang="zh-TW" altLang="en-US" sz="700" b="0" i="0" u="none" strike="noStrike" dirty="0">
                          <a:solidFill>
                            <a:srgbClr val="000000"/>
                          </a:solidFill>
                          <a:effectLst/>
                          <a:latin typeface="+mn-lt"/>
                          <a:ea typeface="+mj-ea"/>
                        </a:rPr>
                        <a:t>合作金庫人壽人民幣環球穩健投資帳戶（委託群益投信運用操作）</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a:solidFill>
                            <a:srgbClr val="000000"/>
                          </a:solidFill>
                          <a:effectLst/>
                          <a:latin typeface="+mn-lt"/>
                          <a:ea typeface="+mj-ea"/>
                        </a:rPr>
                        <a:t>               </a:t>
                      </a:r>
                      <a:r>
                        <a:rPr lang="en-US" altLang="zh-TW" sz="700" b="0" i="0" u="none" strike="noStrike">
                          <a:solidFill>
                            <a:srgbClr val="000000"/>
                          </a:solidFill>
                          <a:effectLst/>
                          <a:latin typeface="+mn-lt"/>
                          <a:ea typeface="+mj-ea"/>
                        </a:rPr>
                        <a:t>37,324,519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9967756"/>
                  </a:ext>
                </a:extLst>
              </a:tr>
              <a:tr h="145375">
                <a:tc>
                  <a:txBody>
                    <a:bodyPr/>
                    <a:lstStyle/>
                    <a:p>
                      <a:pPr algn="l" fontAlgn="b"/>
                      <a:r>
                        <a:rPr lang="zh-TW" altLang="en-US" sz="700" b="0" i="0" u="none" strike="noStrike" dirty="0">
                          <a:solidFill>
                            <a:srgbClr val="000000"/>
                          </a:solidFill>
                          <a:effectLst/>
                          <a:latin typeface="+mn-lt"/>
                          <a:ea typeface="+mj-ea"/>
                        </a:rPr>
                        <a:t>法國巴黎人壽新臺幣全球資產投資帳戶（委託復華投信運用操作）</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a:solidFill>
                            <a:srgbClr val="000000"/>
                          </a:solidFill>
                          <a:effectLst/>
                          <a:latin typeface="+mn-lt"/>
                          <a:ea typeface="+mj-ea"/>
                        </a:rPr>
                        <a:t>               </a:t>
                      </a:r>
                      <a:r>
                        <a:rPr lang="en-US" altLang="zh-TW" sz="700" b="0" i="0" u="none" strike="noStrike">
                          <a:solidFill>
                            <a:srgbClr val="000000"/>
                          </a:solidFill>
                          <a:effectLst/>
                          <a:latin typeface="+mn-lt"/>
                          <a:ea typeface="+mj-ea"/>
                        </a:rPr>
                        <a:t>32,230,259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6812426"/>
                  </a:ext>
                </a:extLst>
              </a:tr>
              <a:tr h="145375">
                <a:tc>
                  <a:txBody>
                    <a:bodyPr/>
                    <a:lstStyle/>
                    <a:p>
                      <a:pPr algn="l" fontAlgn="b"/>
                      <a:r>
                        <a:rPr lang="zh-TW" altLang="en-US" sz="700" b="0" i="0" u="none" strike="noStrike">
                          <a:solidFill>
                            <a:srgbClr val="000000"/>
                          </a:solidFill>
                          <a:effectLst/>
                          <a:latin typeface="+mn-lt"/>
                          <a:ea typeface="+mj-ea"/>
                        </a:rPr>
                        <a:t>安聯人壽委託安聯投信投資帳戶－台幣全球動能收益組合（月撥回）</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a:solidFill>
                            <a:srgbClr val="000000"/>
                          </a:solidFill>
                          <a:effectLst/>
                          <a:latin typeface="+mn-lt"/>
                          <a:ea typeface="+mj-ea"/>
                        </a:rPr>
                        <a:t>               </a:t>
                      </a:r>
                      <a:r>
                        <a:rPr lang="en-US" altLang="zh-TW" sz="700" b="0" i="0" u="none" strike="noStrike">
                          <a:solidFill>
                            <a:srgbClr val="000000"/>
                          </a:solidFill>
                          <a:effectLst/>
                          <a:latin typeface="+mn-lt"/>
                          <a:ea typeface="+mj-ea"/>
                        </a:rPr>
                        <a:t>31,214,479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1646432"/>
                  </a:ext>
                </a:extLst>
              </a:tr>
              <a:tr h="145375">
                <a:tc>
                  <a:txBody>
                    <a:bodyPr/>
                    <a:lstStyle/>
                    <a:p>
                      <a:pPr algn="l" fontAlgn="b"/>
                      <a:r>
                        <a:rPr lang="zh-TW" altLang="en-US" sz="700" b="0" i="0" u="none" strike="noStrike">
                          <a:solidFill>
                            <a:srgbClr val="000000"/>
                          </a:solidFill>
                          <a:effectLst/>
                          <a:latin typeface="+mn-lt"/>
                          <a:ea typeface="+mj-ea"/>
                        </a:rPr>
                        <a:t>法國巴黎人壽新臺幣環球穩健投資帳戶（委託安聯投信運用操作）－累積</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a:solidFill>
                            <a:srgbClr val="000000"/>
                          </a:solidFill>
                          <a:effectLst/>
                          <a:latin typeface="+mn-lt"/>
                          <a:ea typeface="+mj-ea"/>
                        </a:rPr>
                        <a:t>               </a:t>
                      </a:r>
                      <a:r>
                        <a:rPr lang="en-US" altLang="zh-TW" sz="700" b="0" i="0" u="none" strike="noStrike">
                          <a:solidFill>
                            <a:srgbClr val="000000"/>
                          </a:solidFill>
                          <a:effectLst/>
                          <a:latin typeface="+mn-lt"/>
                          <a:ea typeface="+mj-ea"/>
                        </a:rPr>
                        <a:t>29,264,198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8532576"/>
                  </a:ext>
                </a:extLst>
              </a:tr>
              <a:tr h="145375">
                <a:tc>
                  <a:txBody>
                    <a:bodyPr/>
                    <a:lstStyle/>
                    <a:p>
                      <a:pPr algn="l" fontAlgn="b"/>
                      <a:r>
                        <a:rPr lang="zh-TW" altLang="en-US" sz="700" b="0" i="0" u="none" strike="noStrike" dirty="0">
                          <a:solidFill>
                            <a:srgbClr val="000000"/>
                          </a:solidFill>
                          <a:effectLst/>
                          <a:latin typeface="+mn-lt"/>
                          <a:ea typeface="+mj-ea"/>
                        </a:rPr>
                        <a:t>法國巴黎人壽新臺幣環球穩健投資帳戶（委託復華投信運用操作）</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a:solidFill>
                            <a:srgbClr val="000000"/>
                          </a:solidFill>
                          <a:effectLst/>
                          <a:latin typeface="+mn-lt"/>
                          <a:ea typeface="+mj-ea"/>
                        </a:rPr>
                        <a:t>               </a:t>
                      </a:r>
                      <a:r>
                        <a:rPr lang="en-US" altLang="zh-TW" sz="700" b="0" i="0" u="none" strike="noStrike">
                          <a:solidFill>
                            <a:srgbClr val="000000"/>
                          </a:solidFill>
                          <a:effectLst/>
                          <a:latin typeface="+mn-lt"/>
                          <a:ea typeface="+mj-ea"/>
                        </a:rPr>
                        <a:t>28,494,958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0801520"/>
                  </a:ext>
                </a:extLst>
              </a:tr>
              <a:tr h="145375">
                <a:tc>
                  <a:txBody>
                    <a:bodyPr/>
                    <a:lstStyle/>
                    <a:p>
                      <a:pPr algn="l" fontAlgn="b"/>
                      <a:r>
                        <a:rPr lang="zh-TW" altLang="en-US" sz="700" b="0" i="0" u="none" strike="noStrike" dirty="0">
                          <a:solidFill>
                            <a:srgbClr val="000000"/>
                          </a:solidFill>
                          <a:effectLst/>
                          <a:latin typeface="+mn-lt"/>
                          <a:ea typeface="+mj-ea"/>
                        </a:rPr>
                        <a:t>三商美邦人壽全球優勢組合投資帳戶－全權委託復華投信公司投資帳戶</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a:solidFill>
                            <a:srgbClr val="000000"/>
                          </a:solidFill>
                          <a:effectLst/>
                          <a:latin typeface="+mn-lt"/>
                          <a:ea typeface="+mj-ea"/>
                        </a:rPr>
                        <a:t>               </a:t>
                      </a:r>
                      <a:r>
                        <a:rPr lang="en-US" altLang="zh-TW" sz="700" b="0" i="0" u="none" strike="noStrike">
                          <a:solidFill>
                            <a:srgbClr val="000000"/>
                          </a:solidFill>
                          <a:effectLst/>
                          <a:latin typeface="+mn-lt"/>
                          <a:ea typeface="+mj-ea"/>
                        </a:rPr>
                        <a:t>26,283,053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4065199"/>
                  </a:ext>
                </a:extLst>
              </a:tr>
              <a:tr h="145375">
                <a:tc>
                  <a:txBody>
                    <a:bodyPr/>
                    <a:lstStyle/>
                    <a:p>
                      <a:pPr algn="l" fontAlgn="b"/>
                      <a:r>
                        <a:rPr lang="zh-TW" altLang="en-US" sz="700" b="0" i="0" u="none" strike="noStrike">
                          <a:solidFill>
                            <a:srgbClr val="000000"/>
                          </a:solidFill>
                          <a:effectLst/>
                          <a:latin typeface="+mn-lt"/>
                          <a:ea typeface="+mj-ea"/>
                        </a:rPr>
                        <a:t>三商美邦人壽全球多資產投資帳戶－全權委託復華投信公司投資帳戶</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a:solidFill>
                            <a:srgbClr val="000000"/>
                          </a:solidFill>
                          <a:effectLst/>
                          <a:latin typeface="+mn-lt"/>
                          <a:ea typeface="+mj-ea"/>
                        </a:rPr>
                        <a:t>               </a:t>
                      </a:r>
                      <a:r>
                        <a:rPr lang="en-US" altLang="zh-TW" sz="700" b="0" i="0" u="none" strike="noStrike">
                          <a:solidFill>
                            <a:srgbClr val="000000"/>
                          </a:solidFill>
                          <a:effectLst/>
                          <a:latin typeface="+mn-lt"/>
                          <a:ea typeface="+mj-ea"/>
                        </a:rPr>
                        <a:t>26,162,424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8791517"/>
                  </a:ext>
                </a:extLst>
              </a:tr>
              <a:tr h="145375">
                <a:tc>
                  <a:txBody>
                    <a:bodyPr/>
                    <a:lstStyle/>
                    <a:p>
                      <a:pPr algn="l" fontAlgn="b"/>
                      <a:r>
                        <a:rPr lang="zh-TW" altLang="en-US" sz="700" b="0" i="0" u="none" strike="noStrike" dirty="0">
                          <a:solidFill>
                            <a:srgbClr val="000000"/>
                          </a:solidFill>
                          <a:effectLst/>
                          <a:latin typeface="+mn-lt"/>
                          <a:ea typeface="+mj-ea"/>
                        </a:rPr>
                        <a:t>法國巴黎人壽新臺幣台灣新益投資帳戶（委託復華投信運用操作）－累積</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a:solidFill>
                            <a:srgbClr val="000000"/>
                          </a:solidFill>
                          <a:effectLst/>
                          <a:latin typeface="+mn-lt"/>
                          <a:ea typeface="+mj-ea"/>
                        </a:rPr>
                        <a:t>               </a:t>
                      </a:r>
                      <a:r>
                        <a:rPr lang="en-US" altLang="zh-TW" sz="700" b="0" i="0" u="none" strike="noStrike">
                          <a:solidFill>
                            <a:srgbClr val="000000"/>
                          </a:solidFill>
                          <a:effectLst/>
                          <a:latin typeface="+mn-lt"/>
                          <a:ea typeface="+mj-ea"/>
                        </a:rPr>
                        <a:t>21,967,586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0021273"/>
                  </a:ext>
                </a:extLst>
              </a:tr>
              <a:tr h="145375">
                <a:tc>
                  <a:txBody>
                    <a:bodyPr/>
                    <a:lstStyle/>
                    <a:p>
                      <a:pPr algn="l" fontAlgn="b"/>
                      <a:r>
                        <a:rPr lang="zh-TW" altLang="en-US" sz="700" b="0" i="0" u="none" strike="noStrike" dirty="0">
                          <a:solidFill>
                            <a:srgbClr val="000000"/>
                          </a:solidFill>
                          <a:effectLst/>
                          <a:latin typeface="+mn-lt"/>
                          <a:ea typeface="+mj-ea"/>
                        </a:rPr>
                        <a:t>合作金庫人壽新臺幣全球資產投資帳戶（委託復華投信運用操作）</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a:solidFill>
                            <a:srgbClr val="000000"/>
                          </a:solidFill>
                          <a:effectLst/>
                          <a:latin typeface="+mn-lt"/>
                          <a:ea typeface="+mj-ea"/>
                        </a:rPr>
                        <a:t>               </a:t>
                      </a:r>
                      <a:r>
                        <a:rPr lang="en-US" altLang="zh-TW" sz="700" b="0" i="0" u="none" strike="noStrike">
                          <a:solidFill>
                            <a:srgbClr val="000000"/>
                          </a:solidFill>
                          <a:effectLst/>
                          <a:latin typeface="+mn-lt"/>
                          <a:ea typeface="+mj-ea"/>
                        </a:rPr>
                        <a:t>16,476,835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9070235"/>
                  </a:ext>
                </a:extLst>
              </a:tr>
              <a:tr h="145375">
                <a:tc>
                  <a:txBody>
                    <a:bodyPr/>
                    <a:lstStyle/>
                    <a:p>
                      <a:pPr algn="l" fontAlgn="b"/>
                      <a:r>
                        <a:rPr lang="zh-TW" altLang="en-US" sz="700" b="0" i="0" u="none" strike="noStrike" dirty="0">
                          <a:solidFill>
                            <a:srgbClr val="000000"/>
                          </a:solidFill>
                          <a:effectLst/>
                          <a:latin typeface="+mn-lt"/>
                          <a:ea typeface="+mj-ea"/>
                        </a:rPr>
                        <a:t>第一金人壽全權委託第一金投信投資帳戶－全球質量精選帳戶</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a:solidFill>
                            <a:srgbClr val="000000"/>
                          </a:solidFill>
                          <a:effectLst/>
                          <a:latin typeface="+mn-lt"/>
                          <a:ea typeface="+mj-ea"/>
                        </a:rPr>
                        <a:t>               </a:t>
                      </a:r>
                      <a:r>
                        <a:rPr lang="en-US" altLang="zh-TW" sz="700" b="0" i="0" u="none" strike="noStrike">
                          <a:solidFill>
                            <a:srgbClr val="000000"/>
                          </a:solidFill>
                          <a:effectLst/>
                          <a:latin typeface="+mn-lt"/>
                          <a:ea typeface="+mj-ea"/>
                        </a:rPr>
                        <a:t>12,276,760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9050857"/>
                  </a:ext>
                </a:extLst>
              </a:tr>
              <a:tr h="145375">
                <a:tc>
                  <a:txBody>
                    <a:bodyPr/>
                    <a:lstStyle/>
                    <a:p>
                      <a:pPr algn="l" fontAlgn="b"/>
                      <a:r>
                        <a:rPr lang="zh-TW" altLang="en-US" sz="700" b="0" i="0" u="none" strike="noStrike" dirty="0">
                          <a:solidFill>
                            <a:srgbClr val="000000"/>
                          </a:solidFill>
                          <a:effectLst/>
                          <a:latin typeface="+mn-lt"/>
                          <a:ea typeface="+mj-ea"/>
                        </a:rPr>
                        <a:t>台灣人壽委託宏利投信</a:t>
                      </a:r>
                      <a:r>
                        <a:rPr lang="en-US" altLang="zh-TW" sz="700" b="0" i="0" u="none" strike="noStrike" dirty="0">
                          <a:solidFill>
                            <a:srgbClr val="000000"/>
                          </a:solidFill>
                          <a:effectLst/>
                          <a:latin typeface="+mn-lt"/>
                          <a:ea typeface="+mj-ea"/>
                        </a:rPr>
                        <a:t>—</a:t>
                      </a:r>
                      <a:r>
                        <a:rPr lang="zh-TW" altLang="en-US" sz="700" b="0" i="0" u="none" strike="noStrike" dirty="0">
                          <a:solidFill>
                            <a:srgbClr val="000000"/>
                          </a:solidFill>
                          <a:effectLst/>
                          <a:latin typeface="+mn-lt"/>
                          <a:ea typeface="+mj-ea"/>
                        </a:rPr>
                        <a:t>台幣投資帳戶（價值型）（一）</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a:solidFill>
                            <a:srgbClr val="000000"/>
                          </a:solidFill>
                          <a:effectLst/>
                          <a:latin typeface="+mn-lt"/>
                          <a:ea typeface="+mj-ea"/>
                        </a:rPr>
                        <a:t>               </a:t>
                      </a:r>
                      <a:r>
                        <a:rPr lang="en-US" altLang="zh-TW" sz="700" b="0" i="0" u="none" strike="noStrike">
                          <a:solidFill>
                            <a:srgbClr val="000000"/>
                          </a:solidFill>
                          <a:effectLst/>
                          <a:latin typeface="+mn-lt"/>
                          <a:ea typeface="+mj-ea"/>
                        </a:rPr>
                        <a:t>11,970,329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5724833"/>
                  </a:ext>
                </a:extLst>
              </a:tr>
              <a:tr h="145375">
                <a:tc>
                  <a:txBody>
                    <a:bodyPr/>
                    <a:lstStyle/>
                    <a:p>
                      <a:pPr algn="l" fontAlgn="b"/>
                      <a:r>
                        <a:rPr lang="zh-TW" altLang="en-US" sz="700" b="0" i="0" u="none" strike="noStrike" dirty="0">
                          <a:solidFill>
                            <a:srgbClr val="000000"/>
                          </a:solidFill>
                          <a:effectLst/>
                          <a:latin typeface="+mn-lt"/>
                          <a:ea typeface="+mj-ea"/>
                        </a:rPr>
                        <a:t>三商美邦人壽中港台股金利</a:t>
                      </a:r>
                      <a:r>
                        <a:rPr lang="en-US" altLang="zh-TW" sz="700" b="0" i="0" u="none" strike="noStrike" dirty="0">
                          <a:solidFill>
                            <a:srgbClr val="000000"/>
                          </a:solidFill>
                          <a:effectLst/>
                          <a:latin typeface="+mn-lt"/>
                          <a:ea typeface="+mj-ea"/>
                        </a:rPr>
                        <a:t>HIGH</a:t>
                      </a:r>
                      <a:r>
                        <a:rPr lang="zh-TW" altLang="en-US" sz="700" b="0" i="0" u="none" strike="noStrike" dirty="0">
                          <a:solidFill>
                            <a:srgbClr val="000000"/>
                          </a:solidFill>
                          <a:effectLst/>
                          <a:latin typeface="+mn-lt"/>
                          <a:ea typeface="+mj-ea"/>
                        </a:rPr>
                        <a:t>投資帳戶－全權委託復華投信公司投資帳戶</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a:solidFill>
                            <a:srgbClr val="000000"/>
                          </a:solidFill>
                          <a:effectLst/>
                          <a:latin typeface="+mn-lt"/>
                          <a:ea typeface="+mj-ea"/>
                        </a:rPr>
                        <a:t>               </a:t>
                      </a:r>
                      <a:r>
                        <a:rPr lang="en-US" altLang="zh-TW" sz="700" b="0" i="0" u="none" strike="noStrike">
                          <a:solidFill>
                            <a:srgbClr val="000000"/>
                          </a:solidFill>
                          <a:effectLst/>
                          <a:latin typeface="+mn-lt"/>
                          <a:ea typeface="+mj-ea"/>
                        </a:rPr>
                        <a:t>11,546,748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5785439"/>
                  </a:ext>
                </a:extLst>
              </a:tr>
              <a:tr h="145375">
                <a:tc>
                  <a:txBody>
                    <a:bodyPr/>
                    <a:lstStyle/>
                    <a:p>
                      <a:pPr algn="l" fontAlgn="b"/>
                      <a:r>
                        <a:rPr lang="zh-TW" altLang="en-US" sz="700" b="0" i="0" u="none" strike="noStrike" dirty="0">
                          <a:solidFill>
                            <a:srgbClr val="000000"/>
                          </a:solidFill>
                          <a:effectLst/>
                          <a:latin typeface="+mn-lt"/>
                          <a:ea typeface="+mj-ea"/>
                        </a:rPr>
                        <a:t>台灣人壽委託宏利投信</a:t>
                      </a:r>
                      <a:r>
                        <a:rPr lang="en-US" altLang="zh-TW" sz="700" b="0" i="0" u="none" strike="noStrike" dirty="0">
                          <a:solidFill>
                            <a:srgbClr val="000000"/>
                          </a:solidFill>
                          <a:effectLst/>
                          <a:latin typeface="+mn-lt"/>
                          <a:ea typeface="+mj-ea"/>
                        </a:rPr>
                        <a:t>—</a:t>
                      </a:r>
                      <a:r>
                        <a:rPr lang="zh-TW" altLang="en-US" sz="700" b="0" i="0" u="none" strike="noStrike" dirty="0">
                          <a:solidFill>
                            <a:srgbClr val="000000"/>
                          </a:solidFill>
                          <a:effectLst/>
                          <a:latin typeface="+mn-lt"/>
                          <a:ea typeface="+mj-ea"/>
                        </a:rPr>
                        <a:t>台幣投資帳戶（價值型）（ＩＩ）</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a:solidFill>
                            <a:srgbClr val="000000"/>
                          </a:solidFill>
                          <a:effectLst/>
                          <a:latin typeface="+mn-lt"/>
                          <a:ea typeface="+mj-ea"/>
                        </a:rPr>
                        <a:t>                 </a:t>
                      </a:r>
                      <a:r>
                        <a:rPr lang="en-US" altLang="zh-TW" sz="700" b="0" i="0" u="none" strike="noStrike">
                          <a:solidFill>
                            <a:srgbClr val="000000"/>
                          </a:solidFill>
                          <a:effectLst/>
                          <a:latin typeface="+mn-lt"/>
                          <a:ea typeface="+mj-ea"/>
                        </a:rPr>
                        <a:t>7,470,728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062195"/>
                  </a:ext>
                </a:extLst>
              </a:tr>
              <a:tr h="145375">
                <a:tc>
                  <a:txBody>
                    <a:bodyPr/>
                    <a:lstStyle/>
                    <a:p>
                      <a:pPr algn="l" fontAlgn="b"/>
                      <a:r>
                        <a:rPr lang="zh-TW" altLang="en-US" sz="700" b="0" i="0" u="none" strike="noStrike" dirty="0">
                          <a:solidFill>
                            <a:srgbClr val="000000"/>
                          </a:solidFill>
                          <a:effectLst/>
                          <a:latin typeface="+mn-lt"/>
                          <a:ea typeface="+mj-ea"/>
                        </a:rPr>
                        <a:t>新光人壽投資型保險商品福新投資帳戶全權委託新光投信投資帳戶</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dirty="0">
                          <a:solidFill>
                            <a:srgbClr val="000000"/>
                          </a:solidFill>
                          <a:effectLst/>
                          <a:latin typeface="+mn-lt"/>
                          <a:ea typeface="+mj-ea"/>
                        </a:rPr>
                        <a:t>                 </a:t>
                      </a:r>
                      <a:r>
                        <a:rPr lang="en-US" altLang="zh-TW" sz="700" b="0" i="0" u="none" strike="noStrike" dirty="0">
                          <a:solidFill>
                            <a:srgbClr val="000000"/>
                          </a:solidFill>
                          <a:effectLst/>
                          <a:latin typeface="+mn-lt"/>
                          <a:ea typeface="+mj-ea"/>
                        </a:rPr>
                        <a:t>7,270,755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4451558"/>
                  </a:ext>
                </a:extLst>
              </a:tr>
              <a:tr h="145375">
                <a:tc>
                  <a:txBody>
                    <a:bodyPr/>
                    <a:lstStyle/>
                    <a:p>
                      <a:pPr algn="l" fontAlgn="b"/>
                      <a:r>
                        <a:rPr lang="zh-TW" altLang="en-US" sz="700" b="0" i="0" u="none" strike="noStrike">
                          <a:solidFill>
                            <a:srgbClr val="000000"/>
                          </a:solidFill>
                          <a:effectLst/>
                          <a:latin typeface="+mn-lt"/>
                          <a:ea typeface="+mj-ea"/>
                        </a:rPr>
                        <a:t>台灣人壽全權委託元大投信投資帳戶－元滿人生組合</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dirty="0">
                          <a:solidFill>
                            <a:srgbClr val="000000"/>
                          </a:solidFill>
                          <a:effectLst/>
                          <a:latin typeface="+mn-lt"/>
                          <a:ea typeface="+mj-ea"/>
                        </a:rPr>
                        <a:t>                 </a:t>
                      </a:r>
                      <a:r>
                        <a:rPr lang="en-US" altLang="zh-TW" sz="700" b="0" i="0" u="none" strike="noStrike" dirty="0">
                          <a:solidFill>
                            <a:srgbClr val="000000"/>
                          </a:solidFill>
                          <a:effectLst/>
                          <a:latin typeface="+mn-lt"/>
                          <a:ea typeface="+mj-ea"/>
                        </a:rPr>
                        <a:t>6,403,530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1539172"/>
                  </a:ext>
                </a:extLst>
              </a:tr>
              <a:tr h="145375">
                <a:tc>
                  <a:txBody>
                    <a:bodyPr/>
                    <a:lstStyle/>
                    <a:p>
                      <a:pPr algn="l" fontAlgn="b"/>
                      <a:r>
                        <a:rPr lang="zh-TW" altLang="en-US" sz="700" b="0" i="0" u="none" strike="noStrike" dirty="0">
                          <a:solidFill>
                            <a:srgbClr val="000000"/>
                          </a:solidFill>
                          <a:effectLst/>
                          <a:latin typeface="+mn-lt"/>
                          <a:ea typeface="+mj-ea"/>
                        </a:rPr>
                        <a:t>三商美邦人壽全球景氣循環投資帳戶－全權委託復華投信公司投資帳戶</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dirty="0">
                          <a:solidFill>
                            <a:srgbClr val="000000"/>
                          </a:solidFill>
                          <a:effectLst/>
                          <a:latin typeface="+mn-lt"/>
                          <a:ea typeface="+mj-ea"/>
                        </a:rPr>
                        <a:t>                 </a:t>
                      </a:r>
                      <a:r>
                        <a:rPr lang="en-US" altLang="zh-TW" sz="700" b="0" i="0" u="none" strike="noStrike" dirty="0">
                          <a:solidFill>
                            <a:srgbClr val="000000"/>
                          </a:solidFill>
                          <a:effectLst/>
                          <a:latin typeface="+mn-lt"/>
                          <a:ea typeface="+mj-ea"/>
                        </a:rPr>
                        <a:t>6,387,552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8205483"/>
                  </a:ext>
                </a:extLst>
              </a:tr>
              <a:tr h="145375">
                <a:tc>
                  <a:txBody>
                    <a:bodyPr/>
                    <a:lstStyle/>
                    <a:p>
                      <a:pPr algn="l" fontAlgn="b"/>
                      <a:r>
                        <a:rPr lang="zh-TW" altLang="en-US" sz="700" b="0" i="0" u="none" strike="noStrike" dirty="0">
                          <a:solidFill>
                            <a:srgbClr val="000000"/>
                          </a:solidFill>
                          <a:effectLst/>
                          <a:latin typeface="+mn-lt"/>
                          <a:ea typeface="+mj-ea"/>
                        </a:rPr>
                        <a:t>安達人壽全權委託復華投信代操全球贏新投資組合－累積投資帳戶</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dirty="0">
                          <a:solidFill>
                            <a:srgbClr val="000000"/>
                          </a:solidFill>
                          <a:effectLst/>
                          <a:latin typeface="+mn-lt"/>
                          <a:ea typeface="+mj-ea"/>
                        </a:rPr>
                        <a:t>                 </a:t>
                      </a:r>
                      <a:r>
                        <a:rPr lang="en-US" altLang="zh-TW" sz="700" b="0" i="0" u="none" strike="noStrike" dirty="0">
                          <a:solidFill>
                            <a:srgbClr val="000000"/>
                          </a:solidFill>
                          <a:effectLst/>
                          <a:latin typeface="+mn-lt"/>
                          <a:ea typeface="+mj-ea"/>
                        </a:rPr>
                        <a:t>5,083,441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2018137"/>
                  </a:ext>
                </a:extLst>
              </a:tr>
              <a:tr h="145375">
                <a:tc>
                  <a:txBody>
                    <a:bodyPr/>
                    <a:lstStyle/>
                    <a:p>
                      <a:pPr algn="l" fontAlgn="b"/>
                      <a:r>
                        <a:rPr lang="zh-TW" altLang="en-US" sz="700" b="0" i="0" u="none" strike="noStrike">
                          <a:solidFill>
                            <a:srgbClr val="000000"/>
                          </a:solidFill>
                          <a:effectLst/>
                          <a:latin typeface="+mn-lt"/>
                          <a:ea typeface="+mj-ea"/>
                        </a:rPr>
                        <a:t>三商美邦人壽新臺幣永續豐收投資帳戶－全權委託復華投信公司投資帳戶</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dirty="0">
                          <a:solidFill>
                            <a:srgbClr val="000000"/>
                          </a:solidFill>
                          <a:effectLst/>
                          <a:latin typeface="+mn-lt"/>
                          <a:ea typeface="+mj-ea"/>
                        </a:rPr>
                        <a:t>                 </a:t>
                      </a:r>
                      <a:r>
                        <a:rPr lang="en-US" altLang="zh-TW" sz="700" b="0" i="0" u="none" strike="noStrike" dirty="0">
                          <a:solidFill>
                            <a:srgbClr val="000000"/>
                          </a:solidFill>
                          <a:effectLst/>
                          <a:latin typeface="+mn-lt"/>
                          <a:ea typeface="+mj-ea"/>
                        </a:rPr>
                        <a:t>4,897,090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6054339"/>
                  </a:ext>
                </a:extLst>
              </a:tr>
              <a:tr h="145375">
                <a:tc>
                  <a:txBody>
                    <a:bodyPr/>
                    <a:lstStyle/>
                    <a:p>
                      <a:pPr algn="l" fontAlgn="b"/>
                      <a:r>
                        <a:rPr lang="zh-TW" altLang="en-US" sz="700" b="0" i="0" u="none" strike="noStrike" dirty="0">
                          <a:solidFill>
                            <a:srgbClr val="000000"/>
                          </a:solidFill>
                          <a:effectLst/>
                          <a:latin typeface="+mn-lt"/>
                          <a:ea typeface="+mj-ea"/>
                        </a:rPr>
                        <a:t>三商美邦人壽三陽得利投資帳戶－全權委託復華投信公司投資帳戶</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zh-TW" altLang="en-US" sz="700" b="0" i="0" u="none" strike="noStrike" dirty="0">
                          <a:solidFill>
                            <a:srgbClr val="000000"/>
                          </a:solidFill>
                          <a:effectLst/>
                          <a:latin typeface="+mn-lt"/>
                          <a:ea typeface="+mj-ea"/>
                        </a:rPr>
                        <a:t>                 </a:t>
                      </a:r>
                      <a:r>
                        <a:rPr lang="en-US" altLang="zh-TW" sz="700" b="0" i="0" u="none" strike="noStrike" dirty="0">
                          <a:solidFill>
                            <a:srgbClr val="000000"/>
                          </a:solidFill>
                          <a:effectLst/>
                          <a:latin typeface="+mn-lt"/>
                          <a:ea typeface="+mj-ea"/>
                        </a:rPr>
                        <a:t>4,743,836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252465"/>
                  </a:ext>
                </a:extLst>
              </a:tr>
              <a:tr h="145375">
                <a:tc>
                  <a:txBody>
                    <a:bodyPr/>
                    <a:lstStyle/>
                    <a:p>
                      <a:pPr algn="l" fontAlgn="ctr"/>
                      <a:r>
                        <a:rPr lang="en-US" sz="700" b="0" i="0" u="none" strike="noStrike" dirty="0">
                          <a:solidFill>
                            <a:srgbClr val="000000"/>
                          </a:solidFill>
                          <a:effectLst/>
                          <a:latin typeface="+mn-lt"/>
                          <a:ea typeface="+mj-ea"/>
                        </a:rPr>
                        <a:t>Total</a:t>
                      </a: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zh-TW" altLang="en-US" sz="700" b="0" i="0" u="none" strike="noStrike" dirty="0">
                          <a:solidFill>
                            <a:srgbClr val="000000"/>
                          </a:solidFill>
                          <a:effectLst/>
                          <a:latin typeface="+mn-lt"/>
                          <a:ea typeface="+mj-ea"/>
                        </a:rPr>
                        <a:t>           </a:t>
                      </a:r>
                      <a:r>
                        <a:rPr lang="en-US" altLang="zh-TW" sz="700" b="0" i="0" u="none" strike="noStrike" dirty="0">
                          <a:solidFill>
                            <a:srgbClr val="000000"/>
                          </a:solidFill>
                          <a:effectLst/>
                          <a:latin typeface="+mn-lt"/>
                          <a:ea typeface="+mj-ea"/>
                        </a:rPr>
                        <a:t>1,788,896,186 </a:t>
                      </a:r>
                    </a:p>
                  </a:txBody>
                  <a:tcPr marL="18000" marR="18000" marT="18000" marB="18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852154180"/>
                  </a:ext>
                </a:extLst>
              </a:tr>
            </a:tbl>
          </a:graphicData>
        </a:graphic>
      </p:graphicFrame>
      <p:sp>
        <p:nvSpPr>
          <p:cNvPr id="5" name="矩形 4"/>
          <p:cNvSpPr/>
          <p:nvPr/>
        </p:nvSpPr>
        <p:spPr>
          <a:xfrm>
            <a:off x="334678" y="6426492"/>
            <a:ext cx="2060179" cy="246221"/>
          </a:xfrm>
          <a:prstGeom prst="rect">
            <a:avLst/>
          </a:prstGeom>
        </p:spPr>
        <p:txBody>
          <a:bodyPr wrap="none">
            <a:spAutoFit/>
          </a:bodyPr>
          <a:lstStyle/>
          <a:p>
            <a:r>
              <a:rPr lang="en-US" altLang="zh-TW" sz="1000" dirty="0"/>
              <a:t>Source : SA. Data is as of June 9</a:t>
            </a:r>
          </a:p>
        </p:txBody>
      </p:sp>
      <p:sp>
        <p:nvSpPr>
          <p:cNvPr id="6" name="矩形 5"/>
          <p:cNvSpPr/>
          <p:nvPr/>
        </p:nvSpPr>
        <p:spPr>
          <a:xfrm>
            <a:off x="208555" y="826208"/>
            <a:ext cx="9587086" cy="461665"/>
          </a:xfrm>
          <a:prstGeom prst="rect">
            <a:avLst/>
          </a:prstGeom>
        </p:spPr>
        <p:txBody>
          <a:bodyPr wrap="square">
            <a:spAutoFit/>
          </a:bodyPr>
          <a:lstStyle/>
          <a:p>
            <a:pPr marL="285750" indent="-285750">
              <a:buClr>
                <a:srgbClr val="CA2420"/>
              </a:buClr>
              <a:buFont typeface="Wingdings" panose="05000000000000000000" pitchFamily="2" charset="2"/>
              <a:buChar char="n"/>
            </a:pPr>
            <a:r>
              <a:rPr lang="en-US" altLang="zh-TW" sz="1200" dirty="0"/>
              <a:t>Beside the contracts on AIA list, we have about </a:t>
            </a:r>
            <a:r>
              <a:rPr lang="en-US" altLang="zh-TW" sz="1200" b="1" dirty="0">
                <a:solidFill>
                  <a:srgbClr val="CA2420"/>
                </a:solidFill>
              </a:rPr>
              <a:t>NT 1,789mn </a:t>
            </a:r>
            <a:r>
              <a:rPr lang="en-US" altLang="zh-TW" sz="1200" dirty="0"/>
              <a:t>of AUM contributed by </a:t>
            </a:r>
            <a:r>
              <a:rPr lang="en-US" altLang="zh-TW" sz="1200" b="1" dirty="0">
                <a:solidFill>
                  <a:srgbClr val="CA2420"/>
                </a:solidFill>
              </a:rPr>
              <a:t>31</a:t>
            </a:r>
            <a:r>
              <a:rPr lang="en-US" altLang="zh-TW" sz="1200" dirty="0"/>
              <a:t> ILP contracts which are not showing on the AIA list.</a:t>
            </a:r>
            <a:endParaRPr lang="zh-TW" altLang="en-US" sz="1200" dirty="0"/>
          </a:p>
        </p:txBody>
      </p:sp>
    </p:spTree>
    <p:extLst>
      <p:ext uri="{BB962C8B-B14F-4D97-AF65-F5344CB8AC3E}">
        <p14:creationId xmlns:p14="http://schemas.microsoft.com/office/powerpoint/2010/main" val="3971364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佈景主題3">
  <a:themeElements>
    <a:clrScheme name="Nomura">
      <a:dk1>
        <a:sysClr val="windowText" lastClr="000000"/>
      </a:dk1>
      <a:lt1>
        <a:sysClr val="window" lastClr="FFFFFF"/>
      </a:lt1>
      <a:dk2>
        <a:srgbClr val="000000"/>
      </a:dk2>
      <a:lt2>
        <a:srgbClr val="FFFFFF"/>
      </a:lt2>
      <a:accent1>
        <a:srgbClr val="CA2420"/>
      </a:accent1>
      <a:accent2>
        <a:srgbClr val="737373"/>
      </a:accent2>
      <a:accent3>
        <a:srgbClr val="80A9AE"/>
      </a:accent3>
      <a:accent4>
        <a:srgbClr val="00305C"/>
      </a:accent4>
      <a:accent5>
        <a:srgbClr val="80003F"/>
      </a:accent5>
      <a:accent6>
        <a:srgbClr val="CC8D19"/>
      </a:accent6>
      <a:hlink>
        <a:srgbClr val="B1B1B0"/>
      </a:hlink>
      <a:folHlink>
        <a:srgbClr val="B1B1B0"/>
      </a:folHlink>
    </a:clrScheme>
    <a:fontScheme name="Nomura SITE">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12700" cap="flat" cmpd="sng" algn="ctr">
          <a:solidFill>
            <a:schemeClr val="accent2"/>
          </a:solidFill>
          <a:prstDash val="solid"/>
          <a:round/>
          <a:headEnd type="none" w="med" len="med"/>
          <a:tailEnd type="none" w="med" len="med"/>
        </a:ln>
        <a:effectLst/>
      </a:spPr>
      <a:bodyPr vert="horz" wrap="square" lIns="36000" tIns="36000" rIns="36000" bIns="3600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200" b="1" i="0" u="none" strike="noStrike" cap="none" normalizeH="0" baseline="0" dirty="0" err="1" smtClean="0">
            <a:ln>
              <a:noFill/>
            </a:ln>
            <a:solidFill>
              <a:schemeClr val="tx1"/>
            </a:solidFill>
            <a:effectLst/>
            <a:latin typeface="Arial" charset="0"/>
          </a:defRPr>
        </a:defPPr>
      </a:lstStyle>
    </a:spDef>
    <a:lnDef>
      <a:spPr bwMode="auto">
        <a:solidFill>
          <a:schemeClr val="accent2"/>
        </a:solidFill>
        <a:ln w="9525" cap="flat" cmpd="sng" algn="ctr">
          <a:solidFill>
            <a:schemeClr val="tx1"/>
          </a:solidFill>
          <a:prstDash val="solid"/>
          <a:round/>
          <a:headEnd type="none" w="med" len="med"/>
          <a:tailEnd type="none" w="med" len="med"/>
        </a:ln>
        <a:effectLst/>
      </a:spPr>
      <a:bodyPr/>
      <a:lstStyle/>
    </a:lnDef>
  </a:objectDefaults>
  <a:extraClrSchemeLst/>
  <a:extLst>
    <a:ext uri="{05A4C25C-085E-4340-85A3-A5531E510DB2}">
      <thm15:themeFamily xmlns:thm15="http://schemas.microsoft.com/office/thememl/2012/main" name="佈景主題3" id="{B7935838-2D8D-422D-8FAA-338B1004B263}" vid="{22D22480-6C83-4FB4-8DD7-2D84CDFE03F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Nomura">
    <a:dk1>
      <a:sysClr val="windowText" lastClr="000000"/>
    </a:dk1>
    <a:lt1>
      <a:sysClr val="window" lastClr="FFFFFF"/>
    </a:lt1>
    <a:dk2>
      <a:srgbClr val="000000"/>
    </a:dk2>
    <a:lt2>
      <a:srgbClr val="FFFFFF"/>
    </a:lt2>
    <a:accent1>
      <a:srgbClr val="CA2420"/>
    </a:accent1>
    <a:accent2>
      <a:srgbClr val="737373"/>
    </a:accent2>
    <a:accent3>
      <a:srgbClr val="80A9AE"/>
    </a:accent3>
    <a:accent4>
      <a:srgbClr val="00305C"/>
    </a:accent4>
    <a:accent5>
      <a:srgbClr val="80003F"/>
    </a:accent5>
    <a:accent6>
      <a:srgbClr val="CC8D19"/>
    </a:accent6>
    <a:hlink>
      <a:srgbClr val="B1B1B0"/>
    </a:hlink>
    <a:folHlink>
      <a:srgbClr val="B1B1B0"/>
    </a:folHlink>
  </a:clrScheme>
</a:themeOverride>
</file>

<file path=docProps/app.xml><?xml version="1.0" encoding="utf-8"?>
<Properties xmlns="http://schemas.openxmlformats.org/officeDocument/2006/extended-properties" xmlns:vt="http://schemas.openxmlformats.org/officeDocument/2006/docPropsVTypes">
  <Template>Default Theme</Template>
  <TotalTime>4490</TotalTime>
  <Words>5086</Words>
  <Application>Microsoft Office PowerPoint</Application>
  <PresentationFormat>A4 紙張 (210x297 公釐)</PresentationFormat>
  <Paragraphs>1330</Paragraphs>
  <Slides>26</Slides>
  <Notes>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26</vt:i4>
      </vt:variant>
    </vt:vector>
  </HeadingPairs>
  <TitlesOfParts>
    <vt:vector size="35" baseType="lpstr">
      <vt:lpstr>Arial Unicode MS</vt:lpstr>
      <vt:lpstr>微软雅黑</vt:lpstr>
      <vt:lpstr>微軟正黑體</vt:lpstr>
      <vt:lpstr>新細明體</vt:lpstr>
      <vt:lpstr>Arial</vt:lpstr>
      <vt:lpstr>Calibri</vt:lpstr>
      <vt:lpstr>Symbol</vt:lpstr>
      <vt:lpstr>Wingdings</vt:lpstr>
      <vt:lpstr>佈景主題3</vt:lpstr>
      <vt:lpstr>Onshore/Offshore ILP Mandate Market Snapshot </vt:lpstr>
      <vt:lpstr>PowerPoint 簡報</vt:lpstr>
      <vt:lpstr>Onshore ILP Mandate Wallet Share by SITE </vt:lpstr>
      <vt:lpstr>Web Data – (公會)</vt:lpstr>
      <vt:lpstr>Detail Account Excel Sheet  - (SA data)</vt:lpstr>
      <vt:lpstr>Onshore ILP Mandate Wallet Share by SITE </vt:lpstr>
      <vt:lpstr>PowerPoint 簡報</vt:lpstr>
      <vt:lpstr>Onshore ILP mandate Wallet share  – On AIA List</vt:lpstr>
      <vt:lpstr>Onshore ILP mandate Wallet share  – Not On AIA List</vt:lpstr>
      <vt:lpstr>Onshore ILP mandate Wallet share (Top 50)</vt:lpstr>
      <vt:lpstr>PowerPoint 簡報</vt:lpstr>
      <vt:lpstr>Offshore ILP Mandate Wallet Share by SITE </vt:lpstr>
      <vt:lpstr>Web Data</vt:lpstr>
      <vt:lpstr>Detail Account Excel Sheet  - (SA data)</vt:lpstr>
      <vt:lpstr>Offshore ILP Mandate Wallet Share by SITE – (Top 15)</vt:lpstr>
      <vt:lpstr>PowerPoint 簡報</vt:lpstr>
      <vt:lpstr>Offshore ILP mandate Wallet share  – On AIA List</vt:lpstr>
      <vt:lpstr>Offshore ILP mandate Wallet share  – Not On AIA List</vt:lpstr>
      <vt:lpstr>Offshore ILP mandate Wallet share  – TOP 50 Account </vt:lpstr>
      <vt:lpstr>PowerPoint 簡報</vt:lpstr>
      <vt:lpstr> ILP Account</vt:lpstr>
      <vt:lpstr>ILP Account</vt:lpstr>
      <vt:lpstr>Possible Solution</vt:lpstr>
      <vt:lpstr>Solution Concern</vt:lpstr>
      <vt:lpstr>PowerPoint 簡報</vt:lpstr>
      <vt:lpstr>Highlights of this month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Tony Huang 黃俊哲</dc:creator>
  <cp:lastModifiedBy>Ken Chiang 江晨立</cp:lastModifiedBy>
  <cp:revision>61</cp:revision>
  <dcterms:created xsi:type="dcterms:W3CDTF">2021-06-15T07:49:51Z</dcterms:created>
  <dcterms:modified xsi:type="dcterms:W3CDTF">2021-07-29T03:03:28Z</dcterms:modified>
</cp:coreProperties>
</file>