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71" r:id="rId2"/>
    <p:sldId id="268" r:id="rId3"/>
    <p:sldId id="269" r:id="rId4"/>
    <p:sldId id="270" r:id="rId5"/>
    <p:sldId id="274" r:id="rId6"/>
    <p:sldId id="272" r:id="rId7"/>
    <p:sldId id="273" r:id="rId8"/>
    <p:sldId id="256" r:id="rId9"/>
    <p:sldId id="257" r:id="rId10"/>
    <p:sldId id="259" r:id="rId11"/>
    <p:sldId id="260" r:id="rId12"/>
    <p:sldId id="261" r:id="rId13"/>
    <p:sldId id="262" r:id="rId14"/>
    <p:sldId id="264" r:id="rId15"/>
    <p:sldId id="265" r:id="rId16"/>
    <p:sldId id="266" r:id="rId17"/>
    <p:sldId id="267" r:id="rId18"/>
    <p:sldId id="263" r:id="rId19"/>
  </p:sldIdLst>
  <p:sldSz cx="9144000" cy="6858000" type="screen4x3"/>
  <p:notesSz cx="9939338" cy="680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E"/>
    <a:srgbClr val="67000D"/>
    <a:srgbClr val="FED8C7"/>
    <a:srgbClr val="CA2420"/>
    <a:srgbClr val="AF1117"/>
    <a:srgbClr val="C4161C"/>
    <a:srgbClr val="FFF1EA"/>
    <a:srgbClr val="FFEBE2"/>
    <a:srgbClr val="8E0912"/>
    <a:srgbClr val="FEE7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7" autoAdjust="0"/>
    <p:restoredTop sz="96046" autoAdjust="0"/>
  </p:normalViewPr>
  <p:slideViewPr>
    <p:cSldViewPr snapToGrid="0">
      <p:cViewPr varScale="1">
        <p:scale>
          <a:sx n="105" d="100"/>
          <a:sy n="105" d="100"/>
        </p:scale>
        <p:origin x="2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7046" cy="3414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629992" y="0"/>
            <a:ext cx="4307046" cy="341463"/>
          </a:xfrm>
          <a:prstGeom prst="rect">
            <a:avLst/>
          </a:prstGeom>
        </p:spPr>
        <p:txBody>
          <a:bodyPr vert="horz" lIns="91440" tIns="45720" rIns="91440" bIns="45720" rtlCol="0"/>
          <a:lstStyle>
            <a:lvl1pPr algn="r">
              <a:defRPr sz="1200"/>
            </a:lvl1pPr>
          </a:lstStyle>
          <a:p>
            <a:fld id="{1DB92C98-4EBD-40E8-A878-F02D7740FFEF}" type="datetimeFigureOut">
              <a:rPr lang="zh-TW" altLang="en-US" smtClean="0"/>
              <a:t>2021/8/12</a:t>
            </a:fld>
            <a:endParaRPr lang="zh-TW" altLang="en-US"/>
          </a:p>
        </p:txBody>
      </p:sp>
      <p:sp>
        <p:nvSpPr>
          <p:cNvPr id="4" name="頁尾版面配置區 3"/>
          <p:cNvSpPr>
            <a:spLocks noGrp="1"/>
          </p:cNvSpPr>
          <p:nvPr>
            <p:ph type="ftr" sz="quarter" idx="2"/>
          </p:nvPr>
        </p:nvSpPr>
        <p:spPr>
          <a:xfrm>
            <a:off x="0" y="6464151"/>
            <a:ext cx="4307046" cy="34146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629992" y="6464151"/>
            <a:ext cx="4307046" cy="341462"/>
          </a:xfrm>
          <a:prstGeom prst="rect">
            <a:avLst/>
          </a:prstGeom>
        </p:spPr>
        <p:txBody>
          <a:bodyPr vert="horz" lIns="91440" tIns="45720" rIns="91440" bIns="45720" rtlCol="0" anchor="b"/>
          <a:lstStyle>
            <a:lvl1pPr algn="r">
              <a:defRPr sz="1200"/>
            </a:lvl1pPr>
          </a:lstStyle>
          <a:p>
            <a:fld id="{A4C060FD-1220-47C9-898A-7350179532AC}" type="slidenum">
              <a:rPr lang="zh-TW" altLang="en-US" smtClean="0"/>
              <a:t>‹#›</a:t>
            </a:fld>
            <a:endParaRPr lang="zh-TW" altLang="en-US"/>
          </a:p>
        </p:txBody>
      </p:sp>
    </p:spTree>
    <p:extLst>
      <p:ext uri="{BB962C8B-B14F-4D97-AF65-F5344CB8AC3E}">
        <p14:creationId xmlns:p14="http://schemas.microsoft.com/office/powerpoint/2010/main" val="1845248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7046" cy="3414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9992" y="0"/>
            <a:ext cx="4307046" cy="341463"/>
          </a:xfrm>
          <a:prstGeom prst="rect">
            <a:avLst/>
          </a:prstGeom>
        </p:spPr>
        <p:txBody>
          <a:bodyPr vert="horz" lIns="91440" tIns="45720" rIns="91440" bIns="45720" rtlCol="0"/>
          <a:lstStyle>
            <a:lvl1pPr algn="r">
              <a:defRPr sz="1200"/>
            </a:lvl1pPr>
          </a:lstStyle>
          <a:p>
            <a:fld id="{FAE7F1C6-2DAC-4370-88CC-8B37064427D2}" type="datetimeFigureOut">
              <a:rPr lang="zh-TW" altLang="en-US" smtClean="0"/>
              <a:t>2021/8/12</a:t>
            </a:fld>
            <a:endParaRPr lang="zh-TW" altLang="en-US"/>
          </a:p>
        </p:txBody>
      </p:sp>
      <p:sp>
        <p:nvSpPr>
          <p:cNvPr id="4" name="投影片圖像版面配置區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3934" y="3275201"/>
            <a:ext cx="7951470" cy="2679711"/>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464151"/>
            <a:ext cx="4307046" cy="34146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9992" y="6464151"/>
            <a:ext cx="4307046" cy="341462"/>
          </a:xfrm>
          <a:prstGeom prst="rect">
            <a:avLst/>
          </a:prstGeom>
        </p:spPr>
        <p:txBody>
          <a:bodyPr vert="horz" lIns="91440" tIns="45720" rIns="91440" bIns="45720" rtlCol="0" anchor="b"/>
          <a:lstStyle>
            <a:lvl1pPr algn="r">
              <a:defRPr sz="1200"/>
            </a:lvl1pPr>
          </a:lstStyle>
          <a:p>
            <a:fld id="{ABB01D1E-FA23-4A30-8CC5-A35AEB820669}" type="slidenum">
              <a:rPr lang="zh-TW" altLang="en-US" smtClean="0"/>
              <a:t>‹#›</a:t>
            </a:fld>
            <a:endParaRPr lang="zh-TW" altLang="en-US"/>
          </a:p>
        </p:txBody>
      </p:sp>
    </p:spTree>
    <p:extLst>
      <p:ext uri="{BB962C8B-B14F-4D97-AF65-F5344CB8AC3E}">
        <p14:creationId xmlns:p14="http://schemas.microsoft.com/office/powerpoint/2010/main" val="71533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Contract size </a:t>
            </a:r>
            <a:r>
              <a:rPr lang="en-US" altLang="zh-TW" dirty="0" smtClean="0">
                <a:sym typeface="Wingdings" panose="05000000000000000000" pitchFamily="2" charset="2"/>
              </a:rPr>
              <a:t> (</a:t>
            </a:r>
            <a:r>
              <a:rPr lang="zh-TW" altLang="en-US" dirty="0" smtClean="0">
                <a:sym typeface="Wingdings" panose="05000000000000000000" pitchFamily="2" charset="2"/>
              </a:rPr>
              <a:t> 投信投顧公會資料 </a:t>
            </a:r>
            <a:r>
              <a:rPr lang="en-US" altLang="zh-TW" dirty="0" smtClean="0">
                <a:sym typeface="Wingdings" panose="05000000000000000000" pitchFamily="2" charset="2"/>
              </a:rPr>
              <a:t>)</a:t>
            </a:r>
            <a:endParaRPr lang="zh-TW" altLang="en-US" dirty="0"/>
          </a:p>
        </p:txBody>
      </p:sp>
      <p:sp>
        <p:nvSpPr>
          <p:cNvPr id="4" name="投影片編號版面配置區 3"/>
          <p:cNvSpPr>
            <a:spLocks noGrp="1"/>
          </p:cNvSpPr>
          <p:nvPr>
            <p:ph type="sldNum" sz="quarter" idx="10"/>
          </p:nvPr>
        </p:nvSpPr>
        <p:spPr/>
        <p:txBody>
          <a:bodyPr/>
          <a:lstStyle/>
          <a:p>
            <a:fld id="{B9B3040E-ED03-449E-A1E7-28BEDD04320F}" type="slidenum">
              <a:rPr lang="zh-TW" altLang="en-US" smtClean="0"/>
              <a:t>10</a:t>
            </a:fld>
            <a:endParaRPr lang="zh-TW" altLang="en-US"/>
          </a:p>
        </p:txBody>
      </p:sp>
    </p:spTree>
    <p:extLst>
      <p:ext uri="{BB962C8B-B14F-4D97-AF65-F5344CB8AC3E}">
        <p14:creationId xmlns:p14="http://schemas.microsoft.com/office/powerpoint/2010/main" val="3771165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N_Cover">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251770" y="-10800"/>
            <a:ext cx="8892263" cy="2528888"/>
            <a:chOff x="272750" y="-15875"/>
            <a:chExt cx="9633285" cy="2528888"/>
          </a:xfrm>
        </p:grpSpPr>
        <p:sp>
          <p:nvSpPr>
            <p:cNvPr id="2056" name="AutoShape 8"/>
            <p:cNvSpPr>
              <a:spLocks noChangeAspect="1" noChangeArrowheads="1" noTextEdit="1"/>
            </p:cNvSpPr>
            <p:nvPr/>
          </p:nvSpPr>
          <p:spPr bwMode="auto">
            <a:xfrm>
              <a:off x="294975" y="-15875"/>
              <a:ext cx="9563100" cy="2509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67" name="Freeform 19"/>
            <p:cNvSpPr>
              <a:spLocks/>
            </p:cNvSpPr>
            <p:nvPr/>
          </p:nvSpPr>
          <p:spPr bwMode="auto">
            <a:xfrm>
              <a:off x="294975" y="-127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4" name="Freeform 24"/>
            <p:cNvSpPr>
              <a:spLocks/>
            </p:cNvSpPr>
            <p:nvPr/>
          </p:nvSpPr>
          <p:spPr bwMode="auto">
            <a:xfrm>
              <a:off x="3997025" y="-3175"/>
              <a:ext cx="5909010" cy="2516188"/>
            </a:xfrm>
            <a:custGeom>
              <a:avLst/>
              <a:gdLst>
                <a:gd name="connsiteX0" fmla="*/ 0 w 10328"/>
                <a:gd name="connsiteY0" fmla="*/ 3129 h 10000"/>
                <a:gd name="connsiteX1" fmla="*/ 1340 w 10328"/>
                <a:gd name="connsiteY1" fmla="*/ 10000 h 10000"/>
                <a:gd name="connsiteX2" fmla="*/ 10328 w 10328"/>
                <a:gd name="connsiteY2" fmla="*/ 10000 h 10000"/>
                <a:gd name="connsiteX3" fmla="*/ 10000 w 10328"/>
                <a:gd name="connsiteY3" fmla="*/ 0 h 10000"/>
                <a:gd name="connsiteX4" fmla="*/ 594 w 10328"/>
                <a:gd name="connsiteY4" fmla="*/ 0 h 10000"/>
                <a:gd name="connsiteX5" fmla="*/ 0 w 10328"/>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328"/>
                <a:gd name="connsiteY0" fmla="*/ 3129 h 10000"/>
                <a:gd name="connsiteX1" fmla="*/ 1340 w 10328"/>
                <a:gd name="connsiteY1" fmla="*/ 10000 h 10000"/>
                <a:gd name="connsiteX2" fmla="*/ 10328 w 10328"/>
                <a:gd name="connsiteY2" fmla="*/ 10000 h 10000"/>
                <a:gd name="connsiteX3" fmla="*/ 10328 w 10328"/>
                <a:gd name="connsiteY3" fmla="*/ 0 h 10000"/>
                <a:gd name="connsiteX4" fmla="*/ 594 w 10328"/>
                <a:gd name="connsiteY4" fmla="*/ 0 h 10000"/>
                <a:gd name="connsiteX5" fmla="*/ 0 w 10328"/>
                <a:gd name="connsiteY5" fmla="*/ 312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8" h="10000">
                  <a:moveTo>
                    <a:pt x="0" y="3129"/>
                  </a:moveTo>
                  <a:lnTo>
                    <a:pt x="1340" y="10000"/>
                  </a:lnTo>
                  <a:lnTo>
                    <a:pt x="10328" y="10000"/>
                  </a:lnTo>
                  <a:lnTo>
                    <a:pt x="10328" y="0"/>
                  </a:lnTo>
                  <a:lnTo>
                    <a:pt x="594" y="0"/>
                  </a:lnTo>
                  <a:lnTo>
                    <a:pt x="0" y="3129"/>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5" name="Freeform 25"/>
            <p:cNvSpPr>
              <a:spLocks/>
            </p:cNvSpPr>
            <p:nvPr/>
          </p:nvSpPr>
          <p:spPr bwMode="auto">
            <a:xfrm>
              <a:off x="3481088" y="11699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7" name="Freeform 26"/>
            <p:cNvSpPr>
              <a:spLocks/>
            </p:cNvSpPr>
            <p:nvPr/>
          </p:nvSpPr>
          <p:spPr bwMode="auto">
            <a:xfrm>
              <a:off x="2261888" y="8270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8" name="Freeform 27"/>
            <p:cNvSpPr>
              <a:spLocks/>
            </p:cNvSpPr>
            <p:nvPr/>
          </p:nvSpPr>
          <p:spPr bwMode="auto">
            <a:xfrm>
              <a:off x="3330275" y="-31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9" name="Freeform 28"/>
            <p:cNvSpPr>
              <a:spLocks/>
            </p:cNvSpPr>
            <p:nvPr/>
          </p:nvSpPr>
          <p:spPr bwMode="auto">
            <a:xfrm>
              <a:off x="3654125" y="-31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30" name="Freeform 29"/>
            <p:cNvSpPr>
              <a:spLocks/>
            </p:cNvSpPr>
            <p:nvPr/>
          </p:nvSpPr>
          <p:spPr bwMode="auto">
            <a:xfrm>
              <a:off x="2981025" y="-31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78" name="Freeform 30"/>
            <p:cNvSpPr>
              <a:spLocks/>
            </p:cNvSpPr>
            <p:nvPr/>
          </p:nvSpPr>
          <p:spPr bwMode="auto">
            <a:xfrm>
              <a:off x="2631775" y="-31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79" name="Freeform 31"/>
            <p:cNvSpPr>
              <a:spLocks/>
            </p:cNvSpPr>
            <p:nvPr/>
          </p:nvSpPr>
          <p:spPr bwMode="auto">
            <a:xfrm>
              <a:off x="1585613" y="-31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80" name="Freeform 32"/>
            <p:cNvSpPr>
              <a:spLocks/>
            </p:cNvSpPr>
            <p:nvPr/>
          </p:nvSpPr>
          <p:spPr bwMode="auto">
            <a:xfrm>
              <a:off x="272750" y="-31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grpSp>
      <p:pic>
        <p:nvPicPr>
          <p:cNvPr id="13" name="Picture 3" descr="O:\Logo_Library\N\NOMURA\A4\NOMURA_A4_CMYK_WHITE.emf"/>
          <p:cNvPicPr>
            <a:picLocks noChangeAspect="1" noChangeArrowheads="1"/>
          </p:cNvPicPr>
          <p:nvPr/>
        </p:nvPicPr>
        <p:blipFill>
          <a:blip r:embed="rId2" cstate="print"/>
          <a:srcRect/>
          <a:stretch>
            <a:fillRect/>
          </a:stretch>
        </p:blipFill>
        <p:spPr bwMode="auto">
          <a:xfrm>
            <a:off x="7721771" y="310690"/>
            <a:ext cx="1163207" cy="216024"/>
          </a:xfrm>
          <a:prstGeom prst="rect">
            <a:avLst/>
          </a:prstGeom>
          <a:noFill/>
        </p:spPr>
      </p:pic>
      <p:sp>
        <p:nvSpPr>
          <p:cNvPr id="18" name="Text Placeholder 17"/>
          <p:cNvSpPr>
            <a:spLocks noGrp="1"/>
          </p:cNvSpPr>
          <p:nvPr>
            <p:ph type="body" sz="quarter" idx="10" hasCustomPrompt="1"/>
          </p:nvPr>
        </p:nvSpPr>
        <p:spPr>
          <a:xfrm>
            <a:off x="403466" y="3888000"/>
            <a:ext cx="6646154" cy="507600"/>
          </a:xfrm>
          <a:prstGeom prst="rect">
            <a:avLst/>
          </a:prstGeom>
        </p:spPr>
        <p:txBody>
          <a:bodyPr lIns="0" tIns="72000" rIns="0" bIns="0" anchor="t" anchorCtr="0"/>
          <a:lstStyle>
            <a:lvl1pPr>
              <a:lnSpc>
                <a:spcPct val="120000"/>
              </a:lnSpc>
              <a:spcBef>
                <a:spcPts val="0"/>
              </a:spcBef>
              <a:spcAft>
                <a:spcPts val="0"/>
              </a:spcAft>
              <a:defRPr sz="1500" b="1" baseline="0">
                <a:latin typeface="+mj-lt"/>
                <a:ea typeface="+mj-ea"/>
              </a:defRPr>
            </a:lvl1pPr>
          </a:lstStyle>
          <a:p>
            <a:pPr lvl="0"/>
            <a:r>
              <a:rPr lang="en-US" dirty="0" smtClean="0"/>
              <a:t>Enter your subtitle here</a:t>
            </a:r>
            <a:r>
              <a:rPr lang="en-US" altLang="zh-TW" dirty="0" smtClean="0"/>
              <a:t>/</a:t>
            </a:r>
            <a:r>
              <a:rPr lang="zh-TW" altLang="en-US" dirty="0" smtClean="0"/>
              <a:t>副標題</a:t>
            </a:r>
            <a:endParaRPr lang="en-GB" dirty="0"/>
          </a:p>
        </p:txBody>
      </p:sp>
      <p:sp>
        <p:nvSpPr>
          <p:cNvPr id="16" name="Title 15"/>
          <p:cNvSpPr>
            <a:spLocks noGrp="1"/>
          </p:cNvSpPr>
          <p:nvPr>
            <p:ph type="title" hasCustomPrompt="1"/>
          </p:nvPr>
        </p:nvSpPr>
        <p:spPr>
          <a:xfrm>
            <a:off x="409093" y="2880000"/>
            <a:ext cx="6646154" cy="858952"/>
          </a:xfrm>
          <a:prstGeom prst="rect">
            <a:avLst/>
          </a:prstGeom>
        </p:spPr>
        <p:txBody>
          <a:bodyPr lIns="0" tIns="0" rIns="0" bIns="0" anchor="b" anchorCtr="0"/>
          <a:lstStyle>
            <a:lvl1pPr>
              <a:lnSpc>
                <a:spcPct val="120000"/>
              </a:lnSpc>
              <a:defRPr sz="2100" baseline="0">
                <a:latin typeface="+mj-lt"/>
                <a:ea typeface="+mj-ea"/>
              </a:defRPr>
            </a:lvl1pPr>
          </a:lstStyle>
          <a:p>
            <a:r>
              <a:rPr lang="en-US" dirty="0" smtClean="0"/>
              <a:t>Enter your title here</a:t>
            </a:r>
            <a:r>
              <a:rPr lang="en-US" altLang="zh-TW" dirty="0" smtClean="0"/>
              <a:t>/</a:t>
            </a:r>
            <a:r>
              <a:rPr lang="zh-TW" altLang="en-US" dirty="0" smtClean="0"/>
              <a:t>標題</a:t>
            </a:r>
            <a:endParaRPr lang="en-GB" dirty="0"/>
          </a:p>
        </p:txBody>
      </p:sp>
      <p:sp>
        <p:nvSpPr>
          <p:cNvPr id="32" name="Text Placeholder 31"/>
          <p:cNvSpPr>
            <a:spLocks noGrp="1"/>
          </p:cNvSpPr>
          <p:nvPr>
            <p:ph type="body" sz="quarter" idx="16" hasCustomPrompt="1"/>
          </p:nvPr>
        </p:nvSpPr>
        <p:spPr>
          <a:xfrm>
            <a:off x="403466" y="4671930"/>
            <a:ext cx="3655791" cy="828000"/>
          </a:xfrm>
          <a:prstGeom prst="rect">
            <a:avLst/>
          </a:prstGeom>
        </p:spPr>
        <p:txBody>
          <a:bodyPr lIns="0" tIns="0" rIns="0" bIns="0"/>
          <a:lstStyle>
            <a:lvl1pPr>
              <a:lnSpc>
                <a:spcPct val="100000"/>
              </a:lnSpc>
              <a:spcBef>
                <a:spcPts val="0"/>
              </a:spcBef>
              <a:spcAft>
                <a:spcPts val="0"/>
              </a:spcAft>
              <a:defRPr sz="1200" baseline="0">
                <a:latin typeface="+mn-lt"/>
                <a:ea typeface="+mn-ea"/>
              </a:defRPr>
            </a:lvl1pPr>
            <a:lvl2pPr>
              <a:defRPr sz="1050"/>
            </a:lvl2pPr>
            <a:lvl3pPr>
              <a:defRPr sz="1050"/>
            </a:lvl3pPr>
            <a:lvl4pPr>
              <a:defRPr sz="1050"/>
            </a:lvl4pPr>
            <a:lvl5pPr>
              <a:defRPr sz="1050"/>
            </a:lvl5pPr>
          </a:lstStyle>
          <a:p>
            <a:pPr lvl="0"/>
            <a:r>
              <a:rPr lang="en-US" altLang="zh-TW" dirty="0" smtClean="0"/>
              <a:t>Author / Presenter name </a:t>
            </a:r>
            <a:br>
              <a:rPr lang="en-US" altLang="zh-TW" dirty="0" smtClean="0"/>
            </a:br>
            <a:r>
              <a:rPr lang="en-US" dirty="0" smtClean="0"/>
              <a:t>Business Division</a:t>
            </a:r>
            <a:r>
              <a:rPr lang="zh-TW" altLang="en-US" dirty="0" smtClean="0"/>
              <a:t> </a:t>
            </a:r>
            <a:r>
              <a:rPr lang="en-US" dirty="0" smtClean="0"/>
              <a:t>/</a:t>
            </a:r>
            <a:r>
              <a:rPr lang="zh-TW" altLang="en-US" dirty="0" smtClean="0"/>
              <a:t> </a:t>
            </a:r>
            <a:r>
              <a:rPr lang="en-US" dirty="0" smtClean="0"/>
              <a:t>Department</a:t>
            </a:r>
            <a:br>
              <a:rPr lang="en-US" dirty="0" smtClean="0"/>
            </a:br>
            <a:r>
              <a:rPr lang="en-US" dirty="0" smtClean="0"/>
              <a:t>Region Label</a:t>
            </a:r>
            <a:endParaRPr lang="en-GB" dirty="0"/>
          </a:p>
        </p:txBody>
      </p:sp>
      <p:sp>
        <p:nvSpPr>
          <p:cNvPr id="17" name="Text Placeholder 31"/>
          <p:cNvSpPr>
            <a:spLocks noGrp="1"/>
          </p:cNvSpPr>
          <p:nvPr>
            <p:ph type="body" sz="quarter" idx="17" hasCustomPrompt="1"/>
          </p:nvPr>
        </p:nvSpPr>
        <p:spPr>
          <a:xfrm>
            <a:off x="403466" y="5899059"/>
            <a:ext cx="3655791" cy="288000"/>
          </a:xfrm>
          <a:prstGeom prst="rect">
            <a:avLst/>
          </a:prstGeom>
        </p:spPr>
        <p:txBody>
          <a:bodyPr lIns="0" tIns="0" rIns="0" bIns="0"/>
          <a:lstStyle>
            <a:lvl1pPr>
              <a:lnSpc>
                <a:spcPct val="120000"/>
              </a:lnSpc>
              <a:spcBef>
                <a:spcPts val="0"/>
              </a:spcBef>
              <a:spcAft>
                <a:spcPts val="0"/>
              </a:spcAft>
              <a:defRPr sz="1050" baseline="0">
                <a:latin typeface="+mn-lt"/>
                <a:ea typeface="+mn-ea"/>
              </a:defRPr>
            </a:lvl1pPr>
            <a:lvl2pPr>
              <a:defRPr sz="1050"/>
            </a:lvl2pPr>
            <a:lvl3pPr>
              <a:defRPr sz="1050"/>
            </a:lvl3pPr>
            <a:lvl4pPr>
              <a:defRPr sz="1050"/>
            </a:lvl4pPr>
            <a:lvl5pPr>
              <a:defRPr sz="1050"/>
            </a:lvl5pPr>
          </a:lstStyle>
          <a:p>
            <a:pPr lvl="0"/>
            <a:r>
              <a:rPr lang="en-US" altLang="zh-TW" dirty="0" smtClean="0"/>
              <a:t>Date </a:t>
            </a:r>
            <a:r>
              <a:rPr lang="en-US" altLang="zh-TW" dirty="0" err="1" smtClean="0"/>
              <a:t>yyyy</a:t>
            </a:r>
            <a:r>
              <a:rPr lang="en-US" altLang="zh-TW" dirty="0" smtClean="0"/>
              <a:t>/mm/</a:t>
            </a:r>
            <a:r>
              <a:rPr lang="en-US" altLang="zh-TW" dirty="0" err="1" smtClean="0"/>
              <a:t>dd</a:t>
            </a:r>
            <a:endParaRPr lang="en-GB" dirty="0"/>
          </a:p>
        </p:txBody>
      </p:sp>
      <p:pic>
        <p:nvPicPr>
          <p:cNvPr id="21" name="圖片 20" descr="英文-1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9785"/>
            <a:ext cx="9144000" cy="538217"/>
          </a:xfrm>
          <a:prstGeom prst="rect">
            <a:avLst/>
          </a:prstGeom>
        </p:spPr>
      </p:pic>
    </p:spTree>
    <p:extLst>
      <p:ext uri="{BB962C8B-B14F-4D97-AF65-F5344CB8AC3E}">
        <p14:creationId xmlns:p14="http://schemas.microsoft.com/office/powerpoint/2010/main" val="28588745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45908" y="3338307"/>
            <a:ext cx="8640000" cy="1296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30" hasCustomPrompt="1"/>
          </p:nvPr>
        </p:nvSpPr>
        <p:spPr>
          <a:xfrm>
            <a:off x="245908" y="4912047"/>
            <a:ext cx="8640000" cy="1296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2" name="Content Placeholder 3"/>
          <p:cNvSpPr>
            <a:spLocks noGrp="1"/>
          </p:cNvSpPr>
          <p:nvPr>
            <p:ph sz="half" idx="31" hasCustomPrompt="1"/>
          </p:nvPr>
        </p:nvSpPr>
        <p:spPr>
          <a:xfrm>
            <a:off x="245908" y="1772816"/>
            <a:ext cx="8640000" cy="1296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3" name="Text Placeholder 2"/>
          <p:cNvSpPr>
            <a:spLocks noGrp="1"/>
          </p:cNvSpPr>
          <p:nvPr>
            <p:ph type="body" idx="1" hasCustomPrompt="1"/>
          </p:nvPr>
        </p:nvSpPr>
        <p:spPr>
          <a:xfrm>
            <a:off x="245908" y="1484784"/>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32" hasCustomPrompt="1"/>
          </p:nvPr>
        </p:nvSpPr>
        <p:spPr>
          <a:xfrm>
            <a:off x="245908" y="3052327"/>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1" name="Text Placeholder 2"/>
          <p:cNvSpPr>
            <a:spLocks noGrp="1"/>
          </p:cNvSpPr>
          <p:nvPr>
            <p:ph type="body" idx="33" hasCustomPrompt="1"/>
          </p:nvPr>
        </p:nvSpPr>
        <p:spPr>
          <a:xfrm>
            <a:off x="245908" y="4629824"/>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34"/>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35"/>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5"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360275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7" name="Content Placeholder 3"/>
          <p:cNvSpPr>
            <a:spLocks noGrp="1"/>
          </p:cNvSpPr>
          <p:nvPr>
            <p:ph sz="half" idx="2" hasCustomPrompt="1"/>
          </p:nvPr>
        </p:nvSpPr>
        <p:spPr>
          <a:xfrm>
            <a:off x="245908" y="1700944"/>
            <a:ext cx="4253539" cy="1224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5" name="Content Placeholder 3"/>
          <p:cNvSpPr>
            <a:spLocks noGrp="1"/>
          </p:cNvSpPr>
          <p:nvPr>
            <p:ph sz="half" idx="19" hasCustomPrompt="1"/>
          </p:nvPr>
        </p:nvSpPr>
        <p:spPr>
          <a:xfrm>
            <a:off x="4639016" y="1700944"/>
            <a:ext cx="4253539" cy="1224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8" name="Content Placeholder 3"/>
          <p:cNvSpPr>
            <a:spLocks noGrp="1"/>
          </p:cNvSpPr>
          <p:nvPr>
            <p:ph sz="half" idx="43" hasCustomPrompt="1"/>
          </p:nvPr>
        </p:nvSpPr>
        <p:spPr>
          <a:xfrm>
            <a:off x="245908" y="3357128"/>
            <a:ext cx="4253539" cy="1224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9" name="Content Placeholder 3"/>
          <p:cNvSpPr>
            <a:spLocks noGrp="1"/>
          </p:cNvSpPr>
          <p:nvPr>
            <p:ph sz="half" idx="44" hasCustomPrompt="1"/>
          </p:nvPr>
        </p:nvSpPr>
        <p:spPr>
          <a:xfrm>
            <a:off x="4639016" y="3357128"/>
            <a:ext cx="4253539" cy="1224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6" name="Content Placeholder 3"/>
          <p:cNvSpPr>
            <a:spLocks noGrp="1"/>
          </p:cNvSpPr>
          <p:nvPr>
            <p:ph sz="half" idx="47" hasCustomPrompt="1"/>
          </p:nvPr>
        </p:nvSpPr>
        <p:spPr>
          <a:xfrm>
            <a:off x="245908" y="4941304"/>
            <a:ext cx="4253539" cy="1224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7" name="Content Placeholder 3"/>
          <p:cNvSpPr>
            <a:spLocks noGrp="1"/>
          </p:cNvSpPr>
          <p:nvPr>
            <p:ph sz="half" idx="48" hasCustomPrompt="1"/>
          </p:nvPr>
        </p:nvSpPr>
        <p:spPr>
          <a:xfrm>
            <a:off x="4639016" y="4941304"/>
            <a:ext cx="4253539" cy="1224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Text Placeholder 2"/>
          <p:cNvSpPr>
            <a:spLocks noGrp="1"/>
          </p:cNvSpPr>
          <p:nvPr>
            <p:ph type="body" idx="1" hasCustomPrompt="1"/>
          </p:nvPr>
        </p:nvSpPr>
        <p:spPr>
          <a:xfrm>
            <a:off x="245908" y="1445124"/>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2" name="Text Placeholder 2"/>
          <p:cNvSpPr>
            <a:spLocks noGrp="1"/>
          </p:cNvSpPr>
          <p:nvPr>
            <p:ph type="body" idx="49" hasCustomPrompt="1"/>
          </p:nvPr>
        </p:nvSpPr>
        <p:spPr>
          <a:xfrm>
            <a:off x="245908" y="3057492"/>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50" hasCustomPrompt="1"/>
          </p:nvPr>
        </p:nvSpPr>
        <p:spPr>
          <a:xfrm>
            <a:off x="245908" y="4658836"/>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51" hasCustomPrompt="1"/>
          </p:nvPr>
        </p:nvSpPr>
        <p:spPr>
          <a:xfrm>
            <a:off x="4639548" y="1445124"/>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52" hasCustomPrompt="1"/>
          </p:nvPr>
        </p:nvSpPr>
        <p:spPr>
          <a:xfrm>
            <a:off x="4639548" y="3057492"/>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4" name="Text Placeholder 2"/>
          <p:cNvSpPr>
            <a:spLocks noGrp="1"/>
          </p:cNvSpPr>
          <p:nvPr>
            <p:ph type="body" idx="53" hasCustomPrompt="1"/>
          </p:nvPr>
        </p:nvSpPr>
        <p:spPr>
          <a:xfrm>
            <a:off x="4639548" y="4658836"/>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54"/>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55"/>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8"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46294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45908" y="1772816"/>
            <a:ext cx="2791385" cy="442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37" hasCustomPrompt="1"/>
          </p:nvPr>
        </p:nvSpPr>
        <p:spPr>
          <a:xfrm>
            <a:off x="6097846" y="1772817"/>
            <a:ext cx="2791385" cy="442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38" hasCustomPrompt="1"/>
          </p:nvPr>
        </p:nvSpPr>
        <p:spPr>
          <a:xfrm>
            <a:off x="3175200" y="1772816"/>
            <a:ext cx="2791385" cy="442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5" name="Text Placeholder 2"/>
          <p:cNvSpPr>
            <a:spLocks noGrp="1"/>
          </p:cNvSpPr>
          <p:nvPr>
            <p:ph type="body" idx="1" hasCustomPrompt="1"/>
          </p:nvPr>
        </p:nvSpPr>
        <p:spPr>
          <a:xfrm>
            <a:off x="245908" y="148480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6" name="Text Placeholder 2"/>
          <p:cNvSpPr>
            <a:spLocks noGrp="1"/>
          </p:cNvSpPr>
          <p:nvPr>
            <p:ph type="body" idx="39" hasCustomPrompt="1"/>
          </p:nvPr>
        </p:nvSpPr>
        <p:spPr>
          <a:xfrm>
            <a:off x="3176175" y="148480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40" hasCustomPrompt="1"/>
          </p:nvPr>
        </p:nvSpPr>
        <p:spPr>
          <a:xfrm>
            <a:off x="6097329" y="148480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41"/>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42"/>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3"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8037789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9" name="Content Placeholder 3"/>
          <p:cNvSpPr>
            <a:spLocks noGrp="1"/>
          </p:cNvSpPr>
          <p:nvPr>
            <p:ph sz="half" idx="36" hasCustomPrompt="1"/>
          </p:nvPr>
        </p:nvSpPr>
        <p:spPr>
          <a:xfrm>
            <a:off x="245908" y="1701040"/>
            <a:ext cx="2791532"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0" name="Content Placeholder 3"/>
          <p:cNvSpPr>
            <a:spLocks noGrp="1"/>
          </p:cNvSpPr>
          <p:nvPr>
            <p:ph sz="half" idx="37" hasCustomPrompt="1"/>
          </p:nvPr>
        </p:nvSpPr>
        <p:spPr>
          <a:xfrm>
            <a:off x="6097847" y="1701040"/>
            <a:ext cx="2791532"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7" name="Content Placeholder 3"/>
          <p:cNvSpPr>
            <a:spLocks noGrp="1"/>
          </p:cNvSpPr>
          <p:nvPr>
            <p:ph sz="half" idx="38" hasCustomPrompt="1"/>
          </p:nvPr>
        </p:nvSpPr>
        <p:spPr>
          <a:xfrm>
            <a:off x="3175201" y="1701040"/>
            <a:ext cx="2791532"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1" name="Content Placeholder 3"/>
          <p:cNvSpPr>
            <a:spLocks noGrp="1"/>
          </p:cNvSpPr>
          <p:nvPr>
            <p:ph sz="half" idx="39" hasCustomPrompt="1"/>
          </p:nvPr>
        </p:nvSpPr>
        <p:spPr>
          <a:xfrm>
            <a:off x="245908" y="4149312"/>
            <a:ext cx="2791532"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097847" y="4149312"/>
            <a:ext cx="2791532"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175201" y="4149312"/>
            <a:ext cx="2791532"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6" name="Text Placeholder 2"/>
          <p:cNvSpPr>
            <a:spLocks noGrp="1"/>
          </p:cNvSpPr>
          <p:nvPr>
            <p:ph type="body" idx="1" hasCustomPrompt="1"/>
          </p:nvPr>
        </p:nvSpPr>
        <p:spPr>
          <a:xfrm>
            <a:off x="245908" y="1436230"/>
            <a:ext cx="279153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8" name="Text Placeholder 2"/>
          <p:cNvSpPr>
            <a:spLocks noGrp="1"/>
          </p:cNvSpPr>
          <p:nvPr>
            <p:ph type="body" idx="42" hasCustomPrompt="1"/>
          </p:nvPr>
        </p:nvSpPr>
        <p:spPr>
          <a:xfrm>
            <a:off x="3176176" y="1436230"/>
            <a:ext cx="279153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9" name="Text Placeholder 2"/>
          <p:cNvSpPr>
            <a:spLocks noGrp="1"/>
          </p:cNvSpPr>
          <p:nvPr>
            <p:ph type="body" idx="43" hasCustomPrompt="1"/>
          </p:nvPr>
        </p:nvSpPr>
        <p:spPr>
          <a:xfrm>
            <a:off x="6097330" y="1436230"/>
            <a:ext cx="279153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0" name="Text Placeholder 2"/>
          <p:cNvSpPr>
            <a:spLocks noGrp="1"/>
          </p:cNvSpPr>
          <p:nvPr>
            <p:ph type="body" idx="44" hasCustomPrompt="1"/>
          </p:nvPr>
        </p:nvSpPr>
        <p:spPr>
          <a:xfrm>
            <a:off x="245908" y="3868798"/>
            <a:ext cx="279153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176176" y="3868798"/>
            <a:ext cx="279153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097330" y="3868798"/>
            <a:ext cx="279153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47"/>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48"/>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9"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21057299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4" name="Content Placeholder 3"/>
          <p:cNvSpPr>
            <a:spLocks noGrp="1"/>
          </p:cNvSpPr>
          <p:nvPr>
            <p:ph sz="half" idx="2" hasCustomPrompt="1"/>
          </p:nvPr>
        </p:nvSpPr>
        <p:spPr>
          <a:xfrm>
            <a:off x="245908" y="1773048"/>
            <a:ext cx="4253539"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Content Placeholder 3"/>
          <p:cNvSpPr>
            <a:spLocks noGrp="1"/>
          </p:cNvSpPr>
          <p:nvPr>
            <p:ph sz="half" idx="19" hasCustomPrompt="1"/>
          </p:nvPr>
        </p:nvSpPr>
        <p:spPr>
          <a:xfrm>
            <a:off x="4632369" y="1773048"/>
            <a:ext cx="4253539" cy="208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20" hasCustomPrompt="1"/>
          </p:nvPr>
        </p:nvSpPr>
        <p:spPr>
          <a:xfrm>
            <a:off x="245908" y="4215920"/>
            <a:ext cx="4253539" cy="2052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1" name="Content Placeholder 3"/>
          <p:cNvSpPr>
            <a:spLocks noGrp="1"/>
          </p:cNvSpPr>
          <p:nvPr>
            <p:ph sz="half" idx="21" hasCustomPrompt="1"/>
          </p:nvPr>
        </p:nvSpPr>
        <p:spPr>
          <a:xfrm>
            <a:off x="4632369" y="4215920"/>
            <a:ext cx="4253539" cy="2052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9" name="Text Placeholder 2"/>
          <p:cNvSpPr>
            <a:spLocks noGrp="1"/>
          </p:cNvSpPr>
          <p:nvPr>
            <p:ph type="body" idx="1" hasCustomPrompt="1"/>
          </p:nvPr>
        </p:nvSpPr>
        <p:spPr>
          <a:xfrm>
            <a:off x="245908" y="14843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0" name="Text Placeholder 2"/>
          <p:cNvSpPr>
            <a:spLocks noGrp="1"/>
          </p:cNvSpPr>
          <p:nvPr>
            <p:ph type="body" idx="22" hasCustomPrompt="1"/>
          </p:nvPr>
        </p:nvSpPr>
        <p:spPr>
          <a:xfrm>
            <a:off x="4631158" y="14843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23" hasCustomPrompt="1"/>
          </p:nvPr>
        </p:nvSpPr>
        <p:spPr>
          <a:xfrm>
            <a:off x="245908" y="3933056"/>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24" hasCustomPrompt="1"/>
          </p:nvPr>
        </p:nvSpPr>
        <p:spPr>
          <a:xfrm>
            <a:off x="4631158" y="3933056"/>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25"/>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26"/>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7"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22360466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10">
    <p:spTree>
      <p:nvGrpSpPr>
        <p:cNvPr id="1" name=""/>
        <p:cNvGrpSpPr/>
        <p:nvPr/>
      </p:nvGrpSpPr>
      <p:grpSpPr>
        <a:xfrm>
          <a:off x="0" y="0"/>
          <a:ext cx="0" cy="0"/>
          <a:chOff x="0" y="0"/>
          <a:chExt cx="0" cy="0"/>
        </a:xfrm>
      </p:grpSpPr>
      <p:sp>
        <p:nvSpPr>
          <p:cNvPr id="16"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3" name="Content Placeholder 3"/>
          <p:cNvSpPr>
            <a:spLocks noGrp="1"/>
          </p:cNvSpPr>
          <p:nvPr>
            <p:ph sz="half" idx="36" hasCustomPrompt="1"/>
          </p:nvPr>
        </p:nvSpPr>
        <p:spPr>
          <a:xfrm>
            <a:off x="245908" y="1772816"/>
            <a:ext cx="5715692"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Content Placeholder 3"/>
          <p:cNvSpPr>
            <a:spLocks noGrp="1"/>
          </p:cNvSpPr>
          <p:nvPr>
            <p:ph sz="half" idx="37" hasCustomPrompt="1"/>
          </p:nvPr>
        </p:nvSpPr>
        <p:spPr>
          <a:xfrm>
            <a:off x="6101169" y="1772816"/>
            <a:ext cx="2791385"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4" name="Text Placeholder 2"/>
          <p:cNvSpPr>
            <a:spLocks noGrp="1"/>
          </p:cNvSpPr>
          <p:nvPr>
            <p:ph type="body" idx="1" hasCustomPrompt="1"/>
          </p:nvPr>
        </p:nvSpPr>
        <p:spPr>
          <a:xfrm>
            <a:off x="245908" y="1484808"/>
            <a:ext cx="571569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5" name="Text Placeholder 2"/>
          <p:cNvSpPr>
            <a:spLocks noGrp="1"/>
          </p:cNvSpPr>
          <p:nvPr>
            <p:ph type="body" idx="38" hasCustomPrompt="1"/>
          </p:nvPr>
        </p:nvSpPr>
        <p:spPr>
          <a:xfrm>
            <a:off x="6100785" y="148480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39"/>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40"/>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1"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7324033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11">
    <p:spTree>
      <p:nvGrpSpPr>
        <p:cNvPr id="1" name=""/>
        <p:cNvGrpSpPr/>
        <p:nvPr/>
      </p:nvGrpSpPr>
      <p:grpSpPr>
        <a:xfrm>
          <a:off x="0" y="0"/>
          <a:ext cx="0" cy="0"/>
          <a:chOff x="0" y="0"/>
          <a:chExt cx="0" cy="0"/>
        </a:xfrm>
      </p:grpSpPr>
      <p:sp>
        <p:nvSpPr>
          <p:cNvPr id="19"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0" name="Content Placeholder 3"/>
          <p:cNvSpPr>
            <a:spLocks noGrp="1"/>
          </p:cNvSpPr>
          <p:nvPr>
            <p:ph sz="half" idx="36" hasCustomPrompt="1"/>
          </p:nvPr>
        </p:nvSpPr>
        <p:spPr>
          <a:xfrm>
            <a:off x="3176862" y="1772816"/>
            <a:ext cx="5715692"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2" name="Content Placeholder 3"/>
          <p:cNvSpPr>
            <a:spLocks noGrp="1"/>
          </p:cNvSpPr>
          <p:nvPr>
            <p:ph sz="half" idx="37" hasCustomPrompt="1"/>
          </p:nvPr>
        </p:nvSpPr>
        <p:spPr>
          <a:xfrm>
            <a:off x="245908" y="1772816"/>
            <a:ext cx="2791385"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4" name="Text Placeholder 2"/>
          <p:cNvSpPr>
            <a:spLocks noGrp="1"/>
          </p:cNvSpPr>
          <p:nvPr>
            <p:ph type="body" idx="1" hasCustomPrompt="1"/>
          </p:nvPr>
        </p:nvSpPr>
        <p:spPr>
          <a:xfrm>
            <a:off x="245908" y="148480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7" name="Text Placeholder 2"/>
          <p:cNvSpPr>
            <a:spLocks noGrp="1"/>
          </p:cNvSpPr>
          <p:nvPr>
            <p:ph type="body" idx="38" hasCustomPrompt="1"/>
          </p:nvPr>
        </p:nvSpPr>
        <p:spPr>
          <a:xfrm>
            <a:off x="3176152" y="1484808"/>
            <a:ext cx="571569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39"/>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40"/>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3"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7196590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2">
    <p:spTree>
      <p:nvGrpSpPr>
        <p:cNvPr id="1" name=""/>
        <p:cNvGrpSpPr/>
        <p:nvPr/>
      </p:nvGrpSpPr>
      <p:grpSpPr>
        <a:xfrm>
          <a:off x="0" y="0"/>
          <a:ext cx="0" cy="0"/>
          <a:chOff x="0" y="0"/>
          <a:chExt cx="0" cy="0"/>
        </a:xfrm>
      </p:grpSpPr>
      <p:sp>
        <p:nvSpPr>
          <p:cNvPr id="22"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4" name="Content Placeholder 3"/>
          <p:cNvSpPr>
            <a:spLocks noGrp="1"/>
          </p:cNvSpPr>
          <p:nvPr>
            <p:ph sz="half" idx="36" hasCustomPrompt="1"/>
          </p:nvPr>
        </p:nvSpPr>
        <p:spPr>
          <a:xfrm>
            <a:off x="3176862" y="1701040"/>
            <a:ext cx="5715692" cy="2160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Content Placeholder 3"/>
          <p:cNvSpPr>
            <a:spLocks noGrp="1"/>
          </p:cNvSpPr>
          <p:nvPr>
            <p:ph sz="half" idx="37" hasCustomPrompt="1"/>
          </p:nvPr>
        </p:nvSpPr>
        <p:spPr>
          <a:xfrm>
            <a:off x="245908" y="1701040"/>
            <a:ext cx="2791385" cy="2160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38" hasCustomPrompt="1"/>
          </p:nvPr>
        </p:nvSpPr>
        <p:spPr>
          <a:xfrm>
            <a:off x="3176862" y="4125580"/>
            <a:ext cx="5715692" cy="21117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9" name="Content Placeholder 3"/>
          <p:cNvSpPr>
            <a:spLocks noGrp="1"/>
          </p:cNvSpPr>
          <p:nvPr>
            <p:ph sz="half" idx="39" hasCustomPrompt="1"/>
          </p:nvPr>
        </p:nvSpPr>
        <p:spPr>
          <a:xfrm>
            <a:off x="245908" y="4125580"/>
            <a:ext cx="2791385" cy="21117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0" name="Text Placeholder 2"/>
          <p:cNvSpPr>
            <a:spLocks noGrp="1"/>
          </p:cNvSpPr>
          <p:nvPr>
            <p:ph type="body" idx="1" hasCustomPrompt="1"/>
          </p:nvPr>
        </p:nvSpPr>
        <p:spPr>
          <a:xfrm>
            <a:off x="245908" y="1484309"/>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40" hasCustomPrompt="1"/>
          </p:nvPr>
        </p:nvSpPr>
        <p:spPr>
          <a:xfrm>
            <a:off x="3176152" y="1484309"/>
            <a:ext cx="571569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41" hasCustomPrompt="1"/>
          </p:nvPr>
        </p:nvSpPr>
        <p:spPr>
          <a:xfrm>
            <a:off x="245908" y="39330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42" hasCustomPrompt="1"/>
          </p:nvPr>
        </p:nvSpPr>
        <p:spPr>
          <a:xfrm>
            <a:off x="3176152" y="3933056"/>
            <a:ext cx="571569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43"/>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44"/>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7"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0378133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4" name="Content Placeholder 3"/>
          <p:cNvSpPr>
            <a:spLocks noGrp="1"/>
          </p:cNvSpPr>
          <p:nvPr>
            <p:ph sz="half" idx="36" hasCustomPrompt="1"/>
          </p:nvPr>
        </p:nvSpPr>
        <p:spPr>
          <a:xfrm>
            <a:off x="245908" y="1701040"/>
            <a:ext cx="5715692" cy="2160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Content Placeholder 3"/>
          <p:cNvSpPr>
            <a:spLocks noGrp="1"/>
          </p:cNvSpPr>
          <p:nvPr>
            <p:ph sz="half" idx="37" hasCustomPrompt="1"/>
          </p:nvPr>
        </p:nvSpPr>
        <p:spPr>
          <a:xfrm>
            <a:off x="6101169" y="1701040"/>
            <a:ext cx="2791385" cy="2160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38" hasCustomPrompt="1"/>
          </p:nvPr>
        </p:nvSpPr>
        <p:spPr>
          <a:xfrm>
            <a:off x="245908" y="4159450"/>
            <a:ext cx="5715692" cy="2085525"/>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9" name="Content Placeholder 3"/>
          <p:cNvSpPr>
            <a:spLocks noGrp="1"/>
          </p:cNvSpPr>
          <p:nvPr>
            <p:ph sz="half" idx="39" hasCustomPrompt="1"/>
          </p:nvPr>
        </p:nvSpPr>
        <p:spPr>
          <a:xfrm>
            <a:off x="6101169" y="4159450"/>
            <a:ext cx="2791385" cy="2085525"/>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1" name="Text Placeholder 2"/>
          <p:cNvSpPr>
            <a:spLocks noGrp="1"/>
          </p:cNvSpPr>
          <p:nvPr>
            <p:ph type="body" idx="40" hasCustomPrompt="1"/>
          </p:nvPr>
        </p:nvSpPr>
        <p:spPr>
          <a:xfrm>
            <a:off x="245908" y="1484309"/>
            <a:ext cx="571569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1" hasCustomPrompt="1"/>
          </p:nvPr>
        </p:nvSpPr>
        <p:spPr>
          <a:xfrm>
            <a:off x="6100785" y="1484309"/>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2" name="Text Placeholder 2"/>
          <p:cNvSpPr>
            <a:spLocks noGrp="1"/>
          </p:cNvSpPr>
          <p:nvPr>
            <p:ph type="body" idx="41" hasCustomPrompt="1"/>
          </p:nvPr>
        </p:nvSpPr>
        <p:spPr>
          <a:xfrm>
            <a:off x="245908" y="3933056"/>
            <a:ext cx="571569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3" name="Text Placeholder 2"/>
          <p:cNvSpPr>
            <a:spLocks noGrp="1"/>
          </p:cNvSpPr>
          <p:nvPr>
            <p:ph type="body" idx="42" hasCustomPrompt="1"/>
          </p:nvPr>
        </p:nvSpPr>
        <p:spPr>
          <a:xfrm>
            <a:off x="6100785" y="39330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43"/>
          </p:nvPr>
        </p:nvSpPr>
        <p:spPr/>
        <p:txBody>
          <a:bodyPr/>
          <a:lstStyle>
            <a:lvl1pPr>
              <a:lnSpc>
                <a:spcPct val="100000"/>
              </a:lnSpc>
              <a:defRPr baseline="0">
                <a:latin typeface="+mn-lt"/>
                <a:ea typeface="+mn-ea"/>
              </a:defRPr>
            </a:lvl1pPr>
          </a:lstStyle>
          <a:p>
            <a:endParaRPr lang="zh-TW" altLang="en-US"/>
          </a:p>
        </p:txBody>
      </p:sp>
      <p:sp>
        <p:nvSpPr>
          <p:cNvPr id="3" name="投影片編號版面配置區 2"/>
          <p:cNvSpPr>
            <a:spLocks noGrp="1"/>
          </p:cNvSpPr>
          <p:nvPr>
            <p:ph type="sldNum" sz="quarter" idx="44"/>
          </p:nvPr>
        </p:nvSpPr>
        <p:spPr/>
        <p:txBody>
          <a:bodyPr/>
          <a:lstStyle>
            <a:lvl1pPr>
              <a:lnSpc>
                <a:spcPct val="100000"/>
              </a:lnSpc>
              <a:defRPr baseline="0">
                <a:latin typeface="+mn-lt"/>
                <a:ea typeface="+mn-ea"/>
              </a:defRPr>
            </a:lvl1pPr>
          </a:lstStyle>
          <a:p>
            <a:fld id="{2C90D96F-1D55-4F04-9D7F-0C72F69521CD}" type="slidenum">
              <a:rPr lang="zh-TW" altLang="en-US" smtClean="0"/>
              <a:t>‹#›</a:t>
            </a:fld>
            <a:endParaRPr lang="zh-TW" altLang="en-US"/>
          </a:p>
        </p:txBody>
      </p:sp>
      <p:sp>
        <p:nvSpPr>
          <p:cNvPr id="17"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55241877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45908" y="1772818"/>
            <a:ext cx="2060308" cy="446609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50" hasCustomPrompt="1"/>
          </p:nvPr>
        </p:nvSpPr>
        <p:spPr>
          <a:xfrm>
            <a:off x="2439139" y="1772818"/>
            <a:ext cx="2060308" cy="446609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5" name="Content Placeholder 3"/>
          <p:cNvSpPr>
            <a:spLocks noGrp="1"/>
          </p:cNvSpPr>
          <p:nvPr>
            <p:ph sz="half" idx="51" hasCustomPrompt="1"/>
          </p:nvPr>
        </p:nvSpPr>
        <p:spPr>
          <a:xfrm>
            <a:off x="4639016" y="1772818"/>
            <a:ext cx="2060308" cy="446609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6" name="Content Placeholder 3"/>
          <p:cNvSpPr>
            <a:spLocks noGrp="1"/>
          </p:cNvSpPr>
          <p:nvPr>
            <p:ph sz="half" idx="52" hasCustomPrompt="1"/>
          </p:nvPr>
        </p:nvSpPr>
        <p:spPr>
          <a:xfrm>
            <a:off x="6832247" y="1772818"/>
            <a:ext cx="2060308" cy="446609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8" name="Text Placeholder 2"/>
          <p:cNvSpPr>
            <a:spLocks noGrp="1"/>
          </p:cNvSpPr>
          <p:nvPr>
            <p:ph type="body" idx="1" hasCustomPrompt="1"/>
          </p:nvPr>
        </p:nvSpPr>
        <p:spPr>
          <a:xfrm>
            <a:off x="245908" y="148480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9" name="Text Placeholder 2"/>
          <p:cNvSpPr>
            <a:spLocks noGrp="1"/>
          </p:cNvSpPr>
          <p:nvPr>
            <p:ph type="body" idx="53" hasCustomPrompt="1"/>
          </p:nvPr>
        </p:nvSpPr>
        <p:spPr>
          <a:xfrm>
            <a:off x="2438319" y="148480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0" name="Text Placeholder 2"/>
          <p:cNvSpPr>
            <a:spLocks noGrp="1"/>
          </p:cNvSpPr>
          <p:nvPr>
            <p:ph type="body" idx="54" hasCustomPrompt="1"/>
          </p:nvPr>
        </p:nvSpPr>
        <p:spPr>
          <a:xfrm>
            <a:off x="4639016" y="148480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55" hasCustomPrompt="1"/>
          </p:nvPr>
        </p:nvSpPr>
        <p:spPr>
          <a:xfrm>
            <a:off x="6832247" y="148480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56"/>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57"/>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5"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2707754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N_Cover">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251770" y="-10800"/>
            <a:ext cx="8892263" cy="2528888"/>
            <a:chOff x="272750" y="-15875"/>
            <a:chExt cx="9633285" cy="2528888"/>
          </a:xfrm>
        </p:grpSpPr>
        <p:sp>
          <p:nvSpPr>
            <p:cNvPr id="2056" name="AutoShape 8"/>
            <p:cNvSpPr>
              <a:spLocks noChangeAspect="1" noChangeArrowheads="1" noTextEdit="1"/>
            </p:cNvSpPr>
            <p:nvPr/>
          </p:nvSpPr>
          <p:spPr bwMode="auto">
            <a:xfrm>
              <a:off x="294975" y="-15875"/>
              <a:ext cx="9563100" cy="2509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67" name="Freeform 19"/>
            <p:cNvSpPr>
              <a:spLocks/>
            </p:cNvSpPr>
            <p:nvPr/>
          </p:nvSpPr>
          <p:spPr bwMode="auto">
            <a:xfrm>
              <a:off x="294975" y="-127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4" name="Freeform 24"/>
            <p:cNvSpPr>
              <a:spLocks/>
            </p:cNvSpPr>
            <p:nvPr/>
          </p:nvSpPr>
          <p:spPr bwMode="auto">
            <a:xfrm>
              <a:off x="3997025" y="-3175"/>
              <a:ext cx="5909010" cy="2516188"/>
            </a:xfrm>
            <a:custGeom>
              <a:avLst/>
              <a:gdLst>
                <a:gd name="connsiteX0" fmla="*/ 0 w 10328"/>
                <a:gd name="connsiteY0" fmla="*/ 3129 h 10000"/>
                <a:gd name="connsiteX1" fmla="*/ 1340 w 10328"/>
                <a:gd name="connsiteY1" fmla="*/ 10000 h 10000"/>
                <a:gd name="connsiteX2" fmla="*/ 10328 w 10328"/>
                <a:gd name="connsiteY2" fmla="*/ 10000 h 10000"/>
                <a:gd name="connsiteX3" fmla="*/ 10000 w 10328"/>
                <a:gd name="connsiteY3" fmla="*/ 0 h 10000"/>
                <a:gd name="connsiteX4" fmla="*/ 594 w 10328"/>
                <a:gd name="connsiteY4" fmla="*/ 0 h 10000"/>
                <a:gd name="connsiteX5" fmla="*/ 0 w 10328"/>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437"/>
                <a:gd name="connsiteY0" fmla="*/ 3129 h 10000"/>
                <a:gd name="connsiteX1" fmla="*/ 1340 w 10437"/>
                <a:gd name="connsiteY1" fmla="*/ 10000 h 10000"/>
                <a:gd name="connsiteX2" fmla="*/ 10328 w 10437"/>
                <a:gd name="connsiteY2" fmla="*/ 10000 h 10000"/>
                <a:gd name="connsiteX3" fmla="*/ 10328 w 10437"/>
                <a:gd name="connsiteY3" fmla="*/ 0 h 10000"/>
                <a:gd name="connsiteX4" fmla="*/ 594 w 10437"/>
                <a:gd name="connsiteY4" fmla="*/ 0 h 10000"/>
                <a:gd name="connsiteX5" fmla="*/ 0 w 10437"/>
                <a:gd name="connsiteY5" fmla="*/ 3129 h 10000"/>
                <a:gd name="connsiteX0" fmla="*/ 0 w 10328"/>
                <a:gd name="connsiteY0" fmla="*/ 3129 h 10000"/>
                <a:gd name="connsiteX1" fmla="*/ 1340 w 10328"/>
                <a:gd name="connsiteY1" fmla="*/ 10000 h 10000"/>
                <a:gd name="connsiteX2" fmla="*/ 10328 w 10328"/>
                <a:gd name="connsiteY2" fmla="*/ 10000 h 10000"/>
                <a:gd name="connsiteX3" fmla="*/ 10328 w 10328"/>
                <a:gd name="connsiteY3" fmla="*/ 0 h 10000"/>
                <a:gd name="connsiteX4" fmla="*/ 594 w 10328"/>
                <a:gd name="connsiteY4" fmla="*/ 0 h 10000"/>
                <a:gd name="connsiteX5" fmla="*/ 0 w 10328"/>
                <a:gd name="connsiteY5" fmla="*/ 312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8" h="10000">
                  <a:moveTo>
                    <a:pt x="0" y="3129"/>
                  </a:moveTo>
                  <a:lnTo>
                    <a:pt x="1340" y="10000"/>
                  </a:lnTo>
                  <a:lnTo>
                    <a:pt x="10328" y="10000"/>
                  </a:lnTo>
                  <a:lnTo>
                    <a:pt x="10328" y="0"/>
                  </a:lnTo>
                  <a:lnTo>
                    <a:pt x="594" y="0"/>
                  </a:lnTo>
                  <a:lnTo>
                    <a:pt x="0" y="3129"/>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5" name="Freeform 25"/>
            <p:cNvSpPr>
              <a:spLocks/>
            </p:cNvSpPr>
            <p:nvPr/>
          </p:nvSpPr>
          <p:spPr bwMode="auto">
            <a:xfrm>
              <a:off x="3481088" y="11699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7" name="Freeform 26"/>
            <p:cNvSpPr>
              <a:spLocks/>
            </p:cNvSpPr>
            <p:nvPr/>
          </p:nvSpPr>
          <p:spPr bwMode="auto">
            <a:xfrm>
              <a:off x="2261888" y="8270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8" name="Freeform 27"/>
            <p:cNvSpPr>
              <a:spLocks/>
            </p:cNvSpPr>
            <p:nvPr/>
          </p:nvSpPr>
          <p:spPr bwMode="auto">
            <a:xfrm>
              <a:off x="3330275" y="-31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9" name="Freeform 28"/>
            <p:cNvSpPr>
              <a:spLocks/>
            </p:cNvSpPr>
            <p:nvPr/>
          </p:nvSpPr>
          <p:spPr bwMode="auto">
            <a:xfrm>
              <a:off x="3654125" y="-31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30" name="Freeform 29"/>
            <p:cNvSpPr>
              <a:spLocks/>
            </p:cNvSpPr>
            <p:nvPr/>
          </p:nvSpPr>
          <p:spPr bwMode="auto">
            <a:xfrm>
              <a:off x="2981025" y="-31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78" name="Freeform 30"/>
            <p:cNvSpPr>
              <a:spLocks/>
            </p:cNvSpPr>
            <p:nvPr/>
          </p:nvSpPr>
          <p:spPr bwMode="auto">
            <a:xfrm>
              <a:off x="2631775" y="-31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79" name="Freeform 31"/>
            <p:cNvSpPr>
              <a:spLocks/>
            </p:cNvSpPr>
            <p:nvPr/>
          </p:nvSpPr>
          <p:spPr bwMode="auto">
            <a:xfrm>
              <a:off x="1585613" y="-31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2080" name="Freeform 32"/>
            <p:cNvSpPr>
              <a:spLocks/>
            </p:cNvSpPr>
            <p:nvPr/>
          </p:nvSpPr>
          <p:spPr bwMode="auto">
            <a:xfrm>
              <a:off x="272750" y="-31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grpSp>
      <p:pic>
        <p:nvPicPr>
          <p:cNvPr id="13" name="Picture 3" descr="O:\Logo_Library\N\NOMURA\A4\NOMURA_A4_CMYK_WHITE.emf"/>
          <p:cNvPicPr>
            <a:picLocks noChangeAspect="1" noChangeArrowheads="1"/>
          </p:cNvPicPr>
          <p:nvPr/>
        </p:nvPicPr>
        <p:blipFill>
          <a:blip r:embed="rId2" cstate="print"/>
          <a:srcRect/>
          <a:stretch>
            <a:fillRect/>
          </a:stretch>
        </p:blipFill>
        <p:spPr bwMode="auto">
          <a:xfrm>
            <a:off x="7721771" y="310690"/>
            <a:ext cx="1163207" cy="216024"/>
          </a:xfrm>
          <a:prstGeom prst="rect">
            <a:avLst/>
          </a:prstGeom>
          <a:noFill/>
        </p:spPr>
      </p:pic>
      <p:sp>
        <p:nvSpPr>
          <p:cNvPr id="18" name="Text Placeholder 17"/>
          <p:cNvSpPr>
            <a:spLocks noGrp="1"/>
          </p:cNvSpPr>
          <p:nvPr>
            <p:ph type="body" sz="quarter" idx="10" hasCustomPrompt="1"/>
          </p:nvPr>
        </p:nvSpPr>
        <p:spPr>
          <a:xfrm>
            <a:off x="403466" y="3888000"/>
            <a:ext cx="6646154" cy="507600"/>
          </a:xfrm>
          <a:prstGeom prst="rect">
            <a:avLst/>
          </a:prstGeom>
        </p:spPr>
        <p:txBody>
          <a:bodyPr lIns="0" tIns="72000" rIns="0" bIns="0" anchor="t" anchorCtr="0"/>
          <a:lstStyle>
            <a:lvl1pPr>
              <a:lnSpc>
                <a:spcPct val="120000"/>
              </a:lnSpc>
              <a:spcBef>
                <a:spcPts val="0"/>
              </a:spcBef>
              <a:spcAft>
                <a:spcPts val="0"/>
              </a:spcAft>
              <a:defRPr sz="1500" b="1" baseline="0">
                <a:latin typeface="+mj-lt"/>
                <a:ea typeface="+mj-ea"/>
              </a:defRPr>
            </a:lvl1pPr>
          </a:lstStyle>
          <a:p>
            <a:pPr lvl="0"/>
            <a:r>
              <a:rPr lang="en-US" dirty="0" smtClean="0"/>
              <a:t>Enter your subtitle here</a:t>
            </a:r>
            <a:r>
              <a:rPr lang="en-US" altLang="zh-TW" dirty="0" smtClean="0"/>
              <a:t>/</a:t>
            </a:r>
            <a:r>
              <a:rPr lang="zh-TW" altLang="en-US" dirty="0" smtClean="0"/>
              <a:t>副標題</a:t>
            </a:r>
            <a:endParaRPr lang="en-GB" dirty="0"/>
          </a:p>
        </p:txBody>
      </p:sp>
      <p:sp>
        <p:nvSpPr>
          <p:cNvPr id="16" name="Title 15"/>
          <p:cNvSpPr>
            <a:spLocks noGrp="1"/>
          </p:cNvSpPr>
          <p:nvPr>
            <p:ph type="title" hasCustomPrompt="1"/>
          </p:nvPr>
        </p:nvSpPr>
        <p:spPr>
          <a:xfrm>
            <a:off x="409093" y="2880000"/>
            <a:ext cx="6646154" cy="858952"/>
          </a:xfrm>
          <a:prstGeom prst="rect">
            <a:avLst/>
          </a:prstGeom>
        </p:spPr>
        <p:txBody>
          <a:bodyPr lIns="0" tIns="0" rIns="0" bIns="0" anchor="b" anchorCtr="0"/>
          <a:lstStyle>
            <a:lvl1pPr>
              <a:lnSpc>
                <a:spcPct val="120000"/>
              </a:lnSpc>
              <a:defRPr sz="2100" baseline="0">
                <a:latin typeface="+mj-lt"/>
                <a:ea typeface="+mj-ea"/>
              </a:defRPr>
            </a:lvl1pPr>
          </a:lstStyle>
          <a:p>
            <a:r>
              <a:rPr lang="en-US" dirty="0" smtClean="0"/>
              <a:t>Enter your title here</a:t>
            </a:r>
            <a:r>
              <a:rPr lang="en-US" altLang="zh-TW" dirty="0" smtClean="0"/>
              <a:t>/</a:t>
            </a:r>
            <a:r>
              <a:rPr lang="zh-TW" altLang="en-US" dirty="0" smtClean="0"/>
              <a:t>標題</a:t>
            </a:r>
            <a:endParaRPr lang="en-GB" dirty="0"/>
          </a:p>
        </p:txBody>
      </p:sp>
      <p:sp>
        <p:nvSpPr>
          <p:cNvPr id="32" name="Text Placeholder 31"/>
          <p:cNvSpPr>
            <a:spLocks noGrp="1"/>
          </p:cNvSpPr>
          <p:nvPr>
            <p:ph type="body" sz="quarter" idx="16" hasCustomPrompt="1"/>
          </p:nvPr>
        </p:nvSpPr>
        <p:spPr>
          <a:xfrm>
            <a:off x="403466" y="4671930"/>
            <a:ext cx="3655791" cy="828000"/>
          </a:xfrm>
          <a:prstGeom prst="rect">
            <a:avLst/>
          </a:prstGeom>
        </p:spPr>
        <p:txBody>
          <a:bodyPr lIns="0" tIns="0" rIns="0" bIns="0"/>
          <a:lstStyle>
            <a:lvl1pPr>
              <a:lnSpc>
                <a:spcPct val="100000"/>
              </a:lnSpc>
              <a:spcBef>
                <a:spcPts val="0"/>
              </a:spcBef>
              <a:spcAft>
                <a:spcPts val="0"/>
              </a:spcAft>
              <a:defRPr sz="1200" baseline="0">
                <a:latin typeface="+mn-lt"/>
                <a:ea typeface="+mn-ea"/>
              </a:defRPr>
            </a:lvl1pPr>
            <a:lvl2pPr>
              <a:defRPr sz="1050"/>
            </a:lvl2pPr>
            <a:lvl3pPr>
              <a:defRPr sz="1050"/>
            </a:lvl3pPr>
            <a:lvl4pPr>
              <a:defRPr sz="1050"/>
            </a:lvl4pPr>
            <a:lvl5pPr>
              <a:defRPr sz="1050"/>
            </a:lvl5pPr>
          </a:lstStyle>
          <a:p>
            <a:pPr lvl="0"/>
            <a:r>
              <a:rPr lang="en-US" altLang="zh-TW" dirty="0" smtClean="0"/>
              <a:t>Author / Presenter name </a:t>
            </a:r>
            <a:br>
              <a:rPr lang="en-US" altLang="zh-TW" dirty="0" smtClean="0"/>
            </a:br>
            <a:r>
              <a:rPr lang="en-US" dirty="0" smtClean="0"/>
              <a:t>Business Division</a:t>
            </a:r>
            <a:r>
              <a:rPr lang="zh-TW" altLang="en-US" dirty="0" smtClean="0"/>
              <a:t> </a:t>
            </a:r>
            <a:r>
              <a:rPr lang="en-US" dirty="0" smtClean="0"/>
              <a:t>/</a:t>
            </a:r>
            <a:r>
              <a:rPr lang="zh-TW" altLang="en-US" dirty="0" smtClean="0"/>
              <a:t> </a:t>
            </a:r>
            <a:r>
              <a:rPr lang="en-US" dirty="0" smtClean="0"/>
              <a:t>Department</a:t>
            </a:r>
            <a:br>
              <a:rPr lang="en-US" dirty="0" smtClean="0"/>
            </a:br>
            <a:r>
              <a:rPr lang="en-US" dirty="0" smtClean="0"/>
              <a:t>Region Label</a:t>
            </a:r>
            <a:endParaRPr lang="en-GB" dirty="0"/>
          </a:p>
        </p:txBody>
      </p:sp>
      <p:sp>
        <p:nvSpPr>
          <p:cNvPr id="17" name="Text Placeholder 31"/>
          <p:cNvSpPr>
            <a:spLocks noGrp="1"/>
          </p:cNvSpPr>
          <p:nvPr>
            <p:ph type="body" sz="quarter" idx="17" hasCustomPrompt="1"/>
          </p:nvPr>
        </p:nvSpPr>
        <p:spPr>
          <a:xfrm>
            <a:off x="403466" y="5899059"/>
            <a:ext cx="3655791" cy="288000"/>
          </a:xfrm>
          <a:prstGeom prst="rect">
            <a:avLst/>
          </a:prstGeom>
        </p:spPr>
        <p:txBody>
          <a:bodyPr lIns="0" tIns="0" rIns="0" bIns="0"/>
          <a:lstStyle>
            <a:lvl1pPr>
              <a:lnSpc>
                <a:spcPct val="120000"/>
              </a:lnSpc>
              <a:spcBef>
                <a:spcPts val="0"/>
              </a:spcBef>
              <a:spcAft>
                <a:spcPts val="0"/>
              </a:spcAft>
              <a:defRPr sz="1050" baseline="0">
                <a:latin typeface="+mn-lt"/>
                <a:ea typeface="+mn-ea"/>
              </a:defRPr>
            </a:lvl1pPr>
            <a:lvl2pPr>
              <a:defRPr sz="1050"/>
            </a:lvl2pPr>
            <a:lvl3pPr>
              <a:defRPr sz="1050"/>
            </a:lvl3pPr>
            <a:lvl4pPr>
              <a:defRPr sz="1050"/>
            </a:lvl4pPr>
            <a:lvl5pPr>
              <a:defRPr sz="1050"/>
            </a:lvl5pPr>
          </a:lstStyle>
          <a:p>
            <a:pPr lvl="0"/>
            <a:r>
              <a:rPr lang="en-US" altLang="zh-TW" dirty="0" smtClean="0"/>
              <a:t>Date </a:t>
            </a:r>
            <a:r>
              <a:rPr lang="en-US" altLang="zh-TW" dirty="0" err="1" smtClean="0"/>
              <a:t>yyyy</a:t>
            </a:r>
            <a:r>
              <a:rPr lang="en-US" altLang="zh-TW" dirty="0" smtClean="0"/>
              <a:t>/mm/</a:t>
            </a:r>
            <a:r>
              <a:rPr lang="en-US" altLang="zh-TW" dirty="0" err="1" smtClean="0"/>
              <a:t>dd</a:t>
            </a:r>
            <a:endParaRPr lang="en-GB" dirty="0"/>
          </a:p>
        </p:txBody>
      </p:sp>
      <p:pic>
        <p:nvPicPr>
          <p:cNvPr id="20" name="圖片 19" descr="NOMURA-1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319785"/>
            <a:ext cx="9144000" cy="538217"/>
          </a:xfrm>
          <a:prstGeom prst="rect">
            <a:avLst/>
          </a:prstGeom>
        </p:spPr>
      </p:pic>
    </p:spTree>
    <p:extLst>
      <p:ext uri="{BB962C8B-B14F-4D97-AF65-F5344CB8AC3E}">
        <p14:creationId xmlns:p14="http://schemas.microsoft.com/office/powerpoint/2010/main" val="67342515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5">
    <p:spTree>
      <p:nvGrpSpPr>
        <p:cNvPr id="1" name=""/>
        <p:cNvGrpSpPr/>
        <p:nvPr/>
      </p:nvGrpSpPr>
      <p:grpSpPr>
        <a:xfrm>
          <a:off x="0" y="0"/>
          <a:ext cx="0" cy="0"/>
          <a:chOff x="0" y="0"/>
          <a:chExt cx="0" cy="0"/>
        </a:xfrm>
      </p:grpSpPr>
      <p:sp>
        <p:nvSpPr>
          <p:cNvPr id="34"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2" name="Content Placeholder 3"/>
          <p:cNvSpPr>
            <a:spLocks noGrp="1"/>
          </p:cNvSpPr>
          <p:nvPr>
            <p:ph sz="half" idx="49" hasCustomPrompt="1"/>
          </p:nvPr>
        </p:nvSpPr>
        <p:spPr>
          <a:xfrm>
            <a:off x="245908" y="1762256"/>
            <a:ext cx="2060308" cy="202678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50" hasCustomPrompt="1"/>
          </p:nvPr>
        </p:nvSpPr>
        <p:spPr>
          <a:xfrm>
            <a:off x="2439139" y="1762256"/>
            <a:ext cx="2060308" cy="202678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2" name="Content Placeholder 3"/>
          <p:cNvSpPr>
            <a:spLocks noGrp="1"/>
          </p:cNvSpPr>
          <p:nvPr>
            <p:ph sz="half" idx="51" hasCustomPrompt="1"/>
          </p:nvPr>
        </p:nvSpPr>
        <p:spPr>
          <a:xfrm>
            <a:off x="4639016" y="1762256"/>
            <a:ext cx="2060308" cy="202678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7" name="Content Placeholder 3"/>
          <p:cNvSpPr>
            <a:spLocks noGrp="1"/>
          </p:cNvSpPr>
          <p:nvPr>
            <p:ph sz="half" idx="52" hasCustomPrompt="1"/>
          </p:nvPr>
        </p:nvSpPr>
        <p:spPr>
          <a:xfrm>
            <a:off x="6832247" y="1762256"/>
            <a:ext cx="2060308" cy="202678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53" hasCustomPrompt="1"/>
          </p:nvPr>
        </p:nvSpPr>
        <p:spPr>
          <a:xfrm>
            <a:off x="245908" y="4180436"/>
            <a:ext cx="2060308" cy="205687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54" hasCustomPrompt="1"/>
          </p:nvPr>
        </p:nvSpPr>
        <p:spPr>
          <a:xfrm>
            <a:off x="2439139" y="4180436"/>
            <a:ext cx="2060308" cy="205687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4" name="Content Placeholder 3"/>
          <p:cNvSpPr>
            <a:spLocks noGrp="1"/>
          </p:cNvSpPr>
          <p:nvPr>
            <p:ph sz="half" idx="55" hasCustomPrompt="1"/>
          </p:nvPr>
        </p:nvSpPr>
        <p:spPr>
          <a:xfrm>
            <a:off x="4639016" y="4180436"/>
            <a:ext cx="2060308" cy="205687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5" name="Content Placeholder 3"/>
          <p:cNvSpPr>
            <a:spLocks noGrp="1"/>
          </p:cNvSpPr>
          <p:nvPr>
            <p:ph sz="half" idx="56" hasCustomPrompt="1"/>
          </p:nvPr>
        </p:nvSpPr>
        <p:spPr>
          <a:xfrm>
            <a:off x="6832247" y="4180436"/>
            <a:ext cx="2060308" cy="205687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50" name="Text Placeholder 2"/>
          <p:cNvSpPr>
            <a:spLocks noGrp="1"/>
          </p:cNvSpPr>
          <p:nvPr>
            <p:ph type="body" idx="1" hasCustomPrompt="1"/>
          </p:nvPr>
        </p:nvSpPr>
        <p:spPr>
          <a:xfrm>
            <a:off x="245908" y="1473517"/>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51" name="Text Placeholder 2"/>
          <p:cNvSpPr>
            <a:spLocks noGrp="1"/>
          </p:cNvSpPr>
          <p:nvPr>
            <p:ph type="body" idx="57" hasCustomPrompt="1"/>
          </p:nvPr>
        </p:nvSpPr>
        <p:spPr>
          <a:xfrm>
            <a:off x="2438319" y="1473517"/>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52" name="Text Placeholder 2"/>
          <p:cNvSpPr>
            <a:spLocks noGrp="1"/>
          </p:cNvSpPr>
          <p:nvPr>
            <p:ph type="body" idx="58" hasCustomPrompt="1"/>
          </p:nvPr>
        </p:nvSpPr>
        <p:spPr>
          <a:xfrm>
            <a:off x="4639016" y="1473517"/>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53" name="Text Placeholder 2"/>
          <p:cNvSpPr>
            <a:spLocks noGrp="1"/>
          </p:cNvSpPr>
          <p:nvPr>
            <p:ph type="body" idx="59" hasCustomPrompt="1"/>
          </p:nvPr>
        </p:nvSpPr>
        <p:spPr>
          <a:xfrm>
            <a:off x="6832247" y="1473517"/>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54" name="Text Placeholder 2"/>
          <p:cNvSpPr>
            <a:spLocks noGrp="1"/>
          </p:cNvSpPr>
          <p:nvPr>
            <p:ph type="body" idx="60" hasCustomPrompt="1"/>
          </p:nvPr>
        </p:nvSpPr>
        <p:spPr>
          <a:xfrm>
            <a:off x="245908" y="39025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55" name="Text Placeholder 2"/>
          <p:cNvSpPr>
            <a:spLocks noGrp="1"/>
          </p:cNvSpPr>
          <p:nvPr>
            <p:ph type="body" idx="61" hasCustomPrompt="1"/>
          </p:nvPr>
        </p:nvSpPr>
        <p:spPr>
          <a:xfrm>
            <a:off x="2438319" y="39025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56" name="Text Placeholder 2"/>
          <p:cNvSpPr>
            <a:spLocks noGrp="1"/>
          </p:cNvSpPr>
          <p:nvPr>
            <p:ph type="body" idx="62" hasCustomPrompt="1"/>
          </p:nvPr>
        </p:nvSpPr>
        <p:spPr>
          <a:xfrm>
            <a:off x="4639016" y="39025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57" name="Text Placeholder 2"/>
          <p:cNvSpPr>
            <a:spLocks noGrp="1"/>
          </p:cNvSpPr>
          <p:nvPr>
            <p:ph type="body" idx="63" hasCustomPrompt="1"/>
          </p:nvPr>
        </p:nvSpPr>
        <p:spPr>
          <a:xfrm>
            <a:off x="6832247" y="39025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64"/>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65"/>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25"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2294932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16">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8" name="Content Placeholder 3"/>
          <p:cNvSpPr>
            <a:spLocks noGrp="1"/>
          </p:cNvSpPr>
          <p:nvPr>
            <p:ph sz="half" idx="19" hasCustomPrompt="1"/>
          </p:nvPr>
        </p:nvSpPr>
        <p:spPr>
          <a:xfrm>
            <a:off x="4639016" y="1772816"/>
            <a:ext cx="4253539" cy="205424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21" hasCustomPrompt="1"/>
          </p:nvPr>
        </p:nvSpPr>
        <p:spPr>
          <a:xfrm>
            <a:off x="4639016" y="4215920"/>
            <a:ext cx="4253539" cy="202139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2" hasCustomPrompt="1"/>
          </p:nvPr>
        </p:nvSpPr>
        <p:spPr>
          <a:xfrm>
            <a:off x="245908" y="1772817"/>
            <a:ext cx="4253539"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5" name="Text Placeholder 2"/>
          <p:cNvSpPr>
            <a:spLocks noGrp="1"/>
          </p:cNvSpPr>
          <p:nvPr>
            <p:ph type="body" idx="1" hasCustomPrompt="1"/>
          </p:nvPr>
        </p:nvSpPr>
        <p:spPr>
          <a:xfrm>
            <a:off x="245908"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6" name="Text Placeholder 2"/>
          <p:cNvSpPr>
            <a:spLocks noGrp="1"/>
          </p:cNvSpPr>
          <p:nvPr>
            <p:ph type="body" idx="22" hasCustomPrompt="1"/>
          </p:nvPr>
        </p:nvSpPr>
        <p:spPr>
          <a:xfrm>
            <a:off x="4639016"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3" hasCustomPrompt="1"/>
          </p:nvPr>
        </p:nvSpPr>
        <p:spPr>
          <a:xfrm>
            <a:off x="4639016" y="3933056"/>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24"/>
          </p:nvPr>
        </p:nvSpPr>
        <p:spPr/>
        <p:txBody>
          <a:bodyPr/>
          <a:lstStyle>
            <a:lvl1pPr>
              <a:lnSpc>
                <a:spcPct val="100000"/>
              </a:lnSpc>
              <a:defRPr baseline="0">
                <a:latin typeface="+mn-lt"/>
                <a:ea typeface="+mn-ea"/>
              </a:defRPr>
            </a:lvl1pPr>
          </a:lstStyle>
          <a:p>
            <a:endParaRPr lang="zh-TW" altLang="en-US"/>
          </a:p>
        </p:txBody>
      </p:sp>
      <p:sp>
        <p:nvSpPr>
          <p:cNvPr id="3" name="投影片編號版面配置區 2"/>
          <p:cNvSpPr>
            <a:spLocks noGrp="1"/>
          </p:cNvSpPr>
          <p:nvPr>
            <p:ph type="sldNum" sz="quarter" idx="25"/>
          </p:nvPr>
        </p:nvSpPr>
        <p:spPr/>
        <p:txBody>
          <a:bodyPr/>
          <a:lstStyle>
            <a:lvl1pPr>
              <a:lnSpc>
                <a:spcPct val="100000"/>
              </a:lnSpc>
              <a:defRPr baseline="0">
                <a:latin typeface="+mn-lt"/>
                <a:ea typeface="+mn-ea"/>
              </a:defRPr>
            </a:lvl1pPr>
          </a:lstStyle>
          <a:p>
            <a:fld id="{2C90D96F-1D55-4F04-9D7F-0C72F69521CD}" type="slidenum">
              <a:rPr lang="zh-TW" altLang="en-US" smtClean="0"/>
              <a:t>‹#›</a:t>
            </a:fld>
            <a:endParaRPr lang="zh-TW" altLang="en-US"/>
          </a:p>
        </p:txBody>
      </p:sp>
      <p:sp>
        <p:nvSpPr>
          <p:cNvPr id="13"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60439030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17">
    <p:spTree>
      <p:nvGrpSpPr>
        <p:cNvPr id="1" name=""/>
        <p:cNvGrpSpPr/>
        <p:nvPr/>
      </p:nvGrpSpPr>
      <p:grpSpPr>
        <a:xfrm>
          <a:off x="0" y="0"/>
          <a:ext cx="0" cy="0"/>
          <a:chOff x="0" y="0"/>
          <a:chExt cx="0" cy="0"/>
        </a:xfrm>
      </p:grpSpPr>
      <p:sp>
        <p:nvSpPr>
          <p:cNvPr id="12" name="Content Placeholder 3"/>
          <p:cNvSpPr>
            <a:spLocks noGrp="1"/>
          </p:cNvSpPr>
          <p:nvPr>
            <p:ph sz="half" idx="2" hasCustomPrompt="1"/>
          </p:nvPr>
        </p:nvSpPr>
        <p:spPr>
          <a:xfrm>
            <a:off x="245908" y="1762256"/>
            <a:ext cx="4253539" cy="209762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20" hasCustomPrompt="1"/>
          </p:nvPr>
        </p:nvSpPr>
        <p:spPr>
          <a:xfrm>
            <a:off x="245908" y="4214776"/>
            <a:ext cx="4253539" cy="206407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6" name="Content Placeholder 3"/>
          <p:cNvSpPr>
            <a:spLocks noGrp="1"/>
          </p:cNvSpPr>
          <p:nvPr>
            <p:ph sz="half" idx="19" hasCustomPrompt="1"/>
          </p:nvPr>
        </p:nvSpPr>
        <p:spPr>
          <a:xfrm>
            <a:off x="4639016" y="1772816"/>
            <a:ext cx="4253539"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Text Placeholder 2"/>
          <p:cNvSpPr>
            <a:spLocks noGrp="1"/>
          </p:cNvSpPr>
          <p:nvPr>
            <p:ph type="body" idx="1" hasCustomPrompt="1"/>
          </p:nvPr>
        </p:nvSpPr>
        <p:spPr>
          <a:xfrm>
            <a:off x="245908"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5" name="Text Placeholder 2"/>
          <p:cNvSpPr>
            <a:spLocks noGrp="1"/>
          </p:cNvSpPr>
          <p:nvPr>
            <p:ph type="body" idx="22" hasCustomPrompt="1"/>
          </p:nvPr>
        </p:nvSpPr>
        <p:spPr>
          <a:xfrm>
            <a:off x="4631158"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3" hasCustomPrompt="1"/>
          </p:nvPr>
        </p:nvSpPr>
        <p:spPr>
          <a:xfrm>
            <a:off x="245908" y="3933056"/>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pic>
        <p:nvPicPr>
          <p:cNvPr id="14" name="圖片 13"/>
          <p:cNvPicPr>
            <a:picLocks noChangeAspect="1"/>
          </p:cNvPicPr>
          <p:nvPr/>
        </p:nvPicPr>
        <p:blipFill>
          <a:blip r:embed="rId2"/>
          <a:stretch>
            <a:fillRect/>
          </a:stretch>
        </p:blipFill>
        <p:spPr>
          <a:xfrm>
            <a:off x="7721770" y="6361063"/>
            <a:ext cx="1151525" cy="322198"/>
          </a:xfrm>
          <a:prstGeom prst="rect">
            <a:avLst/>
          </a:prstGeom>
        </p:spPr>
      </p:pic>
      <p:sp>
        <p:nvSpPr>
          <p:cNvPr id="2" name="頁尾版面配置區 1"/>
          <p:cNvSpPr>
            <a:spLocks noGrp="1"/>
          </p:cNvSpPr>
          <p:nvPr>
            <p:ph type="ftr" sz="quarter" idx="24"/>
          </p:nvPr>
        </p:nvSpPr>
        <p:spPr/>
        <p:txBody>
          <a:bodyPr/>
          <a:lstStyle>
            <a:lvl1pPr>
              <a:lnSpc>
                <a:spcPct val="100000"/>
              </a:lnSpc>
              <a:defRPr baseline="0">
                <a:latin typeface="+mn-lt"/>
                <a:ea typeface="+mn-ea"/>
              </a:defRPr>
            </a:lvl1pPr>
          </a:lstStyle>
          <a:p>
            <a:endParaRPr lang="zh-TW" altLang="en-US"/>
          </a:p>
        </p:txBody>
      </p:sp>
      <p:sp>
        <p:nvSpPr>
          <p:cNvPr id="3" name="投影片編號版面配置區 2"/>
          <p:cNvSpPr>
            <a:spLocks noGrp="1"/>
          </p:cNvSpPr>
          <p:nvPr>
            <p:ph type="sldNum" sz="quarter" idx="25"/>
          </p:nvPr>
        </p:nvSpPr>
        <p:spPr/>
        <p:txBody>
          <a:bodyPr/>
          <a:lstStyle>
            <a:lvl1pPr>
              <a:lnSpc>
                <a:spcPct val="100000"/>
              </a:lnSpc>
              <a:defRPr baseline="0">
                <a:latin typeface="+mn-lt"/>
                <a:ea typeface="+mn-ea"/>
              </a:defRPr>
            </a:lvl1pPr>
          </a:lstStyle>
          <a:p>
            <a:fld id="{2C90D96F-1D55-4F04-9D7F-0C72F69521CD}" type="slidenum">
              <a:rPr lang="zh-TW" altLang="en-US" smtClean="0"/>
              <a:t>‹#›</a:t>
            </a:fld>
            <a:endParaRPr lang="zh-TW" altLang="en-US"/>
          </a:p>
        </p:txBody>
      </p:sp>
      <p:sp>
        <p:nvSpPr>
          <p:cNvPr id="15"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
        <p:nvSpPr>
          <p:cNvPr id="16"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Tree>
    <p:extLst>
      <p:ext uri="{BB962C8B-B14F-4D97-AF65-F5344CB8AC3E}">
        <p14:creationId xmlns:p14="http://schemas.microsoft.com/office/powerpoint/2010/main" val="53682033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18">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2" name="Content Placeholder 3"/>
          <p:cNvSpPr>
            <a:spLocks noGrp="1"/>
          </p:cNvSpPr>
          <p:nvPr>
            <p:ph sz="half" idx="20" hasCustomPrompt="1"/>
          </p:nvPr>
        </p:nvSpPr>
        <p:spPr>
          <a:xfrm>
            <a:off x="245908" y="4149080"/>
            <a:ext cx="4253539" cy="20882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3" name="Content Placeholder 3"/>
          <p:cNvSpPr>
            <a:spLocks noGrp="1"/>
          </p:cNvSpPr>
          <p:nvPr>
            <p:ph sz="half" idx="21" hasCustomPrompt="1"/>
          </p:nvPr>
        </p:nvSpPr>
        <p:spPr>
          <a:xfrm>
            <a:off x="4632369" y="4149080"/>
            <a:ext cx="4253539" cy="20882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26" hasCustomPrompt="1"/>
          </p:nvPr>
        </p:nvSpPr>
        <p:spPr>
          <a:xfrm>
            <a:off x="245908" y="1773040"/>
            <a:ext cx="8640000" cy="2016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5" name="Text Placeholder 2"/>
          <p:cNvSpPr>
            <a:spLocks noGrp="1"/>
          </p:cNvSpPr>
          <p:nvPr>
            <p:ph type="body" idx="1" hasCustomPrompt="1"/>
          </p:nvPr>
        </p:nvSpPr>
        <p:spPr>
          <a:xfrm>
            <a:off x="245908" y="1484300"/>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6" name="Text Placeholder 2"/>
          <p:cNvSpPr>
            <a:spLocks noGrp="1"/>
          </p:cNvSpPr>
          <p:nvPr>
            <p:ph type="body" idx="27" hasCustomPrompt="1"/>
          </p:nvPr>
        </p:nvSpPr>
        <p:spPr>
          <a:xfrm>
            <a:off x="245908" y="3861072"/>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8" hasCustomPrompt="1"/>
          </p:nvPr>
        </p:nvSpPr>
        <p:spPr>
          <a:xfrm>
            <a:off x="4631158" y="3861072"/>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29"/>
          </p:nvPr>
        </p:nvSpPr>
        <p:spPr/>
        <p:txBody>
          <a:bodyPr/>
          <a:lstStyle>
            <a:lvl1pPr>
              <a:lnSpc>
                <a:spcPct val="100000"/>
              </a:lnSpc>
              <a:defRPr baseline="0">
                <a:latin typeface="+mn-lt"/>
                <a:ea typeface="+mn-ea"/>
              </a:defRPr>
            </a:lvl1pPr>
          </a:lstStyle>
          <a:p>
            <a:endParaRPr lang="zh-TW" altLang="en-US"/>
          </a:p>
        </p:txBody>
      </p:sp>
      <p:sp>
        <p:nvSpPr>
          <p:cNvPr id="3" name="投影片編號版面配置區 2"/>
          <p:cNvSpPr>
            <a:spLocks noGrp="1"/>
          </p:cNvSpPr>
          <p:nvPr>
            <p:ph type="sldNum" sz="quarter" idx="30"/>
          </p:nvPr>
        </p:nvSpPr>
        <p:spPr/>
        <p:txBody>
          <a:bodyPr/>
          <a:lstStyle>
            <a:lvl1pPr>
              <a:lnSpc>
                <a:spcPct val="100000"/>
              </a:lnSpc>
              <a:defRPr baseline="0">
                <a:latin typeface="+mn-lt"/>
                <a:ea typeface="+mn-ea"/>
              </a:defRPr>
            </a:lvl1pPr>
          </a:lstStyle>
          <a:p>
            <a:fld id="{2C90D96F-1D55-4F04-9D7F-0C72F69521CD}" type="slidenum">
              <a:rPr lang="zh-TW" altLang="en-US" smtClean="0"/>
              <a:t>‹#›</a:t>
            </a:fld>
            <a:endParaRPr lang="zh-TW" altLang="en-US"/>
          </a:p>
        </p:txBody>
      </p:sp>
      <p:sp>
        <p:nvSpPr>
          <p:cNvPr id="14"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281065898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19">
    <p:spTree>
      <p:nvGrpSpPr>
        <p:cNvPr id="1" name=""/>
        <p:cNvGrpSpPr/>
        <p:nvPr/>
      </p:nvGrpSpPr>
      <p:grpSpPr>
        <a:xfrm>
          <a:off x="0" y="0"/>
          <a:ext cx="0" cy="0"/>
          <a:chOff x="0" y="0"/>
          <a:chExt cx="0" cy="0"/>
        </a:xfrm>
      </p:grpSpPr>
      <p:sp>
        <p:nvSpPr>
          <p:cNvPr id="21"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2" name="Content Placeholder 3"/>
          <p:cNvSpPr>
            <a:spLocks noGrp="1"/>
          </p:cNvSpPr>
          <p:nvPr>
            <p:ph sz="half" idx="2" hasCustomPrompt="1"/>
          </p:nvPr>
        </p:nvSpPr>
        <p:spPr>
          <a:xfrm>
            <a:off x="245908" y="1737040"/>
            <a:ext cx="4253539" cy="2052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Content Placeholder 3"/>
          <p:cNvSpPr>
            <a:spLocks noGrp="1"/>
          </p:cNvSpPr>
          <p:nvPr>
            <p:ph sz="half" idx="19" hasCustomPrompt="1"/>
          </p:nvPr>
        </p:nvSpPr>
        <p:spPr>
          <a:xfrm>
            <a:off x="4639016" y="1737040"/>
            <a:ext cx="4253539" cy="2052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6" name="Content Placeholder 3"/>
          <p:cNvSpPr>
            <a:spLocks noGrp="1"/>
          </p:cNvSpPr>
          <p:nvPr>
            <p:ph sz="half" idx="27" hasCustomPrompt="1"/>
          </p:nvPr>
        </p:nvSpPr>
        <p:spPr>
          <a:xfrm>
            <a:off x="245908" y="4115886"/>
            <a:ext cx="8640000" cy="212142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5" name="Text Placeholder 2"/>
          <p:cNvSpPr>
            <a:spLocks noGrp="1"/>
          </p:cNvSpPr>
          <p:nvPr>
            <p:ph type="body" idx="1" hasCustomPrompt="1"/>
          </p:nvPr>
        </p:nvSpPr>
        <p:spPr>
          <a:xfrm>
            <a:off x="245908" y="1448300"/>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8" hasCustomPrompt="1"/>
          </p:nvPr>
        </p:nvSpPr>
        <p:spPr>
          <a:xfrm>
            <a:off x="245908" y="3861072"/>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8" name="Text Placeholder 2"/>
          <p:cNvSpPr>
            <a:spLocks noGrp="1"/>
          </p:cNvSpPr>
          <p:nvPr>
            <p:ph type="body" idx="29" hasCustomPrompt="1"/>
          </p:nvPr>
        </p:nvSpPr>
        <p:spPr>
          <a:xfrm>
            <a:off x="4637826" y="1448300"/>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30"/>
          </p:nvPr>
        </p:nvSpPr>
        <p:spPr/>
        <p:txBody>
          <a:bodyPr/>
          <a:lstStyle>
            <a:lvl1pPr>
              <a:lnSpc>
                <a:spcPct val="100000"/>
              </a:lnSpc>
              <a:defRPr baseline="0">
                <a:latin typeface="+mn-lt"/>
                <a:ea typeface="+mn-ea"/>
              </a:defRPr>
            </a:lvl1pPr>
          </a:lstStyle>
          <a:p>
            <a:endParaRPr lang="zh-TW" altLang="en-US"/>
          </a:p>
        </p:txBody>
      </p:sp>
      <p:sp>
        <p:nvSpPr>
          <p:cNvPr id="3" name="投影片編號版面配置區 2"/>
          <p:cNvSpPr>
            <a:spLocks noGrp="1"/>
          </p:cNvSpPr>
          <p:nvPr>
            <p:ph type="sldNum" sz="quarter" idx="31"/>
          </p:nvPr>
        </p:nvSpPr>
        <p:spPr/>
        <p:txBody>
          <a:bodyPr/>
          <a:lstStyle>
            <a:lvl1pPr>
              <a:lnSpc>
                <a:spcPct val="100000"/>
              </a:lnSpc>
              <a:defRPr baseline="0">
                <a:latin typeface="+mn-lt"/>
                <a:ea typeface="+mn-ea"/>
              </a:defRPr>
            </a:lvl1pPr>
          </a:lstStyle>
          <a:p>
            <a:fld id="{2C90D96F-1D55-4F04-9D7F-0C72F69521CD}" type="slidenum">
              <a:rPr lang="zh-TW" altLang="en-US" smtClean="0"/>
              <a:t>‹#›</a:t>
            </a:fld>
            <a:endParaRPr lang="zh-TW" altLang="en-US"/>
          </a:p>
        </p:txBody>
      </p:sp>
      <p:sp>
        <p:nvSpPr>
          <p:cNvPr id="14"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1126713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20">
    <p:spTree>
      <p:nvGrpSpPr>
        <p:cNvPr id="1" name=""/>
        <p:cNvGrpSpPr/>
        <p:nvPr/>
      </p:nvGrpSpPr>
      <p:grpSpPr>
        <a:xfrm>
          <a:off x="0" y="0"/>
          <a:ext cx="0" cy="0"/>
          <a:chOff x="0" y="0"/>
          <a:chExt cx="0" cy="0"/>
        </a:xfrm>
      </p:grpSpPr>
      <p:sp>
        <p:nvSpPr>
          <p:cNvPr id="17"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4" name="Content Placeholder 3"/>
          <p:cNvSpPr>
            <a:spLocks noGrp="1"/>
          </p:cNvSpPr>
          <p:nvPr>
            <p:ph sz="half" idx="26" hasCustomPrompt="1"/>
          </p:nvPr>
        </p:nvSpPr>
        <p:spPr>
          <a:xfrm>
            <a:off x="245908" y="1701032"/>
            <a:ext cx="8640000" cy="2016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39" hasCustomPrompt="1"/>
          </p:nvPr>
        </p:nvSpPr>
        <p:spPr>
          <a:xfrm>
            <a:off x="245908" y="4112251"/>
            <a:ext cx="2791385" cy="212506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40" hasCustomPrompt="1"/>
          </p:nvPr>
        </p:nvSpPr>
        <p:spPr>
          <a:xfrm>
            <a:off x="6101169" y="4112251"/>
            <a:ext cx="2791385" cy="212506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0" name="Content Placeholder 3"/>
          <p:cNvSpPr>
            <a:spLocks noGrp="1"/>
          </p:cNvSpPr>
          <p:nvPr>
            <p:ph sz="half" idx="41" hasCustomPrompt="1"/>
          </p:nvPr>
        </p:nvSpPr>
        <p:spPr>
          <a:xfrm>
            <a:off x="3175200" y="4112251"/>
            <a:ext cx="2791385" cy="212506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9" name="Text Placeholder 2"/>
          <p:cNvSpPr>
            <a:spLocks noGrp="1"/>
          </p:cNvSpPr>
          <p:nvPr>
            <p:ph type="body" idx="1" hasCustomPrompt="1"/>
          </p:nvPr>
        </p:nvSpPr>
        <p:spPr>
          <a:xfrm>
            <a:off x="245908" y="1484300"/>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42" hasCustomPrompt="1"/>
          </p:nvPr>
        </p:nvSpPr>
        <p:spPr>
          <a:xfrm>
            <a:off x="245908" y="383056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43" hasCustomPrompt="1"/>
          </p:nvPr>
        </p:nvSpPr>
        <p:spPr>
          <a:xfrm>
            <a:off x="3176861" y="383056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44" hasCustomPrompt="1"/>
          </p:nvPr>
        </p:nvSpPr>
        <p:spPr>
          <a:xfrm>
            <a:off x="6101583" y="383056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45"/>
          </p:nvPr>
        </p:nvSpPr>
        <p:spPr/>
        <p:txBody>
          <a:bodyPr/>
          <a:lstStyle>
            <a:lvl1pPr>
              <a:lnSpc>
                <a:spcPct val="100000"/>
              </a:lnSpc>
              <a:defRPr baseline="0">
                <a:latin typeface="+mn-lt"/>
                <a:ea typeface="+mn-ea"/>
              </a:defRPr>
            </a:lvl1pPr>
          </a:lstStyle>
          <a:p>
            <a:endParaRPr lang="zh-TW" altLang="en-US"/>
          </a:p>
        </p:txBody>
      </p:sp>
      <p:sp>
        <p:nvSpPr>
          <p:cNvPr id="3" name="投影片編號版面配置區 2"/>
          <p:cNvSpPr>
            <a:spLocks noGrp="1"/>
          </p:cNvSpPr>
          <p:nvPr>
            <p:ph type="sldNum" sz="quarter" idx="46"/>
          </p:nvPr>
        </p:nvSpPr>
        <p:spPr/>
        <p:txBody>
          <a:bodyPr/>
          <a:lstStyle>
            <a:lvl1pPr>
              <a:lnSpc>
                <a:spcPct val="100000"/>
              </a:lnSpc>
              <a:defRPr baseline="0">
                <a:latin typeface="+mn-lt"/>
                <a:ea typeface="+mn-ea"/>
              </a:defRPr>
            </a:lvl1pPr>
          </a:lstStyle>
          <a:p>
            <a:fld id="{2C90D96F-1D55-4F04-9D7F-0C72F69521CD}" type="slidenum">
              <a:rPr lang="zh-TW" altLang="en-US" smtClean="0"/>
              <a:t>‹#›</a:t>
            </a:fld>
            <a:endParaRPr lang="zh-TW" altLang="en-US"/>
          </a:p>
        </p:txBody>
      </p:sp>
      <p:sp>
        <p:nvSpPr>
          <p:cNvPr id="15"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4603759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1">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1" name="Content Placeholder 3"/>
          <p:cNvSpPr>
            <a:spLocks noGrp="1"/>
          </p:cNvSpPr>
          <p:nvPr>
            <p:ph sz="half" idx="26" hasCustomPrompt="1"/>
          </p:nvPr>
        </p:nvSpPr>
        <p:spPr>
          <a:xfrm>
            <a:off x="245908" y="1773040"/>
            <a:ext cx="8640000" cy="2016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53" hasCustomPrompt="1"/>
          </p:nvPr>
        </p:nvSpPr>
        <p:spPr>
          <a:xfrm>
            <a:off x="245908" y="4149080"/>
            <a:ext cx="2060308" cy="20882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8" name="Content Placeholder 3"/>
          <p:cNvSpPr>
            <a:spLocks noGrp="1"/>
          </p:cNvSpPr>
          <p:nvPr>
            <p:ph sz="half" idx="54" hasCustomPrompt="1"/>
          </p:nvPr>
        </p:nvSpPr>
        <p:spPr>
          <a:xfrm>
            <a:off x="2445785" y="4149080"/>
            <a:ext cx="2060308" cy="20882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3" name="Content Placeholder 3"/>
          <p:cNvSpPr>
            <a:spLocks noGrp="1"/>
          </p:cNvSpPr>
          <p:nvPr>
            <p:ph sz="half" idx="55" hasCustomPrompt="1"/>
          </p:nvPr>
        </p:nvSpPr>
        <p:spPr>
          <a:xfrm>
            <a:off x="4639016" y="4149080"/>
            <a:ext cx="2060308" cy="20882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4" name="Content Placeholder 3"/>
          <p:cNvSpPr>
            <a:spLocks noGrp="1"/>
          </p:cNvSpPr>
          <p:nvPr>
            <p:ph sz="half" idx="56" hasCustomPrompt="1"/>
          </p:nvPr>
        </p:nvSpPr>
        <p:spPr>
          <a:xfrm>
            <a:off x="6832247" y="4149080"/>
            <a:ext cx="2060308" cy="20882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2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2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2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2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2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5" name="Text Placeholder 2"/>
          <p:cNvSpPr>
            <a:spLocks noGrp="1"/>
          </p:cNvSpPr>
          <p:nvPr>
            <p:ph type="body" idx="1" hasCustomPrompt="1"/>
          </p:nvPr>
        </p:nvSpPr>
        <p:spPr>
          <a:xfrm>
            <a:off x="245908" y="1484300"/>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6" name="Text Placeholder 2"/>
          <p:cNvSpPr>
            <a:spLocks noGrp="1"/>
          </p:cNvSpPr>
          <p:nvPr>
            <p:ph type="body" idx="57" hasCustomPrompt="1"/>
          </p:nvPr>
        </p:nvSpPr>
        <p:spPr>
          <a:xfrm>
            <a:off x="245908" y="3861072"/>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7" name="Text Placeholder 2"/>
          <p:cNvSpPr>
            <a:spLocks noGrp="1"/>
          </p:cNvSpPr>
          <p:nvPr>
            <p:ph type="body" idx="58" hasCustomPrompt="1"/>
          </p:nvPr>
        </p:nvSpPr>
        <p:spPr>
          <a:xfrm>
            <a:off x="2445785" y="3861072"/>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8" name="Text Placeholder 2"/>
          <p:cNvSpPr>
            <a:spLocks noGrp="1"/>
          </p:cNvSpPr>
          <p:nvPr>
            <p:ph type="body" idx="59" hasCustomPrompt="1"/>
          </p:nvPr>
        </p:nvSpPr>
        <p:spPr>
          <a:xfrm>
            <a:off x="4637457" y="3861072"/>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9" name="Text Placeholder 2"/>
          <p:cNvSpPr>
            <a:spLocks noGrp="1"/>
          </p:cNvSpPr>
          <p:nvPr>
            <p:ph type="body" idx="60" hasCustomPrompt="1"/>
          </p:nvPr>
        </p:nvSpPr>
        <p:spPr>
          <a:xfrm>
            <a:off x="6832247" y="3861072"/>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61"/>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62"/>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7"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299034743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2">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1" name="Content Placeholder 3"/>
          <p:cNvSpPr>
            <a:spLocks noGrp="1"/>
          </p:cNvSpPr>
          <p:nvPr>
            <p:ph sz="half" idx="26" hasCustomPrompt="1"/>
          </p:nvPr>
        </p:nvSpPr>
        <p:spPr>
          <a:xfrm>
            <a:off x="245908" y="1771220"/>
            <a:ext cx="4253539" cy="446609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5" name="Text Placeholder 2"/>
          <p:cNvSpPr>
            <a:spLocks noGrp="1"/>
          </p:cNvSpPr>
          <p:nvPr>
            <p:ph type="body" idx="1" hasCustomPrompt="1"/>
          </p:nvPr>
        </p:nvSpPr>
        <p:spPr>
          <a:xfrm>
            <a:off x="245908"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7" name="Content Placeholder 3"/>
          <p:cNvSpPr>
            <a:spLocks noGrp="1"/>
          </p:cNvSpPr>
          <p:nvPr>
            <p:ph sz="half" idx="27" hasCustomPrompt="1"/>
          </p:nvPr>
        </p:nvSpPr>
        <p:spPr>
          <a:xfrm>
            <a:off x="4634120" y="1773524"/>
            <a:ext cx="4253539" cy="122342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Text Placeholder 2"/>
          <p:cNvSpPr>
            <a:spLocks noGrp="1"/>
          </p:cNvSpPr>
          <p:nvPr>
            <p:ph type="body" idx="28" hasCustomPrompt="1"/>
          </p:nvPr>
        </p:nvSpPr>
        <p:spPr>
          <a:xfrm>
            <a:off x="4634120" y="1484784"/>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0" name="Content Placeholder 3"/>
          <p:cNvSpPr>
            <a:spLocks noGrp="1"/>
          </p:cNvSpPr>
          <p:nvPr>
            <p:ph sz="half" idx="29" hasCustomPrompt="1"/>
          </p:nvPr>
        </p:nvSpPr>
        <p:spPr>
          <a:xfrm>
            <a:off x="4634120" y="3357700"/>
            <a:ext cx="4253539" cy="131595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Text Placeholder 2"/>
          <p:cNvSpPr>
            <a:spLocks noGrp="1"/>
          </p:cNvSpPr>
          <p:nvPr>
            <p:ph type="body" idx="30" hasCustomPrompt="1"/>
          </p:nvPr>
        </p:nvSpPr>
        <p:spPr>
          <a:xfrm>
            <a:off x="4634120" y="3068960"/>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4" name="Content Placeholder 3"/>
          <p:cNvSpPr>
            <a:spLocks noGrp="1"/>
          </p:cNvSpPr>
          <p:nvPr>
            <p:ph sz="half" idx="31" hasCustomPrompt="1"/>
          </p:nvPr>
        </p:nvSpPr>
        <p:spPr>
          <a:xfrm>
            <a:off x="4634120" y="5013886"/>
            <a:ext cx="4253539" cy="1229265"/>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7" name="Text Placeholder 2"/>
          <p:cNvSpPr>
            <a:spLocks noGrp="1"/>
          </p:cNvSpPr>
          <p:nvPr>
            <p:ph type="body" idx="32" hasCustomPrompt="1"/>
          </p:nvPr>
        </p:nvSpPr>
        <p:spPr>
          <a:xfrm>
            <a:off x="4634120" y="4725144"/>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33"/>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34"/>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4"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11196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7" name="Content Placeholder 3"/>
          <p:cNvSpPr>
            <a:spLocks noGrp="1"/>
          </p:cNvSpPr>
          <p:nvPr>
            <p:ph sz="half" idx="27" hasCustomPrompt="1"/>
          </p:nvPr>
        </p:nvSpPr>
        <p:spPr>
          <a:xfrm>
            <a:off x="245908" y="1752714"/>
            <a:ext cx="4253539" cy="131217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Text Placeholder 2"/>
          <p:cNvSpPr>
            <a:spLocks noGrp="1"/>
          </p:cNvSpPr>
          <p:nvPr>
            <p:ph type="body" idx="28" hasCustomPrompt="1"/>
          </p:nvPr>
        </p:nvSpPr>
        <p:spPr>
          <a:xfrm>
            <a:off x="245908"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0" name="Content Placeholder 3"/>
          <p:cNvSpPr>
            <a:spLocks noGrp="1"/>
          </p:cNvSpPr>
          <p:nvPr>
            <p:ph sz="half" idx="29" hasCustomPrompt="1"/>
          </p:nvPr>
        </p:nvSpPr>
        <p:spPr>
          <a:xfrm>
            <a:off x="245908" y="3391256"/>
            <a:ext cx="4253539" cy="131217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Text Placeholder 2"/>
          <p:cNvSpPr>
            <a:spLocks noGrp="1"/>
          </p:cNvSpPr>
          <p:nvPr>
            <p:ph type="body" idx="30" hasCustomPrompt="1"/>
          </p:nvPr>
        </p:nvSpPr>
        <p:spPr>
          <a:xfrm>
            <a:off x="245908" y="3174524"/>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4" name="Content Placeholder 3"/>
          <p:cNvSpPr>
            <a:spLocks noGrp="1"/>
          </p:cNvSpPr>
          <p:nvPr>
            <p:ph sz="half" idx="31" hasCustomPrompt="1"/>
          </p:nvPr>
        </p:nvSpPr>
        <p:spPr>
          <a:xfrm>
            <a:off x="245908" y="5011580"/>
            <a:ext cx="4253539" cy="122573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7" name="Text Placeholder 2"/>
          <p:cNvSpPr>
            <a:spLocks noGrp="1"/>
          </p:cNvSpPr>
          <p:nvPr>
            <p:ph type="body" idx="32" hasCustomPrompt="1"/>
          </p:nvPr>
        </p:nvSpPr>
        <p:spPr>
          <a:xfrm>
            <a:off x="245908" y="479484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4" name="Content Placeholder 3"/>
          <p:cNvSpPr>
            <a:spLocks noGrp="1"/>
          </p:cNvSpPr>
          <p:nvPr>
            <p:ph sz="half" idx="26" hasCustomPrompt="1"/>
          </p:nvPr>
        </p:nvSpPr>
        <p:spPr>
          <a:xfrm>
            <a:off x="4638469" y="1773304"/>
            <a:ext cx="4253539" cy="4464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Text Placeholder 2"/>
          <p:cNvSpPr>
            <a:spLocks noGrp="1"/>
          </p:cNvSpPr>
          <p:nvPr>
            <p:ph type="body" idx="1" hasCustomPrompt="1"/>
          </p:nvPr>
        </p:nvSpPr>
        <p:spPr>
          <a:xfrm>
            <a:off x="4638469"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33"/>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34"/>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8"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11071942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24">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9" name="Content Placeholder 3"/>
          <p:cNvSpPr>
            <a:spLocks noGrp="1"/>
          </p:cNvSpPr>
          <p:nvPr>
            <p:ph sz="half" idx="36" hasCustomPrompt="1"/>
          </p:nvPr>
        </p:nvSpPr>
        <p:spPr>
          <a:xfrm>
            <a:off x="245908" y="1737040"/>
            <a:ext cx="8640000" cy="2052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1" name="Content Placeholder 3"/>
          <p:cNvSpPr>
            <a:spLocks noGrp="1"/>
          </p:cNvSpPr>
          <p:nvPr>
            <p:ph sz="half" idx="39" hasCustomPrompt="1"/>
          </p:nvPr>
        </p:nvSpPr>
        <p:spPr>
          <a:xfrm>
            <a:off x="245907" y="4123266"/>
            <a:ext cx="2790515" cy="211404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101170" y="4123266"/>
            <a:ext cx="2790515" cy="211404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175200" y="4123266"/>
            <a:ext cx="2790515" cy="211404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6" name="Text Placeholder 2"/>
          <p:cNvSpPr>
            <a:spLocks noGrp="1"/>
          </p:cNvSpPr>
          <p:nvPr>
            <p:ph type="body" idx="1" hasCustomPrompt="1"/>
          </p:nvPr>
        </p:nvSpPr>
        <p:spPr>
          <a:xfrm>
            <a:off x="245908" y="1448301"/>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0" name="Text Placeholder 2"/>
          <p:cNvSpPr>
            <a:spLocks noGrp="1"/>
          </p:cNvSpPr>
          <p:nvPr>
            <p:ph type="body" idx="44" hasCustomPrompt="1"/>
          </p:nvPr>
        </p:nvSpPr>
        <p:spPr>
          <a:xfrm>
            <a:off x="245907" y="3861072"/>
            <a:ext cx="279051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176175" y="3861072"/>
            <a:ext cx="279051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101170" y="3861072"/>
            <a:ext cx="279051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47"/>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48"/>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4"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4354016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_過場頁">
    <p:spTree>
      <p:nvGrpSpPr>
        <p:cNvPr id="1" name=""/>
        <p:cNvGrpSpPr/>
        <p:nvPr/>
      </p:nvGrpSpPr>
      <p:grpSpPr>
        <a:xfrm>
          <a:off x="0" y="0"/>
          <a:ext cx="0" cy="0"/>
          <a:chOff x="0" y="0"/>
          <a:chExt cx="0" cy="0"/>
        </a:xfrm>
      </p:grpSpPr>
      <p:grpSp>
        <p:nvGrpSpPr>
          <p:cNvPr id="116" name="Group 115"/>
          <p:cNvGrpSpPr>
            <a:grpSpLocks noChangeAspect="1"/>
          </p:cNvGrpSpPr>
          <p:nvPr/>
        </p:nvGrpSpPr>
        <p:grpSpPr>
          <a:xfrm>
            <a:off x="211014" y="-3600"/>
            <a:ext cx="8932431" cy="3555366"/>
            <a:chOff x="266700" y="0"/>
            <a:chExt cx="9647238" cy="3540126"/>
          </a:xfrm>
        </p:grpSpPr>
        <p:sp>
          <p:nvSpPr>
            <p:cNvPr id="1084" name="AutoShape 60"/>
            <p:cNvSpPr>
              <a:spLocks noChangeAspect="1" noChangeArrowheads="1" noTextEdit="1"/>
            </p:cNvSpPr>
            <p:nvPr/>
          </p:nvSpPr>
          <p:spPr bwMode="auto">
            <a:xfrm>
              <a:off x="266700" y="0"/>
              <a:ext cx="9647238" cy="3540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86" name="Freeform 62"/>
            <p:cNvSpPr>
              <a:spLocks/>
            </p:cNvSpPr>
            <p:nvPr/>
          </p:nvSpPr>
          <p:spPr bwMode="auto">
            <a:xfrm>
              <a:off x="5572125" y="3175"/>
              <a:ext cx="4341813" cy="3536950"/>
            </a:xfrm>
            <a:custGeom>
              <a:avLst/>
              <a:gdLst/>
              <a:ahLst/>
              <a:cxnLst>
                <a:cxn ang="0">
                  <a:pos x="0" y="704"/>
                </a:cxn>
                <a:cxn ang="0">
                  <a:pos x="679" y="2228"/>
                </a:cxn>
                <a:cxn ang="0">
                  <a:pos x="2735" y="2228"/>
                </a:cxn>
                <a:cxn ang="0">
                  <a:pos x="2735" y="0"/>
                </a:cxn>
                <a:cxn ang="0">
                  <a:pos x="306" y="0"/>
                </a:cxn>
                <a:cxn ang="0">
                  <a:pos x="0" y="704"/>
                </a:cxn>
              </a:cxnLst>
              <a:rect l="0" t="0" r="r" b="b"/>
              <a:pathLst>
                <a:path w="2735" h="2228">
                  <a:moveTo>
                    <a:pt x="0" y="704"/>
                  </a:moveTo>
                  <a:lnTo>
                    <a:pt x="679" y="2228"/>
                  </a:lnTo>
                  <a:lnTo>
                    <a:pt x="2735" y="2228"/>
                  </a:lnTo>
                  <a:lnTo>
                    <a:pt x="2735" y="0"/>
                  </a:lnTo>
                  <a:lnTo>
                    <a:pt x="306" y="0"/>
                  </a:lnTo>
                  <a:lnTo>
                    <a:pt x="0" y="70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87" name="Freeform 63"/>
            <p:cNvSpPr>
              <a:spLocks/>
            </p:cNvSpPr>
            <p:nvPr/>
          </p:nvSpPr>
          <p:spPr bwMode="auto">
            <a:xfrm>
              <a:off x="5572125" y="3175"/>
              <a:ext cx="4341813" cy="3536950"/>
            </a:xfrm>
            <a:custGeom>
              <a:avLst/>
              <a:gdLst/>
              <a:ahLst/>
              <a:cxnLst>
                <a:cxn ang="0">
                  <a:pos x="0" y="704"/>
                </a:cxn>
                <a:cxn ang="0">
                  <a:pos x="679" y="2228"/>
                </a:cxn>
                <a:cxn ang="0">
                  <a:pos x="2735" y="2228"/>
                </a:cxn>
                <a:cxn ang="0">
                  <a:pos x="2735" y="0"/>
                </a:cxn>
                <a:cxn ang="0">
                  <a:pos x="306" y="0"/>
                </a:cxn>
                <a:cxn ang="0">
                  <a:pos x="0" y="704"/>
                </a:cxn>
              </a:cxnLst>
              <a:rect l="0" t="0" r="r" b="b"/>
              <a:pathLst>
                <a:path w="2735" h="2228">
                  <a:moveTo>
                    <a:pt x="0" y="704"/>
                  </a:moveTo>
                  <a:lnTo>
                    <a:pt x="679" y="2228"/>
                  </a:lnTo>
                  <a:lnTo>
                    <a:pt x="2735" y="2228"/>
                  </a:lnTo>
                  <a:lnTo>
                    <a:pt x="2735" y="0"/>
                  </a:lnTo>
                  <a:lnTo>
                    <a:pt x="306" y="0"/>
                  </a:lnTo>
                  <a:lnTo>
                    <a:pt x="0" y="70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88" name="Freeform 64"/>
            <p:cNvSpPr>
              <a:spLocks/>
            </p:cNvSpPr>
            <p:nvPr/>
          </p:nvSpPr>
          <p:spPr bwMode="auto">
            <a:xfrm>
              <a:off x="4842828" y="1652588"/>
              <a:ext cx="1352550" cy="1887538"/>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89" name="Freeform 65"/>
            <p:cNvSpPr>
              <a:spLocks/>
            </p:cNvSpPr>
            <p:nvPr/>
          </p:nvSpPr>
          <p:spPr bwMode="auto">
            <a:xfrm>
              <a:off x="4827588" y="1652588"/>
              <a:ext cx="1352550" cy="1887538"/>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0" name="Freeform 66"/>
            <p:cNvSpPr>
              <a:spLocks/>
            </p:cNvSpPr>
            <p:nvPr/>
          </p:nvSpPr>
          <p:spPr bwMode="auto">
            <a:xfrm>
              <a:off x="4626928" y="3175"/>
              <a:ext cx="960438" cy="1649413"/>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1" name="Freeform 67"/>
            <p:cNvSpPr>
              <a:spLocks/>
            </p:cNvSpPr>
            <p:nvPr/>
          </p:nvSpPr>
          <p:spPr bwMode="auto">
            <a:xfrm>
              <a:off x="4611688" y="3175"/>
              <a:ext cx="960438" cy="1649413"/>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2" name="Freeform 68"/>
            <p:cNvSpPr>
              <a:spLocks/>
            </p:cNvSpPr>
            <p:nvPr/>
          </p:nvSpPr>
          <p:spPr bwMode="auto">
            <a:xfrm>
              <a:off x="3116580" y="1171575"/>
              <a:ext cx="1741488" cy="2368550"/>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3" name="Freeform 69"/>
            <p:cNvSpPr>
              <a:spLocks/>
            </p:cNvSpPr>
            <p:nvPr/>
          </p:nvSpPr>
          <p:spPr bwMode="auto">
            <a:xfrm>
              <a:off x="3086100" y="1171575"/>
              <a:ext cx="1741488" cy="2368550"/>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4" name="Freeform 70"/>
            <p:cNvSpPr>
              <a:spLocks/>
            </p:cNvSpPr>
            <p:nvPr/>
          </p:nvSpPr>
          <p:spPr bwMode="auto">
            <a:xfrm>
              <a:off x="5078413" y="3175"/>
              <a:ext cx="979488" cy="1117600"/>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5" name="Freeform 71"/>
            <p:cNvSpPr>
              <a:spLocks/>
            </p:cNvSpPr>
            <p:nvPr/>
          </p:nvSpPr>
          <p:spPr bwMode="auto">
            <a:xfrm>
              <a:off x="5078413" y="3175"/>
              <a:ext cx="979488" cy="1117600"/>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6" name="Freeform 72"/>
            <p:cNvSpPr>
              <a:spLocks/>
            </p:cNvSpPr>
            <p:nvPr/>
          </p:nvSpPr>
          <p:spPr bwMode="auto">
            <a:xfrm>
              <a:off x="5086033" y="3175"/>
              <a:ext cx="979488" cy="1117600"/>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7" name="Freeform 73"/>
            <p:cNvSpPr>
              <a:spLocks/>
            </p:cNvSpPr>
            <p:nvPr/>
          </p:nvSpPr>
          <p:spPr bwMode="auto">
            <a:xfrm>
              <a:off x="5078413" y="3175"/>
              <a:ext cx="979488" cy="1117600"/>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8" name="Freeform 74"/>
            <p:cNvSpPr>
              <a:spLocks/>
            </p:cNvSpPr>
            <p:nvPr/>
          </p:nvSpPr>
          <p:spPr bwMode="auto">
            <a:xfrm>
              <a:off x="4131310" y="3175"/>
              <a:ext cx="1235075" cy="2838450"/>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099" name="Freeform 75"/>
            <p:cNvSpPr>
              <a:spLocks/>
            </p:cNvSpPr>
            <p:nvPr/>
          </p:nvSpPr>
          <p:spPr bwMode="auto">
            <a:xfrm>
              <a:off x="4108450" y="3175"/>
              <a:ext cx="1235075" cy="2838450"/>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100" name="Freeform 76"/>
            <p:cNvSpPr>
              <a:spLocks/>
            </p:cNvSpPr>
            <p:nvPr/>
          </p:nvSpPr>
          <p:spPr bwMode="auto">
            <a:xfrm>
              <a:off x="3635693" y="3175"/>
              <a:ext cx="1006475" cy="116840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101" name="Freeform 77"/>
            <p:cNvSpPr>
              <a:spLocks/>
            </p:cNvSpPr>
            <p:nvPr/>
          </p:nvSpPr>
          <p:spPr bwMode="auto">
            <a:xfrm>
              <a:off x="3605213" y="3175"/>
              <a:ext cx="1006475" cy="116840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102" name="Freeform 78"/>
            <p:cNvSpPr>
              <a:spLocks/>
            </p:cNvSpPr>
            <p:nvPr/>
          </p:nvSpPr>
          <p:spPr bwMode="auto">
            <a:xfrm>
              <a:off x="2157413" y="3175"/>
              <a:ext cx="1989138" cy="3536950"/>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103" name="Freeform 79"/>
            <p:cNvSpPr>
              <a:spLocks/>
            </p:cNvSpPr>
            <p:nvPr/>
          </p:nvSpPr>
          <p:spPr bwMode="auto">
            <a:xfrm>
              <a:off x="2119313" y="3175"/>
              <a:ext cx="1989138" cy="3536950"/>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104" name="Freeform 80"/>
            <p:cNvSpPr>
              <a:spLocks/>
            </p:cNvSpPr>
            <p:nvPr/>
          </p:nvSpPr>
          <p:spPr bwMode="auto">
            <a:xfrm>
              <a:off x="312420" y="3175"/>
              <a:ext cx="3338513" cy="3536950"/>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sp>
          <p:nvSpPr>
            <p:cNvPr id="1105" name="Freeform 81"/>
            <p:cNvSpPr>
              <a:spLocks/>
            </p:cNvSpPr>
            <p:nvPr/>
          </p:nvSpPr>
          <p:spPr bwMode="auto">
            <a:xfrm>
              <a:off x="266700" y="3175"/>
              <a:ext cx="3338513" cy="3536950"/>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baseline="0">
                <a:latin typeface="+mn-lt"/>
                <a:ea typeface="+mn-ea"/>
              </a:endParaRPr>
            </a:p>
          </p:txBody>
        </p:sp>
      </p:grpSp>
      <p:sp>
        <p:nvSpPr>
          <p:cNvPr id="7" name="Text Placeholder 17"/>
          <p:cNvSpPr>
            <a:spLocks noGrp="1"/>
          </p:cNvSpPr>
          <p:nvPr>
            <p:ph type="body" sz="quarter" idx="10" hasCustomPrompt="1"/>
          </p:nvPr>
        </p:nvSpPr>
        <p:spPr>
          <a:xfrm>
            <a:off x="411416" y="3600000"/>
            <a:ext cx="7219951" cy="860400"/>
          </a:xfrm>
          <a:prstGeom prst="rect">
            <a:avLst/>
          </a:prstGeom>
        </p:spPr>
        <p:txBody>
          <a:bodyPr lIns="0" tIns="0" rIns="0" bIns="0" anchor="b" anchorCtr="0"/>
          <a:lstStyle>
            <a:lvl1pPr marL="0" marR="0" indent="0" algn="l" defTabSz="717947" rtl="0" eaLnBrk="1" fontAlgn="base" latinLnBrk="0" hangingPunct="1">
              <a:lnSpc>
                <a:spcPct val="100000"/>
              </a:lnSpc>
              <a:spcBef>
                <a:spcPct val="0"/>
              </a:spcBef>
              <a:spcAft>
                <a:spcPct val="0"/>
              </a:spcAft>
              <a:buClrTx/>
              <a:buSzTx/>
              <a:buFontTx/>
              <a:buNone/>
              <a:tabLst/>
              <a:defRPr kumimoji="0" lang="en-GB" sz="2100" b="1" i="0" u="none" strike="noStrike" kern="0" cap="none" spc="0" normalizeH="0" baseline="0" noProof="0">
                <a:ln>
                  <a:noFill/>
                </a:ln>
                <a:solidFill>
                  <a:schemeClr val="tx1"/>
                </a:solidFill>
                <a:effectLst/>
                <a:uLnTx/>
                <a:uFillTx/>
                <a:latin typeface="+mn-lt"/>
                <a:ea typeface="+mn-ea"/>
                <a:cs typeface="Arial Unicode MS" pitchFamily="34" charset="-128"/>
              </a:defRPr>
            </a:lvl1pPr>
          </a:lstStyle>
          <a:p>
            <a:pPr marL="0" marR="0" lvl="0" indent="0" algn="l" defTabSz="717947" rtl="0" eaLnBrk="1" fontAlgn="base" latinLnBrk="0" hangingPunct="1">
              <a:lnSpc>
                <a:spcPct val="100000"/>
              </a:lnSpc>
              <a:spcBef>
                <a:spcPct val="0"/>
              </a:spcBef>
              <a:spcAft>
                <a:spcPct val="0"/>
              </a:spcAft>
              <a:buClrTx/>
              <a:buSzTx/>
              <a:buFontTx/>
              <a:buNone/>
              <a:tabLst/>
              <a:defRPr/>
            </a:pPr>
            <a:r>
              <a:rPr lang="en-US" dirty="0" smtClean="0"/>
              <a:t>Enter your section here</a:t>
            </a:r>
            <a:r>
              <a:rPr lang="zh-TW" altLang="en-US" dirty="0" smtClean="0"/>
              <a:t> </a:t>
            </a:r>
            <a:r>
              <a:rPr lang="en-US" altLang="zh-TW" dirty="0" smtClean="0"/>
              <a:t>(</a:t>
            </a:r>
            <a:r>
              <a:rPr lang="zh-TW" altLang="en-US" dirty="0" smtClean="0"/>
              <a:t>過場頁</a:t>
            </a:r>
            <a:r>
              <a:rPr lang="en-US" altLang="zh-TW" dirty="0" smtClean="0"/>
              <a:t>)</a:t>
            </a:r>
            <a:endParaRPr lang="en-GB" dirty="0" smtClean="0"/>
          </a:p>
        </p:txBody>
      </p:sp>
      <p:sp>
        <p:nvSpPr>
          <p:cNvPr id="16" name="Title 15"/>
          <p:cNvSpPr>
            <a:spLocks noGrp="1"/>
          </p:cNvSpPr>
          <p:nvPr>
            <p:ph type="title" hasCustomPrompt="1"/>
          </p:nvPr>
        </p:nvSpPr>
        <p:spPr>
          <a:xfrm>
            <a:off x="411416" y="4608000"/>
            <a:ext cx="7219951" cy="507600"/>
          </a:xfrm>
          <a:prstGeom prst="rect">
            <a:avLst/>
          </a:prstGeom>
        </p:spPr>
        <p:txBody>
          <a:bodyPr lIns="0" tIns="72000" rIns="0" bIns="0" anchor="t" anchorCtr="0"/>
          <a:lstStyle>
            <a:lvl1pPr>
              <a:lnSpc>
                <a:spcPct val="120000"/>
              </a:lnSpc>
              <a:spcBef>
                <a:spcPts val="0"/>
              </a:spcBef>
              <a:spcAft>
                <a:spcPts val="0"/>
              </a:spcAft>
              <a:defRPr lang="en-GB" sz="1500" b="1" baseline="0" dirty="0">
                <a:solidFill>
                  <a:schemeClr val="tx1"/>
                </a:solidFill>
                <a:latin typeface="+mn-lt"/>
                <a:ea typeface="+mn-ea"/>
                <a:cs typeface="Arial Unicode MS" pitchFamily="34" charset="-128"/>
              </a:defRPr>
            </a:lvl1pPr>
          </a:lstStyle>
          <a:p>
            <a:pPr lvl="0" algn="l" defTabSz="717947" rtl="0" eaLnBrk="1" fontAlgn="base" hangingPunct="1">
              <a:spcBef>
                <a:spcPts val="750"/>
              </a:spcBef>
              <a:spcAft>
                <a:spcPts val="750"/>
              </a:spcAft>
              <a:buClr>
                <a:srgbClr val="CC3300"/>
              </a:buClr>
            </a:pPr>
            <a:r>
              <a:rPr lang="en-US" dirty="0" smtClean="0"/>
              <a:t>Enter your sub-section here</a:t>
            </a:r>
            <a:endParaRPr lang="en-GB" dirty="0"/>
          </a:p>
        </p:txBody>
      </p:sp>
      <p:pic>
        <p:nvPicPr>
          <p:cNvPr id="41" name="Picture 40" descr="NOMURA_A4_PMS_1797.emf"/>
          <p:cNvPicPr>
            <a:picLocks noChangeAspect="1"/>
          </p:cNvPicPr>
          <p:nvPr/>
        </p:nvPicPr>
        <p:blipFill>
          <a:blip r:embed="rId2" cstate="print"/>
          <a:stretch>
            <a:fillRect/>
          </a:stretch>
        </p:blipFill>
        <p:spPr bwMode="white">
          <a:xfrm>
            <a:off x="7713051" y="306906"/>
            <a:ext cx="1163077" cy="222805"/>
          </a:xfrm>
          <a:prstGeom prst="rect">
            <a:avLst/>
          </a:prstGeom>
        </p:spPr>
      </p:pic>
      <p:pic>
        <p:nvPicPr>
          <p:cNvPr id="32" name="Picture 2" descr="C:\Users\Micky\Desktop\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310" y="6321427"/>
            <a:ext cx="1535723" cy="53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7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25">
    <p:spTree>
      <p:nvGrpSpPr>
        <p:cNvPr id="1" name=""/>
        <p:cNvGrpSpPr/>
        <p:nvPr/>
      </p:nvGrpSpPr>
      <p:grpSpPr>
        <a:xfrm>
          <a:off x="0" y="0"/>
          <a:ext cx="0" cy="0"/>
          <a:chOff x="0" y="0"/>
          <a:chExt cx="0" cy="0"/>
        </a:xfrm>
      </p:grpSpPr>
      <p:sp>
        <p:nvSpPr>
          <p:cNvPr id="41" name="Content Placeholder 3"/>
          <p:cNvSpPr>
            <a:spLocks noGrp="1"/>
          </p:cNvSpPr>
          <p:nvPr>
            <p:ph sz="half" idx="39" hasCustomPrompt="1"/>
          </p:nvPr>
        </p:nvSpPr>
        <p:spPr>
          <a:xfrm>
            <a:off x="245908" y="1755056"/>
            <a:ext cx="2791385" cy="217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101169" y="1755056"/>
            <a:ext cx="2791385" cy="217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175200" y="1755056"/>
            <a:ext cx="2791385" cy="2178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0" name="Text Placeholder 2"/>
          <p:cNvSpPr>
            <a:spLocks noGrp="1"/>
          </p:cNvSpPr>
          <p:nvPr>
            <p:ph type="body" idx="44" hasCustomPrompt="1"/>
          </p:nvPr>
        </p:nvSpPr>
        <p:spPr>
          <a:xfrm>
            <a:off x="245908" y="146877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176175" y="146877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101169" y="146877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4" name="Content Placeholder 3"/>
          <p:cNvSpPr>
            <a:spLocks noGrp="1"/>
          </p:cNvSpPr>
          <p:nvPr>
            <p:ph sz="half" idx="36" hasCustomPrompt="1"/>
          </p:nvPr>
        </p:nvSpPr>
        <p:spPr>
          <a:xfrm>
            <a:off x="245908" y="4257312"/>
            <a:ext cx="8640000" cy="1980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Text Placeholder 2"/>
          <p:cNvSpPr>
            <a:spLocks noGrp="1"/>
          </p:cNvSpPr>
          <p:nvPr>
            <p:ph type="body" idx="1" hasCustomPrompt="1"/>
          </p:nvPr>
        </p:nvSpPr>
        <p:spPr>
          <a:xfrm>
            <a:off x="245908" y="4005088"/>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20000"/>
              </a:lnSpc>
              <a:spcBef>
                <a:spcPts val="150"/>
              </a:spcBef>
              <a:spcAft>
                <a:spcPts val="150"/>
              </a:spcAft>
              <a:buClr>
                <a:schemeClr val="accent1"/>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47"/>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48"/>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6"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
        <p:nvSpPr>
          <p:cNvPr id="17"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Tree>
    <p:extLst>
      <p:ext uri="{BB962C8B-B14F-4D97-AF65-F5344CB8AC3E}">
        <p14:creationId xmlns:p14="http://schemas.microsoft.com/office/powerpoint/2010/main" val="25485165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26">
    <p:spTree>
      <p:nvGrpSpPr>
        <p:cNvPr id="1" name=""/>
        <p:cNvGrpSpPr/>
        <p:nvPr/>
      </p:nvGrpSpPr>
      <p:grpSpPr>
        <a:xfrm>
          <a:off x="0" y="0"/>
          <a:ext cx="0" cy="0"/>
          <a:chOff x="0" y="0"/>
          <a:chExt cx="0" cy="0"/>
        </a:xfrm>
      </p:grpSpPr>
      <p:sp>
        <p:nvSpPr>
          <p:cNvPr id="23" name="Content Placeholder 3"/>
          <p:cNvSpPr>
            <a:spLocks noGrp="1"/>
          </p:cNvSpPr>
          <p:nvPr>
            <p:ph sz="half" idx="34" hasCustomPrompt="1"/>
          </p:nvPr>
        </p:nvSpPr>
        <p:spPr>
          <a:xfrm>
            <a:off x="245908" y="4326583"/>
            <a:ext cx="4253539" cy="181441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Content Placeholder 3"/>
          <p:cNvSpPr>
            <a:spLocks noGrp="1"/>
          </p:cNvSpPr>
          <p:nvPr>
            <p:ph sz="half" idx="35" hasCustomPrompt="1"/>
          </p:nvPr>
        </p:nvSpPr>
        <p:spPr>
          <a:xfrm>
            <a:off x="4630848" y="4326583"/>
            <a:ext cx="4253539" cy="181441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4" name="Content Placeholder 3"/>
          <p:cNvSpPr>
            <a:spLocks noGrp="1"/>
          </p:cNvSpPr>
          <p:nvPr>
            <p:ph sz="half" idx="26" hasCustomPrompt="1"/>
          </p:nvPr>
        </p:nvSpPr>
        <p:spPr>
          <a:xfrm>
            <a:off x="245908" y="2005580"/>
            <a:ext cx="4253539" cy="174422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33" hasCustomPrompt="1"/>
          </p:nvPr>
        </p:nvSpPr>
        <p:spPr>
          <a:xfrm>
            <a:off x="4630848" y="2005580"/>
            <a:ext cx="4253539" cy="174422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3" name="Text Placeholder 2"/>
          <p:cNvSpPr>
            <a:spLocks noGrp="1"/>
          </p:cNvSpPr>
          <p:nvPr>
            <p:ph type="body" idx="1" hasCustomPrompt="1"/>
          </p:nvPr>
        </p:nvSpPr>
        <p:spPr>
          <a:xfrm>
            <a:off x="245908" y="1484784"/>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6" name="Text Placeholder 2"/>
          <p:cNvSpPr>
            <a:spLocks noGrp="1"/>
          </p:cNvSpPr>
          <p:nvPr>
            <p:ph type="body" idx="28" hasCustomPrompt="1"/>
          </p:nvPr>
        </p:nvSpPr>
        <p:spPr>
          <a:xfrm>
            <a:off x="245908" y="3794065"/>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20000"/>
              </a:lnSpc>
              <a:spcBef>
                <a:spcPct val="0"/>
              </a:spcBef>
              <a:spcAft>
                <a:spcPct val="0"/>
              </a:spcAft>
              <a:buClr>
                <a:srgbClr val="CC3300"/>
              </a:buClr>
              <a:buNone/>
              <a:defRPr lang="en-US" sz="90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1" name="Text Placeholder 2"/>
          <p:cNvSpPr>
            <a:spLocks noGrp="1"/>
          </p:cNvSpPr>
          <p:nvPr>
            <p:ph type="body" idx="29" hasCustomPrompt="1"/>
          </p:nvPr>
        </p:nvSpPr>
        <p:spPr>
          <a:xfrm>
            <a:off x="245908" y="1789580"/>
            <a:ext cx="4253539"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0" fontAlgn="base" hangingPunct="0">
              <a:lnSpc>
                <a:spcPct val="100000"/>
              </a:lnSpc>
              <a:spcBef>
                <a:spcPct val="0"/>
              </a:spcBef>
              <a:spcAft>
                <a:spcPct val="0"/>
              </a:spcAft>
              <a:buClr>
                <a:srgbClr val="CC3300"/>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2" name="Text Placeholder 2"/>
          <p:cNvSpPr>
            <a:spLocks noGrp="1"/>
          </p:cNvSpPr>
          <p:nvPr>
            <p:ph type="body" idx="30" hasCustomPrompt="1"/>
          </p:nvPr>
        </p:nvSpPr>
        <p:spPr>
          <a:xfrm>
            <a:off x="4632369" y="1789580"/>
            <a:ext cx="4253539"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0" fontAlgn="base" hangingPunct="0">
              <a:lnSpc>
                <a:spcPct val="100000"/>
              </a:lnSpc>
              <a:spcBef>
                <a:spcPct val="0"/>
              </a:spcBef>
              <a:spcAft>
                <a:spcPct val="0"/>
              </a:spcAft>
              <a:buClr>
                <a:srgbClr val="CC3300"/>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7" name="Text Placeholder 2"/>
          <p:cNvSpPr>
            <a:spLocks noGrp="1"/>
          </p:cNvSpPr>
          <p:nvPr>
            <p:ph type="body" idx="31" hasCustomPrompt="1"/>
          </p:nvPr>
        </p:nvSpPr>
        <p:spPr>
          <a:xfrm>
            <a:off x="245908" y="4108623"/>
            <a:ext cx="4253539"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0" fontAlgn="base" hangingPunct="0">
              <a:lnSpc>
                <a:spcPct val="100000"/>
              </a:lnSpc>
              <a:spcBef>
                <a:spcPct val="0"/>
              </a:spcBef>
              <a:spcAft>
                <a:spcPct val="0"/>
              </a:spcAft>
              <a:buClr>
                <a:srgbClr val="CC3300"/>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32" hasCustomPrompt="1"/>
          </p:nvPr>
        </p:nvSpPr>
        <p:spPr>
          <a:xfrm>
            <a:off x="4632369" y="4108623"/>
            <a:ext cx="4253539"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0" fontAlgn="base" hangingPunct="0">
              <a:lnSpc>
                <a:spcPct val="100000"/>
              </a:lnSpc>
              <a:spcBef>
                <a:spcPct val="0"/>
              </a:spcBef>
              <a:spcAft>
                <a:spcPct val="0"/>
              </a:spcAft>
              <a:buClr>
                <a:srgbClr val="CC3300"/>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36"/>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37"/>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20"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2989362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27">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41" name="Content Placeholder 3"/>
          <p:cNvSpPr>
            <a:spLocks noGrp="1"/>
          </p:cNvSpPr>
          <p:nvPr>
            <p:ph sz="half" idx="39" hasCustomPrompt="1"/>
          </p:nvPr>
        </p:nvSpPr>
        <p:spPr>
          <a:xfrm>
            <a:off x="245908" y="1989040"/>
            <a:ext cx="2791385" cy="1872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101169" y="1989040"/>
            <a:ext cx="2791385" cy="1872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175200" y="1989040"/>
            <a:ext cx="2791385" cy="1872008"/>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6" name="Text Placeholder 2"/>
          <p:cNvSpPr>
            <a:spLocks noGrp="1"/>
          </p:cNvSpPr>
          <p:nvPr>
            <p:ph type="body" idx="1" hasCustomPrompt="1"/>
          </p:nvPr>
        </p:nvSpPr>
        <p:spPr>
          <a:xfrm>
            <a:off x="245908" y="1486004"/>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0" name="Text Placeholder 2"/>
          <p:cNvSpPr>
            <a:spLocks noGrp="1"/>
          </p:cNvSpPr>
          <p:nvPr>
            <p:ph type="body" idx="44" hasCustomPrompt="1"/>
          </p:nvPr>
        </p:nvSpPr>
        <p:spPr>
          <a:xfrm>
            <a:off x="245908" y="1780534"/>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176175" y="1780534"/>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101169" y="1780534"/>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4" name="Content Placeholder 3"/>
          <p:cNvSpPr>
            <a:spLocks noGrp="1"/>
          </p:cNvSpPr>
          <p:nvPr>
            <p:ph sz="half" idx="47" hasCustomPrompt="1"/>
          </p:nvPr>
        </p:nvSpPr>
        <p:spPr>
          <a:xfrm>
            <a:off x="245908" y="4380318"/>
            <a:ext cx="2791385" cy="185699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Content Placeholder 3"/>
          <p:cNvSpPr>
            <a:spLocks noGrp="1"/>
          </p:cNvSpPr>
          <p:nvPr>
            <p:ph sz="half" idx="48" hasCustomPrompt="1"/>
          </p:nvPr>
        </p:nvSpPr>
        <p:spPr>
          <a:xfrm>
            <a:off x="6101169" y="4380318"/>
            <a:ext cx="2791385" cy="185699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Content Placeholder 3"/>
          <p:cNvSpPr>
            <a:spLocks noGrp="1"/>
          </p:cNvSpPr>
          <p:nvPr>
            <p:ph sz="half" idx="49" hasCustomPrompt="1"/>
          </p:nvPr>
        </p:nvSpPr>
        <p:spPr>
          <a:xfrm>
            <a:off x="3175200" y="4380318"/>
            <a:ext cx="2791385" cy="1856994"/>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7" name="Text Placeholder 2"/>
          <p:cNvSpPr>
            <a:spLocks noGrp="1"/>
          </p:cNvSpPr>
          <p:nvPr>
            <p:ph type="body" idx="50" hasCustomPrompt="1"/>
          </p:nvPr>
        </p:nvSpPr>
        <p:spPr>
          <a:xfrm>
            <a:off x="245908" y="3877282"/>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51" hasCustomPrompt="1"/>
          </p:nvPr>
        </p:nvSpPr>
        <p:spPr>
          <a:xfrm>
            <a:off x="245908" y="4171812"/>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0" name="Text Placeholder 2"/>
          <p:cNvSpPr>
            <a:spLocks noGrp="1"/>
          </p:cNvSpPr>
          <p:nvPr>
            <p:ph type="body" idx="52" hasCustomPrompt="1"/>
          </p:nvPr>
        </p:nvSpPr>
        <p:spPr>
          <a:xfrm>
            <a:off x="3176175" y="4171812"/>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2" name="Text Placeholder 2"/>
          <p:cNvSpPr>
            <a:spLocks noGrp="1"/>
          </p:cNvSpPr>
          <p:nvPr>
            <p:ph type="body" idx="53" hasCustomPrompt="1"/>
          </p:nvPr>
        </p:nvSpPr>
        <p:spPr>
          <a:xfrm>
            <a:off x="6101169" y="4171812"/>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chemeClr val="tx1"/>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54"/>
          </p:nvPr>
        </p:nvSpPr>
        <p:spPr/>
        <p:txBody>
          <a:bodyPr/>
          <a:lstStyle>
            <a:lvl1pPr>
              <a:lnSpc>
                <a:spcPct val="100000"/>
              </a:lnSpc>
              <a:defRPr baseline="0">
                <a:latin typeface="+mn-lt"/>
                <a:ea typeface="+mn-ea"/>
              </a:defRPr>
            </a:lvl1pPr>
          </a:lstStyle>
          <a:p>
            <a:endParaRPr lang="zh-TW" altLang="en-US"/>
          </a:p>
        </p:txBody>
      </p:sp>
      <p:sp>
        <p:nvSpPr>
          <p:cNvPr id="3" name="投影片編號版面配置區 2"/>
          <p:cNvSpPr>
            <a:spLocks noGrp="1"/>
          </p:cNvSpPr>
          <p:nvPr>
            <p:ph type="sldNum" sz="quarter" idx="55"/>
          </p:nvPr>
        </p:nvSpPr>
        <p:spPr/>
        <p:txBody>
          <a:bodyPr/>
          <a:lstStyle>
            <a:lvl1pPr>
              <a:lnSpc>
                <a:spcPct val="100000"/>
              </a:lnSpc>
              <a:defRPr baseline="0">
                <a:latin typeface="+mn-lt"/>
                <a:ea typeface="+mn-ea"/>
              </a:defRPr>
            </a:lvl1pPr>
          </a:lstStyle>
          <a:p>
            <a:fld id="{2C90D96F-1D55-4F04-9D7F-0C72F69521CD}" type="slidenum">
              <a:rPr lang="zh-TW" altLang="en-US" smtClean="0"/>
              <a:t>‹#›</a:t>
            </a:fld>
            <a:endParaRPr lang="zh-TW" altLang="en-US"/>
          </a:p>
        </p:txBody>
      </p:sp>
      <p:sp>
        <p:nvSpPr>
          <p:cNvPr id="21"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373873122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28">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3" name="Content Placeholder 3"/>
          <p:cNvSpPr>
            <a:spLocks noGrp="1"/>
          </p:cNvSpPr>
          <p:nvPr>
            <p:ph sz="half" idx="53" hasCustomPrompt="1"/>
          </p:nvPr>
        </p:nvSpPr>
        <p:spPr>
          <a:xfrm>
            <a:off x="245908" y="1986530"/>
            <a:ext cx="2060308" cy="1800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8" name="Content Placeholder 3"/>
          <p:cNvSpPr>
            <a:spLocks noGrp="1"/>
          </p:cNvSpPr>
          <p:nvPr>
            <p:ph sz="half" idx="54" hasCustomPrompt="1"/>
          </p:nvPr>
        </p:nvSpPr>
        <p:spPr>
          <a:xfrm>
            <a:off x="2451047" y="1986530"/>
            <a:ext cx="2060308" cy="1800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3" name="Content Placeholder 3"/>
          <p:cNvSpPr>
            <a:spLocks noGrp="1"/>
          </p:cNvSpPr>
          <p:nvPr>
            <p:ph sz="half" idx="55" hasCustomPrompt="1"/>
          </p:nvPr>
        </p:nvSpPr>
        <p:spPr>
          <a:xfrm>
            <a:off x="4644277" y="1986530"/>
            <a:ext cx="2060308" cy="1800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4" name="Content Placeholder 3"/>
          <p:cNvSpPr>
            <a:spLocks noGrp="1"/>
          </p:cNvSpPr>
          <p:nvPr>
            <p:ph sz="half" idx="56" hasCustomPrompt="1"/>
          </p:nvPr>
        </p:nvSpPr>
        <p:spPr>
          <a:xfrm>
            <a:off x="6837508" y="1986530"/>
            <a:ext cx="2060308" cy="1800000"/>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5" name="Text Placeholder 2"/>
          <p:cNvSpPr>
            <a:spLocks noGrp="1"/>
          </p:cNvSpPr>
          <p:nvPr>
            <p:ph type="body" idx="1" hasCustomPrompt="1"/>
          </p:nvPr>
        </p:nvSpPr>
        <p:spPr>
          <a:xfrm>
            <a:off x="245908" y="1484784"/>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6" name="Text Placeholder 2"/>
          <p:cNvSpPr>
            <a:spLocks noGrp="1"/>
          </p:cNvSpPr>
          <p:nvPr>
            <p:ph type="body" idx="57" hasCustomPrompt="1"/>
          </p:nvPr>
        </p:nvSpPr>
        <p:spPr>
          <a:xfrm>
            <a:off x="245908" y="1780670"/>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7" name="Text Placeholder 2"/>
          <p:cNvSpPr>
            <a:spLocks noGrp="1"/>
          </p:cNvSpPr>
          <p:nvPr>
            <p:ph type="body" idx="58" hasCustomPrompt="1"/>
          </p:nvPr>
        </p:nvSpPr>
        <p:spPr>
          <a:xfrm>
            <a:off x="2451047" y="1780670"/>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8" name="Text Placeholder 2"/>
          <p:cNvSpPr>
            <a:spLocks noGrp="1"/>
          </p:cNvSpPr>
          <p:nvPr>
            <p:ph type="body" idx="59" hasCustomPrompt="1"/>
          </p:nvPr>
        </p:nvSpPr>
        <p:spPr>
          <a:xfrm>
            <a:off x="4642719" y="1780670"/>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9" name="Text Placeholder 2"/>
          <p:cNvSpPr>
            <a:spLocks noGrp="1"/>
          </p:cNvSpPr>
          <p:nvPr>
            <p:ph type="body" idx="60" hasCustomPrompt="1"/>
          </p:nvPr>
        </p:nvSpPr>
        <p:spPr>
          <a:xfrm>
            <a:off x="6832247" y="1780670"/>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7" name="Content Placeholder 3"/>
          <p:cNvSpPr>
            <a:spLocks noGrp="1"/>
          </p:cNvSpPr>
          <p:nvPr>
            <p:ph sz="half" idx="61" hasCustomPrompt="1"/>
          </p:nvPr>
        </p:nvSpPr>
        <p:spPr>
          <a:xfrm>
            <a:off x="245908" y="4316779"/>
            <a:ext cx="2060308" cy="186008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Content Placeholder 3"/>
          <p:cNvSpPr>
            <a:spLocks noGrp="1"/>
          </p:cNvSpPr>
          <p:nvPr>
            <p:ph sz="half" idx="62" hasCustomPrompt="1"/>
          </p:nvPr>
        </p:nvSpPr>
        <p:spPr>
          <a:xfrm>
            <a:off x="2451047" y="4316779"/>
            <a:ext cx="2060308" cy="186008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63" hasCustomPrompt="1"/>
          </p:nvPr>
        </p:nvSpPr>
        <p:spPr>
          <a:xfrm>
            <a:off x="4644277" y="4316779"/>
            <a:ext cx="2060308" cy="186008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64" hasCustomPrompt="1"/>
          </p:nvPr>
        </p:nvSpPr>
        <p:spPr>
          <a:xfrm>
            <a:off x="6832247" y="4316779"/>
            <a:ext cx="2060308" cy="1860082"/>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825"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825"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825"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Text Placeholder 2"/>
          <p:cNvSpPr>
            <a:spLocks noGrp="1"/>
          </p:cNvSpPr>
          <p:nvPr>
            <p:ph type="body" idx="65" hasCustomPrompt="1"/>
          </p:nvPr>
        </p:nvSpPr>
        <p:spPr>
          <a:xfrm>
            <a:off x="245908" y="3815033"/>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1" fontAlgn="base" hangingPunct="1">
              <a:lnSpc>
                <a:spcPct val="100000"/>
              </a:lnSpc>
              <a:spcBef>
                <a:spcPts val="150"/>
              </a:spcBef>
              <a:spcAft>
                <a:spcPts val="150"/>
              </a:spcAft>
              <a:buClr>
                <a:schemeClr val="accent1"/>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66" hasCustomPrompt="1"/>
          </p:nvPr>
        </p:nvSpPr>
        <p:spPr>
          <a:xfrm>
            <a:off x="245908" y="4110919"/>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9" name="Text Placeholder 2"/>
          <p:cNvSpPr>
            <a:spLocks noGrp="1"/>
          </p:cNvSpPr>
          <p:nvPr>
            <p:ph type="body" idx="67" hasCustomPrompt="1"/>
          </p:nvPr>
        </p:nvSpPr>
        <p:spPr>
          <a:xfrm>
            <a:off x="2451047" y="4110919"/>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0" name="Text Placeholder 2"/>
          <p:cNvSpPr>
            <a:spLocks noGrp="1"/>
          </p:cNvSpPr>
          <p:nvPr>
            <p:ph type="body" idx="68" hasCustomPrompt="1"/>
          </p:nvPr>
        </p:nvSpPr>
        <p:spPr>
          <a:xfrm>
            <a:off x="4642719" y="4110919"/>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69" hasCustomPrompt="1"/>
          </p:nvPr>
        </p:nvSpPr>
        <p:spPr>
          <a:xfrm>
            <a:off x="6832247" y="4110919"/>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611835" rtl="0" eaLnBrk="1" fontAlgn="base" hangingPunct="1">
              <a:lnSpc>
                <a:spcPct val="100000"/>
              </a:lnSpc>
              <a:spcBef>
                <a:spcPts val="150"/>
              </a:spcBef>
              <a:spcAft>
                <a:spcPts val="150"/>
              </a:spcAft>
              <a:buClr>
                <a:schemeClr val="accent1"/>
              </a:buClr>
              <a:buNone/>
              <a:defRPr lang="en-US" sz="900" b="1" kern="1200" baseline="0" dirty="0" smtClean="0">
                <a:ln>
                  <a:noFill/>
                </a:ln>
                <a:solidFill>
                  <a:sysClr val="windowText" lastClr="000000"/>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70"/>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71"/>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26"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87057184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29">
    <p:spTree>
      <p:nvGrpSpPr>
        <p:cNvPr id="1" name=""/>
        <p:cNvGrpSpPr/>
        <p:nvPr/>
      </p:nvGrpSpPr>
      <p:grpSpPr>
        <a:xfrm>
          <a:off x="0" y="0"/>
          <a:ext cx="0" cy="0"/>
          <a:chOff x="0" y="0"/>
          <a:chExt cx="0" cy="0"/>
        </a:xfrm>
      </p:grpSpPr>
      <p:sp>
        <p:nvSpPr>
          <p:cNvPr id="9"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2" name="頁尾版面配置區 1"/>
          <p:cNvSpPr>
            <a:spLocks noGrp="1"/>
          </p:cNvSpPr>
          <p:nvPr>
            <p:ph type="ftr" sz="quarter" idx="16"/>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17"/>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7"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19027060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3" name="頁尾版面配置區 2"/>
          <p:cNvSpPr>
            <a:spLocks noGrp="1"/>
          </p:cNvSpPr>
          <p:nvPr>
            <p:ph type="ftr" sz="quarter" idx="10"/>
          </p:nvPr>
        </p:nvSpPr>
        <p:spPr/>
        <p:txBody>
          <a:bodyPr/>
          <a:lstStyle/>
          <a:p>
            <a:endParaRPr lang="zh-TW" altLang="en-US"/>
          </a:p>
        </p:txBody>
      </p:sp>
      <p:sp>
        <p:nvSpPr>
          <p:cNvPr id="4" name="投影片編號版面配置區 3"/>
          <p:cNvSpPr>
            <a:spLocks noGrp="1"/>
          </p:cNvSpPr>
          <p:nvPr>
            <p:ph type="sldNum" sz="quarter" idx="11"/>
          </p:nvPr>
        </p:nvSpPr>
        <p:spPr/>
        <p:txBody>
          <a:bodyPr/>
          <a:lstStyle/>
          <a:p>
            <a:fld id="{2C90D96F-1D55-4F04-9D7F-0C72F69521CD}" type="slidenum">
              <a:rPr lang="zh-TW" altLang="en-US" smtClean="0"/>
              <a:t>‹#›</a:t>
            </a:fld>
            <a:endParaRPr lang="zh-TW" altLang="en-US"/>
          </a:p>
        </p:txBody>
      </p:sp>
      <p:sp>
        <p:nvSpPr>
          <p:cNvPr id="5" name="矩形 4"/>
          <p:cNvSpPr/>
          <p:nvPr/>
        </p:nvSpPr>
        <p:spPr>
          <a:xfrm>
            <a:off x="252339" y="1006377"/>
            <a:ext cx="8641405" cy="1098762"/>
          </a:xfrm>
          <a:prstGeom prst="rect">
            <a:avLst/>
          </a:prstGeom>
        </p:spPr>
        <p:txBody>
          <a:bodyPr wrap="square">
            <a:spAutoFit/>
          </a:bodyPr>
          <a:lstStyle/>
          <a:p>
            <a:pPr lvl="0" fontAlgn="base">
              <a:spcBef>
                <a:spcPct val="20000"/>
              </a:spcBef>
              <a:spcAft>
                <a:spcPct val="20000"/>
              </a:spcAft>
              <a:tabLst>
                <a:tab pos="2418160" algn="l"/>
                <a:tab pos="4779169" algn="l"/>
                <a:tab pos="4843463" algn="l"/>
              </a:tabLst>
              <a:defRPr/>
            </a:pPr>
            <a:r>
              <a:rPr lang="zh-TW" altLang="en-US" sz="900" b="1" kern="0" dirty="0" smtClean="0">
                <a:solidFill>
                  <a:schemeClr val="tx2"/>
                </a:solidFill>
                <a:latin typeface="微軟正黑體" panose="020B0604030504040204" pitchFamily="34" charset="-120"/>
                <a:ea typeface="微軟正黑體" panose="020B0604030504040204" pitchFamily="34" charset="-120"/>
              </a:rPr>
              <a:t>野村證券投資</a:t>
            </a:r>
            <a:r>
              <a:rPr lang="zh-TW" altLang="en-US" sz="900" b="1" kern="0" dirty="0">
                <a:solidFill>
                  <a:schemeClr val="tx2"/>
                </a:solidFill>
                <a:latin typeface="微軟正黑體" panose="020B0604030504040204" pitchFamily="34" charset="-120"/>
                <a:ea typeface="微軟正黑體" panose="020B0604030504040204" pitchFamily="34" charset="-120"/>
              </a:rPr>
              <a:t>信託</a:t>
            </a:r>
            <a:r>
              <a:rPr lang="zh-TW" altLang="en-US" sz="900" b="1" kern="0" dirty="0" smtClean="0">
                <a:solidFill>
                  <a:schemeClr val="tx2"/>
                </a:solidFill>
                <a:latin typeface="微軟正黑體" panose="020B0604030504040204" pitchFamily="34" charset="-120"/>
                <a:ea typeface="微軟正黑體" panose="020B0604030504040204" pitchFamily="34" charset="-120"/>
              </a:rPr>
              <a:t>股份有限公司</a:t>
            </a:r>
            <a:r>
              <a:rPr lang="en-US" altLang="zh-TW" sz="1200" b="1" kern="0" dirty="0" smtClean="0">
                <a:solidFill>
                  <a:schemeClr val="tx2"/>
                </a:solidFill>
                <a:latin typeface="微軟正黑體" panose="020B0604030504040204" pitchFamily="34" charset="-120"/>
                <a:ea typeface="微軟正黑體" panose="020B0604030504040204" pitchFamily="34" charset="-120"/>
              </a:rPr>
              <a:t>	</a:t>
            </a:r>
            <a:r>
              <a:rPr lang="zh-TW" altLang="en-US" sz="788" kern="0" dirty="0" smtClean="0">
                <a:solidFill>
                  <a:schemeClr val="tx2"/>
                </a:solidFill>
                <a:latin typeface="微軟正黑體" panose="020B0604030504040204" pitchFamily="34" charset="-120"/>
                <a:ea typeface="微軟正黑體" panose="020B0604030504040204" pitchFamily="34" charset="-120"/>
              </a:rPr>
              <a:t>野村</a:t>
            </a:r>
            <a:r>
              <a:rPr lang="zh-TW" altLang="en-GB" sz="788" kern="0" dirty="0" smtClean="0">
                <a:solidFill>
                  <a:schemeClr val="tx2"/>
                </a:solidFill>
                <a:latin typeface="微軟正黑體" panose="020B0604030504040204" pitchFamily="34" charset="-120"/>
                <a:ea typeface="微軟正黑體" panose="020B0604030504040204" pitchFamily="34" charset="-120"/>
              </a:rPr>
              <a:t>投資</a:t>
            </a:r>
            <a:r>
              <a:rPr lang="zh-TW" altLang="en-GB" sz="788" kern="0" dirty="0">
                <a:solidFill>
                  <a:schemeClr val="tx2"/>
                </a:solidFill>
                <a:latin typeface="微軟正黑體" panose="020B0604030504040204" pitchFamily="34" charset="-120"/>
                <a:ea typeface="微軟正黑體" panose="020B0604030504040204" pitchFamily="34" charset="-120"/>
              </a:rPr>
              <a:t>理財</a:t>
            </a:r>
            <a:r>
              <a:rPr lang="zh-TW" altLang="en-GB" sz="788" kern="0" dirty="0" smtClean="0">
                <a:solidFill>
                  <a:schemeClr val="tx2"/>
                </a:solidFill>
                <a:latin typeface="微軟正黑體" panose="020B0604030504040204" pitchFamily="34" charset="-120"/>
                <a:ea typeface="微軟正黑體" panose="020B0604030504040204" pitchFamily="34" charset="-120"/>
              </a:rPr>
              <a:t>網</a:t>
            </a:r>
            <a:r>
              <a:rPr lang="zh-TW" altLang="en-US" sz="788" kern="0" dirty="0">
                <a:solidFill>
                  <a:schemeClr val="tx2"/>
                </a:solidFill>
                <a:latin typeface="微軟正黑體" panose="020B0604030504040204" pitchFamily="34" charset="-120"/>
                <a:ea typeface="微軟正黑體" panose="020B0604030504040204" pitchFamily="34" charset="-120"/>
              </a:rPr>
              <a:t> </a:t>
            </a:r>
            <a:r>
              <a:rPr lang="zh-TW" altLang="en-US" sz="788" kern="0" dirty="0" smtClean="0">
                <a:solidFill>
                  <a:schemeClr val="tx2"/>
                </a:solidFill>
                <a:latin typeface="微軟正黑體" panose="020B0604030504040204" pitchFamily="34" charset="-120"/>
                <a:ea typeface="微軟正黑體" panose="020B0604030504040204" pitchFamily="34" charset="-120"/>
              </a:rPr>
              <a:t>：</a:t>
            </a:r>
            <a:r>
              <a:rPr lang="en-US" altLang="zh-TW" sz="788" kern="0" dirty="0" smtClean="0">
                <a:solidFill>
                  <a:schemeClr val="tx2"/>
                </a:solidFill>
                <a:latin typeface="微軟正黑體" panose="020B0604030504040204" pitchFamily="34" charset="-120"/>
                <a:ea typeface="微軟正黑體" panose="020B0604030504040204" pitchFamily="34" charset="-120"/>
              </a:rPr>
              <a:t>www.nomurafunds.com.tw</a:t>
            </a:r>
            <a:r>
              <a:rPr lang="en-GB" altLang="zh-TW" sz="788" kern="0" dirty="0" smtClean="0">
                <a:solidFill>
                  <a:schemeClr val="tx2"/>
                </a:solidFill>
                <a:latin typeface="微軟正黑體" panose="020B0604030504040204" pitchFamily="34" charset="-120"/>
                <a:ea typeface="微軟正黑體" panose="020B0604030504040204" pitchFamily="34" charset="-120"/>
              </a:rPr>
              <a:t> 	</a:t>
            </a:r>
            <a:r>
              <a:rPr lang="zh-TW" altLang="en-GB" sz="788" kern="0" dirty="0" smtClean="0">
                <a:solidFill>
                  <a:schemeClr val="tx2"/>
                </a:solidFill>
                <a:latin typeface="微軟正黑體" panose="020B0604030504040204" pitchFamily="34" charset="-120"/>
                <a:ea typeface="微軟正黑體" panose="020B0604030504040204" pitchFamily="34" charset="-120"/>
              </a:rPr>
              <a:t>客</a:t>
            </a:r>
            <a:r>
              <a:rPr lang="zh-TW" altLang="en-GB" sz="788" kern="0" dirty="0">
                <a:solidFill>
                  <a:schemeClr val="tx2"/>
                </a:solidFill>
                <a:latin typeface="微軟正黑體" panose="020B0604030504040204" pitchFamily="34" charset="-120"/>
                <a:ea typeface="微軟正黑體" panose="020B0604030504040204" pitchFamily="34" charset="-120"/>
              </a:rPr>
              <a:t>服專線</a:t>
            </a:r>
            <a:r>
              <a:rPr lang="en-GB" altLang="zh-TW" sz="788" kern="0" dirty="0">
                <a:solidFill>
                  <a:schemeClr val="tx2"/>
                </a:solidFill>
                <a:latin typeface="微軟正黑體" panose="020B0604030504040204" pitchFamily="34" charset="-120"/>
                <a:ea typeface="微軟正黑體" panose="020B0604030504040204" pitchFamily="34" charset="-120"/>
              </a:rPr>
              <a:t>：</a:t>
            </a:r>
            <a:r>
              <a:rPr lang="en-US" altLang="zh-TW" sz="788" kern="0" dirty="0">
                <a:solidFill>
                  <a:schemeClr val="tx2"/>
                </a:solidFill>
                <a:latin typeface="微軟正黑體" panose="020B0604030504040204" pitchFamily="34" charset="-120"/>
                <a:ea typeface="微軟正黑體" panose="020B0604030504040204" pitchFamily="34" charset="-120"/>
                <a:sym typeface="Wingdings" panose="05000000000000000000" pitchFamily="2" charset="2"/>
              </a:rPr>
              <a:t> (</a:t>
            </a:r>
            <a:r>
              <a:rPr lang="zh-TW" altLang="en-GB" sz="788" kern="0" dirty="0">
                <a:solidFill>
                  <a:schemeClr val="tx2"/>
                </a:solidFill>
                <a:latin typeface="微軟正黑體" panose="020B0604030504040204" pitchFamily="34" charset="-120"/>
                <a:ea typeface="微軟正黑體" panose="020B0604030504040204" pitchFamily="34" charset="-120"/>
              </a:rPr>
              <a:t>02</a:t>
            </a:r>
            <a:r>
              <a:rPr lang="en-US" altLang="zh-TW" sz="788" kern="0" dirty="0">
                <a:solidFill>
                  <a:schemeClr val="tx2"/>
                </a:solidFill>
                <a:latin typeface="微軟正黑體" panose="020B0604030504040204" pitchFamily="34" charset="-120"/>
                <a:ea typeface="微軟正黑體" panose="020B0604030504040204" pitchFamily="34" charset="-120"/>
              </a:rPr>
              <a:t>)</a:t>
            </a:r>
            <a:r>
              <a:rPr lang="zh-TW" altLang="en-GB" sz="788" kern="0" dirty="0">
                <a:solidFill>
                  <a:schemeClr val="tx2"/>
                </a:solidFill>
                <a:latin typeface="微軟正黑體" panose="020B0604030504040204" pitchFamily="34" charset="-120"/>
                <a:ea typeface="微軟正黑體" panose="020B0604030504040204" pitchFamily="34" charset="-120"/>
              </a:rPr>
              <a:t>8758</a:t>
            </a:r>
            <a:r>
              <a:rPr lang="en-US" altLang="zh-TW" sz="788" kern="0" dirty="0">
                <a:solidFill>
                  <a:schemeClr val="tx2"/>
                </a:solidFill>
                <a:latin typeface="微軟正黑體" panose="020B0604030504040204" pitchFamily="34" charset="-120"/>
                <a:ea typeface="微軟正黑體" panose="020B0604030504040204" pitchFamily="34" charset="-120"/>
              </a:rPr>
              <a:t>-1</a:t>
            </a:r>
            <a:r>
              <a:rPr lang="zh-TW" altLang="en-GB" sz="788" kern="0" dirty="0">
                <a:solidFill>
                  <a:schemeClr val="tx2"/>
                </a:solidFill>
                <a:latin typeface="微軟正黑體" panose="020B0604030504040204" pitchFamily="34" charset="-120"/>
                <a:ea typeface="微軟正黑體" panose="020B0604030504040204" pitchFamily="34" charset="-120"/>
              </a:rPr>
              <a:t>568   </a:t>
            </a:r>
            <a:endParaRPr lang="en-US" altLang="zh-TW" sz="788" kern="0" dirty="0">
              <a:solidFill>
                <a:schemeClr val="tx2"/>
              </a:solidFill>
              <a:latin typeface="微軟正黑體" panose="020B0604030504040204" pitchFamily="34" charset="-120"/>
              <a:ea typeface="微軟正黑體" panose="020B0604030504040204" pitchFamily="34" charset="-120"/>
            </a:endParaRPr>
          </a:p>
          <a:p>
            <a:pPr lvl="0" fontAlgn="base">
              <a:spcBef>
                <a:spcPct val="20000"/>
              </a:spcBef>
              <a:spcAft>
                <a:spcPct val="20000"/>
              </a:spcAft>
              <a:tabLst>
                <a:tab pos="3429000" algn="l"/>
              </a:tabLst>
              <a:defRPr/>
            </a:pPr>
            <a:r>
              <a:rPr lang="zh-TW" altLang="en-GB" sz="750" kern="0" dirty="0">
                <a:solidFill>
                  <a:schemeClr val="tx2"/>
                </a:solidFill>
                <a:latin typeface="微軟正黑體" panose="020B0604030504040204" pitchFamily="34" charset="-120"/>
                <a:ea typeface="微軟正黑體" panose="020B0604030504040204" pitchFamily="34" charset="-120"/>
              </a:rPr>
              <a:t>台北總公司：11049 台北市信義路五段7號30樓</a:t>
            </a:r>
            <a:r>
              <a:rPr lang="en-GB" altLang="zh-TW" sz="750" kern="0" dirty="0">
                <a:solidFill>
                  <a:schemeClr val="tx2"/>
                </a:solidFill>
                <a:latin typeface="微軟正黑體" panose="020B0604030504040204" pitchFamily="34" charset="-120"/>
                <a:ea typeface="微軟正黑體" panose="020B0604030504040204" pitchFamily="34" charset="-120"/>
              </a:rPr>
              <a:t>(</a:t>
            </a:r>
            <a:r>
              <a:rPr lang="zh-TW" altLang="en-GB" sz="750" kern="0" dirty="0">
                <a:solidFill>
                  <a:schemeClr val="tx2"/>
                </a:solidFill>
                <a:latin typeface="微軟正黑體" panose="020B0604030504040204" pitchFamily="34" charset="-120"/>
                <a:ea typeface="微軟正黑體" panose="020B0604030504040204" pitchFamily="34" charset="-120"/>
              </a:rPr>
              <a:t>代表地址</a:t>
            </a:r>
            <a:r>
              <a:rPr lang="en-GB" altLang="zh-TW" sz="750" kern="0" dirty="0">
                <a:solidFill>
                  <a:schemeClr val="tx2"/>
                </a:solidFill>
                <a:latin typeface="微軟正黑體" panose="020B0604030504040204" pitchFamily="34" charset="-120"/>
                <a:ea typeface="微軟正黑體" panose="020B0604030504040204" pitchFamily="34" charset="-120"/>
              </a:rPr>
              <a:t>)	 TEL：(02)8101-5501</a:t>
            </a:r>
          </a:p>
          <a:p>
            <a:pPr lvl="0" fontAlgn="base">
              <a:spcBef>
                <a:spcPct val="20000"/>
              </a:spcBef>
              <a:spcAft>
                <a:spcPct val="20000"/>
              </a:spcAft>
              <a:tabLst>
                <a:tab pos="3429000" algn="l"/>
              </a:tabLst>
              <a:defRPr/>
            </a:pPr>
            <a:r>
              <a:rPr lang="zh-TW" altLang="en-GB" sz="750" kern="0" dirty="0">
                <a:solidFill>
                  <a:schemeClr val="tx2"/>
                </a:solidFill>
                <a:latin typeface="微軟正黑體" panose="020B0604030504040204" pitchFamily="34" charset="-120"/>
                <a:ea typeface="微軟正黑體" panose="020B0604030504040204" pitchFamily="34" charset="-120"/>
              </a:rPr>
              <a:t>新竹分公司：30071 新竹市光復路二段28</a:t>
            </a:r>
            <a:r>
              <a:rPr lang="en-GB" altLang="zh-TW" sz="750" kern="0" dirty="0">
                <a:solidFill>
                  <a:schemeClr val="tx2"/>
                </a:solidFill>
                <a:latin typeface="微軟正黑體" panose="020B0604030504040204" pitchFamily="34" charset="-120"/>
                <a:ea typeface="微軟正黑體" panose="020B0604030504040204" pitchFamily="34" charset="-120"/>
              </a:rPr>
              <a:t>9</a:t>
            </a:r>
            <a:r>
              <a:rPr lang="zh-TW" altLang="en-GB" sz="750" kern="0" dirty="0">
                <a:solidFill>
                  <a:schemeClr val="tx2"/>
                </a:solidFill>
                <a:latin typeface="微軟正黑體" panose="020B0604030504040204" pitchFamily="34" charset="-120"/>
                <a:ea typeface="微軟正黑體" panose="020B0604030504040204" pitchFamily="34" charset="-120"/>
              </a:rPr>
              <a:t>號</a:t>
            </a:r>
            <a:r>
              <a:rPr lang="en-GB" altLang="zh-TW" sz="750" kern="0" dirty="0">
                <a:solidFill>
                  <a:schemeClr val="tx2"/>
                </a:solidFill>
                <a:latin typeface="微軟正黑體" panose="020B0604030504040204" pitchFamily="34" charset="-120"/>
                <a:ea typeface="微軟正黑體" panose="020B0604030504040204" pitchFamily="34" charset="-120"/>
              </a:rPr>
              <a:t>3</a:t>
            </a:r>
            <a:r>
              <a:rPr lang="zh-TW" altLang="en-GB" sz="750" kern="0" dirty="0">
                <a:solidFill>
                  <a:schemeClr val="tx2"/>
                </a:solidFill>
                <a:latin typeface="微軟正黑體" panose="020B0604030504040204" pitchFamily="34" charset="-120"/>
                <a:ea typeface="微軟正黑體" panose="020B0604030504040204" pitchFamily="34" charset="-120"/>
              </a:rPr>
              <a:t>樓之</a:t>
            </a:r>
            <a:r>
              <a:rPr lang="en-GB" altLang="zh-TW" sz="750" kern="0" dirty="0">
                <a:solidFill>
                  <a:schemeClr val="tx2"/>
                </a:solidFill>
                <a:latin typeface="微軟正黑體" panose="020B0604030504040204" pitchFamily="34" charset="-120"/>
                <a:ea typeface="微軟正黑體" panose="020B0604030504040204" pitchFamily="34" charset="-120"/>
              </a:rPr>
              <a:t>2	 TEL：(03)516-3163</a:t>
            </a:r>
          </a:p>
          <a:p>
            <a:pPr lvl="0" fontAlgn="base">
              <a:spcBef>
                <a:spcPct val="20000"/>
              </a:spcBef>
              <a:spcAft>
                <a:spcPct val="20000"/>
              </a:spcAft>
              <a:tabLst>
                <a:tab pos="3429000" algn="l"/>
              </a:tabLst>
              <a:defRPr/>
            </a:pPr>
            <a:r>
              <a:rPr lang="zh-TW" altLang="en-GB" sz="750" kern="0" dirty="0">
                <a:solidFill>
                  <a:schemeClr val="tx2"/>
                </a:solidFill>
                <a:latin typeface="微軟正黑體" panose="020B0604030504040204" pitchFamily="34" charset="-120"/>
                <a:ea typeface="微軟正黑體" panose="020B0604030504040204" pitchFamily="34" charset="-120"/>
              </a:rPr>
              <a:t>台中分公司：40354 台中市南屯區公益路二段</a:t>
            </a:r>
            <a:r>
              <a:rPr lang="en-GB" altLang="zh-TW" sz="750" kern="0" dirty="0">
                <a:solidFill>
                  <a:schemeClr val="tx2"/>
                </a:solidFill>
                <a:latin typeface="微軟正黑體" panose="020B0604030504040204" pitchFamily="34" charset="-120"/>
                <a:ea typeface="微軟正黑體" panose="020B0604030504040204" pitchFamily="34" charset="-120"/>
              </a:rPr>
              <a:t>51</a:t>
            </a:r>
            <a:r>
              <a:rPr lang="zh-TW" altLang="en-GB" sz="750" kern="0" dirty="0">
                <a:solidFill>
                  <a:schemeClr val="tx2"/>
                </a:solidFill>
                <a:latin typeface="微軟正黑體" panose="020B0604030504040204" pitchFamily="34" charset="-120"/>
                <a:ea typeface="微軟正黑體" panose="020B0604030504040204" pitchFamily="34" charset="-120"/>
              </a:rPr>
              <a:t>號</a:t>
            </a:r>
            <a:r>
              <a:rPr lang="en-GB" altLang="zh-TW" sz="750" kern="0" dirty="0">
                <a:solidFill>
                  <a:schemeClr val="tx2"/>
                </a:solidFill>
                <a:latin typeface="微軟正黑體" panose="020B0604030504040204" pitchFamily="34" charset="-120"/>
                <a:ea typeface="微軟正黑體" panose="020B0604030504040204" pitchFamily="34" charset="-120"/>
              </a:rPr>
              <a:t>9</a:t>
            </a:r>
            <a:r>
              <a:rPr lang="zh-TW" altLang="en-GB" sz="750" kern="0" dirty="0">
                <a:solidFill>
                  <a:schemeClr val="tx2"/>
                </a:solidFill>
                <a:latin typeface="微軟正黑體" panose="020B0604030504040204" pitchFamily="34" charset="-120"/>
                <a:ea typeface="微軟正黑體" panose="020B0604030504040204" pitchFamily="34" charset="-120"/>
              </a:rPr>
              <a:t>樓</a:t>
            </a:r>
            <a:r>
              <a:rPr lang="en-GB" altLang="zh-TW" sz="750" kern="0" dirty="0">
                <a:solidFill>
                  <a:schemeClr val="tx2"/>
                </a:solidFill>
                <a:latin typeface="微軟正黑體" panose="020B0604030504040204" pitchFamily="34" charset="-120"/>
                <a:ea typeface="微軟正黑體" panose="020B0604030504040204" pitchFamily="34" charset="-120"/>
              </a:rPr>
              <a:t>A</a:t>
            </a:r>
            <a:r>
              <a:rPr lang="zh-TW" altLang="en-GB" sz="750" kern="0" dirty="0">
                <a:solidFill>
                  <a:schemeClr val="tx2"/>
                </a:solidFill>
                <a:latin typeface="微軟正黑體" panose="020B0604030504040204" pitchFamily="34" charset="-120"/>
                <a:ea typeface="微軟正黑體" panose="020B0604030504040204" pitchFamily="34" charset="-120"/>
              </a:rPr>
              <a:t>室	 </a:t>
            </a:r>
            <a:r>
              <a:rPr lang="en-GB" altLang="zh-TW" sz="750" kern="0" dirty="0">
                <a:solidFill>
                  <a:schemeClr val="tx2"/>
                </a:solidFill>
                <a:latin typeface="微軟正黑體" panose="020B0604030504040204" pitchFamily="34" charset="-120"/>
                <a:ea typeface="微軟正黑體" panose="020B0604030504040204" pitchFamily="34" charset="-120"/>
              </a:rPr>
              <a:t>TEL：(04)2319-8768</a:t>
            </a:r>
          </a:p>
          <a:p>
            <a:pPr lvl="0" fontAlgn="base">
              <a:spcBef>
                <a:spcPct val="20000"/>
              </a:spcBef>
              <a:spcAft>
                <a:spcPct val="20000"/>
              </a:spcAft>
              <a:tabLst>
                <a:tab pos="3429000" algn="l"/>
              </a:tabLst>
              <a:defRPr/>
            </a:pPr>
            <a:r>
              <a:rPr lang="zh-TW" altLang="en-GB" sz="750" kern="0" dirty="0">
                <a:solidFill>
                  <a:schemeClr val="tx2"/>
                </a:solidFill>
                <a:latin typeface="微軟正黑體" panose="020B0604030504040204" pitchFamily="34" charset="-120"/>
                <a:ea typeface="微軟正黑體" panose="020B0604030504040204" pitchFamily="34" charset="-120"/>
              </a:rPr>
              <a:t>台南分公司：70164 台南市東區東門路二段297號3樓之1	 </a:t>
            </a:r>
            <a:r>
              <a:rPr lang="en-GB" altLang="zh-TW" sz="750" kern="0" dirty="0">
                <a:solidFill>
                  <a:schemeClr val="tx2"/>
                </a:solidFill>
                <a:latin typeface="微軟正黑體" panose="020B0604030504040204" pitchFamily="34" charset="-120"/>
                <a:ea typeface="微軟正黑體" panose="020B0604030504040204" pitchFamily="34" charset="-120"/>
              </a:rPr>
              <a:t>TEL：(06)235-6988</a:t>
            </a:r>
          </a:p>
          <a:p>
            <a:pPr lvl="0" fontAlgn="base">
              <a:spcBef>
                <a:spcPct val="20000"/>
              </a:spcBef>
              <a:spcAft>
                <a:spcPct val="20000"/>
              </a:spcAft>
              <a:tabLst>
                <a:tab pos="3429000" algn="l"/>
              </a:tabLst>
              <a:defRPr/>
            </a:pPr>
            <a:r>
              <a:rPr lang="zh-TW" altLang="en-GB" sz="750" kern="0" dirty="0">
                <a:solidFill>
                  <a:schemeClr val="tx2"/>
                </a:solidFill>
                <a:latin typeface="微軟正黑體" panose="020B0604030504040204" pitchFamily="34" charset="-120"/>
                <a:ea typeface="微軟正黑體" panose="020B0604030504040204" pitchFamily="34" charset="-120"/>
              </a:rPr>
              <a:t>高雄分公司：80757 高雄市三民區博愛一路366號</a:t>
            </a:r>
            <a:r>
              <a:rPr lang="en-GB" altLang="zh-TW" sz="750" kern="0" dirty="0">
                <a:solidFill>
                  <a:schemeClr val="tx2"/>
                </a:solidFill>
                <a:latin typeface="微軟正黑體" panose="020B0604030504040204" pitchFamily="34" charset="-120"/>
                <a:ea typeface="微軟正黑體" panose="020B0604030504040204" pitchFamily="34" charset="-120"/>
              </a:rPr>
              <a:t>21</a:t>
            </a:r>
            <a:r>
              <a:rPr lang="zh-TW" altLang="en-GB" sz="750" kern="0" dirty="0">
                <a:solidFill>
                  <a:schemeClr val="tx2"/>
                </a:solidFill>
                <a:latin typeface="微軟正黑體" panose="020B0604030504040204" pitchFamily="34" charset="-120"/>
                <a:ea typeface="微軟正黑體" panose="020B0604030504040204" pitchFamily="34" charset="-120"/>
              </a:rPr>
              <a:t>樓之</a:t>
            </a:r>
            <a:r>
              <a:rPr lang="en-GB" altLang="zh-TW" sz="750" kern="0" dirty="0">
                <a:solidFill>
                  <a:schemeClr val="tx2"/>
                </a:solidFill>
                <a:latin typeface="微軟正黑體" panose="020B0604030504040204" pitchFamily="34" charset="-120"/>
                <a:ea typeface="微軟正黑體" panose="020B0604030504040204" pitchFamily="34" charset="-120"/>
              </a:rPr>
              <a:t>2	 TEL：(07)322-5525</a:t>
            </a:r>
            <a:r>
              <a:rPr lang="zh-TW" altLang="en-GB" sz="750" kern="0" dirty="0">
                <a:solidFill>
                  <a:schemeClr val="tx2"/>
                </a:solidFill>
                <a:latin typeface="微軟正黑體" panose="020B0604030504040204" pitchFamily="34" charset="-120"/>
                <a:ea typeface="微軟正黑體" panose="020B0604030504040204" pitchFamily="34" charset="-120"/>
              </a:rPr>
              <a:t>  </a:t>
            </a:r>
            <a:endParaRPr lang="nl-NL" altLang="zh-TW" sz="750" kern="0" dirty="0">
              <a:solidFill>
                <a:schemeClr val="tx2"/>
              </a:solidFill>
              <a:latin typeface="微軟正黑體" panose="020B0604030504040204" pitchFamily="34" charset="-120"/>
              <a:ea typeface="微軟正黑體" panose="020B0604030504040204" pitchFamily="34" charset="-120"/>
            </a:endParaRPr>
          </a:p>
        </p:txBody>
      </p:sp>
      <p:sp>
        <p:nvSpPr>
          <p:cNvPr id="6" name="矩形 5"/>
          <p:cNvSpPr/>
          <p:nvPr/>
        </p:nvSpPr>
        <p:spPr>
          <a:xfrm>
            <a:off x="261223" y="2660282"/>
            <a:ext cx="8632520" cy="2174441"/>
          </a:xfrm>
          <a:prstGeom prst="rect">
            <a:avLst/>
          </a:prstGeom>
        </p:spPr>
        <p:txBody>
          <a:bodyPr wrap="square">
            <a:spAutoFit/>
          </a:bodyPr>
          <a:lstStyle/>
          <a:p>
            <a:pPr algn="just" fontAlgn="base">
              <a:lnSpc>
                <a:spcPct val="90000"/>
              </a:lnSpc>
              <a:spcBef>
                <a:spcPct val="25000"/>
              </a:spcBef>
              <a:spcAft>
                <a:spcPct val="0"/>
              </a:spcAft>
            </a:pPr>
            <a:r>
              <a:rPr lang="zh-TW" altLang="en-US" sz="825" b="1" dirty="0">
                <a:solidFill>
                  <a:schemeClr val="tx2"/>
                </a:solidFill>
                <a:latin typeface="微軟正黑體" panose="020B0604030504040204" pitchFamily="34" charset="-120"/>
                <a:ea typeface="微軟正黑體" panose="020B0604030504040204" pitchFamily="34" charset="-120"/>
              </a:rPr>
              <a:t>上述基金均經金管會核准或同意生效，惟不表示絕無風險。基金經理公司以往之經理績效不保證基金之最低投資收益；基金經理公司除盡善良管理人之注意義務外，不負責本基金之盈虧，亦不保證最低之收益，投資人申購前應詳閱基金公開說明書。有關基金應負擔之費用（含分銷費用）已揭露於基金公開說明書及投資人須知，本公司及銷售機構均備有基金公開說明書（或中譯本）或投資人須知，投資人亦可至公開資訊觀測站或境外基金資訊觀測站中查詢。</a:t>
            </a:r>
          </a:p>
          <a:p>
            <a:pPr algn="just" fontAlgn="base">
              <a:lnSpc>
                <a:spcPct val="90000"/>
              </a:lnSpc>
              <a:spcBef>
                <a:spcPct val="25000"/>
              </a:spcBef>
              <a:spcAft>
                <a:spcPct val="0"/>
              </a:spcAft>
            </a:pPr>
            <a:r>
              <a:rPr lang="zh-TW" altLang="en-US" sz="825" b="1" dirty="0">
                <a:solidFill>
                  <a:schemeClr val="accent1"/>
                </a:solidFill>
                <a:latin typeface="微軟正黑體" panose="020B0604030504040204" pitchFamily="34" charset="-120"/>
                <a:ea typeface="微軟正黑體" panose="020B0604030504040204" pitchFamily="34" charset="-120"/>
                <a:cs typeface="Arial Unicode MS" pitchFamily="34" charset="-120"/>
              </a:rPr>
              <a:t>由於高收益債券之信用評等未達投資等級或未經信用評等，且對利率變動的敏感度甚高，故高收益債券基金可能會因利率上升、市場流動性下降，或債券發行機構違約不支付本金、利息或破產而蒙受虧損。高收益債券基金不適合無法承擔相關風險之投資人，投資人投資以高收益債券為訴求之基金不宜占其投資組合過高之比重。</a:t>
            </a:r>
            <a:endParaRPr lang="en-US" altLang="zh-TW" sz="825" b="1" dirty="0">
              <a:solidFill>
                <a:schemeClr val="accent1"/>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基金配息率不代表基金報酬率，且過去配息率不代表未來配息率；基金淨值可能因市場因素而上下波動。基金的配息可能由基金的收益或本金中支付。任何涉及由本金支出的部份，可能導致原始投資金額減損。本基金由本金支付配息之相關資料，投資人可至本公司網站</a:t>
            </a:r>
            <a:r>
              <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a:t>
            </a:r>
            <a:r>
              <a:rPr lang="en-US" altLang="zh-TW" sz="825" b="1" dirty="0" smtClean="0">
                <a:solidFill>
                  <a:schemeClr val="tx2"/>
                </a:solidFill>
                <a:latin typeface="微軟正黑體" panose="020B0604030504040204" pitchFamily="34" charset="-120"/>
                <a:ea typeface="微軟正黑體" panose="020B0604030504040204" pitchFamily="34" charset="-120"/>
                <a:cs typeface="Arial Unicode MS" pitchFamily="34" charset="-120"/>
              </a:rPr>
              <a:t>www.nomurafunds.com.tw</a:t>
            </a:r>
            <a:r>
              <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a:t>
            </a: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查詢。本基金配息前未先扣除應負擔之相關費用。</a:t>
            </a:r>
            <a:endPar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基金涉及投資新興市場部份，因其波動性與風險程度可能較高，且其政治與經濟情勢穩定度可能低於已開發國家，也可能使資產價值受不同程度之影響</a:t>
            </a:r>
            <a:r>
              <a:rPr lang="zh-TW" altLang="en-US" sz="825" b="1" dirty="0" smtClean="0">
                <a:solidFill>
                  <a:schemeClr val="tx2"/>
                </a:solidFill>
                <a:latin typeface="微軟正黑體" panose="020B0604030504040204" pitchFamily="34" charset="-120"/>
                <a:ea typeface="微軟正黑體" panose="020B0604030504040204" pitchFamily="34" charset="-120"/>
                <a:cs typeface="Arial Unicode MS" pitchFamily="34" charset="-120"/>
              </a:rPr>
              <a:t>。依</a:t>
            </a: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金管會規定，投信基金直接投資大陸地區有價證券僅限掛牌上市有價證券，境外基金投資大陸地區有價證券則不得超過該基金資產淨值之</a:t>
            </a:r>
            <a:r>
              <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10%</a:t>
            </a: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，投資人須留意中國市場特定政治、經濟與市場等投資風險。</a:t>
            </a:r>
            <a:endPar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部份基金或所投資之債券子基金，可能投資美國</a:t>
            </a:r>
            <a:r>
              <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Rule 144A </a:t>
            </a: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債券，該等債券屬私募性質，較可能發生流動性不足，財務訊息</a:t>
            </a:r>
            <a:r>
              <a:rPr lang="zh-TW" altLang="en-US" sz="825" b="1" dirty="0" smtClean="0">
                <a:solidFill>
                  <a:schemeClr val="tx2"/>
                </a:solidFill>
                <a:latin typeface="微軟正黑體" panose="020B0604030504040204" pitchFamily="34" charset="-120"/>
                <a:ea typeface="微軟正黑體" panose="020B0604030504040204" pitchFamily="34" charset="-120"/>
                <a:cs typeface="Arial Unicode MS" pitchFamily="34" charset="-120"/>
              </a:rPr>
              <a:t>揭露不完整</a:t>
            </a: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或因價格不透明導致波動性較大之風險，投資人須留意相關風險。</a:t>
            </a:r>
            <a:endPar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本文提及之經濟走勢預測不必然代表基金之績效，基金投資風險請詳閱基金公開說明書。</a:t>
            </a:r>
            <a:endPar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定時定額投資人因不同時間進場，將有不同之投資績效，過去之績效亦不代表未來績效之保證。</a:t>
            </a:r>
            <a:endPar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本資料係整理分析各方面資訊之結果，純屬參考性質，本公司不作任何保證或承諾，請勿將本內容視為對個別投資人做基金買賣或其他任何投資之建議或要約。本公司已力求其中資訊之正確與完整，惟不保證本報告絕對正確無誤。未經授權不得複製、修改或散發引用。</a:t>
            </a:r>
            <a:endPar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endParaRPr>
          </a:p>
          <a:p>
            <a:pPr algn="just" fontAlgn="base">
              <a:lnSpc>
                <a:spcPct val="90000"/>
              </a:lnSpc>
              <a:spcBef>
                <a:spcPct val="25000"/>
              </a:spcBef>
              <a:spcAft>
                <a:spcPct val="0"/>
              </a:spcAft>
            </a:pPr>
            <a:r>
              <a:rPr lang="zh-TW" altLang="en-US" sz="825" b="1" dirty="0" smtClean="0">
                <a:solidFill>
                  <a:schemeClr val="tx2"/>
                </a:solidFill>
                <a:latin typeface="微軟正黑體" panose="020B0604030504040204" pitchFamily="34" charset="-120"/>
                <a:ea typeface="微軟正黑體" panose="020B0604030504040204" pitchFamily="34" charset="-120"/>
                <a:cs typeface="Arial Unicode MS" pitchFamily="34" charset="-120"/>
              </a:rPr>
              <a:t>野村投信</a:t>
            </a: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為</a:t>
            </a:r>
            <a:r>
              <a:rPr lang="en-US" altLang="zh-TW"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ING(L)</a:t>
            </a:r>
            <a:r>
              <a:rPr lang="zh-TW" altLang="en-US" sz="825" b="1" dirty="0">
                <a:solidFill>
                  <a:schemeClr val="tx2"/>
                </a:solidFill>
                <a:latin typeface="微軟正黑體" panose="020B0604030504040204" pitchFamily="34" charset="-120"/>
                <a:ea typeface="微軟正黑體" panose="020B0604030504040204" pitchFamily="34" charset="-120"/>
                <a:cs typeface="Arial Unicode MS" pitchFamily="34" charset="-120"/>
              </a:rPr>
              <a:t>系列基金在台灣之總代理。</a:t>
            </a:r>
            <a:r>
              <a:rPr lang="en-US" altLang="zh-TW" sz="825" b="1" dirty="0">
                <a:solidFill>
                  <a:schemeClr val="tx2"/>
                </a:solidFill>
                <a:latin typeface="微軟正黑體" panose="020B0604030504040204" pitchFamily="34" charset="-120"/>
                <a:ea typeface="微軟正黑體" panose="020B0604030504040204" pitchFamily="34" charset="-120"/>
              </a:rPr>
              <a:t> </a:t>
            </a:r>
            <a:r>
              <a:rPr lang="en-US" altLang="zh-TW" sz="825" b="1" dirty="0" smtClean="0">
                <a:solidFill>
                  <a:schemeClr val="tx2"/>
                </a:solidFill>
                <a:latin typeface="微軟正黑體" panose="020B0604030504040204" pitchFamily="34" charset="-120"/>
                <a:ea typeface="微軟正黑體" panose="020B0604030504040204" pitchFamily="34" charset="-120"/>
              </a:rPr>
              <a:t>【</a:t>
            </a:r>
            <a:r>
              <a:rPr lang="zh-TW" altLang="en-US" sz="825" b="1" dirty="0" smtClean="0">
                <a:solidFill>
                  <a:schemeClr val="tx2"/>
                </a:solidFill>
                <a:latin typeface="微軟正黑體" panose="020B0604030504040204" pitchFamily="34" charset="-120"/>
                <a:ea typeface="微軟正黑體" panose="020B0604030504040204" pitchFamily="34" charset="-120"/>
              </a:rPr>
              <a:t>野村投信</a:t>
            </a:r>
            <a:r>
              <a:rPr lang="zh-TW" altLang="en-US" sz="825" b="1" dirty="0">
                <a:solidFill>
                  <a:schemeClr val="tx2"/>
                </a:solidFill>
                <a:latin typeface="微軟正黑體" panose="020B0604030504040204" pitchFamily="34" charset="-120"/>
                <a:ea typeface="微軟正黑體" panose="020B0604030504040204" pitchFamily="34" charset="-120"/>
              </a:rPr>
              <a:t>獨立經營管理</a:t>
            </a:r>
            <a:r>
              <a:rPr lang="en-US" altLang="zh-TW" sz="825" b="1" dirty="0" smtClean="0">
                <a:solidFill>
                  <a:schemeClr val="tx2"/>
                </a:solidFill>
                <a:latin typeface="微軟正黑體" panose="020B0604030504040204" pitchFamily="34" charset="-120"/>
                <a:ea typeface="微軟正黑體" panose="020B0604030504040204" pitchFamily="34" charset="-120"/>
              </a:rPr>
              <a:t>】</a:t>
            </a:r>
            <a:r>
              <a:rPr lang="zh-TW" altLang="en-GB" sz="825" kern="0" dirty="0" smtClean="0">
                <a:solidFill>
                  <a:schemeClr val="tx2"/>
                </a:solidFill>
                <a:latin typeface="微軟正黑體" panose="020B0604030504040204" pitchFamily="34" charset="-120"/>
                <a:ea typeface="微軟正黑體" panose="020B0604030504040204" pitchFamily="34" charset="-120"/>
              </a:rPr>
              <a:t>  </a:t>
            </a:r>
            <a:endParaRPr lang="nl-NL" altLang="zh-TW" sz="825" kern="0" dirty="0">
              <a:solidFill>
                <a:schemeClr val="tx2"/>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600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9" name="TextBox 8"/>
          <p:cNvSpPr txBox="1"/>
          <p:nvPr/>
        </p:nvSpPr>
        <p:spPr>
          <a:xfrm>
            <a:off x="1751261" y="57600"/>
            <a:ext cx="5848616" cy="720000"/>
          </a:xfrm>
          <a:prstGeom prst="rect">
            <a:avLst/>
          </a:prstGeom>
          <a:noFill/>
        </p:spPr>
        <p:txBody>
          <a:bodyPr wrap="none" lIns="0" tIns="0" rIns="0" bIns="0" rtlCol="0" anchor="ctr" anchorCtr="0">
            <a:noAutofit/>
          </a:bodyPr>
          <a:lstStyle/>
          <a:p>
            <a:pPr>
              <a:lnSpc>
                <a:spcPct val="100000"/>
              </a:lnSpc>
            </a:pPr>
            <a:r>
              <a:rPr lang="en-GB" sz="1800" b="1" baseline="0" dirty="0" smtClean="0">
                <a:latin typeface="+mj-lt"/>
                <a:ea typeface="+mj-ea"/>
              </a:rPr>
              <a:t>Table of contents</a:t>
            </a:r>
            <a:endParaRPr lang="en-GB" sz="1800" b="1" baseline="0" dirty="0">
              <a:latin typeface="+mj-lt"/>
              <a:ea typeface="+mj-ea"/>
            </a:endParaRPr>
          </a:p>
        </p:txBody>
      </p:sp>
      <p:sp>
        <p:nvSpPr>
          <p:cNvPr id="2" name="頁尾版面配置區 1"/>
          <p:cNvSpPr>
            <a:spLocks noGrp="1"/>
          </p:cNvSpPr>
          <p:nvPr>
            <p:ph type="ftr" sz="quarter" idx="10"/>
          </p:nvPr>
        </p:nvSpPr>
        <p:spPr/>
        <p:txBody>
          <a:bodyPr/>
          <a:lstStyle>
            <a:lvl1pPr>
              <a:defRPr>
                <a:ea typeface="+mn-ea"/>
              </a:defRPr>
            </a:lvl1pPr>
          </a:lstStyle>
          <a:p>
            <a:endParaRPr lang="zh-TW" altLang="en-US"/>
          </a:p>
        </p:txBody>
      </p:sp>
      <p:sp>
        <p:nvSpPr>
          <p:cNvPr id="3" name="投影片編號版面配置區 2"/>
          <p:cNvSpPr>
            <a:spLocks noGrp="1"/>
          </p:cNvSpPr>
          <p:nvPr>
            <p:ph type="sldNum" sz="quarter" idx="11"/>
          </p:nvPr>
        </p:nvSpPr>
        <p:spPr/>
        <p:txBody>
          <a:bodyPr/>
          <a:lstStyle>
            <a:lvl1pPr>
              <a:defRPr>
                <a:ea typeface="+mn-ea"/>
              </a:defRPr>
            </a:lvl1pPr>
          </a:lstStyle>
          <a:p>
            <a:fld id="{2C90D96F-1D55-4F04-9D7F-0C72F69521CD}" type="slidenum">
              <a:rPr lang="zh-TW" altLang="en-US" smtClean="0"/>
              <a:t>‹#›</a:t>
            </a:fld>
            <a:endParaRPr lang="zh-TW" altLang="en-US"/>
          </a:p>
        </p:txBody>
      </p:sp>
      <p:sp>
        <p:nvSpPr>
          <p:cNvPr id="7" name="Content Placeholder 3"/>
          <p:cNvSpPr>
            <a:spLocks noGrp="1"/>
          </p:cNvSpPr>
          <p:nvPr>
            <p:ph sz="half" idx="2" hasCustomPrompt="1"/>
          </p:nvPr>
        </p:nvSpPr>
        <p:spPr>
          <a:xfrm>
            <a:off x="245908" y="1048231"/>
            <a:ext cx="8640000" cy="5260494"/>
          </a:xfrm>
          <a:prstGeom prst="rect">
            <a:avLst/>
          </a:prstGeom>
          <a:noFill/>
          <a:ln w="9525">
            <a:noFill/>
            <a:miter lim="800000"/>
            <a:headEnd/>
            <a:tailEnd/>
          </a:ln>
        </p:spPr>
        <p:txBody>
          <a:bodyPr lIns="0" tIns="64800" rIns="46800" bIns="64800"/>
          <a:lstStyle>
            <a:lvl1pPr marL="0" indent="0" algn="l" defTabSz="611835" rtl="0" fontAlgn="base">
              <a:lnSpc>
                <a:spcPct val="100000"/>
              </a:lnSpc>
              <a:spcBef>
                <a:spcPts val="150"/>
              </a:spcBef>
              <a:spcAft>
                <a:spcPts val="150"/>
              </a:spcAft>
              <a:buSzPct val="150000"/>
              <a:buFontTx/>
              <a:buNone/>
              <a:tabLst/>
              <a:defRPr lang="en-US" sz="1500" baseline="0" dirty="0" smtClean="0">
                <a:solidFill>
                  <a:schemeClr val="tx1"/>
                </a:solidFill>
                <a:latin typeface="+mn-lt"/>
                <a:ea typeface="+mn-ea"/>
                <a:cs typeface="+mn-cs"/>
              </a:defRPr>
            </a:lvl1pPr>
            <a:lvl2pPr marL="134541" indent="-133350" algn="l" defTabSz="611835" rtl="0" fontAlgn="base">
              <a:lnSpc>
                <a:spcPct val="100000"/>
              </a:lnSpc>
              <a:spcBef>
                <a:spcPts val="150"/>
              </a:spcBef>
              <a:spcAft>
                <a:spcPts val="150"/>
              </a:spcAft>
              <a:buClr>
                <a:schemeClr val="accent1"/>
              </a:buClr>
              <a:buSzPct val="70000"/>
              <a:buFont typeface="Wingdings" pitchFamily="2" charset="2"/>
              <a:buChar char="n"/>
              <a:defRPr lang="en-US" sz="1350" dirty="0" smtClean="0">
                <a:solidFill>
                  <a:schemeClr val="tx1"/>
                </a:solidFill>
                <a:latin typeface="+mn-lt"/>
                <a:ea typeface="+mn-ea"/>
                <a:cs typeface="+mn-cs"/>
              </a:defRPr>
            </a:lvl2pPr>
            <a:lvl3pPr marL="267891" marR="0" indent="-133350" algn="l" defTabSz="611835" rtl="0" eaLnBrk="1" fontAlgn="base" latinLnBrk="0" hangingPunct="1">
              <a:lnSpc>
                <a:spcPct val="100000"/>
              </a:lnSpc>
              <a:spcBef>
                <a:spcPts val="150"/>
              </a:spcBef>
              <a:spcAft>
                <a:spcPts val="150"/>
              </a:spcAft>
              <a:buClr>
                <a:schemeClr val="accent1"/>
              </a:buClr>
              <a:buSzPts val="1200"/>
              <a:buFont typeface="Arial" pitchFamily="34" charset="0"/>
              <a:buChar char="–"/>
              <a:tabLst/>
              <a:defRPr lang="en-US" sz="1350" dirty="0" smtClean="0">
                <a:solidFill>
                  <a:schemeClr val="tx1"/>
                </a:solidFill>
                <a:latin typeface="+mn-lt"/>
                <a:ea typeface="+mn-ea"/>
                <a:cs typeface="+mn-cs"/>
              </a:defRPr>
            </a:lvl3pPr>
            <a:lvl4pPr marL="402431" indent="-134541" algn="l" defTabSz="611835" rtl="0" fontAlgn="base">
              <a:lnSpc>
                <a:spcPct val="100000"/>
              </a:lnSpc>
              <a:spcBef>
                <a:spcPts val="150"/>
              </a:spcBef>
              <a:spcAft>
                <a:spcPts val="150"/>
              </a:spcAft>
              <a:buClr>
                <a:schemeClr val="accent1"/>
              </a:buClr>
              <a:buSzPts val="1200"/>
              <a:buFont typeface="Symbol"/>
              <a:buChar char="-"/>
              <a:defRPr lang="en-US" sz="1200" baseline="0" dirty="0" smtClean="0">
                <a:solidFill>
                  <a:schemeClr val="tx1"/>
                </a:solidFill>
                <a:latin typeface="+mn-lt"/>
                <a:ea typeface="+mn-ea"/>
                <a:cs typeface="+mn-cs"/>
              </a:defRPr>
            </a:lvl4pPr>
            <a:lvl5pPr marL="536972" indent="-125016" algn="l" defTabSz="611835" rtl="0" fontAlgn="base">
              <a:lnSpc>
                <a:spcPct val="100000"/>
              </a:lnSpc>
              <a:spcBef>
                <a:spcPts val="150"/>
              </a:spcBef>
              <a:spcAft>
                <a:spcPts val="150"/>
              </a:spcAft>
              <a:buClr>
                <a:schemeClr val="accent1"/>
              </a:buClr>
              <a:buSzPts val="1200"/>
              <a:buFont typeface="Symbol"/>
              <a:buChar char="-"/>
              <a:defRPr lang="en-GB" sz="12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altLang="zh-TW" dirty="0" smtClean="0"/>
              <a:t>Click to add text</a:t>
            </a:r>
          </a:p>
          <a:p>
            <a:pPr lvl="1"/>
            <a:r>
              <a:rPr lang="en-GB" altLang="zh-TW" dirty="0" smtClean="0"/>
              <a:t>Level 1</a:t>
            </a:r>
          </a:p>
          <a:p>
            <a:pPr lvl="2"/>
            <a:r>
              <a:rPr lang="en-GB" altLang="zh-TW" dirty="0" smtClean="0"/>
              <a:t>Level 2</a:t>
            </a:r>
          </a:p>
          <a:p>
            <a:pPr lvl="3"/>
            <a:r>
              <a:rPr lang="en-GB" altLang="zh-TW" dirty="0" smtClean="0"/>
              <a:t>Level 3</a:t>
            </a:r>
          </a:p>
          <a:p>
            <a:pPr lvl="4"/>
            <a:r>
              <a:rPr lang="en-GB" altLang="zh-TW" dirty="0" smtClean="0"/>
              <a:t>Level 4</a:t>
            </a:r>
            <a:endParaRPr lang="en-GB" altLang="zh-TW" dirty="0"/>
          </a:p>
        </p:txBody>
      </p:sp>
    </p:spTree>
    <p:extLst>
      <p:ext uri="{BB962C8B-B14F-4D97-AF65-F5344CB8AC3E}">
        <p14:creationId xmlns:p14="http://schemas.microsoft.com/office/powerpoint/2010/main" val="16532240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0">
    <p:spTree>
      <p:nvGrpSpPr>
        <p:cNvPr id="1" name=""/>
        <p:cNvGrpSpPr/>
        <p:nvPr/>
      </p:nvGrpSpPr>
      <p:grpSpPr>
        <a:xfrm>
          <a:off x="0" y="0"/>
          <a:ext cx="0" cy="0"/>
          <a:chOff x="0" y="0"/>
          <a:chExt cx="0" cy="0"/>
        </a:xfrm>
      </p:grpSpPr>
      <p:sp>
        <p:nvSpPr>
          <p:cNvPr id="3" name="頁尾版面配置區 2"/>
          <p:cNvSpPr>
            <a:spLocks noGrp="1"/>
          </p:cNvSpPr>
          <p:nvPr>
            <p:ph type="ftr" sz="quarter" idx="10"/>
          </p:nvPr>
        </p:nvSpPr>
        <p:spPr/>
        <p:txBody>
          <a:bodyPr/>
          <a:lstStyle>
            <a:lvl1pPr>
              <a:defRPr>
                <a:latin typeface="+mn-lt"/>
                <a:ea typeface="+mn-ea"/>
              </a:defRPr>
            </a:lvl1pPr>
          </a:lstStyle>
          <a:p>
            <a:endParaRPr lang="zh-TW" altLang="en-US"/>
          </a:p>
        </p:txBody>
      </p:sp>
      <p:sp>
        <p:nvSpPr>
          <p:cNvPr id="4" name="投影片編號版面配置區 3"/>
          <p:cNvSpPr>
            <a:spLocks noGrp="1"/>
          </p:cNvSpPr>
          <p:nvPr>
            <p:ph type="sldNum" sz="quarter" idx="11"/>
          </p:nvPr>
        </p:nvSpPr>
        <p:spPr/>
        <p:txBody>
          <a:bodyPr/>
          <a:lstStyle>
            <a:lvl1pPr>
              <a:defRPr>
                <a:latin typeface="+mn-lt"/>
                <a:ea typeface="+mn-ea"/>
              </a:defRPr>
            </a:lvl1pPr>
          </a:lstStyle>
          <a:p>
            <a:fld id="{2C90D96F-1D55-4F04-9D7F-0C72F69521CD}" type="slidenum">
              <a:rPr lang="zh-TW" altLang="en-US" smtClean="0"/>
              <a:t>‹#›</a:t>
            </a:fld>
            <a:endParaRPr lang="zh-TW" altLang="en-US"/>
          </a:p>
        </p:txBody>
      </p:sp>
      <p:sp>
        <p:nvSpPr>
          <p:cNvPr id="5"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6" name="Content Placeholder 3"/>
          <p:cNvSpPr>
            <a:spLocks noGrp="1"/>
          </p:cNvSpPr>
          <p:nvPr>
            <p:ph sz="half" idx="2" hasCustomPrompt="1"/>
          </p:nvPr>
        </p:nvSpPr>
        <p:spPr>
          <a:xfrm>
            <a:off x="245908" y="1048231"/>
            <a:ext cx="8640000" cy="5256000"/>
          </a:xfrm>
          <a:prstGeom prst="rect">
            <a:avLst/>
          </a:prstGeom>
          <a:noFill/>
          <a:ln w="9525">
            <a:noFill/>
            <a:miter lim="800000"/>
            <a:headEnd/>
            <a:tailEnd/>
          </a:ln>
        </p:spPr>
        <p:txBody>
          <a:bodyPr lIns="0" tIns="64800" rIns="46800" bIns="64800"/>
          <a:lstStyle>
            <a:lvl1pPr marL="0" indent="0" algn="l" defTabSz="611835" rtl="0" fontAlgn="base">
              <a:lnSpc>
                <a:spcPct val="100000"/>
              </a:lnSpc>
              <a:spcBef>
                <a:spcPts val="150"/>
              </a:spcBef>
              <a:spcAft>
                <a:spcPts val="150"/>
              </a:spcAft>
              <a:buSzPct val="150000"/>
              <a:buFontTx/>
              <a:buNone/>
              <a:tabLst/>
              <a:defRPr lang="en-US" sz="1500" baseline="0" dirty="0" smtClean="0">
                <a:solidFill>
                  <a:schemeClr val="tx1"/>
                </a:solidFill>
                <a:latin typeface="+mn-lt"/>
                <a:ea typeface="+mn-ea"/>
                <a:cs typeface="+mn-cs"/>
              </a:defRPr>
            </a:lvl1pPr>
            <a:lvl2pPr marL="134541" indent="-133350" algn="l" defTabSz="611835" rtl="0" fontAlgn="base">
              <a:lnSpc>
                <a:spcPct val="100000"/>
              </a:lnSpc>
              <a:spcBef>
                <a:spcPts val="150"/>
              </a:spcBef>
              <a:spcAft>
                <a:spcPts val="150"/>
              </a:spcAft>
              <a:buClr>
                <a:schemeClr val="accent1"/>
              </a:buClr>
              <a:buSzPct val="70000"/>
              <a:buFont typeface="Wingdings" pitchFamily="2" charset="2"/>
              <a:buChar char="n"/>
              <a:defRPr lang="en-US" sz="1350" dirty="0" smtClean="0">
                <a:solidFill>
                  <a:schemeClr val="tx1"/>
                </a:solidFill>
                <a:latin typeface="+mn-lt"/>
                <a:ea typeface="+mn-ea"/>
                <a:cs typeface="+mn-cs"/>
              </a:defRPr>
            </a:lvl2pPr>
            <a:lvl3pPr marL="267891" indent="-133350" algn="l" defTabSz="611835" rtl="0" fontAlgn="base">
              <a:lnSpc>
                <a:spcPct val="100000"/>
              </a:lnSpc>
              <a:spcBef>
                <a:spcPts val="150"/>
              </a:spcBef>
              <a:spcAft>
                <a:spcPts val="150"/>
              </a:spcAft>
              <a:buClr>
                <a:schemeClr val="accent1"/>
              </a:buClr>
              <a:buSzPts val="1200"/>
              <a:buFont typeface="Arial" pitchFamily="34" charset="0"/>
              <a:buChar char="–"/>
              <a:defRPr lang="en-US" sz="1350" dirty="0" smtClean="0">
                <a:solidFill>
                  <a:schemeClr val="tx1"/>
                </a:solidFill>
                <a:latin typeface="+mn-lt"/>
                <a:ea typeface="+mn-ea"/>
                <a:cs typeface="+mn-cs"/>
              </a:defRPr>
            </a:lvl3pPr>
            <a:lvl4pPr marL="402431" indent="-134541" algn="l" defTabSz="611835" rtl="0" fontAlgn="base">
              <a:lnSpc>
                <a:spcPct val="100000"/>
              </a:lnSpc>
              <a:spcBef>
                <a:spcPts val="150"/>
              </a:spcBef>
              <a:spcAft>
                <a:spcPts val="150"/>
              </a:spcAft>
              <a:buClr>
                <a:schemeClr val="accent1"/>
              </a:buClr>
              <a:buSzPts val="1200"/>
              <a:buFont typeface="Symbol"/>
              <a:buChar char="-"/>
              <a:defRPr lang="en-US" sz="1200" baseline="0" dirty="0" smtClean="0">
                <a:solidFill>
                  <a:schemeClr val="tx1"/>
                </a:solidFill>
                <a:latin typeface="+mn-lt"/>
                <a:ea typeface="+mn-ea"/>
                <a:cs typeface="+mn-cs"/>
              </a:defRPr>
            </a:lvl4pPr>
            <a:lvl5pPr marL="536972" indent="-125016" algn="l" defTabSz="611835" rtl="0" fontAlgn="base">
              <a:lnSpc>
                <a:spcPct val="100000"/>
              </a:lnSpc>
              <a:spcBef>
                <a:spcPts val="150"/>
              </a:spcBef>
              <a:spcAft>
                <a:spcPts val="150"/>
              </a:spcAft>
              <a:buClr>
                <a:schemeClr val="accent1"/>
              </a:buClr>
              <a:buSzPts val="1200"/>
              <a:buFont typeface="Symbol"/>
              <a:buChar char="-"/>
              <a:defRPr lang="en-GB" sz="12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endParaRPr lang="en-GB" dirty="0"/>
          </a:p>
        </p:txBody>
      </p:sp>
    </p:spTree>
    <p:extLst>
      <p:ext uri="{BB962C8B-B14F-4D97-AF65-F5344CB8AC3E}">
        <p14:creationId xmlns:p14="http://schemas.microsoft.com/office/powerpoint/2010/main" val="40494744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45908" y="1412879"/>
            <a:ext cx="8640000" cy="4886323"/>
          </a:xfrm>
          <a:prstGeom prst="rect">
            <a:avLst/>
          </a:prstGeom>
          <a:noFill/>
          <a:ln w="9525">
            <a:noFill/>
            <a:miter lim="800000"/>
            <a:headEnd/>
            <a:tailEnd/>
          </a:ln>
        </p:spPr>
        <p:txBody>
          <a:bodyPr lIns="0" tIns="64800" rIns="46800" bIns="64800"/>
          <a:lstStyle>
            <a:lvl1pPr marL="0" indent="0" algn="l" defTabSz="611835" rtl="0" fontAlgn="base">
              <a:lnSpc>
                <a:spcPct val="100000"/>
              </a:lnSpc>
              <a:spcBef>
                <a:spcPts val="150"/>
              </a:spcBef>
              <a:spcAft>
                <a:spcPts val="150"/>
              </a:spcAft>
              <a:buSzPct val="150000"/>
              <a:buFontTx/>
              <a:buNone/>
              <a:tabLst/>
              <a:defRPr lang="en-US" sz="1500" baseline="0" dirty="0" smtClean="0">
                <a:solidFill>
                  <a:schemeClr val="tx1"/>
                </a:solidFill>
                <a:latin typeface="+mn-lt"/>
                <a:ea typeface="+mn-ea"/>
                <a:cs typeface="+mn-cs"/>
              </a:defRPr>
            </a:lvl1pPr>
            <a:lvl2pPr marL="134541" indent="-133350" algn="l" defTabSz="611835" rtl="0" fontAlgn="base">
              <a:lnSpc>
                <a:spcPct val="100000"/>
              </a:lnSpc>
              <a:spcBef>
                <a:spcPts val="150"/>
              </a:spcBef>
              <a:spcAft>
                <a:spcPts val="150"/>
              </a:spcAft>
              <a:buClr>
                <a:schemeClr val="accent1"/>
              </a:buClr>
              <a:buSzPct val="70000"/>
              <a:buFont typeface="Wingdings" pitchFamily="2" charset="2"/>
              <a:buChar char="n"/>
              <a:defRPr lang="en-US" sz="1350" dirty="0" smtClean="0">
                <a:solidFill>
                  <a:schemeClr val="tx1"/>
                </a:solidFill>
                <a:latin typeface="+mn-lt"/>
                <a:ea typeface="+mn-ea"/>
                <a:cs typeface="+mn-cs"/>
              </a:defRPr>
            </a:lvl2pPr>
            <a:lvl3pPr marL="267891" indent="-133350" algn="l" defTabSz="611835" rtl="0" fontAlgn="base">
              <a:lnSpc>
                <a:spcPct val="100000"/>
              </a:lnSpc>
              <a:spcBef>
                <a:spcPts val="150"/>
              </a:spcBef>
              <a:spcAft>
                <a:spcPts val="150"/>
              </a:spcAft>
              <a:buClr>
                <a:schemeClr val="accent1"/>
              </a:buClr>
              <a:buSzPts val="1200"/>
              <a:buFont typeface="Arial" pitchFamily="34" charset="0"/>
              <a:buChar char="–"/>
              <a:defRPr lang="en-US" sz="1350" dirty="0" smtClean="0">
                <a:solidFill>
                  <a:schemeClr val="tx1"/>
                </a:solidFill>
                <a:latin typeface="+mn-lt"/>
                <a:ea typeface="+mn-ea"/>
                <a:cs typeface="+mn-cs"/>
              </a:defRPr>
            </a:lvl3pPr>
            <a:lvl4pPr marL="402431" indent="-134541" algn="l" defTabSz="611835" rtl="0" fontAlgn="base">
              <a:lnSpc>
                <a:spcPct val="100000"/>
              </a:lnSpc>
              <a:spcBef>
                <a:spcPts val="150"/>
              </a:spcBef>
              <a:spcAft>
                <a:spcPts val="150"/>
              </a:spcAft>
              <a:buClr>
                <a:schemeClr val="accent1"/>
              </a:buClr>
              <a:buSzPts val="1200"/>
              <a:buFont typeface="Symbol"/>
              <a:buChar char="-"/>
              <a:defRPr lang="en-US" sz="1200" baseline="0" dirty="0" smtClean="0">
                <a:solidFill>
                  <a:schemeClr val="tx1"/>
                </a:solidFill>
                <a:latin typeface="+mn-lt"/>
                <a:ea typeface="+mn-ea"/>
                <a:cs typeface="+mn-cs"/>
              </a:defRPr>
            </a:lvl4pPr>
            <a:lvl5pPr marL="536972" indent="-125016" algn="l" defTabSz="611835" rtl="0" fontAlgn="base">
              <a:lnSpc>
                <a:spcPct val="100000"/>
              </a:lnSpc>
              <a:spcBef>
                <a:spcPts val="150"/>
              </a:spcBef>
              <a:spcAft>
                <a:spcPts val="150"/>
              </a:spcAft>
              <a:buClr>
                <a:schemeClr val="accent1"/>
              </a:buClr>
              <a:buSzPts val="1200"/>
              <a:buFont typeface="Symbol"/>
              <a:buChar char="-"/>
              <a:defRPr lang="en-GB" sz="12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endParaRPr lang="en-GB" dirty="0"/>
          </a:p>
        </p:txBody>
      </p:sp>
      <p:sp>
        <p:nvSpPr>
          <p:cNvPr id="12"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
        <p:nvSpPr>
          <p:cNvPr id="6"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3" name="投影片編號版面配置區 2"/>
          <p:cNvSpPr>
            <a:spLocks noGrp="1"/>
          </p:cNvSpPr>
          <p:nvPr>
            <p:ph type="sldNum" sz="quarter" idx="17"/>
          </p:nvPr>
        </p:nvSpPr>
        <p:spPr/>
        <p:txBody>
          <a:bodyPr/>
          <a:lstStyle>
            <a:lvl1pPr>
              <a:defRPr>
                <a:latin typeface="+mn-lt"/>
                <a:ea typeface="+mn-ea"/>
              </a:defRPr>
            </a:lvl1pPr>
          </a:lstStyle>
          <a:p>
            <a:fld id="{2C90D96F-1D55-4F04-9D7F-0C72F69521CD}" type="slidenum">
              <a:rPr lang="zh-TW" altLang="en-US" smtClean="0"/>
              <a:t>‹#›</a:t>
            </a:fld>
            <a:endParaRPr lang="zh-TW" altLang="en-US"/>
          </a:p>
        </p:txBody>
      </p:sp>
      <p:sp>
        <p:nvSpPr>
          <p:cNvPr id="7" name="頁尾版面配置區 2"/>
          <p:cNvSpPr>
            <a:spLocks noGrp="1"/>
          </p:cNvSpPr>
          <p:nvPr>
            <p:ph type="ftr" sz="quarter" idx="3"/>
          </p:nvPr>
        </p:nvSpPr>
        <p:spPr>
          <a:xfrm>
            <a:off x="252338" y="6309321"/>
            <a:ext cx="7177826" cy="412155"/>
          </a:xfrm>
          <a:prstGeom prst="rect">
            <a:avLst/>
          </a:prstGeom>
        </p:spPr>
        <p:txBody>
          <a:bodyPr vert="horz" lIns="91440" tIns="45720" rIns="91440" bIns="45720" rtlCol="0" anchor="t"/>
          <a:lstStyle>
            <a:lvl1pPr algn="l">
              <a:defRPr sz="675">
                <a:solidFill>
                  <a:schemeClr val="tx1"/>
                </a:solidFill>
              </a:defRPr>
            </a:lvl1pPr>
          </a:lstStyle>
          <a:p>
            <a:endParaRPr lang="zh-TW" altLang="en-US"/>
          </a:p>
        </p:txBody>
      </p:sp>
    </p:spTree>
    <p:extLst>
      <p:ext uri="{BB962C8B-B14F-4D97-AF65-F5344CB8AC3E}">
        <p14:creationId xmlns:p14="http://schemas.microsoft.com/office/powerpoint/2010/main" val="1572567627"/>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45908" y="1772817"/>
            <a:ext cx="8640000" cy="4535908"/>
          </a:xfrm>
          <a:prstGeom prst="rect">
            <a:avLst/>
          </a:prstGeom>
          <a:noFill/>
          <a:ln w="9525">
            <a:noFill/>
            <a:miter lim="800000"/>
            <a:headEnd/>
            <a:tailEnd/>
          </a:ln>
        </p:spPr>
        <p:txBody>
          <a:bodyPr lIns="0" tIns="108000" rIns="46800" bIns="64800"/>
          <a:lstStyle>
            <a:lvl1pPr marL="0" indent="0" algn="l" defTabSz="611835" rtl="0" fontAlgn="base">
              <a:lnSpc>
                <a:spcPct val="100000"/>
              </a:lnSpc>
              <a:spcBef>
                <a:spcPts val="150"/>
              </a:spcBef>
              <a:spcAft>
                <a:spcPts val="150"/>
              </a:spcAft>
              <a:buSzPct val="150000"/>
              <a:buFontTx/>
              <a:buNone/>
              <a:tabLst/>
              <a:defRPr lang="en-US" sz="1350" baseline="0" dirty="0" smtClean="0">
                <a:solidFill>
                  <a:schemeClr val="tx1"/>
                </a:solidFill>
                <a:latin typeface="+mn-lt"/>
                <a:ea typeface="+mn-ea"/>
                <a:cs typeface="+mn-cs"/>
              </a:defRPr>
            </a:lvl1pPr>
            <a:lvl2pPr marL="134541" indent="-133350" algn="l" defTabSz="611835" rtl="0" fontAlgn="base">
              <a:lnSpc>
                <a:spcPct val="100000"/>
              </a:lnSpc>
              <a:spcBef>
                <a:spcPts val="150"/>
              </a:spcBef>
              <a:spcAft>
                <a:spcPts val="150"/>
              </a:spcAft>
              <a:buClr>
                <a:schemeClr val="accent1"/>
              </a:buClr>
              <a:buSzPct val="70000"/>
              <a:buFont typeface="Wingdings" pitchFamily="2" charset="2"/>
              <a:buChar char="n"/>
              <a:defRPr lang="en-US" sz="1200" dirty="0" smtClean="0">
                <a:solidFill>
                  <a:schemeClr val="tx1"/>
                </a:solidFill>
                <a:latin typeface="+mn-lt"/>
                <a:ea typeface="+mn-ea"/>
                <a:cs typeface="+mn-cs"/>
              </a:defRPr>
            </a:lvl2pPr>
            <a:lvl3pPr marL="267891" indent="-133350" algn="l" defTabSz="611835" rtl="0" fontAlgn="base">
              <a:lnSpc>
                <a:spcPct val="100000"/>
              </a:lnSpc>
              <a:spcBef>
                <a:spcPts val="150"/>
              </a:spcBef>
              <a:spcAft>
                <a:spcPts val="150"/>
              </a:spcAft>
              <a:buClr>
                <a:schemeClr val="accent1"/>
              </a:buClr>
              <a:buSzPts val="1200"/>
              <a:buFont typeface="Arial" pitchFamily="34" charset="0"/>
              <a:buChar char="–"/>
              <a:defRPr lang="en-US" sz="1200" dirty="0" smtClean="0">
                <a:solidFill>
                  <a:schemeClr val="tx1"/>
                </a:solidFill>
                <a:latin typeface="+mn-lt"/>
                <a:ea typeface="+mn-ea"/>
                <a:cs typeface="+mn-cs"/>
              </a:defRPr>
            </a:lvl3pPr>
            <a:lvl4pPr marL="402431" indent="-134541" algn="l" defTabSz="611835" rtl="0" fontAlgn="base">
              <a:lnSpc>
                <a:spcPct val="100000"/>
              </a:lnSpc>
              <a:spcBef>
                <a:spcPts val="150"/>
              </a:spcBef>
              <a:spcAft>
                <a:spcPts val="150"/>
              </a:spcAft>
              <a:buClr>
                <a:schemeClr val="accent1"/>
              </a:buClr>
              <a:buSzPts val="1200"/>
              <a:buFont typeface="Symbol"/>
              <a:buChar char="-"/>
              <a:defRPr lang="en-US" sz="1050" baseline="0" dirty="0" smtClean="0">
                <a:solidFill>
                  <a:schemeClr val="tx1"/>
                </a:solidFill>
                <a:latin typeface="+mn-lt"/>
                <a:ea typeface="+mn-ea"/>
                <a:cs typeface="+mn-cs"/>
              </a:defRPr>
            </a:lvl4pPr>
            <a:lvl5pPr marL="536972" indent="-125016" algn="l" defTabSz="611835" rtl="0" fontAlgn="base">
              <a:lnSpc>
                <a:spcPct val="100000"/>
              </a:lnSpc>
              <a:spcBef>
                <a:spcPts val="150"/>
              </a:spcBef>
              <a:spcAft>
                <a:spcPts val="150"/>
              </a:spcAft>
              <a:buClr>
                <a:schemeClr val="accent1"/>
              </a:buClr>
              <a:buSzPts val="1200"/>
              <a:buFont typeface="Symbol"/>
              <a:buChar char="-"/>
              <a:defRPr lang="en-GB" sz="105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endParaRPr lang="en-GB" dirty="0"/>
          </a:p>
        </p:txBody>
      </p:sp>
      <p:sp>
        <p:nvSpPr>
          <p:cNvPr id="8" name="Text Placeholder 2"/>
          <p:cNvSpPr>
            <a:spLocks noGrp="1"/>
          </p:cNvSpPr>
          <p:nvPr>
            <p:ph type="body" idx="1" hasCustomPrompt="1"/>
          </p:nvPr>
        </p:nvSpPr>
        <p:spPr>
          <a:xfrm>
            <a:off x="245908" y="1412877"/>
            <a:ext cx="8640000" cy="359941"/>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3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3"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5"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
        <p:nvSpPr>
          <p:cNvPr id="11" name="投影片編號版面配置區 2"/>
          <p:cNvSpPr>
            <a:spLocks noGrp="1"/>
          </p:cNvSpPr>
          <p:nvPr>
            <p:ph type="sldNum" sz="quarter" idx="17"/>
          </p:nvPr>
        </p:nvSpPr>
        <p:spPr>
          <a:xfrm>
            <a:off x="4365935" y="6523919"/>
            <a:ext cx="398769" cy="197556"/>
          </a:xfrm>
        </p:spPr>
        <p:txBody>
          <a:bodyPr/>
          <a:lstStyle>
            <a:lvl1pPr>
              <a:defRPr>
                <a:latin typeface="+mn-lt"/>
                <a:ea typeface="+mn-ea"/>
              </a:defRPr>
            </a:lvl1pPr>
          </a:lstStyle>
          <a:p>
            <a:fld id="{2C90D96F-1D55-4F04-9D7F-0C72F69521CD}" type="slidenum">
              <a:rPr lang="zh-TW" altLang="en-US" smtClean="0"/>
              <a:t>‹#›</a:t>
            </a:fld>
            <a:endParaRPr lang="zh-TW" altLang="en-US"/>
          </a:p>
        </p:txBody>
      </p:sp>
      <p:sp>
        <p:nvSpPr>
          <p:cNvPr id="12" name="頁尾版面配置區 2"/>
          <p:cNvSpPr>
            <a:spLocks noGrp="1"/>
          </p:cNvSpPr>
          <p:nvPr>
            <p:ph type="ftr" sz="quarter" idx="3"/>
          </p:nvPr>
        </p:nvSpPr>
        <p:spPr>
          <a:xfrm>
            <a:off x="252338" y="6309321"/>
            <a:ext cx="7177826" cy="412155"/>
          </a:xfrm>
          <a:prstGeom prst="rect">
            <a:avLst/>
          </a:prstGeom>
        </p:spPr>
        <p:txBody>
          <a:bodyPr vert="horz" lIns="91440" tIns="45720" rIns="91440" bIns="45720" rtlCol="0" anchor="t"/>
          <a:lstStyle>
            <a:lvl1pPr algn="l">
              <a:defRPr sz="675">
                <a:solidFill>
                  <a:schemeClr val="tx1"/>
                </a:solidFill>
              </a:defRPr>
            </a:lvl1pPr>
          </a:lstStyle>
          <a:p>
            <a:endParaRPr lang="zh-TW" altLang="en-US"/>
          </a:p>
        </p:txBody>
      </p:sp>
    </p:spTree>
    <p:extLst>
      <p:ext uri="{BB962C8B-B14F-4D97-AF65-F5344CB8AC3E}">
        <p14:creationId xmlns:p14="http://schemas.microsoft.com/office/powerpoint/2010/main" val="10213990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45908" y="1772817"/>
            <a:ext cx="4253539"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3" name="Content Placeholder 3"/>
          <p:cNvSpPr>
            <a:spLocks noGrp="1"/>
          </p:cNvSpPr>
          <p:nvPr>
            <p:ph sz="half" idx="19" hasCustomPrompt="1"/>
          </p:nvPr>
        </p:nvSpPr>
        <p:spPr>
          <a:xfrm>
            <a:off x="4635692" y="1772817"/>
            <a:ext cx="4253687" cy="4464496"/>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2" name="Text Placeholder 2"/>
          <p:cNvSpPr>
            <a:spLocks noGrp="1"/>
          </p:cNvSpPr>
          <p:nvPr>
            <p:ph type="body" idx="1" hasCustomPrompt="1"/>
          </p:nvPr>
        </p:nvSpPr>
        <p:spPr>
          <a:xfrm>
            <a:off x="245908" y="1484808"/>
            <a:ext cx="425353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ctr"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4" name="Text Placeholder 2"/>
          <p:cNvSpPr>
            <a:spLocks noGrp="1"/>
          </p:cNvSpPr>
          <p:nvPr>
            <p:ph type="body" idx="20" hasCustomPrompt="1"/>
          </p:nvPr>
        </p:nvSpPr>
        <p:spPr>
          <a:xfrm>
            <a:off x="4635714" y="1484808"/>
            <a:ext cx="4253687"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ctr"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21"/>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22"/>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1"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4159382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4" name="Content Placeholder 3"/>
          <p:cNvSpPr>
            <a:spLocks noGrp="1"/>
          </p:cNvSpPr>
          <p:nvPr>
            <p:ph sz="half" idx="26" hasCustomPrompt="1"/>
          </p:nvPr>
        </p:nvSpPr>
        <p:spPr>
          <a:xfrm>
            <a:off x="245908" y="1737033"/>
            <a:ext cx="8640000" cy="1984543"/>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27" hasCustomPrompt="1"/>
          </p:nvPr>
        </p:nvSpPr>
        <p:spPr>
          <a:xfrm>
            <a:off x="245908" y="4099119"/>
            <a:ext cx="8640000" cy="2138195"/>
          </a:xfrm>
          <a:prstGeom prst="rect">
            <a:avLst/>
          </a:prstGeom>
          <a:noFill/>
          <a:ln w="9525">
            <a:noFill/>
            <a:miter lim="800000"/>
            <a:headEnd/>
            <a:tailEnd/>
          </a:ln>
        </p:spPr>
        <p:txBody>
          <a:bodyPr lIns="0" tIns="108000" rIns="46800" bIns="64800"/>
          <a:lstStyle>
            <a:lvl1pPr marL="0" indent="0" algn="l" defTabSz="611835" rtl="0" eaLnBrk="1" fontAlgn="base" hangingPunct="1">
              <a:lnSpc>
                <a:spcPct val="100000"/>
              </a:lnSpc>
              <a:spcBef>
                <a:spcPts val="150"/>
              </a:spcBef>
              <a:spcAft>
                <a:spcPts val="150"/>
              </a:spcAft>
              <a:buNone/>
              <a:defRPr lang="en-GB" sz="9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Font typeface="Wingdings"/>
              <a:buChar char="n"/>
              <a:defRPr lang="en-GB" sz="900" baseline="0" dirty="0" smtClean="0">
                <a:solidFill>
                  <a:schemeClr val="tx1"/>
                </a:solidFill>
                <a:latin typeface="+mn-lt"/>
                <a:ea typeface="+mn-ea"/>
                <a:cs typeface="+mn-cs"/>
              </a:defRPr>
            </a:lvl2pPr>
            <a:lvl3pPr marL="266700" indent="-132160"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3pPr>
            <a:lvl4pPr marL="410766" indent="-142875"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Font typeface="Symbol"/>
              <a:buChar char="-"/>
              <a:defRPr lang="en-GB" sz="900" baseline="0" dirty="0" smtClean="0">
                <a:solidFill>
                  <a:schemeClr val="tx1"/>
                </a:solidFill>
                <a:latin typeface="+mn-lt"/>
                <a:ea typeface="+mn-ea"/>
                <a:cs typeface="+mn-cs"/>
              </a:defRPr>
            </a:lvl5pPr>
            <a:lvl6pPr>
              <a:defRPr sz="1050"/>
            </a:lvl6pPr>
            <a:lvl7pPr>
              <a:defRPr sz="1050"/>
            </a:lvl7pPr>
            <a:lvl8pPr>
              <a:defRPr sz="1050"/>
            </a:lvl8pPr>
            <a:lvl9pPr>
              <a:defRPr sz="105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Slide Header Placeholder"/>
          <p:cNvSpPr>
            <a:spLocks noGrp="1"/>
          </p:cNvSpPr>
          <p:nvPr>
            <p:ph type="title" hasCustomPrompt="1"/>
          </p:nvPr>
        </p:nvSpPr>
        <p:spPr>
          <a:xfrm>
            <a:off x="1751261" y="57600"/>
            <a:ext cx="5848616" cy="720000"/>
          </a:xfrm>
          <a:prstGeom prst="rect">
            <a:avLst/>
          </a:prstGeom>
        </p:spPr>
        <p:txBody>
          <a:bodyPr lIns="0" tIns="0" rIns="0" bIns="0" anchor="ctr" anchorCtr="0"/>
          <a:lstStyle>
            <a:lvl1pPr algn="l" defTabSz="717947" rtl="0" eaLnBrk="1" fontAlgn="base" hangingPunct="1">
              <a:lnSpc>
                <a:spcPct val="100000"/>
              </a:lnSpc>
              <a:spcBef>
                <a:spcPct val="0"/>
              </a:spcBef>
              <a:spcAft>
                <a:spcPct val="0"/>
              </a:spcAft>
              <a:defRPr lang="en-GB" sz="1800" b="1" baseline="0" dirty="0">
                <a:solidFill>
                  <a:schemeClr val="tx1"/>
                </a:solidFill>
                <a:latin typeface="+mn-lt"/>
                <a:ea typeface="+mn-ea"/>
                <a:cs typeface="Arial Unicode MS" pitchFamily="34" charset="-128"/>
              </a:defRPr>
            </a:lvl1pPr>
          </a:lstStyle>
          <a:p>
            <a:r>
              <a:rPr lang="en-GB" dirty="0" smtClean="0"/>
              <a:t>Main text</a:t>
            </a:r>
            <a:endParaRPr lang="en-GB" dirty="0"/>
          </a:p>
        </p:txBody>
      </p:sp>
      <p:sp>
        <p:nvSpPr>
          <p:cNvPr id="13" name="Text Placeholder 2"/>
          <p:cNvSpPr>
            <a:spLocks noGrp="1"/>
          </p:cNvSpPr>
          <p:nvPr>
            <p:ph type="body" idx="1" hasCustomPrompt="1"/>
          </p:nvPr>
        </p:nvSpPr>
        <p:spPr>
          <a:xfrm>
            <a:off x="245908" y="1448292"/>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16" name="Text Placeholder 2"/>
          <p:cNvSpPr>
            <a:spLocks noGrp="1"/>
          </p:cNvSpPr>
          <p:nvPr>
            <p:ph type="body" idx="28" hasCustomPrompt="1"/>
          </p:nvPr>
        </p:nvSpPr>
        <p:spPr>
          <a:xfrm>
            <a:off x="245908" y="3813474"/>
            <a:ext cx="8640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611835" rtl="0" eaLnBrk="0" fontAlgn="base" hangingPunct="0">
              <a:lnSpc>
                <a:spcPct val="100000"/>
              </a:lnSpc>
              <a:spcBef>
                <a:spcPct val="0"/>
              </a:spcBef>
              <a:spcAft>
                <a:spcPct val="0"/>
              </a:spcAft>
              <a:buClr>
                <a:srgbClr val="CC3300"/>
              </a:buClr>
              <a:buNone/>
              <a:defRPr lang="en-US" sz="1050" b="1" kern="1200" baseline="0" dirty="0" smtClean="0">
                <a:ln>
                  <a:noFill/>
                </a:ln>
                <a:solidFill>
                  <a:schemeClr val="accent2"/>
                </a:solidFill>
                <a:latin typeface="+mn-lt"/>
                <a:ea typeface="+mn-ea"/>
                <a:cs typeface="+mn-cs"/>
              </a:defRPr>
            </a:lvl1pPr>
            <a:lvl2pPr marL="292220" indent="0">
              <a:buNone/>
              <a:defRPr sz="1275" b="1"/>
            </a:lvl2pPr>
            <a:lvl3pPr marL="584439" indent="0">
              <a:buNone/>
              <a:defRPr sz="1125" b="1"/>
            </a:lvl3pPr>
            <a:lvl4pPr marL="876659" indent="0">
              <a:buNone/>
              <a:defRPr sz="1050" b="1"/>
            </a:lvl4pPr>
            <a:lvl5pPr marL="1168877" indent="0">
              <a:buNone/>
              <a:defRPr sz="1050" b="1"/>
            </a:lvl5pPr>
            <a:lvl6pPr marL="1461097" indent="0">
              <a:buNone/>
              <a:defRPr sz="1050" b="1"/>
            </a:lvl6pPr>
            <a:lvl7pPr marL="1753316" indent="0">
              <a:buNone/>
              <a:defRPr sz="1050" b="1"/>
            </a:lvl7pPr>
            <a:lvl8pPr marL="2045536" indent="0">
              <a:buNone/>
              <a:defRPr sz="1050" b="1"/>
            </a:lvl8pPr>
            <a:lvl9pPr marL="2337755" indent="0">
              <a:buNone/>
              <a:defRPr sz="1050" b="1"/>
            </a:lvl9pPr>
          </a:lstStyle>
          <a:p>
            <a:pPr marL="0" lvl="0" indent="0" algn="l" defTabSz="611835" rtl="0" eaLnBrk="0" fontAlgn="base" hangingPunct="0">
              <a:spcBef>
                <a:spcPct val="0"/>
              </a:spcBef>
              <a:spcAft>
                <a:spcPct val="0"/>
              </a:spcAft>
              <a:buClr>
                <a:srgbClr val="CC3300"/>
              </a:buClr>
              <a:buNone/>
            </a:pPr>
            <a:r>
              <a:rPr lang="en-US" dirty="0" smtClean="0"/>
              <a:t>Title bar</a:t>
            </a:r>
          </a:p>
        </p:txBody>
      </p:sp>
      <p:sp>
        <p:nvSpPr>
          <p:cNvPr id="2" name="頁尾版面配置區 1"/>
          <p:cNvSpPr>
            <a:spLocks noGrp="1"/>
          </p:cNvSpPr>
          <p:nvPr>
            <p:ph type="ftr" sz="quarter" idx="29"/>
          </p:nvPr>
        </p:nvSpPr>
        <p:spPr/>
        <p:txBody>
          <a:bodyPr/>
          <a:lstStyle>
            <a:lvl1pPr>
              <a:defRPr baseline="0">
                <a:latin typeface="+mn-lt"/>
                <a:ea typeface="+mn-ea"/>
              </a:defRPr>
            </a:lvl1pPr>
          </a:lstStyle>
          <a:p>
            <a:endParaRPr lang="zh-TW" altLang="en-US"/>
          </a:p>
        </p:txBody>
      </p:sp>
      <p:sp>
        <p:nvSpPr>
          <p:cNvPr id="3" name="投影片編號版面配置區 2"/>
          <p:cNvSpPr>
            <a:spLocks noGrp="1"/>
          </p:cNvSpPr>
          <p:nvPr>
            <p:ph type="sldNum" sz="quarter" idx="30"/>
          </p:nvPr>
        </p:nvSpPr>
        <p:spPr/>
        <p:txBody>
          <a:bodyPr/>
          <a:lstStyle>
            <a:lvl1pPr>
              <a:defRPr baseline="0">
                <a:latin typeface="+mn-lt"/>
                <a:ea typeface="+mn-ea"/>
              </a:defRPr>
            </a:lvl1pPr>
          </a:lstStyle>
          <a:p>
            <a:fld id="{2C90D96F-1D55-4F04-9D7F-0C72F69521CD}" type="slidenum">
              <a:rPr lang="zh-TW" altLang="en-US" smtClean="0"/>
              <a:t>‹#›</a:t>
            </a:fld>
            <a:endParaRPr lang="zh-TW" altLang="en-US"/>
          </a:p>
        </p:txBody>
      </p:sp>
      <p:sp>
        <p:nvSpPr>
          <p:cNvPr id="11" name="Text Placeholder 11"/>
          <p:cNvSpPr>
            <a:spLocks noGrp="1"/>
          </p:cNvSpPr>
          <p:nvPr>
            <p:ph type="body" sz="quarter" idx="15" hasCustomPrompt="1"/>
          </p:nvPr>
        </p:nvSpPr>
        <p:spPr>
          <a:xfrm>
            <a:off x="245908" y="1042235"/>
            <a:ext cx="8640000" cy="370640"/>
          </a:xfrm>
          <a:prstGeom prst="rect">
            <a:avLst/>
          </a:prstGeom>
        </p:spPr>
        <p:txBody>
          <a:bodyPr lIns="0" tIns="0" rIns="0" bIns="0" anchor="ctr"/>
          <a:lstStyle>
            <a:lvl1pPr>
              <a:lnSpc>
                <a:spcPct val="100000"/>
              </a:lnSpc>
              <a:spcBef>
                <a:spcPts val="0"/>
              </a:spcBef>
              <a:spcAft>
                <a:spcPts val="0"/>
              </a:spcAft>
              <a:defRPr sz="1500" b="1" baseline="0">
                <a:latin typeface="+mn-lt"/>
                <a:ea typeface="+mn-ea"/>
              </a:defRPr>
            </a:lvl1pPr>
          </a:lstStyle>
          <a:p>
            <a:pPr lvl="0"/>
            <a:r>
              <a:rPr lang="en-US" dirty="0" smtClean="0"/>
              <a:t>Subheading text (optional)</a:t>
            </a:r>
          </a:p>
        </p:txBody>
      </p:sp>
    </p:spTree>
    <p:extLst>
      <p:ext uri="{BB962C8B-B14F-4D97-AF65-F5344CB8AC3E}">
        <p14:creationId xmlns:p14="http://schemas.microsoft.com/office/powerpoint/2010/main" val="15634776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3.w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グループ化 1"/>
          <p:cNvGrpSpPr>
            <a:grpSpLocks noChangeAspect="1"/>
          </p:cNvGrpSpPr>
          <p:nvPr/>
        </p:nvGrpSpPr>
        <p:grpSpPr>
          <a:xfrm>
            <a:off x="239151" y="2"/>
            <a:ext cx="8946173" cy="842963"/>
            <a:chOff x="259080" y="0"/>
            <a:chExt cx="9691688" cy="842963"/>
          </a:xfrm>
        </p:grpSpPr>
        <p:sp>
          <p:nvSpPr>
            <p:cNvPr id="1029" name="Freeform 5"/>
            <p:cNvSpPr>
              <a:spLocks/>
            </p:cNvSpPr>
            <p:nvPr/>
          </p:nvSpPr>
          <p:spPr bwMode="auto">
            <a:xfrm>
              <a:off x="1522729" y="0"/>
              <a:ext cx="8383423" cy="842963"/>
            </a:xfrm>
            <a:custGeom>
              <a:avLst/>
              <a:gdLst>
                <a:gd name="connsiteX0" fmla="*/ 0 w 10000"/>
                <a:gd name="connsiteY0" fmla="*/ 3202 h 10000"/>
                <a:gd name="connsiteX1" fmla="*/ 307 w 10000"/>
                <a:gd name="connsiteY1" fmla="*/ 10000 h 10000"/>
                <a:gd name="connsiteX2" fmla="*/ 9947 w 10000"/>
                <a:gd name="connsiteY2" fmla="*/ 10000 h 10000"/>
                <a:gd name="connsiteX3" fmla="*/ 10000 w 10000"/>
                <a:gd name="connsiteY3" fmla="*/ 0 h 10000"/>
                <a:gd name="connsiteX4" fmla="*/ 139 w 10000"/>
                <a:gd name="connsiteY4" fmla="*/ 0 h 10000"/>
                <a:gd name="connsiteX5" fmla="*/ 0 w 10000"/>
                <a:gd name="connsiteY5" fmla="*/ 3202 h 10000"/>
                <a:gd name="connsiteX0" fmla="*/ 0 w 9965"/>
                <a:gd name="connsiteY0" fmla="*/ 3202 h 10000"/>
                <a:gd name="connsiteX1" fmla="*/ 307 w 9965"/>
                <a:gd name="connsiteY1" fmla="*/ 10000 h 10000"/>
                <a:gd name="connsiteX2" fmla="*/ 9947 w 9965"/>
                <a:gd name="connsiteY2" fmla="*/ 10000 h 10000"/>
                <a:gd name="connsiteX3" fmla="*/ 9947 w 9965"/>
                <a:gd name="connsiteY3" fmla="*/ 0 h 10000"/>
                <a:gd name="connsiteX4" fmla="*/ 139 w 9965"/>
                <a:gd name="connsiteY4" fmla="*/ 0 h 10000"/>
                <a:gd name="connsiteX5" fmla="*/ 0 w 9965"/>
                <a:gd name="connsiteY5" fmla="*/ 3202 h 10000"/>
                <a:gd name="connsiteX0" fmla="*/ 0 w 10000"/>
                <a:gd name="connsiteY0" fmla="*/ 3202 h 10000"/>
                <a:gd name="connsiteX1" fmla="*/ 308 w 10000"/>
                <a:gd name="connsiteY1" fmla="*/ 10000 h 10000"/>
                <a:gd name="connsiteX2" fmla="*/ 9982 w 10000"/>
                <a:gd name="connsiteY2" fmla="*/ 10000 h 10000"/>
                <a:gd name="connsiteX3" fmla="*/ 9982 w 10000"/>
                <a:gd name="connsiteY3" fmla="*/ 0 h 10000"/>
                <a:gd name="connsiteX4" fmla="*/ 139 w 10000"/>
                <a:gd name="connsiteY4" fmla="*/ 0 h 10000"/>
                <a:gd name="connsiteX5" fmla="*/ 0 w 10000"/>
                <a:gd name="connsiteY5" fmla="*/ 3202 h 10000"/>
                <a:gd name="connsiteX0" fmla="*/ 0 w 10000"/>
                <a:gd name="connsiteY0" fmla="*/ 3202 h 10000"/>
                <a:gd name="connsiteX1" fmla="*/ 308 w 10000"/>
                <a:gd name="connsiteY1" fmla="*/ 10000 h 10000"/>
                <a:gd name="connsiteX2" fmla="*/ 9982 w 10000"/>
                <a:gd name="connsiteY2" fmla="*/ 10000 h 10000"/>
                <a:gd name="connsiteX3" fmla="*/ 9982 w 10000"/>
                <a:gd name="connsiteY3" fmla="*/ 0 h 10000"/>
                <a:gd name="connsiteX4" fmla="*/ 139 w 10000"/>
                <a:gd name="connsiteY4" fmla="*/ 0 h 10000"/>
                <a:gd name="connsiteX5" fmla="*/ 0 w 10000"/>
                <a:gd name="connsiteY5" fmla="*/ 3202 h 10000"/>
                <a:gd name="connsiteX0" fmla="*/ 0 w 9982"/>
                <a:gd name="connsiteY0" fmla="*/ 3202 h 10000"/>
                <a:gd name="connsiteX1" fmla="*/ 308 w 9982"/>
                <a:gd name="connsiteY1" fmla="*/ 10000 h 10000"/>
                <a:gd name="connsiteX2" fmla="*/ 9982 w 9982"/>
                <a:gd name="connsiteY2" fmla="*/ 10000 h 10000"/>
                <a:gd name="connsiteX3" fmla="*/ 9982 w 9982"/>
                <a:gd name="connsiteY3" fmla="*/ 0 h 10000"/>
                <a:gd name="connsiteX4" fmla="*/ 139 w 9982"/>
                <a:gd name="connsiteY4" fmla="*/ 0 h 10000"/>
                <a:gd name="connsiteX5" fmla="*/ 0 w 9982"/>
                <a:gd name="connsiteY5" fmla="*/ 320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2" h="10000">
                  <a:moveTo>
                    <a:pt x="0" y="3202"/>
                  </a:moveTo>
                  <a:cubicBezTo>
                    <a:pt x="102" y="5468"/>
                    <a:pt x="206" y="7734"/>
                    <a:pt x="308" y="10000"/>
                  </a:cubicBezTo>
                  <a:lnTo>
                    <a:pt x="9982" y="10000"/>
                  </a:lnTo>
                  <a:lnTo>
                    <a:pt x="9982" y="0"/>
                  </a:lnTo>
                  <a:lnTo>
                    <a:pt x="139" y="0"/>
                  </a:lnTo>
                  <a:cubicBezTo>
                    <a:pt x="93" y="1067"/>
                    <a:pt x="46" y="2135"/>
                    <a:pt x="0" y="3202"/>
                  </a:cubicBez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pic>
          <p:nvPicPr>
            <p:cNvPr id="18" name="Picture 17" descr="NOMURA_A4_PMS_1797.emf"/>
            <p:cNvPicPr>
              <a:picLocks noChangeAspect="1"/>
            </p:cNvPicPr>
            <p:nvPr/>
          </p:nvPicPr>
          <p:blipFill>
            <a:blip r:embed="rId37" cstate="print"/>
            <a:stretch>
              <a:fillRect/>
            </a:stretch>
          </p:blipFill>
          <p:spPr bwMode="white">
            <a:xfrm>
              <a:off x="8355804" y="306904"/>
              <a:ext cx="1260000" cy="222805"/>
            </a:xfrm>
            <a:prstGeom prst="rect">
              <a:avLst/>
            </a:prstGeom>
          </p:spPr>
        </p:pic>
        <p:sp>
          <p:nvSpPr>
            <p:cNvPr id="1030" name="Freeform 6"/>
            <p:cNvSpPr>
              <a:spLocks/>
            </p:cNvSpPr>
            <p:nvPr/>
          </p:nvSpPr>
          <p:spPr bwMode="auto">
            <a:xfrm>
              <a:off x="1522730" y="0"/>
              <a:ext cx="8428038" cy="842963"/>
            </a:xfrm>
            <a:custGeom>
              <a:avLst/>
              <a:gdLst/>
              <a:ahLst/>
              <a:cxnLst>
                <a:cxn ang="0">
                  <a:pos x="0" y="170"/>
                </a:cxn>
                <a:cxn ang="0">
                  <a:pos x="163" y="531"/>
                </a:cxn>
                <a:cxn ang="0">
                  <a:pos x="5309" y="531"/>
                </a:cxn>
                <a:cxn ang="0">
                  <a:pos x="5309" y="0"/>
                </a:cxn>
                <a:cxn ang="0">
                  <a:pos x="74" y="0"/>
                </a:cxn>
                <a:cxn ang="0">
                  <a:pos x="0" y="170"/>
                </a:cxn>
              </a:cxnLst>
              <a:rect l="0" t="0" r="r" b="b"/>
              <a:pathLst>
                <a:path w="5309" h="531">
                  <a:moveTo>
                    <a:pt x="0" y="170"/>
                  </a:moveTo>
                  <a:lnTo>
                    <a:pt x="163" y="531"/>
                  </a:lnTo>
                  <a:lnTo>
                    <a:pt x="5309" y="531"/>
                  </a:lnTo>
                  <a:lnTo>
                    <a:pt x="5309" y="0"/>
                  </a:lnTo>
                  <a:lnTo>
                    <a:pt x="74" y="0"/>
                  </a:lnTo>
                  <a:lnTo>
                    <a:pt x="0" y="17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1"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2"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3"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4"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5"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6"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7"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8"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39"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0"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1"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2"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3"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4"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5"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6"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7"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8"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49"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50"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sp>
          <p:nvSpPr>
            <p:cNvPr id="1051"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sz="1350"/>
            </a:p>
          </p:txBody>
        </p:sp>
        <p:sp>
          <p:nvSpPr>
            <p:cNvPr id="1052"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sz="1350"/>
            </a:p>
          </p:txBody>
        </p:sp>
      </p:grpSp>
      <p:sp>
        <p:nvSpPr>
          <p:cNvPr id="3" name="頁尾版面配置區 2"/>
          <p:cNvSpPr>
            <a:spLocks noGrp="1"/>
          </p:cNvSpPr>
          <p:nvPr>
            <p:ph type="ftr" sz="quarter" idx="3"/>
          </p:nvPr>
        </p:nvSpPr>
        <p:spPr>
          <a:xfrm>
            <a:off x="252338" y="6309321"/>
            <a:ext cx="7177826" cy="412155"/>
          </a:xfrm>
          <a:prstGeom prst="rect">
            <a:avLst/>
          </a:prstGeom>
        </p:spPr>
        <p:txBody>
          <a:bodyPr vert="horz" lIns="91440" tIns="45720" rIns="91440" bIns="45720" rtlCol="0" anchor="t"/>
          <a:lstStyle>
            <a:lvl1pPr algn="l">
              <a:defRPr sz="675">
                <a:solidFill>
                  <a:schemeClr val="tx1"/>
                </a:solidFill>
              </a:defRPr>
            </a:lvl1pPr>
          </a:lstStyle>
          <a:p>
            <a:endParaRPr lang="zh-TW" altLang="en-US"/>
          </a:p>
        </p:txBody>
      </p:sp>
      <p:sp>
        <p:nvSpPr>
          <p:cNvPr id="4" name="投影片編號版面配置區 3"/>
          <p:cNvSpPr>
            <a:spLocks noGrp="1"/>
          </p:cNvSpPr>
          <p:nvPr>
            <p:ph type="sldNum" sz="quarter" idx="4"/>
          </p:nvPr>
        </p:nvSpPr>
        <p:spPr>
          <a:xfrm>
            <a:off x="4365935" y="6523919"/>
            <a:ext cx="398769" cy="197556"/>
          </a:xfrm>
          <a:prstGeom prst="rect">
            <a:avLst/>
          </a:prstGeom>
        </p:spPr>
        <p:txBody>
          <a:bodyPr vert="horz" lIns="91440" tIns="45720" rIns="91440" bIns="45720" rtlCol="0" anchor="ctr"/>
          <a:lstStyle>
            <a:lvl1pPr algn="ctr">
              <a:defRPr sz="750">
                <a:solidFill>
                  <a:schemeClr val="tx1">
                    <a:tint val="75000"/>
                  </a:schemeClr>
                </a:solidFill>
              </a:defRPr>
            </a:lvl1pPr>
          </a:lstStyle>
          <a:p>
            <a:fld id="{2C90D96F-1D55-4F04-9D7F-0C72F69521CD}" type="slidenum">
              <a:rPr lang="zh-TW" altLang="en-US" smtClean="0"/>
              <a:t>‹#›</a:t>
            </a:fld>
            <a:endParaRPr lang="zh-TW" altLang="en-US"/>
          </a:p>
        </p:txBody>
      </p:sp>
      <p:pic>
        <p:nvPicPr>
          <p:cNvPr id="33" name="Picture 2" descr="C:\Users\Micky\Desktop\22.png"/>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608310" y="6321427"/>
            <a:ext cx="1535723" cy="5365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p:cNvPicPr>
            <a:picLocks noChangeAspect="1" noChangeArrowheads="1"/>
          </p:cNvPicPr>
          <p:nvPr/>
        </p:nvPicPr>
        <p:blipFill rotWithShape="1">
          <a:blip r:embed="rId39" cstate="print">
            <a:extLst>
              <a:ext uri="{28A0092B-C50C-407E-A947-70E740481C1C}">
                <a14:useLocalDpi xmlns:a14="http://schemas.microsoft.com/office/drawing/2010/main" val="0"/>
              </a:ext>
            </a:extLst>
          </a:blip>
          <a:srcRect l="1231" r="72037" b="14599"/>
          <a:stretch/>
        </p:blipFill>
        <p:spPr bwMode="auto">
          <a:xfrm>
            <a:off x="-2340767" y="386248"/>
            <a:ext cx="1781417" cy="217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7"/>
          <p:cNvSpPr>
            <a:spLocks noChangeArrowheads="1"/>
          </p:cNvSpPr>
          <p:nvPr/>
        </p:nvSpPr>
        <p:spPr bwMode="auto">
          <a:xfrm>
            <a:off x="9224825" y="6311499"/>
            <a:ext cx="179466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825" b="1" dirty="0" smtClean="0">
                <a:solidFill>
                  <a:schemeClr val="accent1"/>
                </a:solidFill>
                <a:ea typeface="新細明體" pitchFamily="18" charset="-120"/>
              </a:rPr>
              <a:t>←</a:t>
            </a:r>
          </a:p>
          <a:p>
            <a:pPr eaLnBrk="1" hangingPunct="1">
              <a:defRPr/>
            </a:pPr>
            <a:r>
              <a:rPr lang="en-GB" altLang="zh-TW" sz="825" b="1" dirty="0" smtClean="0">
                <a:solidFill>
                  <a:schemeClr val="accent1"/>
                </a:solidFill>
                <a:ea typeface="新細明體" pitchFamily="18" charset="-120"/>
              </a:rPr>
              <a:t>Do not put content </a:t>
            </a:r>
            <a:br>
              <a:rPr lang="en-GB" altLang="zh-TW" sz="825" b="1" dirty="0" smtClean="0">
                <a:solidFill>
                  <a:schemeClr val="accent1"/>
                </a:solidFill>
                <a:ea typeface="新細明體" pitchFamily="18" charset="-120"/>
              </a:rPr>
            </a:br>
            <a:r>
              <a:rPr lang="en-GB" altLang="zh-TW" sz="825" b="1" dirty="0" smtClean="0">
                <a:solidFill>
                  <a:schemeClr val="accent1"/>
                </a:solidFill>
                <a:ea typeface="新細明體" pitchFamily="18" charset="-120"/>
              </a:rPr>
              <a:t>around the brand logo area</a:t>
            </a:r>
          </a:p>
          <a:p>
            <a:pPr marL="0" marR="0" indent="0" algn="l" defTabSz="685800" rtl="0" eaLnBrk="1" fontAlgn="auto" latinLnBrk="0" hangingPunct="1">
              <a:lnSpc>
                <a:spcPct val="100000"/>
              </a:lnSpc>
              <a:spcBef>
                <a:spcPts val="0"/>
              </a:spcBef>
              <a:spcAft>
                <a:spcPts val="0"/>
              </a:spcAft>
              <a:buClrTx/>
              <a:buSzTx/>
              <a:buFontTx/>
              <a:buNone/>
              <a:tabLst/>
              <a:defRPr/>
            </a:pPr>
            <a:r>
              <a:rPr lang="en-GB" altLang="zh-TW" sz="825" b="1" dirty="0" smtClean="0">
                <a:solidFill>
                  <a:schemeClr val="accent1"/>
                </a:solidFill>
                <a:ea typeface="新細明體" pitchFamily="18" charset="-120"/>
              </a:rPr>
              <a:t>←</a:t>
            </a:r>
          </a:p>
        </p:txBody>
      </p:sp>
      <p:sp>
        <p:nvSpPr>
          <p:cNvPr id="51" name="Rectangle 47"/>
          <p:cNvSpPr>
            <a:spLocks noChangeArrowheads="1"/>
          </p:cNvSpPr>
          <p:nvPr/>
        </p:nvSpPr>
        <p:spPr bwMode="auto">
          <a:xfrm>
            <a:off x="9224825" y="167566"/>
            <a:ext cx="179466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825" b="1" dirty="0" smtClean="0">
                <a:solidFill>
                  <a:schemeClr val="accent1"/>
                </a:solidFill>
                <a:ea typeface="新細明體" pitchFamily="18" charset="-120"/>
              </a:rPr>
              <a:t>←</a:t>
            </a:r>
          </a:p>
          <a:p>
            <a:pPr eaLnBrk="1" hangingPunct="1">
              <a:defRPr/>
            </a:pPr>
            <a:r>
              <a:rPr lang="en-GB" altLang="zh-TW" sz="825" b="1" dirty="0" smtClean="0">
                <a:solidFill>
                  <a:schemeClr val="accent1"/>
                </a:solidFill>
                <a:ea typeface="新細明體" pitchFamily="18" charset="-120"/>
              </a:rPr>
              <a:t>Do not put content </a:t>
            </a:r>
            <a:br>
              <a:rPr lang="en-GB" altLang="zh-TW" sz="825" b="1" dirty="0" smtClean="0">
                <a:solidFill>
                  <a:schemeClr val="accent1"/>
                </a:solidFill>
                <a:ea typeface="新細明體" pitchFamily="18" charset="-120"/>
              </a:rPr>
            </a:br>
            <a:r>
              <a:rPr lang="en-GB" altLang="zh-TW" sz="825" b="1" dirty="0" smtClean="0">
                <a:solidFill>
                  <a:schemeClr val="accent1"/>
                </a:solidFill>
                <a:ea typeface="新細明體" pitchFamily="18" charset="-120"/>
              </a:rPr>
              <a:t>around the brand logo area</a:t>
            </a:r>
          </a:p>
          <a:p>
            <a:pPr marL="0" marR="0" indent="0" algn="l" defTabSz="685800" rtl="0" eaLnBrk="1" fontAlgn="auto" latinLnBrk="0" hangingPunct="1">
              <a:lnSpc>
                <a:spcPct val="100000"/>
              </a:lnSpc>
              <a:spcBef>
                <a:spcPts val="0"/>
              </a:spcBef>
              <a:spcAft>
                <a:spcPts val="0"/>
              </a:spcAft>
              <a:buClrTx/>
              <a:buSzTx/>
              <a:buFontTx/>
              <a:buNone/>
              <a:tabLst/>
              <a:defRPr/>
            </a:pPr>
            <a:r>
              <a:rPr lang="en-GB" altLang="zh-TW" sz="825" b="1" dirty="0" smtClean="0">
                <a:solidFill>
                  <a:schemeClr val="accent1"/>
                </a:solidFill>
                <a:ea typeface="新細明體" pitchFamily="18" charset="-120"/>
              </a:rPr>
              <a:t>←</a:t>
            </a:r>
          </a:p>
        </p:txBody>
      </p:sp>
      <p:grpSp>
        <p:nvGrpSpPr>
          <p:cNvPr id="7" name="群組 6"/>
          <p:cNvGrpSpPr/>
          <p:nvPr/>
        </p:nvGrpSpPr>
        <p:grpSpPr>
          <a:xfrm>
            <a:off x="1647093" y="-459432"/>
            <a:ext cx="1396123" cy="459432"/>
            <a:chOff x="1784350" y="-459432"/>
            <a:chExt cx="1512466" cy="459432"/>
          </a:xfrm>
        </p:grpSpPr>
        <p:sp>
          <p:nvSpPr>
            <p:cNvPr id="52" name="Rectangle 47"/>
            <p:cNvSpPr>
              <a:spLocks noChangeArrowheads="1"/>
            </p:cNvSpPr>
            <p:nvPr/>
          </p:nvSpPr>
          <p:spPr bwMode="auto">
            <a:xfrm>
              <a:off x="1850166" y="-345105"/>
              <a:ext cx="144665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defRPr/>
              </a:pPr>
              <a:r>
                <a:rPr lang="en-GB" altLang="zh-TW" sz="825" b="1" dirty="0" smtClean="0">
                  <a:solidFill>
                    <a:schemeClr val="accent1"/>
                  </a:solidFill>
                  <a:ea typeface="新細明體" pitchFamily="18" charset="-120"/>
                </a:rPr>
                <a:t>Do not put content </a:t>
              </a:r>
              <a:br>
                <a:rPr lang="en-GB" altLang="zh-TW" sz="825" b="1" dirty="0" smtClean="0">
                  <a:solidFill>
                    <a:schemeClr val="accent1"/>
                  </a:solidFill>
                  <a:ea typeface="新細明體" pitchFamily="18" charset="-120"/>
                </a:rPr>
              </a:br>
              <a:r>
                <a:rPr lang="en-GB" altLang="zh-TW" sz="825" b="1" dirty="0" smtClean="0">
                  <a:solidFill>
                    <a:schemeClr val="accent1"/>
                  </a:solidFill>
                  <a:ea typeface="新細明體" pitchFamily="18" charset="-120"/>
                </a:rPr>
                <a:t>on the “M” pattern</a:t>
              </a:r>
            </a:p>
          </p:txBody>
        </p:sp>
        <p:cxnSp>
          <p:nvCxnSpPr>
            <p:cNvPr id="6" name="直線單箭頭接點 5"/>
            <p:cNvCxnSpPr/>
            <p:nvPr/>
          </p:nvCxnSpPr>
          <p:spPr bwMode="auto">
            <a:xfrm>
              <a:off x="1784350" y="-459432"/>
              <a:ext cx="0" cy="459432"/>
            </a:xfrm>
            <a:prstGeom prst="straightConnector1">
              <a:avLst/>
            </a:prstGeom>
            <a:solidFill>
              <a:schemeClr val="accent2"/>
            </a:solidFill>
            <a:ln w="19050" cap="flat" cmpd="sng" algn="ctr">
              <a:solidFill>
                <a:schemeClr val="accent1"/>
              </a:solidFill>
              <a:prstDash val="solid"/>
              <a:round/>
              <a:headEnd type="none" w="med" len="med"/>
              <a:tailEnd type="arrow"/>
            </a:ln>
            <a:effectLst/>
          </p:spPr>
        </p:cxnSp>
      </p:grpSp>
    </p:spTree>
    <p:extLst>
      <p:ext uri="{BB962C8B-B14F-4D97-AF65-F5344CB8AC3E}">
        <p14:creationId xmlns:p14="http://schemas.microsoft.com/office/powerpoint/2010/main" val="2385982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iming>
    <p:tnLst>
      <p:par>
        <p:cTn id="1" dur="indefinite" restart="never" nodeType="tmRoot"/>
      </p:par>
    </p:tnLst>
  </p:timing>
  <p:hf hdr="0" ftr="0" dt="0"/>
  <p:txStyles>
    <p:titleStyle>
      <a:lvl1pPr algn="l" defTabSz="717947" rtl="0" eaLnBrk="1" fontAlgn="base" hangingPunct="1">
        <a:spcBef>
          <a:spcPct val="0"/>
        </a:spcBef>
        <a:spcAft>
          <a:spcPct val="0"/>
        </a:spcAft>
        <a:defRPr kumimoji="1" sz="1800" b="1">
          <a:solidFill>
            <a:schemeClr val="tx1"/>
          </a:solidFill>
          <a:latin typeface="+mj-lt"/>
          <a:ea typeface="+mj-ea"/>
          <a:cs typeface="Arial Unicode MS" pitchFamily="34" charset="-128"/>
        </a:defRPr>
      </a:lvl1pPr>
      <a:lvl2pPr algn="l" defTabSz="717947" rtl="0" eaLnBrk="1" fontAlgn="base" hangingPunct="1">
        <a:spcBef>
          <a:spcPct val="0"/>
        </a:spcBef>
        <a:spcAft>
          <a:spcPct val="0"/>
        </a:spcAft>
        <a:defRPr kumimoji="1" sz="1800" b="1">
          <a:solidFill>
            <a:schemeClr val="tx1"/>
          </a:solidFill>
          <a:latin typeface="Arial" charset="0"/>
          <a:ea typeface="Arial Unicode MS" pitchFamily="34" charset="-128"/>
          <a:cs typeface="Arial Unicode MS" pitchFamily="34" charset="-128"/>
        </a:defRPr>
      </a:lvl2pPr>
      <a:lvl3pPr algn="l" defTabSz="717947" rtl="0" eaLnBrk="1" fontAlgn="base" hangingPunct="1">
        <a:spcBef>
          <a:spcPct val="0"/>
        </a:spcBef>
        <a:spcAft>
          <a:spcPct val="0"/>
        </a:spcAft>
        <a:defRPr kumimoji="1" sz="1800" b="1">
          <a:solidFill>
            <a:schemeClr val="tx1"/>
          </a:solidFill>
          <a:latin typeface="Arial" charset="0"/>
          <a:ea typeface="Arial Unicode MS" pitchFamily="34" charset="-128"/>
          <a:cs typeface="Arial Unicode MS" pitchFamily="34" charset="-128"/>
        </a:defRPr>
      </a:lvl3pPr>
      <a:lvl4pPr algn="l" defTabSz="717947" rtl="0" eaLnBrk="1" fontAlgn="base" hangingPunct="1">
        <a:spcBef>
          <a:spcPct val="0"/>
        </a:spcBef>
        <a:spcAft>
          <a:spcPct val="0"/>
        </a:spcAft>
        <a:defRPr kumimoji="1" sz="1800" b="1">
          <a:solidFill>
            <a:schemeClr val="tx1"/>
          </a:solidFill>
          <a:latin typeface="Arial" charset="0"/>
          <a:ea typeface="Arial Unicode MS" pitchFamily="34" charset="-128"/>
          <a:cs typeface="Arial Unicode MS" pitchFamily="34" charset="-128"/>
        </a:defRPr>
      </a:lvl4pPr>
      <a:lvl5pPr algn="l" defTabSz="717947" rtl="0" eaLnBrk="1" fontAlgn="base" hangingPunct="1">
        <a:spcBef>
          <a:spcPct val="0"/>
        </a:spcBef>
        <a:spcAft>
          <a:spcPct val="0"/>
        </a:spcAft>
        <a:defRPr kumimoji="1" sz="1800" b="1">
          <a:solidFill>
            <a:schemeClr val="tx1"/>
          </a:solidFill>
          <a:latin typeface="Arial" charset="0"/>
          <a:ea typeface="Arial Unicode MS" pitchFamily="34" charset="-128"/>
          <a:cs typeface="Arial Unicode MS" pitchFamily="34" charset="-128"/>
        </a:defRPr>
      </a:lvl5pPr>
      <a:lvl6pPr marL="342900" algn="l" defTabSz="717947" rtl="0" eaLnBrk="1" fontAlgn="base" hangingPunct="1">
        <a:spcBef>
          <a:spcPct val="0"/>
        </a:spcBef>
        <a:spcAft>
          <a:spcPct val="0"/>
        </a:spcAft>
        <a:defRPr kumimoji="1" sz="1800" b="1">
          <a:solidFill>
            <a:schemeClr val="tx1"/>
          </a:solidFill>
          <a:latin typeface="Arial" charset="0"/>
        </a:defRPr>
      </a:lvl6pPr>
      <a:lvl7pPr marL="685800" algn="l" defTabSz="717947" rtl="0" eaLnBrk="1" fontAlgn="base" hangingPunct="1">
        <a:spcBef>
          <a:spcPct val="0"/>
        </a:spcBef>
        <a:spcAft>
          <a:spcPct val="0"/>
        </a:spcAft>
        <a:defRPr kumimoji="1" sz="1800" b="1">
          <a:solidFill>
            <a:schemeClr val="tx1"/>
          </a:solidFill>
          <a:latin typeface="Arial" charset="0"/>
        </a:defRPr>
      </a:lvl7pPr>
      <a:lvl8pPr marL="1028700" algn="l" defTabSz="717947" rtl="0" eaLnBrk="1" fontAlgn="base" hangingPunct="1">
        <a:spcBef>
          <a:spcPct val="0"/>
        </a:spcBef>
        <a:spcAft>
          <a:spcPct val="0"/>
        </a:spcAft>
        <a:defRPr kumimoji="1" sz="1800" b="1">
          <a:solidFill>
            <a:schemeClr val="tx1"/>
          </a:solidFill>
          <a:latin typeface="Arial" charset="0"/>
        </a:defRPr>
      </a:lvl8pPr>
      <a:lvl9pPr marL="1371600" algn="l" defTabSz="717947" rtl="0" eaLnBrk="1" fontAlgn="base" hangingPunct="1">
        <a:spcBef>
          <a:spcPct val="0"/>
        </a:spcBef>
        <a:spcAft>
          <a:spcPct val="0"/>
        </a:spcAft>
        <a:defRPr kumimoji="1" sz="1800" b="1">
          <a:solidFill>
            <a:schemeClr val="tx1"/>
          </a:solidFill>
          <a:latin typeface="Arial" charset="0"/>
        </a:defRPr>
      </a:lvl9pPr>
    </p:titleStyle>
    <p:bodyStyle>
      <a:lvl1pPr algn="l" defTabSz="717947" rtl="0" eaLnBrk="1" fontAlgn="base" hangingPunct="1">
        <a:spcBef>
          <a:spcPct val="45000"/>
        </a:spcBef>
        <a:spcAft>
          <a:spcPct val="45000"/>
        </a:spcAft>
        <a:buClr>
          <a:srgbClr val="CC3300"/>
        </a:buClr>
        <a:defRPr kumimoji="1" sz="900">
          <a:solidFill>
            <a:schemeClr val="tx1"/>
          </a:solidFill>
          <a:latin typeface="+mn-lt"/>
          <a:ea typeface="+mn-ea"/>
          <a:cs typeface="Arial Unicode MS" pitchFamily="34" charset="-128"/>
        </a:defRPr>
      </a:lvl1pPr>
      <a:lvl2pPr marL="183356" indent="-182166" algn="l" defTabSz="717947" rtl="0" eaLnBrk="1" fontAlgn="base" hangingPunct="1">
        <a:spcBef>
          <a:spcPct val="15000"/>
        </a:spcBef>
        <a:spcAft>
          <a:spcPct val="15000"/>
        </a:spcAft>
        <a:buClr>
          <a:schemeClr val="accent1"/>
        </a:buClr>
        <a:buSzPct val="70000"/>
        <a:buFont typeface="Wingdings" pitchFamily="2" charset="2"/>
        <a:buChar char="n"/>
        <a:defRPr kumimoji="1" sz="900">
          <a:solidFill>
            <a:schemeClr val="tx1"/>
          </a:solidFill>
          <a:latin typeface="+mn-lt"/>
          <a:ea typeface="Arial Unicode MS" pitchFamily="34" charset="-128"/>
          <a:cs typeface="Arial Unicode MS" pitchFamily="34" charset="-128"/>
        </a:defRPr>
      </a:lvl2pPr>
      <a:lvl3pPr marL="304800" indent="-120254" algn="l" defTabSz="717947" rtl="0" eaLnBrk="1" fontAlgn="base" hangingPunct="1">
        <a:spcBef>
          <a:spcPct val="15000"/>
        </a:spcBef>
        <a:spcAft>
          <a:spcPct val="15000"/>
        </a:spcAft>
        <a:buClr>
          <a:schemeClr val="accent1"/>
        </a:buClr>
        <a:buFont typeface="Symbol" pitchFamily="18" charset="2"/>
        <a:buChar char="-"/>
        <a:defRPr kumimoji="1" sz="900">
          <a:solidFill>
            <a:schemeClr val="tx1"/>
          </a:solidFill>
          <a:latin typeface="+mn-lt"/>
          <a:ea typeface="Arial Unicode MS" pitchFamily="34" charset="-128"/>
          <a:cs typeface="Arial Unicode MS" pitchFamily="34" charset="-128"/>
        </a:defRPr>
      </a:lvl3pPr>
      <a:lvl4pPr marL="410766" indent="-104775" algn="l" defTabSz="717947" rtl="0" eaLnBrk="1" fontAlgn="base" hangingPunct="1">
        <a:spcBef>
          <a:spcPct val="15000"/>
        </a:spcBef>
        <a:spcAft>
          <a:spcPct val="15000"/>
        </a:spcAft>
        <a:buClr>
          <a:schemeClr val="accent1"/>
        </a:buClr>
        <a:buFont typeface="Symbol" pitchFamily="18" charset="2"/>
        <a:buChar char="-"/>
        <a:defRPr kumimoji="1" sz="900">
          <a:solidFill>
            <a:schemeClr val="tx1"/>
          </a:solidFill>
          <a:latin typeface="+mn-lt"/>
          <a:ea typeface="Arial Unicode MS" pitchFamily="34" charset="-128"/>
          <a:cs typeface="Arial Unicode MS" pitchFamily="34" charset="-128"/>
        </a:defRPr>
      </a:lvl4pPr>
      <a:lvl5pPr marL="548879" indent="-136922" algn="l" defTabSz="717947" rtl="0" eaLnBrk="1" fontAlgn="base" hangingPunct="1">
        <a:spcBef>
          <a:spcPct val="15000"/>
        </a:spcBef>
        <a:spcAft>
          <a:spcPct val="15000"/>
        </a:spcAft>
        <a:buClr>
          <a:schemeClr val="accent1"/>
        </a:buClr>
        <a:buFont typeface="Symbol" pitchFamily="18" charset="2"/>
        <a:buChar char="-"/>
        <a:defRPr kumimoji="1" sz="900">
          <a:solidFill>
            <a:schemeClr val="tx1"/>
          </a:solidFill>
          <a:latin typeface="+mn-lt"/>
          <a:ea typeface="Arial Unicode MS" pitchFamily="34" charset="-128"/>
          <a:cs typeface="Arial Unicode MS" pitchFamily="34" charset="-128"/>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90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90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90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900">
          <a:solidFill>
            <a:schemeClr val="tx1"/>
          </a:solidFill>
          <a:latin typeface="+mn-lt"/>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1</a:t>
            </a:fld>
            <a:endParaRPr lang="zh-TW" altLang="en-US"/>
          </a:p>
        </p:txBody>
      </p:sp>
      <p:sp>
        <p:nvSpPr>
          <p:cNvPr id="3" name="標題 2"/>
          <p:cNvSpPr>
            <a:spLocks noGrp="1"/>
          </p:cNvSpPr>
          <p:nvPr>
            <p:ph type="title"/>
          </p:nvPr>
        </p:nvSpPr>
        <p:spPr/>
        <p:txBody>
          <a:bodyPr/>
          <a:lstStyle/>
          <a:p>
            <a:pPr algn="ctr"/>
            <a:r>
              <a:rPr lang="en-US" altLang="zh-TW" dirty="0" smtClean="0"/>
              <a:t>Monthly Report Outline </a:t>
            </a:r>
            <a:endParaRPr lang="zh-TW" altLang="en-US" dirty="0"/>
          </a:p>
        </p:txBody>
      </p:sp>
      <p:sp>
        <p:nvSpPr>
          <p:cNvPr id="5" name="內容版面配置區 4"/>
          <p:cNvSpPr txBox="1">
            <a:spLocks noGrp="1"/>
          </p:cNvSpPr>
          <p:nvPr>
            <p:ph sz="half" idx="2"/>
          </p:nvPr>
        </p:nvSpPr>
        <p:spPr>
          <a:xfrm>
            <a:off x="497532" y="1196838"/>
            <a:ext cx="8024676" cy="2195586"/>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r>
              <a:rPr lang="en-US" altLang="zh-TW" sz="2000" kern="0" dirty="0" smtClean="0"/>
              <a:t>1.</a:t>
            </a:r>
            <a:r>
              <a:rPr lang="zh-TW" altLang="en-US" sz="2000" kern="0" dirty="0" smtClean="0"/>
              <a:t> </a:t>
            </a:r>
            <a:r>
              <a:rPr lang="en-US" altLang="zh-TW" sz="2000" kern="0" dirty="0" smtClean="0"/>
              <a:t>Monthly </a:t>
            </a:r>
            <a:r>
              <a:rPr lang="en-US" altLang="zh-TW" sz="2000" kern="0" dirty="0" smtClean="0"/>
              <a:t>Onshore ILP Mandate Wallet Share Report</a:t>
            </a:r>
          </a:p>
          <a:p>
            <a:endParaRPr lang="en-US" altLang="zh-TW" sz="2000" kern="0" dirty="0" smtClean="0"/>
          </a:p>
          <a:p>
            <a:pPr lvl="2">
              <a:buFont typeface="Wingdings" panose="05000000000000000000" pitchFamily="2" charset="2"/>
              <a:buChar char="n"/>
            </a:pPr>
            <a:r>
              <a:rPr lang="en-US" altLang="zh-TW" sz="1800" kern="0" dirty="0" smtClean="0"/>
              <a:t>  (1.) Share by site – (Top 20) </a:t>
            </a:r>
          </a:p>
          <a:p>
            <a:pPr lvl="2">
              <a:buFont typeface="Wingdings" panose="05000000000000000000" pitchFamily="2" charset="2"/>
              <a:buChar char="n"/>
            </a:pPr>
            <a:r>
              <a:rPr lang="en-US" altLang="zh-TW" sz="1800" kern="0" dirty="0" smtClean="0"/>
              <a:t>  (2.) Share by account – ( Top 17 , on AIA List ) </a:t>
            </a:r>
          </a:p>
          <a:p>
            <a:pPr lvl="2">
              <a:buFont typeface="Wingdings" panose="05000000000000000000" pitchFamily="2" charset="2"/>
              <a:buChar char="n"/>
            </a:pPr>
            <a:r>
              <a:rPr lang="en-US" altLang="zh-TW" sz="1800" kern="0" dirty="0" smtClean="0"/>
              <a:t>  (3.) Top 5 Holding Funds in ILP </a:t>
            </a:r>
          </a:p>
        </p:txBody>
      </p:sp>
      <p:sp>
        <p:nvSpPr>
          <p:cNvPr id="6" name="內容版面配置區 4"/>
          <p:cNvSpPr txBox="1">
            <a:spLocks/>
          </p:cNvSpPr>
          <p:nvPr/>
        </p:nvSpPr>
        <p:spPr>
          <a:xfrm>
            <a:off x="497532" y="3195938"/>
            <a:ext cx="8024676" cy="1907875"/>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r>
              <a:rPr lang="en-US" altLang="zh-TW" sz="2000" kern="0" dirty="0" smtClean="0"/>
              <a:t>2.</a:t>
            </a:r>
            <a:r>
              <a:rPr lang="zh-TW" altLang="en-US" sz="2000" kern="0" dirty="0" smtClean="0"/>
              <a:t> </a:t>
            </a:r>
            <a:r>
              <a:rPr lang="en-US" altLang="zh-TW" sz="2000" kern="0" dirty="0" smtClean="0"/>
              <a:t>Monthly </a:t>
            </a:r>
            <a:r>
              <a:rPr lang="en-US" altLang="zh-TW" sz="2000" kern="0" dirty="0" smtClean="0"/>
              <a:t>Onshore ILP Mandate Wallet Share Report</a:t>
            </a:r>
          </a:p>
          <a:p>
            <a:endParaRPr lang="en-US" altLang="zh-TW" sz="2000" kern="0" dirty="0" smtClean="0"/>
          </a:p>
          <a:p>
            <a:pPr lvl="2">
              <a:buFont typeface="Wingdings" panose="05000000000000000000" pitchFamily="2" charset="2"/>
              <a:buChar char="n"/>
            </a:pPr>
            <a:r>
              <a:rPr lang="en-US" altLang="zh-TW" sz="1800" kern="0" dirty="0" smtClean="0"/>
              <a:t>  (1.) Share by site – (Top 20) </a:t>
            </a:r>
          </a:p>
          <a:p>
            <a:pPr lvl="2">
              <a:buFont typeface="Wingdings" panose="05000000000000000000" pitchFamily="2" charset="2"/>
              <a:buChar char="n"/>
            </a:pPr>
            <a:r>
              <a:rPr lang="en-US" altLang="zh-TW" sz="1800" kern="0" dirty="0" smtClean="0"/>
              <a:t>  (2.) Share by account – ( Top 27 ,  AIA List &amp; </a:t>
            </a:r>
            <a:r>
              <a:rPr lang="zh-TW" altLang="en-US" sz="1800" kern="0" dirty="0" smtClean="0"/>
              <a:t>精彩網</a:t>
            </a:r>
            <a:r>
              <a:rPr lang="en-US" altLang="zh-TW" sz="1800" kern="0" dirty="0" smtClean="0"/>
              <a:t>   ) </a:t>
            </a:r>
          </a:p>
          <a:p>
            <a:pPr lvl="2">
              <a:buFont typeface="Wingdings" panose="05000000000000000000" pitchFamily="2" charset="2"/>
              <a:buChar char="n"/>
            </a:pPr>
            <a:r>
              <a:rPr lang="en-US" altLang="zh-TW" sz="1800" kern="0" dirty="0" smtClean="0"/>
              <a:t>  (3.) Top 5 Holding Funds in ILP</a:t>
            </a:r>
          </a:p>
        </p:txBody>
      </p:sp>
      <p:sp>
        <p:nvSpPr>
          <p:cNvPr id="7" name="矩形 6"/>
          <p:cNvSpPr/>
          <p:nvPr/>
        </p:nvSpPr>
        <p:spPr>
          <a:xfrm>
            <a:off x="-428356" y="5444534"/>
            <a:ext cx="5250155" cy="369332"/>
          </a:xfrm>
          <a:prstGeom prst="rect">
            <a:avLst/>
          </a:prstGeom>
        </p:spPr>
        <p:txBody>
          <a:bodyPr wrap="none">
            <a:spAutoFit/>
          </a:bodyPr>
          <a:lstStyle/>
          <a:p>
            <a:pPr lvl="2"/>
            <a:r>
              <a:rPr lang="en-US" altLang="zh-TW" kern="0" dirty="0" smtClean="0"/>
              <a:t>3.</a:t>
            </a:r>
            <a:r>
              <a:rPr lang="zh-TW" altLang="en-US" kern="0" dirty="0" smtClean="0"/>
              <a:t> </a:t>
            </a:r>
            <a:r>
              <a:rPr lang="en-US" altLang="zh-TW" kern="0" dirty="0" smtClean="0"/>
              <a:t>New </a:t>
            </a:r>
            <a:r>
              <a:rPr lang="en-US" altLang="zh-TW" kern="0" dirty="0"/>
              <a:t>Issue </a:t>
            </a:r>
            <a:r>
              <a:rPr lang="en-US" altLang="zh-TW" kern="0" dirty="0" smtClean="0"/>
              <a:t>Accounts In Current Month</a:t>
            </a:r>
            <a:endParaRPr lang="en-US" altLang="zh-TW" kern="0" dirty="0"/>
          </a:p>
        </p:txBody>
      </p:sp>
    </p:spTree>
    <p:extLst>
      <p:ext uri="{BB962C8B-B14F-4D97-AF65-F5344CB8AC3E}">
        <p14:creationId xmlns:p14="http://schemas.microsoft.com/office/powerpoint/2010/main" val="580960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10</a:t>
            </a:fld>
            <a:endParaRPr lang="zh-TW" altLang="en-US" dirty="0"/>
          </a:p>
        </p:txBody>
      </p:sp>
      <p:sp>
        <p:nvSpPr>
          <p:cNvPr id="4" name="標題 3"/>
          <p:cNvSpPr>
            <a:spLocks noGrp="1"/>
          </p:cNvSpPr>
          <p:nvPr>
            <p:ph type="title"/>
          </p:nvPr>
        </p:nvSpPr>
        <p:spPr/>
        <p:txBody>
          <a:bodyPr/>
          <a:lstStyle/>
          <a:p>
            <a:pPr algn="ctr"/>
            <a:r>
              <a:rPr lang="en-US" altLang="zh-TW" dirty="0"/>
              <a:t>Onshore ILP Mandate Wallet Share by SITE </a:t>
            </a:r>
            <a:endParaRPr lang="zh-TW" altLang="en-US" dirty="0"/>
          </a:p>
        </p:txBody>
      </p:sp>
      <p:graphicFrame>
        <p:nvGraphicFramePr>
          <p:cNvPr id="6" name="表格 5"/>
          <p:cNvGraphicFramePr>
            <a:graphicFrameLocks noGrp="1"/>
          </p:cNvGraphicFramePr>
          <p:nvPr>
            <p:extLst/>
          </p:nvPr>
        </p:nvGraphicFramePr>
        <p:xfrm>
          <a:off x="338075" y="1463246"/>
          <a:ext cx="8674988" cy="4527730"/>
        </p:xfrm>
        <a:graphic>
          <a:graphicData uri="http://schemas.openxmlformats.org/drawingml/2006/table">
            <a:tbl>
              <a:tblPr/>
              <a:tblGrid>
                <a:gridCol w="523333">
                  <a:extLst>
                    <a:ext uri="{9D8B030D-6E8A-4147-A177-3AD203B41FA5}">
                      <a16:colId xmlns:a16="http://schemas.microsoft.com/office/drawing/2014/main" val="510641343"/>
                    </a:ext>
                  </a:extLst>
                </a:gridCol>
                <a:gridCol w="1368454">
                  <a:extLst>
                    <a:ext uri="{9D8B030D-6E8A-4147-A177-3AD203B41FA5}">
                      <a16:colId xmlns:a16="http://schemas.microsoft.com/office/drawing/2014/main" val="2853042137"/>
                    </a:ext>
                  </a:extLst>
                </a:gridCol>
                <a:gridCol w="1010594">
                  <a:extLst>
                    <a:ext uri="{9D8B030D-6E8A-4147-A177-3AD203B41FA5}">
                      <a16:colId xmlns:a16="http://schemas.microsoft.com/office/drawing/2014/main" val="3227506819"/>
                    </a:ext>
                  </a:extLst>
                </a:gridCol>
                <a:gridCol w="1558482">
                  <a:extLst>
                    <a:ext uri="{9D8B030D-6E8A-4147-A177-3AD203B41FA5}">
                      <a16:colId xmlns:a16="http://schemas.microsoft.com/office/drawing/2014/main" val="4047575285"/>
                    </a:ext>
                  </a:extLst>
                </a:gridCol>
                <a:gridCol w="1332672">
                  <a:extLst>
                    <a:ext uri="{9D8B030D-6E8A-4147-A177-3AD203B41FA5}">
                      <a16:colId xmlns:a16="http://schemas.microsoft.com/office/drawing/2014/main" val="2260922823"/>
                    </a:ext>
                  </a:extLst>
                </a:gridCol>
                <a:gridCol w="533601">
                  <a:extLst>
                    <a:ext uri="{9D8B030D-6E8A-4147-A177-3AD203B41FA5}">
                      <a16:colId xmlns:a16="http://schemas.microsoft.com/office/drawing/2014/main" val="2665322605"/>
                    </a:ext>
                  </a:extLst>
                </a:gridCol>
                <a:gridCol w="2347852">
                  <a:extLst>
                    <a:ext uri="{9D8B030D-6E8A-4147-A177-3AD203B41FA5}">
                      <a16:colId xmlns:a16="http://schemas.microsoft.com/office/drawing/2014/main" val="2753711071"/>
                    </a:ext>
                  </a:extLst>
                </a:gridCol>
              </a:tblGrid>
              <a:tr h="191615">
                <a:tc gridSpan="7">
                  <a:txBody>
                    <a:bodyPr/>
                    <a:lstStyle/>
                    <a:p>
                      <a:pPr algn="ctr" fontAlgn="ctr"/>
                      <a:r>
                        <a:rPr lang="en-US" sz="900" b="1" i="0" u="none" strike="noStrike" dirty="0">
                          <a:solidFill>
                            <a:srgbClr val="000000"/>
                          </a:solidFill>
                          <a:effectLst/>
                          <a:latin typeface="+mn-lt"/>
                          <a:ea typeface="新細明體" panose="02020500000000000000" pitchFamily="18" charset="-120"/>
                        </a:rPr>
                        <a:t>AIA List</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algn="ctr" fontAlgn="ctr"/>
                      <a:endParaRPr lang="en-US" sz="1000" b="1" i="0" u="none" strike="noStrike" dirty="0">
                        <a:solidFill>
                          <a:srgbClr val="000000"/>
                        </a:solidFill>
                        <a:effectLst/>
                        <a:latin typeface="+mn-lt"/>
                        <a:ea typeface="新細明體" panose="02020500000000000000" pitchFamily="18" charset="-120"/>
                      </a:endParaRPr>
                    </a:p>
                  </a:txBody>
                  <a:tcPr marL="18000" marR="18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36863790"/>
                  </a:ext>
                </a:extLst>
              </a:tr>
              <a:tr h="352503">
                <a:tc>
                  <a:txBody>
                    <a:bodyPr/>
                    <a:lstStyle/>
                    <a:p>
                      <a:pPr algn="l" fontAlgn="ctr"/>
                      <a:r>
                        <a:rPr lang="zh-TW" altLang="en-US" sz="900" b="0" i="0" u="none" strike="noStrike">
                          <a:solidFill>
                            <a:srgbClr val="000000"/>
                          </a:solidFill>
                          <a:effectLst/>
                          <a:latin typeface="+mn-lt"/>
                          <a:ea typeface="新細明體" panose="02020500000000000000" pitchFamily="18" charset="-120"/>
                        </a:rPr>
                        <a:t>　</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ctr" fontAlgn="ctr"/>
                      <a:r>
                        <a:rPr kumimoji="1" lang="en-US" sz="900" b="1" i="0" u="none" strike="noStrike" kern="1200" dirty="0">
                          <a:solidFill>
                            <a:schemeClr val="bg2"/>
                          </a:solidFill>
                          <a:effectLst/>
                          <a:latin typeface="+mn-lt"/>
                          <a:ea typeface="新細明體" panose="02020500000000000000" pitchFamily="18" charset="-120"/>
                          <a:cs typeface="+mn-cs"/>
                        </a:rPr>
                        <a:t>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ctr" fontAlgn="ctr"/>
                      <a:r>
                        <a:rPr kumimoji="1" lang="en-US" sz="900" b="1" i="0" u="none" strike="noStrike" kern="1200" dirty="0">
                          <a:solidFill>
                            <a:schemeClr val="bg2"/>
                          </a:solidFill>
                          <a:effectLst/>
                          <a:latin typeface="+mn-lt"/>
                          <a:ea typeface="新細明體" panose="02020500000000000000" pitchFamily="18" charset="-120"/>
                          <a:cs typeface="+mn-cs"/>
                        </a:rPr>
                        <a:t># of account</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ctr"/>
                      <a:r>
                        <a:rPr kumimoji="1" lang="en-US" sz="900" b="1" i="0" u="none" strike="noStrike" kern="1200" dirty="0">
                          <a:solidFill>
                            <a:schemeClr val="bg2"/>
                          </a:solidFill>
                          <a:effectLst/>
                          <a:latin typeface="+mn-lt"/>
                          <a:ea typeface="新細明體" panose="02020500000000000000" pitchFamily="18" charset="-120"/>
                          <a:cs typeface="+mn-cs"/>
                        </a:rPr>
                        <a:t>Contract size (TWD </a:t>
                      </a:r>
                      <a:r>
                        <a:rPr kumimoji="1" lang="en-US" sz="900" b="1" i="0" u="none" strike="noStrike" kern="1200" dirty="0" err="1">
                          <a:solidFill>
                            <a:schemeClr val="bg2"/>
                          </a:solidFill>
                          <a:effectLst/>
                          <a:latin typeface="+mn-lt"/>
                          <a:ea typeface="新細明體" panose="02020500000000000000" pitchFamily="18" charset="-120"/>
                          <a:cs typeface="+mn-cs"/>
                        </a:rPr>
                        <a:t>mn</a:t>
                      </a:r>
                      <a:r>
                        <a:rPr kumimoji="1" lang="en-US" sz="900" b="1" i="0" u="none" strike="noStrike" kern="1200" dirty="0">
                          <a:solidFill>
                            <a:schemeClr val="bg2"/>
                          </a:solidFill>
                          <a:effectLst/>
                          <a:latin typeface="+mn-lt"/>
                          <a:ea typeface="新細明體" panose="02020500000000000000" pitchFamily="18" charset="-120"/>
                          <a:cs typeface="+mn-cs"/>
                        </a:rPr>
                        <a:t>)</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ctr"/>
                      <a:r>
                        <a:rPr lang="en-US" sz="900" b="1" i="0" u="none" strike="noStrike" dirty="0">
                          <a:solidFill>
                            <a:schemeClr val="bg2"/>
                          </a:solidFill>
                          <a:effectLst/>
                          <a:latin typeface="+mn-lt"/>
                          <a:ea typeface="新細明體" panose="02020500000000000000" pitchFamily="18" charset="-120"/>
                        </a:rPr>
                        <a:t>DB AUM (as of June)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r" fontAlgn="ctr"/>
                      <a:r>
                        <a:rPr lang="en-US" sz="900" b="1" i="0" u="none" strike="noStrike" dirty="0">
                          <a:solidFill>
                            <a:schemeClr val="bg2"/>
                          </a:solidFill>
                          <a:effectLst/>
                          <a:latin typeface="+mn-lt"/>
                          <a:ea typeface="新細明體" panose="02020500000000000000" pitchFamily="18" charset="-120"/>
                        </a:rPr>
                        <a:t>DB %</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tc>
                  <a:txBody>
                    <a:bodyPr/>
                    <a:lstStyle/>
                    <a:p>
                      <a:pPr algn="l" fontAlgn="ctr"/>
                      <a:r>
                        <a:rPr lang="en-US" sz="900" b="1" i="0" u="none" strike="noStrike" dirty="0">
                          <a:solidFill>
                            <a:srgbClr val="FFFFFF"/>
                          </a:solidFill>
                          <a:effectLst/>
                          <a:latin typeface="+mn-lt"/>
                          <a:ea typeface="新細明體" panose="02020500000000000000" pitchFamily="18" charset="-120"/>
                        </a:rPr>
                        <a:t>Reason</a:t>
                      </a:r>
                      <a:r>
                        <a:rPr lang="en-US" sz="900" b="1" i="0" u="none" strike="noStrike" baseline="0" dirty="0">
                          <a:solidFill>
                            <a:srgbClr val="FFFFFF"/>
                          </a:solidFill>
                          <a:effectLst/>
                          <a:latin typeface="+mn-lt"/>
                          <a:ea typeface="新細明體" panose="02020500000000000000" pitchFamily="18" charset="-120"/>
                        </a:rPr>
                        <a:t> for 0% wallet share</a:t>
                      </a:r>
                      <a:endParaRPr lang="en-US" sz="900" b="1" i="0" u="none" strike="noStrike" dirty="0">
                        <a:solidFill>
                          <a:srgbClr val="FFFFFF"/>
                        </a:solidFill>
                        <a:effectLst/>
                        <a:latin typeface="+mn-lt"/>
                        <a:ea typeface="新細明體" panose="02020500000000000000" pitchFamily="18" charset="-120"/>
                      </a:endParaRP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2420"/>
                    </a:solidFill>
                  </a:tcPr>
                </a:tc>
                <a:extLst>
                  <a:ext uri="{0D108BD9-81ED-4DB2-BD59-A6C34878D82A}">
                    <a16:rowId xmlns:a16="http://schemas.microsoft.com/office/drawing/2014/main" val="699893482"/>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err="1">
                          <a:solidFill>
                            <a:srgbClr val="000000"/>
                          </a:solidFill>
                          <a:effectLst/>
                          <a:latin typeface="+mn-lt"/>
                          <a:ea typeface="新細明體" panose="02020500000000000000" pitchFamily="18" charset="-120"/>
                        </a:rPr>
                        <a:t>Fuh</a:t>
                      </a:r>
                      <a:r>
                        <a:rPr lang="en-US" sz="900" b="1" i="0" u="none" strike="noStrike" dirty="0">
                          <a:solidFill>
                            <a:srgbClr val="000000"/>
                          </a:solidFill>
                          <a:effectLst/>
                          <a:latin typeface="+mn-lt"/>
                          <a:ea typeface="新細明體" panose="02020500000000000000" pitchFamily="18" charset="-120"/>
                        </a:rPr>
                        <a:t> </a:t>
                      </a:r>
                      <a:r>
                        <a:rPr lang="en-US" sz="900" b="1" i="0" u="none" strike="noStrike" dirty="0" err="1">
                          <a:solidFill>
                            <a:srgbClr val="000000"/>
                          </a:solidFill>
                          <a:effectLst/>
                          <a:latin typeface="+mn-lt"/>
                          <a:ea typeface="新細明體" panose="02020500000000000000" pitchFamily="18" charset="-120"/>
                        </a:rPr>
                        <a:t>Hwa</a:t>
                      </a:r>
                      <a:r>
                        <a:rPr lang="en-US" sz="900" b="1" i="0" u="none" strike="noStrike" dirty="0">
                          <a:solidFill>
                            <a:srgbClr val="000000"/>
                          </a:solidFill>
                          <a:effectLst/>
                          <a:latin typeface="+mn-lt"/>
                          <a:ea typeface="新細明體" panose="02020500000000000000" pitchFamily="18" charset="-120"/>
                        </a:rPr>
                        <a:t>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24</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68,979</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7,009</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10%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647565818"/>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a:solidFill>
                            <a:srgbClr val="000000"/>
                          </a:solidFill>
                          <a:effectLst/>
                          <a:latin typeface="+mn-lt"/>
                          <a:ea typeface="新細明體" panose="02020500000000000000" pitchFamily="18" charset="-120"/>
                        </a:rPr>
                        <a:t>Allianz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6</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19,557</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1,165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6%</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880205136"/>
                  </a:ext>
                </a:extLst>
              </a:tr>
              <a:tr h="173908">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err="1">
                          <a:solidFill>
                            <a:srgbClr val="000000"/>
                          </a:solidFill>
                          <a:effectLst/>
                          <a:latin typeface="+mn-lt"/>
                          <a:ea typeface="新細明體" panose="02020500000000000000" pitchFamily="18" charset="-120"/>
                        </a:rPr>
                        <a:t>Yuanta</a:t>
                      </a:r>
                      <a:r>
                        <a:rPr lang="en-US" sz="900" b="1" i="0" u="none" strike="noStrike" dirty="0">
                          <a:solidFill>
                            <a:srgbClr val="000000"/>
                          </a:solidFill>
                          <a:effectLst/>
                          <a:latin typeface="+mn-lt"/>
                          <a:ea typeface="新細明體" panose="02020500000000000000" pitchFamily="18" charset="-120"/>
                        </a:rPr>
                        <a:t>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4</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15,028</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6</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198913433"/>
                  </a:ext>
                </a:extLst>
              </a:tr>
              <a:tr h="173908">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4</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0" i="0" u="none" strike="noStrike" dirty="0">
                          <a:solidFill>
                            <a:srgbClr val="000000"/>
                          </a:solidFill>
                          <a:effectLst/>
                          <a:latin typeface="+mn-lt"/>
                          <a:ea typeface="新細明體" panose="02020500000000000000" pitchFamily="18" charset="-120"/>
                        </a:rPr>
                        <a:t>AB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0" i="0" u="none" strike="noStrike" dirty="0">
                          <a:solidFill>
                            <a:srgbClr val="000000"/>
                          </a:solidFill>
                          <a:effectLst/>
                          <a:latin typeface="+mn-lt"/>
                          <a:ea typeface="新細明體" panose="02020500000000000000" pitchFamily="18" charset="-120"/>
                        </a:rPr>
                        <a:t>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9,703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00" b="0" i="0" u="none" strike="noStrike">
                          <a:solidFill>
                            <a:srgbClr val="000000"/>
                          </a:solidFill>
                          <a:effectLst/>
                          <a:latin typeface="Arial" panose="020B0604020202020204" pitchFamily="34" charset="0"/>
                          <a:ea typeface="新細明體" panose="02020500000000000000" pitchFamily="18" charset="-120"/>
                        </a:rPr>
                        <a:t>No third party fund allocation</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652448626"/>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a:solidFill>
                            <a:srgbClr val="000000"/>
                          </a:solidFill>
                          <a:effectLst/>
                          <a:latin typeface="+mn-lt"/>
                          <a:ea typeface="新細明體" panose="02020500000000000000" pitchFamily="18" charset="-120"/>
                        </a:rPr>
                        <a:t>Franklin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6,043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521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9%</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576878397"/>
                  </a:ext>
                </a:extLst>
              </a:tr>
              <a:tr h="318971">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6</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0" i="0" u="none" strike="noStrike">
                          <a:solidFill>
                            <a:srgbClr val="000000"/>
                          </a:solidFill>
                          <a:effectLst/>
                          <a:latin typeface="+mn-lt"/>
                          <a:ea typeface="新細明體" panose="02020500000000000000" pitchFamily="18" charset="-120"/>
                        </a:rPr>
                        <a:t>Cathay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5,815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00" b="0" i="0" u="none" strike="noStrike" dirty="0">
                          <a:solidFill>
                            <a:srgbClr val="000000"/>
                          </a:solidFill>
                          <a:effectLst/>
                          <a:latin typeface="Arial" panose="020B0604020202020204" pitchFamily="34" charset="0"/>
                          <a:ea typeface="新細明體" panose="02020500000000000000" pitchFamily="18" charset="-120"/>
                        </a:rPr>
                        <a:t>Brand name issues unresolved,</a:t>
                      </a:r>
                      <a:r>
                        <a:rPr lang="en-US" sz="1000" b="0" i="0" u="none" strike="noStrike" baseline="0" dirty="0">
                          <a:solidFill>
                            <a:srgbClr val="000000"/>
                          </a:solidFill>
                          <a:effectLst/>
                          <a:latin typeface="Arial" panose="020B0604020202020204" pitchFamily="34" charset="0"/>
                          <a:ea typeface="新細明體" panose="02020500000000000000" pitchFamily="18" charset="-120"/>
                        </a:rPr>
                        <a:t> but already build connection with chairman</a:t>
                      </a:r>
                      <a:endParaRPr lang="en-US" sz="1000" b="0" i="0" u="none" strike="noStrike" dirty="0">
                        <a:solidFill>
                          <a:srgbClr val="000000"/>
                        </a:solidFill>
                        <a:effectLst/>
                        <a:latin typeface="Arial" panose="020B0604020202020204" pitchFamily="34" charset="0"/>
                        <a:ea typeface="新細明體" panose="02020500000000000000" pitchFamily="18" charset="-120"/>
                      </a:endParaRP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3578653145"/>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7</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a:solidFill>
                            <a:srgbClr val="000000"/>
                          </a:solidFill>
                          <a:effectLst/>
                          <a:latin typeface="+mn-lt"/>
                          <a:ea typeface="新細明體" panose="02020500000000000000" pitchFamily="18" charset="-120"/>
                        </a:rPr>
                        <a:t>Capital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6</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5,666</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965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17%</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226274290"/>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8</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a:solidFill>
                            <a:srgbClr val="000000"/>
                          </a:solidFill>
                          <a:effectLst/>
                          <a:latin typeface="+mn-lt"/>
                          <a:ea typeface="新細明體" panose="02020500000000000000" pitchFamily="18" charset="-120"/>
                        </a:rPr>
                        <a:t>Manulife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5,661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180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568283197"/>
                  </a:ext>
                </a:extLst>
              </a:tr>
              <a:tr h="173908">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9</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err="1">
                          <a:solidFill>
                            <a:srgbClr val="000000"/>
                          </a:solidFill>
                          <a:effectLst/>
                          <a:latin typeface="+mn-lt"/>
                          <a:ea typeface="新細明體" panose="02020500000000000000" pitchFamily="18" charset="-120"/>
                        </a:rPr>
                        <a:t>Fubon</a:t>
                      </a:r>
                      <a:r>
                        <a:rPr lang="en-US" sz="900" b="1" i="0" u="none" strike="noStrike" dirty="0">
                          <a:solidFill>
                            <a:srgbClr val="000000"/>
                          </a:solidFill>
                          <a:effectLst/>
                          <a:latin typeface="+mn-lt"/>
                          <a:ea typeface="新細明體" panose="02020500000000000000" pitchFamily="18" charset="-120"/>
                        </a:rPr>
                        <a:t>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3,715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505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14%</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dirty="0">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826479730"/>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10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a:solidFill>
                            <a:srgbClr val="000000"/>
                          </a:solidFill>
                          <a:effectLst/>
                          <a:latin typeface="+mn-lt"/>
                          <a:ea typeface="新細明體" panose="02020500000000000000" pitchFamily="18" charset="-120"/>
                        </a:rPr>
                        <a:t>TCB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2,774</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403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15%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490562330"/>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11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a:solidFill>
                            <a:srgbClr val="000000"/>
                          </a:solidFill>
                          <a:effectLst/>
                          <a:latin typeface="+mn-lt"/>
                          <a:ea typeface="新細明體" panose="02020500000000000000" pitchFamily="18" charset="-120"/>
                        </a:rPr>
                        <a:t>CTBC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dirty="0">
                          <a:solidFill>
                            <a:srgbClr val="000000"/>
                          </a:solidFill>
                          <a:effectLst/>
                          <a:latin typeface="+mn-lt"/>
                          <a:ea typeface="新細明體" panose="02020500000000000000" pitchFamily="18" charset="-120"/>
                        </a:rPr>
                        <a:t>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2,687</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150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6%</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3348648094"/>
                  </a:ext>
                </a:extLst>
              </a:tr>
              <a:tr h="304214">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12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0" i="0" u="none" strike="noStrike" dirty="0" err="1">
                          <a:solidFill>
                            <a:srgbClr val="000000"/>
                          </a:solidFill>
                          <a:effectLst/>
                          <a:latin typeface="+mn-lt"/>
                          <a:ea typeface="新細明體" panose="02020500000000000000" pitchFamily="18" charset="-120"/>
                        </a:rPr>
                        <a:t>Pinebridge</a:t>
                      </a:r>
                      <a:r>
                        <a:rPr lang="en-US" sz="900" b="0" i="0" u="none" strike="noStrike" dirty="0">
                          <a:solidFill>
                            <a:srgbClr val="000000"/>
                          </a:solidFill>
                          <a:effectLst/>
                          <a:latin typeface="+mn-lt"/>
                          <a:ea typeface="新細明體" panose="02020500000000000000" pitchFamily="18" charset="-120"/>
                        </a:rPr>
                        <a:t>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0" i="0" u="none" strike="noStrike" dirty="0">
                          <a:solidFill>
                            <a:srgbClr val="000000"/>
                          </a:solidFill>
                          <a:effectLst/>
                          <a:latin typeface="+mn-lt"/>
                          <a:ea typeface="新細明體" panose="02020500000000000000" pitchFamily="18" charset="-120"/>
                        </a:rPr>
                        <a:t>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1,160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00" b="0" i="0" u="none" strike="noStrike" dirty="0">
                          <a:solidFill>
                            <a:srgbClr val="000000"/>
                          </a:solidFill>
                          <a:effectLst/>
                          <a:latin typeface="Arial" panose="020B0604020202020204" pitchFamily="34" charset="0"/>
                          <a:ea typeface="新細明體" panose="02020500000000000000" pitchFamily="18" charset="-120"/>
                        </a:rPr>
                        <a:t>Positions temporarily redeemed for trading purpose.</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600940175"/>
                  </a:ext>
                </a:extLst>
              </a:tr>
              <a:tr h="214716">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13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0" i="0" u="none" strike="noStrike" dirty="0" err="1">
                          <a:solidFill>
                            <a:srgbClr val="000000"/>
                          </a:solidFill>
                          <a:effectLst/>
                          <a:latin typeface="+mn-lt"/>
                          <a:ea typeface="新細明體" panose="02020500000000000000" pitchFamily="18" charset="-120"/>
                        </a:rPr>
                        <a:t>Eastspring</a:t>
                      </a:r>
                      <a:r>
                        <a:rPr lang="en-US" sz="900" b="0" i="0" u="none" strike="noStrike" dirty="0">
                          <a:solidFill>
                            <a:srgbClr val="000000"/>
                          </a:solidFill>
                          <a:effectLst/>
                          <a:latin typeface="+mn-lt"/>
                          <a:ea typeface="新細明體" panose="02020500000000000000" pitchFamily="18" charset="-120"/>
                        </a:rPr>
                        <a:t>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0" i="0" u="none" strike="noStrike" dirty="0">
                          <a:solidFill>
                            <a:srgbClr val="000000"/>
                          </a:solidFill>
                          <a:effectLst/>
                          <a:latin typeface="+mn-lt"/>
                          <a:ea typeface="新細明體" panose="02020500000000000000" pitchFamily="18" charset="-120"/>
                        </a:rPr>
                        <a:t>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1,072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00" b="0" i="0" u="none" strike="noStrike" dirty="0">
                          <a:solidFill>
                            <a:srgbClr val="000000"/>
                          </a:solidFill>
                          <a:effectLst/>
                          <a:latin typeface="Arial" panose="020B0604020202020204" pitchFamily="34" charset="0"/>
                          <a:ea typeface="新細明體" panose="02020500000000000000" pitchFamily="18" charset="-120"/>
                        </a:rPr>
                        <a:t>Mainly allocate in in-house onshore funds.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160073548"/>
                  </a:ext>
                </a:extLst>
              </a:tr>
              <a:tr h="304214">
                <a:tc>
                  <a:txBody>
                    <a:bodyPr/>
                    <a:lstStyle/>
                    <a:p>
                      <a:pPr algn="ctr" rtl="0" fontAlgn="ctr"/>
                      <a:r>
                        <a:rPr lang="en-US" altLang="zh-TW" sz="900" b="0" i="0" u="none" strike="noStrike" dirty="0">
                          <a:solidFill>
                            <a:srgbClr val="000000"/>
                          </a:solidFill>
                          <a:effectLst/>
                          <a:latin typeface="+mn-lt"/>
                          <a:ea typeface="新細明體" panose="02020500000000000000" pitchFamily="18" charset="-120"/>
                        </a:rPr>
                        <a:t>14</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0" i="0" u="none" strike="noStrike" dirty="0" err="1">
                          <a:solidFill>
                            <a:srgbClr val="000000"/>
                          </a:solidFill>
                          <a:effectLst/>
                          <a:latin typeface="+mn-lt"/>
                          <a:ea typeface="新細明體" panose="02020500000000000000" pitchFamily="18" charset="-120"/>
                        </a:rPr>
                        <a:t>Uni</a:t>
                      </a:r>
                      <a:r>
                        <a:rPr lang="en-US" sz="900" b="0" i="0" u="none" strike="noStrike" dirty="0">
                          <a:solidFill>
                            <a:srgbClr val="000000"/>
                          </a:solidFill>
                          <a:effectLst/>
                          <a:latin typeface="+mn-lt"/>
                          <a:ea typeface="新細明體" panose="02020500000000000000" pitchFamily="18" charset="-120"/>
                        </a:rPr>
                        <a:t>-President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970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00" b="0" i="0" u="none" strike="noStrike" dirty="0">
                          <a:solidFill>
                            <a:srgbClr val="000000"/>
                          </a:solidFill>
                          <a:effectLst/>
                          <a:latin typeface="Arial" panose="020B0604020202020204" pitchFamily="34" charset="0"/>
                          <a:ea typeface="新細明體" panose="02020500000000000000" pitchFamily="18" charset="-120"/>
                        </a:rPr>
                        <a:t>Positions temporarily redeemed for trading purpose.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644516621"/>
                  </a:ext>
                </a:extLst>
              </a:tr>
              <a:tr h="173908">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15</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0" i="0" u="none" strike="noStrike" dirty="0">
                          <a:solidFill>
                            <a:srgbClr val="000000"/>
                          </a:solidFill>
                          <a:effectLst/>
                          <a:latin typeface="+mn-lt"/>
                          <a:ea typeface="新細明體" panose="02020500000000000000" pitchFamily="18" charset="-120"/>
                        </a:rPr>
                        <a:t>Schroders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0" i="0" u="none" strike="noStrike" dirty="0">
                          <a:solidFill>
                            <a:srgbClr val="000000"/>
                          </a:solidFill>
                          <a:effectLst/>
                          <a:latin typeface="+mn-lt"/>
                          <a:ea typeface="新細明體" panose="02020500000000000000" pitchFamily="18" charset="-120"/>
                        </a:rPr>
                        <a:t>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693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00" b="0" i="0" u="none" strike="noStrike">
                          <a:solidFill>
                            <a:srgbClr val="000000"/>
                          </a:solidFill>
                          <a:effectLst/>
                          <a:latin typeface="Arial" panose="020B0604020202020204" pitchFamily="34" charset="0"/>
                          <a:ea typeface="新細明體" panose="02020500000000000000" pitchFamily="18" charset="-120"/>
                        </a:rPr>
                        <a:t>No third party fund allocation</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029905801"/>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17</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a:solidFill>
                            <a:srgbClr val="000000"/>
                          </a:solidFill>
                          <a:effectLst/>
                          <a:latin typeface="+mn-lt"/>
                          <a:ea typeface="新細明體" panose="02020500000000000000" pitchFamily="18" charset="-120"/>
                        </a:rPr>
                        <a:t>KGI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409</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43</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643236183"/>
                  </a:ext>
                </a:extLst>
              </a:tr>
              <a:tr h="173908">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18</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1" i="0" u="none" strike="noStrike" dirty="0">
                          <a:solidFill>
                            <a:srgbClr val="000000"/>
                          </a:solidFill>
                          <a:effectLst/>
                          <a:latin typeface="+mn-lt"/>
                          <a:ea typeface="新細明體" panose="02020500000000000000" pitchFamily="18" charset="-120"/>
                        </a:rPr>
                        <a:t>First Securities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1" i="0" u="none" strike="noStrike">
                          <a:solidFill>
                            <a:srgbClr val="000000"/>
                          </a:solidFill>
                          <a:effectLst/>
                          <a:latin typeface="+mn-lt"/>
                          <a:ea typeface="新細明體" panose="02020500000000000000" pitchFamily="18" charset="-120"/>
                        </a:rPr>
                        <a:t>1</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a:solidFill>
                            <a:srgbClr val="000000"/>
                          </a:solidFill>
                          <a:effectLst/>
                          <a:latin typeface="+mn-lt"/>
                          <a:ea typeface="新細明體" panose="02020500000000000000" pitchFamily="18" charset="-120"/>
                        </a:rPr>
                        <a:t>128</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12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9%</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zh-TW" altLang="en-US" sz="1000" b="1" i="0" u="none" strike="noStrike">
                          <a:solidFill>
                            <a:srgbClr val="000000"/>
                          </a:solidFill>
                          <a:effectLst/>
                          <a:latin typeface="Arial" panose="020B0604020202020204" pitchFamily="34" charset="0"/>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2352231220"/>
                  </a:ext>
                </a:extLst>
              </a:tr>
              <a:tr h="304214">
                <a:tc>
                  <a:txBody>
                    <a:bodyPr/>
                    <a:lstStyle/>
                    <a:p>
                      <a:pPr algn="ctr" rtl="0" fontAlgn="ctr"/>
                      <a:r>
                        <a:rPr lang="en-US" altLang="zh-TW" sz="900" b="0" i="0" u="none" strike="noStrike" dirty="0">
                          <a:solidFill>
                            <a:srgbClr val="000000"/>
                          </a:solidFill>
                          <a:effectLst/>
                          <a:latin typeface="+mn-lt"/>
                          <a:ea typeface="新細明體" panose="02020500000000000000" pitchFamily="18" charset="-120"/>
                        </a:rPr>
                        <a:t>19</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sz="900" b="0" i="0" u="none" strike="noStrike" dirty="0" err="1">
                          <a:solidFill>
                            <a:srgbClr val="000000"/>
                          </a:solidFill>
                          <a:effectLst/>
                          <a:latin typeface="+mn-lt"/>
                          <a:ea typeface="新細明體" panose="02020500000000000000" pitchFamily="18" charset="-120"/>
                        </a:rPr>
                        <a:t>Taishin</a:t>
                      </a:r>
                      <a:r>
                        <a:rPr lang="en-US" sz="900" b="0" i="0" u="none" strike="noStrike" dirty="0">
                          <a:solidFill>
                            <a:srgbClr val="000000"/>
                          </a:solidFill>
                          <a:effectLst/>
                          <a:latin typeface="+mn-lt"/>
                          <a:ea typeface="新細明體" panose="02020500000000000000" pitchFamily="18" charset="-120"/>
                        </a:rPr>
                        <a:t> SITE</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ctr" rtl="0" fontAlgn="ctr"/>
                      <a:r>
                        <a:rPr lang="en-US" altLang="zh-TW" sz="900" b="0" i="0" u="none" strike="noStrike">
                          <a:solidFill>
                            <a:srgbClr val="000000"/>
                          </a:solidFill>
                          <a:effectLst/>
                          <a:latin typeface="+mn-lt"/>
                          <a:ea typeface="新細明體" panose="02020500000000000000" pitchFamily="18" charset="-120"/>
                        </a:rPr>
                        <a:t>2</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64</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r" rtl="0" fontAlgn="ctr"/>
                      <a:r>
                        <a:rPr lang="en-US" altLang="zh-TW" sz="900" b="0" i="0" u="none" strike="noStrike" dirty="0">
                          <a:solidFill>
                            <a:srgbClr val="000000"/>
                          </a:solidFill>
                          <a:effectLst/>
                          <a:latin typeface="+mn-lt"/>
                          <a:ea typeface="新細明體" panose="02020500000000000000" pitchFamily="18" charset="-120"/>
                        </a:rPr>
                        <a:t>0%</a:t>
                      </a:r>
                    </a:p>
                  </a:txBody>
                  <a:tcPr marL="16615" marR="16615" marT="16615" marB="166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tc>
                  <a:txBody>
                    <a:bodyPr/>
                    <a:lstStyle/>
                    <a:p>
                      <a:pPr algn="l" rtl="0" fontAlgn="ctr"/>
                      <a:r>
                        <a:rPr lang="en-US" sz="1000" b="0" i="0" u="none" strike="noStrike" dirty="0">
                          <a:solidFill>
                            <a:srgbClr val="000000"/>
                          </a:solidFill>
                          <a:effectLst/>
                          <a:latin typeface="Arial" panose="020B0604020202020204" pitchFamily="34" charset="0"/>
                          <a:ea typeface="新細明體" panose="02020500000000000000" pitchFamily="18" charset="-120"/>
                        </a:rPr>
                        <a:t>a/c </a:t>
                      </a:r>
                      <a:r>
                        <a:rPr lang="en-US" sz="1000" b="0" i="0" u="none" strike="noStrike" dirty="0" err="1">
                          <a:solidFill>
                            <a:srgbClr val="000000"/>
                          </a:solidFill>
                          <a:effectLst/>
                          <a:latin typeface="Arial" panose="020B0604020202020204" pitchFamily="34" charset="0"/>
                          <a:ea typeface="新細明體" panose="02020500000000000000" pitchFamily="18" charset="-120"/>
                        </a:rPr>
                        <a:t>opned</a:t>
                      </a:r>
                      <a:r>
                        <a:rPr lang="en-US" sz="1000" b="0" i="0" u="none" strike="noStrike" dirty="0">
                          <a:solidFill>
                            <a:srgbClr val="000000"/>
                          </a:solidFill>
                          <a:effectLst/>
                          <a:latin typeface="Arial" panose="020B0604020202020204" pitchFamily="34" charset="0"/>
                          <a:ea typeface="新細明體" panose="02020500000000000000" pitchFamily="18" charset="-120"/>
                        </a:rPr>
                        <a:t> in May. New positions are not counted in.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CDB"/>
                    </a:solidFill>
                  </a:tcPr>
                </a:tc>
                <a:extLst>
                  <a:ext uri="{0D108BD9-81ED-4DB2-BD59-A6C34878D82A}">
                    <a16:rowId xmlns:a16="http://schemas.microsoft.com/office/drawing/2014/main" val="1162300885"/>
                  </a:ext>
                </a:extLst>
              </a:tr>
              <a:tr h="149469">
                <a:tc>
                  <a:txBody>
                    <a:bodyPr/>
                    <a:lstStyle/>
                    <a:p>
                      <a:pPr algn="ctr" rtl="0" fontAlgn="ctr"/>
                      <a:r>
                        <a:rPr lang="en-US" sz="900" b="1" i="0" u="none" strike="noStrike" dirty="0">
                          <a:solidFill>
                            <a:srgbClr val="000000"/>
                          </a:solidFill>
                          <a:effectLst/>
                          <a:latin typeface="+mn-lt"/>
                          <a:ea typeface="新細明體" panose="02020500000000000000" pitchFamily="18" charset="-120"/>
                        </a:rPr>
                        <a:t>Total</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rtl="0" fontAlgn="ctr"/>
                      <a:r>
                        <a:rPr lang="zh-TW" altLang="en-US" sz="900" b="1" i="0" u="none" strike="noStrike" dirty="0">
                          <a:solidFill>
                            <a:srgbClr val="000000"/>
                          </a:solidFill>
                          <a:effectLst/>
                          <a:latin typeface="+mn-lt"/>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rtl="0" fontAlgn="ctr"/>
                      <a:r>
                        <a:rPr lang="zh-TW" altLang="en-US" sz="900" b="1" i="0" u="none" strike="noStrike" dirty="0">
                          <a:solidFill>
                            <a:srgbClr val="000000"/>
                          </a:solidFill>
                          <a:effectLst/>
                          <a:latin typeface="+mn-lt"/>
                          <a:ea typeface="新細明體" panose="02020500000000000000" pitchFamily="18" charset="-120"/>
                        </a:rPr>
                        <a:t>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r>
                        <a:rPr lang="zh-TW" altLang="en-US" sz="900" b="1" i="0" u="none" strike="noStrike" dirty="0">
                          <a:solidFill>
                            <a:srgbClr val="000000"/>
                          </a:solidFill>
                          <a:effectLst/>
                          <a:latin typeface="+mn-lt"/>
                          <a:ea typeface="新細明體" panose="02020500000000000000" pitchFamily="18" charset="-120"/>
                        </a:rPr>
                        <a:t>                     </a:t>
                      </a:r>
                      <a:r>
                        <a:rPr lang="en-US" altLang="zh-TW" sz="900" b="1" i="0" u="none" strike="noStrike" dirty="0">
                          <a:solidFill>
                            <a:srgbClr val="000000"/>
                          </a:solidFill>
                          <a:effectLst/>
                          <a:latin typeface="+mn-lt"/>
                          <a:ea typeface="新細明體" panose="02020500000000000000" pitchFamily="18" charset="-120"/>
                        </a:rPr>
                        <a:t>150,124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r>
                        <a:rPr lang="zh-TW" altLang="en-US" sz="900" b="1" i="0" u="none" strike="noStrike" dirty="0">
                          <a:solidFill>
                            <a:srgbClr val="000000"/>
                          </a:solidFill>
                          <a:effectLst/>
                          <a:latin typeface="+mn-lt"/>
                          <a:ea typeface="新細明體" panose="02020500000000000000" pitchFamily="18" charset="-120"/>
                        </a:rPr>
                        <a:t>                             </a:t>
                      </a:r>
                      <a:r>
                        <a:rPr lang="en-US" altLang="zh-TW" sz="900" b="1" i="0" u="none" strike="noStrike" dirty="0">
                          <a:solidFill>
                            <a:srgbClr val="000000"/>
                          </a:solidFill>
                          <a:effectLst/>
                          <a:latin typeface="+mn-lt"/>
                          <a:ea typeface="新細明體" panose="02020500000000000000" pitchFamily="18" charset="-120"/>
                        </a:rPr>
                        <a:t>10,959 </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r>
                        <a:rPr lang="en-US" altLang="zh-TW" sz="900" b="1" i="0" u="none" strike="noStrike" dirty="0">
                          <a:solidFill>
                            <a:srgbClr val="000000"/>
                          </a:solidFill>
                          <a:effectLst/>
                          <a:latin typeface="+mn-lt"/>
                          <a:ea typeface="新細明體" panose="02020500000000000000" pitchFamily="18" charset="-120"/>
                        </a:rPr>
                        <a:t>7%</a:t>
                      </a: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rtl="0" fontAlgn="ctr"/>
                      <a:endParaRPr lang="en-US" altLang="zh-TW" sz="900" b="1" i="0" u="none" strike="noStrike" dirty="0">
                        <a:solidFill>
                          <a:srgbClr val="000000"/>
                        </a:solidFill>
                        <a:effectLst/>
                        <a:latin typeface="+mn-lt"/>
                        <a:ea typeface="新細明體" panose="02020500000000000000" pitchFamily="18" charset="-120"/>
                      </a:endParaRPr>
                    </a:p>
                  </a:txBody>
                  <a:tcPr marL="8792" marR="8792" marT="87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45532636"/>
                  </a:ext>
                </a:extLst>
              </a:tr>
            </a:tbl>
          </a:graphicData>
        </a:graphic>
      </p:graphicFrame>
      <p:sp>
        <p:nvSpPr>
          <p:cNvPr id="9" name="文字方塊 8"/>
          <p:cNvSpPr txBox="1"/>
          <p:nvPr/>
        </p:nvSpPr>
        <p:spPr>
          <a:xfrm>
            <a:off x="221620" y="1009324"/>
            <a:ext cx="8752601" cy="433324"/>
          </a:xfrm>
          <a:prstGeom prst="rect">
            <a:avLst/>
          </a:prstGeom>
          <a:noFill/>
        </p:spPr>
        <p:txBody>
          <a:bodyPr wrap="square" rtlCol="0">
            <a:spAutoFit/>
          </a:bodyPr>
          <a:lstStyle/>
          <a:p>
            <a:pPr marL="263776" indent="-263776">
              <a:buClr>
                <a:srgbClr val="CA2420"/>
              </a:buClr>
              <a:buFont typeface="Wingdings" panose="05000000000000000000" pitchFamily="2" charset="2"/>
              <a:buChar char="n"/>
            </a:pPr>
            <a:r>
              <a:rPr lang="en-US" altLang="zh-TW" sz="1108" dirty="0"/>
              <a:t>Among the top 19 SITEs with ILP mandate business listed in AIA meeting, we have approximate </a:t>
            </a:r>
            <a:r>
              <a:rPr lang="en-US" altLang="zh-TW" sz="1108" b="1" dirty="0">
                <a:solidFill>
                  <a:srgbClr val="C00000"/>
                </a:solidFill>
              </a:rPr>
              <a:t>7%</a:t>
            </a:r>
            <a:r>
              <a:rPr lang="en-US" altLang="zh-TW" sz="1108" dirty="0"/>
              <a:t> of wallet share in total. Total AUM is NTD </a:t>
            </a:r>
            <a:r>
              <a:rPr lang="en-US" altLang="zh-TW" sz="1108" b="1" dirty="0">
                <a:solidFill>
                  <a:srgbClr val="C00000"/>
                </a:solidFill>
              </a:rPr>
              <a:t>10,959 </a:t>
            </a:r>
            <a:r>
              <a:rPr lang="en-US" altLang="zh-TW" sz="1108" b="1" dirty="0" err="1">
                <a:solidFill>
                  <a:srgbClr val="C00000"/>
                </a:solidFill>
              </a:rPr>
              <a:t>mn</a:t>
            </a:r>
            <a:r>
              <a:rPr lang="en-US" altLang="zh-TW" sz="1108" dirty="0"/>
              <a:t>. </a:t>
            </a:r>
          </a:p>
        </p:txBody>
      </p:sp>
      <p:sp>
        <p:nvSpPr>
          <p:cNvPr id="10" name="左大括弧 9"/>
          <p:cNvSpPr/>
          <p:nvPr/>
        </p:nvSpPr>
        <p:spPr bwMode="auto">
          <a:xfrm rot="16200000">
            <a:off x="2695514" y="4390061"/>
            <a:ext cx="303115" cy="3656995"/>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sz="1662"/>
          </a:p>
        </p:txBody>
      </p:sp>
      <p:sp>
        <p:nvSpPr>
          <p:cNvPr id="11" name="矩形 10"/>
          <p:cNvSpPr/>
          <p:nvPr/>
        </p:nvSpPr>
        <p:spPr>
          <a:xfrm>
            <a:off x="2006345" y="6446140"/>
            <a:ext cx="1681452" cy="341006"/>
          </a:xfrm>
          <a:prstGeom prst="rect">
            <a:avLst/>
          </a:prstGeom>
          <a:noFill/>
        </p:spPr>
        <p:txBody>
          <a:bodyPr wrap="none" lIns="84406" tIns="42203" rIns="84406" bIns="42203">
            <a:spAutoFit/>
          </a:bodyPr>
          <a:lstStyle/>
          <a:p>
            <a:pPr algn="ctr"/>
            <a:r>
              <a:rPr lang="en-US" altLang="zh-TW" sz="1662" dirty="0">
                <a:ln w="0"/>
                <a:effectLst>
                  <a:outerShdw blurRad="38100" dist="19050" dir="2700000" algn="tl" rotWithShape="0">
                    <a:schemeClr val="dk1">
                      <a:alpha val="40000"/>
                    </a:schemeClr>
                  </a:outerShdw>
                </a:effectLst>
              </a:rPr>
              <a:t>Web Data(</a:t>
            </a:r>
            <a:r>
              <a:rPr lang="zh-TW" altLang="en-US" sz="1662" dirty="0">
                <a:ln w="0"/>
                <a:effectLst>
                  <a:outerShdw blurRad="38100" dist="19050" dir="2700000" algn="tl" rotWithShape="0">
                    <a:schemeClr val="dk1">
                      <a:alpha val="40000"/>
                    </a:schemeClr>
                  </a:outerShdw>
                </a:effectLst>
              </a:rPr>
              <a:t>公會</a:t>
            </a:r>
            <a:r>
              <a:rPr lang="en-US" altLang="zh-TW" sz="1662" dirty="0">
                <a:ln w="0"/>
                <a:effectLst>
                  <a:outerShdw blurRad="38100" dist="19050" dir="2700000" algn="tl" rotWithShape="0">
                    <a:schemeClr val="dk1">
                      <a:alpha val="40000"/>
                    </a:schemeClr>
                  </a:outerShdw>
                </a:effectLst>
              </a:rPr>
              <a:t>)</a:t>
            </a:r>
            <a:endParaRPr lang="zh-TW" altLang="en-US" sz="1662" dirty="0">
              <a:ln w="0"/>
              <a:effectLst>
                <a:outerShdw blurRad="38100" dist="19050" dir="2700000" algn="tl" rotWithShape="0">
                  <a:schemeClr val="dk1">
                    <a:alpha val="40000"/>
                  </a:schemeClr>
                </a:outerShdw>
              </a:effectLst>
            </a:endParaRPr>
          </a:p>
        </p:txBody>
      </p:sp>
      <p:sp>
        <p:nvSpPr>
          <p:cNvPr id="12" name="左大括弧 11"/>
          <p:cNvSpPr/>
          <p:nvPr/>
        </p:nvSpPr>
        <p:spPr bwMode="auto">
          <a:xfrm rot="16200000">
            <a:off x="5556374" y="5320680"/>
            <a:ext cx="375750" cy="1839350"/>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sz="1662"/>
          </a:p>
        </p:txBody>
      </p:sp>
      <p:sp>
        <p:nvSpPr>
          <p:cNvPr id="13" name="矩形 12"/>
          <p:cNvSpPr/>
          <p:nvPr/>
        </p:nvSpPr>
        <p:spPr>
          <a:xfrm>
            <a:off x="5267341" y="6446140"/>
            <a:ext cx="953817" cy="341006"/>
          </a:xfrm>
          <a:prstGeom prst="rect">
            <a:avLst/>
          </a:prstGeom>
          <a:noFill/>
        </p:spPr>
        <p:txBody>
          <a:bodyPr wrap="none" lIns="84406" tIns="42203" rIns="84406" bIns="42203">
            <a:spAutoFit/>
          </a:bodyPr>
          <a:lstStyle/>
          <a:p>
            <a:pPr algn="ctr"/>
            <a:r>
              <a:rPr lang="en-US" altLang="zh-TW" sz="1662" dirty="0">
                <a:ln w="0"/>
                <a:effectLst>
                  <a:outerShdw blurRad="38100" dist="19050" dir="2700000" algn="tl" rotWithShape="0">
                    <a:schemeClr val="dk1">
                      <a:alpha val="40000"/>
                    </a:schemeClr>
                  </a:outerShdw>
                </a:effectLst>
              </a:rPr>
              <a:t>SA Data</a:t>
            </a:r>
            <a:endParaRPr lang="zh-TW" altLang="en-US" sz="1662" dirty="0">
              <a:ln w="0"/>
              <a:effectLst>
                <a:outerShdw blurRad="38100" dist="19050" dir="2700000" algn="tl" rotWithShape="0">
                  <a:schemeClr val="dk1">
                    <a:alpha val="40000"/>
                  </a:schemeClr>
                </a:outerShdw>
              </a:effectLst>
            </a:endParaRPr>
          </a:p>
        </p:txBody>
      </p:sp>
      <p:sp>
        <p:nvSpPr>
          <p:cNvPr id="14" name="矩形 13"/>
          <p:cNvSpPr/>
          <p:nvPr/>
        </p:nvSpPr>
        <p:spPr>
          <a:xfrm>
            <a:off x="-64008" y="6848476"/>
            <a:ext cx="3942782" cy="400110"/>
          </a:xfrm>
          <a:prstGeom prst="rect">
            <a:avLst/>
          </a:prstGeom>
        </p:spPr>
        <p:txBody>
          <a:bodyPr wrap="square">
            <a:spAutoFit/>
          </a:bodyPr>
          <a:lstStyle/>
          <a:p>
            <a:r>
              <a:rPr lang="zh-TW" altLang="en-US" sz="1000" dirty="0"/>
              <a:t>Unit : TWD mn</a:t>
            </a:r>
            <a:r>
              <a:rPr lang="en-US" altLang="zh-TW" sz="1000" dirty="0"/>
              <a:t>. Sorting by contract size. </a:t>
            </a:r>
          </a:p>
          <a:p>
            <a:r>
              <a:rPr lang="en-US" altLang="zh-TW" sz="1000" dirty="0"/>
              <a:t>Source : SA. </a:t>
            </a:r>
            <a:r>
              <a:rPr lang="zh-TW" altLang="en-US" sz="1000" dirty="0"/>
              <a:t>Data is as of June 9</a:t>
            </a:r>
            <a:r>
              <a:rPr lang="en-US" altLang="zh-TW" sz="1000" dirty="0"/>
              <a:t>. </a:t>
            </a:r>
            <a:r>
              <a:rPr lang="zh-TW" altLang="en-US" sz="1000" dirty="0"/>
              <a:t>FX </a:t>
            </a:r>
            <a:r>
              <a:rPr lang="en-US" altLang="zh-TW" sz="1000" dirty="0"/>
              <a:t>rate</a:t>
            </a:r>
            <a:r>
              <a:rPr lang="zh-TW" altLang="en-US" sz="1000" dirty="0"/>
              <a:t>:28. </a:t>
            </a:r>
            <a:endParaRPr lang="en-US" altLang="zh-TW" sz="1000" dirty="0"/>
          </a:p>
        </p:txBody>
      </p:sp>
    </p:spTree>
    <p:extLst>
      <p:ext uri="{BB962C8B-B14F-4D97-AF65-F5344CB8AC3E}">
        <p14:creationId xmlns:p14="http://schemas.microsoft.com/office/powerpoint/2010/main" val="1936530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a:xfrm>
            <a:off x="180593" y="6544556"/>
            <a:ext cx="7177826" cy="412155"/>
          </a:xfrm>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11</a:t>
            </a:fld>
            <a:endParaRPr lang="zh-TW" altLang="en-US" dirty="0"/>
          </a:p>
        </p:txBody>
      </p:sp>
      <p:sp>
        <p:nvSpPr>
          <p:cNvPr id="4" name="標題 3"/>
          <p:cNvSpPr>
            <a:spLocks noGrp="1"/>
          </p:cNvSpPr>
          <p:nvPr>
            <p:ph type="title"/>
          </p:nvPr>
        </p:nvSpPr>
        <p:spPr/>
        <p:txBody>
          <a:bodyPr/>
          <a:lstStyle/>
          <a:p>
            <a:pPr algn="ctr"/>
            <a:r>
              <a:rPr lang="en-US" altLang="zh-TW" dirty="0" smtClean="0"/>
              <a:t>Web Data – (</a:t>
            </a:r>
            <a:r>
              <a:rPr lang="zh-TW" altLang="en-US" dirty="0" smtClean="0"/>
              <a:t>公會</a:t>
            </a:r>
            <a:r>
              <a:rPr lang="en-US" altLang="zh-TW" dirty="0" smtClean="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994" y="5016384"/>
            <a:ext cx="3202850" cy="777646"/>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573" y="1598369"/>
            <a:ext cx="3067182" cy="859629"/>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86" y="1201229"/>
            <a:ext cx="5477839" cy="4845238"/>
          </a:xfrm>
          <a:prstGeom prst="rect">
            <a:avLst/>
          </a:prstGeom>
        </p:spPr>
      </p:pic>
      <p:sp>
        <p:nvSpPr>
          <p:cNvPr id="12" name="框架 11"/>
          <p:cNvSpPr/>
          <p:nvPr/>
        </p:nvSpPr>
        <p:spPr bwMode="auto">
          <a:xfrm>
            <a:off x="381932" y="1074532"/>
            <a:ext cx="1120001" cy="5046395"/>
          </a:xfrm>
          <a:prstGeom prst="frame">
            <a:avLst>
              <a:gd name="adj1" fmla="val 7902"/>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3" name="框架 12"/>
          <p:cNvSpPr/>
          <p:nvPr/>
        </p:nvSpPr>
        <p:spPr bwMode="auto">
          <a:xfrm>
            <a:off x="2899327" y="1153328"/>
            <a:ext cx="1776242" cy="5000898"/>
          </a:xfrm>
          <a:prstGeom prst="frame">
            <a:avLst>
              <a:gd name="adj1" fmla="val 510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0" name="框架 9"/>
          <p:cNvSpPr/>
          <p:nvPr/>
        </p:nvSpPr>
        <p:spPr bwMode="auto">
          <a:xfrm>
            <a:off x="5828739" y="1234913"/>
            <a:ext cx="3202850" cy="1525266"/>
          </a:xfrm>
          <a:prstGeom prst="frame">
            <a:avLst>
              <a:gd name="adj1" fmla="val 510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5" name="向下箭號 4"/>
          <p:cNvSpPr/>
          <p:nvPr/>
        </p:nvSpPr>
        <p:spPr bwMode="auto">
          <a:xfrm>
            <a:off x="6933550" y="2937888"/>
            <a:ext cx="717452" cy="1740877"/>
          </a:xfrm>
          <a:prstGeom prst="down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7" name="矩形 6"/>
          <p:cNvSpPr/>
          <p:nvPr/>
        </p:nvSpPr>
        <p:spPr>
          <a:xfrm>
            <a:off x="7566091" y="3483316"/>
            <a:ext cx="1287532" cy="348109"/>
          </a:xfrm>
          <a:prstGeom prst="rect">
            <a:avLst/>
          </a:prstGeom>
        </p:spPr>
        <p:txBody>
          <a:bodyPr wrap="none">
            <a:spAutoFit/>
          </a:bodyPr>
          <a:lstStyle/>
          <a:p>
            <a:r>
              <a:rPr lang="en-US" altLang="zh-TW" sz="1662" kern="0" dirty="0"/>
              <a:t>Select Date</a:t>
            </a:r>
            <a:endParaRPr lang="zh-TW" altLang="en-US" sz="1662" dirty="0"/>
          </a:p>
        </p:txBody>
      </p:sp>
    </p:spTree>
    <p:extLst>
      <p:ext uri="{BB962C8B-B14F-4D97-AF65-F5344CB8AC3E}">
        <p14:creationId xmlns:p14="http://schemas.microsoft.com/office/powerpoint/2010/main" val="1263578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12</a:t>
            </a:fld>
            <a:endParaRPr lang="zh-TW" altLang="en-US" dirty="0"/>
          </a:p>
        </p:txBody>
      </p:sp>
      <p:sp>
        <p:nvSpPr>
          <p:cNvPr id="4" name="標題 3"/>
          <p:cNvSpPr>
            <a:spLocks noGrp="1"/>
          </p:cNvSpPr>
          <p:nvPr>
            <p:ph type="title"/>
          </p:nvPr>
        </p:nvSpPr>
        <p:spPr/>
        <p:txBody>
          <a:bodyPr/>
          <a:lstStyle/>
          <a:p>
            <a:pPr algn="ctr"/>
            <a:r>
              <a:rPr lang="en-US" altLang="zh-TW" dirty="0"/>
              <a:t>Detail Account Excel Sheet </a:t>
            </a:r>
            <a:r>
              <a:rPr lang="zh-TW" altLang="en-US" dirty="0" smtClean="0"/>
              <a:t> </a:t>
            </a:r>
            <a:r>
              <a:rPr lang="en-US" altLang="zh-TW" dirty="0" smtClean="0"/>
              <a:t>- (SA data)</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70" y="1198691"/>
            <a:ext cx="7225800" cy="3927814"/>
          </a:xfrm>
          <a:prstGeom prst="rect">
            <a:avLst/>
          </a:prstGeom>
        </p:spPr>
      </p:pic>
      <p:sp>
        <p:nvSpPr>
          <p:cNvPr id="8" name="框架 7"/>
          <p:cNvSpPr/>
          <p:nvPr/>
        </p:nvSpPr>
        <p:spPr bwMode="auto">
          <a:xfrm>
            <a:off x="865163" y="1069262"/>
            <a:ext cx="1329397" cy="4062046"/>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9" name="框架 8"/>
          <p:cNvSpPr/>
          <p:nvPr/>
        </p:nvSpPr>
        <p:spPr bwMode="auto">
          <a:xfrm>
            <a:off x="6071064" y="1118382"/>
            <a:ext cx="601394" cy="4062046"/>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0" name="框架 9"/>
          <p:cNvSpPr/>
          <p:nvPr/>
        </p:nvSpPr>
        <p:spPr bwMode="auto">
          <a:xfrm>
            <a:off x="7002857" y="1072896"/>
            <a:ext cx="601394" cy="4062046"/>
          </a:xfrm>
          <a:prstGeom prst="frame">
            <a:avLst>
              <a:gd name="adj1" fmla="val 4727"/>
            </a:avLst>
          </a:prstGeom>
          <a:solidFill>
            <a:schemeClr val="accent1"/>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1" name="矩形 10"/>
          <p:cNvSpPr/>
          <p:nvPr/>
        </p:nvSpPr>
        <p:spPr>
          <a:xfrm>
            <a:off x="328919" y="5503169"/>
            <a:ext cx="1449658" cy="596781"/>
          </a:xfrm>
          <a:prstGeom prst="rect">
            <a:avLst/>
          </a:prstGeom>
          <a:noFill/>
        </p:spPr>
        <p:txBody>
          <a:bodyPr wrap="none" lIns="84406" tIns="42203" rIns="84406" bIns="42203">
            <a:spAutoFit/>
          </a:bodyPr>
          <a:lstStyle/>
          <a:p>
            <a:pPr algn="ctr"/>
            <a:r>
              <a:rPr lang="zh-TW" altLang="en-US" sz="1662" dirty="0">
                <a:ln w="0"/>
                <a:effectLst>
                  <a:outerShdw blurRad="38100" dist="19050" dir="2700000" algn="tl" rotWithShape="0">
                    <a:schemeClr val="dk1">
                      <a:alpha val="40000"/>
                    </a:schemeClr>
                  </a:outerShdw>
                </a:effectLst>
              </a:rPr>
              <a:t>依客戶拆報表</a:t>
            </a:r>
            <a:endParaRPr lang="en-US" altLang="zh-TW" sz="1662" dirty="0">
              <a:ln w="0"/>
              <a:effectLst>
                <a:outerShdw blurRad="38100" dist="19050" dir="2700000" algn="tl" rotWithShape="0">
                  <a:schemeClr val="dk1">
                    <a:alpha val="40000"/>
                  </a:schemeClr>
                </a:outerShdw>
              </a:effectLst>
            </a:endParaRPr>
          </a:p>
          <a:p>
            <a:pPr algn="ctr"/>
            <a:r>
              <a:rPr lang="en-US" altLang="zh-TW" sz="1662" dirty="0">
                <a:ln w="0"/>
                <a:effectLst>
                  <a:outerShdw blurRad="38100" dist="19050" dir="2700000" algn="tl" rotWithShape="0">
                    <a:schemeClr val="dk1">
                      <a:alpha val="40000"/>
                    </a:schemeClr>
                  </a:outerShdw>
                </a:effectLst>
              </a:rPr>
              <a:t>(</a:t>
            </a:r>
            <a:r>
              <a:rPr lang="zh-TW" altLang="en-US" sz="1662" dirty="0">
                <a:ln w="0"/>
                <a:effectLst>
                  <a:outerShdw blurRad="38100" dist="19050" dir="2700000" algn="tl" rotWithShape="0">
                    <a:schemeClr val="dk1">
                      <a:alpha val="40000"/>
                    </a:schemeClr>
                  </a:outerShdw>
                </a:effectLst>
              </a:rPr>
              <a:t>客戶歸戶</a:t>
            </a:r>
            <a:r>
              <a:rPr lang="en-US" altLang="zh-TW" sz="1662" dirty="0">
                <a:ln w="0"/>
                <a:effectLst>
                  <a:outerShdw blurRad="38100" dist="19050" dir="2700000" algn="tl" rotWithShape="0">
                    <a:schemeClr val="dk1">
                      <a:alpha val="40000"/>
                    </a:schemeClr>
                  </a:outerShdw>
                </a:effectLst>
              </a:rPr>
              <a:t>)</a:t>
            </a:r>
            <a:endParaRPr lang="zh-TW" altLang="en-US" sz="1662" dirty="0">
              <a:ln w="0"/>
              <a:effectLst>
                <a:outerShdw blurRad="38100" dist="19050" dir="2700000" algn="tl" rotWithShape="0">
                  <a:schemeClr val="dk1">
                    <a:alpha val="40000"/>
                  </a:schemeClr>
                </a:outerShdw>
              </a:effectLst>
            </a:endParaRPr>
          </a:p>
        </p:txBody>
      </p:sp>
      <p:sp>
        <p:nvSpPr>
          <p:cNvPr id="12" name="矩形 11"/>
          <p:cNvSpPr/>
          <p:nvPr/>
        </p:nvSpPr>
        <p:spPr>
          <a:xfrm>
            <a:off x="2751264" y="5469905"/>
            <a:ext cx="1164323" cy="596781"/>
          </a:xfrm>
          <a:prstGeom prst="rect">
            <a:avLst/>
          </a:prstGeom>
          <a:noFill/>
        </p:spPr>
        <p:txBody>
          <a:bodyPr wrap="none" lIns="84406" tIns="42203" rIns="84406" bIns="42203">
            <a:spAutoFit/>
          </a:bodyPr>
          <a:lstStyle/>
          <a:p>
            <a:pPr algn="ctr"/>
            <a:r>
              <a:rPr lang="en-US" altLang="zh-TW" sz="1662" dirty="0">
                <a:ln w="0"/>
                <a:effectLst>
                  <a:outerShdw blurRad="38100" dist="19050" dir="2700000" algn="tl" rotWithShape="0">
                    <a:schemeClr val="dk1">
                      <a:alpha val="40000"/>
                    </a:schemeClr>
                  </a:outerShdw>
                </a:effectLst>
              </a:rPr>
              <a:t>ILP</a:t>
            </a:r>
          </a:p>
          <a:p>
            <a:pPr algn="ctr"/>
            <a:r>
              <a:rPr lang="en-US" altLang="zh-TW" sz="1662" dirty="0">
                <a:ln w="0"/>
                <a:effectLst>
                  <a:outerShdw blurRad="38100" dist="19050" dir="2700000" algn="tl" rotWithShape="0">
                    <a:schemeClr val="dk1">
                      <a:alpha val="40000"/>
                    </a:schemeClr>
                  </a:outerShdw>
                </a:effectLst>
              </a:rPr>
              <a:t>(</a:t>
            </a:r>
            <a:r>
              <a:rPr lang="zh-TW" altLang="en-US" sz="1662" dirty="0">
                <a:ln w="0"/>
                <a:effectLst>
                  <a:outerShdw blurRad="38100" dist="19050" dir="2700000" algn="tl" rotWithShape="0">
                    <a:schemeClr val="dk1">
                      <a:alpha val="40000"/>
                    </a:schemeClr>
                  </a:outerShdw>
                </a:effectLst>
              </a:rPr>
              <a:t>基金歸戶</a:t>
            </a:r>
            <a:r>
              <a:rPr lang="en-US" altLang="zh-TW" sz="1662" dirty="0">
                <a:ln w="0"/>
                <a:effectLst>
                  <a:outerShdw blurRad="38100" dist="19050" dir="2700000" algn="tl" rotWithShape="0">
                    <a:schemeClr val="dk1">
                      <a:alpha val="40000"/>
                    </a:schemeClr>
                  </a:outerShdw>
                </a:effectLst>
              </a:rPr>
              <a:t>)</a:t>
            </a:r>
            <a:endParaRPr lang="zh-TW" altLang="en-US" sz="1662" dirty="0">
              <a:ln w="0"/>
              <a:effectLst>
                <a:outerShdw blurRad="38100" dist="19050" dir="2700000" algn="tl" rotWithShape="0">
                  <a:schemeClr val="dk1">
                    <a:alpha val="40000"/>
                  </a:schemeClr>
                </a:outerShdw>
              </a:effectLst>
            </a:endParaRPr>
          </a:p>
        </p:txBody>
      </p:sp>
      <p:sp>
        <p:nvSpPr>
          <p:cNvPr id="13" name="矩形 12"/>
          <p:cNvSpPr/>
          <p:nvPr/>
        </p:nvSpPr>
        <p:spPr>
          <a:xfrm>
            <a:off x="4917497" y="5496867"/>
            <a:ext cx="1497747" cy="341006"/>
          </a:xfrm>
          <a:prstGeom prst="rect">
            <a:avLst/>
          </a:prstGeom>
          <a:noFill/>
        </p:spPr>
        <p:txBody>
          <a:bodyPr wrap="none" lIns="84406" tIns="42203" rIns="84406" bIns="42203">
            <a:spAutoFit/>
          </a:bodyPr>
          <a:lstStyle/>
          <a:p>
            <a:pPr algn="ctr"/>
            <a:r>
              <a:rPr lang="zh-TW" altLang="en-US" sz="1662" dirty="0">
                <a:ln w="0"/>
                <a:effectLst>
                  <a:outerShdw blurRad="38100" dist="19050" dir="2700000" algn="tl" rotWithShape="0">
                    <a:schemeClr val="dk1">
                      <a:alpha val="40000"/>
                    </a:schemeClr>
                  </a:outerShdw>
                </a:effectLst>
              </a:rPr>
              <a:t>月底</a:t>
            </a:r>
            <a:r>
              <a:rPr lang="en-US" altLang="zh-TW" sz="1662" dirty="0">
                <a:ln w="0"/>
                <a:effectLst>
                  <a:outerShdw blurRad="38100" dist="19050" dir="2700000" algn="tl" rotWithShape="0">
                    <a:schemeClr val="dk1">
                      <a:alpha val="40000"/>
                    </a:schemeClr>
                  </a:outerShdw>
                </a:effectLst>
              </a:rPr>
              <a:t>AUM</a:t>
            </a:r>
            <a:r>
              <a:rPr lang="zh-TW" altLang="en-US" sz="1662" dirty="0">
                <a:ln w="0"/>
                <a:effectLst>
                  <a:outerShdw blurRad="38100" dist="19050" dir="2700000" algn="tl" rotWithShape="0">
                    <a:schemeClr val="dk1">
                      <a:alpha val="40000"/>
                    </a:schemeClr>
                  </a:outerShdw>
                </a:effectLst>
              </a:rPr>
              <a:t>相加</a:t>
            </a:r>
          </a:p>
        </p:txBody>
      </p:sp>
      <p:sp>
        <p:nvSpPr>
          <p:cNvPr id="14" name="向右箭號 13"/>
          <p:cNvSpPr/>
          <p:nvPr/>
        </p:nvSpPr>
        <p:spPr bwMode="auto">
          <a:xfrm>
            <a:off x="1947887" y="5469905"/>
            <a:ext cx="755137" cy="34092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5" name="向右箭號 14"/>
          <p:cNvSpPr/>
          <p:nvPr/>
        </p:nvSpPr>
        <p:spPr bwMode="auto">
          <a:xfrm>
            <a:off x="4024669" y="5469905"/>
            <a:ext cx="755137" cy="34092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6" name="向右箭號 15"/>
          <p:cNvSpPr/>
          <p:nvPr/>
        </p:nvSpPr>
        <p:spPr bwMode="auto">
          <a:xfrm>
            <a:off x="6662017" y="5496951"/>
            <a:ext cx="755137" cy="340922"/>
          </a:xfrm>
          <a:prstGeom prst="rightArrow">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7" name="矩形 16"/>
          <p:cNvSpPr/>
          <p:nvPr/>
        </p:nvSpPr>
        <p:spPr>
          <a:xfrm>
            <a:off x="7598410" y="5503169"/>
            <a:ext cx="989083" cy="341006"/>
          </a:xfrm>
          <a:prstGeom prst="rect">
            <a:avLst/>
          </a:prstGeom>
          <a:noFill/>
        </p:spPr>
        <p:txBody>
          <a:bodyPr wrap="none" lIns="84406" tIns="42203" rIns="84406" bIns="42203">
            <a:spAutoFit/>
          </a:bodyPr>
          <a:lstStyle/>
          <a:p>
            <a:pPr algn="ctr"/>
            <a:r>
              <a:rPr lang="en-US" altLang="zh-TW" sz="1662" dirty="0">
                <a:ln w="0"/>
                <a:effectLst>
                  <a:outerShdw blurRad="38100" dist="19050" dir="2700000" algn="tl" rotWithShape="0">
                    <a:schemeClr val="dk1">
                      <a:alpha val="40000"/>
                    </a:schemeClr>
                  </a:outerShdw>
                </a:effectLst>
              </a:rPr>
              <a:t>DB AUM</a:t>
            </a:r>
            <a:endParaRPr lang="zh-TW" altLang="en-US" sz="1662"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88494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13</a:t>
            </a:fld>
            <a:endParaRPr lang="zh-TW" altLang="en-US" dirty="0"/>
          </a:p>
        </p:txBody>
      </p:sp>
      <p:sp>
        <p:nvSpPr>
          <p:cNvPr id="4" name="標題 3"/>
          <p:cNvSpPr>
            <a:spLocks noGrp="1"/>
          </p:cNvSpPr>
          <p:nvPr>
            <p:ph type="title"/>
          </p:nvPr>
        </p:nvSpPr>
        <p:spPr/>
        <p:txBody>
          <a:bodyPr/>
          <a:lstStyle/>
          <a:p>
            <a:pPr algn="ctr"/>
            <a:r>
              <a:rPr lang="en-US" altLang="zh-TW" dirty="0"/>
              <a:t>Onshore ILP Mandate Wallet Share by SITE </a:t>
            </a:r>
            <a:endParaRPr lang="zh-TW" altLang="en-US" dirty="0"/>
          </a:p>
        </p:txBody>
      </p:sp>
      <p:graphicFrame>
        <p:nvGraphicFramePr>
          <p:cNvPr id="6" name="內容版面配置區 5"/>
          <p:cNvGraphicFramePr>
            <a:graphicFrameLocks noGrp="1"/>
          </p:cNvGraphicFramePr>
          <p:nvPr>
            <p:ph sz="half" idx="2"/>
            <p:extLst/>
          </p:nvPr>
        </p:nvGraphicFramePr>
        <p:xfrm>
          <a:off x="178193" y="1306912"/>
          <a:ext cx="7784122" cy="4079635"/>
        </p:xfrm>
        <a:graphic>
          <a:graphicData uri="http://schemas.openxmlformats.org/drawingml/2006/table">
            <a:tbl>
              <a:tblPr>
                <a:tableStyleId>{5940675A-B579-460E-94D1-54222C63F5DA}</a:tableStyleId>
              </a:tblPr>
              <a:tblGrid>
                <a:gridCol w="1253898">
                  <a:extLst>
                    <a:ext uri="{9D8B030D-6E8A-4147-A177-3AD203B41FA5}">
                      <a16:colId xmlns:a16="http://schemas.microsoft.com/office/drawing/2014/main" val="734272072"/>
                    </a:ext>
                  </a:extLst>
                </a:gridCol>
                <a:gridCol w="2296858">
                  <a:extLst>
                    <a:ext uri="{9D8B030D-6E8A-4147-A177-3AD203B41FA5}">
                      <a16:colId xmlns:a16="http://schemas.microsoft.com/office/drawing/2014/main" val="960552015"/>
                    </a:ext>
                  </a:extLst>
                </a:gridCol>
                <a:gridCol w="2308577">
                  <a:extLst>
                    <a:ext uri="{9D8B030D-6E8A-4147-A177-3AD203B41FA5}">
                      <a16:colId xmlns:a16="http://schemas.microsoft.com/office/drawing/2014/main" val="2563637010"/>
                    </a:ext>
                  </a:extLst>
                </a:gridCol>
                <a:gridCol w="1406239">
                  <a:extLst>
                    <a:ext uri="{9D8B030D-6E8A-4147-A177-3AD203B41FA5}">
                      <a16:colId xmlns:a16="http://schemas.microsoft.com/office/drawing/2014/main" val="1774601066"/>
                    </a:ext>
                  </a:extLst>
                </a:gridCol>
                <a:gridCol w="518550">
                  <a:extLst>
                    <a:ext uri="{9D8B030D-6E8A-4147-A177-3AD203B41FA5}">
                      <a16:colId xmlns:a16="http://schemas.microsoft.com/office/drawing/2014/main" val="1977150170"/>
                    </a:ext>
                  </a:extLst>
                </a:gridCol>
              </a:tblGrid>
              <a:tr h="202223">
                <a:tc>
                  <a:txBody>
                    <a:bodyPr/>
                    <a:lstStyle/>
                    <a:p>
                      <a:pPr algn="ctr" fontAlgn="ctr"/>
                      <a:r>
                        <a:rPr lang="zh-TW" altLang="en-US" sz="1000" u="none" strike="noStrike" dirty="0">
                          <a:solidFill>
                            <a:schemeClr val="bg2"/>
                          </a:solidFill>
                          <a:effectLst/>
                        </a:rPr>
                        <a:t>公司名稱</a:t>
                      </a:r>
                      <a:endParaRPr lang="zh-TW" alt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8792" marR="8792" marT="8792" marB="0" anchor="ctr">
                    <a:solidFill>
                      <a:srgbClr val="C00000"/>
                    </a:solidFill>
                  </a:tcPr>
                </a:tc>
                <a:tc>
                  <a:txBody>
                    <a:bodyPr/>
                    <a:lstStyle/>
                    <a:p>
                      <a:pPr algn="ctr" fontAlgn="ctr"/>
                      <a:r>
                        <a:rPr lang="zh-TW" altLang="en-US" sz="1000" u="none" strike="noStrike" dirty="0">
                          <a:solidFill>
                            <a:schemeClr val="bg2"/>
                          </a:solidFill>
                          <a:effectLst/>
                        </a:rPr>
                        <a:t>投資型保單有效契約</a:t>
                      </a:r>
                      <a:r>
                        <a:rPr lang="en-US" altLang="zh-TW" sz="1000" u="none" strike="noStrike" dirty="0">
                          <a:solidFill>
                            <a:schemeClr val="bg2"/>
                          </a:solidFill>
                          <a:effectLst/>
                        </a:rPr>
                        <a:t>-</a:t>
                      </a:r>
                      <a:r>
                        <a:rPr lang="zh-TW" altLang="en-US" sz="1000" u="none" strike="noStrike" dirty="0">
                          <a:solidFill>
                            <a:schemeClr val="bg2"/>
                          </a:solidFill>
                          <a:effectLst/>
                        </a:rPr>
                        <a:t>數量</a:t>
                      </a:r>
                      <a:r>
                        <a:rPr lang="en-US" altLang="zh-TW" sz="1000" u="none" strike="noStrike" dirty="0">
                          <a:solidFill>
                            <a:schemeClr val="bg2"/>
                          </a:solidFill>
                          <a:effectLst/>
                        </a:rPr>
                        <a:t>(</a:t>
                      </a:r>
                      <a:r>
                        <a:rPr lang="zh-TW" altLang="en-US" sz="1000" u="none" strike="noStrike" dirty="0">
                          <a:solidFill>
                            <a:schemeClr val="bg2"/>
                          </a:solidFill>
                          <a:effectLst/>
                        </a:rPr>
                        <a:t>新台幣</a:t>
                      </a:r>
                      <a:r>
                        <a:rPr lang="en-US" altLang="zh-TW" sz="1000" u="none" strike="noStrike" dirty="0">
                          <a:solidFill>
                            <a:schemeClr val="bg2"/>
                          </a:solidFill>
                          <a:effectLst/>
                        </a:rPr>
                        <a:t>)</a:t>
                      </a:r>
                      <a:endParaRPr lang="en-US" altLang="zh-TW"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8792" marR="8792" marT="8792" marB="0" anchor="ctr">
                    <a:solidFill>
                      <a:srgbClr val="C00000"/>
                    </a:solidFill>
                  </a:tcPr>
                </a:tc>
                <a:tc>
                  <a:txBody>
                    <a:bodyPr/>
                    <a:lstStyle/>
                    <a:p>
                      <a:pPr algn="ctr" fontAlgn="ctr"/>
                      <a:r>
                        <a:rPr lang="zh-TW" altLang="en-US" sz="1000" u="none" strike="noStrike" dirty="0">
                          <a:solidFill>
                            <a:schemeClr val="bg2"/>
                          </a:solidFill>
                          <a:effectLst/>
                        </a:rPr>
                        <a:t>投資型保單有效契約</a:t>
                      </a:r>
                      <a:r>
                        <a:rPr lang="en-US" altLang="zh-TW" sz="1000" u="none" strike="noStrike" dirty="0">
                          <a:solidFill>
                            <a:schemeClr val="bg2"/>
                          </a:solidFill>
                          <a:effectLst/>
                        </a:rPr>
                        <a:t>-</a:t>
                      </a:r>
                      <a:r>
                        <a:rPr lang="zh-TW" altLang="en-US" sz="1000" u="none" strike="noStrike" dirty="0">
                          <a:solidFill>
                            <a:schemeClr val="bg2"/>
                          </a:solidFill>
                          <a:effectLst/>
                        </a:rPr>
                        <a:t>金額</a:t>
                      </a:r>
                      <a:r>
                        <a:rPr lang="en-US" altLang="zh-TW" sz="1000" u="none" strike="noStrike" dirty="0">
                          <a:solidFill>
                            <a:schemeClr val="bg2"/>
                          </a:solidFill>
                          <a:effectLst/>
                        </a:rPr>
                        <a:t>(</a:t>
                      </a:r>
                      <a:r>
                        <a:rPr lang="zh-TW" altLang="en-US" sz="1000" u="none" strike="noStrike" dirty="0">
                          <a:solidFill>
                            <a:schemeClr val="bg2"/>
                          </a:solidFill>
                          <a:effectLst/>
                        </a:rPr>
                        <a:t>新台幣</a:t>
                      </a:r>
                      <a:r>
                        <a:rPr lang="en-US" altLang="zh-TW" sz="1000" u="none" strike="noStrike" dirty="0">
                          <a:solidFill>
                            <a:schemeClr val="bg2"/>
                          </a:solidFill>
                          <a:effectLst/>
                        </a:rPr>
                        <a:t>)</a:t>
                      </a:r>
                      <a:endParaRPr lang="en-US" altLang="zh-TW"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8792" marR="8792" marT="8792" marB="0" anchor="ctr">
                    <a:solidFill>
                      <a:srgbClr val="C00000"/>
                    </a:solidFill>
                  </a:tcPr>
                </a:tc>
                <a:tc>
                  <a:txBody>
                    <a:bodyPr/>
                    <a:lstStyle/>
                    <a:p>
                      <a:pPr algn="ctr" fontAlgn="ctr"/>
                      <a:r>
                        <a:rPr lang="en-US" sz="1000" u="none" strike="noStrike" dirty="0">
                          <a:solidFill>
                            <a:schemeClr val="bg2"/>
                          </a:solidFill>
                          <a:effectLst/>
                        </a:rPr>
                        <a:t>DB AUM</a:t>
                      </a:r>
                      <a:endParaRPr 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8792" marR="8792" marT="8792" marB="0" anchor="ctr">
                    <a:solidFill>
                      <a:srgbClr val="C00000"/>
                    </a:solidFill>
                  </a:tcPr>
                </a:tc>
                <a:tc>
                  <a:txBody>
                    <a:bodyPr/>
                    <a:lstStyle/>
                    <a:p>
                      <a:pPr algn="ctr" fontAlgn="ctr"/>
                      <a:r>
                        <a:rPr lang="en-US" sz="1000" u="none" strike="noStrike" dirty="0">
                          <a:solidFill>
                            <a:schemeClr val="bg2"/>
                          </a:solidFill>
                          <a:effectLst/>
                        </a:rPr>
                        <a:t>DB %</a:t>
                      </a:r>
                      <a:endParaRPr lang="en-US" sz="1000" b="0" i="0" u="none" strike="noStrike" dirty="0">
                        <a:solidFill>
                          <a:schemeClr val="bg2"/>
                        </a:solidFill>
                        <a:effectLst/>
                        <a:latin typeface="微软雅黑" panose="020B0503020204020204" pitchFamily="34" charset="-122"/>
                        <a:ea typeface="微软雅黑" panose="020B0503020204020204" pitchFamily="34" charset="-122"/>
                      </a:endParaRPr>
                    </a:p>
                  </a:txBody>
                  <a:tcPr marL="8792" marR="8792" marT="8792" marB="0" anchor="ctr">
                    <a:solidFill>
                      <a:srgbClr val="C00000"/>
                    </a:solidFill>
                  </a:tcPr>
                </a:tc>
                <a:extLst>
                  <a:ext uri="{0D108BD9-81ED-4DB2-BD59-A6C34878D82A}">
                    <a16:rowId xmlns:a16="http://schemas.microsoft.com/office/drawing/2014/main" val="91010720"/>
                  </a:ext>
                </a:extLst>
              </a:tr>
              <a:tr h="193431">
                <a:tc>
                  <a:txBody>
                    <a:bodyPr/>
                    <a:lstStyle/>
                    <a:p>
                      <a:pPr algn="ctr" fontAlgn="ctr"/>
                      <a:r>
                        <a:rPr lang="zh-TW" altLang="en-US" sz="1000" u="none" strike="noStrike">
                          <a:effectLst/>
                        </a:rPr>
                        <a:t>復華投信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24</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dirty="0">
                          <a:effectLst/>
                        </a:rPr>
                        <a:t>                                   </a:t>
                      </a:r>
                      <a:r>
                        <a:rPr lang="en-US" altLang="zh-TW" sz="1000" u="none" strike="noStrike" dirty="0">
                          <a:effectLst/>
                        </a:rPr>
                        <a:t>68,978,968,702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dirty="0">
                          <a:effectLst/>
                        </a:rPr>
                        <a:t>           </a:t>
                      </a:r>
                      <a:r>
                        <a:rPr lang="en-US" altLang="zh-TW" sz="1000" u="none" strike="noStrike" dirty="0">
                          <a:effectLst/>
                        </a:rPr>
                        <a:t>7,009,105,494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dirty="0">
                          <a:effectLst/>
                        </a:rPr>
                        <a:t>10.16</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646150915"/>
                  </a:ext>
                </a:extLst>
              </a:tr>
              <a:tr h="193431">
                <a:tc>
                  <a:txBody>
                    <a:bodyPr/>
                    <a:lstStyle/>
                    <a:p>
                      <a:pPr algn="ctr" fontAlgn="ctr"/>
                      <a:r>
                        <a:rPr lang="zh-TW" altLang="en-US" sz="1000" u="none" strike="noStrike">
                          <a:effectLst/>
                        </a:rPr>
                        <a:t>安聯投信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6</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19,556,694,110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1,165,622,550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5.96</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252570205"/>
                  </a:ext>
                </a:extLst>
              </a:tr>
              <a:tr h="193431">
                <a:tc>
                  <a:txBody>
                    <a:bodyPr/>
                    <a:lstStyle/>
                    <a:p>
                      <a:pPr algn="ctr" fontAlgn="ctr"/>
                      <a:r>
                        <a:rPr lang="zh-TW" altLang="en-US" sz="1000" u="none" strike="noStrike">
                          <a:effectLst/>
                        </a:rPr>
                        <a:t>元大投信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dirty="0">
                          <a:effectLst/>
                        </a:rPr>
                        <a:t>4</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15,028,127,561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6,403,530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0.04</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432079242"/>
                  </a:ext>
                </a:extLst>
              </a:tr>
              <a:tr h="193431">
                <a:tc>
                  <a:txBody>
                    <a:bodyPr/>
                    <a:lstStyle/>
                    <a:p>
                      <a:pPr algn="ctr" fontAlgn="ctr"/>
                      <a:r>
                        <a:rPr lang="zh-TW" altLang="en-US" sz="1000" u="none" strike="noStrike">
                          <a:effectLst/>
                        </a:rPr>
                        <a:t>聯博投信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3</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9,703,469,278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2435787270"/>
                  </a:ext>
                </a:extLst>
              </a:tr>
              <a:tr h="193431">
                <a:tc>
                  <a:txBody>
                    <a:bodyPr/>
                    <a:lstStyle/>
                    <a:p>
                      <a:pPr algn="ctr" fontAlgn="ctr"/>
                      <a:r>
                        <a:rPr lang="zh-TW" altLang="en-US" sz="1000" u="none" strike="noStrike">
                          <a:effectLst/>
                        </a:rPr>
                        <a:t>富蘭克林華美投信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3</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6,043,052,262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521,189,903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8.62</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3547713000"/>
                  </a:ext>
                </a:extLst>
              </a:tr>
              <a:tr h="193431">
                <a:tc>
                  <a:txBody>
                    <a:bodyPr/>
                    <a:lstStyle/>
                    <a:p>
                      <a:pPr algn="ctr" fontAlgn="ctr"/>
                      <a:r>
                        <a:rPr lang="zh-TW" altLang="en-US" sz="1000" u="none" strike="noStrike">
                          <a:effectLst/>
                        </a:rPr>
                        <a:t>國泰投信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5,814,655,590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2466508916"/>
                  </a:ext>
                </a:extLst>
              </a:tr>
              <a:tr h="193431">
                <a:tc>
                  <a:txBody>
                    <a:bodyPr/>
                    <a:lstStyle/>
                    <a:p>
                      <a:pPr algn="ctr" fontAlgn="ctr"/>
                      <a:r>
                        <a:rPr lang="zh-TW" altLang="en-US" sz="1000" u="none" strike="noStrike">
                          <a:effectLst/>
                        </a:rPr>
                        <a:t>群益投信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dirty="0">
                          <a:effectLst/>
                        </a:rPr>
                        <a:t>6</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5,666,068,164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965,270,841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17.04</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203719479"/>
                  </a:ext>
                </a:extLst>
              </a:tr>
              <a:tr h="193431">
                <a:tc>
                  <a:txBody>
                    <a:bodyPr/>
                    <a:lstStyle/>
                    <a:p>
                      <a:pPr algn="ctr" fontAlgn="ctr"/>
                      <a:r>
                        <a:rPr lang="zh-TW" altLang="en-US" sz="1000" u="none" strike="noStrike">
                          <a:effectLst/>
                        </a:rPr>
                        <a:t>宏利投信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3</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5,661,145,319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180,673,747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3.19</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35786470"/>
                  </a:ext>
                </a:extLst>
              </a:tr>
              <a:tr h="193431">
                <a:tc>
                  <a:txBody>
                    <a:bodyPr/>
                    <a:lstStyle/>
                    <a:p>
                      <a:pPr algn="ctr" fontAlgn="ctr"/>
                      <a:r>
                        <a:rPr lang="zh-TW" altLang="en-US" sz="1000" u="none" strike="noStrike">
                          <a:effectLst/>
                        </a:rPr>
                        <a:t>富邦投信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3</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3,714,535,214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505,095,109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13.6</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76051867"/>
                  </a:ext>
                </a:extLst>
              </a:tr>
              <a:tr h="193431">
                <a:tc>
                  <a:txBody>
                    <a:bodyPr/>
                    <a:lstStyle/>
                    <a:p>
                      <a:pPr algn="ctr" fontAlgn="ctr"/>
                      <a:r>
                        <a:rPr lang="zh-TW" altLang="en-US" sz="1000" u="none" strike="noStrike">
                          <a:effectLst/>
                        </a:rPr>
                        <a:t>合庫投信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2</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2,774,032,982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403,526,972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14.55</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2765219455"/>
                  </a:ext>
                </a:extLst>
              </a:tr>
              <a:tr h="193431">
                <a:tc>
                  <a:txBody>
                    <a:bodyPr/>
                    <a:lstStyle/>
                    <a:p>
                      <a:pPr algn="ctr" fontAlgn="ctr"/>
                      <a:r>
                        <a:rPr lang="zh-TW" altLang="en-US" sz="1000" u="none" strike="noStrike">
                          <a:effectLst/>
                        </a:rPr>
                        <a:t>中國信託投信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2</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2,687,142,770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150,159,228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5.59</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880983836"/>
                  </a:ext>
                </a:extLst>
              </a:tr>
              <a:tr h="193431">
                <a:tc>
                  <a:txBody>
                    <a:bodyPr/>
                    <a:lstStyle/>
                    <a:p>
                      <a:pPr algn="ctr" fontAlgn="ctr"/>
                      <a:r>
                        <a:rPr lang="zh-TW" altLang="en-US" sz="1000" u="none" strike="noStrike">
                          <a:effectLst/>
                        </a:rPr>
                        <a:t>柏瑞投信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1,159,530,789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246102531"/>
                  </a:ext>
                </a:extLst>
              </a:tr>
              <a:tr h="193431">
                <a:tc>
                  <a:txBody>
                    <a:bodyPr/>
                    <a:lstStyle/>
                    <a:p>
                      <a:pPr algn="ctr" fontAlgn="ctr"/>
                      <a:r>
                        <a:rPr lang="zh-TW" altLang="en-US" sz="1000" u="none" strike="noStrike">
                          <a:effectLst/>
                        </a:rPr>
                        <a:t>瀚亞投信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1,071,884,110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2496525911"/>
                  </a:ext>
                </a:extLst>
              </a:tr>
              <a:tr h="193431">
                <a:tc>
                  <a:txBody>
                    <a:bodyPr/>
                    <a:lstStyle/>
                    <a:p>
                      <a:pPr algn="ctr" fontAlgn="ctr"/>
                      <a:r>
                        <a:rPr lang="zh-TW" altLang="en-US" sz="1000" u="none" strike="noStrike">
                          <a:effectLst/>
                        </a:rPr>
                        <a:t>統一投信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970,019,926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033861163"/>
                  </a:ext>
                </a:extLst>
              </a:tr>
              <a:tr h="193431">
                <a:tc>
                  <a:txBody>
                    <a:bodyPr/>
                    <a:lstStyle/>
                    <a:p>
                      <a:pPr algn="ctr" fontAlgn="ctr"/>
                      <a:r>
                        <a:rPr lang="zh-TW" altLang="en-US" sz="1000" u="none" strike="noStrike">
                          <a:effectLst/>
                        </a:rPr>
                        <a:t>施羅德投信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2</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692,937,726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3413319210"/>
                  </a:ext>
                </a:extLst>
              </a:tr>
              <a:tr h="193431">
                <a:tc>
                  <a:txBody>
                    <a:bodyPr/>
                    <a:lstStyle/>
                    <a:p>
                      <a:pPr algn="ctr" fontAlgn="ctr"/>
                      <a:r>
                        <a:rPr lang="zh-TW" altLang="en-US" sz="1000" u="none" strike="noStrike">
                          <a:effectLst/>
                        </a:rPr>
                        <a:t>野村投信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646,468,265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95989947"/>
                  </a:ext>
                </a:extLst>
              </a:tr>
              <a:tr h="193431">
                <a:tc>
                  <a:txBody>
                    <a:bodyPr/>
                    <a:lstStyle/>
                    <a:p>
                      <a:pPr algn="ctr" fontAlgn="ctr"/>
                      <a:r>
                        <a:rPr lang="zh-TW" altLang="en-US" sz="1000" u="none" strike="noStrike">
                          <a:effectLst/>
                        </a:rPr>
                        <a:t>凱基投信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2</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408,681,708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43,443,478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10.63</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721558073"/>
                  </a:ext>
                </a:extLst>
              </a:tr>
              <a:tr h="202223">
                <a:tc>
                  <a:txBody>
                    <a:bodyPr/>
                    <a:lstStyle/>
                    <a:p>
                      <a:pPr algn="ctr" fontAlgn="ctr"/>
                      <a:r>
                        <a:rPr lang="zh-TW" altLang="en-US" sz="1000" u="none" strike="noStrike">
                          <a:effectLst/>
                        </a:rPr>
                        <a:t>第一金投信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127,703,012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12,276,760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9.61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4008694170"/>
                  </a:ext>
                </a:extLst>
              </a:tr>
              <a:tr h="193431">
                <a:tc>
                  <a:txBody>
                    <a:bodyPr/>
                    <a:lstStyle/>
                    <a:p>
                      <a:pPr algn="ctr" fontAlgn="ctr"/>
                      <a:r>
                        <a:rPr lang="zh-TW" altLang="en-US" sz="1000" u="none" strike="noStrike">
                          <a:effectLst/>
                        </a:rPr>
                        <a:t>台新投信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2</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64,276,516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0</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688706263"/>
                  </a:ext>
                </a:extLst>
              </a:tr>
              <a:tr h="193431">
                <a:tc>
                  <a:txBody>
                    <a:bodyPr/>
                    <a:lstStyle/>
                    <a:p>
                      <a:pPr algn="ctr" fontAlgn="ctr"/>
                      <a:r>
                        <a:rPr lang="zh-TW" altLang="en-US" sz="1000" u="none" strike="noStrike">
                          <a:effectLst/>
                        </a:rPr>
                        <a:t>新光投信</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a:effectLst/>
                        </a:rPr>
                        <a:t>1</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27,687,034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a:t>
                      </a:r>
                      <a:r>
                        <a:rPr lang="en-US" altLang="zh-TW" sz="1000" u="none" strike="noStrike">
                          <a:effectLst/>
                        </a:rPr>
                        <a:t>7,270,755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en-US" altLang="zh-TW" sz="1000" u="none" strike="noStrike" dirty="0">
                          <a:effectLst/>
                        </a:rPr>
                        <a:t>26.26</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4123587966"/>
                  </a:ext>
                </a:extLst>
              </a:tr>
            </a:tbl>
          </a:graphicData>
        </a:graphic>
      </p:graphicFrame>
      <p:sp>
        <p:nvSpPr>
          <p:cNvPr id="7" name="左大括弧 6"/>
          <p:cNvSpPr/>
          <p:nvPr/>
        </p:nvSpPr>
        <p:spPr bwMode="auto">
          <a:xfrm rot="16200000">
            <a:off x="3587268" y="3326827"/>
            <a:ext cx="375750" cy="4495182"/>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sz="1662"/>
          </a:p>
        </p:txBody>
      </p:sp>
      <p:sp>
        <p:nvSpPr>
          <p:cNvPr id="8" name="矩形 7"/>
          <p:cNvSpPr/>
          <p:nvPr/>
        </p:nvSpPr>
        <p:spPr>
          <a:xfrm>
            <a:off x="3129345" y="5948168"/>
            <a:ext cx="1113989" cy="341006"/>
          </a:xfrm>
          <a:prstGeom prst="rect">
            <a:avLst/>
          </a:prstGeom>
          <a:noFill/>
        </p:spPr>
        <p:txBody>
          <a:bodyPr wrap="none" lIns="84406" tIns="42203" rIns="84406" bIns="42203">
            <a:spAutoFit/>
          </a:bodyPr>
          <a:lstStyle/>
          <a:p>
            <a:pPr algn="ctr"/>
            <a:r>
              <a:rPr lang="en-US" altLang="zh-TW" sz="1662" dirty="0">
                <a:ln w="0"/>
                <a:effectLst>
                  <a:outerShdw blurRad="38100" dist="19050" dir="2700000" algn="tl" rotWithShape="0">
                    <a:schemeClr val="dk1">
                      <a:alpha val="40000"/>
                    </a:schemeClr>
                  </a:outerShdw>
                </a:effectLst>
              </a:rPr>
              <a:t>Web Data</a:t>
            </a:r>
            <a:endParaRPr lang="zh-TW" altLang="en-US" sz="1662" dirty="0">
              <a:ln w="0"/>
              <a:effectLst>
                <a:outerShdw blurRad="38100" dist="19050" dir="2700000" algn="tl" rotWithShape="0">
                  <a:schemeClr val="dk1">
                    <a:alpha val="40000"/>
                  </a:schemeClr>
                </a:outerShdw>
              </a:effectLst>
            </a:endParaRPr>
          </a:p>
        </p:txBody>
      </p:sp>
      <p:sp>
        <p:nvSpPr>
          <p:cNvPr id="9" name="左大括弧 8"/>
          <p:cNvSpPr/>
          <p:nvPr/>
        </p:nvSpPr>
        <p:spPr bwMode="auto">
          <a:xfrm rot="16200000">
            <a:off x="6754532" y="4654743"/>
            <a:ext cx="375750" cy="1839350"/>
          </a:xfrm>
          <a:prstGeom prst="leftBrace">
            <a:avLst>
              <a:gd name="adj1" fmla="val 88615"/>
              <a:gd name="adj2" fmla="val 48368"/>
            </a:avLst>
          </a:prstGeom>
          <a:solidFill>
            <a:schemeClr val="bg2"/>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sz="1662"/>
          </a:p>
        </p:txBody>
      </p:sp>
      <p:sp>
        <p:nvSpPr>
          <p:cNvPr id="10" name="矩形 9"/>
          <p:cNvSpPr/>
          <p:nvPr/>
        </p:nvSpPr>
        <p:spPr>
          <a:xfrm>
            <a:off x="6465499" y="5935151"/>
            <a:ext cx="953817" cy="341006"/>
          </a:xfrm>
          <a:prstGeom prst="rect">
            <a:avLst/>
          </a:prstGeom>
          <a:noFill/>
        </p:spPr>
        <p:txBody>
          <a:bodyPr wrap="none" lIns="84406" tIns="42203" rIns="84406" bIns="42203">
            <a:spAutoFit/>
          </a:bodyPr>
          <a:lstStyle/>
          <a:p>
            <a:pPr algn="ctr"/>
            <a:r>
              <a:rPr lang="en-US" altLang="zh-TW" sz="1662" dirty="0">
                <a:ln w="0"/>
                <a:effectLst>
                  <a:outerShdw blurRad="38100" dist="19050" dir="2700000" algn="tl" rotWithShape="0">
                    <a:schemeClr val="dk1">
                      <a:alpha val="40000"/>
                    </a:schemeClr>
                  </a:outerShdw>
                </a:effectLst>
              </a:rPr>
              <a:t>SA Data</a:t>
            </a:r>
            <a:endParaRPr lang="zh-TW" altLang="en-US" sz="1662" dirty="0">
              <a:ln w="0"/>
              <a:effectLst>
                <a:outerShdw blurRad="38100" dist="19050" dir="2700000" algn="tl" rotWithShape="0">
                  <a:schemeClr val="dk1">
                    <a:alpha val="40000"/>
                  </a:schemeClr>
                </a:outerShdw>
              </a:effectLst>
            </a:endParaRPr>
          </a:p>
        </p:txBody>
      </p:sp>
      <p:sp>
        <p:nvSpPr>
          <p:cNvPr id="11" name="框架 10"/>
          <p:cNvSpPr/>
          <p:nvPr/>
        </p:nvSpPr>
        <p:spPr bwMode="auto">
          <a:xfrm>
            <a:off x="8039686" y="1223667"/>
            <a:ext cx="991772" cy="4157975"/>
          </a:xfrm>
          <a:prstGeom prst="frame">
            <a:avLst>
              <a:gd name="adj1" fmla="val 7315"/>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33231" tIns="33231" rIns="33231" bIns="33231" numCol="1" rtlCol="0" anchor="ctr" anchorCtr="1" compatLnSpc="1">
            <a:prstTxWarp prst="textNoShape">
              <a:avLst/>
            </a:prstTxWarp>
          </a:bodyPr>
          <a:lstStyle/>
          <a:p>
            <a:pPr algn="ctr" defTabSz="844083" eaLnBrk="0" fontAlgn="base" hangingPunct="0">
              <a:spcBef>
                <a:spcPct val="0"/>
              </a:spcBef>
              <a:spcAft>
                <a:spcPct val="0"/>
              </a:spcAft>
            </a:pPr>
            <a:endParaRPr lang="zh-TW" altLang="en-US" sz="1108" b="1" dirty="0" err="1">
              <a:latin typeface="Arial" charset="0"/>
            </a:endParaRPr>
          </a:p>
        </p:txBody>
      </p:sp>
      <p:sp>
        <p:nvSpPr>
          <p:cNvPr id="12" name="矩形 11"/>
          <p:cNvSpPr/>
          <p:nvPr/>
        </p:nvSpPr>
        <p:spPr>
          <a:xfrm>
            <a:off x="8083254" y="3132194"/>
            <a:ext cx="904637" cy="341006"/>
          </a:xfrm>
          <a:prstGeom prst="rect">
            <a:avLst/>
          </a:prstGeom>
          <a:noFill/>
        </p:spPr>
        <p:txBody>
          <a:bodyPr wrap="none" lIns="84406" tIns="42203" rIns="84406" bIns="42203">
            <a:spAutoFit/>
          </a:bodyPr>
          <a:lstStyle/>
          <a:p>
            <a:pPr algn="ctr"/>
            <a:r>
              <a:rPr lang="en-US" altLang="zh-TW" sz="1662" dirty="0">
                <a:ln w="0"/>
                <a:effectLst>
                  <a:outerShdw blurRad="38100" dist="19050" dir="2700000" algn="tl" rotWithShape="0">
                    <a:schemeClr val="dk1">
                      <a:alpha val="40000"/>
                    </a:schemeClr>
                  </a:outerShdw>
                </a:effectLst>
              </a:rPr>
              <a:t>Reason</a:t>
            </a:r>
            <a:endParaRPr lang="zh-TW" altLang="en-US" sz="1662"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74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14</a:t>
            </a:fld>
            <a:endParaRPr lang="zh-TW" altLang="en-US"/>
          </a:p>
        </p:txBody>
      </p:sp>
      <p:sp>
        <p:nvSpPr>
          <p:cNvPr id="3" name="標題 2"/>
          <p:cNvSpPr>
            <a:spLocks noGrp="1"/>
          </p:cNvSpPr>
          <p:nvPr>
            <p:ph type="title"/>
          </p:nvPr>
        </p:nvSpPr>
        <p:spPr>
          <a:xfrm>
            <a:off x="1769549" y="310071"/>
            <a:ext cx="5848616" cy="518472"/>
          </a:xfrm>
        </p:spPr>
        <p:txBody>
          <a:bodyPr/>
          <a:lstStyle/>
          <a:p>
            <a:pPr algn="ctr"/>
            <a:r>
              <a:rPr lang="en-US" altLang="zh-TW" dirty="0"/>
              <a:t>ILP Mandate </a:t>
            </a:r>
            <a:r>
              <a:rPr lang="en-US" altLang="zh-TW" dirty="0" smtClean="0"/>
              <a:t>Wallet</a:t>
            </a:r>
            <a:r>
              <a:rPr lang="zh-TW" altLang="en-US" dirty="0" smtClean="0"/>
              <a:t> </a:t>
            </a:r>
            <a:r>
              <a:rPr lang="en-US" altLang="zh-TW" dirty="0" smtClean="0"/>
              <a:t>Share </a:t>
            </a:r>
            <a:r>
              <a:rPr lang="en-US" altLang="zh-TW" dirty="0"/>
              <a:t>by Account</a:t>
            </a:r>
            <a:br>
              <a:rPr lang="en-US" altLang="zh-TW" dirty="0"/>
            </a:br>
            <a:endParaRPr lang="zh-TW" altLang="en-US" dirty="0"/>
          </a:p>
        </p:txBody>
      </p:sp>
      <p:pic>
        <p:nvPicPr>
          <p:cNvPr id="5" name="內容版面配置區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4516" y="1524493"/>
            <a:ext cx="7580376" cy="3452729"/>
          </a:xfrm>
        </p:spPr>
      </p:pic>
      <p:sp>
        <p:nvSpPr>
          <p:cNvPr id="6" name="矩形 5"/>
          <p:cNvSpPr/>
          <p:nvPr/>
        </p:nvSpPr>
        <p:spPr>
          <a:xfrm>
            <a:off x="404818" y="1046716"/>
            <a:ext cx="3833101" cy="369332"/>
          </a:xfrm>
          <a:prstGeom prst="rect">
            <a:avLst/>
          </a:prstGeom>
        </p:spPr>
        <p:txBody>
          <a:bodyPr wrap="none">
            <a:spAutoFit/>
          </a:bodyPr>
          <a:lstStyle/>
          <a:p>
            <a:pPr marL="285750" indent="-285750">
              <a:buFont typeface="Wingdings" panose="05000000000000000000" pitchFamily="2" charset="2"/>
              <a:buChar char="n"/>
            </a:pPr>
            <a:r>
              <a:rPr lang="en-US" altLang="zh-TW" kern="0" dirty="0" smtClean="0"/>
              <a:t>DS</a:t>
            </a:r>
            <a:r>
              <a:rPr lang="zh-TW" altLang="en-US" kern="0" dirty="0"/>
              <a:t> </a:t>
            </a:r>
            <a:r>
              <a:rPr lang="en-US" altLang="zh-TW" kern="0" dirty="0" smtClean="0"/>
              <a:t>Data AUM Share By Account</a:t>
            </a:r>
            <a:endParaRPr lang="en-US" altLang="zh-TW" kern="0" dirty="0"/>
          </a:p>
        </p:txBody>
      </p:sp>
      <p:sp>
        <p:nvSpPr>
          <p:cNvPr id="7" name="矩形 6"/>
          <p:cNvSpPr/>
          <p:nvPr/>
        </p:nvSpPr>
        <p:spPr>
          <a:xfrm>
            <a:off x="1329264" y="5365395"/>
            <a:ext cx="6442789" cy="307777"/>
          </a:xfrm>
          <a:prstGeom prst="rect">
            <a:avLst/>
          </a:prstGeom>
        </p:spPr>
        <p:txBody>
          <a:bodyPr wrap="none">
            <a:spAutoFit/>
          </a:bodyPr>
          <a:lstStyle/>
          <a:p>
            <a:r>
              <a:rPr lang="en-US" altLang="zh-TW" sz="1400" kern="0" dirty="0" smtClean="0">
                <a:sym typeface="Wingdings" panose="05000000000000000000" pitchFamily="2" charset="2"/>
              </a:rPr>
              <a:t> </a:t>
            </a:r>
            <a:r>
              <a:rPr lang="en-US" altLang="zh-TW" sz="1400" kern="0" dirty="0" smtClean="0"/>
              <a:t>Total </a:t>
            </a:r>
            <a:r>
              <a:rPr lang="en-US" altLang="zh-TW" sz="1400" kern="0" dirty="0" smtClean="0"/>
              <a:t>Account’s </a:t>
            </a:r>
            <a:r>
              <a:rPr lang="en-US" altLang="zh-TW" sz="1400" kern="0" dirty="0" smtClean="0"/>
              <a:t>AUM will be fetch by the account monthly review manually   </a:t>
            </a:r>
            <a:endParaRPr lang="en-US" altLang="zh-TW" sz="1400" kern="0" dirty="0"/>
          </a:p>
        </p:txBody>
      </p:sp>
    </p:spTree>
    <p:extLst>
      <p:ext uri="{BB962C8B-B14F-4D97-AF65-F5344CB8AC3E}">
        <p14:creationId xmlns:p14="http://schemas.microsoft.com/office/powerpoint/2010/main" val="1248137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15</a:t>
            </a:fld>
            <a:endParaRPr lang="zh-TW" altLang="en-US"/>
          </a:p>
        </p:txBody>
      </p:sp>
      <p:sp>
        <p:nvSpPr>
          <p:cNvPr id="3" name="標題 2"/>
          <p:cNvSpPr>
            <a:spLocks noGrp="1"/>
          </p:cNvSpPr>
          <p:nvPr>
            <p:ph type="title"/>
          </p:nvPr>
        </p:nvSpPr>
        <p:spPr>
          <a:xfrm>
            <a:off x="1013472" y="65719"/>
            <a:ext cx="6432619" cy="720000"/>
          </a:xfrm>
        </p:spPr>
        <p:txBody>
          <a:bodyPr/>
          <a:lstStyle/>
          <a:p>
            <a:pPr algn="ctr"/>
            <a:r>
              <a:rPr lang="en-US" altLang="zh-TW" dirty="0" smtClean="0"/>
              <a:t>Monthly Manually address Account – Top 49 </a:t>
            </a:r>
            <a:r>
              <a:rPr lang="zh-TW" altLang="en-US" dirty="0" smtClean="0"/>
              <a:t>全委帳戶</a:t>
            </a:r>
            <a:r>
              <a:rPr lang="en-US" altLang="zh-TW" dirty="0" smtClean="0"/>
              <a:t>.</a:t>
            </a:r>
            <a:r>
              <a:rPr lang="en-US" altLang="zh-TW" dirty="0" err="1" smtClean="0"/>
              <a:t>xlsx</a:t>
            </a:r>
            <a:endParaRPr lang="zh-TW" altLang="en-US" dirty="0"/>
          </a:p>
        </p:txBody>
      </p:sp>
      <p:sp>
        <p:nvSpPr>
          <p:cNvPr id="5" name="矩形 4"/>
          <p:cNvSpPr/>
          <p:nvPr/>
        </p:nvSpPr>
        <p:spPr>
          <a:xfrm>
            <a:off x="531044" y="1415868"/>
            <a:ext cx="3082895" cy="307777"/>
          </a:xfrm>
          <a:prstGeom prst="rect">
            <a:avLst/>
          </a:prstGeom>
        </p:spPr>
        <p:txBody>
          <a:bodyPr wrap="none">
            <a:spAutoFit/>
          </a:bodyPr>
          <a:lstStyle/>
          <a:p>
            <a:r>
              <a:rPr lang="en-US" altLang="zh-TW" sz="1400" kern="0" dirty="0" smtClean="0"/>
              <a:t>1. </a:t>
            </a:r>
            <a:r>
              <a:rPr lang="en-US" altLang="zh-TW" sz="1400" kern="0" dirty="0"/>
              <a:t>Top </a:t>
            </a:r>
            <a:r>
              <a:rPr lang="en-US" altLang="zh-TW" sz="1400" kern="0" dirty="0" smtClean="0"/>
              <a:t>10 </a:t>
            </a:r>
            <a:r>
              <a:rPr lang="zh-TW" altLang="en-US" sz="1400" kern="0" dirty="0" smtClean="0"/>
              <a:t>精彩網 </a:t>
            </a:r>
            <a:r>
              <a:rPr lang="en-US" altLang="zh-TW" sz="1400" kern="0" dirty="0" smtClean="0"/>
              <a:t>ILP AUM Accounts</a:t>
            </a:r>
            <a:endParaRPr lang="en-US" altLang="zh-TW" sz="1400" kern="0" dirty="0"/>
          </a:p>
        </p:txBody>
      </p:sp>
      <p:sp>
        <p:nvSpPr>
          <p:cNvPr id="6" name="矩形 5"/>
          <p:cNvSpPr/>
          <p:nvPr/>
        </p:nvSpPr>
        <p:spPr>
          <a:xfrm>
            <a:off x="531044" y="1856574"/>
            <a:ext cx="2773516" cy="307777"/>
          </a:xfrm>
          <a:prstGeom prst="rect">
            <a:avLst/>
          </a:prstGeom>
        </p:spPr>
        <p:txBody>
          <a:bodyPr wrap="none">
            <a:spAutoFit/>
          </a:bodyPr>
          <a:lstStyle/>
          <a:p>
            <a:r>
              <a:rPr lang="en-US" altLang="zh-TW" sz="1400" kern="0" dirty="0"/>
              <a:t>2</a:t>
            </a:r>
            <a:r>
              <a:rPr lang="en-US" altLang="zh-TW" sz="1400" kern="0" dirty="0" smtClean="0"/>
              <a:t>. Onshore AIA List 17 Accounts</a:t>
            </a:r>
            <a:endParaRPr lang="en-US" altLang="zh-TW" sz="1400" kern="0" dirty="0"/>
          </a:p>
        </p:txBody>
      </p:sp>
      <p:sp>
        <p:nvSpPr>
          <p:cNvPr id="7" name="矩形 6"/>
          <p:cNvSpPr/>
          <p:nvPr/>
        </p:nvSpPr>
        <p:spPr>
          <a:xfrm>
            <a:off x="531044" y="2279693"/>
            <a:ext cx="2773516" cy="307777"/>
          </a:xfrm>
          <a:prstGeom prst="rect">
            <a:avLst/>
          </a:prstGeom>
        </p:spPr>
        <p:txBody>
          <a:bodyPr wrap="none">
            <a:spAutoFit/>
          </a:bodyPr>
          <a:lstStyle/>
          <a:p>
            <a:r>
              <a:rPr lang="en-US" altLang="zh-TW" sz="1400" kern="0" dirty="0" smtClean="0"/>
              <a:t>3. Offshore AIA List 22 Accounts</a:t>
            </a:r>
            <a:endParaRPr lang="en-US" altLang="zh-TW" sz="1400" kern="0" dirty="0"/>
          </a:p>
        </p:txBody>
      </p:sp>
      <p:sp>
        <p:nvSpPr>
          <p:cNvPr id="8" name="左大括弧 7"/>
          <p:cNvSpPr/>
          <p:nvPr/>
        </p:nvSpPr>
        <p:spPr bwMode="auto">
          <a:xfrm rot="10800000">
            <a:off x="3592351" y="1430480"/>
            <a:ext cx="637431" cy="1229811"/>
          </a:xfrm>
          <a:prstGeom prst="leftBrace">
            <a:avLst>
              <a:gd name="adj1" fmla="val 42761"/>
              <a:gd name="adj2" fmla="val 50608"/>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9" name="矩形 8"/>
          <p:cNvSpPr/>
          <p:nvPr/>
        </p:nvSpPr>
        <p:spPr>
          <a:xfrm>
            <a:off x="4229782" y="1872726"/>
            <a:ext cx="1866217" cy="307777"/>
          </a:xfrm>
          <a:prstGeom prst="rect">
            <a:avLst/>
          </a:prstGeom>
        </p:spPr>
        <p:txBody>
          <a:bodyPr wrap="none">
            <a:spAutoFit/>
          </a:bodyPr>
          <a:lstStyle/>
          <a:p>
            <a:r>
              <a:rPr lang="en-US" altLang="zh-TW" sz="1400" kern="0" dirty="0" smtClean="0"/>
              <a:t>Total of 49 Accounts </a:t>
            </a:r>
            <a:endParaRPr lang="en-US" altLang="zh-TW" sz="1400" kern="0" dirty="0"/>
          </a:p>
        </p:txBody>
      </p:sp>
      <p:graphicFrame>
        <p:nvGraphicFramePr>
          <p:cNvPr id="15" name="表格 14"/>
          <p:cNvGraphicFramePr>
            <a:graphicFrameLocks noGrp="1"/>
          </p:cNvGraphicFramePr>
          <p:nvPr>
            <p:extLst>
              <p:ext uri="{D42A27DB-BD31-4B8C-83A1-F6EECF244321}">
                <p14:modId xmlns:p14="http://schemas.microsoft.com/office/powerpoint/2010/main" val="23703787"/>
              </p:ext>
            </p:extLst>
          </p:nvPr>
        </p:nvGraphicFramePr>
        <p:xfrm>
          <a:off x="531044" y="3329809"/>
          <a:ext cx="7227572" cy="893872"/>
        </p:xfrm>
        <a:graphic>
          <a:graphicData uri="http://schemas.openxmlformats.org/drawingml/2006/table">
            <a:tbl>
              <a:tblPr>
                <a:tableStyleId>{5C22544A-7EE6-4342-B048-85BDC9FD1C3A}</a:tableStyleId>
              </a:tblPr>
              <a:tblGrid>
                <a:gridCol w="1026373">
                  <a:extLst>
                    <a:ext uri="{9D8B030D-6E8A-4147-A177-3AD203B41FA5}">
                      <a16:colId xmlns:a16="http://schemas.microsoft.com/office/drawing/2014/main" val="156180059"/>
                    </a:ext>
                  </a:extLst>
                </a:gridCol>
                <a:gridCol w="4000166">
                  <a:extLst>
                    <a:ext uri="{9D8B030D-6E8A-4147-A177-3AD203B41FA5}">
                      <a16:colId xmlns:a16="http://schemas.microsoft.com/office/drawing/2014/main" val="4229779470"/>
                    </a:ext>
                  </a:extLst>
                </a:gridCol>
                <a:gridCol w="997453">
                  <a:extLst>
                    <a:ext uri="{9D8B030D-6E8A-4147-A177-3AD203B41FA5}">
                      <a16:colId xmlns:a16="http://schemas.microsoft.com/office/drawing/2014/main" val="1456071277"/>
                    </a:ext>
                  </a:extLst>
                </a:gridCol>
                <a:gridCol w="1203580">
                  <a:extLst>
                    <a:ext uri="{9D8B030D-6E8A-4147-A177-3AD203B41FA5}">
                      <a16:colId xmlns:a16="http://schemas.microsoft.com/office/drawing/2014/main" val="1205891681"/>
                    </a:ext>
                  </a:extLst>
                </a:gridCol>
              </a:tblGrid>
              <a:tr h="318924">
                <a:tc>
                  <a:txBody>
                    <a:bodyPr/>
                    <a:lstStyle/>
                    <a:p>
                      <a:pPr marL="0" algn="ctr" defTabSz="914400" rtl="0" eaLnBrk="1" fontAlgn="ctr" latinLnBrk="0" hangingPunct="1"/>
                      <a:r>
                        <a:rPr kumimoji="1" 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From</a:t>
                      </a:r>
                    </a:p>
                  </a:txBody>
                  <a:tcPr marL="2205" marR="2205" marT="2205" marB="0" anchor="ctr">
                    <a:solidFill>
                      <a:srgbClr val="CA2420"/>
                    </a:solidFill>
                  </a:tcPr>
                </a:tc>
                <a:tc>
                  <a:txBody>
                    <a:bodyPr/>
                    <a:lstStyle/>
                    <a:p>
                      <a:pPr marL="0" algn="ctr" defTabSz="914400" rtl="0" eaLnBrk="1" fontAlgn="ctr" latinLnBrk="0" hangingPunct="1"/>
                      <a:r>
                        <a:rPr kumimoji="1" 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Account</a:t>
                      </a:r>
                    </a:p>
                  </a:txBody>
                  <a:tcPr marL="2205" marR="2205" marT="2205" marB="0" anchor="ctr">
                    <a:solidFill>
                      <a:srgbClr val="CA2420"/>
                    </a:solidFill>
                  </a:tcPr>
                </a:tc>
                <a:tc>
                  <a:txBody>
                    <a:bodyPr/>
                    <a:lstStyle/>
                    <a:p>
                      <a:pPr marL="0" algn="ctr" defTabSz="914400" rtl="0" eaLnBrk="1" fontAlgn="ctr" latinLnBrk="0" hangingPunct="1"/>
                      <a:r>
                        <a:rPr kumimoji="1" lang="zh-TW" alt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目前規模</a:t>
                      </a:r>
                      <a:r>
                        <a:rPr kumimoji="1" lang="en-US" altLang="zh-TW"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a:t>
                      </a:r>
                      <a:r>
                        <a:rPr kumimoji="1" lang="zh-TW" alt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月報寫法</a:t>
                      </a:r>
                      <a:r>
                        <a:rPr kumimoji="1" lang="en-US" altLang="zh-TW"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a:t>
                      </a:r>
                    </a:p>
                  </a:txBody>
                  <a:tcPr marL="2205" marR="2205" marT="2205" marB="0" anchor="ctr">
                    <a:solidFill>
                      <a:srgbClr val="CA2420"/>
                    </a:solidFill>
                  </a:tcPr>
                </a:tc>
                <a:tc>
                  <a:txBody>
                    <a:bodyPr/>
                    <a:lstStyle/>
                    <a:p>
                      <a:pPr marL="0" algn="ctr" defTabSz="914400" rtl="0" eaLnBrk="1" fontAlgn="ctr" latinLnBrk="0" hangingPunct="1"/>
                      <a:r>
                        <a:rPr kumimoji="1" lang="zh-TW" alt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 目前規模</a:t>
                      </a:r>
                      <a:r>
                        <a:rPr kumimoji="1" lang="en-US" altLang="zh-TW"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a:t>
                      </a:r>
                      <a:r>
                        <a:rPr kumimoji="1" lang="zh-TW" alt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新台幣</a:t>
                      </a:r>
                      <a:r>
                        <a:rPr kumimoji="1" lang="en-US" altLang="zh-TW"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 </a:t>
                      </a:r>
                    </a:p>
                  </a:txBody>
                  <a:tcPr marL="2205" marR="2205" marT="2205" marB="0" anchor="ctr">
                    <a:solidFill>
                      <a:srgbClr val="CA2420"/>
                    </a:solidFill>
                  </a:tcPr>
                </a:tc>
                <a:extLst>
                  <a:ext uri="{0D108BD9-81ED-4DB2-BD59-A6C34878D82A}">
                    <a16:rowId xmlns:a16="http://schemas.microsoft.com/office/drawing/2014/main" val="2704582869"/>
                  </a:ext>
                </a:extLst>
              </a:tr>
              <a:tr h="556387">
                <a:tc>
                  <a:txBody>
                    <a:bodyPr/>
                    <a:lstStyle/>
                    <a:p>
                      <a:pPr marL="0" algn="ctr" defTabSz="914400" rtl="0" eaLnBrk="1" fontAlgn="ctr" latinLnBrk="0" hangingPunct="1"/>
                      <a:r>
                        <a:rPr kumimoji="1" 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AIA List (onshore)</a:t>
                      </a:r>
                    </a:p>
                  </a:txBody>
                  <a:tcPr marL="2205" marR="2205" marT="2205" marB="0" anchor="ctr"/>
                </a:tc>
                <a:tc>
                  <a:txBody>
                    <a:bodyPr/>
                    <a:lstStyle/>
                    <a:p>
                      <a:pPr marL="0" algn="ctr" defTabSz="914400" rtl="0" eaLnBrk="1" fontAlgn="ctr" latinLnBrk="0" hangingPunct="1"/>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南山人壽委託復華投信投資帳戶</a:t>
                      </a:r>
                      <a:r>
                        <a:rPr kumimoji="1" lang="en-US" altLang="zh-TW"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t>
                      </a:r>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新臺幣精選平衡型</a:t>
                      </a:r>
                      <a:r>
                        <a:rPr kumimoji="1" lang="en-US" altLang="zh-TW"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t>
                      </a:r>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現金撥回</a:t>
                      </a:r>
                      <a:r>
                        <a:rPr kumimoji="1" lang="en-US" altLang="zh-TW"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t>
                      </a:r>
                      <a:endPar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2205" marR="2205" marT="2205" marB="0" anchor="ctr"/>
                </a:tc>
                <a:tc>
                  <a:txBody>
                    <a:bodyPr/>
                    <a:lstStyle/>
                    <a:p>
                      <a:pPr marL="0" algn="ctr" defTabSz="914400" rtl="0" eaLnBrk="1" fontAlgn="ctr" latinLnBrk="0" hangingPunct="1"/>
                      <a:r>
                        <a:rPr kumimoji="1" lang="en-US" altLang="zh-TW" sz="1100" b="0" i="0" u="none" strike="noStrike" kern="1200">
                          <a:solidFill>
                            <a:srgbClr val="000000"/>
                          </a:solidFill>
                          <a:effectLst/>
                          <a:latin typeface="微软雅黑" panose="020B0503020204020204" pitchFamily="34" charset="-122"/>
                          <a:ea typeface="微软雅黑" panose="020B0503020204020204" pitchFamily="34" charset="-122"/>
                          <a:cs typeface="+mn-cs"/>
                        </a:rPr>
                        <a:t>493.13 </a:t>
                      </a:r>
                      <a:r>
                        <a:rPr kumimoji="1" lang="zh-TW" altLang="en-US" sz="1100" b="0" i="0" u="none" strike="noStrike" kern="1200">
                          <a:solidFill>
                            <a:srgbClr val="000000"/>
                          </a:solidFill>
                          <a:effectLst/>
                          <a:latin typeface="微软雅黑" panose="020B0503020204020204" pitchFamily="34" charset="-122"/>
                          <a:ea typeface="微软雅黑" panose="020B0503020204020204" pitchFamily="34" charset="-122"/>
                          <a:cs typeface="+mn-cs"/>
                        </a:rPr>
                        <a:t>億元</a:t>
                      </a:r>
                    </a:p>
                  </a:txBody>
                  <a:tcPr marL="2205" marR="2205" marT="2205" marB="0" anchor="ctr"/>
                </a:tc>
                <a:tc>
                  <a:txBody>
                    <a:bodyPr/>
                    <a:lstStyle/>
                    <a:p>
                      <a:pPr marL="0" algn="ctr" defTabSz="914400" rtl="0" eaLnBrk="1" fontAlgn="ctr" latinLnBrk="0" hangingPunct="1"/>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r>
                        <a:rPr kumimoji="1" lang="en-US" altLang="zh-TW" sz="11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49,313</a:t>
                      </a:r>
                      <a:endParaRPr kumimoji="1" lang="en-US" altLang="zh-TW" sz="11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2205" marR="2205" marT="2205" marB="0" anchor="ctr"/>
                </a:tc>
                <a:extLst>
                  <a:ext uri="{0D108BD9-81ED-4DB2-BD59-A6C34878D82A}">
                    <a16:rowId xmlns:a16="http://schemas.microsoft.com/office/drawing/2014/main" val="1787762988"/>
                  </a:ext>
                </a:extLst>
              </a:tr>
            </a:tbl>
          </a:graphicData>
        </a:graphic>
      </p:graphicFrame>
      <p:sp>
        <p:nvSpPr>
          <p:cNvPr id="16" name="標題 3"/>
          <p:cNvSpPr txBox="1">
            <a:spLocks/>
          </p:cNvSpPr>
          <p:nvPr/>
        </p:nvSpPr>
        <p:spPr>
          <a:xfrm>
            <a:off x="306358" y="2848481"/>
            <a:ext cx="2299681" cy="269799"/>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r>
              <a:rPr lang="en-US" altLang="zh-TW" sz="1600" kern="0" dirty="0" smtClean="0"/>
              <a:t>Account Current AUM  </a:t>
            </a:r>
            <a:endParaRPr lang="zh-TW" altLang="en-US" sz="1600" kern="0" dirty="0"/>
          </a:p>
        </p:txBody>
      </p:sp>
      <p:sp>
        <p:nvSpPr>
          <p:cNvPr id="17" name="矩形 16"/>
          <p:cNvSpPr/>
          <p:nvPr/>
        </p:nvSpPr>
        <p:spPr>
          <a:xfrm>
            <a:off x="206873" y="4314551"/>
            <a:ext cx="4749175" cy="338554"/>
          </a:xfrm>
          <a:prstGeom prst="rect">
            <a:avLst/>
          </a:prstGeom>
        </p:spPr>
        <p:txBody>
          <a:bodyPr wrap="square">
            <a:spAutoFit/>
          </a:bodyPr>
          <a:lstStyle/>
          <a:p>
            <a:pPr defTabSz="957263" fontAlgn="base">
              <a:spcBef>
                <a:spcPct val="0"/>
              </a:spcBef>
              <a:spcAft>
                <a:spcPct val="0"/>
              </a:spcAft>
            </a:pPr>
            <a:r>
              <a:rPr kumimoji="1" lang="en-US" altLang="zh-TW" sz="1600" b="1" kern="0" dirty="0">
                <a:cs typeface="Arial Unicode MS" pitchFamily="34" charset="-128"/>
              </a:rPr>
              <a:t>Account </a:t>
            </a:r>
            <a:r>
              <a:rPr kumimoji="1" lang="en-US" altLang="zh-TW" sz="1600" b="1" kern="0" dirty="0" smtClean="0">
                <a:cs typeface="Arial Unicode MS" pitchFamily="34" charset="-128"/>
              </a:rPr>
              <a:t>Holding- Top 5 Holding Funds</a:t>
            </a:r>
            <a:endParaRPr kumimoji="1" lang="zh-TW" altLang="en-US" sz="1600" b="1" kern="0" dirty="0">
              <a:cs typeface="Arial Unicode MS" pitchFamily="34" charset="-128"/>
            </a:endParaRPr>
          </a:p>
        </p:txBody>
      </p:sp>
      <p:graphicFrame>
        <p:nvGraphicFramePr>
          <p:cNvPr id="18" name="表格 17"/>
          <p:cNvGraphicFramePr>
            <a:graphicFrameLocks noGrp="1"/>
          </p:cNvGraphicFramePr>
          <p:nvPr>
            <p:extLst>
              <p:ext uri="{D42A27DB-BD31-4B8C-83A1-F6EECF244321}">
                <p14:modId xmlns:p14="http://schemas.microsoft.com/office/powerpoint/2010/main" val="2073476211"/>
              </p:ext>
            </p:extLst>
          </p:nvPr>
        </p:nvGraphicFramePr>
        <p:xfrm>
          <a:off x="531044" y="4668109"/>
          <a:ext cx="7227572" cy="858295"/>
        </p:xfrm>
        <a:graphic>
          <a:graphicData uri="http://schemas.openxmlformats.org/drawingml/2006/table">
            <a:tbl>
              <a:tblPr>
                <a:tableStyleId>{5C22544A-7EE6-4342-B048-85BDC9FD1C3A}</a:tableStyleId>
              </a:tblPr>
              <a:tblGrid>
                <a:gridCol w="1685414">
                  <a:extLst>
                    <a:ext uri="{9D8B030D-6E8A-4147-A177-3AD203B41FA5}">
                      <a16:colId xmlns:a16="http://schemas.microsoft.com/office/drawing/2014/main" val="3136947327"/>
                    </a:ext>
                  </a:extLst>
                </a:gridCol>
                <a:gridCol w="394558">
                  <a:extLst>
                    <a:ext uri="{9D8B030D-6E8A-4147-A177-3AD203B41FA5}">
                      <a16:colId xmlns:a16="http://schemas.microsoft.com/office/drawing/2014/main" val="3963099869"/>
                    </a:ext>
                  </a:extLst>
                </a:gridCol>
                <a:gridCol w="4753042">
                  <a:extLst>
                    <a:ext uri="{9D8B030D-6E8A-4147-A177-3AD203B41FA5}">
                      <a16:colId xmlns:a16="http://schemas.microsoft.com/office/drawing/2014/main" val="1604827628"/>
                    </a:ext>
                  </a:extLst>
                </a:gridCol>
                <a:gridCol w="394558">
                  <a:extLst>
                    <a:ext uri="{9D8B030D-6E8A-4147-A177-3AD203B41FA5}">
                      <a16:colId xmlns:a16="http://schemas.microsoft.com/office/drawing/2014/main" val="3608858030"/>
                    </a:ext>
                  </a:extLst>
                </a:gridCol>
              </a:tblGrid>
              <a:tr h="428011">
                <a:tc>
                  <a:txBody>
                    <a:bodyPr/>
                    <a:lstStyle/>
                    <a:p>
                      <a:pPr marL="0" algn="ctr" defTabSz="914400" rtl="0" eaLnBrk="1" fontAlgn="ctr" latinLnBrk="0" hangingPunct="1"/>
                      <a:r>
                        <a:rPr kumimoji="1" 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top holding-1</a:t>
                      </a:r>
                    </a:p>
                  </a:txBody>
                  <a:tcPr marL="2205" marR="2205" marT="2205" marB="0" anchor="ctr">
                    <a:solidFill>
                      <a:srgbClr val="CA2420"/>
                    </a:solidFill>
                  </a:tcPr>
                </a:tc>
                <a:tc>
                  <a:txBody>
                    <a:bodyPr/>
                    <a:lstStyle/>
                    <a:p>
                      <a:pPr marL="0" algn="ctr" defTabSz="914400" rtl="0" eaLnBrk="1" fontAlgn="ctr" latinLnBrk="0" hangingPunct="1"/>
                      <a:r>
                        <a:rPr kumimoji="1" lang="zh-TW" alt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百分比</a:t>
                      </a:r>
                    </a:p>
                  </a:txBody>
                  <a:tcPr marL="2205" marR="2205" marT="2205" marB="0" anchor="ctr">
                    <a:solidFill>
                      <a:srgbClr val="CA2420"/>
                    </a:solidFill>
                  </a:tcPr>
                </a:tc>
                <a:tc>
                  <a:txBody>
                    <a:bodyPr/>
                    <a:lstStyle/>
                    <a:p>
                      <a:pPr marL="0" algn="ctr" defTabSz="914400" rtl="0" eaLnBrk="1" fontAlgn="ctr" latinLnBrk="0" hangingPunct="1"/>
                      <a:r>
                        <a:rPr kumimoji="1" 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top holding-2</a:t>
                      </a:r>
                    </a:p>
                  </a:txBody>
                  <a:tcPr marL="2205" marR="2205" marT="2205" marB="0" anchor="ctr">
                    <a:solidFill>
                      <a:srgbClr val="CA2420"/>
                    </a:solidFill>
                  </a:tcPr>
                </a:tc>
                <a:tc>
                  <a:txBody>
                    <a:bodyPr/>
                    <a:lstStyle/>
                    <a:p>
                      <a:pPr marL="0" algn="ctr" defTabSz="914400" rtl="0" eaLnBrk="1" fontAlgn="ctr" latinLnBrk="0" hangingPunct="1"/>
                      <a:r>
                        <a:rPr kumimoji="1" lang="zh-TW" altLang="en-US" sz="1100" b="0" i="0" u="none" strike="noStrike" kern="1200" dirty="0">
                          <a:solidFill>
                            <a:schemeClr val="bg2"/>
                          </a:solidFill>
                          <a:effectLst/>
                          <a:latin typeface="微软雅黑" panose="020B0503020204020204" pitchFamily="34" charset="-122"/>
                          <a:ea typeface="微软雅黑" panose="020B0503020204020204" pitchFamily="34" charset="-122"/>
                          <a:cs typeface="+mn-cs"/>
                        </a:rPr>
                        <a:t>百分比</a:t>
                      </a:r>
                    </a:p>
                  </a:txBody>
                  <a:tcPr marL="2205" marR="2205" marT="2205" marB="0" anchor="ctr">
                    <a:solidFill>
                      <a:srgbClr val="CA2420"/>
                    </a:solidFill>
                  </a:tcPr>
                </a:tc>
                <a:extLst>
                  <a:ext uri="{0D108BD9-81ED-4DB2-BD59-A6C34878D82A}">
                    <a16:rowId xmlns:a16="http://schemas.microsoft.com/office/drawing/2014/main" val="436759165"/>
                  </a:ext>
                </a:extLst>
              </a:tr>
              <a:tr h="430284">
                <a:tc>
                  <a:txBody>
                    <a:bodyPr/>
                    <a:lstStyle/>
                    <a:p>
                      <a:pPr marL="0" algn="ctr" defTabSz="914400" rtl="0" eaLnBrk="1" fontAlgn="ctr" latinLnBrk="0" hangingPunct="1"/>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野村環球基金</a:t>
                      </a:r>
                      <a:r>
                        <a:rPr kumimoji="1" lang="en-US" altLang="zh-TW"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-S</a:t>
                      </a:r>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類型新臺幣計價</a:t>
                      </a:r>
                    </a:p>
                  </a:txBody>
                  <a:tcPr marL="2205" marR="2205" marT="2205" marB="0" anchor="ctr"/>
                </a:tc>
                <a:tc>
                  <a:txBody>
                    <a:bodyPr/>
                    <a:lstStyle/>
                    <a:p>
                      <a:pPr marL="0" algn="ctr" defTabSz="914400" rtl="0" eaLnBrk="1" fontAlgn="ctr" latinLnBrk="0" hangingPunct="1"/>
                      <a:r>
                        <a:rPr kumimoji="1" lang="en-US" altLang="zh-TW" sz="1100" b="0" i="0" u="none" strike="noStrike" kern="1200">
                          <a:solidFill>
                            <a:srgbClr val="000000"/>
                          </a:solidFill>
                          <a:effectLst/>
                          <a:latin typeface="微软雅黑" panose="020B0503020204020204" pitchFamily="34" charset="-122"/>
                          <a:ea typeface="微软雅黑" panose="020B0503020204020204" pitchFamily="34" charset="-122"/>
                          <a:cs typeface="+mn-cs"/>
                        </a:rPr>
                        <a:t>8.44</a:t>
                      </a:r>
                    </a:p>
                  </a:txBody>
                  <a:tcPr marL="2205" marR="2205" marT="2205" marB="0" anchor="ctr"/>
                </a:tc>
                <a:tc>
                  <a:txBody>
                    <a:bodyPr/>
                    <a:lstStyle/>
                    <a:p>
                      <a:pPr marL="0" algn="ctr" defTabSz="914400" rtl="0" eaLnBrk="1" fontAlgn="ctr" latinLnBrk="0" hangingPunct="1"/>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復華全球大趨勢基金</a:t>
                      </a:r>
                      <a:r>
                        <a:rPr kumimoji="1" lang="en-US" altLang="zh-TW"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t>
                      </a:r>
                      <a:r>
                        <a:rPr kumimoji="1" lang="zh-TW" altLang="en-US"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新臺幣</a:t>
                      </a:r>
                    </a:p>
                  </a:txBody>
                  <a:tcPr marL="2205" marR="2205" marT="2205" marB="0" anchor="ctr"/>
                </a:tc>
                <a:tc>
                  <a:txBody>
                    <a:bodyPr/>
                    <a:lstStyle/>
                    <a:p>
                      <a:pPr marL="0" algn="ctr" defTabSz="914400" rtl="0" eaLnBrk="1" fontAlgn="ctr" latinLnBrk="0" hangingPunct="1"/>
                      <a:r>
                        <a:rPr kumimoji="1" lang="en-US" altLang="zh-TW" sz="1100" b="0" i="0" u="none" strike="noStrike" kern="1200" dirty="0">
                          <a:solidFill>
                            <a:srgbClr val="000000"/>
                          </a:solidFill>
                          <a:effectLst/>
                          <a:latin typeface="微软雅黑" panose="020B0503020204020204" pitchFamily="34" charset="-122"/>
                          <a:ea typeface="微软雅黑" panose="020B0503020204020204" pitchFamily="34" charset="-122"/>
                          <a:cs typeface="+mn-cs"/>
                        </a:rPr>
                        <a:t>8.25</a:t>
                      </a:r>
                    </a:p>
                  </a:txBody>
                  <a:tcPr marL="2205" marR="2205" marT="2205" marB="0" anchor="ctr"/>
                </a:tc>
                <a:extLst>
                  <a:ext uri="{0D108BD9-81ED-4DB2-BD59-A6C34878D82A}">
                    <a16:rowId xmlns:a16="http://schemas.microsoft.com/office/drawing/2014/main" val="3194835138"/>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3323951052"/>
              </p:ext>
            </p:extLst>
          </p:nvPr>
        </p:nvGraphicFramePr>
        <p:xfrm>
          <a:off x="531044" y="5697054"/>
          <a:ext cx="8425320" cy="799959"/>
        </p:xfrm>
        <a:graphic>
          <a:graphicData uri="http://schemas.openxmlformats.org/drawingml/2006/table">
            <a:tbl>
              <a:tblPr>
                <a:tableStyleId>{5C22544A-7EE6-4342-B048-85BDC9FD1C3A}</a:tableStyleId>
              </a:tblPr>
              <a:tblGrid>
                <a:gridCol w="2154391">
                  <a:extLst>
                    <a:ext uri="{9D8B030D-6E8A-4147-A177-3AD203B41FA5}">
                      <a16:colId xmlns:a16="http://schemas.microsoft.com/office/drawing/2014/main" val="1258676706"/>
                    </a:ext>
                  </a:extLst>
                </a:gridCol>
                <a:gridCol w="285041">
                  <a:extLst>
                    <a:ext uri="{9D8B030D-6E8A-4147-A177-3AD203B41FA5}">
                      <a16:colId xmlns:a16="http://schemas.microsoft.com/office/drawing/2014/main" val="76062071"/>
                    </a:ext>
                  </a:extLst>
                </a:gridCol>
                <a:gridCol w="2399659">
                  <a:extLst>
                    <a:ext uri="{9D8B030D-6E8A-4147-A177-3AD203B41FA5}">
                      <a16:colId xmlns:a16="http://schemas.microsoft.com/office/drawing/2014/main" val="784462468"/>
                    </a:ext>
                  </a:extLst>
                </a:gridCol>
                <a:gridCol w="285041">
                  <a:extLst>
                    <a:ext uri="{9D8B030D-6E8A-4147-A177-3AD203B41FA5}">
                      <a16:colId xmlns:a16="http://schemas.microsoft.com/office/drawing/2014/main" val="1818625437"/>
                    </a:ext>
                  </a:extLst>
                </a:gridCol>
                <a:gridCol w="2359886">
                  <a:extLst>
                    <a:ext uri="{9D8B030D-6E8A-4147-A177-3AD203B41FA5}">
                      <a16:colId xmlns:a16="http://schemas.microsoft.com/office/drawing/2014/main" val="1185469878"/>
                    </a:ext>
                  </a:extLst>
                </a:gridCol>
                <a:gridCol w="285041">
                  <a:extLst>
                    <a:ext uri="{9D8B030D-6E8A-4147-A177-3AD203B41FA5}">
                      <a16:colId xmlns:a16="http://schemas.microsoft.com/office/drawing/2014/main" val="3094560625"/>
                    </a:ext>
                  </a:extLst>
                </a:gridCol>
                <a:gridCol w="656261">
                  <a:extLst>
                    <a:ext uri="{9D8B030D-6E8A-4147-A177-3AD203B41FA5}">
                      <a16:colId xmlns:a16="http://schemas.microsoft.com/office/drawing/2014/main" val="2134292014"/>
                    </a:ext>
                  </a:extLst>
                </a:gridCol>
              </a:tblGrid>
              <a:tr h="380647">
                <a:tc>
                  <a:txBody>
                    <a:bodyPr/>
                    <a:lstStyle/>
                    <a:p>
                      <a:pPr algn="ctr" fontAlgn="b"/>
                      <a:r>
                        <a:rPr lang="en-US" sz="1100" u="none" strike="noStrike" dirty="0">
                          <a:solidFill>
                            <a:schemeClr val="bg2"/>
                          </a:solidFill>
                          <a:effectLst/>
                        </a:rPr>
                        <a:t>top holding-3</a:t>
                      </a:r>
                      <a:endParaRPr lang="en-US" sz="1100" b="0" i="0" u="none" strike="noStrike" dirty="0">
                        <a:solidFill>
                          <a:schemeClr val="bg2"/>
                        </a:solidFill>
                        <a:effectLst/>
                        <a:latin typeface="新細明體" panose="02020500000000000000" pitchFamily="18" charset="-120"/>
                        <a:ea typeface="新細明體" panose="02020500000000000000" pitchFamily="18" charset="-120"/>
                      </a:endParaRPr>
                    </a:p>
                  </a:txBody>
                  <a:tcPr marL="2205" marR="2205" marT="2205" marB="0" anchor="ctr">
                    <a:solidFill>
                      <a:srgbClr val="CA2420"/>
                    </a:solidFill>
                  </a:tcPr>
                </a:tc>
                <a:tc>
                  <a:txBody>
                    <a:bodyPr/>
                    <a:lstStyle/>
                    <a:p>
                      <a:pPr algn="ctr" fontAlgn="b"/>
                      <a:r>
                        <a:rPr lang="zh-TW" altLang="en-US" sz="1100" u="none" strike="noStrike" dirty="0">
                          <a:solidFill>
                            <a:schemeClr val="bg2"/>
                          </a:solidFill>
                          <a:effectLst/>
                        </a:rPr>
                        <a:t>百分比</a:t>
                      </a:r>
                      <a:endParaRPr lang="zh-TW" altLang="en-US" sz="1100" b="0" i="0" u="none" strike="noStrike" dirty="0">
                        <a:solidFill>
                          <a:schemeClr val="bg2"/>
                        </a:solidFill>
                        <a:effectLst/>
                        <a:latin typeface="新細明體" panose="02020500000000000000" pitchFamily="18" charset="-120"/>
                        <a:ea typeface="新細明體" panose="02020500000000000000" pitchFamily="18" charset="-120"/>
                      </a:endParaRPr>
                    </a:p>
                  </a:txBody>
                  <a:tcPr marL="2205" marR="2205" marT="2205" marB="0" anchor="ctr">
                    <a:solidFill>
                      <a:srgbClr val="CA2420"/>
                    </a:solidFill>
                  </a:tcPr>
                </a:tc>
                <a:tc>
                  <a:txBody>
                    <a:bodyPr/>
                    <a:lstStyle/>
                    <a:p>
                      <a:pPr algn="ctr" fontAlgn="b"/>
                      <a:r>
                        <a:rPr lang="en-US" sz="1100" u="none" strike="noStrike" dirty="0">
                          <a:solidFill>
                            <a:schemeClr val="bg2"/>
                          </a:solidFill>
                          <a:effectLst/>
                        </a:rPr>
                        <a:t>top holding-4</a:t>
                      </a:r>
                      <a:endParaRPr lang="en-US" sz="1100" b="0" i="0" u="none" strike="noStrike" dirty="0">
                        <a:solidFill>
                          <a:schemeClr val="bg2"/>
                        </a:solidFill>
                        <a:effectLst/>
                        <a:latin typeface="新細明體" panose="02020500000000000000" pitchFamily="18" charset="-120"/>
                        <a:ea typeface="新細明體" panose="02020500000000000000" pitchFamily="18" charset="-120"/>
                      </a:endParaRPr>
                    </a:p>
                  </a:txBody>
                  <a:tcPr marL="2205" marR="2205" marT="2205" marB="0" anchor="ctr">
                    <a:solidFill>
                      <a:srgbClr val="CA2420"/>
                    </a:solidFill>
                  </a:tcPr>
                </a:tc>
                <a:tc>
                  <a:txBody>
                    <a:bodyPr/>
                    <a:lstStyle/>
                    <a:p>
                      <a:pPr algn="ctr" fontAlgn="b"/>
                      <a:r>
                        <a:rPr lang="zh-TW" altLang="en-US" sz="1100" u="none" strike="noStrike">
                          <a:solidFill>
                            <a:schemeClr val="bg2"/>
                          </a:solidFill>
                          <a:effectLst/>
                        </a:rPr>
                        <a:t>百分比</a:t>
                      </a:r>
                      <a:endParaRPr lang="zh-TW" altLang="en-US" sz="1100" b="0" i="0" u="none" strike="noStrike">
                        <a:solidFill>
                          <a:schemeClr val="bg2"/>
                        </a:solidFill>
                        <a:effectLst/>
                        <a:latin typeface="新細明體" panose="02020500000000000000" pitchFamily="18" charset="-120"/>
                        <a:ea typeface="新細明體" panose="02020500000000000000" pitchFamily="18" charset="-120"/>
                      </a:endParaRPr>
                    </a:p>
                  </a:txBody>
                  <a:tcPr marL="2205" marR="2205" marT="2205" marB="0" anchor="ctr">
                    <a:solidFill>
                      <a:srgbClr val="CA2420"/>
                    </a:solidFill>
                  </a:tcPr>
                </a:tc>
                <a:tc>
                  <a:txBody>
                    <a:bodyPr/>
                    <a:lstStyle/>
                    <a:p>
                      <a:pPr algn="ctr" fontAlgn="b"/>
                      <a:r>
                        <a:rPr lang="en-US" sz="1100" u="none" strike="noStrike" dirty="0">
                          <a:solidFill>
                            <a:schemeClr val="bg2"/>
                          </a:solidFill>
                          <a:effectLst/>
                        </a:rPr>
                        <a:t>top holding-5</a:t>
                      </a:r>
                      <a:endParaRPr lang="en-US" sz="1100" b="0" i="0" u="none" strike="noStrike" dirty="0">
                        <a:solidFill>
                          <a:schemeClr val="bg2"/>
                        </a:solidFill>
                        <a:effectLst/>
                        <a:latin typeface="新細明體" panose="02020500000000000000" pitchFamily="18" charset="-120"/>
                        <a:ea typeface="新細明體" panose="02020500000000000000" pitchFamily="18" charset="-120"/>
                      </a:endParaRPr>
                    </a:p>
                  </a:txBody>
                  <a:tcPr marL="2205" marR="2205" marT="2205" marB="0" anchor="ctr">
                    <a:solidFill>
                      <a:srgbClr val="CA2420"/>
                    </a:solidFill>
                  </a:tcPr>
                </a:tc>
                <a:tc>
                  <a:txBody>
                    <a:bodyPr/>
                    <a:lstStyle/>
                    <a:p>
                      <a:pPr algn="ctr" fontAlgn="b"/>
                      <a:r>
                        <a:rPr lang="zh-TW" altLang="en-US" sz="1100" u="none" strike="noStrike" dirty="0">
                          <a:solidFill>
                            <a:schemeClr val="bg2"/>
                          </a:solidFill>
                          <a:effectLst/>
                        </a:rPr>
                        <a:t>百分比</a:t>
                      </a:r>
                      <a:endParaRPr lang="zh-TW" altLang="en-US" sz="1100" b="0" i="0" u="none" strike="noStrike" dirty="0">
                        <a:solidFill>
                          <a:schemeClr val="bg2"/>
                        </a:solidFill>
                        <a:effectLst/>
                        <a:latin typeface="新細明體" panose="02020500000000000000" pitchFamily="18" charset="-120"/>
                        <a:ea typeface="新細明體" panose="02020500000000000000" pitchFamily="18" charset="-120"/>
                      </a:endParaRPr>
                    </a:p>
                  </a:txBody>
                  <a:tcPr marL="2205" marR="2205" marT="2205" marB="0" anchor="ctr">
                    <a:solidFill>
                      <a:srgbClr val="CA2420"/>
                    </a:solidFill>
                  </a:tcPr>
                </a:tc>
                <a:tc>
                  <a:txBody>
                    <a:bodyPr/>
                    <a:lstStyle/>
                    <a:p>
                      <a:pPr algn="ctr" fontAlgn="b"/>
                      <a:r>
                        <a:rPr lang="en-US" sz="1100" u="none" strike="noStrike" dirty="0">
                          <a:solidFill>
                            <a:schemeClr val="bg2"/>
                          </a:solidFill>
                          <a:effectLst/>
                        </a:rPr>
                        <a:t>Top 5 </a:t>
                      </a:r>
                      <a:r>
                        <a:rPr lang="zh-TW" altLang="en-US" sz="1100" u="none" strike="noStrike" dirty="0">
                          <a:solidFill>
                            <a:schemeClr val="bg2"/>
                          </a:solidFill>
                          <a:effectLst/>
                        </a:rPr>
                        <a:t>百分比加總</a:t>
                      </a:r>
                      <a:endParaRPr lang="zh-TW" altLang="en-US" sz="1100" b="0" i="0" u="none" strike="noStrike" dirty="0">
                        <a:solidFill>
                          <a:schemeClr val="bg2"/>
                        </a:solidFill>
                        <a:effectLst/>
                        <a:latin typeface="新細明體" panose="02020500000000000000" pitchFamily="18" charset="-120"/>
                        <a:ea typeface="新細明體" panose="02020500000000000000" pitchFamily="18" charset="-120"/>
                      </a:endParaRPr>
                    </a:p>
                  </a:txBody>
                  <a:tcPr marL="2205" marR="2205" marT="2205" marB="0" anchor="ctr">
                    <a:solidFill>
                      <a:srgbClr val="CA2420"/>
                    </a:solidFill>
                  </a:tcPr>
                </a:tc>
                <a:extLst>
                  <a:ext uri="{0D108BD9-81ED-4DB2-BD59-A6C34878D82A}">
                    <a16:rowId xmlns:a16="http://schemas.microsoft.com/office/drawing/2014/main" val="819334687"/>
                  </a:ext>
                </a:extLst>
              </a:tr>
              <a:tr h="419312">
                <a:tc>
                  <a:txBody>
                    <a:bodyPr/>
                    <a:lstStyle/>
                    <a:p>
                      <a:pPr algn="ctr" fontAlgn="b"/>
                      <a:r>
                        <a:rPr lang="zh-TW" altLang="en-US" sz="1100" u="none" strike="noStrike" dirty="0">
                          <a:effectLst/>
                        </a:rPr>
                        <a:t>復華已開發國家</a:t>
                      </a:r>
                      <a:r>
                        <a:rPr lang="en-US" altLang="zh-TW" sz="1100" u="none" strike="noStrike" dirty="0">
                          <a:effectLst/>
                        </a:rPr>
                        <a:t>300</a:t>
                      </a:r>
                      <a:r>
                        <a:rPr lang="zh-TW" altLang="en-US" sz="1100" u="none" strike="noStrike" dirty="0">
                          <a:effectLst/>
                        </a:rPr>
                        <a:t>股票指數基金</a:t>
                      </a:r>
                      <a:r>
                        <a:rPr lang="en-US" altLang="zh-TW" sz="1100" u="none" strike="noStrike" dirty="0">
                          <a:effectLst/>
                        </a:rPr>
                        <a:t>-</a:t>
                      </a:r>
                      <a:r>
                        <a:rPr lang="zh-TW" altLang="en-US" sz="1100" u="none" strike="noStrike" dirty="0">
                          <a:effectLst/>
                        </a:rPr>
                        <a:t>新台幣</a:t>
                      </a: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205" marR="2205" marT="2205" marB="0" anchor="ctr"/>
                </a:tc>
                <a:tc>
                  <a:txBody>
                    <a:bodyPr/>
                    <a:lstStyle/>
                    <a:p>
                      <a:pPr algn="ctr" fontAlgn="b"/>
                      <a:r>
                        <a:rPr lang="en-US" altLang="zh-TW" sz="1100" u="none" strike="noStrike">
                          <a:effectLst/>
                        </a:rPr>
                        <a:t>6.27</a:t>
                      </a:r>
                      <a:endParaRPr lang="en-US" altLang="zh-TW" sz="1100" b="0" i="0" u="none" strike="noStrike">
                        <a:solidFill>
                          <a:srgbClr val="000000"/>
                        </a:solidFill>
                        <a:effectLst/>
                        <a:latin typeface="新細明體" panose="02020500000000000000" pitchFamily="18" charset="-120"/>
                        <a:ea typeface="新細明體" panose="02020500000000000000" pitchFamily="18" charset="-120"/>
                      </a:endParaRPr>
                    </a:p>
                  </a:txBody>
                  <a:tcPr marL="2205" marR="2205" marT="2205" marB="0" anchor="ctr"/>
                </a:tc>
                <a:tc>
                  <a:txBody>
                    <a:bodyPr/>
                    <a:lstStyle/>
                    <a:p>
                      <a:pPr algn="ctr" fontAlgn="b"/>
                      <a:r>
                        <a:rPr lang="zh-TW" altLang="en-US" sz="1100" u="none" strike="noStrike" dirty="0">
                          <a:effectLst/>
                        </a:rPr>
                        <a:t>復華美元高收益債券指數基金</a:t>
                      </a:r>
                      <a:r>
                        <a:rPr lang="en-US" altLang="zh-TW" sz="1100" u="none" strike="noStrike" dirty="0">
                          <a:effectLst/>
                        </a:rPr>
                        <a:t>-</a:t>
                      </a:r>
                      <a:r>
                        <a:rPr lang="zh-TW" altLang="en-US" sz="1100" u="none" strike="noStrike" dirty="0">
                          <a:effectLst/>
                        </a:rPr>
                        <a:t>新臺幣</a:t>
                      </a:r>
                      <a:r>
                        <a:rPr lang="en-US" altLang="zh-TW" sz="1100" u="none" strike="noStrike" dirty="0">
                          <a:effectLst/>
                        </a:rPr>
                        <a:t>A</a:t>
                      </a:r>
                      <a:endParaRPr lang="en-US" altLang="zh-TW"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205" marR="2205" marT="2205" marB="0" anchor="ctr"/>
                </a:tc>
                <a:tc>
                  <a:txBody>
                    <a:bodyPr/>
                    <a:lstStyle/>
                    <a:p>
                      <a:pPr algn="ctr" fontAlgn="b"/>
                      <a:r>
                        <a:rPr lang="en-US" altLang="zh-TW" sz="1100" u="none" strike="noStrike" dirty="0">
                          <a:effectLst/>
                        </a:rPr>
                        <a:t>5.8</a:t>
                      </a:r>
                      <a:endParaRPr lang="en-US" altLang="zh-TW"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205" marR="2205" marT="2205" marB="0" anchor="ctr"/>
                </a:tc>
                <a:tc>
                  <a:txBody>
                    <a:bodyPr/>
                    <a:lstStyle/>
                    <a:p>
                      <a:pPr algn="ctr" fontAlgn="b"/>
                      <a:r>
                        <a:rPr lang="zh-TW" altLang="en-US" sz="1100" u="none" strike="noStrike" dirty="0">
                          <a:effectLst/>
                        </a:rPr>
                        <a:t>柏瑞全球策略高收益債券基金</a:t>
                      </a:r>
                      <a:r>
                        <a:rPr lang="en-US" altLang="zh-TW" sz="1100" u="none" strike="noStrike" dirty="0">
                          <a:effectLst/>
                        </a:rPr>
                        <a:t>-I</a:t>
                      </a:r>
                      <a:r>
                        <a:rPr lang="zh-TW" altLang="en-US" sz="1100" u="none" strike="noStrike" dirty="0">
                          <a:effectLst/>
                        </a:rPr>
                        <a:t>類型</a:t>
                      </a: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205" marR="2205" marT="2205" marB="0" anchor="ctr"/>
                </a:tc>
                <a:tc>
                  <a:txBody>
                    <a:bodyPr/>
                    <a:lstStyle/>
                    <a:p>
                      <a:pPr algn="ctr" fontAlgn="b"/>
                      <a:r>
                        <a:rPr lang="en-US" altLang="zh-TW" sz="1100" u="none" strike="noStrike" dirty="0">
                          <a:effectLst/>
                        </a:rPr>
                        <a:t>4.82</a:t>
                      </a:r>
                      <a:endParaRPr lang="en-US" altLang="zh-TW"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205" marR="2205" marT="2205" marB="0" anchor="ctr"/>
                </a:tc>
                <a:tc>
                  <a:txBody>
                    <a:bodyPr/>
                    <a:lstStyle/>
                    <a:p>
                      <a:pPr algn="ctr" fontAlgn="b"/>
                      <a:r>
                        <a:rPr lang="en-US" altLang="zh-TW" sz="1100" u="none" strike="noStrike" dirty="0">
                          <a:effectLst/>
                        </a:rPr>
                        <a:t>33.58</a:t>
                      </a:r>
                      <a:endParaRPr lang="en-US" altLang="zh-TW"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205" marR="2205" marT="2205" marB="0" anchor="ctr"/>
                </a:tc>
                <a:extLst>
                  <a:ext uri="{0D108BD9-81ED-4DB2-BD59-A6C34878D82A}">
                    <a16:rowId xmlns:a16="http://schemas.microsoft.com/office/drawing/2014/main" val="205207473"/>
                  </a:ext>
                </a:extLst>
              </a:tr>
            </a:tbl>
          </a:graphicData>
        </a:graphic>
      </p:graphicFrame>
      <p:sp>
        <p:nvSpPr>
          <p:cNvPr id="21" name="標題 3"/>
          <p:cNvSpPr txBox="1">
            <a:spLocks/>
          </p:cNvSpPr>
          <p:nvPr/>
        </p:nvSpPr>
        <p:spPr>
          <a:xfrm>
            <a:off x="306358" y="935168"/>
            <a:ext cx="2641059" cy="269799"/>
          </a:xfrm>
          <a:prstGeom prst="rect">
            <a:avLst/>
          </a:prstGeom>
        </p:spPr>
        <p:txBody>
          <a:bodyPr lIns="0" tIns="0" rIns="0" bIns="0" anchor="ctr" anchorCtr="0"/>
          <a:lstStyle>
            <a:lvl1pPr algn="l" defTabSz="957263" rtl="0" eaLnBrk="1" fontAlgn="base" hangingPunct="1">
              <a:lnSpc>
                <a:spcPct val="100000"/>
              </a:lnSpc>
              <a:spcBef>
                <a:spcPct val="0"/>
              </a:spcBef>
              <a:spcAft>
                <a:spcPct val="0"/>
              </a:spcAft>
              <a:defRPr kumimoji="1" lang="en-GB" sz="2400" b="1" baseline="0" dirty="0">
                <a:solidFill>
                  <a:schemeClr val="tx1"/>
                </a:solidFill>
                <a:latin typeface="+mn-lt"/>
                <a:ea typeface="+mn-ea"/>
                <a:cs typeface="Arial Unicode MS" pitchFamily="34" charset="-128"/>
              </a:defRPr>
            </a:lvl1pPr>
            <a:lvl2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kumimoji="1"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kumimoji="1" sz="2400" b="1">
                <a:solidFill>
                  <a:schemeClr val="tx1"/>
                </a:solidFill>
                <a:latin typeface="Arial" charset="0"/>
              </a:defRPr>
            </a:lvl6pPr>
            <a:lvl7pPr marL="914400" algn="l" defTabSz="957263" rtl="0" eaLnBrk="1" fontAlgn="base" hangingPunct="1">
              <a:spcBef>
                <a:spcPct val="0"/>
              </a:spcBef>
              <a:spcAft>
                <a:spcPct val="0"/>
              </a:spcAft>
              <a:defRPr kumimoji="1" sz="2400" b="1">
                <a:solidFill>
                  <a:schemeClr val="tx1"/>
                </a:solidFill>
                <a:latin typeface="Arial" charset="0"/>
              </a:defRPr>
            </a:lvl7pPr>
            <a:lvl8pPr marL="1371600" algn="l" defTabSz="957263" rtl="0" eaLnBrk="1" fontAlgn="base" hangingPunct="1">
              <a:spcBef>
                <a:spcPct val="0"/>
              </a:spcBef>
              <a:spcAft>
                <a:spcPct val="0"/>
              </a:spcAft>
              <a:defRPr kumimoji="1" sz="2400" b="1">
                <a:solidFill>
                  <a:schemeClr val="tx1"/>
                </a:solidFill>
                <a:latin typeface="Arial" charset="0"/>
              </a:defRPr>
            </a:lvl8pPr>
            <a:lvl9pPr marL="1828800" algn="l" defTabSz="957263" rtl="0" eaLnBrk="1" fontAlgn="base" hangingPunct="1">
              <a:spcBef>
                <a:spcPct val="0"/>
              </a:spcBef>
              <a:spcAft>
                <a:spcPct val="0"/>
              </a:spcAft>
              <a:defRPr kumimoji="1" sz="2400" b="1">
                <a:solidFill>
                  <a:schemeClr val="tx1"/>
                </a:solidFill>
                <a:latin typeface="Arial" charset="0"/>
              </a:defRPr>
            </a:lvl9pPr>
          </a:lstStyle>
          <a:p>
            <a:r>
              <a:rPr lang="en-US" altLang="zh-TW" sz="1600" kern="0" dirty="0" smtClean="0"/>
              <a:t>Total Of Account</a:t>
            </a:r>
            <a:endParaRPr lang="zh-TW" altLang="en-US" sz="1600" kern="0" dirty="0"/>
          </a:p>
        </p:txBody>
      </p:sp>
    </p:spTree>
    <p:extLst>
      <p:ext uri="{BB962C8B-B14F-4D97-AF65-F5344CB8AC3E}">
        <p14:creationId xmlns:p14="http://schemas.microsoft.com/office/powerpoint/2010/main" val="88489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16</a:t>
            </a:fld>
            <a:endParaRPr lang="zh-TW" altLang="en-US"/>
          </a:p>
        </p:txBody>
      </p:sp>
      <p:sp>
        <p:nvSpPr>
          <p:cNvPr id="3" name="標題 2"/>
          <p:cNvSpPr>
            <a:spLocks noGrp="1"/>
          </p:cNvSpPr>
          <p:nvPr>
            <p:ph type="title"/>
          </p:nvPr>
        </p:nvSpPr>
        <p:spPr/>
        <p:txBody>
          <a:bodyPr/>
          <a:lstStyle/>
          <a:p>
            <a:pPr algn="ctr"/>
            <a:r>
              <a:rPr lang="en-US" altLang="zh-TW" dirty="0" smtClean="0"/>
              <a:t>AIA_DB_Mapping.py </a:t>
            </a:r>
            <a:r>
              <a:rPr lang="en-US" altLang="zh-TW" dirty="0" smtClean="0">
                <a:sym typeface="Wingdings" panose="05000000000000000000" pitchFamily="2" charset="2"/>
              </a:rPr>
              <a:t> </a:t>
            </a:r>
            <a:r>
              <a:rPr lang="zh-TW" altLang="en-US" dirty="0" smtClean="0"/>
              <a:t> </a:t>
            </a:r>
            <a:r>
              <a:rPr lang="en-US" altLang="zh-TW" dirty="0" smtClean="0"/>
              <a:t>Mapping</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102488812"/>
              </p:ext>
            </p:extLst>
          </p:nvPr>
        </p:nvGraphicFramePr>
        <p:xfrm>
          <a:off x="372772" y="1065167"/>
          <a:ext cx="8385093" cy="4457952"/>
        </p:xfrm>
        <a:graphic>
          <a:graphicData uri="http://schemas.openxmlformats.org/drawingml/2006/table">
            <a:tbl>
              <a:tblPr/>
              <a:tblGrid>
                <a:gridCol w="5085290">
                  <a:extLst>
                    <a:ext uri="{9D8B030D-6E8A-4147-A177-3AD203B41FA5}">
                      <a16:colId xmlns:a16="http://schemas.microsoft.com/office/drawing/2014/main" val="3096220280"/>
                    </a:ext>
                  </a:extLst>
                </a:gridCol>
                <a:gridCol w="1057008">
                  <a:extLst>
                    <a:ext uri="{9D8B030D-6E8A-4147-A177-3AD203B41FA5}">
                      <a16:colId xmlns:a16="http://schemas.microsoft.com/office/drawing/2014/main" val="2954761737"/>
                    </a:ext>
                  </a:extLst>
                </a:gridCol>
                <a:gridCol w="1547431">
                  <a:extLst>
                    <a:ext uri="{9D8B030D-6E8A-4147-A177-3AD203B41FA5}">
                      <a16:colId xmlns:a16="http://schemas.microsoft.com/office/drawing/2014/main" val="2062502758"/>
                    </a:ext>
                  </a:extLst>
                </a:gridCol>
                <a:gridCol w="695364">
                  <a:extLst>
                    <a:ext uri="{9D8B030D-6E8A-4147-A177-3AD203B41FA5}">
                      <a16:colId xmlns:a16="http://schemas.microsoft.com/office/drawing/2014/main" val="1526994439"/>
                    </a:ext>
                  </a:extLst>
                </a:gridCol>
              </a:tblGrid>
              <a:tr h="286075">
                <a:tc>
                  <a:txBody>
                    <a:bodyPr/>
                    <a:lstStyle/>
                    <a:p>
                      <a:pPr algn="ctr" fontAlgn="b"/>
                      <a:r>
                        <a:rPr lang="en-US" sz="1100" b="1" i="0" u="none" strike="noStrike" dirty="0">
                          <a:solidFill>
                            <a:schemeClr val="bg1"/>
                          </a:solidFill>
                          <a:effectLst/>
                          <a:latin typeface="微軟正黑體" panose="020B0604030504040204" pitchFamily="34" charset="-120"/>
                          <a:ea typeface="微軟正黑體" panose="020B0604030504040204" pitchFamily="34" charset="-120"/>
                        </a:rPr>
                        <a:t>Account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tc>
                  <a:txBody>
                    <a:bodyPr/>
                    <a:lstStyle/>
                    <a:p>
                      <a:pPr algn="ctr" fontAlgn="b"/>
                      <a:r>
                        <a:rPr lang="en-US" sz="1100" b="1" i="0" u="none" strike="noStrike" dirty="0">
                          <a:solidFill>
                            <a:schemeClr val="bg1"/>
                          </a:solidFill>
                          <a:effectLst/>
                          <a:latin typeface="微軟正黑體" panose="020B0604030504040204" pitchFamily="34" charset="-120"/>
                          <a:ea typeface="微軟正黑體" panose="020B0604030504040204" pitchFamily="34" charset="-120"/>
                        </a:rPr>
                        <a:t>AUM 6/30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tc>
                  <a:txBody>
                    <a:bodyPr/>
                    <a:lstStyle/>
                    <a:p>
                      <a:pPr algn="ctr" fontAlgn="b"/>
                      <a:r>
                        <a:rPr lang="en-US" sz="1100" b="1" i="0" u="none" strike="noStrike" dirty="0">
                          <a:solidFill>
                            <a:schemeClr val="bg1"/>
                          </a:solidFill>
                          <a:effectLst/>
                          <a:latin typeface="微軟正黑體" panose="020B0604030504040204" pitchFamily="34" charset="-120"/>
                          <a:ea typeface="微軟正黑體" panose="020B0604030504040204" pitchFamily="34" charset="-120"/>
                        </a:rPr>
                        <a:t>DB AUM</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tc>
                  <a:txBody>
                    <a:bodyPr/>
                    <a:lstStyle/>
                    <a:p>
                      <a:pPr algn="ctr" fontAlgn="b"/>
                      <a:r>
                        <a:rPr lang="en-US" sz="1100" b="1" i="0" u="none" strike="noStrike" dirty="0">
                          <a:solidFill>
                            <a:schemeClr val="bg1"/>
                          </a:solidFill>
                          <a:effectLst/>
                          <a:latin typeface="微軟正黑體" panose="020B0604030504040204" pitchFamily="34" charset="-120"/>
                          <a:ea typeface="微軟正黑體" panose="020B0604030504040204" pitchFamily="34" charset="-120"/>
                        </a:rPr>
                        <a:t>DB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extLst>
                  <a:ext uri="{0D108BD9-81ED-4DB2-BD59-A6C34878D82A}">
                    <a16:rowId xmlns:a16="http://schemas.microsoft.com/office/drawing/2014/main" val="190393358"/>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南山人壽委託復華投信投資帳戶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新臺幣精選平衡型</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49,313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5,776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11.71%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260314363"/>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安聯人壽委託德盛安聯投信投資帳戶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台幣環球股債均衡組合</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月撥回資產</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9,773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1,156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11.83%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454455018"/>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合作金庫人壽新臺幣環球穩健投資帳戶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委託復華投信運用操作</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轉投入</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7,236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427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5.90%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2951142295"/>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富邦人壽委託安聯投信</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優享退月提解全權委託投資帳戶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5,279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0.58%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1209067134"/>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三商美邦人壽鑫穩健投資帳戶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4,708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10.59%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023642280"/>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*保誠人壽全權委託富蘭克林華美投信投資帳戶</a:t>
                      </a:r>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新臺幣股債平衡收益帳戶</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3,676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363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9.86%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143410246"/>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台灣人壽委託群益投信投資帳戶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安鑫增益投資帳戶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新臺幣</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3,007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496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16.50%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4126861192"/>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保誠人壽全權委託宏利投信投資帳戶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亞洲亮點收益帳戶</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2,944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2.56%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2043766922"/>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臺銀人壽委託復華投信投資帳戶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新台幣精選平衡型</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2,782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4.60%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837949188"/>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台灣人壽台幣代操帳戶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成長型</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2,213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2.51%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3510190806"/>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安聯人壽委託復華投信投資帳戶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豐收得利</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月撥回資產</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2,113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4268985321"/>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*法國巴黎人壽新臺幣環球成長投資帳戶</a:t>
                      </a:r>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委託富蘭克林華美投信運用操作</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1,989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102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5.10%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805716775"/>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台灣人壽委託宏利投信</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台幣投資帳戶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成長型</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二</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1,818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103651340"/>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*安聯人壽委託富蘭克林華美投信投資帳戶</a:t>
                      </a:r>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_</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新臺幣多元收益</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1,694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125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484946932"/>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全球人壽優選樂退投資帳戶</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1,621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514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31.72%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87576416"/>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法國巴黎人壽新臺幣全球平衡投資帳戶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委託復華投信運用操作</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月撥現</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1,478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3.64%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4286819459"/>
                  </a:ext>
                </a:extLst>
              </a:tr>
              <a:tr h="231061">
                <a:tc>
                  <a:txBody>
                    <a:bodyPr/>
                    <a:lstStyle/>
                    <a:p>
                      <a:pPr algn="l" fontAlgn="b"/>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合作金庫人壽新臺幣環球穩健投資帳戶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委託安聯投信運用操作</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轉投入</a:t>
                      </a: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1,219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a:solidFill>
                            <a:srgbClr val="000000"/>
                          </a:solidFill>
                          <a:effectLst/>
                          <a:latin typeface="微軟正黑體" panose="020B0604030504040204" pitchFamily="34" charset="-120"/>
                          <a:ea typeface="微軟正黑體" panose="020B0604030504040204" pitchFamily="34" charset="-120"/>
                        </a:rPr>
                        <a:t>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100" b="0" i="0" u="none" strike="noStrike" dirty="0">
                          <a:solidFill>
                            <a:srgbClr val="000000"/>
                          </a:solidFill>
                          <a:effectLst/>
                          <a:latin typeface="微軟正黑體" panose="020B0604030504040204" pitchFamily="34" charset="-120"/>
                          <a:ea typeface="微軟正黑體" panose="020B0604030504040204" pitchFamily="34" charset="-120"/>
                        </a:rPr>
                        <a:t>2.09%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3372779164"/>
                  </a:ext>
                </a:extLst>
              </a:tr>
              <a:tr h="231061">
                <a:tc>
                  <a:txBody>
                    <a:bodyPr/>
                    <a:lstStyle/>
                    <a:p>
                      <a:pPr algn="r" rtl="0" fontAlgn="b"/>
                      <a:r>
                        <a:rPr lang="en-US" sz="1000" b="1" i="0" u="none" strike="noStrike" dirty="0">
                          <a:solidFill>
                            <a:srgbClr val="000000"/>
                          </a:solidFill>
                          <a:effectLst/>
                          <a:latin typeface="+mn-lt"/>
                          <a:ea typeface="新細明體" panose="02020500000000000000" pitchFamily="18" charset="-120"/>
                        </a:rPr>
                        <a:t>Total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tc>
                  <a:txBody>
                    <a:bodyPr/>
                    <a:lstStyle/>
                    <a:p>
                      <a:pPr algn="r" fontAlgn="b"/>
                      <a:r>
                        <a:rPr lang="en-US" altLang="zh-TW" sz="1100" b="1" i="0" u="none" strike="noStrike" dirty="0">
                          <a:solidFill>
                            <a:srgbClr val="000000"/>
                          </a:solidFill>
                          <a:effectLst/>
                          <a:latin typeface="+mj-ea"/>
                          <a:ea typeface="+mj-ea"/>
                        </a:rPr>
                        <a:t>102,864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tc>
                  <a:txBody>
                    <a:bodyPr/>
                    <a:lstStyle/>
                    <a:p>
                      <a:pPr algn="r" fontAlgn="b"/>
                      <a:r>
                        <a:rPr lang="en-US" altLang="zh-TW" sz="1100" b="1" i="0" u="none" strike="noStrike" dirty="0">
                          <a:solidFill>
                            <a:srgbClr val="000000"/>
                          </a:solidFill>
                          <a:effectLst/>
                          <a:latin typeface="+mj-ea"/>
                          <a:ea typeface="+mj-ea"/>
                        </a:rPr>
                        <a:t>9,890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tc>
                  <a:txBody>
                    <a:bodyPr/>
                    <a:lstStyle/>
                    <a:p>
                      <a:pPr algn="r" fontAlgn="b"/>
                      <a:r>
                        <a:rPr lang="en-US" altLang="zh-TW" sz="1100" b="1" i="0" u="none" strike="noStrike" dirty="0">
                          <a:solidFill>
                            <a:srgbClr val="000000"/>
                          </a:solidFill>
                          <a:effectLst/>
                          <a:latin typeface="+mj-ea"/>
                          <a:ea typeface="+mj-ea"/>
                        </a:rPr>
                        <a:t>9.61%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extLst>
                  <a:ext uri="{0D108BD9-81ED-4DB2-BD59-A6C34878D82A}">
                    <a16:rowId xmlns:a16="http://schemas.microsoft.com/office/drawing/2014/main" val="632814481"/>
                  </a:ext>
                </a:extLst>
              </a:tr>
            </a:tbl>
          </a:graphicData>
        </a:graphic>
      </p:graphicFrame>
      <p:sp>
        <p:nvSpPr>
          <p:cNvPr id="7" name="矩形 6"/>
          <p:cNvSpPr/>
          <p:nvPr/>
        </p:nvSpPr>
        <p:spPr>
          <a:xfrm>
            <a:off x="-590114" y="5736483"/>
            <a:ext cx="7740721" cy="369332"/>
          </a:xfrm>
          <a:prstGeom prst="rect">
            <a:avLst/>
          </a:prstGeom>
        </p:spPr>
        <p:txBody>
          <a:bodyPr wrap="square">
            <a:spAutoFit/>
          </a:bodyPr>
          <a:lstStyle/>
          <a:p>
            <a:pPr lvl="2"/>
            <a:r>
              <a:rPr lang="en-US" altLang="zh-TW" kern="0" dirty="0">
                <a:sym typeface="Wingdings" panose="05000000000000000000" pitchFamily="2" charset="2"/>
              </a:rPr>
              <a:t>ILP Mandate Onshore </a:t>
            </a:r>
            <a:r>
              <a:rPr lang="en-US" altLang="zh-TW" kern="0" dirty="0"/>
              <a:t>Share by account – (  17 on AIA List ) </a:t>
            </a:r>
          </a:p>
        </p:txBody>
      </p:sp>
      <p:sp>
        <p:nvSpPr>
          <p:cNvPr id="8" name="矩形 7"/>
          <p:cNvSpPr/>
          <p:nvPr/>
        </p:nvSpPr>
        <p:spPr>
          <a:xfrm>
            <a:off x="68136" y="6414948"/>
            <a:ext cx="3058851" cy="415498"/>
          </a:xfrm>
          <a:prstGeom prst="rect">
            <a:avLst/>
          </a:prstGeom>
        </p:spPr>
        <p:txBody>
          <a:bodyPr wrap="none">
            <a:spAutoFit/>
          </a:bodyPr>
          <a:lstStyle/>
          <a:p>
            <a:r>
              <a:rPr lang="en-US" altLang="zh-TW" sz="1050" dirty="0"/>
              <a:t>Unit : NTD </a:t>
            </a:r>
            <a:r>
              <a:rPr lang="en-US" altLang="zh-TW" sz="1050" dirty="0" err="1"/>
              <a:t>mn</a:t>
            </a:r>
            <a:r>
              <a:rPr lang="en-US" altLang="zh-TW" sz="1050" dirty="0"/>
              <a:t>. Sorting by AUM as of </a:t>
            </a:r>
            <a:r>
              <a:rPr lang="en-US" altLang="zh-TW" sz="1050" dirty="0" smtClean="0"/>
              <a:t>2021/6/30</a:t>
            </a:r>
            <a:endParaRPr lang="en-US" altLang="zh-TW" sz="1050" dirty="0"/>
          </a:p>
          <a:p>
            <a:r>
              <a:rPr lang="en-US" altLang="zh-TW" sz="1050" dirty="0"/>
              <a:t>Source : SA. Data is as of June </a:t>
            </a:r>
            <a:r>
              <a:rPr lang="en-US" altLang="zh-TW" sz="1050" dirty="0" smtClean="0"/>
              <a:t>30</a:t>
            </a:r>
            <a:endParaRPr lang="en-US" altLang="zh-TW" sz="1050" dirty="0"/>
          </a:p>
        </p:txBody>
      </p:sp>
    </p:spTree>
    <p:extLst>
      <p:ext uri="{BB962C8B-B14F-4D97-AF65-F5344CB8AC3E}">
        <p14:creationId xmlns:p14="http://schemas.microsoft.com/office/powerpoint/2010/main" val="1902339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內容版面配置區 6">
            <a:extLst>
              <a:ext uri="{FF2B5EF4-FFF2-40B4-BE49-F238E27FC236}">
                <a16:creationId xmlns:a16="http://schemas.microsoft.com/office/drawing/2014/main" id="{04C9C7A4-8050-40B3-8A73-B3B5761A4DB4}"/>
              </a:ext>
            </a:extLst>
          </p:cNvPr>
          <p:cNvSpPr txBox="1">
            <a:spLocks/>
          </p:cNvSpPr>
          <p:nvPr/>
        </p:nvSpPr>
        <p:spPr>
          <a:xfrm>
            <a:off x="355569" y="1352455"/>
            <a:ext cx="8640000" cy="4180544"/>
          </a:xfrm>
          <a:prstGeom prst="rect">
            <a:avLst/>
          </a:prstGeom>
          <a:noFill/>
          <a:ln w="9525">
            <a:noFill/>
            <a:miter lim="800000"/>
            <a:headEnd/>
            <a:tailEnd/>
          </a:ln>
        </p:spPr>
        <p:txBody>
          <a:bodyPr lIns="0" tIns="59815" rIns="43200" bIns="59815"/>
          <a:lstStyle>
            <a:lvl1pPr marL="342900" indent="-342900" algn="l" defTabSz="815780" rtl="0" eaLnBrk="1" fontAlgn="base" hangingPunct="1">
              <a:lnSpc>
                <a:spcPct val="100000"/>
              </a:lnSpc>
              <a:spcBef>
                <a:spcPts val="200"/>
              </a:spcBef>
              <a:spcAft>
                <a:spcPts val="200"/>
              </a:spcAft>
              <a:buClr>
                <a:srgbClr val="CC3300"/>
              </a:buClr>
              <a:buSzPct val="90000"/>
              <a:buFont typeface="Wingdings" panose="05000000000000000000" pitchFamily="2" charset="2"/>
              <a:buChar char="n"/>
              <a:tabLst/>
              <a:defRPr kumimoji="1" lang="en-US" sz="20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SzPct val="70000"/>
              <a:buFont typeface="Wingdings" pitchFamily="2" charset="2"/>
              <a:buChar char="n"/>
              <a:defRPr kumimoji="1" lang="en-US" sz="180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SzPts val="1200"/>
              <a:buFont typeface="Arial" pitchFamily="34" charset="0"/>
              <a:buChar char="–"/>
              <a:defRPr kumimoji="1" lang="en-US" sz="180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US" sz="16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GB" sz="1600" baseline="0" dirty="0" smtClean="0">
                <a:solidFill>
                  <a:schemeClr val="tx1"/>
                </a:solidFill>
                <a:latin typeface="+mn-lt"/>
                <a:ea typeface="+mn-ea"/>
                <a:cs typeface="+mn-cs"/>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9pPr>
          </a:lstStyle>
          <a:p>
            <a:r>
              <a:rPr lang="en-US" sz="1662" kern="0" dirty="0"/>
              <a:t>Top 5 Funds by AUM size of ILP contracts are list below, and GE is the top 1 and included in 4 ILP contracts.</a:t>
            </a:r>
          </a:p>
          <a:p>
            <a:endParaRPr lang="en-US" sz="1662" kern="0" dirty="0"/>
          </a:p>
          <a:p>
            <a:endParaRPr lang="en-US" sz="1662" kern="0" dirty="0"/>
          </a:p>
          <a:p>
            <a:endParaRPr lang="en-US" sz="1662" kern="0" dirty="0"/>
          </a:p>
          <a:p>
            <a:endParaRPr lang="en-US" sz="1662" kern="0" dirty="0"/>
          </a:p>
          <a:p>
            <a:endParaRPr lang="en-US" sz="1662" kern="0" dirty="0"/>
          </a:p>
          <a:p>
            <a:endParaRPr lang="en-US" sz="1662" kern="0" dirty="0"/>
          </a:p>
          <a:p>
            <a:endParaRPr lang="en-US" sz="1662" kern="0" dirty="0"/>
          </a:p>
          <a:p>
            <a:r>
              <a:rPr lang="en-US" sz="1662" kern="0" dirty="0"/>
              <a:t>4 </a:t>
            </a:r>
            <a:r>
              <a:rPr lang="en-US" altLang="zh-TW" sz="1662" kern="0" dirty="0"/>
              <a:t>Nomura funds are included in Top 17 ILP contracts.</a:t>
            </a:r>
            <a:endParaRPr lang="en-US" sz="1662" kern="0" dirty="0"/>
          </a:p>
          <a:p>
            <a:endParaRPr lang="en-US" sz="1662" kern="0" dirty="0"/>
          </a:p>
          <a:p>
            <a:pPr marL="0" indent="0">
              <a:buNone/>
            </a:pPr>
            <a:endParaRPr lang="en-US" sz="1662"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17</a:t>
            </a:fld>
            <a:endParaRPr lang="zh-TW" altLang="en-US" dirty="0"/>
          </a:p>
        </p:txBody>
      </p:sp>
      <p:sp>
        <p:nvSpPr>
          <p:cNvPr id="4" name="標題 3"/>
          <p:cNvSpPr>
            <a:spLocks noGrp="1"/>
          </p:cNvSpPr>
          <p:nvPr>
            <p:ph type="title"/>
          </p:nvPr>
        </p:nvSpPr>
        <p:spPr/>
        <p:txBody>
          <a:bodyPr/>
          <a:lstStyle/>
          <a:p>
            <a:pPr algn="ctr"/>
            <a:r>
              <a:rPr lang="en-US" altLang="zh-TW" dirty="0" smtClean="0"/>
              <a:t>Account_Holding_Ana.py </a:t>
            </a:r>
            <a:r>
              <a:rPr lang="en-US" altLang="zh-TW" dirty="0" smtClean="0">
                <a:sym typeface="Wingdings" panose="05000000000000000000" pitchFamily="2" charset="2"/>
              </a:rPr>
              <a:t> Analysis </a:t>
            </a:r>
            <a:endParaRPr lang="zh-TW"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3274772575"/>
              </p:ext>
            </p:extLst>
          </p:nvPr>
        </p:nvGraphicFramePr>
        <p:xfrm>
          <a:off x="626025" y="4502750"/>
          <a:ext cx="7649978" cy="1525709"/>
        </p:xfrm>
        <a:graphic>
          <a:graphicData uri="http://schemas.openxmlformats.org/drawingml/2006/table">
            <a:tbl>
              <a:tblPr>
                <a:tableStyleId>{5C22544A-7EE6-4342-B048-85BDC9FD1C3A}</a:tableStyleId>
              </a:tblPr>
              <a:tblGrid>
                <a:gridCol w="5223954">
                  <a:extLst>
                    <a:ext uri="{9D8B030D-6E8A-4147-A177-3AD203B41FA5}">
                      <a16:colId xmlns:a16="http://schemas.microsoft.com/office/drawing/2014/main" val="1186141366"/>
                    </a:ext>
                  </a:extLst>
                </a:gridCol>
                <a:gridCol w="1073855">
                  <a:extLst>
                    <a:ext uri="{9D8B030D-6E8A-4147-A177-3AD203B41FA5}">
                      <a16:colId xmlns:a16="http://schemas.microsoft.com/office/drawing/2014/main" val="3279788701"/>
                    </a:ext>
                  </a:extLst>
                </a:gridCol>
                <a:gridCol w="1352169">
                  <a:extLst>
                    <a:ext uri="{9D8B030D-6E8A-4147-A177-3AD203B41FA5}">
                      <a16:colId xmlns:a16="http://schemas.microsoft.com/office/drawing/2014/main" val="4285539772"/>
                    </a:ext>
                  </a:extLst>
                </a:gridCol>
              </a:tblGrid>
              <a:tr h="257261">
                <a:tc>
                  <a:txBody>
                    <a:bodyPr/>
                    <a:lstStyle/>
                    <a:p>
                      <a:pPr algn="ctr" fontAlgn="ctr"/>
                      <a:r>
                        <a:rPr lang="en-US" sz="1000" u="none" strike="noStrike" dirty="0">
                          <a:solidFill>
                            <a:schemeClr val="bg2"/>
                          </a:solidFill>
                          <a:effectLst/>
                        </a:rPr>
                        <a:t>Fund Name</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Count of contract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AUM size (NTD </a:t>
                      </a:r>
                      <a:r>
                        <a:rPr lang="en-US" sz="1000" u="none" strike="noStrike" dirty="0" err="1">
                          <a:solidFill>
                            <a:schemeClr val="bg2"/>
                          </a:solidFill>
                          <a:effectLst/>
                        </a:rPr>
                        <a:t>mn</a:t>
                      </a:r>
                      <a:r>
                        <a:rPr lang="en-US" sz="1000" u="none" strike="noStrike" dirty="0">
                          <a:solidFill>
                            <a:schemeClr val="bg2"/>
                          </a:solidFill>
                          <a:effectLst/>
                        </a:rPr>
                        <a: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extLst>
                  <a:ext uri="{0D108BD9-81ED-4DB2-BD59-A6C34878D82A}">
                    <a16:rowId xmlns:a16="http://schemas.microsoft.com/office/drawing/2014/main" val="3529592584"/>
                  </a:ext>
                </a:extLst>
              </a:tr>
              <a:tr h="317112">
                <a:tc>
                  <a:txBody>
                    <a:bodyPr/>
                    <a:lstStyle/>
                    <a:p>
                      <a:pPr algn="ctr" fontAlgn="ctr"/>
                      <a:r>
                        <a:rPr lang="zh-TW" altLang="en-US" sz="1000" u="none" strike="noStrike" dirty="0">
                          <a:effectLst/>
                        </a:rPr>
                        <a:t> 野村環球基金</a:t>
                      </a:r>
                      <a:r>
                        <a:rPr lang="en-US" altLang="zh-TW" sz="1000" u="none" strike="noStrike" dirty="0">
                          <a:effectLst/>
                        </a:rPr>
                        <a:t>-S</a:t>
                      </a:r>
                      <a:r>
                        <a:rPr lang="zh-TW" altLang="en-US" sz="1000" u="none" strike="noStrike" dirty="0">
                          <a:effectLst/>
                        </a:rPr>
                        <a:t>類型新臺幣計價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4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618,791</a:t>
                      </a:r>
                    </a:p>
                  </a:txBody>
                  <a:tcPr marL="8792" marR="8792" marT="8792" marB="0" anchor="ctr"/>
                </a:tc>
                <a:extLst>
                  <a:ext uri="{0D108BD9-81ED-4DB2-BD59-A6C34878D82A}">
                    <a16:rowId xmlns:a16="http://schemas.microsoft.com/office/drawing/2014/main" val="624413525"/>
                  </a:ext>
                </a:extLst>
              </a:tr>
              <a:tr h="317112">
                <a:tc>
                  <a:txBody>
                    <a:bodyPr/>
                    <a:lstStyle/>
                    <a:p>
                      <a:pPr algn="ctr" fontAlgn="ctr"/>
                      <a:r>
                        <a:rPr lang="zh-TW" altLang="en-US" sz="1000" u="none" strike="noStrike" dirty="0">
                          <a:effectLst/>
                        </a:rPr>
                        <a:t> 野村全球金融收益基金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1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18,341</a:t>
                      </a:r>
                    </a:p>
                  </a:txBody>
                  <a:tcPr marL="8792" marR="8792" marT="8792" marB="0" anchor="ctr"/>
                </a:tc>
                <a:extLst>
                  <a:ext uri="{0D108BD9-81ED-4DB2-BD59-A6C34878D82A}">
                    <a16:rowId xmlns:a16="http://schemas.microsoft.com/office/drawing/2014/main" val="2450799873"/>
                  </a:ext>
                </a:extLst>
              </a:tr>
              <a:tr h="317112">
                <a:tc>
                  <a:txBody>
                    <a:bodyPr/>
                    <a:lstStyle/>
                    <a:p>
                      <a:pPr algn="ctr" fontAlgn="ctr"/>
                      <a:r>
                        <a:rPr lang="zh-TW" altLang="en-US" sz="1000" u="none" strike="noStrike">
                          <a:effectLst/>
                        </a:rPr>
                        <a:t> 野村美利堅高收益債基金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a:effectLst/>
                        </a:rPr>
                        <a:t>                               </a:t>
                      </a:r>
                      <a:r>
                        <a:rPr lang="en-US" altLang="zh-TW" sz="1000" u="none" strike="noStrike">
                          <a:effectLst/>
                        </a:rPr>
                        <a:t>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12,159</a:t>
                      </a:r>
                    </a:p>
                  </a:txBody>
                  <a:tcPr marL="8792" marR="8792" marT="8792" marB="0" anchor="ctr"/>
                </a:tc>
                <a:extLst>
                  <a:ext uri="{0D108BD9-81ED-4DB2-BD59-A6C34878D82A}">
                    <a16:rowId xmlns:a16="http://schemas.microsoft.com/office/drawing/2014/main" val="737244166"/>
                  </a:ext>
                </a:extLst>
              </a:tr>
              <a:tr h="317112">
                <a:tc>
                  <a:txBody>
                    <a:bodyPr/>
                    <a:lstStyle/>
                    <a:p>
                      <a:pPr algn="ctr" fontAlgn="ctr"/>
                      <a:r>
                        <a:rPr lang="zh-TW" altLang="en-US" sz="1000" u="none" strike="noStrike" dirty="0">
                          <a:effectLst/>
                        </a:rPr>
                        <a:t> 野村環球高收益債基金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a:effectLst/>
                        </a:rPr>
                        <a:t>                               </a:t>
                      </a:r>
                      <a:r>
                        <a:rPr lang="en-US" altLang="zh-TW" sz="1000" u="none" strike="noStrike">
                          <a:effectLst/>
                        </a:rPr>
                        <a:t>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11,997</a:t>
                      </a:r>
                    </a:p>
                  </a:txBody>
                  <a:tcPr marL="8792" marR="8792" marT="8792" marB="0" anchor="ctr"/>
                </a:tc>
                <a:extLst>
                  <a:ext uri="{0D108BD9-81ED-4DB2-BD59-A6C34878D82A}">
                    <a16:rowId xmlns:a16="http://schemas.microsoft.com/office/drawing/2014/main" val="1156761123"/>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965915131"/>
              </p:ext>
            </p:extLst>
          </p:nvPr>
        </p:nvGraphicFramePr>
        <p:xfrm>
          <a:off x="626025" y="2068033"/>
          <a:ext cx="7576142" cy="1737445"/>
        </p:xfrm>
        <a:graphic>
          <a:graphicData uri="http://schemas.openxmlformats.org/drawingml/2006/table">
            <a:tbl>
              <a:tblPr>
                <a:tableStyleId>{5C22544A-7EE6-4342-B048-85BDC9FD1C3A}</a:tableStyleId>
              </a:tblPr>
              <a:tblGrid>
                <a:gridCol w="5173533">
                  <a:extLst>
                    <a:ext uri="{9D8B030D-6E8A-4147-A177-3AD203B41FA5}">
                      <a16:colId xmlns:a16="http://schemas.microsoft.com/office/drawing/2014/main" val="1702878563"/>
                    </a:ext>
                  </a:extLst>
                </a:gridCol>
                <a:gridCol w="1063490">
                  <a:extLst>
                    <a:ext uri="{9D8B030D-6E8A-4147-A177-3AD203B41FA5}">
                      <a16:colId xmlns:a16="http://schemas.microsoft.com/office/drawing/2014/main" val="544383230"/>
                    </a:ext>
                  </a:extLst>
                </a:gridCol>
                <a:gridCol w="1339119">
                  <a:extLst>
                    <a:ext uri="{9D8B030D-6E8A-4147-A177-3AD203B41FA5}">
                      <a16:colId xmlns:a16="http://schemas.microsoft.com/office/drawing/2014/main" val="1151518429"/>
                    </a:ext>
                  </a:extLst>
                </a:gridCol>
              </a:tblGrid>
              <a:tr h="175330">
                <a:tc>
                  <a:txBody>
                    <a:bodyPr/>
                    <a:lstStyle/>
                    <a:p>
                      <a:pPr algn="ctr" fontAlgn="ctr"/>
                      <a:r>
                        <a:rPr lang="en-US" sz="1000" u="none" strike="noStrike" dirty="0">
                          <a:solidFill>
                            <a:schemeClr val="bg2"/>
                          </a:solidFill>
                          <a:effectLst/>
                        </a:rPr>
                        <a:t>Fund Name</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Count of contract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AUM size (NTD </a:t>
                      </a:r>
                      <a:r>
                        <a:rPr lang="en-US" sz="1000" u="none" strike="noStrike" dirty="0" err="1">
                          <a:solidFill>
                            <a:schemeClr val="bg2"/>
                          </a:solidFill>
                          <a:effectLst/>
                        </a:rPr>
                        <a:t>mn</a:t>
                      </a:r>
                      <a:r>
                        <a:rPr lang="en-US" sz="1000" u="none" strike="noStrike" dirty="0">
                          <a:solidFill>
                            <a:schemeClr val="bg2"/>
                          </a:solidFill>
                          <a:effectLst/>
                        </a:rPr>
                        <a: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extLst>
                  <a:ext uri="{0D108BD9-81ED-4DB2-BD59-A6C34878D82A}">
                    <a16:rowId xmlns:a16="http://schemas.microsoft.com/office/drawing/2014/main" val="839979401"/>
                  </a:ext>
                </a:extLst>
              </a:tr>
              <a:tr h="275532">
                <a:tc>
                  <a:txBody>
                    <a:bodyPr/>
                    <a:lstStyle/>
                    <a:p>
                      <a:pPr algn="ctr" fontAlgn="ctr"/>
                      <a:r>
                        <a:rPr lang="zh-TW" altLang="en-US" sz="900" u="none" strike="noStrike" dirty="0">
                          <a:effectLst/>
                        </a:rPr>
                        <a:t> </a:t>
                      </a:r>
                      <a:r>
                        <a:rPr lang="zh-TW" altLang="en-US" sz="1000" u="none" strike="noStrike" dirty="0">
                          <a:effectLst/>
                        </a:rPr>
                        <a:t>野村環球基金</a:t>
                      </a:r>
                      <a:r>
                        <a:rPr lang="en-US" altLang="zh-TW" sz="1000" u="none" strike="noStrike" dirty="0">
                          <a:effectLst/>
                        </a:rPr>
                        <a:t>-S</a:t>
                      </a:r>
                      <a:r>
                        <a:rPr lang="zh-TW" altLang="en-US" sz="1000" u="none" strike="noStrike" dirty="0">
                          <a:effectLst/>
                        </a:rPr>
                        <a:t>類型新臺幣計價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4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618,791</a:t>
                      </a:r>
                    </a:p>
                  </a:txBody>
                  <a:tcPr marL="8792" marR="8792" marT="8792" marB="0" anchor="ctr"/>
                </a:tc>
                <a:extLst>
                  <a:ext uri="{0D108BD9-81ED-4DB2-BD59-A6C34878D82A}">
                    <a16:rowId xmlns:a16="http://schemas.microsoft.com/office/drawing/2014/main" val="390844174"/>
                  </a:ext>
                </a:extLst>
              </a:tr>
              <a:tr h="275532">
                <a:tc>
                  <a:txBody>
                    <a:bodyPr/>
                    <a:lstStyle/>
                    <a:p>
                      <a:pPr algn="ctr" fontAlgn="ctr"/>
                      <a:r>
                        <a:rPr lang="zh-TW" altLang="en-US" sz="1000" u="none" strike="noStrike" dirty="0">
                          <a:effectLst/>
                        </a:rPr>
                        <a:t> 復華全球大趨勢基金</a:t>
                      </a:r>
                      <a:r>
                        <a:rPr lang="en-US" altLang="zh-TW" sz="1000" u="none" strike="noStrike" dirty="0">
                          <a:effectLst/>
                        </a:rPr>
                        <a:t>-</a:t>
                      </a:r>
                      <a:r>
                        <a:rPr lang="zh-TW" altLang="en-US" sz="1000" u="none" strike="noStrike" dirty="0">
                          <a:effectLst/>
                        </a:rPr>
                        <a:t>新臺幣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6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503,202</a:t>
                      </a:r>
                    </a:p>
                  </a:txBody>
                  <a:tcPr marL="8792" marR="8792" marT="8792" marB="0" anchor="ctr"/>
                </a:tc>
                <a:extLst>
                  <a:ext uri="{0D108BD9-81ED-4DB2-BD59-A6C34878D82A}">
                    <a16:rowId xmlns:a16="http://schemas.microsoft.com/office/drawing/2014/main" val="1981024813"/>
                  </a:ext>
                </a:extLst>
              </a:tr>
              <a:tr h="275532">
                <a:tc>
                  <a:txBody>
                    <a:bodyPr/>
                    <a:lstStyle/>
                    <a:p>
                      <a:pPr algn="ctr" fontAlgn="ctr"/>
                      <a:r>
                        <a:rPr lang="zh-TW" altLang="en-US" sz="1000" u="none" strike="noStrike" dirty="0">
                          <a:effectLst/>
                        </a:rPr>
                        <a:t> 復華已開發國家</a:t>
                      </a:r>
                      <a:r>
                        <a:rPr lang="en-US" altLang="zh-TW" sz="1000" u="none" strike="noStrike" dirty="0">
                          <a:effectLst/>
                        </a:rPr>
                        <a:t>300</a:t>
                      </a:r>
                      <a:r>
                        <a:rPr lang="zh-TW" altLang="en-US" sz="1000" u="none" strike="noStrike" dirty="0">
                          <a:effectLst/>
                        </a:rPr>
                        <a:t>股票指數基金</a:t>
                      </a:r>
                      <a:r>
                        <a:rPr lang="en-US" altLang="zh-TW" sz="1000" u="none" strike="noStrike" dirty="0">
                          <a:effectLst/>
                        </a:rPr>
                        <a:t>-</a:t>
                      </a:r>
                      <a:r>
                        <a:rPr lang="zh-TW" altLang="en-US" sz="1000" u="none" strike="noStrike" dirty="0">
                          <a:effectLst/>
                        </a:rPr>
                        <a:t>新台幣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5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463,917</a:t>
                      </a:r>
                    </a:p>
                  </a:txBody>
                  <a:tcPr marL="8792" marR="8792" marT="8792" marB="0" anchor="ctr"/>
                </a:tc>
                <a:extLst>
                  <a:ext uri="{0D108BD9-81ED-4DB2-BD59-A6C34878D82A}">
                    <a16:rowId xmlns:a16="http://schemas.microsoft.com/office/drawing/2014/main" val="3636794705"/>
                  </a:ext>
                </a:extLst>
              </a:tr>
              <a:tr h="275532">
                <a:tc>
                  <a:txBody>
                    <a:bodyPr/>
                    <a:lstStyle/>
                    <a:p>
                      <a:pPr algn="ctr" fontAlgn="ctr"/>
                      <a:r>
                        <a:rPr lang="zh-TW" altLang="en-US" sz="1000" u="none" strike="noStrike">
                          <a:effectLst/>
                        </a:rPr>
                        <a:t> 復華美元高收益債券指數基金</a:t>
                      </a:r>
                      <a:r>
                        <a:rPr lang="en-US" altLang="zh-TW" sz="1000" u="none" strike="noStrike">
                          <a:effectLst/>
                        </a:rPr>
                        <a:t>-</a:t>
                      </a:r>
                      <a:r>
                        <a:rPr lang="zh-TW" altLang="en-US" sz="1000" u="none" strike="noStrike">
                          <a:effectLst/>
                        </a:rPr>
                        <a:t>新臺幣</a:t>
                      </a:r>
                      <a:r>
                        <a:rPr lang="en-US" altLang="zh-TW" sz="1000" u="none" strike="noStrike">
                          <a:effectLst/>
                        </a:rPr>
                        <a:t>A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5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419,432</a:t>
                      </a:r>
                    </a:p>
                  </a:txBody>
                  <a:tcPr marL="8792" marR="8792" marT="8792" marB="0" anchor="ctr"/>
                </a:tc>
                <a:extLst>
                  <a:ext uri="{0D108BD9-81ED-4DB2-BD59-A6C34878D82A}">
                    <a16:rowId xmlns:a16="http://schemas.microsoft.com/office/drawing/2014/main" val="3819062893"/>
                  </a:ext>
                </a:extLst>
              </a:tr>
              <a:tr h="275532">
                <a:tc>
                  <a:txBody>
                    <a:bodyPr/>
                    <a:lstStyle/>
                    <a:p>
                      <a:pPr algn="ctr" fontAlgn="ctr"/>
                      <a:r>
                        <a:rPr lang="zh-TW" altLang="en-US" sz="1000" u="none" strike="noStrike" dirty="0">
                          <a:effectLst/>
                        </a:rPr>
                        <a:t> 柏瑞全球策略高收益債券基金</a:t>
                      </a:r>
                      <a:r>
                        <a:rPr lang="en-US" altLang="zh-TW" sz="1000" u="none" strike="noStrike" dirty="0">
                          <a:effectLst/>
                        </a:rPr>
                        <a:t>-I</a:t>
                      </a:r>
                      <a:r>
                        <a:rPr lang="zh-TW" altLang="en-US" sz="1000" u="none" strike="noStrike" dirty="0">
                          <a:effectLst/>
                        </a:rPr>
                        <a:t>類型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a:effectLst/>
                        </a:rPr>
                        <a:t>                               </a:t>
                      </a:r>
                      <a:r>
                        <a:rPr lang="en-US" altLang="zh-TW" sz="1000" u="none" strike="noStrike">
                          <a:effectLst/>
                        </a:rPr>
                        <a:t>5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339,284</a:t>
                      </a:r>
                    </a:p>
                  </a:txBody>
                  <a:tcPr marL="8792" marR="8792" marT="8792" marB="0" anchor="ctr"/>
                </a:tc>
                <a:extLst>
                  <a:ext uri="{0D108BD9-81ED-4DB2-BD59-A6C34878D82A}">
                    <a16:rowId xmlns:a16="http://schemas.microsoft.com/office/drawing/2014/main" val="2576656874"/>
                  </a:ext>
                </a:extLst>
              </a:tr>
            </a:tbl>
          </a:graphicData>
        </a:graphic>
      </p:graphicFrame>
    </p:spTree>
    <p:extLst>
      <p:ext uri="{BB962C8B-B14F-4D97-AF65-F5344CB8AC3E}">
        <p14:creationId xmlns:p14="http://schemas.microsoft.com/office/powerpoint/2010/main" val="1214628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18</a:t>
            </a:fld>
            <a:endParaRPr lang="zh-TW" altLang="en-US"/>
          </a:p>
        </p:txBody>
      </p:sp>
      <p:sp>
        <p:nvSpPr>
          <p:cNvPr id="3" name="標題 2"/>
          <p:cNvSpPr>
            <a:spLocks noGrp="1"/>
          </p:cNvSpPr>
          <p:nvPr>
            <p:ph type="title"/>
          </p:nvPr>
        </p:nvSpPr>
        <p:spPr/>
        <p:txBody>
          <a:bodyPr/>
          <a:lstStyle/>
          <a:p>
            <a:pPr algn="ctr"/>
            <a:r>
              <a:rPr lang="en-US" altLang="zh-TW" dirty="0"/>
              <a:t>Ins </a:t>
            </a:r>
            <a:r>
              <a:rPr lang="zh-TW" altLang="en-US" dirty="0"/>
              <a:t>客戶歸戶</a:t>
            </a:r>
            <a:r>
              <a:rPr lang="en-US" altLang="zh-TW" dirty="0"/>
              <a:t>.</a:t>
            </a:r>
            <a:r>
              <a:rPr lang="en-US" altLang="zh-TW" dirty="0" err="1"/>
              <a:t>py</a:t>
            </a:r>
            <a:r>
              <a:rPr lang="en-US" altLang="zh-TW" dirty="0"/>
              <a:t> </a:t>
            </a:r>
            <a:r>
              <a:rPr lang="en-US" altLang="zh-TW" dirty="0" smtClean="0"/>
              <a:t> </a:t>
            </a:r>
            <a:r>
              <a:rPr lang="en-US" altLang="zh-TW" dirty="0" smtClean="0">
                <a:sym typeface="Wingdings" panose="05000000000000000000" pitchFamily="2" charset="2"/>
              </a:rPr>
              <a:t> </a:t>
            </a:r>
            <a:r>
              <a:rPr lang="en-US" altLang="zh-TW" dirty="0" smtClean="0"/>
              <a:t>New </a:t>
            </a:r>
            <a:r>
              <a:rPr lang="en-US" altLang="zh-TW" dirty="0"/>
              <a:t>Issue </a:t>
            </a:r>
            <a:r>
              <a:rPr lang="en-US" altLang="zh-TW" dirty="0" smtClean="0"/>
              <a:t>Account (</a:t>
            </a:r>
            <a:r>
              <a:rPr lang="zh-TW" altLang="en-US" dirty="0" smtClean="0"/>
              <a:t>精彩網</a:t>
            </a:r>
            <a:r>
              <a:rPr lang="en-US" altLang="zh-TW" dirty="0" smtClean="0"/>
              <a:t>)</a:t>
            </a:r>
            <a:endParaRPr lang="zh-TW" altLang="en-US" dirty="0"/>
          </a:p>
        </p:txBody>
      </p:sp>
      <p:pic>
        <p:nvPicPr>
          <p:cNvPr id="5" name="內容版面配置區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1290" y="1769570"/>
            <a:ext cx="6045798" cy="3994438"/>
          </a:xfrm>
        </p:spPr>
      </p:pic>
      <p:sp>
        <p:nvSpPr>
          <p:cNvPr id="6" name="矩形 5"/>
          <p:cNvSpPr/>
          <p:nvPr/>
        </p:nvSpPr>
        <p:spPr bwMode="auto">
          <a:xfrm>
            <a:off x="231290" y="3096588"/>
            <a:ext cx="6045798" cy="828339"/>
          </a:xfrm>
          <a:prstGeom prst="rect">
            <a:avLst/>
          </a:prstGeom>
          <a:noFill/>
          <a:ln w="38100" cap="flat" cmpd="sng" algn="ctr">
            <a:solidFill>
              <a:schemeClr val="accent1"/>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52" y="4917720"/>
            <a:ext cx="2705348" cy="656853"/>
          </a:xfrm>
          <a:prstGeom prst="rect">
            <a:avLst/>
          </a:prstGeom>
        </p:spPr>
      </p:pic>
      <p:sp>
        <p:nvSpPr>
          <p:cNvPr id="8" name="上彎箭號 7"/>
          <p:cNvSpPr/>
          <p:nvPr/>
        </p:nvSpPr>
        <p:spPr bwMode="auto">
          <a:xfrm rot="16200000">
            <a:off x="6785486" y="3332046"/>
            <a:ext cx="1173390" cy="1185762"/>
          </a:xfrm>
          <a:prstGeom prst="bentUpArrow">
            <a:avLst>
              <a:gd name="adj1" fmla="val 17986"/>
              <a:gd name="adj2" fmla="val 25000"/>
              <a:gd name="adj3" fmla="val 24221"/>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200" b="1" i="0" u="none" strike="noStrike" cap="none" normalizeH="0" baseline="0" dirty="0" err="1" smtClean="0">
              <a:ln>
                <a:noFill/>
              </a:ln>
              <a:solidFill>
                <a:schemeClr val="tx1"/>
              </a:solidFill>
              <a:effectLst/>
              <a:latin typeface="Arial" charset="0"/>
            </a:endParaRPr>
          </a:p>
        </p:txBody>
      </p:sp>
    </p:spTree>
    <p:extLst>
      <p:ext uri="{BB962C8B-B14F-4D97-AF65-F5344CB8AC3E}">
        <p14:creationId xmlns:p14="http://schemas.microsoft.com/office/powerpoint/2010/main" val="4041379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2</a:t>
            </a:fld>
            <a:endParaRPr lang="zh-TW" altLang="en-US" dirty="0"/>
          </a:p>
        </p:txBody>
      </p:sp>
      <p:sp>
        <p:nvSpPr>
          <p:cNvPr id="4" name="標題 3"/>
          <p:cNvSpPr>
            <a:spLocks noGrp="1"/>
          </p:cNvSpPr>
          <p:nvPr>
            <p:ph type="title"/>
          </p:nvPr>
        </p:nvSpPr>
        <p:spPr/>
        <p:txBody>
          <a:bodyPr/>
          <a:lstStyle/>
          <a:p>
            <a:r>
              <a:rPr lang="en-US" altLang="zh-TW" dirty="0"/>
              <a:t>Onshore ILP Mandate Wallet Share by SITE </a:t>
            </a:r>
            <a:endParaRPr lang="zh-TW" altLang="en-US" dirty="0"/>
          </a:p>
        </p:txBody>
      </p:sp>
      <p:graphicFrame>
        <p:nvGraphicFramePr>
          <p:cNvPr id="6" name="表格 5"/>
          <p:cNvGraphicFramePr>
            <a:graphicFrameLocks noGrp="1"/>
          </p:cNvGraphicFramePr>
          <p:nvPr>
            <p:extLst/>
          </p:nvPr>
        </p:nvGraphicFramePr>
        <p:xfrm>
          <a:off x="299232" y="1504878"/>
          <a:ext cx="8609377" cy="4654719"/>
        </p:xfrm>
        <a:graphic>
          <a:graphicData uri="http://schemas.openxmlformats.org/drawingml/2006/table">
            <a:tbl>
              <a:tblPr>
                <a:tableStyleId>{5C22544A-7EE6-4342-B048-85BDC9FD1C3A}</a:tableStyleId>
              </a:tblPr>
              <a:tblGrid>
                <a:gridCol w="1248729">
                  <a:extLst>
                    <a:ext uri="{9D8B030D-6E8A-4147-A177-3AD203B41FA5}">
                      <a16:colId xmlns:a16="http://schemas.microsoft.com/office/drawing/2014/main" val="3796711777"/>
                    </a:ext>
                  </a:extLst>
                </a:gridCol>
                <a:gridCol w="942438">
                  <a:extLst>
                    <a:ext uri="{9D8B030D-6E8A-4147-A177-3AD203B41FA5}">
                      <a16:colId xmlns:a16="http://schemas.microsoft.com/office/drawing/2014/main" val="289698003"/>
                    </a:ext>
                  </a:extLst>
                </a:gridCol>
                <a:gridCol w="1070485">
                  <a:extLst>
                    <a:ext uri="{9D8B030D-6E8A-4147-A177-3AD203B41FA5}">
                      <a16:colId xmlns:a16="http://schemas.microsoft.com/office/drawing/2014/main" val="1860340372"/>
                    </a:ext>
                  </a:extLst>
                </a:gridCol>
                <a:gridCol w="1370688">
                  <a:extLst>
                    <a:ext uri="{9D8B030D-6E8A-4147-A177-3AD203B41FA5}">
                      <a16:colId xmlns:a16="http://schemas.microsoft.com/office/drawing/2014/main" val="2142627392"/>
                    </a:ext>
                  </a:extLst>
                </a:gridCol>
                <a:gridCol w="753153">
                  <a:extLst>
                    <a:ext uri="{9D8B030D-6E8A-4147-A177-3AD203B41FA5}">
                      <a16:colId xmlns:a16="http://schemas.microsoft.com/office/drawing/2014/main" val="1371162750"/>
                    </a:ext>
                  </a:extLst>
                </a:gridCol>
                <a:gridCol w="728858">
                  <a:extLst>
                    <a:ext uri="{9D8B030D-6E8A-4147-A177-3AD203B41FA5}">
                      <a16:colId xmlns:a16="http://schemas.microsoft.com/office/drawing/2014/main" val="2652422674"/>
                    </a:ext>
                  </a:extLst>
                </a:gridCol>
                <a:gridCol w="2495026">
                  <a:extLst>
                    <a:ext uri="{9D8B030D-6E8A-4147-A177-3AD203B41FA5}">
                      <a16:colId xmlns:a16="http://schemas.microsoft.com/office/drawing/2014/main" val="1216050901"/>
                    </a:ext>
                  </a:extLst>
                </a:gridCol>
              </a:tblGrid>
              <a:tr h="31812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zh-TW" altLang="en-US" sz="1000" b="1" i="0" u="none" strike="noStrike" kern="1200" dirty="0">
                          <a:solidFill>
                            <a:srgbClr val="FFFFFF"/>
                          </a:solidFill>
                          <a:effectLst/>
                          <a:latin typeface="+mj-lt"/>
                          <a:ea typeface="新細明體" panose="02020500000000000000" pitchFamily="18" charset="-120"/>
                          <a:cs typeface="+mn-cs"/>
                        </a:rPr>
                        <a:t> </a:t>
                      </a:r>
                      <a:r>
                        <a:rPr kumimoji="1" lang="en-US" altLang="zh-TW" sz="1000" b="1" i="0" u="none" strike="noStrike" kern="1200" dirty="0" smtClean="0">
                          <a:solidFill>
                            <a:srgbClr val="FFFFFF"/>
                          </a:solidFill>
                          <a:effectLst/>
                          <a:latin typeface="+mj-lt"/>
                          <a:ea typeface="新細明體" panose="02020500000000000000" pitchFamily="18" charset="-120"/>
                          <a:cs typeface="+mn-cs"/>
                        </a:rPr>
                        <a:t>SITE</a:t>
                      </a:r>
                      <a:endParaRPr kumimoji="1" lang="zh-TW" altLang="en-US" sz="1000" b="1" i="0" u="none" strike="noStrike" kern="1200" dirty="0">
                        <a:solidFill>
                          <a:srgbClr val="FFFFFF"/>
                        </a:solidFill>
                        <a:effectLst/>
                        <a:latin typeface="+mj-lt"/>
                        <a:ea typeface="新細明體" panose="02020500000000000000" pitchFamily="18" charset="-120"/>
                        <a:cs typeface="+mn-cs"/>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000" b="1" i="0" u="none" strike="noStrike" kern="1200" dirty="0">
                          <a:solidFill>
                            <a:srgbClr val="FFFFFF"/>
                          </a:solidFill>
                          <a:effectLst/>
                          <a:latin typeface="+mj-lt"/>
                          <a:ea typeface="新細明體" panose="02020500000000000000" pitchFamily="18" charset="-120"/>
                          <a:cs typeface="+mn-cs"/>
                        </a:rPr>
                        <a:t> ILP # </a:t>
                      </a:r>
                      <a:r>
                        <a:rPr kumimoji="1" lang="en-US" sz="1000" b="1" i="0" u="none" strike="noStrike" kern="1200" dirty="0" smtClean="0">
                          <a:solidFill>
                            <a:srgbClr val="FFFFFF"/>
                          </a:solidFill>
                          <a:effectLst/>
                          <a:latin typeface="+mj-lt"/>
                          <a:ea typeface="新細明體" panose="02020500000000000000" pitchFamily="18" charset="-120"/>
                          <a:cs typeface="+mn-cs"/>
                        </a:rPr>
                        <a:t>account </a:t>
                      </a:r>
                      <a:endParaRPr kumimoji="1" lang="en-US" sz="1000" b="1" i="0" u="none" strike="noStrike" kern="1200" dirty="0">
                        <a:solidFill>
                          <a:srgbClr val="FFFFFF"/>
                        </a:solidFill>
                        <a:effectLst/>
                        <a:latin typeface="+mj-lt"/>
                        <a:ea typeface="新細明體" panose="02020500000000000000" pitchFamily="18" charset="-120"/>
                        <a:cs typeface="+mn-cs"/>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000" b="1" i="0" u="none" strike="noStrike" kern="1200" dirty="0">
                          <a:solidFill>
                            <a:srgbClr val="FFFFFF"/>
                          </a:solidFill>
                          <a:effectLst/>
                          <a:latin typeface="+mj-lt"/>
                          <a:ea typeface="新細明體" panose="02020500000000000000" pitchFamily="18" charset="-120"/>
                          <a:cs typeface="+mn-cs"/>
                        </a:rPr>
                        <a:t> DB # </a:t>
                      </a:r>
                      <a:r>
                        <a:rPr kumimoji="1" lang="en-US" sz="1000" b="1" i="0" u="none" strike="noStrike" kern="1200" dirty="0" smtClean="0">
                          <a:solidFill>
                            <a:srgbClr val="FFFFFF"/>
                          </a:solidFill>
                          <a:effectLst/>
                          <a:latin typeface="+mj-lt"/>
                          <a:ea typeface="新細明體" panose="02020500000000000000" pitchFamily="18" charset="-120"/>
                          <a:cs typeface="+mn-cs"/>
                        </a:rPr>
                        <a:t>account* </a:t>
                      </a:r>
                      <a:endParaRPr kumimoji="1" lang="en-US" sz="1000" b="1" i="0" u="none" strike="noStrike" kern="1200" dirty="0">
                        <a:solidFill>
                          <a:srgbClr val="FFFFFF"/>
                        </a:solidFill>
                        <a:effectLst/>
                        <a:latin typeface="+mj-lt"/>
                        <a:ea typeface="新細明體" panose="02020500000000000000" pitchFamily="18" charset="-120"/>
                        <a:cs typeface="+mn-cs"/>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000" b="1" i="0" u="none" strike="noStrike" kern="1200" dirty="0">
                          <a:solidFill>
                            <a:srgbClr val="FFFFFF"/>
                          </a:solidFill>
                          <a:effectLst/>
                          <a:latin typeface="+mj-lt"/>
                          <a:ea typeface="新細明體" panose="02020500000000000000" pitchFamily="18" charset="-120"/>
                          <a:cs typeface="+mn-cs"/>
                        </a:rPr>
                        <a:t> Contract size (TWD </a:t>
                      </a:r>
                      <a:r>
                        <a:rPr kumimoji="1" lang="en-US" sz="1000" b="1" i="0" u="none" strike="noStrike" kern="1200" dirty="0" err="1">
                          <a:solidFill>
                            <a:srgbClr val="FFFFFF"/>
                          </a:solidFill>
                          <a:effectLst/>
                          <a:latin typeface="+mj-lt"/>
                          <a:ea typeface="新細明體" panose="02020500000000000000" pitchFamily="18" charset="-120"/>
                          <a:cs typeface="+mn-cs"/>
                        </a:rPr>
                        <a:t>mn</a:t>
                      </a:r>
                      <a:r>
                        <a:rPr kumimoji="1" lang="en-US" sz="1000" b="1" i="0" u="none" strike="noStrike" kern="1200" dirty="0">
                          <a:solidFill>
                            <a:srgbClr val="FFFFFF"/>
                          </a:solidFill>
                          <a:effectLst/>
                          <a:latin typeface="+mj-lt"/>
                          <a:ea typeface="新細明體" panose="02020500000000000000" pitchFamily="18" charset="-120"/>
                          <a:cs typeface="+mn-cs"/>
                        </a:rPr>
                        <a:t>) </a:t>
                      </a: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000" b="1" i="0" u="none" strike="noStrike" kern="1200" dirty="0">
                          <a:solidFill>
                            <a:srgbClr val="FFFFFF"/>
                          </a:solidFill>
                          <a:effectLst/>
                          <a:latin typeface="+mj-lt"/>
                          <a:ea typeface="新細明體" panose="02020500000000000000" pitchFamily="18" charset="-120"/>
                          <a:cs typeface="+mn-cs"/>
                        </a:rPr>
                        <a:t> DB AUM </a:t>
                      </a: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sz="1000" b="1" i="0" u="none" strike="noStrike" kern="1200" dirty="0">
                          <a:solidFill>
                            <a:srgbClr val="FFFFFF"/>
                          </a:solidFill>
                          <a:effectLst/>
                          <a:latin typeface="+mj-lt"/>
                          <a:ea typeface="新細明體" panose="02020500000000000000" pitchFamily="18" charset="-120"/>
                          <a:cs typeface="+mn-cs"/>
                        </a:rPr>
                        <a:t> DB % </a:t>
                      </a: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000" b="1" i="0" u="none" strike="noStrike" dirty="0" smtClean="0">
                          <a:solidFill>
                            <a:srgbClr val="FFFFFF"/>
                          </a:solidFill>
                          <a:effectLst/>
                          <a:latin typeface="+mj-lt"/>
                          <a:ea typeface="新細明體" panose="02020500000000000000" pitchFamily="18" charset="-120"/>
                        </a:rPr>
                        <a:t>Reason</a:t>
                      </a:r>
                      <a:r>
                        <a:rPr lang="en-US" altLang="zh-TW" sz="1000" b="1" i="0" u="none" strike="noStrike" baseline="0" dirty="0" smtClean="0">
                          <a:solidFill>
                            <a:srgbClr val="FFFFFF"/>
                          </a:solidFill>
                          <a:effectLst/>
                          <a:latin typeface="+mj-lt"/>
                          <a:ea typeface="新細明體" panose="02020500000000000000" pitchFamily="18" charset="-120"/>
                        </a:rPr>
                        <a:t> for 0% wallet share</a:t>
                      </a:r>
                      <a:endParaRPr lang="en-US" altLang="zh-TW" sz="1000" b="1" i="0" u="none" strike="noStrike" dirty="0" smtClean="0">
                        <a:solidFill>
                          <a:srgbClr val="FFFFFF"/>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227654050"/>
                  </a:ext>
                </a:extLst>
              </a:tr>
              <a:tr h="195840">
                <a:tc>
                  <a:txBody>
                    <a:bodyPr/>
                    <a:lstStyle/>
                    <a:p>
                      <a:pPr algn="ctr" rtl="0" fontAlgn="ctr"/>
                      <a:r>
                        <a:rPr lang="en-US" altLang="zh-TW" sz="1000" b="1" i="0" u="none" strike="noStrike" dirty="0" err="1" smtClean="0">
                          <a:solidFill>
                            <a:srgbClr val="000000"/>
                          </a:solidFill>
                          <a:effectLst/>
                          <a:latin typeface="+mj-lt"/>
                          <a:ea typeface="新細明體" panose="02020500000000000000" pitchFamily="18" charset="-120"/>
                        </a:rPr>
                        <a:t>FuhHwa</a:t>
                      </a:r>
                      <a:r>
                        <a:rPr lang="en-US" altLang="zh-TW" sz="1000" b="1" i="0" u="none" strike="noStrike" dirty="0" smtClean="0">
                          <a:solidFill>
                            <a:srgbClr val="000000"/>
                          </a:solidFill>
                          <a:effectLst/>
                          <a:latin typeface="+mj-lt"/>
                          <a:ea typeface="新細明體" panose="02020500000000000000" pitchFamily="18" charset="-120"/>
                        </a:rPr>
                        <a:t> SITE</a:t>
                      </a:r>
                      <a:endParaRPr lang="en-US" altLang="zh-TW" sz="1000" b="1" i="0" u="none" strike="noStrike" dirty="0">
                        <a:solidFill>
                          <a:srgbClr val="000000"/>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24</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19</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69,691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6,856</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9.84%</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0"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74621546"/>
                  </a:ext>
                </a:extLst>
              </a:tr>
              <a:tr h="195840">
                <a:tc>
                  <a:txBody>
                    <a:bodyPr/>
                    <a:lstStyle/>
                    <a:p>
                      <a:pPr algn="ctr" rtl="0" fontAlgn="ctr"/>
                      <a:r>
                        <a:rPr lang="zh-TW" altLang="en-US" sz="1000" b="1" u="none" strike="noStrike" dirty="0">
                          <a:effectLst/>
                          <a:latin typeface="+mj-lt"/>
                        </a:rPr>
                        <a:t> </a:t>
                      </a:r>
                      <a:r>
                        <a:rPr lang="en-US" altLang="zh-TW" sz="1000" b="1" i="0" u="none" strike="noStrike" dirty="0" err="1" smtClean="0">
                          <a:solidFill>
                            <a:srgbClr val="000000"/>
                          </a:solidFill>
                          <a:effectLst/>
                          <a:latin typeface="+mj-lt"/>
                          <a:ea typeface="新細明體" panose="02020500000000000000" pitchFamily="18" charset="-120"/>
                        </a:rPr>
                        <a:t>Yuanta</a:t>
                      </a:r>
                      <a:r>
                        <a:rPr lang="en-US" altLang="zh-TW" sz="1000" b="1" i="0" u="none" strike="noStrike" dirty="0" smtClean="0">
                          <a:solidFill>
                            <a:srgbClr val="000000"/>
                          </a:solidFill>
                          <a:effectLst/>
                          <a:latin typeface="+mj-lt"/>
                          <a:ea typeface="新細明體" panose="02020500000000000000" pitchFamily="18" charset="-120"/>
                        </a:rPr>
                        <a:t> SITE</a:t>
                      </a:r>
                      <a:endParaRPr lang="en-US" altLang="zh-TW" sz="1000" b="1" i="0" u="none" strike="noStrike" dirty="0">
                        <a:solidFill>
                          <a:srgbClr val="000000"/>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a:effectLst/>
                          <a:latin typeface="+mj-lt"/>
                        </a:rPr>
                        <a:t>5</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i="0" u="none" strike="noStrike" dirty="0">
                          <a:solidFill>
                            <a:srgbClr val="FF0000"/>
                          </a:solidFill>
                          <a:effectLst/>
                          <a:latin typeface="+mj-lt"/>
                          <a:ea typeface="+mn-ea"/>
                        </a:rPr>
                        <a:t>4</a:t>
                      </a:r>
                      <a:endParaRPr lang="en-US" altLang="zh-TW" sz="1000" b="1" i="0" u="none" strike="noStrike" dirty="0">
                        <a:solidFill>
                          <a:srgbClr val="FF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25,171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1,057</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4.20%</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0"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90541119"/>
                  </a:ext>
                </a:extLst>
              </a:tr>
              <a:tr h="195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000" b="1" u="none" strike="noStrike" dirty="0">
                          <a:effectLst/>
                          <a:latin typeface="+mj-lt"/>
                        </a:rPr>
                        <a:t> </a:t>
                      </a:r>
                      <a:r>
                        <a:rPr lang="en-US" altLang="zh-TW" sz="1000" b="1" i="0" u="none" strike="noStrike" dirty="0" smtClean="0">
                          <a:solidFill>
                            <a:srgbClr val="000000"/>
                          </a:solidFill>
                          <a:effectLst/>
                          <a:latin typeface="+mj-lt"/>
                          <a:ea typeface="新細明體" panose="02020500000000000000" pitchFamily="18" charset="-120"/>
                        </a:rPr>
                        <a:t>Allianz SITE</a:t>
                      </a: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a:effectLst/>
                          <a:latin typeface="+mj-lt"/>
                        </a:rPr>
                        <a:t>6</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a:effectLst/>
                          <a:latin typeface="+mj-lt"/>
                        </a:rPr>
                        <a:t>6</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21,043</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1,779</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8.45%</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0"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49405629"/>
                  </a:ext>
                </a:extLst>
              </a:tr>
              <a:tr h="195840">
                <a:tc>
                  <a:txBody>
                    <a:bodyPr/>
                    <a:lstStyle/>
                    <a:p>
                      <a:pPr algn="ctr" rtl="0" fontAlgn="ctr"/>
                      <a:r>
                        <a:rPr lang="zh-TW" altLang="en-US" sz="1000" b="1" u="none" strike="noStrike" dirty="0">
                          <a:effectLst/>
                          <a:latin typeface="+mj-lt"/>
                        </a:rPr>
                        <a:t> </a:t>
                      </a:r>
                      <a:r>
                        <a:rPr lang="en-US" altLang="zh-TW" sz="1000" b="1" i="0" u="none" strike="noStrike" dirty="0" smtClean="0">
                          <a:solidFill>
                            <a:srgbClr val="000000"/>
                          </a:solidFill>
                          <a:effectLst/>
                          <a:latin typeface="+mj-lt"/>
                          <a:ea typeface="新細明體" panose="02020500000000000000" pitchFamily="18" charset="-120"/>
                        </a:rPr>
                        <a:t>AB SITE</a:t>
                      </a:r>
                      <a:endParaRPr lang="en-US" altLang="zh-TW" sz="1000" b="1" i="0" u="none" strike="noStrike" dirty="0">
                        <a:solidFill>
                          <a:srgbClr val="000000"/>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a:effectLst/>
                          <a:latin typeface="+mj-lt"/>
                        </a:rPr>
                        <a:t>3</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altLang="zh-TW" sz="1000" b="1" u="none" strike="noStrike">
                          <a:effectLst/>
                          <a:latin typeface="+mj-lt"/>
                        </a:rPr>
                        <a:t>10,082</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a:effectLst/>
                          <a:latin typeface="+mj-lt"/>
                        </a:rPr>
                        <a:t>　</a:t>
                      </a:r>
                      <a:endParaRPr lang="zh-TW" altLang="en-US"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1000" b="1" i="0" u="none" strike="noStrike" dirty="0" smtClean="0">
                          <a:solidFill>
                            <a:srgbClr val="000000"/>
                          </a:solidFill>
                          <a:effectLst/>
                          <a:latin typeface="+mj-lt"/>
                          <a:ea typeface="新細明體" panose="02020500000000000000" pitchFamily="18" charset="-120"/>
                        </a:rPr>
                        <a:t>No third party fund allocation</a:t>
                      </a: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4497290"/>
                  </a:ext>
                </a:extLst>
              </a:tr>
              <a:tr h="318127">
                <a:tc>
                  <a:txBody>
                    <a:bodyPr/>
                    <a:lstStyle/>
                    <a:p>
                      <a:pPr algn="ctr" rtl="0" fontAlgn="ctr"/>
                      <a:r>
                        <a:rPr lang="en-US" altLang="zh-TW" sz="1000" b="1" i="0" u="none" strike="noStrike" dirty="0" smtClean="0">
                          <a:solidFill>
                            <a:srgbClr val="000000"/>
                          </a:solidFill>
                          <a:effectLst/>
                          <a:latin typeface="+mj-lt"/>
                          <a:ea typeface="新細明體" panose="02020500000000000000" pitchFamily="18" charset="-120"/>
                        </a:rPr>
                        <a:t>Cathay SITE</a:t>
                      </a:r>
                      <a:endParaRPr lang="en-US" altLang="zh-TW" sz="1000" b="1" i="0" u="none" strike="noStrike" dirty="0">
                        <a:solidFill>
                          <a:srgbClr val="000000"/>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dirty="0">
                          <a:effectLst/>
                          <a:latin typeface="+mj-lt"/>
                        </a:rPr>
                        <a:t>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altLang="zh-TW" sz="1000" b="1" u="none" strike="noStrike">
                          <a:effectLst/>
                          <a:latin typeface="+mj-lt"/>
                        </a:rPr>
                        <a:t>7,188</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a:effectLst/>
                          <a:latin typeface="+mj-lt"/>
                        </a:rPr>
                        <a:t>　</a:t>
                      </a:r>
                      <a:endParaRPr lang="zh-TW" altLang="en-US"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1000" b="1" i="0" u="none" strike="noStrike" dirty="0" smtClean="0">
                          <a:solidFill>
                            <a:srgbClr val="000000"/>
                          </a:solidFill>
                          <a:effectLst/>
                          <a:latin typeface="+mj-lt"/>
                          <a:ea typeface="新細明體" panose="02020500000000000000" pitchFamily="18" charset="-120"/>
                        </a:rPr>
                        <a:t>Brand name issues unresolved,</a:t>
                      </a:r>
                      <a:r>
                        <a:rPr lang="en-US" altLang="zh-TW" sz="1000" b="1" i="0" u="none" strike="noStrike" baseline="0" dirty="0" smtClean="0">
                          <a:solidFill>
                            <a:srgbClr val="000000"/>
                          </a:solidFill>
                          <a:effectLst/>
                          <a:latin typeface="+mj-lt"/>
                          <a:ea typeface="新細明體" panose="02020500000000000000" pitchFamily="18" charset="-120"/>
                        </a:rPr>
                        <a:t> but already build connection with chairman</a:t>
                      </a:r>
                      <a:endParaRPr lang="en-US" altLang="zh-TW" sz="1000" b="1" i="0" u="none" strike="noStrike" dirty="0" smtClean="0">
                        <a:solidFill>
                          <a:srgbClr val="000000"/>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59327172"/>
                  </a:ext>
                </a:extLst>
              </a:tr>
              <a:tr h="195840">
                <a:tc>
                  <a:txBody>
                    <a:bodyPr/>
                    <a:lstStyle/>
                    <a:p>
                      <a:pPr algn="ctr" rtl="0" fontAlgn="ctr"/>
                      <a:r>
                        <a:rPr lang="en-US" altLang="zh-TW" sz="1000" b="1" i="0" u="none" strike="noStrike" dirty="0" smtClean="0">
                          <a:solidFill>
                            <a:srgbClr val="000000"/>
                          </a:solidFill>
                          <a:effectLst/>
                          <a:latin typeface="+mj-lt"/>
                          <a:ea typeface="新細明體" panose="02020500000000000000" pitchFamily="18" charset="-120"/>
                        </a:rPr>
                        <a:t>Franklin SITE</a:t>
                      </a:r>
                      <a:endParaRPr lang="en-US" altLang="zh-TW" sz="1000" b="1" i="0" u="none" strike="noStrike" dirty="0">
                        <a:solidFill>
                          <a:srgbClr val="000000"/>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3</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i="0" u="none" strike="noStrike" dirty="0">
                          <a:solidFill>
                            <a:srgbClr val="FF0000"/>
                          </a:solidFill>
                          <a:effectLst/>
                          <a:latin typeface="+mj-lt"/>
                          <a:ea typeface="+mn-ea"/>
                        </a:rPr>
                        <a:t>6</a:t>
                      </a:r>
                      <a:endParaRPr lang="en-US" altLang="zh-TW" sz="1000" b="1" i="0" u="none" strike="noStrike" dirty="0">
                        <a:solidFill>
                          <a:srgbClr val="FF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6,058</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589</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9.73%</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97061943"/>
                  </a:ext>
                </a:extLst>
              </a:tr>
              <a:tr h="195840">
                <a:tc>
                  <a:txBody>
                    <a:bodyPr/>
                    <a:lstStyle/>
                    <a:p>
                      <a:pPr algn="ctr" rtl="0" fontAlgn="ctr"/>
                      <a:r>
                        <a:rPr lang="en-US" sz="900" b="1" i="0" u="none" strike="noStrike" dirty="0">
                          <a:solidFill>
                            <a:srgbClr val="000000"/>
                          </a:solidFill>
                          <a:effectLst/>
                          <a:latin typeface="+mj-lt"/>
                          <a:ea typeface="新細明體" panose="02020500000000000000" pitchFamily="18" charset="-120"/>
                        </a:rPr>
                        <a:t>Capital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a:effectLst/>
                          <a:latin typeface="+mj-lt"/>
                        </a:rPr>
                        <a:t>6</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smtClean="0">
                          <a:effectLst/>
                          <a:latin typeface="+mj-lt"/>
                        </a:rPr>
                        <a:t>4</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5,822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1,093</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18.77%</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42927238"/>
                  </a:ext>
                </a:extLst>
              </a:tr>
              <a:tr h="195840">
                <a:tc>
                  <a:txBody>
                    <a:bodyPr/>
                    <a:lstStyle/>
                    <a:p>
                      <a:pPr algn="ctr" rtl="0" fontAlgn="ctr"/>
                      <a:r>
                        <a:rPr lang="en-US" sz="900" b="1" i="0" u="none" strike="noStrike" dirty="0">
                          <a:solidFill>
                            <a:srgbClr val="000000"/>
                          </a:solidFill>
                          <a:effectLst/>
                          <a:latin typeface="+mj-lt"/>
                          <a:ea typeface="新細明體" panose="02020500000000000000" pitchFamily="18" charset="-120"/>
                        </a:rPr>
                        <a:t>Manulife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3</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i="0" u="none" strike="noStrike" dirty="0" smtClean="0">
                          <a:solidFill>
                            <a:schemeClr val="tx1"/>
                          </a:solidFill>
                          <a:effectLst/>
                          <a:latin typeface="+mj-lt"/>
                          <a:ea typeface="+mn-ea"/>
                        </a:rPr>
                        <a:t>4</a:t>
                      </a:r>
                      <a:endParaRPr lang="en-US" altLang="zh-TW" sz="1000" b="1" i="0" u="none" strike="noStrike" dirty="0">
                        <a:solidFill>
                          <a:schemeClr val="tx1"/>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5,639</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184</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3.26%</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23604311"/>
                  </a:ext>
                </a:extLst>
              </a:tr>
              <a:tr h="195840">
                <a:tc>
                  <a:txBody>
                    <a:bodyPr/>
                    <a:lstStyle/>
                    <a:p>
                      <a:pPr algn="ctr" rtl="0" fontAlgn="ctr"/>
                      <a:r>
                        <a:rPr lang="en-US" sz="900" b="1" i="0" u="none" strike="noStrike" dirty="0" err="1">
                          <a:solidFill>
                            <a:srgbClr val="000000"/>
                          </a:solidFill>
                          <a:effectLst/>
                          <a:latin typeface="+mj-lt"/>
                          <a:ea typeface="新細明體" panose="02020500000000000000" pitchFamily="18" charset="-120"/>
                        </a:rPr>
                        <a:t>Fubon</a:t>
                      </a:r>
                      <a:r>
                        <a:rPr lang="en-US" sz="900" b="1" i="0" u="none" strike="noStrike" dirty="0">
                          <a:solidFill>
                            <a:srgbClr val="000000"/>
                          </a:solidFill>
                          <a:effectLst/>
                          <a:latin typeface="+mj-lt"/>
                          <a:ea typeface="新細明體" panose="02020500000000000000" pitchFamily="18" charset="-120"/>
                        </a:rPr>
                        <a:t>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3</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4,069</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510</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12.54%</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31869887"/>
                  </a:ext>
                </a:extLst>
              </a:tr>
              <a:tr h="195840">
                <a:tc>
                  <a:txBody>
                    <a:bodyPr/>
                    <a:lstStyle/>
                    <a:p>
                      <a:pPr algn="ctr" rtl="0" fontAlgn="ctr"/>
                      <a:r>
                        <a:rPr lang="en-US" sz="900" b="1" i="0" u="none" strike="noStrike" dirty="0">
                          <a:solidFill>
                            <a:srgbClr val="000000"/>
                          </a:solidFill>
                          <a:effectLst/>
                          <a:latin typeface="+mj-lt"/>
                          <a:ea typeface="新細明體" panose="02020500000000000000" pitchFamily="18" charset="-120"/>
                        </a:rPr>
                        <a:t>TCB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2,708</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411</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15.16%</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71088905"/>
                  </a:ext>
                </a:extLst>
              </a:tr>
              <a:tr h="195840">
                <a:tc>
                  <a:txBody>
                    <a:bodyPr/>
                    <a:lstStyle/>
                    <a:p>
                      <a:pPr algn="ctr" rtl="0" fontAlgn="ctr"/>
                      <a:r>
                        <a:rPr lang="en-US" sz="900" b="1" i="0" u="none" strike="noStrike" dirty="0">
                          <a:solidFill>
                            <a:srgbClr val="000000"/>
                          </a:solidFill>
                          <a:effectLst/>
                          <a:latin typeface="+mj-lt"/>
                          <a:ea typeface="新細明體" panose="02020500000000000000" pitchFamily="18" charset="-120"/>
                        </a:rPr>
                        <a:t>CTBC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2,522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153</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6.05%</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18437283"/>
                  </a:ext>
                </a:extLst>
              </a:tr>
              <a:tr h="318127">
                <a:tc>
                  <a:txBody>
                    <a:bodyPr/>
                    <a:lstStyle/>
                    <a:p>
                      <a:pPr algn="ctr" rtl="0" fontAlgn="ctr"/>
                      <a:r>
                        <a:rPr lang="zh-TW" altLang="en-US" sz="1000" b="1" u="none" strike="noStrike" dirty="0">
                          <a:effectLst/>
                          <a:latin typeface="+mj-lt"/>
                        </a:rPr>
                        <a:t> </a:t>
                      </a:r>
                      <a:r>
                        <a:rPr lang="en-US" altLang="zh-TW" sz="1000" b="1" i="0" u="none" strike="noStrike" dirty="0" err="1" smtClean="0">
                          <a:solidFill>
                            <a:srgbClr val="000000"/>
                          </a:solidFill>
                          <a:effectLst/>
                          <a:latin typeface="+mj-lt"/>
                          <a:ea typeface="新細明體" panose="02020500000000000000" pitchFamily="18" charset="-120"/>
                        </a:rPr>
                        <a:t>Taishin</a:t>
                      </a:r>
                      <a:r>
                        <a:rPr lang="en-US" altLang="zh-TW" sz="1000" b="1" i="0" u="none" strike="noStrike" dirty="0" smtClean="0">
                          <a:solidFill>
                            <a:srgbClr val="000000"/>
                          </a:solidFill>
                          <a:effectLst/>
                          <a:latin typeface="+mj-lt"/>
                          <a:ea typeface="新細明體" panose="02020500000000000000" pitchFamily="18" charset="-120"/>
                        </a:rPr>
                        <a:t> SITE**</a:t>
                      </a:r>
                      <a:endParaRPr lang="en-US" altLang="zh-TW" sz="1000" b="1" i="0" u="none" strike="noStrike" dirty="0">
                        <a:solidFill>
                          <a:srgbClr val="000000"/>
                        </a:solidFill>
                        <a:effectLst/>
                        <a:latin typeface="+mj-lt"/>
                        <a:ea typeface="新細明體" panose="02020500000000000000" pitchFamily="18" charset="-120"/>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a:effectLst/>
                          <a:latin typeface="+mj-lt"/>
                        </a:rPr>
                        <a:t>2</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dirty="0" smtClean="0">
                          <a:solidFill>
                            <a:srgbClr val="FF0000"/>
                          </a:solidFill>
                          <a:effectLst/>
                          <a:latin typeface="+mj-lt"/>
                        </a:rPr>
                        <a:t>1</a:t>
                      </a: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altLang="zh-TW" sz="1000" b="1" u="none" strike="noStrike" dirty="0">
                          <a:effectLst/>
                          <a:latin typeface="+mj-lt"/>
                        </a:rPr>
                        <a:t>1,336</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1000" b="1" i="0" u="none" strike="noStrike" dirty="0" smtClean="0">
                          <a:solidFill>
                            <a:srgbClr val="000000"/>
                          </a:solidFill>
                          <a:effectLst/>
                          <a:latin typeface="+mj-lt"/>
                          <a:ea typeface="新細明體" panose="02020500000000000000" pitchFamily="18" charset="-120"/>
                        </a:rPr>
                        <a:t>a/c opened in May. New positions are not counted in. </a:t>
                      </a: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76909137"/>
                  </a:ext>
                </a:extLst>
              </a:tr>
              <a:tr h="30421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000" b="1" u="none" strike="noStrike" dirty="0">
                          <a:effectLst/>
                          <a:latin typeface="+mj-lt"/>
                        </a:rPr>
                        <a:t> </a:t>
                      </a:r>
                      <a:r>
                        <a:rPr lang="en-US" altLang="zh-TW" sz="1000" b="1" i="0" u="none" strike="noStrike" dirty="0" err="1" smtClean="0">
                          <a:solidFill>
                            <a:srgbClr val="000000"/>
                          </a:solidFill>
                          <a:effectLst/>
                          <a:latin typeface="+mj-lt"/>
                          <a:ea typeface="新細明體" panose="02020500000000000000" pitchFamily="18" charset="-120"/>
                        </a:rPr>
                        <a:t>Pinebridge</a:t>
                      </a:r>
                      <a:r>
                        <a:rPr lang="en-US" altLang="zh-TW" sz="1000" b="1" i="0" u="none" strike="noStrike" dirty="0" smtClean="0">
                          <a:solidFill>
                            <a:srgbClr val="000000"/>
                          </a:solidFill>
                          <a:effectLst/>
                          <a:latin typeface="+mj-lt"/>
                          <a:ea typeface="新細明體" panose="02020500000000000000" pitchFamily="18" charset="-120"/>
                        </a:rPr>
                        <a:t> SITE</a:t>
                      </a: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a:effectLst/>
                          <a:latin typeface="+mj-lt"/>
                        </a:rPr>
                        <a:t>1</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altLang="zh-TW" sz="1000" b="1" u="none" strike="noStrike" dirty="0">
                          <a:effectLst/>
                          <a:latin typeface="+mj-lt"/>
                        </a:rPr>
                        <a:t>1,126</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mj-lt"/>
                          <a:ea typeface="新細明體" panose="02020500000000000000" pitchFamily="18" charset="-120"/>
                        </a:rPr>
                        <a:t>Positions temporarily redeemed for trading purpose.</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16014457"/>
                  </a:ext>
                </a:extLst>
              </a:tr>
              <a:tr h="304214">
                <a:tc>
                  <a:txBody>
                    <a:bodyPr/>
                    <a:lstStyle/>
                    <a:p>
                      <a:pPr algn="ctr" rtl="0" fontAlgn="ctr"/>
                      <a:r>
                        <a:rPr lang="en-US" sz="900" b="1" i="0" u="none" strike="noStrike" dirty="0" err="1">
                          <a:solidFill>
                            <a:srgbClr val="000000"/>
                          </a:solidFill>
                          <a:effectLst/>
                          <a:latin typeface="+mj-lt"/>
                          <a:ea typeface="新細明體" panose="02020500000000000000" pitchFamily="18" charset="-120"/>
                        </a:rPr>
                        <a:t>Eastspring</a:t>
                      </a:r>
                      <a:r>
                        <a:rPr lang="en-US" sz="900" b="1" i="0" u="none" strike="noStrike" dirty="0">
                          <a:solidFill>
                            <a:srgbClr val="000000"/>
                          </a:solidFill>
                          <a:effectLst/>
                          <a:latin typeface="+mj-lt"/>
                          <a:ea typeface="新細明體" panose="02020500000000000000" pitchFamily="18" charset="-120"/>
                        </a:rPr>
                        <a:t>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dirty="0">
                          <a:effectLst/>
                          <a:latin typeface="+mj-lt"/>
                        </a:rPr>
                        <a:t>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dirty="0" smtClean="0">
                          <a:solidFill>
                            <a:srgbClr val="FF0000"/>
                          </a:solidFill>
                          <a:effectLst/>
                          <a:latin typeface="+mj-lt"/>
                        </a:rPr>
                        <a:t>1</a:t>
                      </a: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altLang="zh-TW" sz="1000" b="1" u="none" strike="noStrike" dirty="0">
                          <a:effectLst/>
                          <a:latin typeface="+mj-lt"/>
                        </a:rPr>
                        <a:t>1,027</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mj-lt"/>
                          <a:ea typeface="新細明體" panose="02020500000000000000" pitchFamily="18" charset="-120"/>
                        </a:rPr>
                        <a:t>Mainly allocate in in-house onshore funds. </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999592"/>
                  </a:ext>
                </a:extLst>
              </a:tr>
              <a:tr h="304214">
                <a:tc>
                  <a:txBody>
                    <a:bodyPr/>
                    <a:lstStyle/>
                    <a:p>
                      <a:pPr algn="ctr" rtl="0" fontAlgn="ctr"/>
                      <a:r>
                        <a:rPr lang="en-US" sz="900" b="1" i="0" u="none" strike="noStrike" dirty="0" err="1">
                          <a:solidFill>
                            <a:srgbClr val="000000"/>
                          </a:solidFill>
                          <a:effectLst/>
                          <a:latin typeface="+mj-lt"/>
                          <a:ea typeface="新細明體" panose="02020500000000000000" pitchFamily="18" charset="-120"/>
                        </a:rPr>
                        <a:t>Uni</a:t>
                      </a:r>
                      <a:r>
                        <a:rPr lang="en-US" sz="900" b="1" i="0" u="none" strike="noStrike" dirty="0">
                          <a:solidFill>
                            <a:srgbClr val="000000"/>
                          </a:solidFill>
                          <a:effectLst/>
                          <a:latin typeface="+mj-lt"/>
                          <a:ea typeface="新細明體" panose="02020500000000000000" pitchFamily="18" charset="-120"/>
                        </a:rPr>
                        <a:t>-President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a:effectLst/>
                          <a:latin typeface="+mj-lt"/>
                        </a:rPr>
                        <a:t>1</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altLang="zh-TW" sz="1000" b="1" u="none" strike="noStrike" dirty="0" smtClean="0">
                          <a:solidFill>
                            <a:srgbClr val="FF0000"/>
                          </a:solidFill>
                          <a:effectLst/>
                          <a:latin typeface="+mj-lt"/>
                        </a:rPr>
                        <a:t>1</a:t>
                      </a:r>
                      <a:r>
                        <a:rPr lang="zh-TW" altLang="en-US" sz="1000" b="1" u="none" strike="noStrike" dirty="0">
                          <a:solidFill>
                            <a:srgbClr val="FF0000"/>
                          </a:solidFill>
                          <a:effectLst/>
                          <a:latin typeface="+mj-lt"/>
                        </a:rPr>
                        <a:t>　</a:t>
                      </a:r>
                      <a:endParaRPr lang="zh-TW" altLang="en-US" sz="1000" b="1" i="0" u="none" strike="noStrike" dirty="0">
                        <a:solidFill>
                          <a:srgbClr val="FF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en-US" altLang="zh-TW" sz="1000" b="1" u="none" strike="noStrike">
                          <a:effectLst/>
                          <a:latin typeface="+mj-lt"/>
                        </a:rPr>
                        <a:t>815</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a:effectLst/>
                          <a:latin typeface="+mj-lt"/>
                        </a:rPr>
                        <a:t>　</a:t>
                      </a:r>
                      <a:endParaRPr lang="zh-TW" altLang="en-US"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fontAlgn="ctr"/>
                      <a:r>
                        <a:rPr lang="zh-TW" altLang="en-US" sz="1000" b="1" u="none" strike="noStrike" dirty="0">
                          <a:effectLst/>
                          <a:latin typeface="+mj-lt"/>
                        </a:rPr>
                        <a:t>　</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mj-lt"/>
                          <a:ea typeface="新細明體" panose="02020500000000000000" pitchFamily="18" charset="-120"/>
                        </a:rPr>
                        <a:t>Positions temporarily redeemed for trading purpose. </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65720067"/>
                  </a:ext>
                </a:extLst>
              </a:tr>
              <a:tr h="195840">
                <a:tc>
                  <a:txBody>
                    <a:bodyPr/>
                    <a:lstStyle/>
                    <a:p>
                      <a:pPr algn="ctr" rtl="0" fontAlgn="ctr"/>
                      <a:r>
                        <a:rPr lang="en-US" sz="900" b="1" i="0" u="none" strike="noStrike" dirty="0">
                          <a:solidFill>
                            <a:srgbClr val="000000"/>
                          </a:solidFill>
                          <a:effectLst/>
                          <a:latin typeface="+mj-lt"/>
                          <a:ea typeface="新細明體" panose="02020500000000000000" pitchFamily="18" charset="-120"/>
                        </a:rPr>
                        <a:t>KGI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372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44</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11.88%</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0"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0079710"/>
                  </a:ext>
                </a:extLst>
              </a:tr>
              <a:tr h="195840">
                <a:tc>
                  <a:txBody>
                    <a:bodyPr/>
                    <a:lstStyle/>
                    <a:p>
                      <a:pPr algn="ctr" rtl="0" fontAlgn="ctr"/>
                      <a:r>
                        <a:rPr lang="en-US" sz="900" b="1" i="0" u="none" strike="noStrike" dirty="0">
                          <a:solidFill>
                            <a:srgbClr val="000000"/>
                          </a:solidFill>
                          <a:effectLst/>
                          <a:latin typeface="+mj-lt"/>
                          <a:ea typeface="新細明體" panose="02020500000000000000" pitchFamily="18" charset="-120"/>
                        </a:rPr>
                        <a:t>First Securities SITE</a:t>
                      </a:r>
                    </a:p>
                  </a:txBody>
                  <a:tcPr marL="16615" marR="16615" marT="16615" marB="1661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127</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12</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9.81%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0"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0993466"/>
                  </a:ext>
                </a:extLst>
              </a:tr>
              <a:tr h="204741">
                <a:tc>
                  <a:txBody>
                    <a:bodyPr/>
                    <a:lstStyle/>
                    <a:p>
                      <a:pPr algn="ctr" fontAlgn="ctr"/>
                      <a:r>
                        <a:rPr lang="zh-TW" altLang="en-US" sz="1000" b="1" u="none" strike="noStrike" dirty="0">
                          <a:effectLst/>
                          <a:latin typeface="+mj-lt"/>
                        </a:rPr>
                        <a:t> </a:t>
                      </a:r>
                      <a:r>
                        <a:rPr lang="en-US" altLang="zh-TW" sz="1000" b="1" u="none" strike="noStrike" dirty="0" err="1" smtClean="0">
                          <a:effectLst/>
                          <a:latin typeface="+mj-lt"/>
                        </a:rPr>
                        <a:t>ShinKong</a:t>
                      </a:r>
                      <a:r>
                        <a:rPr lang="en-US" altLang="zh-TW" sz="1000" b="1" u="none" strike="noStrike" baseline="0" dirty="0" smtClean="0">
                          <a:effectLst/>
                          <a:latin typeface="+mj-lt"/>
                        </a:rPr>
                        <a:t> SITE</a:t>
                      </a:r>
                      <a:endParaRPr lang="zh-TW" altLang="en-US"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u="none" strike="noStrike" dirty="0">
                          <a:effectLst/>
                          <a:latin typeface="+mj-lt"/>
                        </a:rPr>
                        <a:t>1</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zh-TW" sz="1000" b="1" i="0" u="none" strike="noStrike" dirty="0">
                          <a:solidFill>
                            <a:srgbClr val="FF0000"/>
                          </a:solidFill>
                          <a:effectLst/>
                          <a:latin typeface="+mj-lt"/>
                          <a:ea typeface="+mn-ea"/>
                        </a:rPr>
                        <a:t>2</a:t>
                      </a:r>
                      <a:endParaRPr lang="en-US" altLang="zh-TW" sz="1000" b="1" i="0" u="none" strike="noStrike" dirty="0">
                        <a:solidFill>
                          <a:srgbClr val="FF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29</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a:effectLst/>
                          <a:latin typeface="+mj-lt"/>
                        </a:rPr>
                        <a:t>7</a:t>
                      </a:r>
                      <a:endParaRPr lang="en-US" altLang="zh-TW" sz="1000" b="1" i="0" u="none" strike="noStrike">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r" fontAlgn="ctr"/>
                      <a:r>
                        <a:rPr lang="en-US" altLang="zh-TW" sz="1000" b="1" u="none" strike="noStrike" dirty="0">
                          <a:effectLst/>
                          <a:latin typeface="+mj-lt"/>
                        </a:rPr>
                        <a:t>25.19%</a:t>
                      </a:r>
                      <a:endParaRPr lang="en-US" altLang="zh-TW" sz="1000" b="1"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fontAlgn="ctr"/>
                      <a:endParaRPr lang="en-US" altLang="zh-TW" sz="1000" b="0" i="0" u="none" strike="noStrike" dirty="0">
                        <a:solidFill>
                          <a:srgbClr val="00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15034098"/>
                  </a:ext>
                </a:extLst>
              </a:tr>
              <a:tr h="204741">
                <a:tc>
                  <a:txBody>
                    <a:bodyPr/>
                    <a:lstStyle/>
                    <a:p>
                      <a:pPr algn="ctr" fontAlgn="ctr"/>
                      <a:r>
                        <a:rPr lang="en-US" sz="1000" b="1" u="none" strike="noStrike" dirty="0">
                          <a:solidFill>
                            <a:schemeClr val="bg1"/>
                          </a:solidFill>
                          <a:effectLst/>
                          <a:latin typeface="+mj-lt"/>
                        </a:rPr>
                        <a:t> Total </a:t>
                      </a:r>
                      <a:endParaRPr lang="en-US" sz="1000" b="1" i="0" u="none" strike="noStrike" dirty="0">
                        <a:solidFill>
                          <a:schemeClr val="bg1"/>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altLang="zh-TW" sz="1000" b="1" u="none" strike="noStrike" dirty="0">
                          <a:solidFill>
                            <a:schemeClr val="bg1"/>
                          </a:solidFill>
                          <a:effectLst/>
                          <a:latin typeface="+mj-lt"/>
                        </a:rPr>
                        <a:t>68</a:t>
                      </a:r>
                      <a:endParaRPr lang="en-US" altLang="zh-TW" sz="1000" b="1" i="0" u="none" strike="noStrike" dirty="0">
                        <a:solidFill>
                          <a:schemeClr val="bg1"/>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fontAlgn="ctr"/>
                      <a:r>
                        <a:rPr lang="en-US" altLang="zh-TW" sz="1000" b="1" i="0" u="none" strike="noStrike" dirty="0" smtClean="0">
                          <a:solidFill>
                            <a:srgbClr val="FF0000"/>
                          </a:solidFill>
                          <a:effectLst/>
                          <a:latin typeface="+mj-lt"/>
                          <a:ea typeface="微软雅黑" panose="020B0503020204020204" pitchFamily="34" charset="-122"/>
                        </a:rPr>
                        <a:t>56</a:t>
                      </a:r>
                      <a:endParaRPr lang="en-US" altLang="zh-TW" sz="1000" b="1" i="0" u="none" strike="noStrike" dirty="0">
                        <a:solidFill>
                          <a:srgbClr val="FF0000"/>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r" fontAlgn="ctr"/>
                      <a:r>
                        <a:rPr lang="en-US" altLang="zh-TW" sz="1000" b="1" u="none" strike="noStrike" dirty="0">
                          <a:solidFill>
                            <a:schemeClr val="bg1"/>
                          </a:solidFill>
                          <a:effectLst/>
                          <a:latin typeface="+mj-lt"/>
                        </a:rPr>
                        <a:t>165,467</a:t>
                      </a:r>
                      <a:endParaRPr lang="en-US" altLang="zh-TW" sz="1000" b="1" i="0" u="none" strike="noStrike" dirty="0">
                        <a:solidFill>
                          <a:schemeClr val="bg1"/>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r" fontAlgn="ctr"/>
                      <a:r>
                        <a:rPr lang="en-US" altLang="zh-TW" sz="1000" b="1" u="none" strike="noStrike" dirty="0">
                          <a:solidFill>
                            <a:schemeClr val="bg1"/>
                          </a:solidFill>
                          <a:effectLst/>
                          <a:latin typeface="+mj-lt"/>
                        </a:rPr>
                        <a:t>12,695</a:t>
                      </a:r>
                      <a:endParaRPr lang="en-US" altLang="zh-TW" sz="1000" b="1" i="0" u="none" strike="noStrike" dirty="0">
                        <a:solidFill>
                          <a:schemeClr val="bg1"/>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r" fontAlgn="ctr"/>
                      <a:r>
                        <a:rPr lang="en-US" altLang="zh-TW" sz="1000" b="1" u="none" strike="noStrike" dirty="0">
                          <a:solidFill>
                            <a:schemeClr val="bg1"/>
                          </a:solidFill>
                          <a:effectLst/>
                          <a:latin typeface="+mj-lt"/>
                        </a:rPr>
                        <a:t>7.67%</a:t>
                      </a:r>
                      <a:endParaRPr lang="en-US" altLang="zh-TW" sz="1000" b="1" i="0" u="none" strike="noStrike" dirty="0">
                        <a:solidFill>
                          <a:schemeClr val="bg1"/>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algn="r" fontAlgn="ctr"/>
                      <a:endParaRPr lang="en-US" altLang="zh-TW" sz="1000" b="1" i="0" u="none" strike="noStrike" dirty="0">
                        <a:solidFill>
                          <a:schemeClr val="bg1"/>
                        </a:solidFill>
                        <a:effectLst/>
                        <a:latin typeface="+mj-lt"/>
                        <a:ea typeface="微软雅黑" panose="020B0503020204020204" pitchFamily="34" charset="-122"/>
                      </a:endParaRPr>
                    </a:p>
                  </a:txBody>
                  <a:tcPr marL="8638" marR="8638" marT="86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395332168"/>
                  </a:ext>
                </a:extLst>
              </a:tr>
            </a:tbl>
          </a:graphicData>
        </a:graphic>
      </p:graphicFrame>
      <p:sp>
        <p:nvSpPr>
          <p:cNvPr id="7" name="矩形 6"/>
          <p:cNvSpPr/>
          <p:nvPr/>
        </p:nvSpPr>
        <p:spPr>
          <a:xfrm>
            <a:off x="233624" y="6148650"/>
            <a:ext cx="7864091" cy="390620"/>
          </a:xfrm>
          <a:prstGeom prst="rect">
            <a:avLst/>
          </a:prstGeom>
        </p:spPr>
        <p:txBody>
          <a:bodyPr wrap="square">
            <a:spAutoFit/>
          </a:bodyPr>
          <a:lstStyle/>
          <a:p>
            <a:r>
              <a:rPr lang="en-US" altLang="zh-TW" sz="969" dirty="0"/>
              <a:t>Unit : NTD </a:t>
            </a:r>
            <a:r>
              <a:rPr lang="en-US" altLang="zh-TW" sz="969" dirty="0" err="1"/>
              <a:t>mn</a:t>
            </a:r>
            <a:r>
              <a:rPr lang="en-US" altLang="zh-TW" sz="969" dirty="0"/>
              <a:t>. Sorting by contract size.</a:t>
            </a:r>
          </a:p>
          <a:p>
            <a:r>
              <a:rPr lang="en-US" altLang="zh-TW" sz="969" dirty="0"/>
              <a:t>Source : SITCA and SA. Data is as of June 30 *Accumulated and Monthly Income Distribution accounts would be counted in 1 account </a:t>
            </a:r>
          </a:p>
        </p:txBody>
      </p:sp>
      <p:sp>
        <p:nvSpPr>
          <p:cNvPr id="8" name="文字方塊 7"/>
          <p:cNvSpPr txBox="1"/>
          <p:nvPr/>
        </p:nvSpPr>
        <p:spPr>
          <a:xfrm>
            <a:off x="221617" y="1078726"/>
            <a:ext cx="8752601" cy="433324"/>
          </a:xfrm>
          <a:prstGeom prst="rect">
            <a:avLst/>
          </a:prstGeom>
          <a:noFill/>
        </p:spPr>
        <p:txBody>
          <a:bodyPr wrap="square" rtlCol="0">
            <a:spAutoFit/>
          </a:bodyPr>
          <a:lstStyle/>
          <a:p>
            <a:pPr marL="263776" indent="-263776">
              <a:buClr>
                <a:srgbClr val="CA2420"/>
              </a:buClr>
              <a:buFont typeface="Wingdings" panose="05000000000000000000" pitchFamily="2" charset="2"/>
              <a:buChar char="n"/>
            </a:pPr>
            <a:r>
              <a:rPr lang="en-US" altLang="zh-TW" sz="1108" dirty="0"/>
              <a:t>Among the top 18 SITEs with onshore ILP mandate business, we have approximate </a:t>
            </a:r>
            <a:r>
              <a:rPr lang="en-US" altLang="zh-TW" sz="1108" b="1" dirty="0">
                <a:solidFill>
                  <a:srgbClr val="C00000"/>
                </a:solidFill>
              </a:rPr>
              <a:t>7.67%</a:t>
            </a:r>
            <a:r>
              <a:rPr lang="en-US" altLang="zh-TW" sz="1108" dirty="0"/>
              <a:t> of wallet share in total. Total AUM is NTD </a:t>
            </a:r>
            <a:r>
              <a:rPr lang="en-US" altLang="zh-TW" sz="1108" b="1" dirty="0">
                <a:solidFill>
                  <a:srgbClr val="C00000"/>
                </a:solidFill>
              </a:rPr>
              <a:t>12,695 </a:t>
            </a:r>
            <a:r>
              <a:rPr lang="en-US" altLang="zh-TW" sz="1108" b="1" dirty="0" err="1">
                <a:solidFill>
                  <a:srgbClr val="C00000"/>
                </a:solidFill>
              </a:rPr>
              <a:t>mn</a:t>
            </a:r>
            <a:r>
              <a:rPr lang="en-US" altLang="zh-TW" sz="1108" dirty="0"/>
              <a:t>. </a:t>
            </a:r>
          </a:p>
        </p:txBody>
      </p:sp>
    </p:spTree>
    <p:extLst>
      <p:ext uri="{BB962C8B-B14F-4D97-AF65-F5344CB8AC3E}">
        <p14:creationId xmlns:p14="http://schemas.microsoft.com/office/powerpoint/2010/main" val="3714216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F40BDD72-1960-4172-B575-A9D344DF4EC2}" type="slidenum">
              <a:rPr lang="zh-TW" altLang="en-US" smtClean="0"/>
              <a:pPr/>
              <a:t>3</a:t>
            </a:fld>
            <a:endParaRPr lang="zh-TW" altLang="en-US" dirty="0"/>
          </a:p>
        </p:txBody>
      </p:sp>
      <p:sp>
        <p:nvSpPr>
          <p:cNvPr id="4" name="標題 3"/>
          <p:cNvSpPr>
            <a:spLocks noGrp="1"/>
          </p:cNvSpPr>
          <p:nvPr>
            <p:ph type="title"/>
          </p:nvPr>
        </p:nvSpPr>
        <p:spPr/>
        <p:txBody>
          <a:bodyPr/>
          <a:lstStyle/>
          <a:p>
            <a:r>
              <a:rPr lang="en-US" altLang="zh-TW" dirty="0"/>
              <a:t>Onshore ILP mandate Wallet share – </a:t>
            </a:r>
            <a:r>
              <a:rPr lang="en-US" altLang="zh-TW" dirty="0" smtClean="0"/>
              <a:t>Top 17 ILP contracts</a:t>
            </a:r>
            <a:endParaRPr lang="zh-TW" altLang="en-US" dirty="0"/>
          </a:p>
        </p:txBody>
      </p:sp>
      <p:graphicFrame>
        <p:nvGraphicFramePr>
          <p:cNvPr id="6" name="表格 5"/>
          <p:cNvGraphicFramePr>
            <a:graphicFrameLocks noGrp="1"/>
          </p:cNvGraphicFramePr>
          <p:nvPr>
            <p:extLst/>
          </p:nvPr>
        </p:nvGraphicFramePr>
        <p:xfrm>
          <a:off x="299232" y="1516690"/>
          <a:ext cx="8306316" cy="4115031"/>
        </p:xfrm>
        <a:graphic>
          <a:graphicData uri="http://schemas.openxmlformats.org/drawingml/2006/table">
            <a:tbl>
              <a:tblPr/>
              <a:tblGrid>
                <a:gridCol w="5037514">
                  <a:extLst>
                    <a:ext uri="{9D8B030D-6E8A-4147-A177-3AD203B41FA5}">
                      <a16:colId xmlns:a16="http://schemas.microsoft.com/office/drawing/2014/main" val="3096220280"/>
                    </a:ext>
                  </a:extLst>
                </a:gridCol>
                <a:gridCol w="1047078">
                  <a:extLst>
                    <a:ext uri="{9D8B030D-6E8A-4147-A177-3AD203B41FA5}">
                      <a16:colId xmlns:a16="http://schemas.microsoft.com/office/drawing/2014/main" val="2954761737"/>
                    </a:ext>
                  </a:extLst>
                </a:gridCol>
                <a:gridCol w="1532893">
                  <a:extLst>
                    <a:ext uri="{9D8B030D-6E8A-4147-A177-3AD203B41FA5}">
                      <a16:colId xmlns:a16="http://schemas.microsoft.com/office/drawing/2014/main" val="2062502758"/>
                    </a:ext>
                  </a:extLst>
                </a:gridCol>
                <a:gridCol w="688831">
                  <a:extLst>
                    <a:ext uri="{9D8B030D-6E8A-4147-A177-3AD203B41FA5}">
                      <a16:colId xmlns:a16="http://schemas.microsoft.com/office/drawing/2014/main" val="1526994439"/>
                    </a:ext>
                  </a:extLst>
                </a:gridCol>
              </a:tblGrid>
              <a:tr h="264069">
                <a:tc>
                  <a:txBody>
                    <a:bodyPr/>
                    <a:lstStyle/>
                    <a:p>
                      <a:pPr algn="ctr" fontAlgn="b"/>
                      <a:r>
                        <a:rPr lang="en-US" sz="1000" b="1" i="0" u="none" strike="noStrike" dirty="0">
                          <a:solidFill>
                            <a:schemeClr val="bg1"/>
                          </a:solidFill>
                          <a:effectLst/>
                          <a:latin typeface="微軟正黑體" panose="020B0604030504040204" pitchFamily="34" charset="-120"/>
                          <a:ea typeface="微軟正黑體" panose="020B0604030504040204" pitchFamily="34" charset="-120"/>
                        </a:rPr>
                        <a:t>Account</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tc>
                  <a:txBody>
                    <a:bodyPr/>
                    <a:lstStyle/>
                    <a:p>
                      <a:pPr algn="ctr" fontAlgn="b"/>
                      <a:r>
                        <a:rPr lang="en-US" sz="1000" b="1" i="0" u="none" strike="noStrike" dirty="0">
                          <a:solidFill>
                            <a:schemeClr val="bg1"/>
                          </a:solidFill>
                          <a:effectLst/>
                          <a:latin typeface="微軟正黑體" panose="020B0604030504040204" pitchFamily="34" charset="-120"/>
                          <a:ea typeface="微軟正黑體" panose="020B0604030504040204" pitchFamily="34" charset="-120"/>
                        </a:rPr>
                        <a:t>AUM 6/30</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tc>
                  <a:txBody>
                    <a:bodyPr/>
                    <a:lstStyle/>
                    <a:p>
                      <a:pPr algn="ctr" fontAlgn="b"/>
                      <a:r>
                        <a:rPr lang="en-US" sz="1000" b="1" i="0" u="none" strike="noStrike" dirty="0">
                          <a:solidFill>
                            <a:schemeClr val="bg1"/>
                          </a:solidFill>
                          <a:effectLst/>
                          <a:latin typeface="微軟正黑體" panose="020B0604030504040204" pitchFamily="34" charset="-120"/>
                          <a:ea typeface="微軟正黑體" panose="020B0604030504040204" pitchFamily="34" charset="-120"/>
                        </a:rPr>
                        <a:t>DB AUM</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tc>
                  <a:txBody>
                    <a:bodyPr/>
                    <a:lstStyle/>
                    <a:p>
                      <a:pPr algn="ctr" fontAlgn="b"/>
                      <a:r>
                        <a:rPr lang="en-US" sz="1000" b="1" i="0" u="none" strike="noStrike" dirty="0">
                          <a:solidFill>
                            <a:schemeClr val="bg1"/>
                          </a:solidFill>
                          <a:effectLst/>
                          <a:latin typeface="微軟正黑體" panose="020B0604030504040204" pitchFamily="34" charset="-120"/>
                          <a:ea typeface="微軟正黑體" panose="020B0604030504040204" pitchFamily="34" charset="-120"/>
                        </a:rPr>
                        <a:t>DB %</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A2420"/>
                    </a:solidFill>
                  </a:tcPr>
                </a:tc>
                <a:extLst>
                  <a:ext uri="{0D108BD9-81ED-4DB2-BD59-A6C34878D82A}">
                    <a16:rowId xmlns:a16="http://schemas.microsoft.com/office/drawing/2014/main" val="190393358"/>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南山人壽委託復華投信投資帳戶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新臺幣精選平衡型</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49,313</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5,776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11.71%</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260314363"/>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安聯人壽委託德盛安聯投信投資帳戶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台幣環球股債均衡組合</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月撥回資產</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9,773</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1,156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11.83%</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454455018"/>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合作金庫人壽新臺幣環球穩健投資帳戶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委託復華投信運用操作</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轉投入</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7,236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427</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5.90%</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2951142295"/>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富邦人壽委託安聯投信</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優享退月提解全權委託投資帳戶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5,279</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31</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0.58%</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1209067134"/>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三商美邦人壽鑫穩健投資帳戶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現金撥回</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4,708</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499</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10.59%</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023642280"/>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*保誠人壽全權委託富蘭克林華美投信投資帳戶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新臺幣股債平衡收益帳戶</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3,676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363</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9.86%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143410246"/>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台灣人壽委託群益投信投資帳戶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安鑫增益投資帳戶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新臺幣</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3,007</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496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16.50%</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4126861192"/>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保誠人壽全權委託宏利投信投資帳戶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亞洲亮點收益帳戶</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2,944</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75</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2.56%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2043766922"/>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臺銀人壽委託復華投信投資帳戶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新台幣精選平衡型</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2,782</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128</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4.60%</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837949188"/>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台灣人壽台幣代操帳戶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成長型</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2,213</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55</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2.51%</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3510190806"/>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安聯人壽委託復華投信投資帳戶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豐收得利</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2(</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月撥回資產</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2,113</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31</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1.46%</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4268985321"/>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*法國巴黎人壽新臺幣環球成長投資帳戶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委託富蘭克林華美投信運用操作</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1,989</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102</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5.10%</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805716775"/>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台灣人壽委託宏利投信</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台幣投資帳戶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成長型</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二</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1,818</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33</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1.82%</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103651340"/>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*安聯人壽委託富蘭克林華美投信投資帳戶</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_</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新臺幣多元收益</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1,694</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125</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7.38%</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extLst>
                  <a:ext uri="{0D108BD9-81ED-4DB2-BD59-A6C34878D82A}">
                    <a16:rowId xmlns:a16="http://schemas.microsoft.com/office/drawing/2014/main" val="484946932"/>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全球人壽優選樂退投資帳戶</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1,621</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514</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31.72%</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187576416"/>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法國巴黎人壽新臺幣全球平衡投資帳戶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委託復華投信運用操作</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月撥現</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1,478</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54</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E8E7"/>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3.64%</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4286819459"/>
                  </a:ext>
                </a:extLst>
              </a:tr>
              <a:tr h="213287">
                <a:tc>
                  <a:txBody>
                    <a:bodyPr/>
                    <a:lstStyle/>
                    <a:p>
                      <a:pPr algn="l" fontAlgn="b"/>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合作金庫人壽新臺幣環球穩健投資帳戶</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委託安聯投信運用操作</a:t>
                      </a:r>
                      <a:r>
                        <a:rPr lang="en-US" altLang="zh-TW" sz="9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900" b="0" i="0" u="none" strike="noStrike" dirty="0">
                          <a:solidFill>
                            <a:srgbClr val="000000"/>
                          </a:solidFill>
                          <a:effectLst/>
                          <a:latin typeface="微軟正黑體" panose="020B0604030504040204" pitchFamily="34" charset="-120"/>
                          <a:ea typeface="微軟正黑體" panose="020B0604030504040204" pitchFamily="34" charset="-120"/>
                        </a:rPr>
                        <a:t>轉投入</a:t>
                      </a:r>
                      <a:endPar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1,219</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25</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tc>
                  <a:txBody>
                    <a:bodyPr/>
                    <a:lstStyle/>
                    <a:p>
                      <a:pPr algn="r" fontAlgn="b"/>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2.09%</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CCCCC"/>
                    </a:solidFill>
                  </a:tcPr>
                </a:tc>
                <a:extLst>
                  <a:ext uri="{0D108BD9-81ED-4DB2-BD59-A6C34878D82A}">
                    <a16:rowId xmlns:a16="http://schemas.microsoft.com/office/drawing/2014/main" val="3372779164"/>
                  </a:ext>
                </a:extLst>
              </a:tr>
              <a:tr h="225083">
                <a:tc>
                  <a:txBody>
                    <a:bodyPr/>
                    <a:lstStyle/>
                    <a:p>
                      <a:pPr algn="r" rtl="0" fontAlgn="b"/>
                      <a:r>
                        <a:rPr lang="en-US" sz="900" b="1" i="0" u="none" strike="noStrike" dirty="0">
                          <a:solidFill>
                            <a:srgbClr val="000000"/>
                          </a:solidFill>
                          <a:effectLst/>
                          <a:latin typeface="+mn-lt"/>
                          <a:ea typeface="新細明體" panose="02020500000000000000" pitchFamily="18" charset="-120"/>
                        </a:rPr>
                        <a:t>Total</a:t>
                      </a:r>
                    </a:p>
                  </a:txBody>
                  <a:tcPr marL="42203" marR="42203" marT="42203" marB="422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tc>
                  <a:txBody>
                    <a:bodyPr/>
                    <a:lstStyle/>
                    <a:p>
                      <a:pPr algn="r" fontAlgn="b"/>
                      <a:r>
                        <a:rPr lang="en-US" altLang="zh-TW" sz="1000" b="1" i="0" u="none" strike="noStrike" dirty="0">
                          <a:solidFill>
                            <a:srgbClr val="000000"/>
                          </a:solidFill>
                          <a:effectLst/>
                          <a:latin typeface="+mj-ea"/>
                          <a:ea typeface="+mj-ea"/>
                        </a:rPr>
                        <a:t>102,864</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tc>
                  <a:txBody>
                    <a:bodyPr/>
                    <a:lstStyle/>
                    <a:p>
                      <a:pPr algn="r" fontAlgn="b"/>
                      <a:r>
                        <a:rPr lang="en-US" altLang="zh-TW" sz="1000" b="1" i="0" u="none" strike="noStrike" dirty="0">
                          <a:solidFill>
                            <a:srgbClr val="000000"/>
                          </a:solidFill>
                          <a:effectLst/>
                          <a:latin typeface="+mj-ea"/>
                          <a:ea typeface="+mj-ea"/>
                        </a:rPr>
                        <a:t>9,890</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tc>
                  <a:txBody>
                    <a:bodyPr/>
                    <a:lstStyle/>
                    <a:p>
                      <a:pPr algn="r" fontAlgn="b"/>
                      <a:r>
                        <a:rPr lang="en-US" altLang="zh-TW" sz="1000" b="1" i="0" u="none" strike="noStrike" dirty="0">
                          <a:solidFill>
                            <a:srgbClr val="000000"/>
                          </a:solidFill>
                          <a:effectLst/>
                          <a:latin typeface="+mj-ea"/>
                          <a:ea typeface="+mj-ea"/>
                        </a:rPr>
                        <a:t>9.61%</a:t>
                      </a:r>
                    </a:p>
                  </a:txBody>
                  <a:tcPr marL="8792" marR="8792" marT="87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FBFBF"/>
                    </a:solidFill>
                  </a:tcPr>
                </a:tc>
                <a:extLst>
                  <a:ext uri="{0D108BD9-81ED-4DB2-BD59-A6C34878D82A}">
                    <a16:rowId xmlns:a16="http://schemas.microsoft.com/office/drawing/2014/main" val="632814481"/>
                  </a:ext>
                </a:extLst>
              </a:tr>
            </a:tbl>
          </a:graphicData>
        </a:graphic>
      </p:graphicFrame>
      <p:sp>
        <p:nvSpPr>
          <p:cNvPr id="7" name="矩形 6"/>
          <p:cNvSpPr/>
          <p:nvPr/>
        </p:nvSpPr>
        <p:spPr>
          <a:xfrm>
            <a:off x="299232" y="5701500"/>
            <a:ext cx="2813591" cy="390620"/>
          </a:xfrm>
          <a:prstGeom prst="rect">
            <a:avLst/>
          </a:prstGeom>
        </p:spPr>
        <p:txBody>
          <a:bodyPr wrap="none">
            <a:spAutoFit/>
          </a:bodyPr>
          <a:lstStyle/>
          <a:p>
            <a:r>
              <a:rPr lang="en-US" altLang="zh-TW" sz="969" dirty="0"/>
              <a:t>Unit : NTD </a:t>
            </a:r>
            <a:r>
              <a:rPr lang="en-US" altLang="zh-TW" sz="969" dirty="0" err="1"/>
              <a:t>mn</a:t>
            </a:r>
            <a:r>
              <a:rPr lang="en-US" altLang="zh-TW" sz="969" dirty="0"/>
              <a:t>. Sorting by AUM as of 2021/6/30</a:t>
            </a:r>
          </a:p>
          <a:p>
            <a:r>
              <a:rPr lang="en-US" altLang="zh-TW" sz="969" dirty="0"/>
              <a:t>Source : SA. Data is as of June 30</a:t>
            </a:r>
          </a:p>
        </p:txBody>
      </p:sp>
      <p:sp>
        <p:nvSpPr>
          <p:cNvPr id="8" name="文字方塊 7"/>
          <p:cNvSpPr txBox="1"/>
          <p:nvPr/>
        </p:nvSpPr>
        <p:spPr>
          <a:xfrm>
            <a:off x="229974" y="1167485"/>
            <a:ext cx="8752601" cy="262829"/>
          </a:xfrm>
          <a:prstGeom prst="rect">
            <a:avLst/>
          </a:prstGeom>
          <a:noFill/>
        </p:spPr>
        <p:txBody>
          <a:bodyPr wrap="square" rtlCol="0">
            <a:spAutoFit/>
          </a:bodyPr>
          <a:lstStyle/>
          <a:p>
            <a:pPr marL="263776" indent="-263776">
              <a:buClr>
                <a:srgbClr val="CA2420"/>
              </a:buClr>
              <a:buFont typeface="Wingdings" panose="05000000000000000000" pitchFamily="2" charset="2"/>
              <a:buChar char="n"/>
            </a:pPr>
            <a:r>
              <a:rPr lang="en-US" altLang="zh-TW" sz="1108" dirty="0"/>
              <a:t>We’ve penetrated all the top 17 ILP contracts and had approximate </a:t>
            </a:r>
            <a:r>
              <a:rPr lang="en-US" altLang="zh-TW" sz="1108" b="1" dirty="0">
                <a:solidFill>
                  <a:srgbClr val="C00000"/>
                </a:solidFill>
              </a:rPr>
              <a:t>9.61%</a:t>
            </a:r>
            <a:r>
              <a:rPr lang="en-US" altLang="zh-TW" sz="1108" dirty="0"/>
              <a:t> of wallet share in total. Total AUM is NTD </a:t>
            </a:r>
            <a:r>
              <a:rPr lang="en-US" altLang="zh-TW" sz="1108" b="1" dirty="0">
                <a:solidFill>
                  <a:srgbClr val="C00000"/>
                </a:solidFill>
              </a:rPr>
              <a:t>9,890 </a:t>
            </a:r>
            <a:r>
              <a:rPr lang="en-US" altLang="zh-TW" sz="1108" b="1" dirty="0" err="1">
                <a:solidFill>
                  <a:srgbClr val="C00000"/>
                </a:solidFill>
              </a:rPr>
              <a:t>mn</a:t>
            </a:r>
            <a:r>
              <a:rPr lang="en-US" altLang="zh-TW" sz="1108" dirty="0"/>
              <a:t>. </a:t>
            </a:r>
            <a:endParaRPr lang="zh-TW" altLang="en-US" sz="1108" dirty="0"/>
          </a:p>
        </p:txBody>
      </p:sp>
    </p:spTree>
    <p:extLst>
      <p:ext uri="{BB962C8B-B14F-4D97-AF65-F5344CB8AC3E}">
        <p14:creationId xmlns:p14="http://schemas.microsoft.com/office/powerpoint/2010/main" val="2905355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內容版面配置區 6">
            <a:extLst>
              <a:ext uri="{FF2B5EF4-FFF2-40B4-BE49-F238E27FC236}">
                <a16:creationId xmlns:a16="http://schemas.microsoft.com/office/drawing/2014/main" id="{04C9C7A4-8050-40B3-8A73-B3B5761A4DB4}"/>
              </a:ext>
            </a:extLst>
          </p:cNvPr>
          <p:cNvSpPr txBox="1">
            <a:spLocks/>
          </p:cNvSpPr>
          <p:nvPr/>
        </p:nvSpPr>
        <p:spPr>
          <a:xfrm>
            <a:off x="355569" y="1352455"/>
            <a:ext cx="8640000" cy="4180544"/>
          </a:xfrm>
          <a:prstGeom prst="rect">
            <a:avLst/>
          </a:prstGeom>
          <a:noFill/>
          <a:ln w="9525">
            <a:noFill/>
            <a:miter lim="800000"/>
            <a:headEnd/>
            <a:tailEnd/>
          </a:ln>
        </p:spPr>
        <p:txBody>
          <a:bodyPr lIns="0" tIns="59815" rIns="43200" bIns="59815"/>
          <a:lstStyle>
            <a:lvl1pPr marL="342900" indent="-342900" algn="l" defTabSz="815780" rtl="0" eaLnBrk="1" fontAlgn="base" hangingPunct="1">
              <a:lnSpc>
                <a:spcPct val="100000"/>
              </a:lnSpc>
              <a:spcBef>
                <a:spcPts val="200"/>
              </a:spcBef>
              <a:spcAft>
                <a:spcPts val="200"/>
              </a:spcAft>
              <a:buClr>
                <a:srgbClr val="CC3300"/>
              </a:buClr>
              <a:buSzPct val="90000"/>
              <a:buFont typeface="Wingdings" panose="05000000000000000000" pitchFamily="2" charset="2"/>
              <a:buChar char="n"/>
              <a:tabLst/>
              <a:defRPr kumimoji="1" lang="en-US" sz="20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SzPct val="70000"/>
              <a:buFont typeface="Wingdings" pitchFamily="2" charset="2"/>
              <a:buChar char="n"/>
              <a:defRPr kumimoji="1" lang="en-US" sz="180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SzPts val="1200"/>
              <a:buFont typeface="Arial" pitchFamily="34" charset="0"/>
              <a:buChar char="–"/>
              <a:defRPr kumimoji="1" lang="en-US" sz="180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US" sz="16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GB" sz="1600" baseline="0" dirty="0" smtClean="0">
                <a:solidFill>
                  <a:schemeClr val="tx1"/>
                </a:solidFill>
                <a:latin typeface="+mn-lt"/>
                <a:ea typeface="+mn-ea"/>
                <a:cs typeface="+mn-cs"/>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9pPr>
          </a:lstStyle>
          <a:p>
            <a:r>
              <a:rPr lang="en-US" sz="1662" kern="0" dirty="0"/>
              <a:t>Top 5 Funds by AUM size of ILP contracts are list below, and GE is the top 1 and included in 4 ILP contracts.</a:t>
            </a:r>
          </a:p>
          <a:p>
            <a:endParaRPr lang="en-US" sz="1662" kern="0" dirty="0"/>
          </a:p>
          <a:p>
            <a:endParaRPr lang="en-US" sz="1662" kern="0" dirty="0"/>
          </a:p>
          <a:p>
            <a:endParaRPr lang="en-US" sz="1662" kern="0" dirty="0"/>
          </a:p>
          <a:p>
            <a:endParaRPr lang="en-US" sz="1662" kern="0" dirty="0"/>
          </a:p>
          <a:p>
            <a:endParaRPr lang="en-US" sz="1662" kern="0" dirty="0"/>
          </a:p>
          <a:p>
            <a:endParaRPr lang="en-US" sz="1662" kern="0" dirty="0"/>
          </a:p>
          <a:p>
            <a:endParaRPr lang="en-US" sz="1662" kern="0" dirty="0"/>
          </a:p>
          <a:p>
            <a:r>
              <a:rPr lang="en-US" sz="1662" kern="0" dirty="0"/>
              <a:t>4 </a:t>
            </a:r>
            <a:r>
              <a:rPr lang="en-US" altLang="zh-TW" sz="1662" kern="0" dirty="0"/>
              <a:t>Nomura funds are included in Top 17 ILP contracts.</a:t>
            </a:r>
            <a:endParaRPr lang="en-US" sz="1662" kern="0" dirty="0"/>
          </a:p>
          <a:p>
            <a:endParaRPr lang="en-US" sz="1662" kern="0" dirty="0"/>
          </a:p>
          <a:p>
            <a:pPr marL="0" indent="0">
              <a:buNone/>
            </a:pPr>
            <a:endParaRPr lang="en-US" sz="1662"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4</a:t>
            </a:fld>
            <a:endParaRPr lang="zh-TW" altLang="en-US" dirty="0"/>
          </a:p>
        </p:txBody>
      </p:sp>
      <p:sp>
        <p:nvSpPr>
          <p:cNvPr id="4" name="標題 3"/>
          <p:cNvSpPr>
            <a:spLocks noGrp="1"/>
          </p:cNvSpPr>
          <p:nvPr>
            <p:ph type="title"/>
          </p:nvPr>
        </p:nvSpPr>
        <p:spPr/>
        <p:txBody>
          <a:bodyPr/>
          <a:lstStyle/>
          <a:p>
            <a:r>
              <a:rPr lang="en-US" altLang="zh-TW" dirty="0" smtClean="0"/>
              <a:t>Top 5 Funds of Onshore ILP contracts</a:t>
            </a:r>
            <a:endParaRPr lang="zh-TW" altLang="en-US" dirty="0"/>
          </a:p>
        </p:txBody>
      </p:sp>
      <p:graphicFrame>
        <p:nvGraphicFramePr>
          <p:cNvPr id="13" name="表格 12"/>
          <p:cNvGraphicFramePr>
            <a:graphicFrameLocks noGrp="1"/>
          </p:cNvGraphicFramePr>
          <p:nvPr>
            <p:extLst/>
          </p:nvPr>
        </p:nvGraphicFramePr>
        <p:xfrm>
          <a:off x="626027" y="4469672"/>
          <a:ext cx="7649978" cy="1525709"/>
        </p:xfrm>
        <a:graphic>
          <a:graphicData uri="http://schemas.openxmlformats.org/drawingml/2006/table">
            <a:tbl>
              <a:tblPr>
                <a:tableStyleId>{5C22544A-7EE6-4342-B048-85BDC9FD1C3A}</a:tableStyleId>
              </a:tblPr>
              <a:tblGrid>
                <a:gridCol w="5223954">
                  <a:extLst>
                    <a:ext uri="{9D8B030D-6E8A-4147-A177-3AD203B41FA5}">
                      <a16:colId xmlns:a16="http://schemas.microsoft.com/office/drawing/2014/main" val="1186141366"/>
                    </a:ext>
                  </a:extLst>
                </a:gridCol>
                <a:gridCol w="1073855">
                  <a:extLst>
                    <a:ext uri="{9D8B030D-6E8A-4147-A177-3AD203B41FA5}">
                      <a16:colId xmlns:a16="http://schemas.microsoft.com/office/drawing/2014/main" val="3279788701"/>
                    </a:ext>
                  </a:extLst>
                </a:gridCol>
                <a:gridCol w="1352169">
                  <a:extLst>
                    <a:ext uri="{9D8B030D-6E8A-4147-A177-3AD203B41FA5}">
                      <a16:colId xmlns:a16="http://schemas.microsoft.com/office/drawing/2014/main" val="4285539772"/>
                    </a:ext>
                  </a:extLst>
                </a:gridCol>
              </a:tblGrid>
              <a:tr h="257261">
                <a:tc>
                  <a:txBody>
                    <a:bodyPr/>
                    <a:lstStyle/>
                    <a:p>
                      <a:pPr algn="ctr" fontAlgn="ctr"/>
                      <a:r>
                        <a:rPr lang="en-US" sz="1000" u="none" strike="noStrike" dirty="0">
                          <a:solidFill>
                            <a:schemeClr val="bg2"/>
                          </a:solidFill>
                          <a:effectLst/>
                        </a:rPr>
                        <a:t>Fund Name</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Count of contract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AUM size (NTD </a:t>
                      </a:r>
                      <a:r>
                        <a:rPr lang="en-US" sz="1000" u="none" strike="noStrike" dirty="0" err="1">
                          <a:solidFill>
                            <a:schemeClr val="bg2"/>
                          </a:solidFill>
                          <a:effectLst/>
                        </a:rPr>
                        <a:t>mn</a:t>
                      </a:r>
                      <a:r>
                        <a:rPr lang="en-US" sz="1000" u="none" strike="noStrike" dirty="0">
                          <a:solidFill>
                            <a:schemeClr val="bg2"/>
                          </a:solidFill>
                          <a:effectLst/>
                        </a:rPr>
                        <a: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extLst>
                  <a:ext uri="{0D108BD9-81ED-4DB2-BD59-A6C34878D82A}">
                    <a16:rowId xmlns:a16="http://schemas.microsoft.com/office/drawing/2014/main" val="3529592584"/>
                  </a:ext>
                </a:extLst>
              </a:tr>
              <a:tr h="317112">
                <a:tc>
                  <a:txBody>
                    <a:bodyPr/>
                    <a:lstStyle/>
                    <a:p>
                      <a:pPr algn="ctr" fontAlgn="ctr"/>
                      <a:r>
                        <a:rPr lang="zh-TW" altLang="en-US" sz="1000" u="none" strike="noStrike" dirty="0">
                          <a:effectLst/>
                        </a:rPr>
                        <a:t> 野村環球基金</a:t>
                      </a:r>
                      <a:r>
                        <a:rPr lang="en-US" altLang="zh-TW" sz="1000" u="none" strike="noStrike" dirty="0">
                          <a:effectLst/>
                        </a:rPr>
                        <a:t>-S</a:t>
                      </a:r>
                      <a:r>
                        <a:rPr lang="zh-TW" altLang="en-US" sz="1000" u="none" strike="noStrike" dirty="0">
                          <a:effectLst/>
                        </a:rPr>
                        <a:t>類型新臺幣計價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4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618,791</a:t>
                      </a:r>
                    </a:p>
                  </a:txBody>
                  <a:tcPr marL="8792" marR="8792" marT="8792" marB="0" anchor="ctr"/>
                </a:tc>
                <a:extLst>
                  <a:ext uri="{0D108BD9-81ED-4DB2-BD59-A6C34878D82A}">
                    <a16:rowId xmlns:a16="http://schemas.microsoft.com/office/drawing/2014/main" val="624413525"/>
                  </a:ext>
                </a:extLst>
              </a:tr>
              <a:tr h="317112">
                <a:tc>
                  <a:txBody>
                    <a:bodyPr/>
                    <a:lstStyle/>
                    <a:p>
                      <a:pPr algn="ctr" fontAlgn="ctr"/>
                      <a:r>
                        <a:rPr lang="zh-TW" altLang="en-US" sz="1000" u="none" strike="noStrike" dirty="0">
                          <a:effectLst/>
                        </a:rPr>
                        <a:t> 野村全球金融收益基金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1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18,341</a:t>
                      </a:r>
                    </a:p>
                  </a:txBody>
                  <a:tcPr marL="8792" marR="8792" marT="8792" marB="0" anchor="ctr"/>
                </a:tc>
                <a:extLst>
                  <a:ext uri="{0D108BD9-81ED-4DB2-BD59-A6C34878D82A}">
                    <a16:rowId xmlns:a16="http://schemas.microsoft.com/office/drawing/2014/main" val="2450799873"/>
                  </a:ext>
                </a:extLst>
              </a:tr>
              <a:tr h="317112">
                <a:tc>
                  <a:txBody>
                    <a:bodyPr/>
                    <a:lstStyle/>
                    <a:p>
                      <a:pPr algn="ctr" fontAlgn="ctr"/>
                      <a:r>
                        <a:rPr lang="zh-TW" altLang="en-US" sz="1000" u="none" strike="noStrike">
                          <a:effectLst/>
                        </a:rPr>
                        <a:t> 野村美利堅高收益債基金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a:effectLst/>
                        </a:rPr>
                        <a:t>                               </a:t>
                      </a:r>
                      <a:r>
                        <a:rPr lang="en-US" altLang="zh-TW" sz="1000" u="none" strike="noStrike">
                          <a:effectLst/>
                        </a:rPr>
                        <a:t>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12,159</a:t>
                      </a:r>
                    </a:p>
                  </a:txBody>
                  <a:tcPr marL="8792" marR="8792" marT="8792" marB="0" anchor="ctr"/>
                </a:tc>
                <a:extLst>
                  <a:ext uri="{0D108BD9-81ED-4DB2-BD59-A6C34878D82A}">
                    <a16:rowId xmlns:a16="http://schemas.microsoft.com/office/drawing/2014/main" val="737244166"/>
                  </a:ext>
                </a:extLst>
              </a:tr>
              <a:tr h="317112">
                <a:tc>
                  <a:txBody>
                    <a:bodyPr/>
                    <a:lstStyle/>
                    <a:p>
                      <a:pPr algn="ctr" fontAlgn="ctr"/>
                      <a:r>
                        <a:rPr lang="zh-TW" altLang="en-US" sz="1000" u="none" strike="noStrike" dirty="0">
                          <a:effectLst/>
                        </a:rPr>
                        <a:t> 野村環球高收益債基金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a:effectLst/>
                        </a:rPr>
                        <a:t>                               </a:t>
                      </a:r>
                      <a:r>
                        <a:rPr lang="en-US" altLang="zh-TW" sz="1000" u="none" strike="noStrike">
                          <a:effectLst/>
                        </a:rPr>
                        <a:t>1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11,997</a:t>
                      </a:r>
                    </a:p>
                  </a:txBody>
                  <a:tcPr marL="8792" marR="8792" marT="8792" marB="0" anchor="ctr"/>
                </a:tc>
                <a:extLst>
                  <a:ext uri="{0D108BD9-81ED-4DB2-BD59-A6C34878D82A}">
                    <a16:rowId xmlns:a16="http://schemas.microsoft.com/office/drawing/2014/main" val="1156761123"/>
                  </a:ext>
                </a:extLst>
              </a:tr>
            </a:tbl>
          </a:graphicData>
        </a:graphic>
      </p:graphicFrame>
      <p:graphicFrame>
        <p:nvGraphicFramePr>
          <p:cNvPr id="14" name="表格 13"/>
          <p:cNvGraphicFramePr>
            <a:graphicFrameLocks noGrp="1"/>
          </p:cNvGraphicFramePr>
          <p:nvPr>
            <p:extLst/>
          </p:nvPr>
        </p:nvGraphicFramePr>
        <p:xfrm>
          <a:off x="626027" y="2068033"/>
          <a:ext cx="7348964" cy="1787348"/>
        </p:xfrm>
        <a:graphic>
          <a:graphicData uri="http://schemas.openxmlformats.org/drawingml/2006/table">
            <a:tbl>
              <a:tblPr>
                <a:tableStyleId>{5C22544A-7EE6-4342-B048-85BDC9FD1C3A}</a:tableStyleId>
              </a:tblPr>
              <a:tblGrid>
                <a:gridCol w="5018400">
                  <a:extLst>
                    <a:ext uri="{9D8B030D-6E8A-4147-A177-3AD203B41FA5}">
                      <a16:colId xmlns:a16="http://schemas.microsoft.com/office/drawing/2014/main" val="1702878563"/>
                    </a:ext>
                  </a:extLst>
                </a:gridCol>
                <a:gridCol w="1031600">
                  <a:extLst>
                    <a:ext uri="{9D8B030D-6E8A-4147-A177-3AD203B41FA5}">
                      <a16:colId xmlns:a16="http://schemas.microsoft.com/office/drawing/2014/main" val="544383230"/>
                    </a:ext>
                  </a:extLst>
                </a:gridCol>
                <a:gridCol w="1298964">
                  <a:extLst>
                    <a:ext uri="{9D8B030D-6E8A-4147-A177-3AD203B41FA5}">
                      <a16:colId xmlns:a16="http://schemas.microsoft.com/office/drawing/2014/main" val="1151518429"/>
                    </a:ext>
                  </a:extLst>
                </a:gridCol>
              </a:tblGrid>
              <a:tr h="201788">
                <a:tc>
                  <a:txBody>
                    <a:bodyPr/>
                    <a:lstStyle/>
                    <a:p>
                      <a:pPr algn="ctr" fontAlgn="ctr"/>
                      <a:r>
                        <a:rPr lang="en-US" sz="1000" u="none" strike="noStrike" dirty="0">
                          <a:solidFill>
                            <a:schemeClr val="bg2"/>
                          </a:solidFill>
                          <a:effectLst/>
                        </a:rPr>
                        <a:t>Fund Name</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Count of contract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tc>
                  <a:txBody>
                    <a:bodyPr/>
                    <a:lstStyle/>
                    <a:p>
                      <a:pPr algn="ctr" fontAlgn="ctr"/>
                      <a:r>
                        <a:rPr lang="en-US" sz="1000" u="none" strike="noStrike" dirty="0">
                          <a:solidFill>
                            <a:schemeClr val="bg2"/>
                          </a:solidFill>
                          <a:effectLst/>
                        </a:rPr>
                        <a:t>AUM size (NTD </a:t>
                      </a:r>
                      <a:r>
                        <a:rPr lang="en-US" sz="1000" u="none" strike="noStrike" dirty="0" err="1">
                          <a:solidFill>
                            <a:schemeClr val="bg2"/>
                          </a:solidFill>
                          <a:effectLst/>
                        </a:rPr>
                        <a:t>mn</a:t>
                      </a:r>
                      <a:r>
                        <a:rPr lang="en-US" sz="1000" u="none" strike="noStrike" dirty="0">
                          <a:solidFill>
                            <a:schemeClr val="bg2"/>
                          </a:solidFill>
                          <a:effectLst/>
                        </a:rPr>
                        <a:t>)</a:t>
                      </a:r>
                      <a:endParaRPr lang="en-US" sz="1000" b="1" i="0" u="none" strike="noStrike" dirty="0">
                        <a:solidFill>
                          <a:schemeClr val="bg2"/>
                        </a:solidFill>
                        <a:effectLst/>
                        <a:latin typeface="微软雅黑" panose="020B0503020204020204" pitchFamily="34" charset="-122"/>
                        <a:ea typeface="微软雅黑" panose="020B0503020204020204" pitchFamily="34" charset="-122"/>
                      </a:endParaRPr>
                    </a:p>
                  </a:txBody>
                  <a:tcPr marL="7623" marR="7623" marT="7623" marB="0" anchor="ctr">
                    <a:solidFill>
                      <a:srgbClr val="C00000"/>
                    </a:solidFill>
                  </a:tcPr>
                </a:tc>
                <a:extLst>
                  <a:ext uri="{0D108BD9-81ED-4DB2-BD59-A6C34878D82A}">
                    <a16:rowId xmlns:a16="http://schemas.microsoft.com/office/drawing/2014/main" val="839979401"/>
                  </a:ext>
                </a:extLst>
              </a:tr>
              <a:tr h="317112">
                <a:tc>
                  <a:txBody>
                    <a:bodyPr/>
                    <a:lstStyle/>
                    <a:p>
                      <a:pPr algn="ctr" fontAlgn="ctr"/>
                      <a:r>
                        <a:rPr lang="zh-TW" altLang="en-US" sz="900" u="none" strike="noStrike" dirty="0">
                          <a:effectLst/>
                        </a:rPr>
                        <a:t> </a:t>
                      </a:r>
                      <a:r>
                        <a:rPr lang="zh-TW" altLang="en-US" sz="1000" u="none" strike="noStrike" dirty="0">
                          <a:effectLst/>
                        </a:rPr>
                        <a:t>野村環球基金</a:t>
                      </a:r>
                      <a:r>
                        <a:rPr lang="en-US" altLang="zh-TW" sz="1000" u="none" strike="noStrike" dirty="0">
                          <a:effectLst/>
                        </a:rPr>
                        <a:t>-S</a:t>
                      </a:r>
                      <a:r>
                        <a:rPr lang="zh-TW" altLang="en-US" sz="1000" u="none" strike="noStrike" dirty="0">
                          <a:effectLst/>
                        </a:rPr>
                        <a:t>類型新臺幣計價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4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618,791</a:t>
                      </a:r>
                    </a:p>
                  </a:txBody>
                  <a:tcPr marL="8792" marR="8792" marT="8792" marB="0" anchor="ctr"/>
                </a:tc>
                <a:extLst>
                  <a:ext uri="{0D108BD9-81ED-4DB2-BD59-A6C34878D82A}">
                    <a16:rowId xmlns:a16="http://schemas.microsoft.com/office/drawing/2014/main" val="390844174"/>
                  </a:ext>
                </a:extLst>
              </a:tr>
              <a:tr h="317112">
                <a:tc>
                  <a:txBody>
                    <a:bodyPr/>
                    <a:lstStyle/>
                    <a:p>
                      <a:pPr algn="ctr" fontAlgn="ctr"/>
                      <a:r>
                        <a:rPr lang="zh-TW" altLang="en-US" sz="1000" u="none" strike="noStrike" dirty="0">
                          <a:effectLst/>
                        </a:rPr>
                        <a:t> 復華全球大趨勢基金</a:t>
                      </a:r>
                      <a:r>
                        <a:rPr lang="en-US" altLang="zh-TW" sz="1000" u="none" strike="noStrike" dirty="0">
                          <a:effectLst/>
                        </a:rPr>
                        <a:t>-</a:t>
                      </a:r>
                      <a:r>
                        <a:rPr lang="zh-TW" altLang="en-US" sz="1000" u="none" strike="noStrike" dirty="0">
                          <a:effectLst/>
                        </a:rPr>
                        <a:t>新臺幣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6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503,202</a:t>
                      </a:r>
                    </a:p>
                  </a:txBody>
                  <a:tcPr marL="8792" marR="8792" marT="8792" marB="0" anchor="ctr"/>
                </a:tc>
                <a:extLst>
                  <a:ext uri="{0D108BD9-81ED-4DB2-BD59-A6C34878D82A}">
                    <a16:rowId xmlns:a16="http://schemas.microsoft.com/office/drawing/2014/main" val="1981024813"/>
                  </a:ext>
                </a:extLst>
              </a:tr>
              <a:tr h="317112">
                <a:tc>
                  <a:txBody>
                    <a:bodyPr/>
                    <a:lstStyle/>
                    <a:p>
                      <a:pPr algn="ctr" fontAlgn="ctr"/>
                      <a:r>
                        <a:rPr lang="zh-TW" altLang="en-US" sz="1000" u="none" strike="noStrike" dirty="0">
                          <a:effectLst/>
                        </a:rPr>
                        <a:t> 復華已開發國家</a:t>
                      </a:r>
                      <a:r>
                        <a:rPr lang="en-US" altLang="zh-TW" sz="1000" u="none" strike="noStrike" dirty="0">
                          <a:effectLst/>
                        </a:rPr>
                        <a:t>300</a:t>
                      </a:r>
                      <a:r>
                        <a:rPr lang="zh-TW" altLang="en-US" sz="1000" u="none" strike="noStrike" dirty="0">
                          <a:effectLst/>
                        </a:rPr>
                        <a:t>股票指數基金</a:t>
                      </a:r>
                      <a:r>
                        <a:rPr lang="en-US" altLang="zh-TW" sz="1000" u="none" strike="noStrike" dirty="0">
                          <a:effectLst/>
                        </a:rPr>
                        <a:t>-</a:t>
                      </a:r>
                      <a:r>
                        <a:rPr lang="zh-TW" altLang="en-US" sz="1000" u="none" strike="noStrike" dirty="0">
                          <a:effectLst/>
                        </a:rPr>
                        <a:t>新台幣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5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463,917</a:t>
                      </a:r>
                    </a:p>
                  </a:txBody>
                  <a:tcPr marL="8792" marR="8792" marT="8792" marB="0" anchor="ctr"/>
                </a:tc>
                <a:extLst>
                  <a:ext uri="{0D108BD9-81ED-4DB2-BD59-A6C34878D82A}">
                    <a16:rowId xmlns:a16="http://schemas.microsoft.com/office/drawing/2014/main" val="3636794705"/>
                  </a:ext>
                </a:extLst>
              </a:tr>
              <a:tr h="317112">
                <a:tc>
                  <a:txBody>
                    <a:bodyPr/>
                    <a:lstStyle/>
                    <a:p>
                      <a:pPr algn="ctr" fontAlgn="ctr"/>
                      <a:r>
                        <a:rPr lang="zh-TW" altLang="en-US" sz="1000" u="none" strike="noStrike">
                          <a:effectLst/>
                        </a:rPr>
                        <a:t> 復華美元高收益債券指數基金</a:t>
                      </a:r>
                      <a:r>
                        <a:rPr lang="en-US" altLang="zh-TW" sz="1000" u="none" strike="noStrike">
                          <a:effectLst/>
                        </a:rPr>
                        <a:t>-</a:t>
                      </a:r>
                      <a:r>
                        <a:rPr lang="zh-TW" altLang="en-US" sz="1000" u="none" strike="noStrike">
                          <a:effectLst/>
                        </a:rPr>
                        <a:t>新臺幣</a:t>
                      </a:r>
                      <a:r>
                        <a:rPr lang="en-US" altLang="zh-TW" sz="1000" u="none" strike="noStrike">
                          <a:effectLst/>
                        </a:rPr>
                        <a:t>A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dirty="0">
                          <a:effectLst/>
                        </a:rPr>
                        <a:t>                               </a:t>
                      </a:r>
                      <a:r>
                        <a:rPr lang="en-US" altLang="zh-TW" sz="1000" u="none" strike="noStrike" dirty="0">
                          <a:effectLst/>
                        </a:rPr>
                        <a:t>5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419,432</a:t>
                      </a:r>
                    </a:p>
                  </a:txBody>
                  <a:tcPr marL="8792" marR="8792" marT="8792" marB="0" anchor="ctr"/>
                </a:tc>
                <a:extLst>
                  <a:ext uri="{0D108BD9-81ED-4DB2-BD59-A6C34878D82A}">
                    <a16:rowId xmlns:a16="http://schemas.microsoft.com/office/drawing/2014/main" val="3819062893"/>
                  </a:ext>
                </a:extLst>
              </a:tr>
              <a:tr h="317112">
                <a:tc>
                  <a:txBody>
                    <a:bodyPr/>
                    <a:lstStyle/>
                    <a:p>
                      <a:pPr algn="ctr" fontAlgn="ctr"/>
                      <a:r>
                        <a:rPr lang="zh-TW" altLang="en-US" sz="1000" u="none" strike="noStrike" dirty="0">
                          <a:effectLst/>
                        </a:rPr>
                        <a:t> 柏瑞全球策略高收益債券基金</a:t>
                      </a:r>
                      <a:r>
                        <a:rPr lang="en-US" altLang="zh-TW" sz="1000" u="none" strike="noStrike" dirty="0">
                          <a:effectLst/>
                        </a:rPr>
                        <a:t>-I</a:t>
                      </a:r>
                      <a:r>
                        <a:rPr lang="zh-TW" altLang="en-US" sz="1000" u="none" strike="noStrike" dirty="0">
                          <a:effectLst/>
                        </a:rPr>
                        <a:t>類型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algn="ctr" fontAlgn="ctr"/>
                      <a:r>
                        <a:rPr lang="zh-TW" altLang="en-US" sz="1000" u="none" strike="noStrike">
                          <a:effectLst/>
                        </a:rPr>
                        <a:t>                               </a:t>
                      </a:r>
                      <a:r>
                        <a:rPr lang="en-US" altLang="zh-TW" sz="1000" u="none" strike="noStrike">
                          <a:effectLst/>
                        </a:rPr>
                        <a:t>5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3" marR="7623" marT="7623" marB="0" anchor="ctr"/>
                </a:tc>
                <a:tc>
                  <a:txBody>
                    <a:bodyPr/>
                    <a:lstStyle/>
                    <a:p>
                      <a:pPr marL="0" algn="r" defTabSz="914400" rtl="0" eaLnBrk="1" fontAlgn="ctr" latinLnBrk="0" hangingPunct="1"/>
                      <a:r>
                        <a:rPr kumimoji="1" lang="en-US" altLang="zh-TW" sz="1000" b="0" i="0" u="none" strike="noStrike" kern="1200" dirty="0">
                          <a:solidFill>
                            <a:srgbClr val="000000"/>
                          </a:solidFill>
                          <a:effectLst/>
                          <a:latin typeface="微软雅黑" panose="020B0503020204020204" pitchFamily="34" charset="-122"/>
                          <a:ea typeface="微软雅黑" panose="020B0503020204020204" pitchFamily="34" charset="-122"/>
                          <a:cs typeface="+mn-cs"/>
                        </a:rPr>
                        <a:t>339,284</a:t>
                      </a:r>
                    </a:p>
                  </a:txBody>
                  <a:tcPr marL="8792" marR="8792" marT="8792" marB="0" anchor="ctr"/>
                </a:tc>
                <a:extLst>
                  <a:ext uri="{0D108BD9-81ED-4DB2-BD59-A6C34878D82A}">
                    <a16:rowId xmlns:a16="http://schemas.microsoft.com/office/drawing/2014/main" val="2576656874"/>
                  </a:ext>
                </a:extLst>
              </a:tr>
            </a:tbl>
          </a:graphicData>
        </a:graphic>
      </p:graphicFrame>
    </p:spTree>
    <p:extLst>
      <p:ext uri="{BB962C8B-B14F-4D97-AF65-F5344CB8AC3E}">
        <p14:creationId xmlns:p14="http://schemas.microsoft.com/office/powerpoint/2010/main" val="3384155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5</a:t>
            </a:fld>
            <a:endParaRPr lang="zh-TW" altLang="en-US"/>
          </a:p>
        </p:txBody>
      </p:sp>
      <p:sp>
        <p:nvSpPr>
          <p:cNvPr id="3" name="標題 2"/>
          <p:cNvSpPr>
            <a:spLocks noGrp="1"/>
          </p:cNvSpPr>
          <p:nvPr>
            <p:ph type="title"/>
          </p:nvPr>
        </p:nvSpPr>
        <p:spPr/>
        <p:txBody>
          <a:bodyPr/>
          <a:lstStyle/>
          <a:p>
            <a:pPr algn="ctr"/>
            <a:r>
              <a:rPr lang="en-US" altLang="zh-TW" dirty="0" smtClean="0"/>
              <a:t>Client Net Flow</a:t>
            </a:r>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2706261020"/>
              </p:ext>
            </p:extLst>
          </p:nvPr>
        </p:nvGraphicFramePr>
        <p:xfrm>
          <a:off x="348555" y="953280"/>
          <a:ext cx="4117963" cy="5230366"/>
        </p:xfrm>
        <a:graphic>
          <a:graphicData uri="http://schemas.openxmlformats.org/drawingml/2006/table">
            <a:tbl>
              <a:tblPr>
                <a:tableStyleId>{5C22544A-7EE6-4342-B048-85BDC9FD1C3A}</a:tableStyleId>
              </a:tblPr>
              <a:tblGrid>
                <a:gridCol w="1978876">
                  <a:extLst>
                    <a:ext uri="{9D8B030D-6E8A-4147-A177-3AD203B41FA5}">
                      <a16:colId xmlns:a16="http://schemas.microsoft.com/office/drawing/2014/main" val="3632032641"/>
                    </a:ext>
                  </a:extLst>
                </a:gridCol>
                <a:gridCol w="713029">
                  <a:extLst>
                    <a:ext uri="{9D8B030D-6E8A-4147-A177-3AD203B41FA5}">
                      <a16:colId xmlns:a16="http://schemas.microsoft.com/office/drawing/2014/main" val="1406406656"/>
                    </a:ext>
                  </a:extLst>
                </a:gridCol>
                <a:gridCol w="713029">
                  <a:extLst>
                    <a:ext uri="{9D8B030D-6E8A-4147-A177-3AD203B41FA5}">
                      <a16:colId xmlns:a16="http://schemas.microsoft.com/office/drawing/2014/main" val="3421306290"/>
                    </a:ext>
                  </a:extLst>
                </a:gridCol>
                <a:gridCol w="713029">
                  <a:extLst>
                    <a:ext uri="{9D8B030D-6E8A-4147-A177-3AD203B41FA5}">
                      <a16:colId xmlns:a16="http://schemas.microsoft.com/office/drawing/2014/main" val="2328021730"/>
                    </a:ext>
                  </a:extLst>
                </a:gridCol>
              </a:tblGrid>
              <a:tr h="249282">
                <a:tc>
                  <a:txBody>
                    <a:bodyPr/>
                    <a:lstStyle/>
                    <a:p>
                      <a:pPr algn="ctr" fontAlgn="ctr"/>
                      <a:r>
                        <a:rPr lang="zh-TW" altLang="en-US" sz="800" u="none" strike="noStrike" dirty="0">
                          <a:solidFill>
                            <a:schemeClr val="bg2"/>
                          </a:solidFill>
                          <a:effectLst/>
                        </a:rPr>
                        <a:t> 客戶歸戶 </a:t>
                      </a:r>
                      <a:endParaRPr lang="zh-TW" altLang="en-US" sz="800" b="0" i="0" u="none" strike="noStrike" dirty="0">
                        <a:solidFill>
                          <a:schemeClr val="bg2"/>
                        </a:solidFill>
                        <a:effectLst/>
                        <a:latin typeface="微软雅黑" panose="020B0503020204020204" pitchFamily="34" charset="-122"/>
                        <a:ea typeface="微软雅黑" panose="020B0503020204020204" pitchFamily="34" charset="-122"/>
                      </a:endParaRPr>
                    </a:p>
                  </a:txBody>
                  <a:tcPr marL="5174" marR="5174" marT="5174" marB="0" anchor="ctr">
                    <a:solidFill>
                      <a:srgbClr val="C00000"/>
                    </a:solidFill>
                  </a:tcPr>
                </a:tc>
                <a:tc>
                  <a:txBody>
                    <a:bodyPr/>
                    <a:lstStyle/>
                    <a:p>
                      <a:pPr algn="ctr" fontAlgn="ctr"/>
                      <a:r>
                        <a:rPr lang="en-US" sz="800" u="none" strike="noStrike" dirty="0">
                          <a:solidFill>
                            <a:schemeClr val="bg2"/>
                          </a:solidFill>
                          <a:effectLst/>
                        </a:rPr>
                        <a:t> Inflow </a:t>
                      </a:r>
                      <a:endParaRPr lang="en-US" sz="800" b="0" i="0" u="none" strike="noStrike" dirty="0">
                        <a:solidFill>
                          <a:schemeClr val="bg2"/>
                        </a:solidFill>
                        <a:effectLst/>
                        <a:latin typeface="微软雅黑" panose="020B0503020204020204" pitchFamily="34" charset="-122"/>
                        <a:ea typeface="微软雅黑" panose="020B0503020204020204" pitchFamily="34" charset="-122"/>
                      </a:endParaRPr>
                    </a:p>
                  </a:txBody>
                  <a:tcPr marL="5174" marR="5174" marT="5174" marB="0" anchor="ctr">
                    <a:solidFill>
                      <a:srgbClr val="C00000"/>
                    </a:solidFill>
                  </a:tcPr>
                </a:tc>
                <a:tc>
                  <a:txBody>
                    <a:bodyPr/>
                    <a:lstStyle/>
                    <a:p>
                      <a:pPr algn="ctr" fontAlgn="ctr"/>
                      <a:r>
                        <a:rPr lang="en-US" sz="800" u="none" strike="noStrike" dirty="0">
                          <a:solidFill>
                            <a:schemeClr val="bg2"/>
                          </a:solidFill>
                          <a:effectLst/>
                        </a:rPr>
                        <a:t> outflow </a:t>
                      </a:r>
                      <a:endParaRPr lang="en-US" sz="800" b="0" i="0" u="none" strike="noStrike" dirty="0">
                        <a:solidFill>
                          <a:schemeClr val="bg2"/>
                        </a:solidFill>
                        <a:effectLst/>
                        <a:latin typeface="微软雅黑" panose="020B0503020204020204" pitchFamily="34" charset="-122"/>
                        <a:ea typeface="微软雅黑" panose="020B0503020204020204" pitchFamily="34" charset="-122"/>
                      </a:endParaRPr>
                    </a:p>
                  </a:txBody>
                  <a:tcPr marL="5174" marR="5174" marT="5174" marB="0" anchor="ctr">
                    <a:solidFill>
                      <a:srgbClr val="C00000"/>
                    </a:solidFill>
                  </a:tcPr>
                </a:tc>
                <a:tc>
                  <a:txBody>
                    <a:bodyPr/>
                    <a:lstStyle/>
                    <a:p>
                      <a:pPr algn="ctr" fontAlgn="ctr"/>
                      <a:r>
                        <a:rPr lang="en-US" sz="800" u="none" strike="noStrike" dirty="0">
                          <a:solidFill>
                            <a:schemeClr val="bg2"/>
                          </a:solidFill>
                          <a:effectLst/>
                        </a:rPr>
                        <a:t> </a:t>
                      </a:r>
                      <a:r>
                        <a:rPr lang="en-US" sz="800" u="none" strike="noStrike" dirty="0" err="1">
                          <a:solidFill>
                            <a:schemeClr val="bg2"/>
                          </a:solidFill>
                          <a:effectLst/>
                        </a:rPr>
                        <a:t>netflow</a:t>
                      </a:r>
                      <a:r>
                        <a:rPr lang="en-US" sz="800" u="none" strike="noStrike" dirty="0">
                          <a:solidFill>
                            <a:schemeClr val="bg2"/>
                          </a:solidFill>
                          <a:effectLst/>
                        </a:rPr>
                        <a:t> </a:t>
                      </a:r>
                      <a:endParaRPr lang="en-US" sz="800" b="0" i="0" u="none" strike="noStrike" dirty="0">
                        <a:solidFill>
                          <a:schemeClr val="bg2"/>
                        </a:solidFill>
                        <a:effectLst/>
                        <a:latin typeface="微软雅黑" panose="020B0503020204020204" pitchFamily="34" charset="-122"/>
                        <a:ea typeface="微软雅黑" panose="020B0503020204020204" pitchFamily="34" charset="-122"/>
                      </a:endParaRPr>
                    </a:p>
                  </a:txBody>
                  <a:tcPr marL="5174" marR="5174" marT="5174" marB="0" anchor="ctr">
                    <a:solidFill>
                      <a:srgbClr val="C00000"/>
                    </a:solidFill>
                  </a:tcPr>
                </a:tc>
                <a:extLst>
                  <a:ext uri="{0D108BD9-81ED-4DB2-BD59-A6C34878D82A}">
                    <a16:rowId xmlns:a16="http://schemas.microsoft.com/office/drawing/2014/main" val="2762443497"/>
                  </a:ext>
                </a:extLst>
              </a:tr>
              <a:tr h="238443">
                <a:tc>
                  <a:txBody>
                    <a:bodyPr/>
                    <a:lstStyle/>
                    <a:p>
                      <a:pPr algn="ctr" fontAlgn="ctr"/>
                      <a:r>
                        <a:rPr lang="zh-TW" altLang="en-US" sz="800" u="none" strike="noStrike" dirty="0">
                          <a:effectLst/>
                        </a:rPr>
                        <a:t> 中國信託投信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152,000,000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42,766,800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109,233,200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351879613"/>
                  </a:ext>
                </a:extLst>
              </a:tr>
              <a:tr h="238443">
                <a:tc>
                  <a:txBody>
                    <a:bodyPr/>
                    <a:lstStyle/>
                    <a:p>
                      <a:pPr algn="ctr" fontAlgn="ctr"/>
                      <a:r>
                        <a:rPr lang="zh-TW" altLang="en-US" sz="800" u="none" strike="noStrike" dirty="0">
                          <a:effectLst/>
                        </a:rPr>
                        <a:t> 中國信託商業銀行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761434060"/>
                  </a:ext>
                </a:extLst>
              </a:tr>
              <a:tr h="249282">
                <a:tc>
                  <a:txBody>
                    <a:bodyPr/>
                    <a:lstStyle/>
                    <a:p>
                      <a:pPr algn="ctr" fontAlgn="ctr"/>
                      <a:r>
                        <a:rPr lang="zh-TW" altLang="en-US" sz="800" u="none" strike="noStrike" dirty="0">
                          <a:effectLst/>
                        </a:rPr>
                        <a:t> 中華郵政股份有限公司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30,000,000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30,000,000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623588807"/>
                  </a:ext>
                </a:extLst>
              </a:tr>
              <a:tr h="249282">
                <a:tc>
                  <a:txBody>
                    <a:bodyPr/>
                    <a:lstStyle/>
                    <a:p>
                      <a:pPr algn="ctr" fontAlgn="ctr"/>
                      <a:r>
                        <a:rPr lang="zh-TW" altLang="en-US" sz="800" u="none" strike="noStrike">
                          <a:effectLst/>
                        </a:rPr>
                        <a:t> 元大人壽保險股份有限公司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200,000,000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400,057,269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200,057,269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4256713767"/>
                  </a:ext>
                </a:extLst>
              </a:tr>
              <a:tr h="238443">
                <a:tc>
                  <a:txBody>
                    <a:bodyPr/>
                    <a:lstStyle/>
                    <a:p>
                      <a:pPr algn="ctr" fontAlgn="ctr"/>
                      <a:r>
                        <a:rPr lang="zh-TW" altLang="en-US" sz="800" u="none" strike="noStrike">
                          <a:effectLst/>
                        </a:rPr>
                        <a:t> 元大投信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1,038,310,000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57,345,513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980,964,487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626286256"/>
                  </a:ext>
                </a:extLst>
              </a:tr>
              <a:tr h="238443">
                <a:tc>
                  <a:txBody>
                    <a:bodyPr/>
                    <a:lstStyle/>
                    <a:p>
                      <a:pPr algn="ctr" fontAlgn="ctr"/>
                      <a:r>
                        <a:rPr lang="zh-TW" altLang="en-US" sz="800" u="none" strike="noStrike">
                          <a:effectLst/>
                        </a:rPr>
                        <a:t> 公務人員退休撫卹基金管理委員會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648,520,820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338,120,624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310,400,196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426839092"/>
                  </a:ext>
                </a:extLst>
              </a:tr>
              <a:tr h="238443">
                <a:tc>
                  <a:txBody>
                    <a:bodyPr/>
                    <a:lstStyle/>
                    <a:p>
                      <a:pPr algn="ctr" fontAlgn="ctr"/>
                      <a:r>
                        <a:rPr lang="zh-TW" altLang="en-US" sz="800" u="none" strike="noStrike">
                          <a:effectLst/>
                        </a:rPr>
                        <a:t> 日盛投信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12,200,000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7,840,800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4,359,200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659868820"/>
                  </a:ext>
                </a:extLst>
              </a:tr>
              <a:tr h="238443">
                <a:tc>
                  <a:txBody>
                    <a:bodyPr/>
                    <a:lstStyle/>
                    <a:p>
                      <a:pPr algn="ctr" fontAlgn="ctr"/>
                      <a:r>
                        <a:rPr lang="zh-TW" altLang="en-US" sz="800" u="none" strike="noStrike">
                          <a:effectLst/>
                        </a:rPr>
                        <a:t> 台灣人壽保險股份有限公司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180,000,000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220,889,333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40,889,333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204919407"/>
                  </a:ext>
                </a:extLst>
              </a:tr>
              <a:tr h="238443">
                <a:tc>
                  <a:txBody>
                    <a:bodyPr/>
                    <a:lstStyle/>
                    <a:p>
                      <a:pPr algn="ctr" fontAlgn="ctr"/>
                      <a:r>
                        <a:rPr lang="zh-TW" altLang="en-US" sz="800" u="none" strike="noStrike">
                          <a:effectLst/>
                        </a:rPr>
                        <a:t> 台灣產物保險股份有限公司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643843723"/>
                  </a:ext>
                </a:extLst>
              </a:tr>
              <a:tr h="238443">
                <a:tc>
                  <a:txBody>
                    <a:bodyPr/>
                    <a:lstStyle/>
                    <a:p>
                      <a:pPr algn="ctr" fontAlgn="ctr"/>
                      <a:r>
                        <a:rPr lang="zh-TW" altLang="en-US" sz="800" u="none" strike="noStrike">
                          <a:effectLst/>
                        </a:rPr>
                        <a:t> 全球人壽保險股份有限公司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180,000,000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186,779,266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6,779,266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618842774"/>
                  </a:ext>
                </a:extLst>
              </a:tr>
              <a:tr h="238443">
                <a:tc>
                  <a:txBody>
                    <a:bodyPr/>
                    <a:lstStyle/>
                    <a:p>
                      <a:pPr algn="ctr" fontAlgn="ctr"/>
                      <a:r>
                        <a:rPr lang="zh-TW" altLang="en-US" sz="800" u="none" strike="noStrike">
                          <a:effectLst/>
                        </a:rPr>
                        <a:t> 全球證券投資顧問股份有限公司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17,000,000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37,119,265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20,119,265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4271085077"/>
                  </a:ext>
                </a:extLst>
              </a:tr>
              <a:tr h="238443">
                <a:tc>
                  <a:txBody>
                    <a:bodyPr/>
                    <a:lstStyle/>
                    <a:p>
                      <a:pPr algn="ctr" fontAlgn="ctr"/>
                      <a:r>
                        <a:rPr lang="zh-TW" altLang="en-US" sz="800" u="none" strike="noStrike">
                          <a:effectLst/>
                        </a:rPr>
                        <a:t> 合作金庫人壽保險股份有限公司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46,236,658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46,236,658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509156438"/>
                  </a:ext>
                </a:extLst>
              </a:tr>
              <a:tr h="238443">
                <a:tc>
                  <a:txBody>
                    <a:bodyPr/>
                    <a:lstStyle/>
                    <a:p>
                      <a:pPr algn="ctr" fontAlgn="ctr"/>
                      <a:r>
                        <a:rPr lang="zh-TW" altLang="en-US" sz="800" u="none" strike="noStrike" dirty="0">
                          <a:effectLst/>
                        </a:rPr>
                        <a:t> 合庫投信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100,000,000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237,937,114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137,937,114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54083112"/>
                  </a:ext>
                </a:extLst>
              </a:tr>
              <a:tr h="238443">
                <a:tc>
                  <a:txBody>
                    <a:bodyPr/>
                    <a:lstStyle/>
                    <a:p>
                      <a:pPr algn="ctr" fontAlgn="ctr"/>
                      <a:r>
                        <a:rPr lang="zh-TW" altLang="en-US" sz="800" u="none" strike="noStrike" dirty="0">
                          <a:effectLst/>
                        </a:rPr>
                        <a:t> 安聯投信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1,487,600,000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346,901,481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1,140,698,519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782653149"/>
                  </a:ext>
                </a:extLst>
              </a:tr>
              <a:tr h="249282">
                <a:tc>
                  <a:txBody>
                    <a:bodyPr/>
                    <a:lstStyle/>
                    <a:p>
                      <a:pPr algn="ctr" fontAlgn="ctr"/>
                      <a:r>
                        <a:rPr lang="zh-TW" altLang="en-US" sz="800" u="none" strike="noStrike" dirty="0">
                          <a:effectLst/>
                        </a:rPr>
                        <a:t> 宏利投信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129,523,062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125,523,062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616207168"/>
                  </a:ext>
                </a:extLst>
              </a:tr>
              <a:tr h="238443">
                <a:tc>
                  <a:txBody>
                    <a:bodyPr/>
                    <a:lstStyle/>
                    <a:p>
                      <a:pPr algn="ctr" fontAlgn="ctr"/>
                      <a:r>
                        <a:rPr lang="zh-TW" altLang="en-US" sz="800" u="none" strike="noStrike" dirty="0">
                          <a:effectLst/>
                        </a:rPr>
                        <a:t> 宏泰人壽保險股份有限公司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1,100,000,000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1,134,612,546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dirty="0">
                          <a:effectLst/>
                        </a:rPr>
                        <a:t>-         34,612,546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638346855"/>
                  </a:ext>
                </a:extLst>
              </a:tr>
              <a:tr h="238443">
                <a:tc>
                  <a:txBody>
                    <a:bodyPr/>
                    <a:lstStyle/>
                    <a:p>
                      <a:pPr algn="ctr" fontAlgn="ctr"/>
                      <a:r>
                        <a:rPr lang="zh-TW" altLang="en-US" sz="800" u="none" strike="noStrike" dirty="0">
                          <a:effectLst/>
                        </a:rPr>
                        <a:t> 和泰產物保險股份有限公司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422180224"/>
                  </a:ext>
                </a:extLst>
              </a:tr>
              <a:tr h="238443">
                <a:tc>
                  <a:txBody>
                    <a:bodyPr/>
                    <a:lstStyle/>
                    <a:p>
                      <a:pPr algn="ctr" fontAlgn="ctr"/>
                      <a:r>
                        <a:rPr lang="zh-TW" altLang="en-US" sz="800" u="none" strike="noStrike" dirty="0">
                          <a:effectLst/>
                        </a:rPr>
                        <a:t> 旺旺友聯產物保險股份有限公司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23,084,857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dirty="0">
                          <a:effectLst/>
                        </a:rPr>
                        <a:t>-         23,084,857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414545063"/>
                  </a:ext>
                </a:extLst>
              </a:tr>
              <a:tr h="238443">
                <a:tc>
                  <a:txBody>
                    <a:bodyPr/>
                    <a:lstStyle/>
                    <a:p>
                      <a:pPr algn="ctr" fontAlgn="ctr"/>
                      <a:r>
                        <a:rPr lang="zh-TW" altLang="en-US" sz="800" u="none" strike="noStrike">
                          <a:effectLst/>
                        </a:rPr>
                        <a:t> 法商法國巴黎人壽保險股份有限公司台灣分公司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48,550,723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dirty="0">
                          <a:effectLst/>
                        </a:rPr>
                        <a:t>-         48,550,723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345402075"/>
                  </a:ext>
                </a:extLst>
              </a:tr>
              <a:tr h="238443">
                <a:tc>
                  <a:txBody>
                    <a:bodyPr/>
                    <a:lstStyle/>
                    <a:p>
                      <a:pPr algn="ctr" fontAlgn="ctr"/>
                      <a:r>
                        <a:rPr lang="zh-TW" altLang="en-US" sz="800" u="none" strike="noStrike">
                          <a:effectLst/>
                        </a:rPr>
                        <a:t> 保德信投信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10,600,000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14,856,370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dirty="0">
                          <a:effectLst/>
                        </a:rPr>
                        <a:t>-           4,256,370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92383253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70520247"/>
              </p:ext>
            </p:extLst>
          </p:nvPr>
        </p:nvGraphicFramePr>
        <p:xfrm>
          <a:off x="4675569" y="1245888"/>
          <a:ext cx="4297001" cy="4233238"/>
        </p:xfrm>
        <a:graphic>
          <a:graphicData uri="http://schemas.openxmlformats.org/drawingml/2006/table">
            <a:tbl>
              <a:tblPr>
                <a:tableStyleId>{5C22544A-7EE6-4342-B048-85BDC9FD1C3A}</a:tableStyleId>
              </a:tblPr>
              <a:tblGrid>
                <a:gridCol w="2064911">
                  <a:extLst>
                    <a:ext uri="{9D8B030D-6E8A-4147-A177-3AD203B41FA5}">
                      <a16:colId xmlns:a16="http://schemas.microsoft.com/office/drawing/2014/main" val="894211410"/>
                    </a:ext>
                  </a:extLst>
                </a:gridCol>
                <a:gridCol w="744030">
                  <a:extLst>
                    <a:ext uri="{9D8B030D-6E8A-4147-A177-3AD203B41FA5}">
                      <a16:colId xmlns:a16="http://schemas.microsoft.com/office/drawing/2014/main" val="3596497532"/>
                    </a:ext>
                  </a:extLst>
                </a:gridCol>
                <a:gridCol w="744030">
                  <a:extLst>
                    <a:ext uri="{9D8B030D-6E8A-4147-A177-3AD203B41FA5}">
                      <a16:colId xmlns:a16="http://schemas.microsoft.com/office/drawing/2014/main" val="4199065600"/>
                    </a:ext>
                  </a:extLst>
                </a:gridCol>
                <a:gridCol w="744030">
                  <a:extLst>
                    <a:ext uri="{9D8B030D-6E8A-4147-A177-3AD203B41FA5}">
                      <a16:colId xmlns:a16="http://schemas.microsoft.com/office/drawing/2014/main" val="1804923827"/>
                    </a:ext>
                  </a:extLst>
                </a:gridCol>
              </a:tblGrid>
              <a:tr h="173231">
                <a:tc>
                  <a:txBody>
                    <a:bodyPr/>
                    <a:lstStyle/>
                    <a:p>
                      <a:pPr algn="ctr" fontAlgn="ctr"/>
                      <a:r>
                        <a:rPr lang="zh-TW" altLang="en-US" sz="800" u="none" strike="noStrike" dirty="0">
                          <a:effectLst/>
                        </a:rPr>
                        <a:t> 南山人壽保險股份有限公司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153,000,000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1,242,968,530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1,089,968,530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3356335"/>
                  </a:ext>
                </a:extLst>
              </a:tr>
              <a:tr h="173231">
                <a:tc>
                  <a:txBody>
                    <a:bodyPr/>
                    <a:lstStyle/>
                    <a:p>
                      <a:pPr algn="ctr" fontAlgn="ctr"/>
                      <a:r>
                        <a:rPr lang="zh-TW" altLang="en-US" sz="800" u="none" strike="noStrike" dirty="0">
                          <a:effectLst/>
                        </a:rPr>
                        <a:t> 施羅德投信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79,178,943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79,178,943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848884717"/>
                  </a:ext>
                </a:extLst>
              </a:tr>
              <a:tr h="173231">
                <a:tc>
                  <a:txBody>
                    <a:bodyPr/>
                    <a:lstStyle/>
                    <a:p>
                      <a:pPr algn="ctr" fontAlgn="ctr"/>
                      <a:r>
                        <a:rPr lang="zh-TW" altLang="en-US" sz="800" u="none" strike="noStrike" dirty="0">
                          <a:effectLst/>
                        </a:rPr>
                        <a:t> 第一金人壽保險股份有限公司 </a:t>
                      </a:r>
                      <a:endParaRPr lang="zh-TW"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60,000,000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101,133,288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41,133,288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893330704"/>
                  </a:ext>
                </a:extLst>
              </a:tr>
              <a:tr h="173231">
                <a:tc>
                  <a:txBody>
                    <a:bodyPr/>
                    <a:lstStyle/>
                    <a:p>
                      <a:pPr algn="ctr" fontAlgn="ctr"/>
                      <a:r>
                        <a:rPr lang="zh-TW" altLang="en-US" sz="800" u="none" strike="noStrike">
                          <a:effectLst/>
                        </a:rPr>
                        <a:t> 第一金投信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4,000,000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4,667,287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667,287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255970993"/>
                  </a:ext>
                </a:extLst>
              </a:tr>
              <a:tr h="173231">
                <a:tc>
                  <a:txBody>
                    <a:bodyPr/>
                    <a:lstStyle/>
                    <a:p>
                      <a:pPr algn="ctr" fontAlgn="ctr"/>
                      <a:r>
                        <a:rPr lang="zh-TW" altLang="en-US" sz="800" u="none" strike="noStrike">
                          <a:effectLst/>
                        </a:rPr>
                        <a:t> 凱基投信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19,335,019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19,335,019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648026901"/>
                  </a:ext>
                </a:extLst>
              </a:tr>
              <a:tr h="173231">
                <a:tc>
                  <a:txBody>
                    <a:bodyPr/>
                    <a:lstStyle/>
                    <a:p>
                      <a:pPr algn="ctr" fontAlgn="ctr"/>
                      <a:r>
                        <a:rPr lang="zh-TW" altLang="en-US" sz="800" u="none" strike="noStrike">
                          <a:effectLst/>
                        </a:rPr>
                        <a:t> 富邦人壽保險股份有限公司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1,696,000,000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1,052,814,789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643,185,211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933263678"/>
                  </a:ext>
                </a:extLst>
              </a:tr>
              <a:tr h="173231">
                <a:tc>
                  <a:txBody>
                    <a:bodyPr/>
                    <a:lstStyle/>
                    <a:p>
                      <a:pPr algn="ctr" fontAlgn="ctr"/>
                      <a:r>
                        <a:rPr lang="zh-TW" altLang="en-US" sz="800" u="none" strike="noStrike">
                          <a:effectLst/>
                        </a:rPr>
                        <a:t> 富邦投信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405,250,000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10,517,902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394,732,098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505487281"/>
                  </a:ext>
                </a:extLst>
              </a:tr>
              <a:tr h="173231">
                <a:tc>
                  <a:txBody>
                    <a:bodyPr/>
                    <a:lstStyle/>
                    <a:p>
                      <a:pPr algn="ctr" fontAlgn="ctr"/>
                      <a:r>
                        <a:rPr lang="zh-TW" altLang="en-US" sz="800" u="none" strike="noStrike">
                          <a:effectLst/>
                        </a:rPr>
                        <a:t> 富蘭克林華美投信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408,250,000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177,825,000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230,425,000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496737285"/>
                  </a:ext>
                </a:extLst>
              </a:tr>
              <a:tr h="173231">
                <a:tc>
                  <a:txBody>
                    <a:bodyPr/>
                    <a:lstStyle/>
                    <a:p>
                      <a:pPr algn="ctr" fontAlgn="ctr"/>
                      <a:r>
                        <a:rPr lang="zh-TW" altLang="en-US" sz="800" u="none" strike="noStrike">
                          <a:effectLst/>
                        </a:rPr>
                        <a:t> 復華投信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2,022,713,579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2,177,493,381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154,779,802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565621314"/>
                  </a:ext>
                </a:extLst>
              </a:tr>
              <a:tr h="173231">
                <a:tc>
                  <a:txBody>
                    <a:bodyPr/>
                    <a:lstStyle/>
                    <a:p>
                      <a:pPr algn="ctr" fontAlgn="ctr"/>
                      <a:r>
                        <a:rPr lang="zh-TW" altLang="en-US" sz="800" u="none" strike="noStrike">
                          <a:effectLst/>
                        </a:rPr>
                        <a:t> 新光人壽保險股份有限公司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801,521,526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801,521,526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908728246"/>
                  </a:ext>
                </a:extLst>
              </a:tr>
              <a:tr h="181105">
                <a:tc>
                  <a:txBody>
                    <a:bodyPr/>
                    <a:lstStyle/>
                    <a:p>
                      <a:pPr algn="ctr" fontAlgn="ctr"/>
                      <a:r>
                        <a:rPr lang="zh-TW" altLang="en-US" sz="800" u="none" strike="noStrike">
                          <a:effectLst/>
                        </a:rPr>
                        <a:t> 新光投信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4,100,000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5,338,700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a:effectLst/>
                        </a:rPr>
                        <a:t>-           1,238,700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4106790022"/>
                  </a:ext>
                </a:extLst>
              </a:tr>
              <a:tr h="173231">
                <a:tc>
                  <a:txBody>
                    <a:bodyPr/>
                    <a:lstStyle/>
                    <a:p>
                      <a:pPr algn="ctr" fontAlgn="ctr"/>
                      <a:r>
                        <a:rPr lang="zh-TW" altLang="en-US" sz="800" u="none" strike="noStrike">
                          <a:effectLst/>
                        </a:rPr>
                        <a:t> 新光產物保險股份有限公司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22,000,000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12,773,195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9,226,805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916899668"/>
                  </a:ext>
                </a:extLst>
              </a:tr>
              <a:tr h="173231">
                <a:tc>
                  <a:txBody>
                    <a:bodyPr/>
                    <a:lstStyle/>
                    <a:p>
                      <a:pPr algn="ctr" fontAlgn="ctr"/>
                      <a:r>
                        <a:rPr lang="zh-TW" altLang="en-US" sz="800" u="none" strike="noStrike">
                          <a:effectLst/>
                        </a:rPr>
                        <a:t> 群益投信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1,546,128,472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1,488,292,492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57,835,980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831104689"/>
                  </a:ext>
                </a:extLst>
              </a:tr>
              <a:tr h="173231">
                <a:tc>
                  <a:txBody>
                    <a:bodyPr/>
                    <a:lstStyle/>
                    <a:p>
                      <a:pPr algn="ctr" fontAlgn="ctr"/>
                      <a:r>
                        <a:rPr lang="zh-TW" altLang="en-US" sz="800" u="none" strike="noStrike">
                          <a:effectLst/>
                        </a:rPr>
                        <a:t> 臺銀人壽保險股份有限公司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75,000,000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78,665,133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dirty="0">
                          <a:effectLst/>
                        </a:rPr>
                        <a:t>-           3,665,133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185550241"/>
                  </a:ext>
                </a:extLst>
              </a:tr>
              <a:tr h="173231">
                <a:tc>
                  <a:txBody>
                    <a:bodyPr/>
                    <a:lstStyle/>
                    <a:p>
                      <a:pPr algn="ctr" fontAlgn="ctr"/>
                      <a:r>
                        <a:rPr lang="zh-TW" altLang="en-US" sz="800" u="none" strike="noStrike">
                          <a:effectLst/>
                        </a:rPr>
                        <a:t> 臺灣銀行股份有限公司公教保險部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30,000,000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30,000,000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860662503"/>
                  </a:ext>
                </a:extLst>
              </a:tr>
              <a:tr h="173231">
                <a:tc>
                  <a:txBody>
                    <a:bodyPr/>
                    <a:lstStyle/>
                    <a:p>
                      <a:pPr algn="ctr" fontAlgn="ctr"/>
                      <a:r>
                        <a:rPr lang="zh-TW" altLang="en-US" sz="800" u="none" strike="noStrike">
                          <a:effectLst/>
                        </a:rPr>
                        <a:t> 遠雄人壽保險事業股份有限公司 </a:t>
                      </a:r>
                      <a:endParaRPr lang="zh-TW"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300,591,817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en-US" altLang="zh-TW" sz="800" u="none" strike="noStrike" dirty="0">
                          <a:effectLst/>
                        </a:rPr>
                        <a:t>-       300,591,817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3443953614"/>
                  </a:ext>
                </a:extLst>
              </a:tr>
              <a:tr h="173231">
                <a:tc>
                  <a:txBody>
                    <a:bodyPr/>
                    <a:lstStyle/>
                    <a:p>
                      <a:pPr algn="ctr" fontAlgn="ctr"/>
                      <a:r>
                        <a:rPr lang="en-US" sz="800" u="none" strike="noStrike" dirty="0">
                          <a:effectLst/>
                        </a:rPr>
                        <a:t> Total </a:t>
                      </a:r>
                      <a:endParaRPr 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11,606,672,871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a:effectLst/>
                        </a:rPr>
                        <a:t>   </a:t>
                      </a:r>
                      <a:r>
                        <a:rPr lang="en-US" altLang="zh-TW" sz="800" u="none" strike="noStrike">
                          <a:effectLst/>
                        </a:rPr>
                        <a:t>10,825,738,683 </a:t>
                      </a:r>
                      <a:endParaRPr lang="en-US" altLang="zh-TW" sz="800" b="0" i="0" u="none" strike="noStrike">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tc>
                  <a:txBody>
                    <a:bodyPr/>
                    <a:lstStyle/>
                    <a:p>
                      <a:pPr algn="ctr" fontAlgn="ctr"/>
                      <a:r>
                        <a:rPr lang="zh-TW" altLang="en-US" sz="800" u="none" strike="noStrike" dirty="0">
                          <a:effectLst/>
                        </a:rPr>
                        <a:t>        </a:t>
                      </a:r>
                      <a:r>
                        <a:rPr lang="en-US" altLang="zh-TW" sz="800" u="none" strike="noStrike" dirty="0">
                          <a:effectLst/>
                        </a:rPr>
                        <a:t>780,934,188 </a:t>
                      </a:r>
                      <a:endParaRPr lang="en-US" altLang="zh-TW"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174" marR="5174" marT="5174" marB="0" anchor="ctr"/>
                </a:tc>
                <a:extLst>
                  <a:ext uri="{0D108BD9-81ED-4DB2-BD59-A6C34878D82A}">
                    <a16:rowId xmlns:a16="http://schemas.microsoft.com/office/drawing/2014/main" val="204364540"/>
                  </a:ext>
                </a:extLst>
              </a:tr>
            </a:tbl>
          </a:graphicData>
        </a:graphic>
      </p:graphicFrame>
    </p:spTree>
    <p:extLst>
      <p:ext uri="{BB962C8B-B14F-4D97-AF65-F5344CB8AC3E}">
        <p14:creationId xmlns:p14="http://schemas.microsoft.com/office/powerpoint/2010/main" val="404226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r>
              <a:rPr lang="en-US" altLang="zh-TW" kern="0" smtClean="0"/>
              <a:t>Source / Disclaimer / Annotations:  </a:t>
            </a:r>
            <a:r>
              <a:rPr lang="zh-TW" altLang="en-US" kern="0" smtClean="0"/>
              <a:t>本資料僅供專業理財顧問人員參考，需配合專人說明使用，不得直接交付一般投資大眾。</a:t>
            </a:r>
            <a:endParaRPr lang="en-US" altLang="zh-TW" kern="0" dirty="0"/>
          </a:p>
        </p:txBody>
      </p:sp>
      <p:sp>
        <p:nvSpPr>
          <p:cNvPr id="3" name="投影片編號版面配置區 2"/>
          <p:cNvSpPr>
            <a:spLocks noGrp="1"/>
          </p:cNvSpPr>
          <p:nvPr>
            <p:ph type="sldNum" sz="quarter" idx="11"/>
          </p:nvPr>
        </p:nvSpPr>
        <p:spPr/>
        <p:txBody>
          <a:bodyPr/>
          <a:lstStyle/>
          <a:p>
            <a:fld id="{F40BDD72-1960-4172-B575-A9D344DF4EC2}" type="slidenum">
              <a:rPr lang="zh-TW" altLang="en-US" smtClean="0"/>
              <a:pPr/>
              <a:t>6</a:t>
            </a:fld>
            <a:endParaRPr lang="zh-TW" altLang="en-US" dirty="0"/>
          </a:p>
        </p:txBody>
      </p:sp>
      <p:sp>
        <p:nvSpPr>
          <p:cNvPr id="4" name="標題 3"/>
          <p:cNvSpPr>
            <a:spLocks noGrp="1"/>
          </p:cNvSpPr>
          <p:nvPr>
            <p:ph type="title"/>
          </p:nvPr>
        </p:nvSpPr>
        <p:spPr/>
        <p:txBody>
          <a:bodyPr/>
          <a:lstStyle/>
          <a:p>
            <a:pPr algn="ctr"/>
            <a:r>
              <a:rPr lang="en-US" altLang="zh-TW" dirty="0"/>
              <a:t>New Issue Account</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784109712"/>
              </p:ext>
            </p:extLst>
          </p:nvPr>
        </p:nvGraphicFramePr>
        <p:xfrm>
          <a:off x="616705" y="2203697"/>
          <a:ext cx="7897228" cy="1765318"/>
        </p:xfrm>
        <a:graphic>
          <a:graphicData uri="http://schemas.openxmlformats.org/drawingml/2006/table">
            <a:tbl>
              <a:tblPr>
                <a:tableStyleId>{5C22544A-7EE6-4342-B048-85BDC9FD1C3A}</a:tableStyleId>
              </a:tblPr>
              <a:tblGrid>
                <a:gridCol w="877470">
                  <a:extLst>
                    <a:ext uri="{9D8B030D-6E8A-4147-A177-3AD203B41FA5}">
                      <a16:colId xmlns:a16="http://schemas.microsoft.com/office/drawing/2014/main" val="2424651438"/>
                    </a:ext>
                  </a:extLst>
                </a:gridCol>
                <a:gridCol w="4932443">
                  <a:extLst>
                    <a:ext uri="{9D8B030D-6E8A-4147-A177-3AD203B41FA5}">
                      <a16:colId xmlns:a16="http://schemas.microsoft.com/office/drawing/2014/main" val="2991520054"/>
                    </a:ext>
                  </a:extLst>
                </a:gridCol>
                <a:gridCol w="1209845">
                  <a:extLst>
                    <a:ext uri="{9D8B030D-6E8A-4147-A177-3AD203B41FA5}">
                      <a16:colId xmlns:a16="http://schemas.microsoft.com/office/drawing/2014/main" val="1103349296"/>
                    </a:ext>
                  </a:extLst>
                </a:gridCol>
                <a:gridCol w="877470">
                  <a:extLst>
                    <a:ext uri="{9D8B030D-6E8A-4147-A177-3AD203B41FA5}">
                      <a16:colId xmlns:a16="http://schemas.microsoft.com/office/drawing/2014/main" val="4057644033"/>
                    </a:ext>
                  </a:extLst>
                </a:gridCol>
              </a:tblGrid>
              <a:tr h="229392">
                <a:tc>
                  <a:txBody>
                    <a:bodyPr/>
                    <a:lstStyle/>
                    <a:p>
                      <a:pPr marL="0" algn="ctr" defTabSz="914400" rtl="0" eaLnBrk="1" fontAlgn="b" latinLnBrk="0" hangingPunct="1"/>
                      <a:r>
                        <a:rPr kumimoji="1" lang="zh-TW" altLang="en-US" sz="1000" b="1" u="none" strike="noStrike" kern="1200" dirty="0">
                          <a:solidFill>
                            <a:schemeClr val="bg1"/>
                          </a:solidFill>
                          <a:effectLst/>
                          <a:latin typeface="+mn-lt"/>
                          <a:ea typeface="+mn-ea"/>
                          <a:cs typeface="+mn-cs"/>
                        </a:rPr>
                        <a:t> 發行日期 </a:t>
                      </a:r>
                    </a:p>
                  </a:txBody>
                  <a:tcPr marL="8792" marR="8792" marT="8792" marB="0" anchor="ctr">
                    <a:solidFill>
                      <a:srgbClr val="C00000"/>
                    </a:solidFill>
                  </a:tcPr>
                </a:tc>
                <a:tc>
                  <a:txBody>
                    <a:bodyPr/>
                    <a:lstStyle/>
                    <a:p>
                      <a:pPr marL="0" algn="ctr" defTabSz="914400" rtl="0" eaLnBrk="1" fontAlgn="b" latinLnBrk="0" hangingPunct="1"/>
                      <a:r>
                        <a:rPr kumimoji="1" lang="zh-TW" altLang="en-US" sz="1000" b="1" u="none" strike="noStrike" kern="1200" dirty="0">
                          <a:solidFill>
                            <a:schemeClr val="bg1"/>
                          </a:solidFill>
                          <a:effectLst/>
                          <a:latin typeface="+mn-lt"/>
                          <a:ea typeface="+mn-ea"/>
                          <a:cs typeface="+mn-cs"/>
                        </a:rPr>
                        <a:t> 類全委帳戶名稱 </a:t>
                      </a:r>
                    </a:p>
                  </a:txBody>
                  <a:tcPr marL="8792" marR="8792" marT="8792" marB="0" anchor="ctr">
                    <a:solidFill>
                      <a:srgbClr val="C00000"/>
                    </a:solidFill>
                  </a:tcPr>
                </a:tc>
                <a:tc>
                  <a:txBody>
                    <a:bodyPr/>
                    <a:lstStyle/>
                    <a:p>
                      <a:pPr marL="0" algn="ctr" defTabSz="914400" rtl="0" eaLnBrk="1" fontAlgn="b" latinLnBrk="0" hangingPunct="1"/>
                      <a:r>
                        <a:rPr kumimoji="1" lang="zh-TW" altLang="en-US" sz="1000" b="1" u="none" strike="noStrike" kern="1200" dirty="0">
                          <a:solidFill>
                            <a:schemeClr val="bg1"/>
                          </a:solidFill>
                          <a:effectLst/>
                          <a:latin typeface="+mn-lt"/>
                          <a:ea typeface="+mn-ea"/>
                          <a:cs typeface="+mn-cs"/>
                        </a:rPr>
                        <a:t> 發行壽險公司 </a:t>
                      </a:r>
                    </a:p>
                  </a:txBody>
                  <a:tcPr marL="8792" marR="8792" marT="8792" marB="0" anchor="ctr">
                    <a:solidFill>
                      <a:srgbClr val="C00000"/>
                    </a:solidFill>
                  </a:tcPr>
                </a:tc>
                <a:tc>
                  <a:txBody>
                    <a:bodyPr/>
                    <a:lstStyle/>
                    <a:p>
                      <a:pPr marL="0" algn="ctr" defTabSz="914400" rtl="0" eaLnBrk="1" fontAlgn="b" latinLnBrk="0" hangingPunct="1"/>
                      <a:r>
                        <a:rPr kumimoji="1" lang="zh-TW" altLang="en-US" sz="1000" b="1" u="none" strike="noStrike" kern="1200" dirty="0">
                          <a:solidFill>
                            <a:schemeClr val="bg1"/>
                          </a:solidFill>
                          <a:effectLst/>
                          <a:latin typeface="+mn-lt"/>
                          <a:ea typeface="+mn-ea"/>
                          <a:cs typeface="+mn-cs"/>
                        </a:rPr>
                        <a:t> 代操投信 </a:t>
                      </a:r>
                    </a:p>
                  </a:txBody>
                  <a:tcPr marL="8792" marR="8792" marT="8792" marB="0" anchor="ctr">
                    <a:solidFill>
                      <a:srgbClr val="C00000"/>
                    </a:solidFill>
                  </a:tcPr>
                </a:tc>
                <a:extLst>
                  <a:ext uri="{0D108BD9-81ED-4DB2-BD59-A6C34878D82A}">
                    <a16:rowId xmlns:a16="http://schemas.microsoft.com/office/drawing/2014/main" val="2654918144"/>
                  </a:ext>
                </a:extLst>
              </a:tr>
              <a:tr h="219418">
                <a:tc>
                  <a:txBody>
                    <a:bodyPr/>
                    <a:lstStyle/>
                    <a:p>
                      <a:pPr algn="ctr" fontAlgn="ctr"/>
                      <a:r>
                        <a:rPr lang="zh-TW" altLang="en-US" sz="1000" u="none" strike="noStrike">
                          <a:effectLst/>
                        </a:rPr>
                        <a:t> </a:t>
                      </a:r>
                      <a:r>
                        <a:rPr lang="en-US" altLang="zh-TW" sz="1000" u="none" strike="noStrike">
                          <a:effectLst/>
                        </a:rPr>
                        <a:t>2021-06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法國巴黎人壽永續佳利投資帳戶</a:t>
                      </a:r>
                      <a:r>
                        <a:rPr lang="en-US" altLang="zh-TW" sz="1000" u="none" strike="noStrike">
                          <a:effectLst/>
                        </a:rPr>
                        <a:t>(</a:t>
                      </a:r>
                      <a:r>
                        <a:rPr lang="zh-TW" altLang="en-US" sz="1000" u="none" strike="noStrike">
                          <a:effectLst/>
                        </a:rPr>
                        <a:t>委託霸菱投顧運用操作</a:t>
                      </a:r>
                      <a:r>
                        <a:rPr lang="en-US" altLang="zh-TW" sz="1000" u="none" strike="noStrike">
                          <a:effectLst/>
                        </a:rPr>
                        <a:t>)-</a:t>
                      </a:r>
                      <a:r>
                        <a:rPr lang="zh-TW" altLang="en-US" sz="1000" u="none" strike="noStrike">
                          <a:effectLst/>
                        </a:rPr>
                        <a:t>月撥現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法國巴黎人壽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霸菱投顧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019725227"/>
                  </a:ext>
                </a:extLst>
              </a:tr>
              <a:tr h="219418">
                <a:tc>
                  <a:txBody>
                    <a:bodyPr/>
                    <a:lstStyle/>
                    <a:p>
                      <a:pPr algn="ctr" fontAlgn="ctr"/>
                      <a:r>
                        <a:rPr lang="zh-TW" altLang="en-US" sz="1000" u="none" strike="noStrike">
                          <a:effectLst/>
                        </a:rPr>
                        <a:t> </a:t>
                      </a:r>
                      <a:r>
                        <a:rPr lang="en-US" altLang="zh-TW" sz="1000" u="none" strike="noStrike">
                          <a:effectLst/>
                        </a:rPr>
                        <a:t>2021-06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法國巴黎人壽永續佳利投資帳戶</a:t>
                      </a:r>
                      <a:r>
                        <a:rPr lang="en-US" altLang="zh-TW" sz="1000" u="none" strike="noStrike">
                          <a:effectLst/>
                        </a:rPr>
                        <a:t>(</a:t>
                      </a:r>
                      <a:r>
                        <a:rPr lang="zh-TW" altLang="en-US" sz="1000" u="none" strike="noStrike">
                          <a:effectLst/>
                        </a:rPr>
                        <a:t>委託霸菱投顧運用操作</a:t>
                      </a:r>
                      <a:r>
                        <a:rPr lang="en-US" altLang="zh-TW" sz="1000" u="none" strike="noStrike">
                          <a:effectLst/>
                        </a:rPr>
                        <a:t>)-</a:t>
                      </a:r>
                      <a:r>
                        <a:rPr lang="zh-TW" altLang="en-US" sz="1000" u="none" strike="noStrike">
                          <a:effectLst/>
                        </a:rPr>
                        <a:t>轉投入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法國巴黎人壽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霸菱投顧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645989204"/>
                  </a:ext>
                </a:extLst>
              </a:tr>
              <a:tr h="219418">
                <a:tc>
                  <a:txBody>
                    <a:bodyPr/>
                    <a:lstStyle/>
                    <a:p>
                      <a:pPr algn="ctr" fontAlgn="ctr"/>
                      <a:r>
                        <a:rPr lang="zh-TW" altLang="en-US" sz="1000" u="none" strike="noStrike">
                          <a:effectLst/>
                        </a:rPr>
                        <a:t> </a:t>
                      </a:r>
                      <a:r>
                        <a:rPr lang="en-US" altLang="zh-TW" sz="1000" u="none" strike="noStrike">
                          <a:effectLst/>
                        </a:rPr>
                        <a:t>2021-06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委託安聯投資帳戶─全球鑫收益成長（單位撥回）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國泰人壽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安聯投信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3225759367"/>
                  </a:ext>
                </a:extLst>
              </a:tr>
              <a:tr h="219418">
                <a:tc>
                  <a:txBody>
                    <a:bodyPr/>
                    <a:lstStyle/>
                    <a:p>
                      <a:pPr algn="ctr" fontAlgn="ctr"/>
                      <a:r>
                        <a:rPr lang="zh-TW" altLang="en-US" sz="1000" u="none" strike="noStrike">
                          <a:effectLst/>
                        </a:rPr>
                        <a:t> </a:t>
                      </a:r>
                      <a:r>
                        <a:rPr lang="en-US" altLang="zh-TW" sz="1000" u="none" strike="noStrike">
                          <a:effectLst/>
                        </a:rPr>
                        <a:t>2021-06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委託安聯投資帳戶－全球鑫收益成長（現金撥回）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國泰人壽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安聯投信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747538148"/>
                  </a:ext>
                </a:extLst>
              </a:tr>
              <a:tr h="219418">
                <a:tc>
                  <a:txBody>
                    <a:bodyPr/>
                    <a:lstStyle/>
                    <a:p>
                      <a:pPr algn="ctr" fontAlgn="ctr"/>
                      <a:r>
                        <a:rPr lang="zh-TW" altLang="en-US" sz="1000" u="none" strike="noStrike">
                          <a:effectLst/>
                        </a:rPr>
                        <a:t> </a:t>
                      </a:r>
                      <a:r>
                        <a:rPr lang="en-US" altLang="zh-TW" sz="1000" u="none" strike="noStrike">
                          <a:effectLst/>
                        </a:rPr>
                        <a:t>2021-06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元大投信成長收益投資管理帳戶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新光人壽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元大投信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1200787405"/>
                  </a:ext>
                </a:extLst>
              </a:tr>
              <a:tr h="219418">
                <a:tc>
                  <a:txBody>
                    <a:bodyPr/>
                    <a:lstStyle/>
                    <a:p>
                      <a:pPr algn="ctr" fontAlgn="ctr"/>
                      <a:r>
                        <a:rPr lang="zh-TW" altLang="en-US" sz="1000" u="none" strike="noStrike">
                          <a:effectLst/>
                        </a:rPr>
                        <a:t> </a:t>
                      </a:r>
                      <a:r>
                        <a:rPr lang="en-US" altLang="zh-TW" sz="1000" u="none" strike="noStrike">
                          <a:effectLst/>
                        </a:rPr>
                        <a:t>2021-06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國泰主流趨勢全權委託管理帳戶</a:t>
                      </a:r>
                      <a:r>
                        <a:rPr lang="en-US" altLang="zh-TW" sz="1000" u="none" strike="noStrike">
                          <a:effectLst/>
                        </a:rPr>
                        <a:t>(</a:t>
                      </a:r>
                      <a:r>
                        <a:rPr lang="zh-TW" altLang="en-US" sz="1000" u="none" strike="noStrike">
                          <a:effectLst/>
                        </a:rPr>
                        <a:t>美元</a:t>
                      </a:r>
                      <a:r>
                        <a:rPr lang="en-US" altLang="zh-TW" sz="1000" u="none" strike="noStrike">
                          <a:effectLst/>
                        </a:rPr>
                        <a:t>)(</a:t>
                      </a:r>
                      <a:r>
                        <a:rPr lang="zh-TW" altLang="en-US" sz="1000" u="none" strike="noStrike">
                          <a:effectLst/>
                        </a:rPr>
                        <a:t>現金撥回</a:t>
                      </a:r>
                      <a:r>
                        <a:rPr lang="en-US" altLang="zh-TW" sz="1000" u="none" strike="noStrike">
                          <a:effectLst/>
                        </a:rPr>
                        <a:t>)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中國人壽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國泰投信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4174595625"/>
                  </a:ext>
                </a:extLst>
              </a:tr>
              <a:tr h="219418">
                <a:tc>
                  <a:txBody>
                    <a:bodyPr/>
                    <a:lstStyle/>
                    <a:p>
                      <a:pPr algn="ctr" fontAlgn="ctr"/>
                      <a:r>
                        <a:rPr lang="zh-TW" altLang="en-US" sz="1000" u="none" strike="noStrike">
                          <a:effectLst/>
                        </a:rPr>
                        <a:t> </a:t>
                      </a:r>
                      <a:r>
                        <a:rPr lang="en-US" altLang="zh-TW" sz="1000" u="none" strike="noStrike">
                          <a:effectLst/>
                        </a:rPr>
                        <a:t>2021-06 </a:t>
                      </a:r>
                      <a:endParaRPr lang="en-US" altLang="zh-TW"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dirty="0">
                          <a:effectLst/>
                        </a:rPr>
                        <a:t> 國泰主流趨勢全權委託管理帳戶</a:t>
                      </a:r>
                      <a:r>
                        <a:rPr lang="en-US" altLang="zh-TW" sz="1000" u="none" strike="noStrike" dirty="0">
                          <a:effectLst/>
                        </a:rPr>
                        <a:t>(</a:t>
                      </a:r>
                      <a:r>
                        <a:rPr lang="zh-TW" altLang="en-US" sz="1000" u="none" strike="noStrike" dirty="0">
                          <a:effectLst/>
                        </a:rPr>
                        <a:t>美元</a:t>
                      </a:r>
                      <a:r>
                        <a:rPr lang="en-US" altLang="zh-TW" sz="1000" u="none" strike="noStrike" dirty="0">
                          <a:effectLst/>
                        </a:rPr>
                        <a:t>)(</a:t>
                      </a:r>
                      <a:r>
                        <a:rPr lang="zh-TW" altLang="en-US" sz="1000" u="none" strike="noStrike" dirty="0">
                          <a:effectLst/>
                        </a:rPr>
                        <a:t>單位撥回</a:t>
                      </a:r>
                      <a:r>
                        <a:rPr lang="en-US" altLang="zh-TW" sz="1000" u="none" strike="noStrike" dirty="0">
                          <a:effectLst/>
                        </a:rPr>
                        <a:t>) </a:t>
                      </a:r>
                      <a:endParaRPr lang="en-US" altLang="zh-TW"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a:effectLst/>
                        </a:rPr>
                        <a:t> 中國人壽 </a:t>
                      </a:r>
                      <a:endParaRPr lang="zh-TW" altLang="en-US" sz="1000" b="0" i="0" u="none" strike="noStrike">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tc>
                  <a:txBody>
                    <a:bodyPr/>
                    <a:lstStyle/>
                    <a:p>
                      <a:pPr algn="ctr" fontAlgn="ctr"/>
                      <a:r>
                        <a:rPr lang="zh-TW" altLang="en-US" sz="1000" u="none" strike="noStrike" dirty="0">
                          <a:effectLst/>
                        </a:rPr>
                        <a:t> 國泰投信 </a:t>
                      </a:r>
                      <a:endParaRPr lang="zh-TW" alt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8792" marR="8792" marT="8792" marB="0" anchor="ctr"/>
                </a:tc>
                <a:extLst>
                  <a:ext uri="{0D108BD9-81ED-4DB2-BD59-A6C34878D82A}">
                    <a16:rowId xmlns:a16="http://schemas.microsoft.com/office/drawing/2014/main" val="4060400520"/>
                  </a:ext>
                </a:extLst>
              </a:tr>
            </a:tbl>
          </a:graphicData>
        </a:graphic>
      </p:graphicFrame>
      <p:sp>
        <p:nvSpPr>
          <p:cNvPr id="7" name="矩形 6"/>
          <p:cNvSpPr/>
          <p:nvPr/>
        </p:nvSpPr>
        <p:spPr>
          <a:xfrm>
            <a:off x="427578" y="1640990"/>
            <a:ext cx="6827345" cy="348109"/>
          </a:xfrm>
          <a:prstGeom prst="rect">
            <a:avLst/>
          </a:prstGeom>
        </p:spPr>
        <p:txBody>
          <a:bodyPr wrap="square">
            <a:spAutoFit/>
          </a:bodyPr>
          <a:lstStyle/>
          <a:p>
            <a:r>
              <a:rPr lang="en-US" altLang="zh-TW" sz="1662" kern="0" dirty="0"/>
              <a:t>New Issue Account </a:t>
            </a:r>
            <a:r>
              <a:rPr lang="en-US" altLang="zh-TW" sz="1662" kern="0" dirty="0" smtClean="0"/>
              <a:t>In June</a:t>
            </a:r>
            <a:endParaRPr lang="zh-TW" altLang="en-US" sz="1662" dirty="0"/>
          </a:p>
        </p:txBody>
      </p:sp>
    </p:spTree>
    <p:extLst>
      <p:ext uri="{BB962C8B-B14F-4D97-AF65-F5344CB8AC3E}">
        <p14:creationId xmlns:p14="http://schemas.microsoft.com/office/powerpoint/2010/main" val="1642720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411415" y="3863788"/>
            <a:ext cx="7219952" cy="417318"/>
          </a:xfrm>
        </p:spPr>
        <p:txBody>
          <a:bodyPr/>
          <a:lstStyle/>
          <a:p>
            <a:r>
              <a:rPr lang="en-US" altLang="zh-TW" dirty="0" smtClean="0"/>
              <a:t>P</a:t>
            </a:r>
            <a:r>
              <a:rPr lang="en-US" altLang="zh-TW" dirty="0" smtClean="0"/>
              <a:t>ython Program &amp;</a:t>
            </a:r>
            <a:r>
              <a:rPr lang="zh-TW" altLang="en-US" dirty="0"/>
              <a:t> </a:t>
            </a:r>
            <a:r>
              <a:rPr lang="en-US" altLang="zh-TW" dirty="0" smtClean="0"/>
              <a:t>Excel </a:t>
            </a:r>
            <a:endParaRPr lang="zh-TW" altLang="en-US" dirty="0"/>
          </a:p>
        </p:txBody>
      </p:sp>
      <p:sp>
        <p:nvSpPr>
          <p:cNvPr id="3" name="標題 2"/>
          <p:cNvSpPr>
            <a:spLocks noGrp="1"/>
          </p:cNvSpPr>
          <p:nvPr>
            <p:ph type="title"/>
          </p:nvPr>
        </p:nvSpPr>
        <p:spPr>
          <a:xfrm>
            <a:off x="411416" y="4473530"/>
            <a:ext cx="7219951" cy="1272847"/>
          </a:xfrm>
        </p:spPr>
        <p:txBody>
          <a:bodyPr/>
          <a:lstStyle/>
          <a:p>
            <a:r>
              <a:rPr lang="en-US" altLang="zh-TW" dirty="0" smtClean="0"/>
              <a:t>1.) Ins </a:t>
            </a:r>
            <a:r>
              <a:rPr lang="zh-TW" altLang="en-US" dirty="0"/>
              <a:t>客戶歸戶</a:t>
            </a:r>
            <a:r>
              <a:rPr lang="en-US" altLang="zh-TW" dirty="0"/>
              <a:t>.</a:t>
            </a:r>
            <a:r>
              <a:rPr lang="en-US" altLang="zh-TW" dirty="0" err="1" smtClean="0"/>
              <a:t>py</a:t>
            </a:r>
            <a:r>
              <a:rPr lang="en-US" altLang="zh-TW" dirty="0" smtClean="0"/>
              <a:t/>
            </a:r>
            <a:br>
              <a:rPr lang="en-US" altLang="zh-TW" dirty="0" smtClean="0"/>
            </a:br>
            <a:r>
              <a:rPr lang="en-US" altLang="zh-TW" dirty="0" smtClean="0"/>
              <a:t>2.) AIA_DB_Mapping.py</a:t>
            </a:r>
            <a:br>
              <a:rPr lang="en-US" altLang="zh-TW" dirty="0" smtClean="0"/>
            </a:br>
            <a:r>
              <a:rPr lang="en-US" altLang="zh-TW" dirty="0" smtClean="0"/>
              <a:t>3.) Account_Holding_Ana.py</a:t>
            </a:r>
            <a:br>
              <a:rPr lang="en-US" altLang="zh-TW" dirty="0" smtClean="0"/>
            </a:br>
            <a:r>
              <a:rPr lang="en-US" altLang="zh-TW" dirty="0" smtClean="0"/>
              <a:t>4.) Top 49 </a:t>
            </a:r>
            <a:r>
              <a:rPr lang="zh-TW" altLang="en-US" dirty="0" smtClean="0"/>
              <a:t>全委帳戶</a:t>
            </a:r>
            <a:r>
              <a:rPr lang="en-US" altLang="zh-TW" dirty="0" smtClean="0"/>
              <a:t>.</a:t>
            </a:r>
            <a:r>
              <a:rPr lang="en-US" altLang="zh-TW" dirty="0" err="1" smtClean="0"/>
              <a:t>xlsx</a:t>
            </a:r>
            <a:r>
              <a:rPr lang="en-US" altLang="zh-TW" dirty="0" smtClean="0"/>
              <a:t> </a:t>
            </a:r>
            <a:r>
              <a:rPr lang="en-US" altLang="zh-TW" dirty="0" smtClean="0">
                <a:sym typeface="Wingdings" panose="05000000000000000000" pitchFamily="2" charset="2"/>
              </a:rPr>
              <a:t> Manually</a:t>
            </a: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421782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8</a:t>
            </a:fld>
            <a:endParaRPr lang="zh-TW" altLang="en-US"/>
          </a:p>
        </p:txBody>
      </p:sp>
      <p:sp>
        <p:nvSpPr>
          <p:cNvPr id="3" name="標題 2"/>
          <p:cNvSpPr>
            <a:spLocks noGrp="1"/>
          </p:cNvSpPr>
          <p:nvPr>
            <p:ph type="title"/>
          </p:nvPr>
        </p:nvSpPr>
        <p:spPr/>
        <p:txBody>
          <a:bodyPr/>
          <a:lstStyle/>
          <a:p>
            <a:pPr algn="ctr"/>
            <a:r>
              <a:rPr lang="en-US" altLang="zh-TW" dirty="0"/>
              <a:t>Ins </a:t>
            </a:r>
            <a:r>
              <a:rPr lang="zh-TW" altLang="en-US" dirty="0"/>
              <a:t>客戶歸戶</a:t>
            </a:r>
            <a:r>
              <a:rPr lang="en-US" altLang="zh-TW" dirty="0"/>
              <a:t>.</a:t>
            </a:r>
            <a:r>
              <a:rPr lang="en-US" altLang="zh-TW" dirty="0" err="1"/>
              <a:t>py</a:t>
            </a:r>
            <a:endParaRPr lang="zh-TW" altLang="en-US" dirty="0"/>
          </a:p>
        </p:txBody>
      </p:sp>
      <p:sp>
        <p:nvSpPr>
          <p:cNvPr id="10" name="內容版面配置區 4"/>
          <p:cNvSpPr txBox="1">
            <a:spLocks/>
          </p:cNvSpPr>
          <p:nvPr/>
        </p:nvSpPr>
        <p:spPr>
          <a:xfrm>
            <a:off x="432305" y="1572890"/>
            <a:ext cx="8147155" cy="1875938"/>
          </a:xfrm>
          <a:prstGeom prst="rect">
            <a:avLst/>
          </a:prstGeom>
          <a:noFill/>
          <a:ln w="9525">
            <a:noFill/>
            <a:miter lim="800000"/>
            <a:headEnd/>
            <a:tailEnd/>
          </a:ln>
        </p:spPr>
        <p:txBody>
          <a:bodyPr lIns="0" tIns="64800" rIns="46800" bIns="64800"/>
          <a:lstStyle>
            <a:lvl1pPr marL="0" indent="0" algn="l" defTabSz="611835" rtl="0" eaLnBrk="1" fontAlgn="base" hangingPunct="1">
              <a:lnSpc>
                <a:spcPct val="100000"/>
              </a:lnSpc>
              <a:spcBef>
                <a:spcPts val="150"/>
              </a:spcBef>
              <a:spcAft>
                <a:spcPts val="150"/>
              </a:spcAft>
              <a:buClr>
                <a:srgbClr val="CC3300"/>
              </a:buClr>
              <a:buSzPct val="150000"/>
              <a:buFontTx/>
              <a:buNone/>
              <a:tabLst/>
              <a:defRPr kumimoji="1" lang="en-US" sz="1500" baseline="0" dirty="0" smtClean="0">
                <a:solidFill>
                  <a:schemeClr val="tx1"/>
                </a:solidFill>
                <a:latin typeface="+mn-lt"/>
                <a:ea typeface="+mn-ea"/>
                <a:cs typeface="+mn-cs"/>
              </a:defRPr>
            </a:lvl1pPr>
            <a:lvl2pPr marL="134541" indent="-133350" algn="l" defTabSz="611835" rtl="0" eaLnBrk="1" fontAlgn="base" hangingPunct="1">
              <a:lnSpc>
                <a:spcPct val="100000"/>
              </a:lnSpc>
              <a:spcBef>
                <a:spcPts val="150"/>
              </a:spcBef>
              <a:spcAft>
                <a:spcPts val="150"/>
              </a:spcAft>
              <a:buClr>
                <a:schemeClr val="accent1"/>
              </a:buClr>
              <a:buSzPct val="70000"/>
              <a:buFont typeface="Wingdings" pitchFamily="2" charset="2"/>
              <a:buChar char="n"/>
              <a:defRPr kumimoji="1" lang="en-US" sz="1350" dirty="0" smtClean="0">
                <a:solidFill>
                  <a:schemeClr val="tx1"/>
                </a:solidFill>
                <a:latin typeface="+mn-lt"/>
                <a:ea typeface="+mn-ea"/>
                <a:cs typeface="+mn-cs"/>
              </a:defRPr>
            </a:lvl2pPr>
            <a:lvl3pPr marL="267891" indent="-133350" algn="l" defTabSz="611835" rtl="0" eaLnBrk="1" fontAlgn="base" hangingPunct="1">
              <a:lnSpc>
                <a:spcPct val="100000"/>
              </a:lnSpc>
              <a:spcBef>
                <a:spcPts val="150"/>
              </a:spcBef>
              <a:spcAft>
                <a:spcPts val="150"/>
              </a:spcAft>
              <a:buClr>
                <a:schemeClr val="accent1"/>
              </a:buClr>
              <a:buSzPts val="1200"/>
              <a:buFont typeface="Arial" pitchFamily="34" charset="0"/>
              <a:buChar char="–"/>
              <a:defRPr kumimoji="1" lang="en-US" sz="1350" dirty="0" smtClean="0">
                <a:solidFill>
                  <a:schemeClr val="tx1"/>
                </a:solidFill>
                <a:latin typeface="+mn-lt"/>
                <a:ea typeface="+mn-ea"/>
                <a:cs typeface="+mn-cs"/>
              </a:defRPr>
            </a:lvl3pPr>
            <a:lvl4pPr marL="402431" indent="-134541" algn="l" defTabSz="611835" rtl="0" eaLnBrk="1" fontAlgn="base" hangingPunct="1">
              <a:lnSpc>
                <a:spcPct val="100000"/>
              </a:lnSpc>
              <a:spcBef>
                <a:spcPts val="150"/>
              </a:spcBef>
              <a:spcAft>
                <a:spcPts val="150"/>
              </a:spcAft>
              <a:buClr>
                <a:schemeClr val="accent1"/>
              </a:buClr>
              <a:buSzPts val="1200"/>
              <a:buFont typeface="Symbol"/>
              <a:buChar char="-"/>
              <a:defRPr kumimoji="1" lang="en-US" sz="1200" baseline="0" dirty="0" smtClean="0">
                <a:solidFill>
                  <a:schemeClr val="tx1"/>
                </a:solidFill>
                <a:latin typeface="+mn-lt"/>
                <a:ea typeface="+mn-ea"/>
                <a:cs typeface="+mn-cs"/>
              </a:defRPr>
            </a:lvl4pPr>
            <a:lvl5pPr marL="536972" indent="-125016" algn="l" defTabSz="611835" rtl="0" eaLnBrk="1" fontAlgn="base" hangingPunct="1">
              <a:lnSpc>
                <a:spcPct val="100000"/>
              </a:lnSpc>
              <a:spcBef>
                <a:spcPts val="150"/>
              </a:spcBef>
              <a:spcAft>
                <a:spcPts val="150"/>
              </a:spcAft>
              <a:buClr>
                <a:schemeClr val="accent1"/>
              </a:buClr>
              <a:buSzPts val="1200"/>
              <a:buFont typeface="Symbol"/>
              <a:buChar char="-"/>
              <a:defRPr kumimoji="1" lang="en-GB" sz="1200" baseline="0" dirty="0" smtClean="0">
                <a:solidFill>
                  <a:schemeClr val="tx1"/>
                </a:solidFill>
                <a:latin typeface="+mn-lt"/>
                <a:ea typeface="+mn-ea"/>
                <a:cs typeface="+mn-cs"/>
              </a:defRPr>
            </a:lvl5pPr>
            <a:lvl6pPr marL="8917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6pPr>
            <a:lvl7pPr marL="12346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7pPr>
            <a:lvl8pPr marL="15775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8pPr>
            <a:lvl9pPr marL="1920479" indent="-136922" algn="l" defTabSz="717947" rtl="0" eaLnBrk="1" fontAlgn="base" hangingPunct="1">
              <a:spcBef>
                <a:spcPct val="15000"/>
              </a:spcBef>
              <a:spcAft>
                <a:spcPct val="15000"/>
              </a:spcAft>
              <a:buClr>
                <a:schemeClr val="accent1"/>
              </a:buClr>
              <a:buFont typeface="Symbol" pitchFamily="18" charset="2"/>
              <a:buChar char="-"/>
              <a:defRPr kumimoji="1" sz="1050">
                <a:solidFill>
                  <a:schemeClr val="tx1"/>
                </a:solidFill>
                <a:latin typeface="+mn-lt"/>
              </a:defRPr>
            </a:lvl9pPr>
          </a:lstStyle>
          <a:p>
            <a:pPr marL="285750" indent="-285750">
              <a:buFont typeface="Wingdings" panose="05000000000000000000" pitchFamily="2" charset="2"/>
              <a:buChar char="n"/>
            </a:pPr>
            <a:r>
              <a:rPr lang="en-US" altLang="zh-TW" sz="1800" kern="0" dirty="0" smtClean="0"/>
              <a:t>  Onshore ILP Mandate Wallet</a:t>
            </a:r>
          </a:p>
          <a:p>
            <a:pPr marL="285750" indent="-285750">
              <a:buFont typeface="Wingdings" panose="05000000000000000000" pitchFamily="2" charset="2"/>
              <a:buChar char="n"/>
            </a:pPr>
            <a:endParaRPr lang="en-US" altLang="zh-TW" sz="1800" kern="0" dirty="0" smtClean="0"/>
          </a:p>
          <a:p>
            <a:pPr lvl="2">
              <a:buFont typeface="Wingdings" panose="05000000000000000000" pitchFamily="2" charset="2"/>
              <a:buChar char="n"/>
            </a:pPr>
            <a:r>
              <a:rPr lang="en-US" altLang="zh-TW" sz="1600" kern="0" dirty="0" smtClean="0"/>
              <a:t>  (1.) Share by site – (Top 20) </a:t>
            </a:r>
          </a:p>
          <a:p>
            <a:pPr lvl="2">
              <a:buFont typeface="Wingdings" panose="05000000000000000000" pitchFamily="2" charset="2"/>
              <a:buChar char="n"/>
            </a:pPr>
            <a:r>
              <a:rPr lang="en-US" altLang="zh-TW" sz="1600" kern="0" dirty="0" smtClean="0"/>
              <a:t>  (2.) Share by account – ( Top 49 , on/off AIA List ) </a:t>
            </a:r>
          </a:p>
          <a:p>
            <a:pPr lvl="2">
              <a:buFont typeface="Wingdings" panose="05000000000000000000" pitchFamily="2" charset="2"/>
              <a:buChar char="n"/>
            </a:pPr>
            <a:r>
              <a:rPr lang="en-US" altLang="zh-TW" sz="1600" kern="0" dirty="0" smtClean="0"/>
              <a:t>  (3.) Detail Account Excel Sheet – (channel , customer , account , fund type … </a:t>
            </a:r>
            <a:r>
              <a:rPr lang="en-US" altLang="zh-TW" sz="1600" kern="0" dirty="0" err="1" smtClean="0"/>
              <a:t>etc</a:t>
            </a:r>
            <a:r>
              <a:rPr lang="en-US" altLang="zh-TW" kern="0" dirty="0" smtClean="0"/>
              <a:t>)</a:t>
            </a:r>
          </a:p>
          <a:p>
            <a:pPr lvl="1"/>
            <a:endParaRPr lang="en-US" altLang="zh-TW" kern="0" dirty="0"/>
          </a:p>
        </p:txBody>
      </p:sp>
      <p:sp>
        <p:nvSpPr>
          <p:cNvPr id="11" name="內容版面配置區 4"/>
          <p:cNvSpPr txBox="1">
            <a:spLocks/>
          </p:cNvSpPr>
          <p:nvPr/>
        </p:nvSpPr>
        <p:spPr>
          <a:xfrm>
            <a:off x="432305" y="3584346"/>
            <a:ext cx="8266027" cy="2144283"/>
          </a:xfrm>
          <a:prstGeom prst="rect">
            <a:avLst/>
          </a:prstGeom>
          <a:noFill/>
          <a:ln w="9525">
            <a:noFill/>
            <a:miter lim="800000"/>
            <a:headEnd/>
            <a:tailEnd/>
          </a:ln>
        </p:spPr>
        <p:txBody>
          <a:bodyPr lIns="0" tIns="64800" rIns="46800" bIns="64800"/>
          <a:lstStyle>
            <a:lvl1pPr marL="342900" indent="-342900" algn="l" defTabSz="815780" rtl="0" eaLnBrk="1" fontAlgn="base" hangingPunct="1">
              <a:lnSpc>
                <a:spcPct val="100000"/>
              </a:lnSpc>
              <a:spcBef>
                <a:spcPts val="200"/>
              </a:spcBef>
              <a:spcAft>
                <a:spcPts val="200"/>
              </a:spcAft>
              <a:buClr>
                <a:srgbClr val="CC3300"/>
              </a:buClr>
              <a:buSzPct val="90000"/>
              <a:buFont typeface="Wingdings" panose="05000000000000000000" pitchFamily="2" charset="2"/>
              <a:buChar char="n"/>
              <a:tabLst/>
              <a:defRPr kumimoji="1" lang="en-US" sz="2000" baseline="0" dirty="0" smtClean="0">
                <a:solidFill>
                  <a:schemeClr val="tx1"/>
                </a:solidFill>
                <a:latin typeface="+mn-lt"/>
                <a:ea typeface="+mn-ea"/>
                <a:cs typeface="+mn-cs"/>
              </a:defRPr>
            </a:lvl1pPr>
            <a:lvl2pPr marL="626400" indent="-288000" algn="l" defTabSz="815780" rtl="0" eaLnBrk="1" fontAlgn="base" hangingPunct="1">
              <a:lnSpc>
                <a:spcPct val="100000"/>
              </a:lnSpc>
              <a:spcBef>
                <a:spcPts val="200"/>
              </a:spcBef>
              <a:spcAft>
                <a:spcPts val="200"/>
              </a:spcAft>
              <a:buClr>
                <a:schemeClr val="accent1"/>
              </a:buClr>
              <a:buSzPct val="70000"/>
              <a:buFont typeface="Wingdings" pitchFamily="2" charset="2"/>
              <a:buChar char="n"/>
              <a:defRPr kumimoji="1" lang="en-US" sz="1800" dirty="0" smtClean="0">
                <a:solidFill>
                  <a:schemeClr val="tx1"/>
                </a:solidFill>
                <a:latin typeface="+mn-lt"/>
                <a:ea typeface="+mn-ea"/>
                <a:cs typeface="+mn-cs"/>
              </a:defRPr>
            </a:lvl2pPr>
            <a:lvl3pPr marL="864000" indent="-216000" algn="l" defTabSz="815780" rtl="0" eaLnBrk="1" fontAlgn="base" hangingPunct="1">
              <a:lnSpc>
                <a:spcPct val="100000"/>
              </a:lnSpc>
              <a:spcBef>
                <a:spcPts val="200"/>
              </a:spcBef>
              <a:spcAft>
                <a:spcPts val="200"/>
              </a:spcAft>
              <a:buClr>
                <a:schemeClr val="accent1"/>
              </a:buClr>
              <a:buSzPts val="1200"/>
              <a:buFont typeface="Arial" pitchFamily="34" charset="0"/>
              <a:buChar char="–"/>
              <a:defRPr kumimoji="1" lang="en-US" sz="1800" dirty="0" smtClean="0">
                <a:solidFill>
                  <a:schemeClr val="tx1"/>
                </a:solidFill>
                <a:latin typeface="+mn-lt"/>
                <a:ea typeface="+mn-ea"/>
                <a:cs typeface="+mn-cs"/>
              </a:defRPr>
            </a:lvl3pPr>
            <a:lvl4pPr marL="1098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US" sz="1600" baseline="0" dirty="0" smtClean="0">
                <a:solidFill>
                  <a:schemeClr val="tx1"/>
                </a:solidFill>
                <a:latin typeface="+mn-lt"/>
                <a:ea typeface="+mn-ea"/>
                <a:cs typeface="+mn-cs"/>
              </a:defRPr>
            </a:lvl4pPr>
            <a:lvl5pPr marL="1332000" indent="-216000" algn="l" defTabSz="815780" rtl="0" eaLnBrk="1" fontAlgn="base" hangingPunct="1">
              <a:lnSpc>
                <a:spcPct val="100000"/>
              </a:lnSpc>
              <a:spcBef>
                <a:spcPts val="200"/>
              </a:spcBef>
              <a:spcAft>
                <a:spcPts val="200"/>
              </a:spcAft>
              <a:buClr>
                <a:schemeClr val="accent1"/>
              </a:buClr>
              <a:buSzPts val="1200"/>
              <a:buFont typeface="Symbol"/>
              <a:buChar char="-"/>
              <a:defRPr kumimoji="1" lang="en-GB" sz="1600" baseline="0" dirty="0" smtClean="0">
                <a:solidFill>
                  <a:schemeClr val="tx1"/>
                </a:solidFill>
                <a:latin typeface="+mn-lt"/>
                <a:ea typeface="+mn-ea"/>
                <a:cs typeface="+mn-cs"/>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kumimoji="1" sz="1400">
                <a:solidFill>
                  <a:schemeClr val="tx1"/>
                </a:solidFill>
                <a:latin typeface="+mn-lt"/>
              </a:defRPr>
            </a:lvl9pPr>
          </a:lstStyle>
          <a:p>
            <a:r>
              <a:rPr lang="en-US" altLang="zh-TW" sz="1800" kern="0" dirty="0" smtClean="0"/>
              <a:t>Offshore ILP Mandate Wallet</a:t>
            </a:r>
          </a:p>
          <a:p>
            <a:endParaRPr lang="en-US" altLang="zh-TW" sz="1800" kern="0" dirty="0" smtClean="0"/>
          </a:p>
          <a:p>
            <a:pPr lvl="1"/>
            <a:r>
              <a:rPr lang="en-US" altLang="zh-TW" sz="1600" kern="0" dirty="0" smtClean="0"/>
              <a:t>(1.) Share by site – (Top 15) </a:t>
            </a:r>
          </a:p>
          <a:p>
            <a:pPr lvl="1"/>
            <a:r>
              <a:rPr lang="en-US" altLang="zh-TW" sz="1600" kern="0" dirty="0" smtClean="0"/>
              <a:t>(2.) Share by account – ( Top 49, on/off AIA List )</a:t>
            </a:r>
          </a:p>
          <a:p>
            <a:pPr lvl="1"/>
            <a:r>
              <a:rPr lang="en-US" altLang="zh-TW" sz="1600" dirty="0"/>
              <a:t>(3.) Detail Account Excel Sheet – (channel , customer , account , fund type … </a:t>
            </a:r>
            <a:r>
              <a:rPr lang="en-US" altLang="zh-TW" sz="1600" dirty="0" err="1"/>
              <a:t>etc</a:t>
            </a:r>
            <a:r>
              <a:rPr lang="en-US" altLang="zh-TW" sz="1600" dirty="0"/>
              <a:t>)</a:t>
            </a:r>
          </a:p>
          <a:p>
            <a:pPr lvl="1"/>
            <a:endParaRPr lang="en-US" altLang="zh-TW" kern="0" dirty="0"/>
          </a:p>
        </p:txBody>
      </p:sp>
    </p:spTree>
    <p:extLst>
      <p:ext uri="{BB962C8B-B14F-4D97-AF65-F5344CB8AC3E}">
        <p14:creationId xmlns:p14="http://schemas.microsoft.com/office/powerpoint/2010/main" val="2607913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1"/>
          </p:nvPr>
        </p:nvSpPr>
        <p:spPr/>
        <p:txBody>
          <a:bodyPr/>
          <a:lstStyle/>
          <a:p>
            <a:fld id="{2C90D96F-1D55-4F04-9D7F-0C72F69521CD}" type="slidenum">
              <a:rPr lang="zh-TW" altLang="en-US" smtClean="0"/>
              <a:t>9</a:t>
            </a:fld>
            <a:endParaRPr lang="zh-TW" altLang="en-US"/>
          </a:p>
        </p:txBody>
      </p:sp>
      <p:sp>
        <p:nvSpPr>
          <p:cNvPr id="3" name="標題 2"/>
          <p:cNvSpPr>
            <a:spLocks noGrp="1"/>
          </p:cNvSpPr>
          <p:nvPr>
            <p:ph type="title"/>
          </p:nvPr>
        </p:nvSpPr>
        <p:spPr/>
        <p:txBody>
          <a:bodyPr/>
          <a:lstStyle/>
          <a:p>
            <a:pPr algn="ctr"/>
            <a:r>
              <a:rPr lang="en-US" altLang="zh-TW" dirty="0"/>
              <a:t>Ins </a:t>
            </a:r>
            <a:r>
              <a:rPr lang="zh-TW" altLang="en-US" dirty="0"/>
              <a:t>客戶歸戶</a:t>
            </a:r>
            <a:r>
              <a:rPr lang="en-US" altLang="zh-TW" dirty="0"/>
              <a:t>.</a:t>
            </a:r>
            <a:r>
              <a:rPr lang="en-US" altLang="zh-TW" dirty="0" err="1" smtClean="0"/>
              <a:t>py</a:t>
            </a:r>
            <a:r>
              <a:rPr lang="en-US" altLang="zh-TW" dirty="0" smtClean="0"/>
              <a:t> </a:t>
            </a:r>
            <a:r>
              <a:rPr lang="en-US" altLang="zh-TW" dirty="0" smtClean="0">
                <a:sym typeface="Wingdings" panose="05000000000000000000" pitchFamily="2" charset="2"/>
              </a:rPr>
              <a:t> Input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71" y="2276015"/>
            <a:ext cx="4934962" cy="2579536"/>
          </a:xfrm>
          <a:prstGeom prst="rect">
            <a:avLst/>
          </a:prstGeom>
        </p:spPr>
      </p:pic>
      <p:sp>
        <p:nvSpPr>
          <p:cNvPr id="7" name="矩形 6"/>
          <p:cNvSpPr/>
          <p:nvPr/>
        </p:nvSpPr>
        <p:spPr>
          <a:xfrm>
            <a:off x="499171" y="1424953"/>
            <a:ext cx="3866764" cy="369332"/>
          </a:xfrm>
          <a:prstGeom prst="rect">
            <a:avLst/>
          </a:prstGeom>
        </p:spPr>
        <p:txBody>
          <a:bodyPr wrap="none">
            <a:spAutoFit/>
          </a:bodyPr>
          <a:lstStyle/>
          <a:p>
            <a:pPr marL="285750" indent="-285750">
              <a:buFont typeface="Wingdings" panose="05000000000000000000" pitchFamily="2" charset="2"/>
              <a:buChar char="n"/>
            </a:pPr>
            <a:r>
              <a:rPr lang="en-US" altLang="zh-TW" kern="0" dirty="0" smtClean="0"/>
              <a:t>DS</a:t>
            </a:r>
            <a:r>
              <a:rPr lang="zh-TW" altLang="en-US" kern="0" dirty="0" smtClean="0"/>
              <a:t> </a:t>
            </a:r>
            <a:r>
              <a:rPr lang="en-US" altLang="zh-TW" kern="0" dirty="0" smtClean="0"/>
              <a:t>Onshore/Offshore </a:t>
            </a:r>
            <a:r>
              <a:rPr lang="en-US" altLang="zh-TW" kern="0" dirty="0" smtClean="0">
                <a:sym typeface="Wingdings" panose="05000000000000000000" pitchFamily="2" charset="2"/>
              </a:rPr>
              <a:t> Money </a:t>
            </a:r>
            <a:endParaRPr lang="en-US" altLang="zh-TW" kern="0" dirty="0"/>
          </a:p>
        </p:txBody>
      </p:sp>
      <p:sp>
        <p:nvSpPr>
          <p:cNvPr id="8" name="左大括弧 7"/>
          <p:cNvSpPr/>
          <p:nvPr/>
        </p:nvSpPr>
        <p:spPr bwMode="auto">
          <a:xfrm>
            <a:off x="5805329" y="1609619"/>
            <a:ext cx="637431" cy="4032504"/>
          </a:xfrm>
          <a:prstGeom prst="leftBrace">
            <a:avLst>
              <a:gd name="adj1" fmla="val 42761"/>
              <a:gd name="adj2" fmla="val 50608"/>
            </a:avLst>
          </a:prstGeom>
          <a:solidFill>
            <a:schemeClr val="bg1"/>
          </a:solidFill>
          <a:ln w="9525" cap="flat" cmpd="sng" algn="ctr">
            <a:solidFill>
              <a:schemeClr val="tx1"/>
            </a:solidFill>
            <a:prstDash val="solid"/>
            <a:round/>
            <a:headEnd type="none" w="med" len="med"/>
            <a:tailEnd type="none" w="med" len="med"/>
          </a:ln>
          <a:effectLst/>
        </p:spPr>
        <p:txBody>
          <a:bodyPr rtlCol="0" anchor="ctr"/>
          <a:lstStyle/>
          <a:p>
            <a:pPr algn="ctr"/>
            <a:endParaRPr lang="zh-TW" altLang="en-US"/>
          </a:p>
        </p:txBody>
      </p:sp>
      <p:sp>
        <p:nvSpPr>
          <p:cNvPr id="9" name="矩形 8"/>
          <p:cNvSpPr/>
          <p:nvPr/>
        </p:nvSpPr>
        <p:spPr>
          <a:xfrm>
            <a:off x="6505656" y="1921367"/>
            <a:ext cx="2082621" cy="369332"/>
          </a:xfrm>
          <a:prstGeom prst="rect">
            <a:avLst/>
          </a:prstGeom>
        </p:spPr>
        <p:txBody>
          <a:bodyPr wrap="none">
            <a:spAutoFit/>
          </a:bodyPr>
          <a:lstStyle/>
          <a:p>
            <a:r>
              <a:rPr lang="en-US" altLang="zh-TW" kern="0" dirty="0" smtClean="0"/>
              <a:t>1. </a:t>
            </a:r>
            <a:r>
              <a:rPr lang="zh-TW" altLang="en-US" kern="0" dirty="0" smtClean="0"/>
              <a:t>客戶</a:t>
            </a:r>
            <a:r>
              <a:rPr lang="en-US" altLang="zh-TW" kern="0" dirty="0" smtClean="0"/>
              <a:t>/</a:t>
            </a:r>
            <a:r>
              <a:rPr lang="zh-TW" altLang="en-US" kern="0" dirty="0" smtClean="0"/>
              <a:t>基金 </a:t>
            </a:r>
            <a:r>
              <a:rPr lang="zh-TW" altLang="en-US" kern="0" dirty="0"/>
              <a:t>歸</a:t>
            </a:r>
            <a:r>
              <a:rPr lang="zh-TW" altLang="en-US" kern="0" dirty="0" smtClean="0"/>
              <a:t>戶  </a:t>
            </a:r>
            <a:endParaRPr lang="en-US" altLang="zh-TW" kern="0" dirty="0"/>
          </a:p>
        </p:txBody>
      </p:sp>
      <p:sp>
        <p:nvSpPr>
          <p:cNvPr id="11" name="矩形 10"/>
          <p:cNvSpPr/>
          <p:nvPr/>
        </p:nvSpPr>
        <p:spPr>
          <a:xfrm>
            <a:off x="6425806" y="2801453"/>
            <a:ext cx="2582758" cy="646331"/>
          </a:xfrm>
          <a:prstGeom prst="rect">
            <a:avLst/>
          </a:prstGeom>
        </p:spPr>
        <p:txBody>
          <a:bodyPr wrap="none">
            <a:spAutoFit/>
          </a:bodyPr>
          <a:lstStyle/>
          <a:p>
            <a:r>
              <a:rPr lang="zh-TW" altLang="en-US" kern="0" dirty="0" smtClean="0"/>
              <a:t> </a:t>
            </a:r>
            <a:r>
              <a:rPr lang="en-US" altLang="zh-TW" kern="0" dirty="0" smtClean="0"/>
              <a:t>2.</a:t>
            </a:r>
            <a:r>
              <a:rPr lang="zh-TW" altLang="en-US" kern="0" dirty="0" smtClean="0"/>
              <a:t> </a:t>
            </a:r>
            <a:r>
              <a:rPr lang="en-US" altLang="zh-TW" kern="0" dirty="0"/>
              <a:t>ILP Mandate Wallet </a:t>
            </a:r>
            <a:endParaRPr lang="en-US" altLang="zh-TW" kern="0" dirty="0" smtClean="0"/>
          </a:p>
          <a:p>
            <a:r>
              <a:rPr lang="en-US" altLang="zh-TW" kern="0" dirty="0"/>
              <a:t> </a:t>
            </a:r>
            <a:r>
              <a:rPr lang="en-US" altLang="zh-TW" kern="0" dirty="0" smtClean="0"/>
              <a:t>    Share by Site</a:t>
            </a:r>
            <a:endParaRPr lang="en-US" altLang="zh-TW" kern="0" dirty="0"/>
          </a:p>
        </p:txBody>
      </p:sp>
      <p:sp>
        <p:nvSpPr>
          <p:cNvPr id="12" name="矩形 11"/>
          <p:cNvSpPr/>
          <p:nvPr/>
        </p:nvSpPr>
        <p:spPr>
          <a:xfrm>
            <a:off x="6425806" y="3923789"/>
            <a:ext cx="2582758" cy="646331"/>
          </a:xfrm>
          <a:prstGeom prst="rect">
            <a:avLst/>
          </a:prstGeom>
        </p:spPr>
        <p:txBody>
          <a:bodyPr wrap="none">
            <a:spAutoFit/>
          </a:bodyPr>
          <a:lstStyle/>
          <a:p>
            <a:r>
              <a:rPr lang="zh-TW" altLang="en-US" kern="0" dirty="0" smtClean="0"/>
              <a:t> </a:t>
            </a:r>
            <a:r>
              <a:rPr lang="en-US" altLang="zh-TW" kern="0" dirty="0"/>
              <a:t>3</a:t>
            </a:r>
            <a:r>
              <a:rPr lang="en-US" altLang="zh-TW" kern="0" dirty="0" smtClean="0"/>
              <a:t>.</a:t>
            </a:r>
            <a:r>
              <a:rPr lang="zh-TW" altLang="en-US" kern="0" dirty="0" smtClean="0"/>
              <a:t> </a:t>
            </a:r>
            <a:r>
              <a:rPr lang="en-US" altLang="zh-TW" kern="0" dirty="0"/>
              <a:t>ILP Mandate Wallet </a:t>
            </a:r>
            <a:endParaRPr lang="en-US" altLang="zh-TW" kern="0" dirty="0" smtClean="0"/>
          </a:p>
          <a:p>
            <a:r>
              <a:rPr lang="en-US" altLang="zh-TW" kern="0" dirty="0"/>
              <a:t> </a:t>
            </a:r>
            <a:r>
              <a:rPr lang="en-US" altLang="zh-TW" kern="0" dirty="0" smtClean="0"/>
              <a:t>    Share by Account</a:t>
            </a:r>
            <a:endParaRPr lang="en-US" altLang="zh-TW" kern="0" dirty="0"/>
          </a:p>
        </p:txBody>
      </p:sp>
      <p:sp>
        <p:nvSpPr>
          <p:cNvPr id="13" name="矩形 12"/>
          <p:cNvSpPr/>
          <p:nvPr/>
        </p:nvSpPr>
        <p:spPr>
          <a:xfrm>
            <a:off x="6401277" y="4875800"/>
            <a:ext cx="2480166" cy="369332"/>
          </a:xfrm>
          <a:prstGeom prst="rect">
            <a:avLst/>
          </a:prstGeom>
        </p:spPr>
        <p:txBody>
          <a:bodyPr wrap="none">
            <a:spAutoFit/>
          </a:bodyPr>
          <a:lstStyle/>
          <a:p>
            <a:r>
              <a:rPr lang="zh-TW" altLang="en-US" kern="0" dirty="0" smtClean="0"/>
              <a:t> </a:t>
            </a:r>
            <a:r>
              <a:rPr lang="en-US" altLang="zh-TW" kern="0" dirty="0" smtClean="0"/>
              <a:t>4.</a:t>
            </a:r>
            <a:r>
              <a:rPr lang="zh-TW" altLang="en-US" kern="0" dirty="0" smtClean="0"/>
              <a:t> </a:t>
            </a:r>
            <a:r>
              <a:rPr lang="en-US" altLang="zh-TW" kern="0" dirty="0" smtClean="0"/>
              <a:t>New Issue Account</a:t>
            </a:r>
            <a:endParaRPr lang="en-US" altLang="zh-TW" kern="0" dirty="0"/>
          </a:p>
        </p:txBody>
      </p:sp>
    </p:spTree>
    <p:extLst>
      <p:ext uri="{BB962C8B-B14F-4D97-AF65-F5344CB8AC3E}">
        <p14:creationId xmlns:p14="http://schemas.microsoft.com/office/powerpoint/2010/main" val="1074186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佈景主題1(Nomura">
  <a:themeElements>
    <a:clrScheme name="Nomura">
      <a:dk1>
        <a:sysClr val="windowText" lastClr="000000"/>
      </a:dk1>
      <a:lt1>
        <a:sysClr val="window" lastClr="FFFFFF"/>
      </a:lt1>
      <a:dk2>
        <a:srgbClr val="000000"/>
      </a:dk2>
      <a:lt2>
        <a:srgbClr val="FFFFFF"/>
      </a:lt2>
      <a:accent1>
        <a:srgbClr val="CA2420"/>
      </a:accent1>
      <a:accent2>
        <a:srgbClr val="737373"/>
      </a:accent2>
      <a:accent3>
        <a:srgbClr val="80A9AE"/>
      </a:accent3>
      <a:accent4>
        <a:srgbClr val="00305C"/>
      </a:accent4>
      <a:accent5>
        <a:srgbClr val="80003F"/>
      </a:accent5>
      <a:accent6>
        <a:srgbClr val="CC8D19"/>
      </a:accent6>
      <a:hlink>
        <a:srgbClr val="B1B1B0"/>
      </a:hlink>
      <a:folHlink>
        <a:srgbClr val="B1B1B0"/>
      </a:folHlink>
    </a:clrScheme>
    <a:fontScheme name="Nomura SITE">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extLst>
    <a:ext uri="{05A4C25C-085E-4340-85A3-A5531E510DB2}">
      <thm15:themeFamily xmlns:thm15="http://schemas.microsoft.com/office/thememl/2012/main" name="佈景主題1(Nomura" id="{8B21E088-7EDE-4B23-86DE-10BBF6D87882}" vid="{9B63F5EF-B64F-4E4D-856D-C683E138734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佈景主題1(Nomura</Template>
  <TotalTime>6000</TotalTime>
  <Words>3283</Words>
  <Application>Microsoft Office PowerPoint</Application>
  <PresentationFormat>如螢幕大小 (4:3)</PresentationFormat>
  <Paragraphs>925</Paragraphs>
  <Slides>18</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Arial Unicode MS</vt:lpstr>
      <vt:lpstr>微软雅黑</vt:lpstr>
      <vt:lpstr>微軟正黑體</vt:lpstr>
      <vt:lpstr>新細明體</vt:lpstr>
      <vt:lpstr>Arial</vt:lpstr>
      <vt:lpstr>Calibri</vt:lpstr>
      <vt:lpstr>Symbol</vt:lpstr>
      <vt:lpstr>Wingdings</vt:lpstr>
      <vt:lpstr>佈景主題1(Nomura</vt:lpstr>
      <vt:lpstr>Monthly Report Outline </vt:lpstr>
      <vt:lpstr>Onshore ILP Mandate Wallet Share by SITE </vt:lpstr>
      <vt:lpstr>Onshore ILP mandate Wallet share – Top 17 ILP contracts</vt:lpstr>
      <vt:lpstr>Top 5 Funds of Onshore ILP contracts</vt:lpstr>
      <vt:lpstr>Client Net Flow</vt:lpstr>
      <vt:lpstr>New Issue Account</vt:lpstr>
      <vt:lpstr>1.) Ins 客戶歸戶.py 2.) AIA_DB_Mapping.py 3.) Account_Holding_Ana.py 4.) Top 49 全委帳戶.xlsx  Manually </vt:lpstr>
      <vt:lpstr>Ins 客戶歸戶.py</vt:lpstr>
      <vt:lpstr>Ins 客戶歸戶.py  Input</vt:lpstr>
      <vt:lpstr>Onshore ILP Mandate Wallet Share by SITE </vt:lpstr>
      <vt:lpstr>Web Data – (公會)</vt:lpstr>
      <vt:lpstr>Detail Account Excel Sheet  - (SA data)</vt:lpstr>
      <vt:lpstr>Onshore ILP Mandate Wallet Share by SITE </vt:lpstr>
      <vt:lpstr>ILP Mandate Wallet Share by Account </vt:lpstr>
      <vt:lpstr>Monthly Manually address Account – Top 49 全委帳戶.xlsx</vt:lpstr>
      <vt:lpstr>AIA_DB_Mapping.py   Mapping</vt:lpstr>
      <vt:lpstr>Account_Holding_Ana.py  Analysis </vt:lpstr>
      <vt:lpstr>Ins 客戶歸戶.py   New Issue Account (精彩網)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Fontaine Hsu 許芳庭</dc:creator>
  <cp:lastModifiedBy>Ken Chiang 江晨立</cp:lastModifiedBy>
  <cp:revision>277</cp:revision>
  <cp:lastPrinted>2020-06-18T06:51:49Z</cp:lastPrinted>
  <dcterms:created xsi:type="dcterms:W3CDTF">2020-02-12T02:09:18Z</dcterms:created>
  <dcterms:modified xsi:type="dcterms:W3CDTF">2021-08-12T01:07:01Z</dcterms:modified>
</cp:coreProperties>
</file>