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3004800" cy="7302500"/>
  <p:notesSz cx="6858000" cy="9144000"/>
  <p:defaultTextStyle>
    <a:lvl1pPr defTabSz="1308100"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0"/>
    <p:restoredTop sz="82602"/>
  </p:normalViewPr>
  <p:slideViewPr>
    <p:cSldViewPr snapToGrid="0" snapToObjects="1">
      <p:cViewPr>
        <p:scale>
          <a:sx n="80" d="100"/>
          <a:sy n="80" d="100"/>
        </p:scale>
        <p:origin x="-880" y="-336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35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27734"/>
          <c:y val="0.0572042"/>
          <c:w val="0.824978"/>
          <c:h val="0.679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ln w="152400" cap="flat">
              <a:solidFill>
                <a:srgbClr val="F33A4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ln w="152400" cap="flat">
              <a:solidFill>
                <a:srgbClr val="7A1744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ln w="152400" cap="flat">
              <a:solidFill>
                <a:srgbClr val="FFDC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ln w="152400" cap="flat">
              <a:solidFill>
                <a:srgbClr val="1ECBC8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ln w="152400" cap="flat">
              <a:solidFill>
                <a:srgbClr val="87E9D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ln w="152400" cap="flat">
              <a:solidFill>
                <a:srgbClr val="FFB0C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939320"/>
        <c:axId val="2122417864"/>
      </c:lineChart>
      <c:catAx>
        <c:axId val="2110939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 lvl="0">
              <a:defRPr sz="1400" b="1" i="0" u="none" strike="noStrike">
                <a:solidFill>
                  <a:srgbClr val="000000"/>
                </a:solidFill>
                <a:effectLst/>
                <a:latin typeface="PFDinTextCompPro-Regular"/>
              </a:defRPr>
            </a:pPr>
            <a:endParaRPr lang="en-US"/>
          </a:p>
        </c:txPr>
        <c:crossAx val="2122417864"/>
        <c:crosses val="autoZero"/>
        <c:auto val="1"/>
        <c:lblAlgn val="ctr"/>
        <c:lblOffset val="100"/>
        <c:noMultiLvlLbl val="1"/>
      </c:catAx>
      <c:valAx>
        <c:axId val="2122417864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 lvl="0">
              <a:defRPr sz="1200" b="0" i="0" u="none" strike="noStrike">
                <a:solidFill>
                  <a:srgbClr val="000000"/>
                </a:solidFill>
                <a:effectLst/>
                <a:latin typeface="News706BT-RomanC"/>
              </a:defRPr>
            </a:pPr>
            <a:endParaRPr lang="en-US"/>
          </a:p>
        </c:txPr>
        <c:crossAx val="2110939320"/>
        <c:crosses val="autoZero"/>
        <c:crossBetween val="midCat"/>
        <c:majorUnit val="25.0"/>
        <c:minorUnit val="12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39777"/>
          <c:y val="0.885178"/>
          <c:w val="0.643949"/>
          <c:h val="0.127322"/>
        </c:manualLayout>
      </c:layout>
      <c:overlay val="1"/>
      <c:spPr>
        <a:noFill/>
        <a:ln w="9525" cap="flat">
          <a:noFill/>
          <a:round/>
        </a:ln>
        <a:effectLst/>
      </c:spPr>
      <c:txPr>
        <a:bodyPr/>
        <a:lstStyle/>
        <a:p>
          <a:pPr lvl="0">
            <a:defRPr sz="1000" b="0" i="0" u="none" strike="noStrike">
              <a:solidFill>
                <a:srgbClr val="000000"/>
              </a:solidFill>
              <a:effectLst/>
              <a:latin typeface="News706BT-RomanC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005"/>
          <c:y val="0.005"/>
          <c:w val="1.0"/>
          <c:h val="0.742537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33A4B"/>
              </a:solidFill>
              <a:ln w="9525" cap="flat">
                <a:noFill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FFB0C3"/>
              </a:solidFill>
              <a:ln w="9525" cap="flat">
                <a:noFill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FFDC00"/>
              </a:solidFill>
              <a:ln w="9525" cap="flat">
                <a:noFill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87E9DB"/>
              </a:solidFill>
              <a:ln w="9525" cap="flat">
                <a:noFill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1ECBC8"/>
              </a:solidFill>
              <a:ln w="9525" cap="flat">
                <a:noFill/>
                <a:round/>
              </a:ln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1400" b="1" i="0" u="none" strike="noStrike">
                      <a:solidFill>
                        <a:srgbClr val="FFFFFF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PFDinTextCompPro-Regular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1400" b="1" i="0" u="none" strike="noStrike">
                      <a:solidFill>
                        <a:srgbClr val="FFFFFF"/>
                      </a:solidFill>
                      <a:effectLst/>
                      <a:latin typeface="PFDinTextCompPro-Regular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1400" b="1" i="0" u="none" strike="noStrike">
                      <a:solidFill>
                        <a:srgbClr val="FFFFFF"/>
                      </a:solidFill>
                      <a:effectLst/>
                      <a:latin typeface="PFDinTextCompPro-Regular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1400" b="1" i="0" u="none" strike="noStrike">
                      <a:solidFill>
                        <a:srgbClr val="FFFFFF"/>
                      </a:solidFill>
                      <a:effectLst/>
                      <a:latin typeface="PFDinTextCompPro-Regular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1400" b="1" i="0" u="none" strike="noStrike">
                      <a:solidFill>
                        <a:srgbClr val="FFFFFF"/>
                      </a:solidFill>
                      <a:effectLst/>
                      <a:latin typeface="PFDinTextCompPro-Regular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 lvl="0">
                    <a:defRPr sz="1400" b="1" i="0" u="none" strike="noStrike">
                      <a:solidFill>
                        <a:srgbClr val="FFFFFF"/>
                      </a:solidFill>
                      <a:effectLst/>
                      <a:latin typeface="PFDinTextCompPro-Regular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1400" b="1" i="0" u="none" strike="noStrike">
                    <a:solidFill>
                      <a:srgbClr val="FFFFFF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PFDinTextCompPro-Regular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91.0</c:v>
                </c:pt>
                <c:pt idx="1">
                  <c:v>76.0</c:v>
                </c:pt>
                <c:pt idx="2">
                  <c:v>28.0</c:v>
                </c:pt>
                <c:pt idx="3">
                  <c:v>26.0</c:v>
                </c:pt>
                <c:pt idx="4">
                  <c:v>21.0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82455"/>
          <c:y val="0.885582"/>
          <c:w val="0.955993"/>
          <c:h val="0.126918"/>
        </c:manualLayout>
      </c:layout>
      <c:overlay val="1"/>
      <c:spPr>
        <a:noFill/>
        <a:ln w="9525" cap="flat">
          <a:noFill/>
          <a:round/>
        </a:ln>
        <a:effectLst/>
      </c:spPr>
      <c:txPr>
        <a:bodyPr/>
        <a:lstStyle/>
        <a:p>
          <a:pPr lvl="0">
            <a:defRPr sz="1000" b="0" i="0" u="none" strike="noStrike">
              <a:solidFill>
                <a:srgbClr val="000000"/>
              </a:solidFill>
              <a:effectLst/>
              <a:latin typeface="News706BT-RomanC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0831108"/>
          <c:y val="0.0614717"/>
          <c:w val="0.916889"/>
          <c:h val="0.6669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F33A4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FFB0C3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FFDC00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solidFill>
              <a:srgbClr val="87E9D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solidFill>
              <a:srgbClr val="1ECBC8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2497576"/>
        <c:axId val="2122703288"/>
      </c:barChart>
      <c:catAx>
        <c:axId val="2122497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 lvl="0">
              <a:defRPr sz="1400" b="1" i="0" u="none" strike="noStrike">
                <a:solidFill>
                  <a:srgbClr val="000000"/>
                </a:solidFill>
                <a:effectLst/>
                <a:latin typeface="PFDinTextCompPro-Regular"/>
              </a:defRPr>
            </a:pPr>
            <a:endParaRPr lang="en-US"/>
          </a:p>
        </c:txPr>
        <c:crossAx val="2122703288"/>
        <c:crosses val="autoZero"/>
        <c:auto val="1"/>
        <c:lblAlgn val="ctr"/>
        <c:lblOffset val="100"/>
        <c:noMultiLvlLbl val="1"/>
      </c:catAx>
      <c:valAx>
        <c:axId val="2122703288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 lvl="0">
              <a:defRPr sz="1200" b="0" i="0" u="none" strike="noStrike">
                <a:solidFill>
                  <a:srgbClr val="000000"/>
                </a:solidFill>
                <a:effectLst/>
                <a:latin typeface="News706BT-RomanC"/>
              </a:defRPr>
            </a:pPr>
            <a:endParaRPr lang="en-US"/>
          </a:p>
        </c:txPr>
        <c:crossAx val="2122497576"/>
        <c:crosses val="autoZero"/>
        <c:crossBetween val="between"/>
        <c:majorUnit val="100.0"/>
        <c:minorUnit val="50.0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31701"/>
          <c:y val="0.876612"/>
          <c:w val="0.387392"/>
          <c:h val="0.135888"/>
        </c:manualLayout>
      </c:layout>
      <c:overlay val="1"/>
      <c:spPr>
        <a:noFill/>
        <a:ln w="9525" cap="flat">
          <a:noFill/>
          <a:round/>
        </a:ln>
        <a:effectLst/>
      </c:spPr>
      <c:txPr>
        <a:bodyPr/>
        <a:lstStyle/>
        <a:p>
          <a:pPr lvl="0">
            <a:defRPr sz="1000" b="0" i="0" u="none" strike="noStrike">
              <a:solidFill>
                <a:srgbClr val="000000"/>
              </a:solidFill>
              <a:effectLst/>
              <a:latin typeface="News706BT-RomanC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668708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 dirty="0">
                <a:uFill>
                  <a:solidFill/>
                </a:uFill>
              </a:rPr>
              <a:t>Plan: market research, business case, customer interviews, roadmapping, etc.</a:t>
            </a:r>
          </a:p>
        </p:txBody>
      </p:sp>
    </p:spTree>
    <p:extLst>
      <p:ext uri="{BB962C8B-B14F-4D97-AF65-F5344CB8AC3E}">
        <p14:creationId xmlns:p14="http://schemas.microsoft.com/office/powerpoint/2010/main" val="1534360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2" name="Shape 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Develop: timelines, features, specs, development, etc.</a:t>
            </a:r>
          </a:p>
        </p:txBody>
      </p:sp>
    </p:spTree>
    <p:extLst>
      <p:ext uri="{BB962C8B-B14F-4D97-AF65-F5344CB8AC3E}">
        <p14:creationId xmlns:p14="http://schemas.microsoft.com/office/powerpoint/2010/main" val="1019189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Evaluate: early feedback, test assumptions, betas, tweaks.</a:t>
            </a:r>
          </a:p>
        </p:txBody>
      </p:sp>
    </p:spTree>
    <p:extLst>
      <p:ext uri="{BB962C8B-B14F-4D97-AF65-F5344CB8AC3E}">
        <p14:creationId xmlns:p14="http://schemas.microsoft.com/office/powerpoint/2010/main" val="118971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Launch: marketing, revenue, public launch, post mortem.</a:t>
            </a:r>
          </a:p>
        </p:txBody>
      </p:sp>
    </p:spTree>
    <p:extLst>
      <p:ext uri="{BB962C8B-B14F-4D97-AF65-F5344CB8AC3E}">
        <p14:creationId xmlns:p14="http://schemas.microsoft.com/office/powerpoint/2010/main" val="39363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9" name="Shape 4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Assess: assess metric, analyze ROI, support marketing.</a:t>
            </a:r>
          </a:p>
        </p:txBody>
      </p:sp>
    </p:spTree>
    <p:extLst>
      <p:ext uri="{BB962C8B-B14F-4D97-AF65-F5344CB8AC3E}">
        <p14:creationId xmlns:p14="http://schemas.microsoft.com/office/powerpoint/2010/main" val="1566215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8" name="Shape 4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Maintain or Kill: major upgrade or establish an End-of-Life plan and message user base.</a:t>
            </a:r>
          </a:p>
        </p:txBody>
      </p:sp>
    </p:spTree>
    <p:extLst>
      <p:ext uri="{BB962C8B-B14F-4D97-AF65-F5344CB8AC3E}">
        <p14:creationId xmlns:p14="http://schemas.microsoft.com/office/powerpoint/2010/main" val="1676443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7" name="Shape 4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DEBRIEF:</a:t>
            </a:r>
          </a:p>
          <a:p>
            <a:pPr lvl="0">
              <a:defRPr sz="1800"/>
            </a:pPr>
            <a:r>
              <a:rPr sz="2200"/>
              <a:t>As a group, how did you approach this activity? </a:t>
            </a:r>
          </a:p>
          <a:p>
            <a:pPr lvl="0">
              <a:defRPr sz="1800"/>
            </a:pPr>
            <a:r>
              <a:rPr sz="2200"/>
              <a:t>What was the most challenging part of that activity?</a:t>
            </a:r>
          </a:p>
          <a:p>
            <a:pPr lvl="0">
              <a:defRPr sz="1800"/>
            </a:pPr>
            <a:r>
              <a:rPr sz="2200"/>
              <a:t>How did you overcome those challenges?</a:t>
            </a:r>
          </a:p>
        </p:txBody>
      </p:sp>
    </p:spTree>
    <p:extLst>
      <p:ext uri="{BB962C8B-B14F-4D97-AF65-F5344CB8AC3E}">
        <p14:creationId xmlns:p14="http://schemas.microsoft.com/office/powerpoint/2010/main" val="1006388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7" name="Shape 4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Give an overview of the following 3 methods of developing a product.</a:t>
            </a:r>
          </a:p>
        </p:txBody>
      </p:sp>
    </p:spTree>
    <p:extLst>
      <p:ext uri="{BB962C8B-B14F-4D97-AF65-F5344CB8AC3E}">
        <p14:creationId xmlns:p14="http://schemas.microsoft.com/office/powerpoint/2010/main" val="794198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Waterfall (ex. Microsoft)</a:t>
            </a:r>
          </a:p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Sequential </a:t>
            </a:r>
          </a:p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Pros: forces discipline, improved quality</a:t>
            </a:r>
          </a:p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Cons: inflexible</a:t>
            </a:r>
          </a:p>
          <a:p>
            <a:pPr lvl="0">
              <a:defRPr sz="1800"/>
            </a:pPr>
            <a:endParaRPr sz="1200">
              <a:uFill>
                <a:solidFill/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Give an example of a company that operates this way.</a:t>
            </a:r>
          </a:p>
        </p:txBody>
      </p:sp>
    </p:spTree>
    <p:extLst>
      <p:ext uri="{BB962C8B-B14F-4D97-AF65-F5344CB8AC3E}">
        <p14:creationId xmlns:p14="http://schemas.microsoft.com/office/powerpoint/2010/main" val="1477356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92" name="Shape 4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 Agile (ex. Viacom)</a:t>
            </a:r>
          </a:p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Iterative</a:t>
            </a:r>
          </a:p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Pros: Faster to market, reduced budget, less defects</a:t>
            </a:r>
          </a:p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Cons: fickle stakeholders, reduced documentation &amp; features</a:t>
            </a:r>
          </a:p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Overview of scrum and agile processes </a:t>
            </a:r>
          </a:p>
          <a:p>
            <a:pPr lvl="0">
              <a:defRPr sz="1800"/>
            </a:pPr>
            <a:endParaRPr sz="1200">
              <a:uFill>
                <a:solidFill/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73165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- note that this methodology is probably the most standardized but is falling out of fashion, especially with smaller companies</a:t>
            </a:r>
          </a:p>
        </p:txBody>
      </p:sp>
    </p:spTree>
    <p:extLst>
      <p:ext uri="{BB962C8B-B14F-4D97-AF65-F5344CB8AC3E}">
        <p14:creationId xmlns:p14="http://schemas.microsoft.com/office/powerpoint/2010/main" val="1174301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15" name="Shape 5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Introduce Lean as a way to test your ideas before you build them.</a:t>
            </a:r>
          </a:p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The goal of Lean is to derisk your ideas before you invest tons of time and money in building them.</a:t>
            </a:r>
          </a:p>
        </p:txBody>
      </p:sp>
    </p:spTree>
    <p:extLst>
      <p:ext uri="{BB962C8B-B14F-4D97-AF65-F5344CB8AC3E}">
        <p14:creationId xmlns:p14="http://schemas.microsoft.com/office/powerpoint/2010/main" val="514156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3" name="Shape 5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Lean should be done during each sprint of Agile. Lean and Agile do not compete, they can work together.</a:t>
            </a:r>
          </a:p>
          <a:p>
            <a:pPr lvl="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rPr>
              <a:t>Do the Build Measure Learn cycle in each sprint.</a:t>
            </a:r>
          </a:p>
        </p:txBody>
      </p:sp>
    </p:spTree>
    <p:extLst>
      <p:ext uri="{BB962C8B-B14F-4D97-AF65-F5344CB8AC3E}">
        <p14:creationId xmlns:p14="http://schemas.microsoft.com/office/powerpoint/2010/main" val="2099398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2" name="Shape 5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Students should give a high level overview of the product or problem they would like to focus on.</a:t>
            </a:r>
          </a:p>
        </p:txBody>
      </p:sp>
    </p:spTree>
    <p:extLst>
      <p:ext uri="{BB962C8B-B14F-4D97-AF65-F5344CB8AC3E}">
        <p14:creationId xmlns:p14="http://schemas.microsoft.com/office/powerpoint/2010/main" val="1437781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9" name="Shape 5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Exit tickets are quick surveys students complete at the end of each class. It should only take about 5 minutes. This allows you to receive real time feedback and make any necessary changes.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Post exit ticket link on Schoology so students always have easy access.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Don't include WWW in the link as it produces an error.</a:t>
            </a:r>
          </a:p>
        </p:txBody>
      </p:sp>
    </p:spTree>
    <p:extLst>
      <p:ext uri="{BB962C8B-B14F-4D97-AF65-F5344CB8AC3E}">
        <p14:creationId xmlns:p14="http://schemas.microsoft.com/office/powerpoint/2010/main" val="131528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Give an overview of the 5 main phases of a product life cycle and ask students to define each one: development, introduction, growth, maturity, and decline. </a:t>
            </a:r>
          </a:p>
          <a:p>
            <a:pPr lvl="0">
              <a:defRPr sz="1800"/>
            </a:pPr>
            <a:r>
              <a:rPr sz="2200"/>
              <a:t>As you go through each phase of a product, explain what the product team should be focusing on, and common missteps. For example:</a:t>
            </a:r>
          </a:p>
          <a:p>
            <a:pPr lvl="0">
              <a:defRPr sz="1800"/>
            </a:pPr>
            <a:r>
              <a:rPr sz="2200"/>
              <a:t>Adding new features during the introduction stage often times does not lead to growth. This is a time to increase marketing and user acquisition.</a:t>
            </a:r>
          </a:p>
          <a:p>
            <a:pPr lvl="0">
              <a:defRPr sz="1800"/>
            </a:pPr>
            <a:r>
              <a:rPr sz="2200"/>
              <a:t>As a product begins to decline, adding new and exciting features will ramp things up back to introduction and growth. </a:t>
            </a:r>
          </a:p>
        </p:txBody>
      </p:sp>
    </p:spTree>
    <p:extLst>
      <p:ext uri="{BB962C8B-B14F-4D97-AF65-F5344CB8AC3E}">
        <p14:creationId xmlns:p14="http://schemas.microsoft.com/office/powerpoint/2010/main" val="111356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Give an overview of the 5 main phases of a product life cycle and ask students to define each one: development, introduction, growth, maturity, and decline. </a:t>
            </a:r>
          </a:p>
          <a:p>
            <a:pPr lvl="0">
              <a:defRPr sz="1800"/>
            </a:pPr>
            <a:r>
              <a:rPr sz="2200"/>
              <a:t>As you go through each phase of a product, explain what the product team should be focusing on, and common missteps. For example:</a:t>
            </a:r>
          </a:p>
          <a:p>
            <a:pPr lvl="0">
              <a:defRPr sz="1800"/>
            </a:pPr>
            <a:r>
              <a:rPr sz="2200"/>
              <a:t>Adding new features during the introduction stage often times does not lead to growth. This is a time to increase marketing and user acquisition.</a:t>
            </a:r>
          </a:p>
          <a:p>
            <a:pPr lvl="0">
              <a:defRPr sz="1800"/>
            </a:pPr>
            <a:r>
              <a:rPr sz="2200"/>
              <a:t>As a product begins to decline, adding new and exciting features will ramp things up back to introduction and growth. </a:t>
            </a:r>
          </a:p>
        </p:txBody>
      </p:sp>
    </p:spTree>
    <p:extLst>
      <p:ext uri="{BB962C8B-B14F-4D97-AF65-F5344CB8AC3E}">
        <p14:creationId xmlns:p14="http://schemas.microsoft.com/office/powerpoint/2010/main" val="44107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Outline how the following metrics will give you insight into what phase you are currently in:</a:t>
            </a:r>
          </a:p>
          <a:p>
            <a:pPr lvl="0">
              <a:defRPr sz="1800"/>
            </a:pPr>
            <a:r>
              <a:rPr sz="2200" dirty="0"/>
              <a:t>Cost of Acquisition</a:t>
            </a:r>
          </a:p>
          <a:p>
            <a:pPr lvl="0">
              <a:defRPr sz="1800"/>
            </a:pPr>
            <a:r>
              <a:rPr sz="2200" dirty="0"/>
              <a:t>Revenue</a:t>
            </a:r>
          </a:p>
          <a:p>
            <a:pPr lvl="0">
              <a:defRPr sz="1800"/>
            </a:pPr>
            <a:r>
              <a:rPr sz="2200" dirty="0"/>
              <a:t>Rate of Revenue Growth</a:t>
            </a:r>
          </a:p>
          <a:p>
            <a:pPr lvl="0">
              <a:defRPr sz="1800"/>
            </a:pPr>
            <a:r>
              <a:rPr sz="2200" dirty="0"/>
              <a:t> AARRR Metrics (don’t need to go in depth here, we’ll cover AARRR metrics in more detail later in the course</a:t>
            </a:r>
            <a:r>
              <a:rPr sz="2200" dirty="0" smtClean="0"/>
              <a:t>)</a:t>
            </a:r>
            <a:r>
              <a:rPr lang="en-US" sz="2200" dirty="0" smtClean="0"/>
              <a:t>: Acquisition,</a:t>
            </a:r>
            <a:r>
              <a:rPr lang="en-US" sz="2200" baseline="0" dirty="0" smtClean="0"/>
              <a:t> Activation, Retention, Referral, Revenue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05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DEBRIEF QUESTIONS:</a:t>
            </a:r>
          </a:p>
          <a:p>
            <a:pPr lvl="0">
              <a:defRPr sz="1800"/>
            </a:pPr>
            <a:r>
              <a:rPr sz="2200"/>
              <a:t>As a group, how did you approach this activity? </a:t>
            </a:r>
          </a:p>
          <a:p>
            <a:pPr lvl="0">
              <a:defRPr sz="1800"/>
            </a:pPr>
            <a:r>
              <a:rPr sz="2200"/>
              <a:t>What was the most challenging part of that activity?</a:t>
            </a:r>
          </a:p>
          <a:p>
            <a:pPr lvl="0">
              <a:defRPr sz="1800"/>
            </a:pPr>
            <a:r>
              <a:rPr sz="2200"/>
              <a:t>How did you overcome those challenges? </a:t>
            </a:r>
          </a:p>
          <a:p>
            <a:pPr lvl="0">
              <a:defRPr sz="1800"/>
            </a:pPr>
            <a:r>
              <a:rPr sz="2200"/>
              <a:t>What information did you use in making those conclusions?</a:t>
            </a:r>
          </a:p>
          <a:p>
            <a:pPr lvl="0">
              <a:defRPr sz="1800"/>
            </a:pPr>
            <a:r>
              <a:rPr sz="2200"/>
              <a:t>Throughout each of these phases, there are specific steps a product team should take to continue improving and developing the product.</a:t>
            </a:r>
          </a:p>
        </p:txBody>
      </p:sp>
    </p:spTree>
    <p:extLst>
      <p:ext uri="{BB962C8B-B14F-4D97-AF65-F5344CB8AC3E}">
        <p14:creationId xmlns:p14="http://schemas.microsoft.com/office/powerpoint/2010/main" val="15886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Outline the 7 different stages of the product development cycle by asking the class to define and hypothesize what encompasses each phase as you go through them.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738234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Identify: collate problems, brainstorm solutions, identify focus, etc.</a:t>
            </a:r>
          </a:p>
        </p:txBody>
      </p:sp>
    </p:spTree>
    <p:extLst>
      <p:ext uri="{BB962C8B-B14F-4D97-AF65-F5344CB8AC3E}">
        <p14:creationId xmlns:p14="http://schemas.microsoft.com/office/powerpoint/2010/main" val="150244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999" y="762000"/>
            <a:ext cx="2832102" cy="30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Smart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Stock_000016029046Medium_B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1313656"/>
            <a:ext cx="4043866" cy="605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Stock_000016936841Medium_BW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371600"/>
            <a:ext cx="3695700" cy="5514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verizon-4g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09000" y="1358900"/>
            <a:ext cx="2984500" cy="5459452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Drag an object here</a:t>
            </a:r>
          </a:p>
        </p:txBody>
      </p:sp>
      <p:sp>
        <p:nvSpPr>
          <p:cNvPr id="59" name="Shape 59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Drag an object here</a:t>
            </a:r>
          </a:p>
        </p:txBody>
      </p:sp>
      <p:sp>
        <p:nvSpPr>
          <p:cNvPr id="60" name="Shape 60"/>
          <p:cNvSpPr>
            <a:spLocks noGrp="1"/>
          </p:cNvSpPr>
          <p:nvPr>
            <p:ph idx="3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ln>
            <a:miter lim="400000"/>
          </a:ln>
        </p:spPr>
        <p:txBody>
          <a:bodyPr lIns="50800" tIns="50800" rIns="50800" bIns="50800" anchor="ctr"/>
          <a:lstStyle/>
          <a:p>
            <a:pPr lvl="0" defTabSz="1308100">
              <a:spcBef>
                <a:spcPts val="0"/>
              </a:spcBef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64" name="Chart 64"/>
          <p:cNvGraphicFramePr/>
          <p:nvPr/>
        </p:nvGraphicFramePr>
        <p:xfrm>
          <a:off x="655827" y="2307725"/>
          <a:ext cx="3217420" cy="3374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5" name="Chart 65"/>
          <p:cNvGraphicFramePr/>
          <p:nvPr/>
        </p:nvGraphicFramePr>
        <p:xfrm>
          <a:off x="4386429" y="2303347"/>
          <a:ext cx="2514601" cy="3386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6" name="Chart 66"/>
          <p:cNvGraphicFramePr/>
          <p:nvPr/>
        </p:nvGraphicFramePr>
        <p:xfrm>
          <a:off x="7409003" y="2423731"/>
          <a:ext cx="4944873" cy="3140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72" name="Group 72"/>
          <p:cNvGrpSpPr/>
          <p:nvPr/>
        </p:nvGrpSpPr>
        <p:grpSpPr>
          <a:xfrm>
            <a:off x="635000" y="1828800"/>
            <a:ext cx="1270000" cy="1270000"/>
            <a:chOff x="0" y="0"/>
            <a:chExt cx="1269999" cy="1269999"/>
          </a:xfrm>
        </p:grpSpPr>
        <p:pic>
          <p:nvPicPr>
            <p:cNvPr id="70" name="dropped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" name="Shape 71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lnSpc>
                  <a:spcPct val="75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b="1" spc="-36">
                  <a:uFill>
                    <a:solidFill/>
                  </a:uFill>
                  <a:latin typeface="+mj-lt"/>
                  <a:ea typeface="+mj-ea"/>
                  <a:cs typeface="+mj-cs"/>
                  <a:sym typeface="PFDinTextCompPro-Regular"/>
                </a:rPr>
                <a:t>INSERT STICKER</a:t>
              </a:r>
              <a:br>
                <a:rPr b="1" spc="-36">
                  <a:uFill>
                    <a:solidFill/>
                  </a:uFill>
                  <a:latin typeface="+mj-lt"/>
                  <a:ea typeface="+mj-ea"/>
                  <a:cs typeface="+mj-cs"/>
                  <a:sym typeface="PFDinTextCompPro-Regular"/>
                </a:rPr>
              </a:br>
              <a:r>
                <a:rPr b="1" spc="-36">
                  <a:uFill>
                    <a:solidFill/>
                  </a:uFill>
                  <a:latin typeface="+mj-lt"/>
                  <a:ea typeface="+mj-ea"/>
                  <a:cs typeface="+mj-cs"/>
                  <a:sym typeface="PFDinTextCompPro-Regular"/>
                </a:rPr>
                <a:t>TEXT</a:t>
              </a: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2159000" y="1828800"/>
            <a:ext cx="1270000" cy="1270000"/>
            <a:chOff x="0" y="0"/>
            <a:chExt cx="1269999" cy="1269999"/>
          </a:xfrm>
        </p:grpSpPr>
        <p:pic>
          <p:nvPicPr>
            <p:cNvPr id="73" name="dropped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" name="Shape 74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lnSpc>
                  <a:spcPct val="75000"/>
                </a:lnSpc>
                <a:buClr>
                  <a:srgbClr val="000000"/>
                </a:buClr>
                <a:defRPr sz="1800">
                  <a:solidFill>
                    <a:srgbClr val="000000"/>
                  </a:solidFill>
                  <a:uFillTx/>
                </a:defRPr>
              </a:pP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  <a:t>INSERT STICKER</a:t>
              </a:r>
              <a:b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</a:b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  <a:t>TEXT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635000" y="3340100"/>
            <a:ext cx="1270000" cy="1270000"/>
            <a:chOff x="0" y="0"/>
            <a:chExt cx="1269999" cy="1269999"/>
          </a:xfrm>
        </p:grpSpPr>
        <p:pic>
          <p:nvPicPr>
            <p:cNvPr id="76" name="dropped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" name="Shape 77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lnSpc>
                  <a:spcPct val="75000"/>
                </a:lnSpc>
                <a:buClr>
                  <a:srgbClr val="000000"/>
                </a:buClr>
                <a:defRPr sz="1800">
                  <a:solidFill>
                    <a:srgbClr val="000000"/>
                  </a:solidFill>
                  <a:uFillTx/>
                </a:defRPr>
              </a:pP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  <a:t>INSERT STICKER</a:t>
              </a:r>
              <a:b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</a:b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  <a:t>TEXT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2159000" y="3340100"/>
            <a:ext cx="1270000" cy="1270000"/>
            <a:chOff x="0" y="0"/>
            <a:chExt cx="1269999" cy="1269999"/>
          </a:xfrm>
        </p:grpSpPr>
        <p:pic>
          <p:nvPicPr>
            <p:cNvPr id="79" name="droppedImage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" name="Shape 80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lnSpc>
                  <a:spcPct val="75000"/>
                </a:lnSpc>
                <a:buClr>
                  <a:srgbClr val="000000"/>
                </a:buClr>
                <a:defRPr sz="1800">
                  <a:solidFill>
                    <a:srgbClr val="000000"/>
                  </a:solidFill>
                  <a:uFillTx/>
                </a:defRPr>
              </a:pP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  <a:t>INSERT STICKER</a:t>
              </a:r>
              <a:b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</a:b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  <a:t>TEXT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635000" y="4876800"/>
            <a:ext cx="1270000" cy="1270000"/>
            <a:chOff x="0" y="0"/>
            <a:chExt cx="1269999" cy="1269999"/>
          </a:xfrm>
        </p:grpSpPr>
        <p:pic>
          <p:nvPicPr>
            <p:cNvPr id="82" name="droppedImage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" name="Shape 83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lnSpc>
                  <a:spcPct val="75000"/>
                </a:lnSpc>
                <a:buClr>
                  <a:srgbClr val="000000"/>
                </a:buClr>
                <a:defRPr sz="1800">
                  <a:solidFill>
                    <a:srgbClr val="000000"/>
                  </a:solidFill>
                  <a:uFillTx/>
                </a:defRPr>
              </a:pP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  <a:t>INSERT STICKER</a:t>
              </a:r>
              <a:b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</a:b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  <a:t>TEXT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2159000" y="4876800"/>
            <a:ext cx="1270000" cy="1270000"/>
            <a:chOff x="0" y="0"/>
            <a:chExt cx="1269999" cy="1269999"/>
          </a:xfrm>
        </p:grpSpPr>
        <p:pic>
          <p:nvPicPr>
            <p:cNvPr id="85" name="droppedImage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" name="Shape 86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lnSpc>
                  <a:spcPct val="75000"/>
                </a:lnSpc>
                <a:buClr>
                  <a:srgbClr val="000000"/>
                </a:buClr>
                <a:defRPr sz="1800">
                  <a:solidFill>
                    <a:srgbClr val="000000"/>
                  </a:solidFill>
                  <a:uFillTx/>
                </a:defRPr>
              </a:pP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  <a:t>INSERT STICKER</a:t>
              </a:r>
              <a:b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</a:b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rPr>
                <a:t>TEXT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9400" tIns="279400" rIns="279400" bIns="279400"/>
          <a:lstStyle>
            <a:lvl1pPr>
              <a:lnSpc>
                <a:spcPts val="1600"/>
              </a:lnSpc>
              <a:buClr>
                <a:srgbClr val="000000"/>
              </a:buClr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89" name="droppedIm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" name="Shape 90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PFDinTextCompPro-Regular"/>
                </a:defRPr>
              </a:lvl1pPr>
            </a:lstStyle>
            <a:p>
              <a:pPr lvl="0">
                <a:defRPr b="0" spc="0">
                  <a:uFillTx/>
                </a:defRPr>
              </a:pPr>
              <a:r>
                <a:rPr b="1" spc="-36">
                  <a:uFill>
                    <a:solidFill/>
                  </a:uFill>
                </a:rPr>
                <a:t>INSERT TERM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lnSpc>
                  <a:spcPts val="16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uFill>
                    <a:solidFill/>
                  </a:uFill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3" name="droppedImage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Shape 94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>
                  <a:latin typeface="+mj-lt"/>
                  <a:ea typeface="+mj-ea"/>
                  <a:cs typeface="+mj-cs"/>
                  <a:sym typeface="PFDinTextCompPro-Regular"/>
                </a:defRPr>
              </a:lvl1pPr>
            </a:lstStyle>
            <a:p>
              <a:pPr lvl="0">
                <a:defRPr b="0" spc="0">
                  <a:solidFill>
                    <a:srgbClr val="000000"/>
                  </a:solidFill>
                  <a:uFillTx/>
                </a:defRPr>
              </a:pP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INSERT TERM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0" name="Group 100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97" name="droppedImage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" name="Shape 98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>
                  <a:latin typeface="+mj-lt"/>
                  <a:ea typeface="+mj-ea"/>
                  <a:cs typeface="+mj-cs"/>
                  <a:sym typeface="PFDinTextCompPro-Regular"/>
                </a:defRPr>
              </a:lvl1pPr>
            </a:lstStyle>
            <a:p>
              <a:pPr lvl="0">
                <a:defRPr b="0" spc="0">
                  <a:solidFill>
                    <a:srgbClr val="000000"/>
                  </a:solidFill>
                  <a:uFillTx/>
                </a:defRPr>
              </a:pP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INSERT TERM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4" name="Group 104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1" name="droppedIm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" name="Shape 102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>
                  <a:latin typeface="+mj-lt"/>
                  <a:ea typeface="+mj-ea"/>
                  <a:cs typeface="+mj-cs"/>
                  <a:sym typeface="PFDinTextCompPro-Regular"/>
                </a:defRPr>
              </a:lvl1pPr>
            </a:lstStyle>
            <a:p>
              <a:pPr lvl="0">
                <a:defRPr b="0" spc="0">
                  <a:solidFill>
                    <a:srgbClr val="000000"/>
                  </a:solidFill>
                  <a:uFillTx/>
                </a:defRPr>
              </a:pP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INSERT TERM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5" name="Shape 105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9400" tIns="279400" rIns="279400" bIns="279400"/>
          <a:lstStyle>
            <a:lvl1pPr>
              <a:lnSpc>
                <a:spcPts val="16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11" name="Group 111"/>
          <p:cNvGrpSpPr/>
          <p:nvPr/>
        </p:nvGrpSpPr>
        <p:grpSpPr>
          <a:xfrm>
            <a:off x="1384300" y="3130550"/>
            <a:ext cx="1270000" cy="1270000"/>
            <a:chOff x="0" y="0"/>
            <a:chExt cx="1269999" cy="1269999"/>
          </a:xfrm>
        </p:grpSpPr>
        <p:pic>
          <p:nvPicPr>
            <p:cNvPr id="109" name="dropped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" name="Shape 110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>
                  <a:latin typeface="+mj-lt"/>
                  <a:ea typeface="+mj-ea"/>
                  <a:cs typeface="+mj-cs"/>
                  <a:sym typeface="PFDinTextCompPro-Regular"/>
                </a:defRPr>
              </a:lvl1pPr>
            </a:lstStyle>
            <a:p>
              <a:pPr lvl="0">
                <a:defRPr b="0" spc="0">
                  <a:solidFill>
                    <a:srgbClr val="000000"/>
                  </a:solidFill>
                  <a:uFillTx/>
                </a:defRPr>
              </a:pPr>
              <a:r>
                <a:rPr b="1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EXERCISE</a:t>
              </a:r>
            </a:p>
          </p:txBody>
        </p:sp>
      </p:grpSp>
      <p:sp>
        <p:nvSpPr>
          <p:cNvPr id="112" name="Shape 112"/>
          <p:cNvSpPr/>
          <p:nvPr/>
        </p:nvSpPr>
        <p:spPr>
          <a:xfrm flipV="1">
            <a:off x="3911600" y="3243406"/>
            <a:ext cx="3735026" cy="29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 flipV="1">
            <a:off x="3911600" y="5861617"/>
            <a:ext cx="3735026" cy="29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>
                <a:uFillTx/>
              </a:defRPr>
            </a:pPr>
            <a:r>
              <a:rPr sz="2000" b="1" cap="all">
                <a:uFill>
                  <a:solidFill/>
                </a:uFill>
              </a:rPr>
              <a:t>TIMING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1600" y="5595207"/>
            <a:ext cx="3733800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>
                <a:uFillTx/>
              </a:defRPr>
            </a:pPr>
            <a:r>
              <a:rPr sz="2000" b="1" cap="all">
                <a:uFill>
                  <a:solidFill/>
                </a:uFill>
              </a:rPr>
              <a:t>deliverable</a:t>
            </a:r>
          </a:p>
        </p:txBody>
      </p:sp>
      <p:sp>
        <p:nvSpPr>
          <p:cNvPr id="116" name="Shape 116"/>
          <p:cNvSpPr/>
          <p:nvPr/>
        </p:nvSpPr>
        <p:spPr>
          <a:xfrm flipV="1">
            <a:off x="3911600" y="2223009"/>
            <a:ext cx="3735026" cy="29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>
                <a:uFillTx/>
              </a:defRPr>
            </a:pPr>
            <a:r>
              <a:rPr sz="2000" b="1" cap="all">
                <a:uFill>
                  <a:solidFill/>
                </a:uFill>
              </a:rPr>
              <a:t>key objective(s)</a:t>
            </a:r>
          </a:p>
        </p:txBody>
      </p:sp>
      <p:sp>
        <p:nvSpPr>
          <p:cNvPr id="118" name="Shape 118"/>
          <p:cNvSpPr/>
          <p:nvPr/>
        </p:nvSpPr>
        <p:spPr>
          <a:xfrm flipV="1">
            <a:off x="3225800" y="1803659"/>
            <a:ext cx="1" cy="4430479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&amp;A">
    <p:bg>
      <p:bgPr>
        <a:solidFill>
          <a:srgbClr val="FF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12000" b="1" cap="all" spc="-23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it Tickets">
    <p:bg>
      <p:bgPr>
        <a:solidFill>
          <a:srgbClr val="FFAF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12000" b="1" cap="all" spc="-23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exit tickets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it Tickets">
    <p:bg>
      <p:bgPr>
        <a:solidFill>
          <a:srgbClr val="FFAF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12000" b="1" cap="all" spc="-23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exit tickets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: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idx="3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ln>
            <a:miter lim="400000"/>
          </a:ln>
        </p:spPr>
        <p:txBody>
          <a:bodyPr lIns="50800" tIns="50800" rIns="50800" bIns="50800" anchor="ctr"/>
          <a:lstStyle/>
          <a:p>
            <a:pPr lvl="0" defTabSz="1308100">
              <a:spcBef>
                <a:spcPts val="0"/>
              </a:spcBef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5400" b="1" cap="all" spc="-107">
                <a:uFill>
                  <a:solidFill/>
                </a:uFill>
              </a:rPr>
              <a:t>Title Text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2014200" y="739140"/>
            <a:ext cx="362204" cy="426721"/>
          </a:xfrm>
          <a:prstGeom prst="rect">
            <a:avLst/>
          </a:prstGeom>
          <a:ln w="12700">
            <a:round/>
          </a:ln>
        </p:spPr>
        <p:txBody>
          <a:bodyPr wrap="none" lIns="0" tIns="0" rIns="0" bIns="0" anchor="ctr">
            <a:spAutoFit/>
          </a:bodyPr>
          <a:lstStyle>
            <a:lvl1pPr>
              <a:lnSpc>
                <a:spcPts val="3200"/>
              </a:lnSpc>
              <a:defRPr sz="32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">
    <p:bg>
      <p:bgPr>
        <a:solidFill>
          <a:srgbClr val="1EC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: Text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5400" b="1" cap="all" spc="-107">
                <a:uFill>
                  <a:solidFill/>
                </a:u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Font typeface="Lucida Grande"/>
              <a:buChar char="‣"/>
            </a:lvl2pPr>
            <a:lvl3pPr>
              <a:buFont typeface="Lucida Grande"/>
              <a:buChar char="‣"/>
            </a:lvl3pPr>
            <a:lvl4pPr>
              <a:buFont typeface="Lucida Grande"/>
              <a:buChar char="‣"/>
            </a:lvl4pPr>
            <a:lvl5pPr>
              <a:buFont typeface="Lucida Grande"/>
              <a:buChar char="‣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: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idx="3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ln>
            <a:miter lim="400000"/>
          </a:ln>
        </p:spPr>
        <p:txBody>
          <a:bodyPr lIns="50800" tIns="50800" rIns="50800" bIns="50800" anchor="ctr"/>
          <a:lstStyle/>
          <a:p>
            <a:pPr lvl="0" defTabSz="1308100">
              <a:spcBef>
                <a:spcPts val="0"/>
              </a:spcBef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5400" b="1" cap="all" spc="-107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V="1">
            <a:off x="635000" y="2781010"/>
            <a:ext cx="3735026" cy="290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V="1">
            <a:off x="4622800" y="2781142"/>
            <a:ext cx="7742696" cy="159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V="1">
            <a:off x="635000" y="5752810"/>
            <a:ext cx="3735026" cy="290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635500" y="5753100"/>
            <a:ext cx="7731808" cy="17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>
                <a:uFillTx/>
              </a:defRPr>
            </a:pPr>
            <a:r>
              <a:rPr sz="2000" b="1" cap="all">
                <a:uFill>
                  <a:solidFill/>
                </a:uFill>
              </a:rPr>
              <a:t>key objective(s)</a:t>
            </a:r>
          </a:p>
        </p:txBody>
      </p:sp>
      <p:sp>
        <p:nvSpPr>
          <p:cNvPr id="27" name="Shape 27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>
                <a:uFillTx/>
              </a:defRPr>
            </a:pPr>
            <a:r>
              <a:rPr sz="2000" b="1" cap="all">
                <a:uFill>
                  <a:solidFill/>
                </a:uFill>
              </a:rPr>
              <a:t>agenda</a:t>
            </a:r>
          </a:p>
        </p:txBody>
      </p:sp>
      <p:sp>
        <p:nvSpPr>
          <p:cNvPr id="28" name="Shape 28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>
                <a:uFillTx/>
              </a:defRPr>
            </a:pPr>
            <a:r>
              <a:rPr sz="2000" b="1" cap="all">
                <a:uFill>
                  <a:solidFill/>
                </a:uFill>
              </a:rPr>
              <a:t>resources</a:t>
            </a:r>
          </a:p>
        </p:txBody>
      </p:sp>
      <p:sp>
        <p:nvSpPr>
          <p:cNvPr id="29" name="Shape 29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>
                <a:uFillTx/>
              </a:defRPr>
            </a:pPr>
            <a:r>
              <a:rPr sz="2000" b="1" cap="all">
                <a:uFill>
                  <a:solidFill/>
                </a:uFill>
              </a:rPr>
              <a:t>deliverable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V="1">
            <a:off x="8623300" y="2781010"/>
            <a:ext cx="3735026" cy="290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635000" y="2781142"/>
            <a:ext cx="7742696" cy="159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>
                <a:uFillTx/>
              </a:defRPr>
            </a:pPr>
            <a:r>
              <a:rPr sz="2000" b="1" cap="all">
                <a:uFill>
                  <a:solidFill/>
                </a:uFill>
              </a:rPr>
              <a:t>summary</a:t>
            </a:r>
          </a:p>
        </p:txBody>
      </p:sp>
      <p:sp>
        <p:nvSpPr>
          <p:cNvPr id="36" name="Shape 36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>
                <a:uFillTx/>
              </a:defRPr>
            </a:pPr>
            <a:r>
              <a:rPr sz="2000" b="1" cap="all">
                <a:uFill>
                  <a:solidFill/>
                </a:uFill>
              </a:rPr>
              <a:t>key challenge / question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C_BW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700" y="1555328"/>
            <a:ext cx="6361385" cy="51562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idx="3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ln>
            <a:miter lim="400000"/>
          </a:ln>
        </p:spPr>
        <p:txBody>
          <a:bodyPr lIns="50800" tIns="50800" rIns="50800" bIns="50800" anchor="ctr"/>
          <a:lstStyle/>
          <a:p>
            <a:pPr lvl="0" defTabSz="1308100">
              <a:spcBef>
                <a:spcPts val="0"/>
              </a:spcBef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MAC Book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Stock_000008824584Mediu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793" y="1556146"/>
            <a:ext cx="7328695" cy="5128522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idx="3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ln>
            <a:miter lim="400000"/>
          </a:ln>
        </p:spPr>
        <p:txBody>
          <a:bodyPr lIns="50800" tIns="50800" rIns="50800" bIns="50800" anchor="ctr"/>
          <a:lstStyle/>
          <a:p>
            <a:pPr lvl="0" defTabSz="1308100">
              <a:spcBef>
                <a:spcPts val="0"/>
              </a:spcBef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pa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6900" y="1511300"/>
            <a:ext cx="6845300" cy="535457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idx="3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ln>
            <a:miter lim="400000"/>
          </a:ln>
        </p:spPr>
        <p:txBody>
          <a:bodyPr lIns="50800" tIns="50800" rIns="50800" bIns="50800" anchor="ctr"/>
          <a:lstStyle/>
          <a:p>
            <a:pPr lvl="0" defTabSz="1308100">
              <a:spcBef>
                <a:spcPts val="0"/>
              </a:spcBef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 b="0" cap="none" spc="0">
                <a:uFillTx/>
              </a:defRPr>
            </a:pPr>
            <a:r>
              <a:rPr sz="5400" b="1" cap="all" spc="-107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Font typeface="Lucida Grande"/>
              <a:buChar char="‣"/>
            </a:lvl2pPr>
            <a:lvl3pPr>
              <a:buFont typeface="Lucida Grande"/>
              <a:buChar char="‣"/>
            </a:lvl3pPr>
            <a:lvl4pPr>
              <a:buFont typeface="Lucida Grande"/>
              <a:buChar char="‣"/>
            </a:lvl4pPr>
            <a:lvl5pPr>
              <a:buFont typeface="Lucida Grande"/>
              <a:buChar char="‣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xmlns:p14="http://schemas.microsoft.com/office/powerpoint/2010/main" spd="med"/>
  <p:txStyles>
    <p:titleStyle>
      <a:lvl1pPr defTabSz="647700">
        <a:lnSpc>
          <a:spcPts val="5000"/>
        </a:lnSpc>
        <a:defRPr sz="5400" b="1" cap="all" spc="-107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5000"/>
        </a:lnSpc>
        <a:defRPr sz="5400" b="1" cap="all" spc="-107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5000"/>
        </a:lnSpc>
        <a:defRPr sz="5400" b="1" cap="all" spc="-107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5000"/>
        </a:lnSpc>
        <a:defRPr sz="5400" b="1" cap="all" spc="-107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5000"/>
        </a:lnSpc>
        <a:defRPr sz="5400" b="1" cap="all" spc="-107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5000"/>
        </a:lnSpc>
        <a:defRPr sz="5400" b="1" cap="all" spc="-107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5000"/>
        </a:lnSpc>
        <a:defRPr sz="5400" b="1" cap="all" spc="-107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5000"/>
        </a:lnSpc>
        <a:defRPr sz="5400" b="1" cap="all" spc="-107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5000"/>
        </a:lnSpc>
        <a:defRPr sz="5400" b="1" cap="all" spc="-107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defTabSz="647700">
        <a:spcBef>
          <a:spcPts val="1000"/>
        </a:spcBef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660400" indent="-203200" defTabSz="647700">
        <a:spcBef>
          <a:spcPts val="1000"/>
        </a:spcBef>
        <a:buSzPct val="70000"/>
        <a:buChar char="•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1117600" indent="-203200" defTabSz="647700">
        <a:spcBef>
          <a:spcPts val="1000"/>
        </a:spcBef>
        <a:buSzPct val="70000"/>
        <a:buChar char="•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1574800" indent="-203200" defTabSz="647700">
        <a:spcBef>
          <a:spcPts val="1000"/>
        </a:spcBef>
        <a:buSzPct val="70000"/>
        <a:buChar char="•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2032000" indent="-203200" defTabSz="647700">
        <a:spcBef>
          <a:spcPts val="1000"/>
        </a:spcBef>
        <a:buSzPct val="70000"/>
        <a:buChar char="•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2654300" indent="-203200" defTabSz="647700">
        <a:spcBef>
          <a:spcPts val="1000"/>
        </a:spcBef>
        <a:buSzPct val="70000"/>
        <a:buChar char="•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3009900" indent="-203200" defTabSz="647700">
        <a:spcBef>
          <a:spcPts val="1000"/>
        </a:spcBef>
        <a:buSzPct val="70000"/>
        <a:buChar char="•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3365500" indent="-203200" defTabSz="647700">
        <a:spcBef>
          <a:spcPts val="1000"/>
        </a:spcBef>
        <a:buSzPct val="70000"/>
        <a:buChar char="•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3721100" indent="-203200" defTabSz="647700">
        <a:spcBef>
          <a:spcPts val="1000"/>
        </a:spcBef>
        <a:buSzPct val="70000"/>
        <a:buChar char="•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defTabSz="1308100">
        <a:lnSpc>
          <a:spcPts val="3200"/>
        </a:lnSpc>
        <a:defRPr sz="3200" b="1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indent="228600" defTabSz="1308100">
        <a:lnSpc>
          <a:spcPts val="3200"/>
        </a:lnSpc>
        <a:defRPr sz="3200" b="1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indent="457200" defTabSz="1308100">
        <a:lnSpc>
          <a:spcPts val="3200"/>
        </a:lnSpc>
        <a:defRPr sz="3200" b="1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indent="685800" defTabSz="1308100">
        <a:lnSpc>
          <a:spcPts val="3200"/>
        </a:lnSpc>
        <a:defRPr sz="3200" b="1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indent="914400" defTabSz="1308100">
        <a:lnSpc>
          <a:spcPts val="3200"/>
        </a:lnSpc>
        <a:defRPr sz="3200" b="1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indent="1143000" defTabSz="1308100">
        <a:lnSpc>
          <a:spcPts val="3200"/>
        </a:lnSpc>
        <a:defRPr sz="3200" b="1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indent="1371600" defTabSz="1308100">
        <a:lnSpc>
          <a:spcPts val="3200"/>
        </a:lnSpc>
        <a:defRPr sz="3200" b="1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indent="1600200" defTabSz="1308100">
        <a:lnSpc>
          <a:spcPts val="3200"/>
        </a:lnSpc>
        <a:defRPr sz="3200" b="1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indent="1828800" defTabSz="1308100">
        <a:lnSpc>
          <a:spcPts val="3200"/>
        </a:lnSpc>
        <a:defRPr sz="3200" b="1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3.ti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ga.co/PDMtick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635000" y="5778500"/>
            <a:ext cx="117348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ts val="34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 smtClean="0">
                <a:solidFill>
                  <a:srgbClr val="E52123"/>
                </a:solidFill>
                <a:uFill>
                  <a:solidFill>
                    <a:srgbClr val="FFFFFF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rPr>
              <a:t>Sherika</a:t>
            </a:r>
            <a:r>
              <a:rPr lang="en-US" sz="2800" dirty="0" smtClean="0">
                <a:solidFill>
                  <a:srgbClr val="E52123"/>
                </a:solidFill>
                <a:uFill>
                  <a:solidFill>
                    <a:srgbClr val="FFFFFF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rPr>
              <a:t> </a:t>
            </a:r>
            <a:r>
              <a:rPr lang="en-US" sz="2800" dirty="0" err="1" smtClean="0">
                <a:solidFill>
                  <a:srgbClr val="E52123"/>
                </a:solidFill>
                <a:uFill>
                  <a:solidFill>
                    <a:srgbClr val="FFFFFF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rPr>
              <a:t>Wynter</a:t>
            </a:r>
            <a:endParaRPr sz="2800" dirty="0">
              <a:solidFill>
                <a:srgbClr val="E52123"/>
              </a:solidFill>
              <a:uFill>
                <a:solidFill>
                  <a:srgbClr val="FFFFFF"/>
                </a:solidFill>
              </a:uFill>
              <a:latin typeface="News706BT-ItalicC"/>
              <a:ea typeface="News706BT-ItalicC"/>
              <a:cs typeface="News706BT-ItalicC"/>
              <a:sym typeface="News706BT-ItalicC"/>
            </a:endParaRPr>
          </a:p>
          <a:p>
            <a:pPr lvl="0">
              <a:lnSpc>
                <a:spcPts val="34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rgbClr val="EAEAEA"/>
                </a:solidFill>
                <a:uFill>
                  <a:solidFill>
                    <a:srgbClr val="FFFFFF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rPr>
              <a:t>Product Manager, AARP Digital</a:t>
            </a:r>
            <a:endParaRPr sz="2800" dirty="0">
              <a:solidFill>
                <a:srgbClr val="EAEAEA"/>
              </a:solidFill>
              <a:uFill>
                <a:solidFill>
                  <a:srgbClr val="FFFFFF"/>
                </a:solidFill>
              </a:uFill>
              <a:latin typeface="News706BT-ItalicC"/>
              <a:ea typeface="News706BT-ItalicC"/>
              <a:cs typeface="News706BT-ItalicC"/>
              <a:sym typeface="News706BT-ItalicC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35000" y="1549400"/>
            <a:ext cx="11734800" cy="280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12000" b="1" cap="all" spc="-23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product development cycle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  <p:sp>
        <p:nvSpPr>
          <p:cNvPr id="241" name="Shape 241"/>
          <p:cNvSpPr/>
          <p:nvPr/>
        </p:nvSpPr>
        <p:spPr>
          <a:xfrm>
            <a:off x="635000" y="1409700"/>
            <a:ext cx="7721600" cy="9017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defRPr sz="7000" b="1" cap="all" spc="-1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7000" b="1" cap="all" spc="-140">
                <a:uFill>
                  <a:solidFill/>
                </a:uFill>
              </a:rPr>
              <a:t>conceive</a:t>
            </a:r>
          </a:p>
        </p:txBody>
      </p:sp>
      <p:sp>
        <p:nvSpPr>
          <p:cNvPr id="242" name="Shape 242"/>
          <p:cNvSpPr/>
          <p:nvPr/>
        </p:nvSpPr>
        <p:spPr>
          <a:xfrm>
            <a:off x="1054100" y="2730500"/>
            <a:ext cx="53086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Collate problems from R&amp;D, customers, competitors, distributors, suppliers, etc…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Customer Interviews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Brainstorm Solutions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Figure out product focus</a:t>
            </a:r>
          </a:p>
        </p:txBody>
      </p:sp>
      <p:grpSp>
        <p:nvGrpSpPr>
          <p:cNvPr id="265" name="Group 265"/>
          <p:cNvGrpSpPr/>
          <p:nvPr/>
        </p:nvGrpSpPr>
        <p:grpSpPr>
          <a:xfrm rot="21600000">
            <a:off x="7231384" y="2148683"/>
            <a:ext cx="5308602" cy="3275331"/>
            <a:chOff x="0" y="-1"/>
            <a:chExt cx="5308601" cy="3275330"/>
          </a:xfrm>
        </p:grpSpPr>
        <p:grpSp>
          <p:nvGrpSpPr>
            <p:cNvPr id="258" name="Group 258"/>
            <p:cNvGrpSpPr/>
            <p:nvPr/>
          </p:nvGrpSpPr>
          <p:grpSpPr>
            <a:xfrm>
              <a:off x="0" y="-1"/>
              <a:ext cx="5308601" cy="3275330"/>
              <a:chOff x="0" y="0"/>
              <a:chExt cx="5308600" cy="3275328"/>
            </a:xfrm>
          </p:grpSpPr>
          <p:grpSp>
            <p:nvGrpSpPr>
              <p:cNvPr id="250" name="Group 250"/>
              <p:cNvGrpSpPr/>
              <p:nvPr/>
            </p:nvGrpSpPr>
            <p:grpSpPr>
              <a:xfrm>
                <a:off x="0" y="0"/>
                <a:ext cx="5308600" cy="3275327"/>
                <a:chOff x="0" y="0"/>
                <a:chExt cx="5308599" cy="3275326"/>
              </a:xfrm>
            </p:grpSpPr>
            <p:sp>
              <p:nvSpPr>
                <p:cNvPr id="243" name="Shape 243"/>
                <p:cNvSpPr/>
                <p:nvPr/>
              </p:nvSpPr>
              <p:spPr>
                <a:xfrm>
                  <a:off x="0" y="0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245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521560" y="419220"/>
                  <a:ext cx="2118152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164F8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45" name="Shape 245"/>
                <p:cNvSpPr/>
                <p:nvPr/>
              </p:nvSpPr>
              <p:spPr>
                <a:xfrm>
                  <a:off x="1019335" y="85003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AA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1546584" y="1236472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D4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2099516" y="1677889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FC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2645237" y="216582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A8D4A9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3190449" y="2613904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78A64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</p:grpSp>
          <p:sp>
            <p:nvSpPr>
              <p:cNvPr id="251" name="Shape 251"/>
              <p:cNvSpPr/>
              <p:nvPr/>
            </p:nvSpPr>
            <p:spPr>
              <a:xfrm>
                <a:off x="521560" y="60213"/>
                <a:ext cx="1530910" cy="4033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CONCEIVE</a:t>
                </a: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1019336" y="493600"/>
                <a:ext cx="1526992" cy="424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PLAN</a:t>
                </a: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1368358" y="926988"/>
                <a:ext cx="1707621" cy="3773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DEVELOP</a:t>
                </a: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1910279" y="1324068"/>
                <a:ext cx="1707708" cy="3838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ITERATE</a:t>
                </a: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2546328" y="1783889"/>
                <a:ext cx="1591626" cy="3480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LAUNCH</a:t>
                </a: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2639712" y="2243711"/>
                <a:ext cx="2028216" cy="3854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STEADY STATE</a:t>
                </a: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3415616" y="2669753"/>
                <a:ext cx="1762390" cy="6055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MAINTAIN </a:t>
                </a:r>
              </a:p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OR KILL</a:t>
                </a:r>
              </a:p>
            </p:txBody>
          </p:sp>
        </p:grpSp>
        <p:sp>
          <p:nvSpPr>
            <p:cNvPr id="259" name="Shape 259"/>
            <p:cNvSpPr/>
            <p:nvPr/>
          </p:nvSpPr>
          <p:spPr>
            <a:xfrm rot="10800000">
              <a:off x="857554" y="40655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 rot="10800000">
              <a:off x="1368359" y="865750"/>
              <a:ext cx="203741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 rot="10800000">
              <a:off x="1910280" y="125283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 rot="10800000">
              <a:off x="2426395" y="1674331"/>
              <a:ext cx="203742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 rot="10800000">
              <a:off x="2933909" y="2156038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 rot="10800000">
              <a:off x="3415616" y="2629144"/>
              <a:ext cx="203742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09700"/>
            <a:ext cx="7721600" cy="9017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defRPr sz="7000" b="1" cap="all" spc="-1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7000" b="1" cap="all" spc="-140">
                <a:uFill>
                  <a:solidFill/>
                </a:uFill>
              </a:rPr>
              <a:t>plan</a:t>
            </a:r>
          </a:p>
        </p:txBody>
      </p:sp>
      <p:sp>
        <p:nvSpPr>
          <p:cNvPr id="271" name="Shape 271"/>
          <p:cNvSpPr/>
          <p:nvPr/>
        </p:nvSpPr>
        <p:spPr>
          <a:xfrm>
            <a:off x="624459" y="2749550"/>
            <a:ext cx="4488689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03200" lvl="0" indent="-203200" defTabSz="647700">
              <a:spcBef>
                <a:spcPts val="1000"/>
              </a:spcBef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uFill>
                  <a:solidFill/>
                </a:uFill>
              </a:rPr>
              <a:t>Research</a:t>
            </a:r>
          </a:p>
          <a:p>
            <a:pPr marL="203200" lvl="0" indent="-203200" defTabSz="647700">
              <a:spcBef>
                <a:spcPts val="1000"/>
              </a:spcBef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uFill>
                  <a:solidFill/>
                </a:uFill>
              </a:rPr>
              <a:t>Form business case</a:t>
            </a:r>
          </a:p>
          <a:p>
            <a:pPr marL="203200" lvl="0" indent="-203200" defTabSz="647700">
              <a:spcBef>
                <a:spcPts val="1000"/>
              </a:spcBef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uFill>
                  <a:solidFill/>
                </a:uFill>
              </a:rPr>
              <a:t>Buy in from stakeholders</a:t>
            </a:r>
          </a:p>
          <a:p>
            <a:pPr marL="203200" lvl="0" indent="-203200" defTabSz="647700">
              <a:spcBef>
                <a:spcPts val="1000"/>
              </a:spcBef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uFill>
                  <a:solidFill/>
                </a:uFill>
              </a:rPr>
              <a:t>Plan the product</a:t>
            </a:r>
          </a:p>
          <a:p>
            <a:pPr marL="203200" lvl="0" indent="-203200" defTabSz="647700">
              <a:spcBef>
                <a:spcPts val="1000"/>
              </a:spcBef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uFill>
                  <a:solidFill/>
                </a:uFill>
              </a:rPr>
              <a:t>Project Timelines</a:t>
            </a:r>
          </a:p>
        </p:txBody>
      </p:sp>
      <p:grpSp>
        <p:nvGrpSpPr>
          <p:cNvPr id="294" name="Group 294"/>
          <p:cNvGrpSpPr/>
          <p:nvPr/>
        </p:nvGrpSpPr>
        <p:grpSpPr>
          <a:xfrm rot="21600000">
            <a:off x="7231384" y="2148683"/>
            <a:ext cx="5308602" cy="3275331"/>
            <a:chOff x="0" y="-1"/>
            <a:chExt cx="5308601" cy="3275330"/>
          </a:xfrm>
        </p:grpSpPr>
        <p:grpSp>
          <p:nvGrpSpPr>
            <p:cNvPr id="287" name="Group 287"/>
            <p:cNvGrpSpPr/>
            <p:nvPr/>
          </p:nvGrpSpPr>
          <p:grpSpPr>
            <a:xfrm>
              <a:off x="0" y="-1"/>
              <a:ext cx="5308601" cy="3275330"/>
              <a:chOff x="0" y="0"/>
              <a:chExt cx="5308600" cy="3275328"/>
            </a:xfrm>
          </p:grpSpPr>
          <p:grpSp>
            <p:nvGrpSpPr>
              <p:cNvPr id="279" name="Group 279"/>
              <p:cNvGrpSpPr/>
              <p:nvPr/>
            </p:nvGrpSpPr>
            <p:grpSpPr>
              <a:xfrm>
                <a:off x="0" y="0"/>
                <a:ext cx="5308600" cy="3275327"/>
                <a:chOff x="0" y="0"/>
                <a:chExt cx="5308599" cy="3275326"/>
              </a:xfrm>
            </p:grpSpPr>
            <p:sp>
              <p:nvSpPr>
                <p:cNvPr id="272" name="Shape 272"/>
                <p:cNvSpPr/>
                <p:nvPr/>
              </p:nvSpPr>
              <p:spPr>
                <a:xfrm>
                  <a:off x="0" y="0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245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521560" y="419220"/>
                  <a:ext cx="2118152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164F8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1019335" y="85003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AA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1546584" y="1236472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D4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76" name="Shape 276"/>
                <p:cNvSpPr/>
                <p:nvPr/>
              </p:nvSpPr>
              <p:spPr>
                <a:xfrm>
                  <a:off x="2099516" y="1677889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FC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77" name="Shape 277"/>
                <p:cNvSpPr/>
                <p:nvPr/>
              </p:nvSpPr>
              <p:spPr>
                <a:xfrm>
                  <a:off x="2645237" y="216582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A8D4A9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78" name="Shape 278"/>
                <p:cNvSpPr/>
                <p:nvPr/>
              </p:nvSpPr>
              <p:spPr>
                <a:xfrm>
                  <a:off x="3190449" y="2613904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78A64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</p:grpSp>
          <p:sp>
            <p:nvSpPr>
              <p:cNvPr id="280" name="Shape 280"/>
              <p:cNvSpPr/>
              <p:nvPr/>
            </p:nvSpPr>
            <p:spPr>
              <a:xfrm>
                <a:off x="0" y="60213"/>
                <a:ext cx="2052470" cy="359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CONCEIVE</a:t>
                </a:r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710349" y="493600"/>
                <a:ext cx="1835979" cy="284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PLAN</a:t>
                </a: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1125216" y="926989"/>
                <a:ext cx="1950764" cy="3423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DEVELOP</a:t>
                </a: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1777148" y="1324068"/>
                <a:ext cx="1840839" cy="3502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ITERATE</a:t>
                </a: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2268216" y="1783889"/>
                <a:ext cx="1869739" cy="2868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LAUNCH</a:t>
                </a: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2639712" y="2243711"/>
                <a:ext cx="2028216" cy="3700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STEADY STATE</a:t>
                </a: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3415616" y="2669753"/>
                <a:ext cx="1762390" cy="6055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MAINTAIN </a:t>
                </a:r>
              </a:p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OR KILL</a:t>
                </a:r>
              </a:p>
            </p:txBody>
          </p:sp>
        </p:grpSp>
        <p:sp>
          <p:nvSpPr>
            <p:cNvPr id="288" name="Shape 288"/>
            <p:cNvSpPr/>
            <p:nvPr/>
          </p:nvSpPr>
          <p:spPr>
            <a:xfrm rot="10800000">
              <a:off x="857554" y="40655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 rot="10800000">
              <a:off x="1368359" y="865750"/>
              <a:ext cx="203741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 rot="10800000">
              <a:off x="1910280" y="125283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 rot="10800000">
              <a:off x="2426395" y="1674331"/>
              <a:ext cx="203742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 rot="10800000">
              <a:off x="2933909" y="2156038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 rot="10800000">
              <a:off x="3415616" y="2629144"/>
              <a:ext cx="203742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  <p:sp>
        <p:nvSpPr>
          <p:cNvPr id="299" name="Shape 299"/>
          <p:cNvSpPr/>
          <p:nvPr/>
        </p:nvSpPr>
        <p:spPr>
          <a:xfrm>
            <a:off x="812107" y="2222500"/>
            <a:ext cx="1905001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1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7080250" y="2222500"/>
            <a:ext cx="19050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1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10287000" y="2222500"/>
            <a:ext cx="19050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1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994453" y="2895599"/>
            <a:ext cx="1540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Research</a:t>
            </a:r>
          </a:p>
        </p:txBody>
      </p:sp>
      <p:sp>
        <p:nvSpPr>
          <p:cNvPr id="303" name="Shape 303"/>
          <p:cNvSpPr/>
          <p:nvPr/>
        </p:nvSpPr>
        <p:spPr>
          <a:xfrm>
            <a:off x="7238161" y="2698749"/>
            <a:ext cx="161346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PFDinTextCompPro-Regular"/>
              </a:rPr>
              <a:t>Business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PFDinTextCompPro-Regular"/>
              </a:rPr>
              <a:t>Case</a:t>
            </a:r>
          </a:p>
        </p:txBody>
      </p:sp>
      <p:sp>
        <p:nvSpPr>
          <p:cNvPr id="304" name="Shape 304"/>
          <p:cNvSpPr/>
          <p:nvPr/>
        </p:nvSpPr>
        <p:spPr>
          <a:xfrm>
            <a:off x="10574959" y="2895599"/>
            <a:ext cx="132908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Finalize</a:t>
            </a:r>
          </a:p>
        </p:txBody>
      </p:sp>
      <p:sp>
        <p:nvSpPr>
          <p:cNvPr id="305" name="Shape 305"/>
          <p:cNvSpPr/>
          <p:nvPr/>
        </p:nvSpPr>
        <p:spPr>
          <a:xfrm>
            <a:off x="3997325" y="2222500"/>
            <a:ext cx="19050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1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557090" y="2895599"/>
            <a:ext cx="78547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</a:p>
        </p:txBody>
      </p:sp>
      <p:sp>
        <p:nvSpPr>
          <p:cNvPr id="307" name="Shape 307"/>
          <p:cNvSpPr/>
          <p:nvPr/>
        </p:nvSpPr>
        <p:spPr>
          <a:xfrm>
            <a:off x="457299" y="4368800"/>
            <a:ext cx="2819202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Market Research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Competitive Analysis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Customer Interviews</a:t>
            </a:r>
          </a:p>
        </p:txBody>
      </p:sp>
      <p:sp>
        <p:nvSpPr>
          <p:cNvPr id="308" name="Shape 308"/>
          <p:cNvSpPr/>
          <p:nvPr/>
        </p:nvSpPr>
        <p:spPr>
          <a:xfrm>
            <a:off x="3434159" y="4368800"/>
            <a:ext cx="3031332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Initial plan for product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Roadmap estimates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Resources needed</a:t>
            </a:r>
          </a:p>
        </p:txBody>
      </p:sp>
      <p:sp>
        <p:nvSpPr>
          <p:cNvPr id="309" name="Shape 309"/>
          <p:cNvSpPr/>
          <p:nvPr/>
        </p:nvSpPr>
        <p:spPr>
          <a:xfrm>
            <a:off x="6747700" y="4368800"/>
            <a:ext cx="3031332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Buy-in from stakeholders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Bring your KPIs</a:t>
            </a:r>
          </a:p>
        </p:txBody>
      </p:sp>
      <p:sp>
        <p:nvSpPr>
          <p:cNvPr id="310" name="Shape 310"/>
          <p:cNvSpPr/>
          <p:nvPr/>
        </p:nvSpPr>
        <p:spPr>
          <a:xfrm>
            <a:off x="9908841" y="4368800"/>
            <a:ext cx="3031332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Strategic product plan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Roadmaps</a:t>
            </a:r>
          </a:p>
        </p:txBody>
      </p:sp>
      <p:sp>
        <p:nvSpPr>
          <p:cNvPr id="311" name="Shape 311"/>
          <p:cNvSpPr/>
          <p:nvPr/>
        </p:nvSpPr>
        <p:spPr>
          <a:xfrm>
            <a:off x="2930855" y="3153904"/>
            <a:ext cx="754990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6124905" y="3175000"/>
            <a:ext cx="754990" cy="0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9271660" y="3153904"/>
            <a:ext cx="754991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  <p:sp>
        <p:nvSpPr>
          <p:cNvPr id="316" name="Shape 316"/>
          <p:cNvSpPr/>
          <p:nvPr/>
        </p:nvSpPr>
        <p:spPr>
          <a:xfrm>
            <a:off x="635000" y="1409700"/>
            <a:ext cx="7721600" cy="9017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defRPr sz="7000" b="1" cap="all" spc="-1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7000" b="1" cap="all" spc="-140">
                <a:uFill>
                  <a:solidFill/>
                </a:uFill>
              </a:rPr>
              <a:t>develop</a:t>
            </a:r>
          </a:p>
        </p:txBody>
      </p:sp>
      <p:sp>
        <p:nvSpPr>
          <p:cNvPr id="317" name="Shape 317"/>
          <p:cNvSpPr/>
          <p:nvPr/>
        </p:nvSpPr>
        <p:spPr>
          <a:xfrm>
            <a:off x="1054100" y="2730500"/>
            <a:ext cx="5308600" cy="248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Build it!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Features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Stories / Specs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Resource Management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Development time</a:t>
            </a:r>
          </a:p>
        </p:txBody>
      </p:sp>
      <p:grpSp>
        <p:nvGrpSpPr>
          <p:cNvPr id="340" name="Group 340"/>
          <p:cNvGrpSpPr/>
          <p:nvPr/>
        </p:nvGrpSpPr>
        <p:grpSpPr>
          <a:xfrm rot="21600000">
            <a:off x="7231384" y="2148683"/>
            <a:ext cx="5308602" cy="3275331"/>
            <a:chOff x="0" y="-1"/>
            <a:chExt cx="5308601" cy="3275330"/>
          </a:xfrm>
        </p:grpSpPr>
        <p:grpSp>
          <p:nvGrpSpPr>
            <p:cNvPr id="333" name="Group 333"/>
            <p:cNvGrpSpPr/>
            <p:nvPr/>
          </p:nvGrpSpPr>
          <p:grpSpPr>
            <a:xfrm>
              <a:off x="0" y="-1"/>
              <a:ext cx="5308601" cy="3275330"/>
              <a:chOff x="0" y="0"/>
              <a:chExt cx="5308600" cy="3275328"/>
            </a:xfrm>
          </p:grpSpPr>
          <p:grpSp>
            <p:nvGrpSpPr>
              <p:cNvPr id="325" name="Group 325"/>
              <p:cNvGrpSpPr/>
              <p:nvPr/>
            </p:nvGrpSpPr>
            <p:grpSpPr>
              <a:xfrm>
                <a:off x="0" y="0"/>
                <a:ext cx="5308600" cy="3275327"/>
                <a:chOff x="0" y="0"/>
                <a:chExt cx="5308599" cy="3275326"/>
              </a:xfrm>
            </p:grpSpPr>
            <p:sp>
              <p:nvSpPr>
                <p:cNvPr id="318" name="Shape 318"/>
                <p:cNvSpPr/>
                <p:nvPr/>
              </p:nvSpPr>
              <p:spPr>
                <a:xfrm>
                  <a:off x="0" y="0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245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521560" y="419220"/>
                  <a:ext cx="2118152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164F8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>
                  <a:off x="1019335" y="85003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AA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21" name="Shape 321"/>
                <p:cNvSpPr/>
                <p:nvPr/>
              </p:nvSpPr>
              <p:spPr>
                <a:xfrm>
                  <a:off x="1546584" y="1236472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D4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2099516" y="1677889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FC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>
                  <a:off x="2645237" y="216582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A8D4A9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>
                  <a:off x="3190449" y="2613904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78A64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</p:grpSp>
          <p:sp>
            <p:nvSpPr>
              <p:cNvPr id="326" name="Shape 326"/>
              <p:cNvSpPr/>
              <p:nvPr/>
            </p:nvSpPr>
            <p:spPr>
              <a:xfrm>
                <a:off x="85292" y="60213"/>
                <a:ext cx="1967178" cy="4333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CONCEIVE</a:t>
                </a: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727283" y="493600"/>
                <a:ext cx="1819045" cy="3211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PLAN</a:t>
                </a: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1125216" y="926988"/>
                <a:ext cx="1950764" cy="3757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DEVELOP</a:t>
                </a: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1649255" y="1324068"/>
                <a:ext cx="1968732" cy="4050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ITERATE</a:t>
                </a: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2302082" y="1783888"/>
                <a:ext cx="1835872" cy="372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LAUNCH</a:t>
                </a: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2639712" y="2243712"/>
                <a:ext cx="2028216" cy="3154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STEADY STATE</a:t>
                </a: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3190450" y="2669753"/>
                <a:ext cx="1987556" cy="6055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MAINTAIN </a:t>
                </a:r>
              </a:p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OR KILL</a:t>
                </a:r>
              </a:p>
            </p:txBody>
          </p:sp>
        </p:grpSp>
        <p:sp>
          <p:nvSpPr>
            <p:cNvPr id="334" name="Shape 334"/>
            <p:cNvSpPr/>
            <p:nvPr/>
          </p:nvSpPr>
          <p:spPr>
            <a:xfrm rot="10800000">
              <a:off x="857554" y="40655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 rot="10800000">
              <a:off x="1368359" y="865750"/>
              <a:ext cx="203741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 rot="10800000">
              <a:off x="1910280" y="125283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 rot="10800000">
              <a:off x="2426395" y="1674331"/>
              <a:ext cx="203742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 rot="10800000">
              <a:off x="2933909" y="2156038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 rot="10800000">
              <a:off x="3415616" y="2629144"/>
              <a:ext cx="203742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  <p:sp>
        <p:nvSpPr>
          <p:cNvPr id="345" name="Shape 345"/>
          <p:cNvSpPr/>
          <p:nvPr/>
        </p:nvSpPr>
        <p:spPr>
          <a:xfrm>
            <a:off x="635000" y="1409700"/>
            <a:ext cx="7721600" cy="9017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defRPr sz="7000" b="1" cap="all" spc="-1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7000" b="1" cap="all" spc="-140">
                <a:uFill>
                  <a:solidFill/>
                </a:uFill>
              </a:rPr>
              <a:t>iterate</a:t>
            </a:r>
          </a:p>
        </p:txBody>
      </p:sp>
      <p:sp>
        <p:nvSpPr>
          <p:cNvPr id="346" name="Shape 346"/>
          <p:cNvSpPr/>
          <p:nvPr/>
        </p:nvSpPr>
        <p:spPr>
          <a:xfrm>
            <a:off x="1054100" y="2730500"/>
            <a:ext cx="5308600" cy="208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Early Feedback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Test assumptions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Don’t wait until “done”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Alpha, Beta, Pilot, ...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Tweak &amp; Evaluate</a:t>
            </a:r>
          </a:p>
        </p:txBody>
      </p:sp>
      <p:grpSp>
        <p:nvGrpSpPr>
          <p:cNvPr id="369" name="Group 369"/>
          <p:cNvGrpSpPr/>
          <p:nvPr/>
        </p:nvGrpSpPr>
        <p:grpSpPr>
          <a:xfrm rot="21600000">
            <a:off x="7231384" y="2148683"/>
            <a:ext cx="5308602" cy="3275331"/>
            <a:chOff x="0" y="-1"/>
            <a:chExt cx="5308601" cy="3275330"/>
          </a:xfrm>
        </p:grpSpPr>
        <p:grpSp>
          <p:nvGrpSpPr>
            <p:cNvPr id="362" name="Group 362"/>
            <p:cNvGrpSpPr/>
            <p:nvPr/>
          </p:nvGrpSpPr>
          <p:grpSpPr>
            <a:xfrm>
              <a:off x="0" y="-1"/>
              <a:ext cx="5308601" cy="3275330"/>
              <a:chOff x="0" y="0"/>
              <a:chExt cx="5308600" cy="3275328"/>
            </a:xfrm>
          </p:grpSpPr>
          <p:grpSp>
            <p:nvGrpSpPr>
              <p:cNvPr id="354" name="Group 354"/>
              <p:cNvGrpSpPr/>
              <p:nvPr/>
            </p:nvGrpSpPr>
            <p:grpSpPr>
              <a:xfrm>
                <a:off x="0" y="0"/>
                <a:ext cx="5308600" cy="3275327"/>
                <a:chOff x="0" y="0"/>
                <a:chExt cx="5308599" cy="3275326"/>
              </a:xfrm>
            </p:grpSpPr>
            <p:sp>
              <p:nvSpPr>
                <p:cNvPr id="347" name="Shape 347"/>
                <p:cNvSpPr/>
                <p:nvPr/>
              </p:nvSpPr>
              <p:spPr>
                <a:xfrm>
                  <a:off x="0" y="0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245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48" name="Shape 348"/>
                <p:cNvSpPr/>
                <p:nvPr/>
              </p:nvSpPr>
              <p:spPr>
                <a:xfrm>
                  <a:off x="521560" y="419220"/>
                  <a:ext cx="2118152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164F8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>
                  <a:off x="1019335" y="85003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AA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50" name="Shape 350"/>
                <p:cNvSpPr/>
                <p:nvPr/>
              </p:nvSpPr>
              <p:spPr>
                <a:xfrm>
                  <a:off x="1546584" y="1236472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D4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51" name="Shape 351"/>
                <p:cNvSpPr/>
                <p:nvPr/>
              </p:nvSpPr>
              <p:spPr>
                <a:xfrm>
                  <a:off x="2099516" y="1677889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FC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52" name="Shape 352"/>
                <p:cNvSpPr/>
                <p:nvPr/>
              </p:nvSpPr>
              <p:spPr>
                <a:xfrm>
                  <a:off x="2645237" y="216582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A8D4A9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53" name="Shape 353"/>
                <p:cNvSpPr/>
                <p:nvPr/>
              </p:nvSpPr>
              <p:spPr>
                <a:xfrm>
                  <a:off x="3190449" y="2613904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78A64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</p:grpSp>
          <p:sp>
            <p:nvSpPr>
              <p:cNvPr id="355" name="Shape 355"/>
              <p:cNvSpPr/>
              <p:nvPr/>
            </p:nvSpPr>
            <p:spPr>
              <a:xfrm>
                <a:off x="85292" y="60213"/>
                <a:ext cx="1967178" cy="4333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CONCEIVE</a:t>
                </a: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857554" y="493600"/>
                <a:ext cx="1688774" cy="285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PLAN</a:t>
                </a: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1125216" y="926989"/>
                <a:ext cx="1950764" cy="3351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DEVELOP</a:t>
                </a: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1649255" y="1324068"/>
                <a:ext cx="1968732" cy="3647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ITERATE</a:t>
                </a:r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2285148" y="1783889"/>
                <a:ext cx="1852806" cy="312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LAUNCH</a:t>
                </a:r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2639712" y="2243711"/>
                <a:ext cx="2028216" cy="3854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STEADY STATE</a:t>
                </a:r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3415616" y="2669753"/>
                <a:ext cx="1762390" cy="6055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MAINTAIN </a:t>
                </a:r>
              </a:p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OR KILL</a:t>
                </a:r>
              </a:p>
            </p:txBody>
          </p:sp>
        </p:grpSp>
        <p:sp>
          <p:nvSpPr>
            <p:cNvPr id="363" name="Shape 363"/>
            <p:cNvSpPr/>
            <p:nvPr/>
          </p:nvSpPr>
          <p:spPr>
            <a:xfrm rot="10800000">
              <a:off x="857554" y="40655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 rot="10800000">
              <a:off x="1368359" y="865750"/>
              <a:ext cx="203741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 rot="10800000">
              <a:off x="1910280" y="125283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 rot="10800000">
              <a:off x="2426395" y="1674331"/>
              <a:ext cx="203742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 rot="10800000">
              <a:off x="2933909" y="2156038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 rot="10800000">
              <a:off x="3415616" y="2629144"/>
              <a:ext cx="203742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  <p:sp>
        <p:nvSpPr>
          <p:cNvPr id="374" name="Shape 374"/>
          <p:cNvSpPr/>
          <p:nvPr/>
        </p:nvSpPr>
        <p:spPr>
          <a:xfrm>
            <a:off x="635000" y="1409700"/>
            <a:ext cx="7721600" cy="9017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defRPr sz="7000" b="1" cap="all" spc="-1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7000" b="1" cap="all" spc="-140">
                <a:uFill>
                  <a:solidFill/>
                </a:uFill>
              </a:rPr>
              <a:t>launch</a:t>
            </a:r>
          </a:p>
        </p:txBody>
      </p:sp>
      <p:sp>
        <p:nvSpPr>
          <p:cNvPr id="375" name="Shape 375"/>
          <p:cNvSpPr/>
          <p:nvPr/>
        </p:nvSpPr>
        <p:spPr>
          <a:xfrm>
            <a:off x="1054100" y="2730500"/>
            <a:ext cx="5308600" cy="208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Work with Marketing Team to position product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Public Launch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Dev Team Post Mortem</a:t>
            </a:r>
          </a:p>
        </p:txBody>
      </p:sp>
      <p:grpSp>
        <p:nvGrpSpPr>
          <p:cNvPr id="398" name="Group 398"/>
          <p:cNvGrpSpPr/>
          <p:nvPr/>
        </p:nvGrpSpPr>
        <p:grpSpPr>
          <a:xfrm rot="21600000">
            <a:off x="7231384" y="2148683"/>
            <a:ext cx="5308602" cy="3275331"/>
            <a:chOff x="0" y="-1"/>
            <a:chExt cx="5308601" cy="3275330"/>
          </a:xfrm>
        </p:grpSpPr>
        <p:grpSp>
          <p:nvGrpSpPr>
            <p:cNvPr id="391" name="Group 391"/>
            <p:cNvGrpSpPr/>
            <p:nvPr/>
          </p:nvGrpSpPr>
          <p:grpSpPr>
            <a:xfrm>
              <a:off x="0" y="-1"/>
              <a:ext cx="5308601" cy="3275330"/>
              <a:chOff x="0" y="0"/>
              <a:chExt cx="5308600" cy="3275328"/>
            </a:xfrm>
          </p:grpSpPr>
          <p:grpSp>
            <p:nvGrpSpPr>
              <p:cNvPr id="383" name="Group 383"/>
              <p:cNvGrpSpPr/>
              <p:nvPr/>
            </p:nvGrpSpPr>
            <p:grpSpPr>
              <a:xfrm>
                <a:off x="0" y="0"/>
                <a:ext cx="5308600" cy="3275327"/>
                <a:chOff x="0" y="0"/>
                <a:chExt cx="5308599" cy="3275326"/>
              </a:xfrm>
            </p:grpSpPr>
            <p:sp>
              <p:nvSpPr>
                <p:cNvPr id="376" name="Shape 376"/>
                <p:cNvSpPr/>
                <p:nvPr/>
              </p:nvSpPr>
              <p:spPr>
                <a:xfrm>
                  <a:off x="0" y="0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245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77" name="Shape 377"/>
                <p:cNvSpPr/>
                <p:nvPr/>
              </p:nvSpPr>
              <p:spPr>
                <a:xfrm>
                  <a:off x="521560" y="419220"/>
                  <a:ext cx="2118152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164F8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78" name="Shape 378"/>
                <p:cNvSpPr/>
                <p:nvPr/>
              </p:nvSpPr>
              <p:spPr>
                <a:xfrm>
                  <a:off x="1019335" y="85003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AA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79" name="Shape 379"/>
                <p:cNvSpPr/>
                <p:nvPr/>
              </p:nvSpPr>
              <p:spPr>
                <a:xfrm>
                  <a:off x="1546584" y="1236472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D4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80" name="Shape 380"/>
                <p:cNvSpPr/>
                <p:nvPr/>
              </p:nvSpPr>
              <p:spPr>
                <a:xfrm>
                  <a:off x="2099516" y="1677889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FC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81" name="Shape 381"/>
                <p:cNvSpPr/>
                <p:nvPr/>
              </p:nvSpPr>
              <p:spPr>
                <a:xfrm>
                  <a:off x="2645237" y="216582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A8D4A9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382" name="Shape 382"/>
                <p:cNvSpPr/>
                <p:nvPr/>
              </p:nvSpPr>
              <p:spPr>
                <a:xfrm>
                  <a:off x="3190449" y="2613904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78A64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</p:grpSp>
          <p:sp>
            <p:nvSpPr>
              <p:cNvPr id="384" name="Shape 384"/>
              <p:cNvSpPr/>
              <p:nvPr/>
            </p:nvSpPr>
            <p:spPr>
              <a:xfrm>
                <a:off x="85292" y="60213"/>
                <a:ext cx="1967178" cy="4333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CONCEIVE</a:t>
                </a:r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710349" y="493600"/>
                <a:ext cx="1835979" cy="382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PLAN</a:t>
                </a: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1368358" y="926988"/>
                <a:ext cx="1707621" cy="342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DEVELOP</a:t>
                </a: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1910279" y="1324068"/>
                <a:ext cx="1707708" cy="3251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ITERATE</a:t>
                </a: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2426394" y="1783889"/>
                <a:ext cx="1711560" cy="2868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LAUNCH</a:t>
                </a: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2639712" y="2243711"/>
                <a:ext cx="2028216" cy="314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STEADY STATE</a:t>
                </a: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3415616" y="2669753"/>
                <a:ext cx="1762390" cy="6055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MAINTAIN </a:t>
                </a:r>
              </a:p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OR KILL</a:t>
                </a:r>
              </a:p>
            </p:txBody>
          </p:sp>
        </p:grpSp>
        <p:sp>
          <p:nvSpPr>
            <p:cNvPr id="392" name="Shape 392"/>
            <p:cNvSpPr/>
            <p:nvPr/>
          </p:nvSpPr>
          <p:spPr>
            <a:xfrm rot="10800000">
              <a:off x="857554" y="40655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 rot="10800000">
              <a:off x="1368359" y="865750"/>
              <a:ext cx="203741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 rot="10800000">
              <a:off x="1910280" y="125283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 rot="10800000">
              <a:off x="2426395" y="1674331"/>
              <a:ext cx="203742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 rot="10800000">
              <a:off x="2933909" y="2156038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 rot="10800000">
              <a:off x="3415616" y="2629144"/>
              <a:ext cx="203742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  <p:sp>
        <p:nvSpPr>
          <p:cNvPr id="403" name="Shape 403"/>
          <p:cNvSpPr/>
          <p:nvPr/>
        </p:nvSpPr>
        <p:spPr>
          <a:xfrm>
            <a:off x="635000" y="1409700"/>
            <a:ext cx="7721600" cy="9017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defRPr sz="7000" b="1" cap="all" spc="-1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7000" b="1" cap="all" spc="-140">
                <a:uFill>
                  <a:solidFill/>
                </a:uFill>
              </a:rPr>
              <a:t>steady state</a:t>
            </a:r>
          </a:p>
        </p:txBody>
      </p:sp>
      <p:sp>
        <p:nvSpPr>
          <p:cNvPr id="404" name="Shape 404"/>
          <p:cNvSpPr/>
          <p:nvPr/>
        </p:nvSpPr>
        <p:spPr>
          <a:xfrm>
            <a:off x="1054100" y="2730500"/>
            <a:ext cx="5308600" cy="208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Collect Metrics - KPIs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Analyze &amp; Optimize ROI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Support Marketing &amp; Sales Efforts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Assess Continued Efforts</a:t>
            </a:r>
          </a:p>
        </p:txBody>
      </p:sp>
      <p:grpSp>
        <p:nvGrpSpPr>
          <p:cNvPr id="427" name="Group 427"/>
          <p:cNvGrpSpPr/>
          <p:nvPr/>
        </p:nvGrpSpPr>
        <p:grpSpPr>
          <a:xfrm rot="21600000">
            <a:off x="7231384" y="2148683"/>
            <a:ext cx="5308602" cy="3275331"/>
            <a:chOff x="0" y="-1"/>
            <a:chExt cx="5308601" cy="3275330"/>
          </a:xfrm>
        </p:grpSpPr>
        <p:grpSp>
          <p:nvGrpSpPr>
            <p:cNvPr id="420" name="Group 420"/>
            <p:cNvGrpSpPr/>
            <p:nvPr/>
          </p:nvGrpSpPr>
          <p:grpSpPr>
            <a:xfrm>
              <a:off x="0" y="-1"/>
              <a:ext cx="5308601" cy="3275330"/>
              <a:chOff x="0" y="0"/>
              <a:chExt cx="5308600" cy="3275328"/>
            </a:xfrm>
          </p:grpSpPr>
          <p:grpSp>
            <p:nvGrpSpPr>
              <p:cNvPr id="412" name="Group 412"/>
              <p:cNvGrpSpPr/>
              <p:nvPr/>
            </p:nvGrpSpPr>
            <p:grpSpPr>
              <a:xfrm>
                <a:off x="0" y="0"/>
                <a:ext cx="5308600" cy="3275327"/>
                <a:chOff x="0" y="0"/>
                <a:chExt cx="5308599" cy="3275326"/>
              </a:xfrm>
            </p:grpSpPr>
            <p:sp>
              <p:nvSpPr>
                <p:cNvPr id="405" name="Shape 405"/>
                <p:cNvSpPr/>
                <p:nvPr/>
              </p:nvSpPr>
              <p:spPr>
                <a:xfrm>
                  <a:off x="0" y="0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245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406" name="Shape 406"/>
                <p:cNvSpPr/>
                <p:nvPr/>
              </p:nvSpPr>
              <p:spPr>
                <a:xfrm>
                  <a:off x="521560" y="419220"/>
                  <a:ext cx="2118152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164F8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407" name="Shape 407"/>
                <p:cNvSpPr/>
                <p:nvPr/>
              </p:nvSpPr>
              <p:spPr>
                <a:xfrm>
                  <a:off x="1019335" y="85003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AA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408" name="Shape 408"/>
                <p:cNvSpPr/>
                <p:nvPr/>
              </p:nvSpPr>
              <p:spPr>
                <a:xfrm>
                  <a:off x="1546584" y="1236472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D4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409" name="Shape 409"/>
                <p:cNvSpPr/>
                <p:nvPr/>
              </p:nvSpPr>
              <p:spPr>
                <a:xfrm>
                  <a:off x="2099516" y="1677889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FC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410" name="Shape 410"/>
                <p:cNvSpPr/>
                <p:nvPr/>
              </p:nvSpPr>
              <p:spPr>
                <a:xfrm>
                  <a:off x="2645237" y="216582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A8D4A9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411" name="Shape 411"/>
                <p:cNvSpPr/>
                <p:nvPr/>
              </p:nvSpPr>
              <p:spPr>
                <a:xfrm>
                  <a:off x="3190449" y="2613904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78A64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</p:grpSp>
          <p:sp>
            <p:nvSpPr>
              <p:cNvPr id="413" name="Shape 413"/>
              <p:cNvSpPr/>
              <p:nvPr/>
            </p:nvSpPr>
            <p:spPr>
              <a:xfrm>
                <a:off x="236216" y="60213"/>
                <a:ext cx="1816254" cy="303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CONCEIVE</a:t>
                </a: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693416" y="493600"/>
                <a:ext cx="1852912" cy="355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PLAN</a:t>
                </a:r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1125216" y="926989"/>
                <a:ext cx="1950764" cy="325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DEVELOP</a:t>
                </a:r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1709415" y="1324068"/>
                <a:ext cx="1908572" cy="3251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ITERATE</a:t>
                </a: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2251282" y="1783889"/>
                <a:ext cx="1886672" cy="3480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LAUNCH</a:t>
                </a: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2639712" y="2243712"/>
                <a:ext cx="2028216" cy="300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STEADY STATE</a:t>
                </a: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3190450" y="2669753"/>
                <a:ext cx="1987556" cy="6055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MAINTAIN </a:t>
                </a:r>
              </a:p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OR KILL</a:t>
                </a:r>
              </a:p>
            </p:txBody>
          </p:sp>
        </p:grpSp>
        <p:sp>
          <p:nvSpPr>
            <p:cNvPr id="421" name="Shape 421"/>
            <p:cNvSpPr/>
            <p:nvPr/>
          </p:nvSpPr>
          <p:spPr>
            <a:xfrm rot="10800000">
              <a:off x="857554" y="40655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 rot="10800000">
              <a:off x="1368359" y="865750"/>
              <a:ext cx="203741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 rot="10800000">
              <a:off x="1910280" y="125283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2426395" y="1674331"/>
              <a:ext cx="203742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 rot="10800000">
              <a:off x="2933909" y="2156038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 rot="10800000">
              <a:off x="3415616" y="2629144"/>
              <a:ext cx="203742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  <p:sp>
        <p:nvSpPr>
          <p:cNvPr id="432" name="Shape 432"/>
          <p:cNvSpPr/>
          <p:nvPr/>
        </p:nvSpPr>
        <p:spPr>
          <a:xfrm>
            <a:off x="635000" y="1409700"/>
            <a:ext cx="10388600" cy="9017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defRPr sz="7000" b="1" cap="all" spc="-1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7000" b="1" cap="all" spc="-140" dirty="0">
                <a:uFill>
                  <a:solidFill/>
                </a:uFill>
              </a:rPr>
              <a:t>Maintain or kill</a:t>
            </a:r>
          </a:p>
        </p:txBody>
      </p:sp>
      <p:sp>
        <p:nvSpPr>
          <p:cNvPr id="433" name="Shape 433"/>
          <p:cNvSpPr/>
          <p:nvPr/>
        </p:nvSpPr>
        <p:spPr>
          <a:xfrm>
            <a:off x="1054100" y="2730500"/>
            <a:ext cx="53086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Major Upgrade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Begin the cycle all over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Freeze feature-set and manage revenue levels</a:t>
            </a:r>
          </a:p>
          <a:p>
            <a:pPr lvl="0" defTabSz="457200">
              <a:defRPr sz="1800">
                <a:solidFill>
                  <a:srgbClr val="000000"/>
                </a:solidFill>
                <a:uFillTx/>
              </a:defRPr>
            </a:pPr>
            <a:endParaRPr sz="3000" dirty="0">
              <a:uFill>
                <a:solidFill/>
              </a:uFill>
            </a:endParaRP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Transition to End of Life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Message userbase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Establish EOL Plan</a:t>
            </a:r>
          </a:p>
        </p:txBody>
      </p:sp>
      <p:grpSp>
        <p:nvGrpSpPr>
          <p:cNvPr id="456" name="Group 456"/>
          <p:cNvGrpSpPr/>
          <p:nvPr/>
        </p:nvGrpSpPr>
        <p:grpSpPr>
          <a:xfrm rot="21600000">
            <a:off x="7231384" y="2487349"/>
            <a:ext cx="5308602" cy="3275331"/>
            <a:chOff x="0" y="-1"/>
            <a:chExt cx="5308601" cy="3275330"/>
          </a:xfrm>
        </p:grpSpPr>
        <p:grpSp>
          <p:nvGrpSpPr>
            <p:cNvPr id="449" name="Group 449"/>
            <p:cNvGrpSpPr/>
            <p:nvPr/>
          </p:nvGrpSpPr>
          <p:grpSpPr>
            <a:xfrm>
              <a:off x="0" y="-1"/>
              <a:ext cx="5308601" cy="3275330"/>
              <a:chOff x="0" y="0"/>
              <a:chExt cx="5308600" cy="3275328"/>
            </a:xfrm>
          </p:grpSpPr>
          <p:grpSp>
            <p:nvGrpSpPr>
              <p:cNvPr id="441" name="Group 441"/>
              <p:cNvGrpSpPr/>
              <p:nvPr/>
            </p:nvGrpSpPr>
            <p:grpSpPr>
              <a:xfrm>
                <a:off x="0" y="0"/>
                <a:ext cx="5308600" cy="3275327"/>
                <a:chOff x="0" y="0"/>
                <a:chExt cx="5308599" cy="3275326"/>
              </a:xfrm>
            </p:grpSpPr>
            <p:sp>
              <p:nvSpPr>
                <p:cNvPr id="434" name="Shape 434"/>
                <p:cNvSpPr/>
                <p:nvPr/>
              </p:nvSpPr>
              <p:spPr>
                <a:xfrm>
                  <a:off x="0" y="0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245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435" name="Shape 435"/>
                <p:cNvSpPr/>
                <p:nvPr/>
              </p:nvSpPr>
              <p:spPr>
                <a:xfrm>
                  <a:off x="521560" y="419220"/>
                  <a:ext cx="2118152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164F8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436" name="Shape 436"/>
                <p:cNvSpPr/>
                <p:nvPr/>
              </p:nvSpPr>
              <p:spPr>
                <a:xfrm>
                  <a:off x="1019335" y="85003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AA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437" name="Shape 437"/>
                <p:cNvSpPr/>
                <p:nvPr/>
              </p:nvSpPr>
              <p:spPr>
                <a:xfrm>
                  <a:off x="1546584" y="1236472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D4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438" name="Shape 438"/>
                <p:cNvSpPr/>
                <p:nvPr/>
              </p:nvSpPr>
              <p:spPr>
                <a:xfrm>
                  <a:off x="2099516" y="1677889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00FC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439" name="Shape 439"/>
                <p:cNvSpPr/>
                <p:nvPr/>
              </p:nvSpPr>
              <p:spPr>
                <a:xfrm>
                  <a:off x="2645237" y="2165823"/>
                  <a:ext cx="2118151" cy="661424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A8D4A9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3190449" y="2613904"/>
                  <a:ext cx="2118151" cy="661423"/>
                </a:xfrm>
                <a:prstGeom prst="roundRect">
                  <a:avLst>
                    <a:gd name="adj" fmla="val 7680"/>
                  </a:avLst>
                </a:prstGeom>
                <a:solidFill>
                  <a:srgbClr val="78A64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</p:grpSp>
          <p:sp>
            <p:nvSpPr>
              <p:cNvPr id="442" name="Shape 442"/>
              <p:cNvSpPr/>
              <p:nvPr/>
            </p:nvSpPr>
            <p:spPr>
              <a:xfrm>
                <a:off x="168484" y="60213"/>
                <a:ext cx="1883987" cy="3463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CONCEIVE</a:t>
                </a: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693416" y="493600"/>
                <a:ext cx="1852912" cy="2700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PLAN</a:t>
                </a:r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1125216" y="926989"/>
                <a:ext cx="1950764" cy="3245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DEVELOP</a:t>
                </a:r>
              </a:p>
            </p:txBody>
          </p:sp>
          <p:sp>
            <p:nvSpPr>
              <p:cNvPr id="445" name="Shape 445"/>
              <p:cNvSpPr/>
              <p:nvPr/>
            </p:nvSpPr>
            <p:spPr>
              <a:xfrm>
                <a:off x="1692482" y="1324069"/>
                <a:ext cx="1925505" cy="293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ITERATE</a:t>
                </a:r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2268216" y="1783889"/>
                <a:ext cx="1869739" cy="286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LAUNCH</a:t>
                </a: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2639712" y="2243711"/>
                <a:ext cx="2028216" cy="3700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STEADY STATE</a:t>
                </a: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3415616" y="2669753"/>
                <a:ext cx="1762390" cy="6055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MAINTAIN </a:t>
                </a:r>
              </a:p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OR KILL</a:t>
                </a:r>
              </a:p>
            </p:txBody>
          </p:sp>
        </p:grpSp>
        <p:sp>
          <p:nvSpPr>
            <p:cNvPr id="450" name="Shape 450"/>
            <p:cNvSpPr/>
            <p:nvPr/>
          </p:nvSpPr>
          <p:spPr>
            <a:xfrm rot="10800000">
              <a:off x="857554" y="40655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 rot="10800000">
              <a:off x="1368359" y="865750"/>
              <a:ext cx="203741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 rot="10800000">
              <a:off x="1910280" y="1252836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 rot="10800000">
              <a:off x="2426395" y="1674331"/>
              <a:ext cx="203742" cy="12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 rot="10800000">
              <a:off x="2933909" y="2156038"/>
              <a:ext cx="203741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 rot="10800000">
              <a:off x="3415616" y="2629144"/>
              <a:ext cx="203742" cy="1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ACTIVITY</a:t>
            </a:r>
          </a:p>
        </p:txBody>
      </p:sp>
      <p:sp>
        <p:nvSpPr>
          <p:cNvPr id="461" name="Shape 461"/>
          <p:cNvSpPr/>
          <p:nvPr/>
        </p:nvSpPr>
        <p:spPr>
          <a:xfrm>
            <a:off x="3797300" y="2322335"/>
            <a:ext cx="835747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>
                    <a:srgbClr val="FFFFFF"/>
                  </a:solidFill>
                </a:uFill>
              </a:rPr>
              <a:t>Detail the activities of a catering company putting together a dinner club meal mapping to the Product Development Life Cycle.</a:t>
            </a:r>
          </a:p>
        </p:txBody>
      </p:sp>
      <p:sp>
        <p:nvSpPr>
          <p:cNvPr id="462" name="Shape 462"/>
          <p:cNvSpPr/>
          <p:nvPr/>
        </p:nvSpPr>
        <p:spPr>
          <a:xfrm>
            <a:off x="5041900" y="3616776"/>
            <a:ext cx="564111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17500" lvl="0" indent="-317500"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>
                    <a:srgbClr val="FFFFFF"/>
                  </a:solidFill>
                </a:uFill>
              </a:rPr>
              <a:t>Discuss the activities needed to plan a dinner club meal.</a:t>
            </a:r>
          </a:p>
          <a:p>
            <a:pPr marL="317500" lvl="0" indent="-317500"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>
                    <a:srgbClr val="FFFFFF"/>
                  </a:solidFill>
                </a:uFill>
              </a:rPr>
              <a:t>Map each activity to a phase in the product development life cycle.</a:t>
            </a:r>
          </a:p>
        </p:txBody>
      </p:sp>
      <p:sp>
        <p:nvSpPr>
          <p:cNvPr id="463" name="Shape 463"/>
          <p:cNvSpPr/>
          <p:nvPr/>
        </p:nvSpPr>
        <p:spPr>
          <a:xfrm>
            <a:off x="4057650" y="3596014"/>
            <a:ext cx="8763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>
                    <a:srgbClr val="FFFFFF"/>
                  </a:solidFill>
                </a:uFill>
              </a:rPr>
              <a:t>10 min</a:t>
            </a:r>
          </a:p>
        </p:txBody>
      </p:sp>
      <p:sp>
        <p:nvSpPr>
          <p:cNvPr id="464" name="Shape 464"/>
          <p:cNvSpPr/>
          <p:nvPr/>
        </p:nvSpPr>
        <p:spPr>
          <a:xfrm>
            <a:off x="4057650" y="4105150"/>
            <a:ext cx="8763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>
                    <a:srgbClr val="FFFFFF"/>
                  </a:solidFill>
                </a:uFill>
              </a:rPr>
              <a:t>10 min</a:t>
            </a:r>
          </a:p>
        </p:txBody>
      </p:sp>
      <p:sp>
        <p:nvSpPr>
          <p:cNvPr id="465" name="Shape 465"/>
          <p:cNvSpPr/>
          <p:nvPr/>
        </p:nvSpPr>
        <p:spPr>
          <a:xfrm>
            <a:off x="3797300" y="5972780"/>
            <a:ext cx="835747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>
                    <a:srgbClr val="FFFFFF"/>
                  </a:solidFill>
                </a:uFill>
              </a:rPr>
              <a:t>A table for each of the phases with one activity under each section using post it notes.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635000" y="736600"/>
            <a:ext cx="101600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>
                    <a:srgbClr val="FFFFFF"/>
                  </a:solidFill>
                </a:uFill>
              </a:rPr>
              <a:t>product development life cycle</a:t>
            </a:r>
          </a:p>
        </p:txBody>
      </p:sp>
      <p:sp>
        <p:nvSpPr>
          <p:cNvPr id="470" name="Shape 470"/>
          <p:cNvSpPr/>
          <p:nvPr/>
        </p:nvSpPr>
        <p:spPr>
          <a:xfrm>
            <a:off x="635000" y="1473200"/>
            <a:ext cx="11734800" cy="415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ts val="106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12000" b="1" cap="all" spc="-23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PFDinTextCompPro-Regular"/>
              </a:rPr>
              <a:t>product </a:t>
            </a:r>
          </a:p>
          <a:p>
            <a:pPr lvl="0">
              <a:lnSpc>
                <a:spcPts val="106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12000" b="1" cap="all" spc="-23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PFDinTextCompPro-Regular"/>
              </a:rPr>
              <a:t>development </a:t>
            </a:r>
          </a:p>
          <a:p>
            <a:pPr lvl="0">
              <a:lnSpc>
                <a:spcPts val="106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12000" b="1" cap="all" spc="-23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PFDinTextCompPro-Regular"/>
              </a:rPr>
              <a:t>process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5400" b="1" cap="all" spc="-107">
                <a:uFill>
                  <a:solidFill/>
                </a:uFill>
              </a:rPr>
              <a:t>learning objectives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3200" lvl="0" indent="-203200" defTabSz="1308100">
              <a:buSzPct val="70000"/>
              <a:buFont typeface="Lucida Grande"/>
              <a:buChar char="‣"/>
              <a:defRPr sz="1800">
                <a:uFillTx/>
              </a:defRPr>
            </a:pPr>
            <a:r>
              <a:rPr sz="3000">
                <a:uFill>
                  <a:solidFill/>
                </a:uFill>
              </a:rPr>
              <a:t>Identify each phase of a product life cycle and the development stages teams must work through to develop those projects</a:t>
            </a:r>
          </a:p>
          <a:p>
            <a:pPr marL="203200" lvl="0" indent="-203200" defTabSz="1308100">
              <a:buSzPct val="70000"/>
              <a:buFont typeface="Lucida Grande"/>
              <a:buChar char="‣"/>
              <a:defRPr sz="1800">
                <a:uFillTx/>
              </a:defRPr>
            </a:pPr>
            <a:r>
              <a:rPr sz="3000">
                <a:uFill>
                  <a:solidFill/>
                </a:uFill>
              </a:rPr>
              <a:t>Identify the different methods of developing a product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process</a:t>
            </a:r>
          </a:p>
        </p:txBody>
      </p:sp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xfrm>
            <a:off x="0" y="1828800"/>
            <a:ext cx="13004800" cy="1143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9000" spc="-180"/>
            </a:lvl1pPr>
          </a:lstStyle>
          <a:p>
            <a:pPr lvl="0">
              <a:defRPr sz="1800" b="0" cap="none" spc="0">
                <a:uFillTx/>
              </a:defRPr>
            </a:pPr>
            <a:r>
              <a:rPr sz="9000" b="1" cap="all" spc="-180" dirty="0">
                <a:uFill>
                  <a:solidFill/>
                </a:uFill>
              </a:rPr>
              <a:t>waterfall,</a:t>
            </a:r>
          </a:p>
        </p:txBody>
      </p:sp>
      <p:sp>
        <p:nvSpPr>
          <p:cNvPr id="474" name="Shape 474"/>
          <p:cNvSpPr/>
          <p:nvPr/>
        </p:nvSpPr>
        <p:spPr>
          <a:xfrm>
            <a:off x="0" y="3505200"/>
            <a:ext cx="13004800" cy="10033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 defTabSz="647700">
              <a:defRPr sz="9000" b="1" cap="all" spc="-18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9000" b="1" cap="all" spc="-180">
                <a:uFill>
                  <a:solidFill/>
                </a:uFill>
              </a:rPr>
              <a:t>agile,</a:t>
            </a:r>
          </a:p>
        </p:txBody>
      </p:sp>
      <p:sp>
        <p:nvSpPr>
          <p:cNvPr id="475" name="Shape 475"/>
          <p:cNvSpPr/>
          <p:nvPr/>
        </p:nvSpPr>
        <p:spPr>
          <a:xfrm>
            <a:off x="0" y="5054600"/>
            <a:ext cx="13004800" cy="10033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 defTabSz="647700">
              <a:defRPr sz="9000" b="1" cap="all" spc="-18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9000" b="1" cap="all" spc="-180">
                <a:uFill>
                  <a:solidFill/>
                </a:uFill>
              </a:rPr>
              <a:t>lean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process</a:t>
            </a:r>
          </a:p>
        </p:txBody>
      </p:sp>
      <p:sp>
        <p:nvSpPr>
          <p:cNvPr id="480" name="Shape 480"/>
          <p:cNvSpPr>
            <a:spLocks noGrp="1"/>
          </p:cNvSpPr>
          <p:nvPr>
            <p:ph type="title"/>
          </p:nvPr>
        </p:nvSpPr>
        <p:spPr>
          <a:xfrm>
            <a:off x="723899" y="1058338"/>
            <a:ext cx="8894233" cy="1143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0" spc="-180"/>
            </a:lvl1pPr>
          </a:lstStyle>
          <a:p>
            <a:pPr lvl="0">
              <a:defRPr sz="1800" b="0" cap="none" spc="0">
                <a:uFillTx/>
              </a:defRPr>
            </a:pPr>
            <a:r>
              <a:rPr sz="9000" b="1" cap="all" spc="-180" dirty="0">
                <a:uFill>
                  <a:solidFill/>
                </a:uFill>
              </a:rPr>
              <a:t>waterfall</a:t>
            </a:r>
          </a:p>
        </p:txBody>
      </p:sp>
      <p:sp>
        <p:nvSpPr>
          <p:cNvPr id="481" name="Shape 481"/>
          <p:cNvSpPr>
            <a:spLocks noGrp="1"/>
          </p:cNvSpPr>
          <p:nvPr>
            <p:ph type="sldNum" sz="quarter" idx="2"/>
          </p:nvPr>
        </p:nvSpPr>
        <p:spPr>
          <a:xfrm>
            <a:off x="12014200" y="736600"/>
            <a:ext cx="362205" cy="43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uFillTx/>
              </a:defRPr>
            </a:pPr>
            <a:fld id="{86CB4B4D-7CA3-9044-876B-883B54F8677D}" type="slidenum">
              <a:rPr sz="3200" b="1">
                <a:uFill>
                  <a:solidFill/>
                </a:uFill>
              </a:rPr>
              <a:t>21</a:t>
            </a:fld>
            <a:endParaRPr sz="3200" b="1">
              <a:uFill>
                <a:solidFill/>
              </a:uFill>
            </a:endParaRPr>
          </a:p>
        </p:txBody>
      </p:sp>
      <p:pic>
        <p:nvPicPr>
          <p:cNvPr id="482" name="waterfall_method.png"/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5972152" y="2324374"/>
            <a:ext cx="6953297" cy="4313216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Shape 483"/>
          <p:cNvSpPr/>
          <p:nvPr/>
        </p:nvSpPr>
        <p:spPr>
          <a:xfrm>
            <a:off x="1003300" y="2206627"/>
            <a:ext cx="5308600" cy="452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Sequential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Pros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Known builds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Works well for Agencies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Cons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Inflexible &amp; wasteful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Estimating Time &amp; Cost is hard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Not tested throughout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Reduces collaboration on team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agile_method-0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6300" y="1778000"/>
            <a:ext cx="6184900" cy="4610100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Shape 488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process</a:t>
            </a:r>
          </a:p>
        </p:txBody>
      </p:sp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xfrm>
            <a:off x="723900" y="1075268"/>
            <a:ext cx="6400800" cy="1143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0" spc="-180"/>
            </a:lvl1pPr>
          </a:lstStyle>
          <a:p>
            <a:pPr lvl="0">
              <a:defRPr sz="1800" b="0" cap="none" spc="0">
                <a:uFillTx/>
              </a:defRPr>
            </a:pPr>
            <a:r>
              <a:rPr sz="9000" b="1" cap="all" spc="-180">
                <a:uFill>
                  <a:solidFill/>
                </a:uFill>
              </a:rPr>
              <a:t>agile</a:t>
            </a:r>
          </a:p>
        </p:txBody>
      </p:sp>
      <p:sp>
        <p:nvSpPr>
          <p:cNvPr id="490" name="Shape 490"/>
          <p:cNvSpPr/>
          <p:nvPr/>
        </p:nvSpPr>
        <p:spPr>
          <a:xfrm>
            <a:off x="736600" y="2370670"/>
            <a:ext cx="5308600" cy="452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Iterative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Pros</a:t>
            </a:r>
          </a:p>
          <a:p>
            <a:pPr marL="1016000" lvl="4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Faster Time to Market</a:t>
            </a:r>
          </a:p>
          <a:p>
            <a:pPr marL="1016000" lvl="4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Less Defects &amp; Surprises</a:t>
            </a:r>
          </a:p>
          <a:p>
            <a:pPr marL="1016000" lvl="4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More collaboration on team</a:t>
            </a:r>
          </a:p>
          <a:p>
            <a:pPr marL="1016000" lvl="4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Increase in customer feedback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Cons</a:t>
            </a:r>
          </a:p>
          <a:p>
            <a:pPr marL="1016000" lvl="4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uFill>
                  <a:solidFill/>
                </a:uFill>
              </a:rPr>
              <a:t>Misunderstood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process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title"/>
          </p:nvPr>
        </p:nvSpPr>
        <p:spPr>
          <a:xfrm>
            <a:off x="542469" y="1479798"/>
            <a:ext cx="12943591" cy="14986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5400" b="1" cap="all" spc="-107">
                <a:uFill>
                  <a:solidFill/>
                </a:uFill>
              </a:rPr>
              <a:t>Agile manifesto</a:t>
            </a:r>
          </a:p>
        </p:txBody>
      </p:sp>
      <p:sp>
        <p:nvSpPr>
          <p:cNvPr id="496" name="Shape 496"/>
          <p:cNvSpPr/>
          <p:nvPr/>
        </p:nvSpPr>
        <p:spPr>
          <a:xfrm>
            <a:off x="2820737" y="2738763"/>
            <a:ext cx="7701992" cy="2222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200000"/>
              </a:lnSpc>
              <a:buClr>
                <a:srgbClr val="FFFFFF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FFFFFF"/>
                  </a:solidFill>
                </a:uFill>
              </a:rPr>
              <a:t>Individuals and interactions over processes and tools</a:t>
            </a:r>
          </a:p>
          <a:p>
            <a:pPr lvl="0">
              <a:lnSpc>
                <a:spcPct val="200000"/>
              </a:lnSpc>
              <a:buClr>
                <a:srgbClr val="FFFFFF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FFFFFF"/>
                  </a:solidFill>
                </a:uFill>
              </a:rPr>
              <a:t>Working software over comprehensive documentation</a:t>
            </a:r>
          </a:p>
          <a:p>
            <a:pPr lvl="0">
              <a:lnSpc>
                <a:spcPct val="200000"/>
              </a:lnSpc>
              <a:buClr>
                <a:srgbClr val="FFFFFF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FFFFFF"/>
                  </a:solidFill>
                </a:uFill>
              </a:rPr>
              <a:t>Customer collaboration over contract negotiation</a:t>
            </a:r>
          </a:p>
          <a:p>
            <a:pPr lvl="0">
              <a:lnSpc>
                <a:spcPct val="200000"/>
              </a:lnSpc>
              <a:buClr>
                <a:srgbClr val="FFFFFF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FFFFFF"/>
                  </a:solidFill>
                </a:uFill>
              </a:rPr>
              <a:t>Responding to change over following a plan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process</a:t>
            </a:r>
          </a:p>
        </p:txBody>
      </p:sp>
      <p:sp>
        <p:nvSpPr>
          <p:cNvPr id="499" name="Shape 499"/>
          <p:cNvSpPr>
            <a:spLocks noGrp="1"/>
          </p:cNvSpPr>
          <p:nvPr>
            <p:ph type="title"/>
          </p:nvPr>
        </p:nvSpPr>
        <p:spPr>
          <a:xfrm>
            <a:off x="723900" y="1346200"/>
            <a:ext cx="9871636" cy="1143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0" spc="-180"/>
            </a:lvl1pPr>
          </a:lstStyle>
          <a:p>
            <a:pPr lvl="0">
              <a:defRPr sz="1800" b="0" cap="none" spc="0">
                <a:uFillTx/>
              </a:defRPr>
            </a:pPr>
            <a:r>
              <a:rPr sz="9000" b="1" cap="all" spc="-180">
                <a:uFill>
                  <a:solidFill/>
                </a:uFill>
              </a:rPr>
              <a:t>agile scrum</a:t>
            </a:r>
          </a:p>
        </p:txBody>
      </p:sp>
      <p:pic>
        <p:nvPicPr>
          <p:cNvPr id="50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9264" y="2840142"/>
            <a:ext cx="8186272" cy="3806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  <p:sp>
        <p:nvSpPr>
          <p:cNvPr id="503" name="Shape 503"/>
          <p:cNvSpPr>
            <a:spLocks noGrp="1"/>
          </p:cNvSpPr>
          <p:nvPr>
            <p:ph type="title"/>
          </p:nvPr>
        </p:nvSpPr>
        <p:spPr>
          <a:xfrm>
            <a:off x="635000" y="1473200"/>
            <a:ext cx="2831208" cy="581819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5400" b="1" cap="all" spc="-107">
                <a:uFill>
                  <a:solidFill/>
                </a:uFill>
              </a:rPr>
              <a:t>lean</a:t>
            </a:r>
          </a:p>
        </p:txBody>
      </p:sp>
      <p:sp>
        <p:nvSpPr>
          <p:cNvPr id="504" name="Shape 504"/>
          <p:cNvSpPr/>
          <p:nvPr/>
        </p:nvSpPr>
        <p:spPr>
          <a:xfrm>
            <a:off x="10549901" y="2984190"/>
            <a:ext cx="126273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47700">
              <a:spcBef>
                <a:spcPts val="1000"/>
              </a:spcBef>
              <a:defRPr sz="3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3700">
                <a:uFill>
                  <a:solidFill/>
                </a:uFill>
              </a:rPr>
              <a:t>Build</a:t>
            </a:r>
          </a:p>
        </p:txBody>
      </p:sp>
      <p:sp>
        <p:nvSpPr>
          <p:cNvPr id="505" name="Shape 505"/>
          <p:cNvSpPr/>
          <p:nvPr/>
        </p:nvSpPr>
        <p:spPr>
          <a:xfrm>
            <a:off x="8498459" y="5736774"/>
            <a:ext cx="201645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47700">
              <a:spcBef>
                <a:spcPts val="1000"/>
              </a:spcBef>
              <a:defRPr sz="3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3700">
                <a:uFill>
                  <a:solidFill/>
                </a:uFill>
              </a:rPr>
              <a:t>Measure</a:t>
            </a:r>
          </a:p>
        </p:txBody>
      </p:sp>
      <p:sp>
        <p:nvSpPr>
          <p:cNvPr id="506" name="Shape 506"/>
          <p:cNvSpPr/>
          <p:nvPr/>
        </p:nvSpPr>
        <p:spPr>
          <a:xfrm>
            <a:off x="6926732" y="3070168"/>
            <a:ext cx="142626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47700">
              <a:spcBef>
                <a:spcPts val="1000"/>
              </a:spcBef>
              <a:defRPr sz="3700">
                <a:solidFill>
                  <a:srgbClr val="C82506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C82506"/>
                </a:solidFill>
                <a:uFill>
                  <a:solidFill/>
                </a:uFill>
              </a:rPr>
              <a:t>Learn</a:t>
            </a:r>
          </a:p>
        </p:txBody>
      </p:sp>
      <p:cxnSp>
        <p:nvCxnSpPr>
          <p:cNvPr id="507" name="Connector 507"/>
          <p:cNvCxnSpPr/>
          <p:nvPr/>
        </p:nvCxnSpPr>
        <p:spPr>
          <a:xfrm flipV="1">
            <a:off x="8218631" y="3339101"/>
            <a:ext cx="2229512" cy="27166"/>
          </a:xfrm>
          <a:prstGeom prst="straightConnector1">
            <a:avLst/>
          </a:prstGeom>
          <a:ln w="38100">
            <a:solidFill/>
            <a:miter lim="400000"/>
            <a:tailEnd type="triangle"/>
          </a:ln>
        </p:spPr>
      </p:cxnSp>
      <p:sp>
        <p:nvSpPr>
          <p:cNvPr id="508" name="Shape 508"/>
          <p:cNvSpPr/>
          <p:nvPr/>
        </p:nvSpPr>
        <p:spPr>
          <a:xfrm>
            <a:off x="7211643" y="3628642"/>
            <a:ext cx="1224695" cy="2426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43" h="21600" extrusionOk="0">
                <a:moveTo>
                  <a:pt x="17443" y="21600"/>
                </a:moveTo>
                <a:cubicBezTo>
                  <a:pt x="394" y="16700"/>
                  <a:pt x="-4157" y="9500"/>
                  <a:pt x="3789" y="0"/>
                </a:cubicBezTo>
              </a:path>
            </a:pathLst>
          </a:cu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10589738" y="3542654"/>
            <a:ext cx="1199107" cy="247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92" h="21600" extrusionOk="0">
                <a:moveTo>
                  <a:pt x="0" y="21600"/>
                </a:moveTo>
                <a:cubicBezTo>
                  <a:pt x="17765" y="15944"/>
                  <a:pt x="21600" y="8744"/>
                  <a:pt x="11504" y="0"/>
                </a:cubicBezTo>
              </a:path>
            </a:pathLst>
          </a:custGeom>
          <a:ln w="381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8822735" y="2747486"/>
            <a:ext cx="9481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47700">
              <a:spcBef>
                <a:spcPts val="1000"/>
              </a:spcBef>
              <a:defRPr sz="2800">
                <a:solidFill>
                  <a:srgbClr val="53585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53585F"/>
                </a:solidFill>
                <a:uFill>
                  <a:solidFill/>
                </a:uFill>
              </a:rPr>
              <a:t>think</a:t>
            </a:r>
          </a:p>
        </p:txBody>
      </p:sp>
      <p:sp>
        <p:nvSpPr>
          <p:cNvPr id="511" name="Shape 511"/>
          <p:cNvSpPr/>
          <p:nvPr/>
        </p:nvSpPr>
        <p:spPr>
          <a:xfrm>
            <a:off x="10676952" y="4449104"/>
            <a:ext cx="10086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47700">
              <a:spcBef>
                <a:spcPts val="1000"/>
              </a:spcBef>
              <a:defRPr sz="2800">
                <a:solidFill>
                  <a:srgbClr val="53585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53585F"/>
                </a:solidFill>
                <a:uFill>
                  <a:solidFill/>
                </a:uFill>
              </a:rPr>
              <a:t>make</a:t>
            </a:r>
          </a:p>
        </p:txBody>
      </p:sp>
      <p:sp>
        <p:nvSpPr>
          <p:cNvPr id="512" name="Shape 512"/>
          <p:cNvSpPr/>
          <p:nvPr/>
        </p:nvSpPr>
        <p:spPr>
          <a:xfrm>
            <a:off x="7383015" y="4699099"/>
            <a:ext cx="10616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47700">
              <a:spcBef>
                <a:spcPts val="1000"/>
              </a:spcBef>
              <a:defRPr sz="2800">
                <a:solidFill>
                  <a:srgbClr val="53585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53585F"/>
                </a:solidFill>
                <a:uFill>
                  <a:solidFill/>
                </a:uFill>
              </a:rPr>
              <a:t>check</a:t>
            </a:r>
          </a:p>
        </p:txBody>
      </p:sp>
      <p:sp>
        <p:nvSpPr>
          <p:cNvPr id="513" name="Shape 513"/>
          <p:cNvSpPr/>
          <p:nvPr/>
        </p:nvSpPr>
        <p:spPr>
          <a:xfrm>
            <a:off x="277059" y="2183744"/>
            <a:ext cx="6480771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Iterative &amp; De-risking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Pros</a:t>
            </a:r>
          </a:p>
          <a:p>
            <a:pPr marL="1016000" lvl="4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Less waste</a:t>
            </a:r>
          </a:p>
          <a:p>
            <a:pPr marL="1016000" lvl="4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High customer input</a:t>
            </a:r>
          </a:p>
          <a:p>
            <a:pPr marL="1016000" lvl="4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Faster time to market</a:t>
            </a:r>
          </a:p>
          <a:p>
            <a:pPr marL="1016000" lvl="4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Less risk of performance in market</a:t>
            </a:r>
          </a:p>
          <a:p>
            <a:pPr marL="609600" lvl="2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Cons</a:t>
            </a:r>
          </a:p>
          <a:p>
            <a:pPr marL="1016000" lvl="4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High level of finished product uncertainty</a:t>
            </a:r>
          </a:p>
          <a:p>
            <a:pPr marL="1016000" lvl="4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uFill>
                  <a:solidFill/>
                </a:uFill>
              </a:rPr>
              <a:t>Need cross functional teams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process</a:t>
            </a:r>
          </a:p>
        </p:txBody>
      </p:sp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xfrm>
            <a:off x="0" y="1421937"/>
            <a:ext cx="13004800" cy="1143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0" spc="-180"/>
            </a:lvl1pPr>
          </a:lstStyle>
          <a:p>
            <a:pPr lvl="0">
              <a:defRPr sz="1800" b="0" cap="none" spc="0">
                <a:uFillTx/>
              </a:defRPr>
            </a:pPr>
            <a:r>
              <a:rPr sz="8800" b="1" cap="all" spc="-180" dirty="0">
                <a:uFill>
                  <a:solidFill/>
                </a:uFill>
              </a:rPr>
              <a:t>lean works in agile</a:t>
            </a:r>
          </a:p>
        </p:txBody>
      </p:sp>
      <p:pic>
        <p:nvPicPr>
          <p:cNvPr id="519" name="agile_method-0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3451" y="2908300"/>
            <a:ext cx="5026298" cy="374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01800" y="3145366"/>
            <a:ext cx="2794000" cy="2908301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Shape 521"/>
          <p:cNvSpPr/>
          <p:nvPr/>
        </p:nvSpPr>
        <p:spPr>
          <a:xfrm flipV="1">
            <a:off x="4584922" y="4069159"/>
            <a:ext cx="2148938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101600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>
                    <a:srgbClr val="FFFFFF"/>
                  </a:solidFill>
                </a:uFill>
              </a:rPr>
              <a:t>product development cycle</a:t>
            </a:r>
          </a:p>
        </p:txBody>
      </p:sp>
      <p:sp>
        <p:nvSpPr>
          <p:cNvPr id="526" name="Shape 5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12000" b="1" cap="all" spc="-23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homework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your product</a:t>
            </a:r>
          </a:p>
        </p:txBody>
      </p:sp>
      <p:sp>
        <p:nvSpPr>
          <p:cNvPr id="529" name="Shape 5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5400" b="1" cap="all" spc="-107" dirty="0">
                <a:uFill>
                  <a:solidFill/>
                </a:uFill>
              </a:rPr>
              <a:t>explain your chosen product or problem below.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635000" y="736600"/>
            <a:ext cx="101600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>
                    <a:srgbClr val="FFFFFF"/>
                  </a:solidFill>
                </a:uFill>
              </a:rPr>
              <a:t>product development life cycle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ts val="106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12000" b="1" cap="all" spc="-23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PFDinTextCompPro-Regular"/>
              </a:rPr>
              <a:t>product </a:t>
            </a:r>
          </a:p>
          <a:p>
            <a:pPr lvl="0">
              <a:lnSpc>
                <a:spcPts val="106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12000" b="1" cap="all" spc="-23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PFDinTextCompPro-Regular"/>
              </a:rPr>
              <a:t>life cycle</a:t>
            </a:r>
          </a:p>
        </p:txBody>
      </p:sp>
      <p:sp>
        <p:nvSpPr>
          <p:cNvPr id="161" name="Shape 16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1185333" y="3920066"/>
            <a:ext cx="10160001" cy="4318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 defTabSz="647700">
              <a:lnSpc>
                <a:spcPts val="3200"/>
              </a:lnSpc>
              <a:defRPr sz="3200" b="1" u="sng" cap="all" spc="-64">
                <a:solidFill>
                  <a:srgbClr val="000000"/>
                </a:solidFill>
                <a:latin typeface="+mj-lt"/>
                <a:ea typeface="+mj-ea"/>
                <a:cs typeface="+mj-cs"/>
                <a:sym typeface="PFDinTextCompPro-Regular"/>
                <a:hlinkClick r:id="rId3"/>
              </a:defRPr>
            </a:lvl1pPr>
          </a:lstStyle>
          <a:p>
            <a:pPr lvl="0">
              <a:defRPr sz="1800" b="0" u="none" cap="none" spc="0">
                <a:uFillTx/>
              </a:defRPr>
            </a:pPr>
            <a:r>
              <a:rPr sz="3200" b="1" u="sng" cap="all" spc="-64">
                <a:uFill>
                  <a:solidFill>
                    <a:srgbClr val="FFFFFF"/>
                  </a:solidFill>
                </a:uFill>
                <a:hlinkClick r:id="rId3"/>
              </a:rPr>
              <a:t>http://ga.co/PDMticket</a:t>
            </a:r>
          </a:p>
        </p:txBody>
      </p:sp>
      <p:sp>
        <p:nvSpPr>
          <p:cNvPr id="537" name="Shape 537"/>
          <p:cNvSpPr/>
          <p:nvPr/>
        </p:nvSpPr>
        <p:spPr>
          <a:xfrm>
            <a:off x="635000" y="736600"/>
            <a:ext cx="101600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>
                    <a:srgbClr val="FFFFFF"/>
                  </a:solidFill>
                </a:uFill>
              </a:rPr>
              <a:t>product development life cycle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life cycle</a:t>
            </a:r>
          </a:p>
        </p:txBody>
      </p:sp>
      <p:grpSp>
        <p:nvGrpSpPr>
          <p:cNvPr id="184" name="Group 184"/>
          <p:cNvGrpSpPr/>
          <p:nvPr/>
        </p:nvGrpSpPr>
        <p:grpSpPr>
          <a:xfrm>
            <a:off x="1401759" y="1497774"/>
            <a:ext cx="10090522" cy="5813339"/>
            <a:chOff x="-58692" y="-92529"/>
            <a:chExt cx="10090521" cy="5813337"/>
          </a:xfrm>
        </p:grpSpPr>
        <p:sp>
          <p:nvSpPr>
            <p:cNvPr id="164" name="Shape 164"/>
            <p:cNvSpPr/>
            <p:nvPr/>
          </p:nvSpPr>
          <p:spPr>
            <a:xfrm flipV="1">
              <a:off x="534231" y="0"/>
              <a:ext cx="1" cy="51516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 flipV="1">
              <a:off x="524309" y="5125020"/>
              <a:ext cx="9507520" cy="17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rot="16200000">
              <a:off x="-1046319" y="3107141"/>
              <a:ext cx="2531518" cy="55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1" cap="all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PFDinTextCompPro-Regular"/>
                </a:defRPr>
              </a:lvl1pPr>
            </a:lstStyle>
            <a:p>
              <a:pPr lvl="0">
                <a:defRPr sz="1800" b="0" cap="none">
                  <a:uFillTx/>
                </a:defRPr>
              </a:pPr>
              <a:r>
                <a:rPr sz="3600" b="1" cap="all">
                  <a:uFill>
                    <a:solidFill>
                      <a:srgbClr val="FFFFFF"/>
                    </a:solidFill>
                  </a:uFill>
                </a:rPr>
                <a:t>Product Sales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4703241" y="5164546"/>
              <a:ext cx="835763" cy="55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1" cap="all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PFDinTextCompPro-Regular"/>
                </a:defRPr>
              </a:lvl1pPr>
            </a:lstStyle>
            <a:p>
              <a:pPr lvl="0">
                <a:defRPr sz="1800" b="0" cap="none">
                  <a:uFillTx/>
                </a:defRPr>
              </a:pPr>
              <a:r>
                <a:rPr sz="3600" b="1" cap="all">
                  <a:uFill>
                    <a:solidFill>
                      <a:srgbClr val="FFFFFF"/>
                    </a:solidFill>
                  </a:uFill>
                </a:rPr>
                <a:t>Time</a:t>
              </a:r>
            </a:p>
          </p:txBody>
        </p:sp>
        <p:grpSp>
          <p:nvGrpSpPr>
            <p:cNvPr id="170" name="Group 170"/>
            <p:cNvGrpSpPr/>
            <p:nvPr/>
          </p:nvGrpSpPr>
          <p:grpSpPr>
            <a:xfrm>
              <a:off x="762831" y="4886"/>
              <a:ext cx="1554164" cy="4968322"/>
              <a:chOff x="0" y="0"/>
              <a:chExt cx="1554163" cy="4968321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0" y="0"/>
                <a:ext cx="1554163" cy="4963022"/>
              </a:xfrm>
              <a:prstGeom prst="roundRect">
                <a:avLst>
                  <a:gd name="adj" fmla="val 14709"/>
                </a:avLst>
              </a:prstGeom>
              <a:solidFill>
                <a:srgbClr val="00D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825500">
                  <a:defRPr sz="54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 rot="16200000">
                <a:off x="-1700358" y="2086283"/>
                <a:ext cx="4922820" cy="841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200" b="1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uFillTx/>
                  </a:defRPr>
                </a:pPr>
                <a:r>
                  <a:rPr sz="4800" b="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DEVELOPMENT</a:t>
                </a:r>
              </a:p>
            </p:txBody>
          </p:sp>
        </p:grpSp>
        <p:grpSp>
          <p:nvGrpSpPr>
            <p:cNvPr id="173" name="Group 173"/>
            <p:cNvGrpSpPr/>
            <p:nvPr/>
          </p:nvGrpSpPr>
          <p:grpSpPr>
            <a:xfrm>
              <a:off x="2671064" y="-92529"/>
              <a:ext cx="1554164" cy="5060438"/>
              <a:chOff x="0" y="-97415"/>
              <a:chExt cx="1554163" cy="5060437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0" y="0"/>
                <a:ext cx="1554163" cy="4963022"/>
              </a:xfrm>
              <a:prstGeom prst="roundRect">
                <a:avLst>
                  <a:gd name="adj" fmla="val 14709"/>
                </a:avLst>
              </a:prstGeom>
              <a:solidFill>
                <a:srgbClr val="00D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825500">
                  <a:defRPr sz="54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rot="16200000">
                <a:off x="-1735862" y="1993861"/>
                <a:ext cx="5023808" cy="841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200" b="1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uFillTx/>
                  </a:defRPr>
                </a:pPr>
                <a:r>
                  <a:rPr sz="4700" b="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INTRODUCTION</a:t>
                </a:r>
              </a:p>
            </p:txBody>
          </p:sp>
        </p:grpSp>
        <p:grpSp>
          <p:nvGrpSpPr>
            <p:cNvPr id="176" name="Group 176"/>
            <p:cNvGrpSpPr/>
            <p:nvPr/>
          </p:nvGrpSpPr>
          <p:grpSpPr>
            <a:xfrm>
              <a:off x="4579296" y="4886"/>
              <a:ext cx="1554165" cy="4963023"/>
              <a:chOff x="0" y="0"/>
              <a:chExt cx="1554163" cy="4963022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0" y="0"/>
                <a:ext cx="1554163" cy="4963022"/>
              </a:xfrm>
              <a:prstGeom prst="roundRect">
                <a:avLst>
                  <a:gd name="adj" fmla="val 14709"/>
                </a:avLst>
              </a:prstGeom>
              <a:solidFill>
                <a:srgbClr val="00D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825500">
                  <a:defRPr sz="54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 rot="16200000">
                <a:off x="-1401894" y="2319866"/>
                <a:ext cx="4385850" cy="841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7200" b="1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uFillTx/>
                  </a:defRPr>
                </a:pPr>
                <a:r>
                  <a:rPr sz="4800" b="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GROWTH</a:t>
                </a:r>
              </a:p>
            </p:txBody>
          </p:sp>
        </p:grpSp>
        <p:grpSp>
          <p:nvGrpSpPr>
            <p:cNvPr id="179" name="Group 179"/>
            <p:cNvGrpSpPr/>
            <p:nvPr/>
          </p:nvGrpSpPr>
          <p:grpSpPr>
            <a:xfrm>
              <a:off x="6487529" y="4886"/>
              <a:ext cx="1554165" cy="4963023"/>
              <a:chOff x="0" y="0"/>
              <a:chExt cx="1554163" cy="4963022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0" y="0"/>
                <a:ext cx="1554163" cy="4963022"/>
              </a:xfrm>
              <a:prstGeom prst="roundRect">
                <a:avLst>
                  <a:gd name="adj" fmla="val 14709"/>
                </a:avLst>
              </a:prstGeom>
              <a:solidFill>
                <a:srgbClr val="00D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825500">
                  <a:defRPr sz="54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 rot="16200000">
                <a:off x="-968264" y="2730634"/>
                <a:ext cx="3518590" cy="841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200" b="1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uFillTx/>
                  </a:defRPr>
                </a:pPr>
                <a:r>
                  <a:rPr sz="4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MATURITY</a:t>
                </a:r>
              </a:p>
            </p:txBody>
          </p:sp>
        </p:grpSp>
        <p:grpSp>
          <p:nvGrpSpPr>
            <p:cNvPr id="182" name="Group 182"/>
            <p:cNvGrpSpPr/>
            <p:nvPr/>
          </p:nvGrpSpPr>
          <p:grpSpPr>
            <a:xfrm>
              <a:off x="8395762" y="4886"/>
              <a:ext cx="1554164" cy="4963023"/>
              <a:chOff x="0" y="0"/>
              <a:chExt cx="1554163" cy="4963022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0" y="0"/>
                <a:ext cx="1554163" cy="4963022"/>
              </a:xfrm>
              <a:prstGeom prst="roundRect">
                <a:avLst>
                  <a:gd name="adj" fmla="val 14709"/>
                </a:avLst>
              </a:prstGeom>
              <a:solidFill>
                <a:srgbClr val="00D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825500">
                  <a:defRPr sz="54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rot="16200000">
                <a:off x="-691269" y="3060526"/>
                <a:ext cx="2904639" cy="841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200" b="1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uFillTx/>
                  </a:defRPr>
                </a:pPr>
                <a:r>
                  <a:rPr sz="4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DECLINE</a:t>
                </a:r>
              </a:p>
            </p:txBody>
          </p:sp>
        </p:grpSp>
        <p:sp>
          <p:nvSpPr>
            <p:cNvPr id="183" name="Shape 183"/>
            <p:cNvSpPr/>
            <p:nvPr/>
          </p:nvSpPr>
          <p:spPr>
            <a:xfrm>
              <a:off x="3303625" y="854781"/>
              <a:ext cx="6631788" cy="422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4" extrusionOk="0">
                  <a:moveTo>
                    <a:pt x="0" y="20994"/>
                  </a:moveTo>
                  <a:cubicBezTo>
                    <a:pt x="1661" y="19962"/>
                    <a:pt x="3224" y="18597"/>
                    <a:pt x="4648" y="16934"/>
                  </a:cubicBezTo>
                  <a:cubicBezTo>
                    <a:pt x="6583" y="14673"/>
                    <a:pt x="8235" y="11894"/>
                    <a:pt x="9487" y="8704"/>
                  </a:cubicBezTo>
                  <a:cubicBezTo>
                    <a:pt x="11155" y="4451"/>
                    <a:pt x="12878" y="-606"/>
                    <a:pt x="15962" y="60"/>
                  </a:cubicBezTo>
                  <a:cubicBezTo>
                    <a:pt x="17520" y="396"/>
                    <a:pt x="18631" y="2312"/>
                    <a:pt x="19512" y="4315"/>
                  </a:cubicBezTo>
                  <a:cubicBezTo>
                    <a:pt x="20336" y="6190"/>
                    <a:pt x="21036" y="8185"/>
                    <a:pt x="21600" y="10270"/>
                  </a:cubicBezTo>
                </a:path>
              </a:pathLst>
            </a:custGeom>
            <a:noFill/>
            <a:ln w="114300" cap="flat">
              <a:solidFill>
                <a:srgbClr val="FF261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life cycle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265332" y="1479743"/>
            <a:ext cx="12474136" cy="4589099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00000"/>
              </a:lnSpc>
              <a:defRPr sz="1800" b="0" cap="none" spc="0">
                <a:uFillTx/>
              </a:defRPr>
            </a:pPr>
            <a:r>
              <a:rPr sz="7000" b="1" cap="all" spc="-140">
                <a:uFill>
                  <a:solidFill/>
                </a:uFill>
              </a:rPr>
              <a:t>How do we know where in</a:t>
            </a:r>
            <a:br>
              <a:rPr sz="7000" b="1" cap="all" spc="-140">
                <a:uFill>
                  <a:solidFill/>
                </a:uFill>
              </a:rPr>
            </a:br>
            <a:r>
              <a:rPr sz="7000" b="1" cap="all" spc="-140">
                <a:uFill>
                  <a:solidFill/>
                </a:uFill>
              </a:rPr>
              <a:t>the </a:t>
            </a:r>
            <a:r>
              <a:rPr sz="7000" b="1" cap="all" spc="-140">
                <a:solidFill>
                  <a:srgbClr val="FF2618"/>
                </a:solidFill>
                <a:uFill>
                  <a:solidFill/>
                </a:uFill>
              </a:rPr>
              <a:t>Lifecycle</a:t>
            </a:r>
            <a:r>
              <a:rPr sz="7000" b="1" cap="all" spc="-140">
                <a:uFill>
                  <a:solidFill/>
                </a:uFill>
              </a:rPr>
              <a:t> a </a:t>
            </a:r>
            <a:r>
              <a:rPr sz="7000" b="1" cap="all" spc="-140">
                <a:solidFill>
                  <a:srgbClr val="FF2618"/>
                </a:solidFill>
                <a:uFill>
                  <a:solidFill/>
                </a:uFill>
              </a:rPr>
              <a:t>product</a:t>
            </a:r>
            <a:r>
              <a:rPr sz="7000" b="1" cap="all" spc="-140">
                <a:solidFill>
                  <a:srgbClr val="00D1CC"/>
                </a:solidFill>
                <a:uFill>
                  <a:solidFill/>
                </a:uFill>
              </a:rPr>
              <a:t> </a:t>
            </a:r>
            <a:r>
              <a:rPr sz="7000" b="1" cap="all" spc="-140">
                <a:uFill>
                  <a:solidFill/>
                </a:uFill>
              </a:rPr>
              <a:t>is located?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life cycle</a:t>
            </a:r>
          </a:p>
        </p:txBody>
      </p:sp>
      <p:sp>
        <p:nvSpPr>
          <p:cNvPr id="194" name="Shape 194"/>
          <p:cNvSpPr/>
          <p:nvPr/>
        </p:nvSpPr>
        <p:spPr>
          <a:xfrm>
            <a:off x="635000" y="17907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Key metrics</a:t>
            </a:r>
          </a:p>
        </p:txBody>
      </p:sp>
      <p:sp>
        <p:nvSpPr>
          <p:cNvPr id="195" name="Shape 195"/>
          <p:cNvSpPr/>
          <p:nvPr/>
        </p:nvSpPr>
        <p:spPr>
          <a:xfrm>
            <a:off x="1041400" y="2451100"/>
            <a:ext cx="3098800" cy="170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Cost of Acquisition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Revenue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Rate of Revenue Growth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AARRR Metrics</a:t>
            </a:r>
          </a:p>
        </p:txBody>
      </p:sp>
      <p:pic>
        <p:nvPicPr>
          <p:cNvPr id="196" name="Screen Shot 2014-07-09 at 5.35.34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5128" y="2259410"/>
            <a:ext cx="7723109" cy="4171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ACTIVITY</a:t>
            </a:r>
          </a:p>
        </p:txBody>
      </p:sp>
      <p:sp>
        <p:nvSpPr>
          <p:cNvPr id="201" name="Shape 201"/>
          <p:cNvSpPr/>
          <p:nvPr/>
        </p:nvSpPr>
        <p:spPr>
          <a:xfrm>
            <a:off x="9961473" y="1803659"/>
            <a:ext cx="3098801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MySpace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Square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StumbleUpon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Twitter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Newspaper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FourSquare.com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LinkedIn 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Blogger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Compact Discs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WordPress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iPod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Vimeo 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TV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Gmail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Flickr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Amazon Kindle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Android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Outlook.com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Facebook</a:t>
            </a:r>
          </a:p>
          <a:p>
            <a:pPr marL="203200" lvl="0" indent="-203200" defTabSz="457200">
              <a:buSzPct val="70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BlackBerry</a:t>
            </a:r>
          </a:p>
        </p:txBody>
      </p:sp>
      <p:sp>
        <p:nvSpPr>
          <p:cNvPr id="202" name="Shape 202"/>
          <p:cNvSpPr/>
          <p:nvPr/>
        </p:nvSpPr>
        <p:spPr>
          <a:xfrm>
            <a:off x="3907167" y="2322335"/>
            <a:ext cx="527769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>
                    <a:srgbClr val="FFFFFF"/>
                  </a:solidFill>
                </a:uFill>
              </a:rPr>
              <a:t>As a class, we’ll analyze where companies fall on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>
                    <a:srgbClr val="FFFFFF"/>
                  </a:solidFill>
                </a:uFill>
              </a:rPr>
              <a:t>product life cycle.</a:t>
            </a:r>
          </a:p>
        </p:txBody>
      </p:sp>
      <p:sp>
        <p:nvSpPr>
          <p:cNvPr id="203" name="Shape 203"/>
          <p:cNvSpPr/>
          <p:nvPr/>
        </p:nvSpPr>
        <p:spPr>
          <a:xfrm>
            <a:off x="5030215" y="3405039"/>
            <a:ext cx="4408619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2900" lvl="0" indent="-342900" defTabSz="457200">
              <a:spcBef>
                <a:spcPts val="2000"/>
              </a:spcBef>
              <a:buSzPct val="100000"/>
              <a:buAutoNum type="arabicPeriod"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Draw the product life cycle curve on the whiteboard label its respective sections: introduction, growth, maturity, and decline.</a:t>
            </a:r>
          </a:p>
          <a:p>
            <a:pPr marL="342900" lvl="0" indent="-342900" defTabSz="457200">
              <a:spcBef>
                <a:spcPts val="2000"/>
              </a:spcBef>
              <a:buSzPct val="100000"/>
              <a:buAutoNum type="arabicPeriod"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</a:rPr>
              <a:t>Place companies (on post its) on the right part of the curve corresponding to their stage.</a:t>
            </a:r>
          </a:p>
        </p:txBody>
      </p:sp>
      <p:sp>
        <p:nvSpPr>
          <p:cNvPr id="204" name="Shape 204"/>
          <p:cNvSpPr/>
          <p:nvPr/>
        </p:nvSpPr>
        <p:spPr>
          <a:xfrm>
            <a:off x="4140327" y="3375314"/>
            <a:ext cx="71094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>
                    <a:srgbClr val="FFFFFF"/>
                  </a:solidFill>
                </a:uFill>
              </a:rPr>
              <a:t>5 min</a:t>
            </a:r>
          </a:p>
        </p:txBody>
      </p:sp>
      <p:sp>
        <p:nvSpPr>
          <p:cNvPr id="205" name="Shape 205"/>
          <p:cNvSpPr/>
          <p:nvPr/>
        </p:nvSpPr>
        <p:spPr>
          <a:xfrm>
            <a:off x="4140327" y="4615310"/>
            <a:ext cx="82250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>
                    <a:srgbClr val="FFFFFF"/>
                  </a:solidFill>
                </a:uFill>
              </a:rPr>
              <a:t>20 min</a:t>
            </a:r>
          </a:p>
        </p:txBody>
      </p:sp>
      <p:sp>
        <p:nvSpPr>
          <p:cNvPr id="206" name="Shape 206"/>
          <p:cNvSpPr/>
          <p:nvPr/>
        </p:nvSpPr>
        <p:spPr>
          <a:xfrm>
            <a:off x="3797300" y="6007375"/>
            <a:ext cx="563316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>
                    <a:srgbClr val="FFFFFF"/>
                  </a:solidFill>
                </a:uFill>
              </a:rPr>
              <a:t>Chart with companies to the right at their respective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>
                    <a:srgbClr val="FFFFFF"/>
                  </a:solidFill>
                </a:uFill>
              </a:rPr>
              <a:t>stages of the product life cycle.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12000" b="1" cap="all" spc="-23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the product development cycle</a:t>
            </a:r>
          </a:p>
        </p:txBody>
      </p:sp>
      <p:sp>
        <p:nvSpPr>
          <p:cNvPr id="211" name="Shape 21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sz="3200" b="1" cap="all" spc="-6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200" b="1" cap="all" spc="-64">
                <a:uFill>
                  <a:solidFill/>
                </a:uFill>
              </a:rPr>
              <a:t>product development cycle</a:t>
            </a:r>
          </a:p>
        </p:txBody>
      </p:sp>
      <p:grpSp>
        <p:nvGrpSpPr>
          <p:cNvPr id="236" name="Group 236"/>
          <p:cNvGrpSpPr/>
          <p:nvPr/>
        </p:nvGrpSpPr>
        <p:grpSpPr>
          <a:xfrm rot="20276235">
            <a:off x="1711650" y="1071841"/>
            <a:ext cx="9349945" cy="5876964"/>
            <a:chOff x="0" y="0"/>
            <a:chExt cx="9349943" cy="5876962"/>
          </a:xfrm>
        </p:grpSpPr>
        <p:grpSp>
          <p:nvGrpSpPr>
            <p:cNvPr id="229" name="Group 229"/>
            <p:cNvGrpSpPr/>
            <p:nvPr/>
          </p:nvGrpSpPr>
          <p:grpSpPr>
            <a:xfrm>
              <a:off x="0" y="0"/>
              <a:ext cx="9349943" cy="5876962"/>
              <a:chOff x="0" y="0"/>
              <a:chExt cx="9349942" cy="5876961"/>
            </a:xfrm>
          </p:grpSpPr>
          <p:grpSp>
            <p:nvGrpSpPr>
              <p:cNvPr id="221" name="Group 221"/>
              <p:cNvGrpSpPr/>
              <p:nvPr/>
            </p:nvGrpSpPr>
            <p:grpSpPr>
              <a:xfrm>
                <a:off x="0" y="0"/>
                <a:ext cx="9349942" cy="5768774"/>
                <a:chOff x="0" y="0"/>
                <a:chExt cx="9349941" cy="5768773"/>
              </a:xfrm>
            </p:grpSpPr>
            <p:sp>
              <p:nvSpPr>
                <p:cNvPr id="214" name="Shape 214"/>
                <p:cNvSpPr/>
                <p:nvPr/>
              </p:nvSpPr>
              <p:spPr>
                <a:xfrm>
                  <a:off x="0" y="0"/>
                  <a:ext cx="3730660" cy="1164952"/>
                </a:xfrm>
                <a:prstGeom prst="roundRect">
                  <a:avLst>
                    <a:gd name="adj" fmla="val 7631"/>
                  </a:avLst>
                </a:prstGeom>
                <a:solidFill>
                  <a:srgbClr val="00245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918615" y="738365"/>
                  <a:ext cx="3730661" cy="1164953"/>
                </a:xfrm>
                <a:prstGeom prst="roundRect">
                  <a:avLst>
                    <a:gd name="adj" fmla="val 7631"/>
                  </a:avLst>
                </a:prstGeom>
                <a:solidFill>
                  <a:srgbClr val="164F8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16" name="Shape 216"/>
                <p:cNvSpPr/>
                <p:nvPr/>
              </p:nvSpPr>
              <p:spPr>
                <a:xfrm>
                  <a:off x="1795337" y="1497149"/>
                  <a:ext cx="3730661" cy="1164952"/>
                </a:xfrm>
                <a:prstGeom prst="roundRect">
                  <a:avLst>
                    <a:gd name="adj" fmla="val 7631"/>
                  </a:avLst>
                </a:prstGeom>
                <a:solidFill>
                  <a:srgbClr val="00AA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>
                  <a:off x="2723971" y="2177776"/>
                  <a:ext cx="3730661" cy="1164953"/>
                </a:xfrm>
                <a:prstGeom prst="roundRect">
                  <a:avLst>
                    <a:gd name="adj" fmla="val 7631"/>
                  </a:avLst>
                </a:prstGeom>
                <a:solidFill>
                  <a:srgbClr val="00D4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>
                  <a:off x="3697840" y="2955235"/>
                  <a:ext cx="3730661" cy="1164953"/>
                </a:xfrm>
                <a:prstGeom prst="roundRect">
                  <a:avLst>
                    <a:gd name="adj" fmla="val 7631"/>
                  </a:avLst>
                </a:prstGeom>
                <a:solidFill>
                  <a:srgbClr val="00FCD6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19" name="Shape 219"/>
                <p:cNvSpPr/>
                <p:nvPr/>
              </p:nvSpPr>
              <p:spPr>
                <a:xfrm>
                  <a:off x="4659009" y="3814626"/>
                  <a:ext cx="3730660" cy="1164952"/>
                </a:xfrm>
                <a:prstGeom prst="roundRect">
                  <a:avLst>
                    <a:gd name="adj" fmla="val 7631"/>
                  </a:avLst>
                </a:prstGeom>
                <a:solidFill>
                  <a:srgbClr val="A8D4A9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5619281" y="4603821"/>
                  <a:ext cx="3730661" cy="1164953"/>
                </a:xfrm>
                <a:prstGeom prst="roundRect">
                  <a:avLst>
                    <a:gd name="adj" fmla="val 7631"/>
                  </a:avLst>
                </a:prstGeom>
                <a:solidFill>
                  <a:srgbClr val="78A642"/>
                </a:solidFill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825500">
                    <a:defRPr sz="5400"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</a:defRPr>
                  </a:pPr>
                  <a:endParaRPr/>
                </a:p>
              </p:txBody>
            </p:sp>
          </p:grpSp>
          <p:sp>
            <p:nvSpPr>
              <p:cNvPr id="223" name="Shape 223"/>
              <p:cNvSpPr/>
              <p:nvPr/>
            </p:nvSpPr>
            <p:spPr>
              <a:xfrm>
                <a:off x="1050086" y="853146"/>
                <a:ext cx="916941" cy="609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400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PLAN</a:t>
                </a:r>
                <a:endParaRPr sz="40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1913977" y="1609612"/>
                <a:ext cx="1485393" cy="6096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400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DEVELOP</a:t>
                </a: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2848016" y="2310619"/>
                <a:ext cx="1304545" cy="609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4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ITERATE</a:t>
                </a: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3819417" y="3158304"/>
                <a:ext cx="1341629" cy="6096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4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LAUNCH</a:t>
                </a: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4689882" y="3975004"/>
                <a:ext cx="2229613" cy="609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+mj-lt"/>
                    <a:ea typeface="+mj-ea"/>
                    <a:cs typeface="+mj-cs"/>
                    <a:sym typeface="PFDinTextCompPro-Regular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4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STEADY STATE</a:t>
                </a: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6675355" y="4810159"/>
                <a:ext cx="1794765" cy="10668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4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MAINTAIN </a:t>
                </a:r>
              </a:p>
              <a:p>
                <a:pPr lvl="0" algn="r">
                  <a:lnSpc>
                    <a:spcPct val="7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400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  <a:ea typeface="+mj-ea"/>
                    <a:cs typeface="+mj-cs"/>
                    <a:sym typeface="PFDinTextCompPro-Regular"/>
                  </a:rPr>
                  <a:t>OR KILL</a:t>
                </a:r>
              </a:p>
            </p:txBody>
          </p:sp>
        </p:grpSp>
        <p:sp>
          <p:nvSpPr>
            <p:cNvPr id="230" name="Shape 230"/>
            <p:cNvSpPr/>
            <p:nvPr/>
          </p:nvSpPr>
          <p:spPr>
            <a:xfrm rot="10800000">
              <a:off x="1510394" y="716061"/>
              <a:ext cx="358846" cy="22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 rot="10800000">
              <a:off x="2410066" y="1524829"/>
              <a:ext cx="358845" cy="226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10800000">
              <a:off x="3364542" y="2206598"/>
              <a:ext cx="358845" cy="226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10800000">
              <a:off x="4273567" y="2948969"/>
              <a:ext cx="358845" cy="22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 rot="10800000">
              <a:off x="5167441" y="3797392"/>
              <a:ext cx="358846" cy="22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 rot="10800000">
              <a:off x="6015864" y="4630665"/>
              <a:ext cx="358846" cy="22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825500">
                <a:defRPr sz="54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</p:grpSp>
      <p:sp>
        <p:nvSpPr>
          <p:cNvPr id="26" name="Shape 223"/>
          <p:cNvSpPr/>
          <p:nvPr/>
        </p:nvSpPr>
        <p:spPr>
          <a:xfrm rot="20276235">
            <a:off x="1069201" y="2550493"/>
            <a:ext cx="269304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400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00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CONCEIVE</a:t>
            </a:r>
            <a:endParaRPr sz="40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1445</Words>
  <Application>Microsoft Macintosh PowerPoint</Application>
  <PresentationFormat>Custom</PresentationFormat>
  <Paragraphs>310</Paragraphs>
  <Slides>30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White</vt:lpstr>
      <vt:lpstr>PowerPoint Presentation</vt:lpstr>
      <vt:lpstr>learning objectives</vt:lpstr>
      <vt:lpstr>PowerPoint Presentation</vt:lpstr>
      <vt:lpstr>PowerPoint Presentation</vt:lpstr>
      <vt:lpstr>How do we know where in the Lifecycle a product is located?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waterfall,</vt:lpstr>
      <vt:lpstr>waterfall</vt:lpstr>
      <vt:lpstr>agile</vt:lpstr>
      <vt:lpstr>Agile manifesto</vt:lpstr>
      <vt:lpstr>agile scrum</vt:lpstr>
      <vt:lpstr>lean</vt:lpstr>
      <vt:lpstr>lean works in agile</vt:lpstr>
      <vt:lpstr>PowerPoint Presentation</vt:lpstr>
      <vt:lpstr>explain your chosen product or problem below.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Andy Acs</cp:lastModifiedBy>
  <cp:revision>7</cp:revision>
  <dcterms:modified xsi:type="dcterms:W3CDTF">2015-11-04T23:39:18Z</dcterms:modified>
</cp:coreProperties>
</file>