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534" r:id="rId3"/>
    <p:sldId id="530" r:id="rId4"/>
    <p:sldId id="531" r:id="rId5"/>
    <p:sldId id="532" r:id="rId6"/>
    <p:sldId id="533" r:id="rId7"/>
    <p:sldId id="537" r:id="rId8"/>
    <p:sldId id="694" r:id="rId9"/>
    <p:sldId id="700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09" r:id="rId50"/>
    <p:sldId id="610" r:id="rId51"/>
    <p:sldId id="611" r:id="rId52"/>
    <p:sldId id="612" r:id="rId53"/>
    <p:sldId id="613" r:id="rId54"/>
    <p:sldId id="614" r:id="rId55"/>
    <p:sldId id="615" r:id="rId56"/>
    <p:sldId id="616" r:id="rId57"/>
    <p:sldId id="617" r:id="rId58"/>
    <p:sldId id="618" r:id="rId59"/>
    <p:sldId id="619" r:id="rId60"/>
    <p:sldId id="620" r:id="rId61"/>
    <p:sldId id="621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631" r:id="rId72"/>
    <p:sldId id="632" r:id="rId73"/>
    <p:sldId id="633" r:id="rId74"/>
    <p:sldId id="634" r:id="rId75"/>
    <p:sldId id="635" r:id="rId76"/>
    <p:sldId id="636" r:id="rId77"/>
    <p:sldId id="637" r:id="rId78"/>
    <p:sldId id="638" r:id="rId79"/>
    <p:sldId id="639" r:id="rId80"/>
    <p:sldId id="640" r:id="rId81"/>
    <p:sldId id="641" r:id="rId82"/>
    <p:sldId id="642" r:id="rId83"/>
    <p:sldId id="643" r:id="rId84"/>
    <p:sldId id="644" r:id="rId85"/>
    <p:sldId id="645" r:id="rId86"/>
    <p:sldId id="646" r:id="rId87"/>
    <p:sldId id="647" r:id="rId88"/>
    <p:sldId id="648" r:id="rId89"/>
    <p:sldId id="649" r:id="rId90"/>
    <p:sldId id="650" r:id="rId91"/>
    <p:sldId id="651" r:id="rId92"/>
    <p:sldId id="652" r:id="rId93"/>
    <p:sldId id="653" r:id="rId94"/>
    <p:sldId id="654" r:id="rId95"/>
    <p:sldId id="655" r:id="rId96"/>
    <p:sldId id="656" r:id="rId97"/>
    <p:sldId id="657" r:id="rId98"/>
    <p:sldId id="658" r:id="rId99"/>
    <p:sldId id="659" r:id="rId100"/>
    <p:sldId id="660" r:id="rId101"/>
    <p:sldId id="661" r:id="rId102"/>
    <p:sldId id="662" r:id="rId103"/>
    <p:sldId id="663" r:id="rId104"/>
    <p:sldId id="664" r:id="rId105"/>
    <p:sldId id="665" r:id="rId106"/>
    <p:sldId id="666" r:id="rId107"/>
    <p:sldId id="667" r:id="rId108"/>
    <p:sldId id="668" r:id="rId109"/>
    <p:sldId id="669" r:id="rId110"/>
    <p:sldId id="670" r:id="rId111"/>
    <p:sldId id="675" r:id="rId112"/>
    <p:sldId id="676" r:id="rId113"/>
    <p:sldId id="677" r:id="rId114"/>
    <p:sldId id="678" r:id="rId115"/>
    <p:sldId id="679" r:id="rId116"/>
    <p:sldId id="680" r:id="rId117"/>
    <p:sldId id="681" r:id="rId118"/>
    <p:sldId id="682" r:id="rId119"/>
    <p:sldId id="683" r:id="rId120"/>
    <p:sldId id="699" r:id="rId121"/>
    <p:sldId id="687" r:id="rId122"/>
    <p:sldId id="691" r:id="rId123"/>
    <p:sldId id="692" r:id="rId124"/>
  </p:sldIdLst>
  <p:sldSz cx="9144000" cy="6858000" type="screen4x3"/>
  <p:notesSz cx="6883400" cy="9906000"/>
  <p:custDataLst>
    <p:tags r:id="rId1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66FF66"/>
    <a:srgbClr val="000066"/>
    <a:srgbClr val="003300"/>
    <a:srgbClr val="663300"/>
    <a:srgbClr val="FFFF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C77DFA-4CD1-4699-BB1F-B97765AD6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06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fld id="{317945F7-9A61-4837-971A-13A5DFEA2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8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7DF6A1-598D-4194-A047-401C3FFE3161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0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B2862D-B41E-4E86-A731-7696EE4BAD7E}" type="slidenum">
              <a:rPr lang="en-US" altLang="en-US" sz="130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74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ACDB63-770D-4592-9B0A-10DADB81B512}" type="slidenum">
              <a:rPr lang="en-US" altLang="en-US" sz="1300"/>
              <a:pPr eaLnBrk="1" hangingPunct="1">
                <a:spcBef>
                  <a:spcPct val="0"/>
                </a:spcBef>
              </a:pPr>
              <a:t>100</a:t>
            </a:fld>
            <a:endParaRPr lang="en-US" altLang="en-US" sz="1300"/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064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CB171C-C7EA-4021-A0A8-682203EA3D09}" type="slidenum">
              <a:rPr lang="en-US" altLang="en-US" sz="1300"/>
              <a:pPr eaLnBrk="1" hangingPunct="1">
                <a:spcBef>
                  <a:spcPct val="0"/>
                </a:spcBef>
              </a:pPr>
              <a:t>101</a:t>
            </a:fld>
            <a:endParaRPr lang="en-US" altLang="en-US" sz="1300"/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611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069C04-1D42-457C-AD62-D79DE3102202}" type="slidenum">
              <a:rPr lang="en-US" altLang="en-US" sz="1300"/>
              <a:pPr eaLnBrk="1" hangingPunct="1">
                <a:spcBef>
                  <a:spcPct val="0"/>
                </a:spcBef>
              </a:pPr>
              <a:t>102</a:t>
            </a:fld>
            <a:endParaRPr lang="en-US" altLang="en-US" sz="1300"/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440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848BCB-7BCF-403F-A962-13B1F9E3C488}" type="slidenum">
              <a:rPr lang="en-US" altLang="en-US" sz="1300"/>
              <a:pPr eaLnBrk="1" hangingPunct="1">
                <a:spcBef>
                  <a:spcPct val="0"/>
                </a:spcBef>
              </a:pPr>
              <a:t>103</a:t>
            </a:fld>
            <a:endParaRPr lang="en-US" altLang="en-US" sz="1300"/>
          </a:p>
        </p:txBody>
      </p:sp>
      <p:sp>
        <p:nvSpPr>
          <p:cNvPr id="359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472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C5CD4F-AE82-402C-AB6E-234A6B037923}" type="slidenum">
              <a:rPr lang="en-US" altLang="en-US" sz="1300"/>
              <a:pPr eaLnBrk="1" hangingPunct="1">
                <a:spcBef>
                  <a:spcPct val="0"/>
                </a:spcBef>
              </a:pPr>
              <a:t>104</a:t>
            </a:fld>
            <a:endParaRPr lang="en-US" altLang="en-US" sz="1300"/>
          </a:p>
        </p:txBody>
      </p:sp>
      <p:sp>
        <p:nvSpPr>
          <p:cNvPr id="360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0611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C57E77-35D4-4FDD-910F-DB05481064E5}" type="slidenum">
              <a:rPr lang="en-US" altLang="en-US" sz="1300"/>
              <a:pPr eaLnBrk="1" hangingPunct="1">
                <a:spcBef>
                  <a:spcPct val="0"/>
                </a:spcBef>
              </a:pPr>
              <a:t>105</a:t>
            </a:fld>
            <a:endParaRPr lang="en-US" altLang="en-US" sz="1300"/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9208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90E64-96D7-44C3-B361-A5FCF64AECD2}" type="slidenum">
              <a:rPr lang="en-US" altLang="en-US" sz="1300"/>
              <a:pPr eaLnBrk="1" hangingPunct="1">
                <a:spcBef>
                  <a:spcPct val="0"/>
                </a:spcBef>
              </a:pPr>
              <a:t>106</a:t>
            </a:fld>
            <a:endParaRPr lang="en-US" altLang="en-US" sz="1300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950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82F00A-330D-4F6B-A5B1-61A5F692D15D}" type="slidenum">
              <a:rPr lang="en-US" altLang="en-US" sz="1300"/>
              <a:pPr eaLnBrk="1" hangingPunct="1">
                <a:spcBef>
                  <a:spcPct val="0"/>
                </a:spcBef>
              </a:pPr>
              <a:t>107</a:t>
            </a:fld>
            <a:endParaRPr lang="en-US" altLang="en-US" sz="130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997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C17797-7569-470C-BCB0-5171DD5EC52F}" type="slidenum">
              <a:rPr lang="en-US" altLang="en-US" sz="1300"/>
              <a:pPr eaLnBrk="1" hangingPunct="1">
                <a:spcBef>
                  <a:spcPct val="0"/>
                </a:spcBef>
              </a:pPr>
              <a:t>108</a:t>
            </a:fld>
            <a:endParaRPr lang="en-US" altLang="en-US" sz="1300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30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D752A6-F153-4251-8FDE-711C6F5A85EB}" type="slidenum">
              <a:rPr lang="en-US" altLang="en-US" sz="1300"/>
              <a:pPr eaLnBrk="1" hangingPunct="1">
                <a:spcBef>
                  <a:spcPct val="0"/>
                </a:spcBef>
              </a:pPr>
              <a:t>109</a:t>
            </a:fld>
            <a:endParaRPr lang="en-US" altLang="en-US" sz="13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84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6976CB-9010-4BDE-9FA1-279C51306DFB}" type="slidenum">
              <a:rPr lang="en-US" altLang="en-US" sz="130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415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423EFD-3AF0-471D-94BB-CE2BFD91383B}" type="slidenum">
              <a:rPr lang="en-US" altLang="en-US" sz="1300"/>
              <a:pPr eaLnBrk="1" hangingPunct="1">
                <a:spcBef>
                  <a:spcPct val="0"/>
                </a:spcBef>
              </a:pPr>
              <a:t>110</a:t>
            </a:fld>
            <a:endParaRPr lang="en-US" altLang="en-US" sz="1300"/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421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97214-9219-431E-889B-D80AE4A0C668}" type="slidenum">
              <a:rPr lang="en-US" altLang="en-US" sz="1300"/>
              <a:pPr eaLnBrk="1" hangingPunct="1">
                <a:spcBef>
                  <a:spcPct val="0"/>
                </a:spcBef>
              </a:pPr>
              <a:t>111</a:t>
            </a:fld>
            <a:endParaRPr lang="en-US" altLang="en-US" sz="130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14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FCB66F-D927-4DB1-A527-70E1A5192957}" type="slidenum">
              <a:rPr lang="en-US" altLang="en-US" sz="1300"/>
              <a:pPr eaLnBrk="1" hangingPunct="1">
                <a:spcBef>
                  <a:spcPct val="0"/>
                </a:spcBef>
              </a:pPr>
              <a:t>112</a:t>
            </a:fld>
            <a:endParaRPr lang="en-US" altLang="en-US" sz="1300"/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1230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FF8383-C2D1-4654-A19C-9DF6D2EF21E2}" type="slidenum">
              <a:rPr lang="en-US" altLang="en-US" sz="1300"/>
              <a:pPr eaLnBrk="1" hangingPunct="1">
                <a:spcBef>
                  <a:spcPct val="0"/>
                </a:spcBef>
              </a:pPr>
              <a:t>113</a:t>
            </a:fld>
            <a:endParaRPr lang="en-US" altLang="en-US" sz="13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2633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669805-55DE-4976-BD20-769403FCD6BE}" type="slidenum">
              <a:rPr lang="en-US" altLang="en-US" sz="1300"/>
              <a:pPr eaLnBrk="1" hangingPunct="1">
                <a:spcBef>
                  <a:spcPct val="0"/>
                </a:spcBef>
              </a:pPr>
              <a:t>114</a:t>
            </a:fld>
            <a:endParaRPr lang="en-US" altLang="en-US" sz="1300"/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9990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DB1994-21CA-474D-B6DE-3B7269A3BB48}" type="slidenum">
              <a:rPr lang="en-US" altLang="en-US" sz="1300"/>
              <a:pPr eaLnBrk="1" hangingPunct="1">
                <a:spcBef>
                  <a:spcPct val="0"/>
                </a:spcBef>
              </a:pPr>
              <a:t>115</a:t>
            </a:fld>
            <a:endParaRPr lang="en-US" altLang="en-US" sz="13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0493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861BB3-DD94-4887-9B6F-48450568AC55}" type="slidenum">
              <a:rPr lang="en-US" altLang="en-US" sz="1300"/>
              <a:pPr eaLnBrk="1" hangingPunct="1">
                <a:spcBef>
                  <a:spcPct val="0"/>
                </a:spcBef>
              </a:pPr>
              <a:t>116</a:t>
            </a:fld>
            <a:endParaRPr lang="en-US" altLang="en-US" sz="1300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05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FD39513-8C1E-4B05-99C3-6CAC1485EEC4}" type="slidenum">
              <a:rPr lang="en-US" altLang="en-US" sz="1300"/>
              <a:pPr eaLnBrk="1" hangingPunct="1">
                <a:spcBef>
                  <a:spcPct val="0"/>
                </a:spcBef>
              </a:pPr>
              <a:t>117</a:t>
            </a:fld>
            <a:endParaRPr lang="en-US" altLang="en-US" sz="13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375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7BF7E9-46D1-48DF-9220-EE27D0D3BF4D}" type="slidenum">
              <a:rPr lang="en-US" altLang="en-US" sz="1300"/>
              <a:pPr eaLnBrk="1" hangingPunct="1">
                <a:spcBef>
                  <a:spcPct val="0"/>
                </a:spcBef>
              </a:pPr>
              <a:t>118</a:t>
            </a:fld>
            <a:endParaRPr lang="en-US" altLang="en-US" sz="1300"/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5556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D64506-1FE2-4888-BEAA-2C8D60A9082D}" type="slidenum">
              <a:rPr lang="en-US" altLang="en-US" sz="1300"/>
              <a:pPr eaLnBrk="1" hangingPunct="1">
                <a:spcBef>
                  <a:spcPct val="0"/>
                </a:spcBef>
              </a:pPr>
              <a:t>119</a:t>
            </a:fld>
            <a:endParaRPr lang="en-US" altLang="en-US" sz="13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4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2923FB-B82C-410D-AED2-69F4D10EA2CC}" type="slidenum">
              <a:rPr lang="en-US" altLang="en-US" sz="130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2241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6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6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E25E97-0904-4805-8A4C-695D278E7063}" type="slidenum">
              <a:rPr lang="en-US" altLang="en-US" sz="1300"/>
              <a:pPr eaLnBrk="1" hangingPunct="1">
                <a:spcBef>
                  <a:spcPct val="0"/>
                </a:spcBef>
              </a:pPr>
              <a:t>120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9674854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AABF0-14F0-4146-8F11-0E2C2E772C20}" type="slidenum">
              <a:rPr lang="en-US" altLang="en-US" sz="1300"/>
              <a:pPr eaLnBrk="1" hangingPunct="1">
                <a:spcBef>
                  <a:spcPct val="0"/>
                </a:spcBef>
              </a:pPr>
              <a:t>121</a:t>
            </a:fld>
            <a:endParaRPr lang="en-US" altLang="en-US" sz="13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8613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D0F57D-B797-4850-9D6F-55B51D7A7A64}" type="slidenum">
              <a:rPr lang="en-US" altLang="en-US" sz="1300"/>
              <a:pPr eaLnBrk="1" hangingPunct="1">
                <a:spcBef>
                  <a:spcPct val="0"/>
                </a:spcBef>
              </a:pPr>
              <a:t>122</a:t>
            </a:fld>
            <a:endParaRPr lang="en-US" altLang="en-US" sz="1300"/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747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00D7BB-38F3-4328-A4C3-0E35921A610D}" type="slidenum">
              <a:rPr lang="en-US" altLang="en-US" sz="1300"/>
              <a:pPr eaLnBrk="1" hangingPunct="1">
                <a:spcBef>
                  <a:spcPct val="0"/>
                </a:spcBef>
              </a:pPr>
              <a:t>123</a:t>
            </a:fld>
            <a:endParaRPr lang="en-US" altLang="en-US" sz="13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2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B29EB1-3C47-4199-8753-9834017B2496}" type="slidenum">
              <a:rPr lang="en-US" altLang="en-US" sz="1300"/>
              <a:pPr eaLnBrk="1" hangingPunct="1"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41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9CEEB1-A86E-43E0-90F8-C2183B64762D}" type="slidenum">
              <a:rPr lang="en-US" altLang="en-US" sz="1300"/>
              <a:pPr eaLnBrk="1" hangingPunct="1"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0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9776A9-A426-4D4E-ACDC-A5B6EC9AAAA6}" type="slidenum">
              <a:rPr lang="en-US" altLang="en-US" sz="1300"/>
              <a:pPr eaLnBrk="1" hangingPunct="1"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83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885A2F-3A1F-40DB-B948-5E359AA2D66B}" type="slidenum">
              <a:rPr lang="en-US" altLang="en-US" sz="1300"/>
              <a:pPr eaLnBrk="1" hangingPunct="1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55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0EE5B-0E67-4AE6-AB18-6E19E3A4B126}" type="slidenum">
              <a:rPr lang="en-US" altLang="en-US" sz="1300"/>
              <a:pPr eaLnBrk="1" hangingPunct="1"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6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D4A1A7-FE80-4807-8A35-D30C603355C7}" type="slidenum">
              <a:rPr lang="en-US" altLang="en-US" sz="1300"/>
              <a:pPr eaLnBrk="1" hangingPunct="1"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08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4653A2-2B89-4E24-AEB0-A4AAF2797B06}" type="slidenum">
              <a:rPr lang="en-US" altLang="en-US" sz="1300"/>
              <a:pPr eaLnBrk="1" hangingPunct="1"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2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BA207-B26D-4F89-8408-7D032D00667F}" type="slidenum">
              <a:rPr lang="en-US" altLang="en-US" sz="1300"/>
              <a:pPr eaLnBrk="1" hangingPunct="1"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705350"/>
            <a:ext cx="5508625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F4543B-12B4-4296-9FE9-33393744500E}" type="slidenum">
              <a:rPr lang="en-US" altLang="en-US" sz="1300"/>
              <a:pPr eaLnBrk="1" hangingPunct="1"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41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F3F049-F631-4668-BE88-D2CD1B687041}" type="slidenum">
              <a:rPr lang="en-US" altLang="en-US" sz="1300"/>
              <a:pPr eaLnBrk="1" hangingPunct="1"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82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8F458E-3C25-4F74-8339-58A8CAFB3871}" type="slidenum">
              <a:rPr lang="en-US" altLang="en-US" sz="1300"/>
              <a:pPr eaLnBrk="1" hangingPunct="1"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4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DFB209-2ADD-4821-8E23-0AB0FC62ECE5}" type="slidenum">
              <a:rPr lang="en-US" altLang="en-US" sz="1300"/>
              <a:pPr eaLnBrk="1" hangingPunct="1"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57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0312B8-E0FD-4FBF-81DB-728451CE1090}" type="slidenum">
              <a:rPr lang="en-US" altLang="en-US" sz="1300"/>
              <a:pPr eaLnBrk="1" hangingPunct="1"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4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EF0C7E-2070-4669-A1E5-2C32A7A534F9}" type="slidenum">
              <a:rPr lang="en-US" altLang="en-US" sz="1300"/>
              <a:pPr eaLnBrk="1" hangingPunct="1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25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27E707-91EA-4159-B49B-4F192928FD9E}" type="slidenum">
              <a:rPr lang="en-US" altLang="en-US" sz="1300"/>
              <a:pPr eaLnBrk="1" hangingPunct="1"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98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EA5BCC-3309-4E1F-AB2B-E7B5679982AA}" type="slidenum">
              <a:rPr lang="en-US" altLang="en-US" sz="1300"/>
              <a:pPr eaLnBrk="1" hangingPunct="1"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2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77E745-0874-443B-BB52-70114B979469}" type="slidenum">
              <a:rPr lang="en-US" altLang="en-US" sz="1300"/>
              <a:pPr eaLnBrk="1" hangingPunct="1"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89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24D956-380C-465E-87E0-928BD94B2877}" type="slidenum">
              <a:rPr lang="en-US" altLang="en-US" sz="1300"/>
              <a:pPr eaLnBrk="1" hangingPunct="1"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1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17611B-2E8F-461E-BC7A-DDC3F1454497}" type="slidenum">
              <a:rPr lang="en-US" altLang="en-US" sz="13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705350"/>
            <a:ext cx="5508625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78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10A820-0A81-4190-99B0-DE5DD2F8114F}" type="slidenum">
              <a:rPr lang="en-US" altLang="en-US" sz="1300"/>
              <a:pPr eaLnBrk="1" hangingPunct="1"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04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E98713-E04B-4520-A159-2AF6F7F3A70C}" type="slidenum">
              <a:rPr lang="en-US" altLang="en-US" sz="1300"/>
              <a:pPr eaLnBrk="1" hangingPunct="1"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46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C7D220-7ABA-49FE-A47C-C811091F01A0}" type="slidenum">
              <a:rPr lang="en-US" altLang="en-US" sz="1300"/>
              <a:pPr eaLnBrk="1" hangingPunct="1"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95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69D4A1-522E-4FB6-A955-E402E435A12D}" type="slidenum">
              <a:rPr lang="en-US" altLang="en-US" sz="1300"/>
              <a:pPr eaLnBrk="1" hangingPunct="1"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4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8EBD4A-82E8-4BDC-856C-FEAB60268AB3}" type="slidenum">
              <a:rPr lang="en-US" altLang="en-US" sz="1300"/>
              <a:pPr eaLnBrk="1" hangingPunct="1"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80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0FF9E3-0E64-4BFD-B5FD-0CA0FC4CC5C5}" type="slidenum">
              <a:rPr lang="en-US" altLang="en-US" sz="1300"/>
              <a:pPr eaLnBrk="1" hangingPunct="1"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70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25A7D7-BCCD-4ACF-A128-56BFE58B27CF}" type="slidenum">
              <a:rPr lang="en-US" altLang="en-US" sz="1300"/>
              <a:pPr eaLnBrk="1" hangingPunct="1"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9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36AD6D-0AD6-4E90-B162-F099FB639B0F}" type="slidenum">
              <a:rPr lang="en-US" altLang="en-US" sz="1300"/>
              <a:pPr eaLnBrk="1" hangingPunct="1"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19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334127-5406-4600-A400-BE385744241A}" type="slidenum">
              <a:rPr lang="en-US" altLang="en-US" sz="1300"/>
              <a:pPr eaLnBrk="1" hangingPunct="1"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28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8DE021-4C94-4A91-8D02-884A5AE586FA}" type="slidenum">
              <a:rPr lang="en-US" altLang="en-US" sz="1300"/>
              <a:pPr eaLnBrk="1" hangingPunct="1"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3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F00BD1-2711-40F0-91FA-75CD4221F4B9}" type="slidenum">
              <a:rPr lang="en-US" altLang="en-US" sz="130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705350"/>
            <a:ext cx="5508625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426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25EF13-B66B-4C39-9E8C-AE70E6E12284}" type="slidenum">
              <a:rPr lang="en-US" altLang="en-US" sz="1300"/>
              <a:pPr eaLnBrk="1" hangingPunct="1"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1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0C655F-1ACD-4A9F-87B6-6C60C872F07A}" type="slidenum">
              <a:rPr lang="en-US" altLang="en-US" sz="1300"/>
              <a:pPr eaLnBrk="1" hangingPunct="1"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9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73FC21-1FFD-49CB-8679-368EC4DA1972}" type="slidenum">
              <a:rPr lang="en-US" altLang="en-US" sz="1300"/>
              <a:pPr eaLnBrk="1" hangingPunct="1"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76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70F8F0-D2C0-45E3-B075-B00AB3E03146}" type="slidenum">
              <a:rPr lang="en-US" altLang="en-US" sz="1300"/>
              <a:pPr eaLnBrk="1" hangingPunct="1"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911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132347-77AF-4D8E-9E6E-72EB6F885961}" type="slidenum">
              <a:rPr lang="en-US" altLang="en-US" sz="1300"/>
              <a:pPr eaLnBrk="1" hangingPunct="1"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53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31036C-B124-4CD0-A91E-CC8870D70012}" type="slidenum">
              <a:rPr lang="en-US" altLang="en-US" sz="1300"/>
              <a:pPr eaLnBrk="1" hangingPunct="1"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095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277DDD-1D7A-44EB-AC2B-AF475F54CCC5}" type="slidenum">
              <a:rPr lang="en-US" altLang="en-US" sz="1300"/>
              <a:pPr eaLnBrk="1" hangingPunct="1"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94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E29C21-5B56-4E7E-BF5A-D35CC1B4C873}" type="slidenum">
              <a:rPr lang="en-US" altLang="en-US" sz="1300"/>
              <a:pPr eaLnBrk="1" hangingPunct="1"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1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61FB56-A411-46B9-BD85-FBBB51A0084B}" type="slidenum">
              <a:rPr lang="en-US" altLang="en-US" sz="1300"/>
              <a:pPr eaLnBrk="1" hangingPunct="1"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385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376271-A9CB-4231-AA52-D766C8F6C778}" type="slidenum">
              <a:rPr lang="en-US" altLang="en-US" sz="1300"/>
              <a:pPr eaLnBrk="1" hangingPunct="1"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2D283A-591F-446A-947D-0B120AC522D8}" type="slidenum">
              <a:rPr lang="en-US" altLang="en-US" sz="1300"/>
              <a:pPr eaLnBrk="1" hangingPunct="1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705350"/>
            <a:ext cx="5508625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735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FAB294-F0FB-4FCC-AFF5-B75667E2B9BD}" type="slidenum">
              <a:rPr lang="en-US" altLang="en-US" sz="1300"/>
              <a:pPr eaLnBrk="1" hangingPunct="1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539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7CEC0B-CCBC-462A-8F80-EC09E0295CBB}" type="slidenum">
              <a:rPr lang="en-US" altLang="en-US" sz="1300"/>
              <a:pPr eaLnBrk="1" hangingPunct="1"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71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7505B6-1F8D-45D4-8E75-5C80433BDA88}" type="slidenum">
              <a:rPr lang="en-US" altLang="en-US" sz="1300"/>
              <a:pPr eaLnBrk="1" hangingPunct="1"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04260A-CFCC-4A2B-96E2-C893124C9E52}" type="slidenum">
              <a:rPr lang="en-US" altLang="en-US" sz="1300"/>
              <a:pPr eaLnBrk="1" hangingPunct="1"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397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873BE8-B0D1-4454-9AD6-9F5FCBD7CF6F}" type="slidenum">
              <a:rPr lang="en-US" altLang="en-US" sz="1300"/>
              <a:pPr eaLnBrk="1" hangingPunct="1"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50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D0E47D-2DDA-450C-9FE0-5FFB4390839D}" type="slidenum">
              <a:rPr lang="en-US" altLang="en-US" sz="1300"/>
              <a:pPr eaLnBrk="1" hangingPunct="1"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645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D62C7C-A89D-4C60-BBCD-2067F0C604B3}" type="slidenum">
              <a:rPr lang="en-US" altLang="en-US" sz="1300"/>
              <a:pPr eaLnBrk="1" hangingPunct="1"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31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F80714-30B0-41E1-803C-9C95A985E21F}" type="slidenum">
              <a:rPr lang="en-US" altLang="en-US" sz="1300"/>
              <a:pPr eaLnBrk="1" hangingPunct="1"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97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3223AB-9507-4CF3-B91A-06039BABD104}" type="slidenum">
              <a:rPr lang="en-US" altLang="en-US" sz="1300"/>
              <a:pPr eaLnBrk="1" hangingPunct="1">
                <a:spcBef>
                  <a:spcPct val="0"/>
                </a:spcBef>
              </a:pPr>
              <a:t>58</a:t>
            </a:fld>
            <a:endParaRPr lang="en-US" altLang="en-US" sz="1300"/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519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A750C0-655D-418C-963C-EDAECF78F6A8}" type="slidenum">
              <a:rPr lang="en-US" altLang="en-US" sz="1300"/>
              <a:pPr eaLnBrk="1" hangingPunct="1">
                <a:spcBef>
                  <a:spcPct val="0"/>
                </a:spcBef>
              </a:pPr>
              <a:t>59</a:t>
            </a:fld>
            <a:endParaRPr lang="en-US" altLang="en-US" sz="1300"/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3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04EB88-A244-4B4B-8D01-0614C6EB937A}" type="slidenum">
              <a:rPr lang="en-US" altLang="en-US" sz="130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705350"/>
            <a:ext cx="5508625" cy="44577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67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F319B0-76BF-45DA-98EE-5865BEB915FB}" type="slidenum">
              <a:rPr lang="en-US" altLang="en-US" sz="1300"/>
              <a:pPr eaLnBrk="1" hangingPunct="1">
                <a:spcBef>
                  <a:spcPct val="0"/>
                </a:spcBef>
              </a:pPr>
              <a:t>60</a:t>
            </a:fld>
            <a:endParaRPr lang="en-US" altLang="en-US" sz="1300"/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297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01C3FA-A191-4DE9-BED8-1CF6C1877095}" type="slidenum">
              <a:rPr lang="en-US" altLang="en-US" sz="1300"/>
              <a:pPr eaLnBrk="1" hangingPunct="1">
                <a:spcBef>
                  <a:spcPct val="0"/>
                </a:spcBef>
              </a:pPr>
              <a:t>61</a:t>
            </a:fld>
            <a:endParaRPr lang="en-US" altLang="en-US" sz="1300"/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325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97C16D-2DDE-4EAD-AD2F-14184F719993}" type="slidenum">
              <a:rPr lang="en-US" altLang="en-US" sz="1300"/>
              <a:pPr eaLnBrk="1" hangingPunct="1">
                <a:spcBef>
                  <a:spcPct val="0"/>
                </a:spcBef>
              </a:pPr>
              <a:t>62</a:t>
            </a:fld>
            <a:endParaRPr lang="en-US" altLang="en-US" sz="1300"/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410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583EA5-10E5-4937-A9C9-BCD3E5B17E3D}" type="slidenum">
              <a:rPr lang="en-US" altLang="en-US" sz="1300"/>
              <a:pPr eaLnBrk="1" hangingPunct="1">
                <a:spcBef>
                  <a:spcPct val="0"/>
                </a:spcBef>
              </a:pPr>
              <a:t>63</a:t>
            </a:fld>
            <a:endParaRPr lang="en-US" altLang="en-US" sz="1300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53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4E8642-122C-4D72-B315-64BF960E099E}" type="slidenum">
              <a:rPr lang="en-US" altLang="en-US" sz="1300"/>
              <a:pPr eaLnBrk="1" hangingPunct="1">
                <a:spcBef>
                  <a:spcPct val="0"/>
                </a:spcBef>
              </a:pPr>
              <a:t>64</a:t>
            </a:fld>
            <a:endParaRPr lang="en-US" altLang="en-US" sz="1300"/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29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864F3F-AD7D-4FFD-8B90-65C627905AD4}" type="slidenum">
              <a:rPr lang="en-US" altLang="en-US" sz="1300"/>
              <a:pPr eaLnBrk="1" hangingPunct="1">
                <a:spcBef>
                  <a:spcPct val="0"/>
                </a:spcBef>
              </a:pPr>
              <a:t>65</a:t>
            </a:fld>
            <a:endParaRPr lang="en-US" altLang="en-US" sz="1300"/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561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3F855B-1D0C-4A50-87FD-D0247C959EC9}" type="slidenum">
              <a:rPr lang="en-US" altLang="en-US" sz="1300"/>
              <a:pPr eaLnBrk="1" hangingPunct="1">
                <a:spcBef>
                  <a:spcPct val="0"/>
                </a:spcBef>
              </a:pPr>
              <a:t>66</a:t>
            </a:fld>
            <a:endParaRPr lang="en-US" altLang="en-US" sz="1300"/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81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90A198-3093-406D-98DB-388D997731D5}" type="slidenum">
              <a:rPr lang="en-US" altLang="en-US" sz="1300"/>
              <a:pPr eaLnBrk="1" hangingPunct="1">
                <a:spcBef>
                  <a:spcPct val="0"/>
                </a:spcBef>
              </a:pPr>
              <a:t>67</a:t>
            </a:fld>
            <a:endParaRPr lang="en-US" altLang="en-US" sz="1300"/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613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DC55A2-1160-42D6-B840-FB383BC37FB1}" type="slidenum">
              <a:rPr lang="en-US" altLang="en-US" sz="1300"/>
              <a:pPr eaLnBrk="1" hangingPunct="1">
                <a:spcBef>
                  <a:spcPct val="0"/>
                </a:spcBef>
              </a:pPr>
              <a:t>68</a:t>
            </a:fld>
            <a:endParaRPr lang="en-US" altLang="en-US" sz="1300"/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75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EEEE7E-B559-4B4F-A610-80A5D50560A6}" type="slidenum">
              <a:rPr lang="en-US" altLang="en-US" sz="1300"/>
              <a:pPr eaLnBrk="1" hangingPunct="1">
                <a:spcBef>
                  <a:spcPct val="0"/>
                </a:spcBef>
              </a:pPr>
              <a:t>69</a:t>
            </a:fld>
            <a:endParaRPr lang="en-US" altLang="en-US" sz="1300"/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48FF63-616C-4225-8EB6-B1D2A3B7E70C}" type="slidenum">
              <a:rPr lang="en-US" altLang="en-US" sz="130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15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A6738C-E004-4D3A-BB5B-68B8642835AA}" type="slidenum">
              <a:rPr lang="en-US" altLang="en-US" sz="1300"/>
              <a:pPr eaLnBrk="1" hangingPunct="1">
                <a:spcBef>
                  <a:spcPct val="0"/>
                </a:spcBef>
              </a:pPr>
              <a:t>70</a:t>
            </a:fld>
            <a:endParaRPr lang="en-US" altLang="en-US" sz="1300"/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084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4C3F47-8779-4D44-8174-66AC5066752D}" type="slidenum">
              <a:rPr lang="en-US" altLang="en-US" sz="1300"/>
              <a:pPr eaLnBrk="1" hangingPunct="1">
                <a:spcBef>
                  <a:spcPct val="0"/>
                </a:spcBef>
              </a:pPr>
              <a:t>71</a:t>
            </a:fld>
            <a:endParaRPr lang="en-US" altLang="en-US" sz="1300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87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7EDD85-174F-4D6F-BBB6-D09D51449687}" type="slidenum">
              <a:rPr lang="en-US" altLang="en-US" sz="1300"/>
              <a:pPr eaLnBrk="1" hangingPunct="1">
                <a:spcBef>
                  <a:spcPct val="0"/>
                </a:spcBef>
              </a:pPr>
              <a:t>72</a:t>
            </a:fld>
            <a:endParaRPr lang="en-US" altLang="en-US" sz="1300"/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9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A4AB20-C9DF-448F-B880-0D55E15C4025}" type="slidenum">
              <a:rPr lang="en-US" altLang="en-US" sz="1300"/>
              <a:pPr eaLnBrk="1" hangingPunct="1">
                <a:spcBef>
                  <a:spcPct val="0"/>
                </a:spcBef>
              </a:pPr>
              <a:t>73</a:t>
            </a:fld>
            <a:endParaRPr lang="en-US" altLang="en-US" sz="130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512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B68F81-1BAD-4E58-820F-4392926E8942}" type="slidenum">
              <a:rPr lang="en-US" altLang="en-US" sz="1300"/>
              <a:pPr eaLnBrk="1" hangingPunct="1">
                <a:spcBef>
                  <a:spcPct val="0"/>
                </a:spcBef>
              </a:pPr>
              <a:t>74</a:t>
            </a:fld>
            <a:endParaRPr lang="en-US" altLang="en-US" sz="1300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047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2BC77F-078F-44A9-B995-17468B84CDF6}" type="slidenum">
              <a:rPr lang="en-US" altLang="en-US" sz="1300"/>
              <a:pPr eaLnBrk="1" hangingPunct="1">
                <a:spcBef>
                  <a:spcPct val="0"/>
                </a:spcBef>
              </a:pPr>
              <a:t>75</a:t>
            </a:fld>
            <a:endParaRPr lang="en-US" altLang="en-US" sz="1300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320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D439FA-4BE8-42DF-A95B-8FE1CA792B20}" type="slidenum">
              <a:rPr lang="en-US" altLang="en-US" sz="1300"/>
              <a:pPr eaLnBrk="1" hangingPunct="1">
                <a:spcBef>
                  <a:spcPct val="0"/>
                </a:spcBef>
              </a:pPr>
              <a:t>76</a:t>
            </a:fld>
            <a:endParaRPr lang="en-US" altLang="en-US" sz="1300"/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19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CFDBA0-7120-43E9-8B7D-4772036735B6}" type="slidenum">
              <a:rPr lang="en-US" altLang="en-US" sz="1300"/>
              <a:pPr eaLnBrk="1" hangingPunct="1">
                <a:spcBef>
                  <a:spcPct val="0"/>
                </a:spcBef>
              </a:pPr>
              <a:t>77</a:t>
            </a:fld>
            <a:endParaRPr lang="en-US" altLang="en-US" sz="130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744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810656-9802-4060-8969-CA0A8D4E4A0E}" type="slidenum">
              <a:rPr lang="en-US" altLang="en-US" sz="1300"/>
              <a:pPr eaLnBrk="1" hangingPunct="1">
                <a:spcBef>
                  <a:spcPct val="0"/>
                </a:spcBef>
              </a:pPr>
              <a:t>78</a:t>
            </a:fld>
            <a:endParaRPr lang="en-US" altLang="en-US" sz="1300"/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627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7A2953-A123-41CF-8939-F23B13147AF6}" type="slidenum">
              <a:rPr lang="en-US" altLang="en-US" sz="1300"/>
              <a:pPr eaLnBrk="1" hangingPunct="1">
                <a:spcBef>
                  <a:spcPct val="0"/>
                </a:spcBef>
              </a:pPr>
              <a:t>79</a:t>
            </a:fld>
            <a:endParaRPr lang="en-US" altLang="en-US" sz="1300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3BA50C-18EB-4DDD-8C69-4E0235BC6A36}" type="slidenum">
              <a:rPr lang="en-US" altLang="en-US" sz="1300"/>
              <a:pPr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567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F9BF21-105C-4498-A360-90D76C114A9C}" type="slidenum">
              <a:rPr lang="en-US" altLang="en-US" sz="1300"/>
              <a:pPr eaLnBrk="1" hangingPunct="1">
                <a:spcBef>
                  <a:spcPct val="0"/>
                </a:spcBef>
              </a:pPr>
              <a:t>80</a:t>
            </a:fld>
            <a:endParaRPr lang="en-US" altLang="en-US" sz="1300"/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518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A32599-FB21-4630-A2E0-362A4640E4A3}" type="slidenum">
              <a:rPr lang="en-US" altLang="en-US" sz="1300"/>
              <a:pPr eaLnBrk="1" hangingPunct="1">
                <a:spcBef>
                  <a:spcPct val="0"/>
                </a:spcBef>
              </a:pPr>
              <a:t>81</a:t>
            </a:fld>
            <a:endParaRPr lang="en-US" altLang="en-US" sz="1300"/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629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588DC0-A151-4677-A87E-10A1023D2229}" type="slidenum">
              <a:rPr lang="en-US" altLang="en-US" sz="1300"/>
              <a:pPr eaLnBrk="1" hangingPunct="1">
                <a:spcBef>
                  <a:spcPct val="0"/>
                </a:spcBef>
              </a:pPr>
              <a:t>82</a:t>
            </a:fld>
            <a:endParaRPr lang="en-US" altLang="en-US" sz="1300"/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17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BB680-751C-43D7-B2B1-BA8626CA8D33}" type="slidenum">
              <a:rPr lang="en-US" altLang="en-US" sz="1300"/>
              <a:pPr eaLnBrk="1" hangingPunct="1">
                <a:spcBef>
                  <a:spcPct val="0"/>
                </a:spcBef>
              </a:pPr>
              <a:t>83</a:t>
            </a:fld>
            <a:endParaRPr lang="en-US" altLang="en-US" sz="1300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211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6CF692-08E3-4682-A664-42CC065D1229}" type="slidenum">
              <a:rPr lang="en-US" altLang="en-US" sz="1300"/>
              <a:pPr eaLnBrk="1" hangingPunct="1">
                <a:spcBef>
                  <a:spcPct val="0"/>
                </a:spcBef>
              </a:pPr>
              <a:t>84</a:t>
            </a:fld>
            <a:endParaRPr lang="en-US" altLang="en-US" sz="1300"/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65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F1C11D-870D-416B-9E87-0BB71056CB8E}" type="slidenum">
              <a:rPr lang="en-US" altLang="en-US" sz="1300"/>
              <a:pPr eaLnBrk="1" hangingPunct="1">
                <a:spcBef>
                  <a:spcPct val="0"/>
                </a:spcBef>
              </a:pPr>
              <a:t>85</a:t>
            </a:fld>
            <a:endParaRPr lang="en-US" altLang="en-US" sz="1300"/>
          </a:p>
        </p:txBody>
      </p:sp>
      <p:sp>
        <p:nvSpPr>
          <p:cNvPr id="340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674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1FEDEE-F354-4A1B-9383-70D6E9480A61}" type="slidenum">
              <a:rPr lang="en-US" altLang="en-US" sz="1300"/>
              <a:pPr eaLnBrk="1" hangingPunct="1">
                <a:spcBef>
                  <a:spcPct val="0"/>
                </a:spcBef>
              </a:pPr>
              <a:t>86</a:t>
            </a:fld>
            <a:endParaRPr lang="en-US" altLang="en-US" sz="1300"/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9014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547D21-83AA-4474-8D6B-80E201813C57}" type="slidenum">
              <a:rPr lang="en-US" altLang="en-US" sz="1300"/>
              <a:pPr eaLnBrk="1" hangingPunct="1">
                <a:spcBef>
                  <a:spcPct val="0"/>
                </a:spcBef>
              </a:pPr>
              <a:t>87</a:t>
            </a:fld>
            <a:endParaRPr lang="en-US" altLang="en-US" sz="1300"/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9990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93206-0C77-424D-82EB-67B8BB10B0A9}" type="slidenum">
              <a:rPr lang="en-US" altLang="en-US" sz="1300"/>
              <a:pPr eaLnBrk="1" hangingPunct="1">
                <a:spcBef>
                  <a:spcPct val="0"/>
                </a:spcBef>
              </a:pPr>
              <a:t>88</a:t>
            </a:fld>
            <a:endParaRPr lang="en-US" altLang="en-US" sz="1300"/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676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50022A-3CF4-41B0-939D-A86AB18764E6}" type="slidenum">
              <a:rPr lang="en-US" altLang="en-US" sz="1300"/>
              <a:pPr eaLnBrk="1" hangingPunct="1">
                <a:spcBef>
                  <a:spcPct val="0"/>
                </a:spcBef>
              </a:pPr>
              <a:t>89</a:t>
            </a:fld>
            <a:endParaRPr lang="en-US" altLang="en-US" sz="1300"/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9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CE4289-2938-4764-B2D0-1D5D79BE7748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56199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CDCEBA-B041-4552-9176-886EC7ABB76C}" type="slidenum">
              <a:rPr lang="en-US" altLang="en-US" sz="1300"/>
              <a:pPr eaLnBrk="1" hangingPunct="1">
                <a:spcBef>
                  <a:spcPct val="0"/>
                </a:spcBef>
              </a:pPr>
              <a:t>90</a:t>
            </a:fld>
            <a:endParaRPr lang="en-US" altLang="en-US" sz="1300"/>
          </a:p>
        </p:txBody>
      </p:sp>
      <p:sp>
        <p:nvSpPr>
          <p:cNvPr id="346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22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D7F4BD-B3BE-4114-B64F-F5627D6DFB05}" type="slidenum">
              <a:rPr lang="en-US" altLang="en-US" sz="1300"/>
              <a:pPr eaLnBrk="1" hangingPunct="1">
                <a:spcBef>
                  <a:spcPct val="0"/>
                </a:spcBef>
              </a:pPr>
              <a:t>91</a:t>
            </a:fld>
            <a:endParaRPr lang="en-US" altLang="en-US" sz="1300"/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051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1E6267-928B-4B66-A749-182856BE06B0}" type="slidenum">
              <a:rPr lang="en-US" altLang="en-US" sz="1300"/>
              <a:pPr eaLnBrk="1" hangingPunct="1">
                <a:spcBef>
                  <a:spcPct val="0"/>
                </a:spcBef>
              </a:pPr>
              <a:t>92</a:t>
            </a:fld>
            <a:endParaRPr lang="en-US" altLang="en-US" sz="1300"/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250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B91B9C-BC7D-4DBD-AF53-767DECA52B22}" type="slidenum">
              <a:rPr lang="en-US" altLang="en-US" sz="1300"/>
              <a:pPr eaLnBrk="1" hangingPunct="1">
                <a:spcBef>
                  <a:spcPct val="0"/>
                </a:spcBef>
              </a:pPr>
              <a:t>93</a:t>
            </a:fld>
            <a:endParaRPr lang="en-US" altLang="en-US" sz="1300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814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B04AC-2BC4-4A3E-8D47-466D1DDD303C}" type="slidenum">
              <a:rPr lang="en-US" altLang="en-US" sz="1300"/>
              <a:pPr eaLnBrk="1" hangingPunct="1">
                <a:spcBef>
                  <a:spcPct val="0"/>
                </a:spcBef>
              </a:pPr>
              <a:t>94</a:t>
            </a:fld>
            <a:endParaRPr lang="en-US" altLang="en-US" sz="1300"/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075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1DD154-C1CA-4171-9A79-0269F5E44836}" type="slidenum">
              <a:rPr lang="en-US" altLang="en-US" sz="1300"/>
              <a:pPr eaLnBrk="1" hangingPunct="1">
                <a:spcBef>
                  <a:spcPct val="0"/>
                </a:spcBef>
              </a:pPr>
              <a:t>95</a:t>
            </a:fld>
            <a:endParaRPr lang="en-US" altLang="en-US" sz="130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625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7D7B74-61EE-4299-84EE-D4D3BF701352}" type="slidenum">
              <a:rPr lang="en-US" altLang="en-US" sz="1300"/>
              <a:pPr eaLnBrk="1" hangingPunct="1">
                <a:spcBef>
                  <a:spcPct val="0"/>
                </a:spcBef>
              </a:pPr>
              <a:t>96</a:t>
            </a:fld>
            <a:endParaRPr lang="en-US" altLang="en-US" sz="1300"/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6345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921235-8390-4C41-98F1-ED82133711A0}" type="slidenum">
              <a:rPr lang="en-US" altLang="en-US" sz="1300"/>
              <a:pPr eaLnBrk="1" hangingPunct="1">
                <a:spcBef>
                  <a:spcPct val="0"/>
                </a:spcBef>
              </a:pPr>
              <a:t>97</a:t>
            </a:fld>
            <a:endParaRPr lang="en-US" altLang="en-US" sz="1300"/>
          </a:p>
        </p:txBody>
      </p:sp>
      <p:sp>
        <p:nvSpPr>
          <p:cNvPr id="353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9266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ADA3F4-780E-492F-896A-ED3E6E0CE0DF}" type="slidenum">
              <a:rPr lang="en-US" altLang="en-US" sz="1300"/>
              <a:pPr eaLnBrk="1" hangingPunct="1">
                <a:spcBef>
                  <a:spcPct val="0"/>
                </a:spcBef>
              </a:pPr>
              <a:t>98</a:t>
            </a:fld>
            <a:endParaRPr lang="en-US" altLang="en-US" sz="1300"/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858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D82B7-A9DC-4B5D-95CB-7B938161D88D}" type="slidenum">
              <a:rPr lang="en-US" altLang="en-US" sz="1300"/>
              <a:pPr eaLnBrk="1" hangingPunct="1">
                <a:spcBef>
                  <a:spcPct val="0"/>
                </a:spcBef>
              </a:pPr>
              <a:t>99</a:t>
            </a:fld>
            <a:endParaRPr lang="en-US" altLang="en-US" sz="1300"/>
          </a:p>
        </p:txBody>
      </p:sp>
      <p:sp>
        <p:nvSpPr>
          <p:cNvPr id="355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3352800"/>
            <a:ext cx="8229600" cy="1143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44500" y="3219450"/>
            <a:ext cx="381000" cy="38100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 Unicode MS" pitchFamily="34" charset="-128"/>
              <a:buNone/>
              <a:defRPr>
                <a:solidFill>
                  <a:srgbClr val="00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EF8A8-E029-4828-93A0-D995E06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81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341FC-E438-48F8-9682-1AEABDFD9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06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7A942-BF82-40AD-9CC0-8127C0491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4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BC9B9-2050-4FBD-9124-73DB07B36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35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C21AC-33CF-44FD-9E53-CB3B9A9FE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3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688FF-92BE-4B97-A365-5B1B17A7D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10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3F876-C221-4DAC-9529-B45A5B337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3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F928C-D3C2-42B3-B08B-12EFB0E72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9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A3F40-4AC2-4488-A203-896A42065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94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2B86F-2F11-4744-90B2-A41B2F3B25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2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97EAD-8194-4366-BFD0-1F1AB852E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7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AEE02-A762-41D5-A641-90E74C61CD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4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DB0DC-1B6F-4A68-91A4-7EA08AF73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1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006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>
              <a:cs typeface="+mn-cs"/>
            </a:endParaRP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6600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CS5214 - Slide set 1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660066"/>
                </a:solidFill>
              </a:defRPr>
            </a:lvl1pPr>
          </a:lstStyle>
          <a:p>
            <a:fld id="{07825B38-1563-41B3-9067-26E05F0889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371600"/>
            <a:ext cx="8229600" cy="76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381000" y="1333500"/>
            <a:ext cx="152400" cy="15240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Arial Unicode MS" panose="020B0604020202020204" pitchFamily="34" charset="-128"/>
        <a:buChar char="➤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66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icl.cs.utk.edu/papi/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ongwf@comp.nus.edu.s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The Design of Optimising Compilers</a:t>
            </a:r>
            <a:r>
              <a:rPr lang="en-US" altLang="en-US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038600"/>
            <a:ext cx="6705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Wong Weng Fai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COM2-03-56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wongwf@comp.nus.edu.sg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3505200" y="762000"/>
            <a:ext cx="1905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CS5214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9B837B-CA78-4BB7-B742-55EA68049F5F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0901" name="WordArt 2"/>
          <p:cNvSpPr>
            <a:spLocks noChangeArrowheads="1" noChangeShapeType="1" noTextEdit="1"/>
          </p:cNvSpPr>
          <p:nvPr/>
        </p:nvSpPr>
        <p:spPr bwMode="auto">
          <a:xfrm>
            <a:off x="2182813" y="2895600"/>
            <a:ext cx="6638925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6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  <a:contourClr>
                <a:srgbClr val="DCEBF5"/>
              </a:contourClr>
            </a:sp3d>
          </a:bodyPr>
          <a:lstStyle/>
          <a:p>
            <a:pPr algn="ctr"/>
            <a:r>
              <a:rPr lang="en-US" sz="6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Rounded MT Bold" panose="020F0704030504030204" pitchFamily="34" charset="0"/>
              </a:rPr>
              <a:t>Compiler Preliminaries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30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3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6EB16B-4C69-4F4D-B5B2-CC505D97492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pic>
        <p:nvPicPr>
          <p:cNvPr id="173061" name="Picture 2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452438"/>
            <a:ext cx="7667625" cy="6216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4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4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A00EE5-5DB0-4FAA-8C02-6B1591016ACF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pic>
        <p:nvPicPr>
          <p:cNvPr id="174085" name="Picture 2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125" y="2566988"/>
            <a:ext cx="7905750" cy="15430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5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5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A53EB07-862A-4FE1-BB57-9EDF161FEBAE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5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Example</a:t>
            </a:r>
          </a:p>
        </p:txBody>
      </p:sp>
      <p:sp>
        <p:nvSpPr>
          <p:cNvPr id="175110" name="Text Box 3"/>
          <p:cNvSpPr txBox="1">
            <a:spLocks noChangeArrowheads="1"/>
          </p:cNvSpPr>
          <p:nvPr/>
        </p:nvSpPr>
        <p:spPr bwMode="auto">
          <a:xfrm>
            <a:off x="6945313" y="3149600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global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75111" name="Text Box 4"/>
          <p:cNvSpPr txBox="1">
            <a:spLocks noChangeArrowheads="1"/>
          </p:cNvSpPr>
          <p:nvPr/>
        </p:nvSpPr>
        <p:spPr bwMode="auto">
          <a:xfrm>
            <a:off x="5467350" y="320992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5112" name="Text Box 5"/>
          <p:cNvSpPr txBox="1">
            <a:spLocks noChangeArrowheads="1"/>
          </p:cNvSpPr>
          <p:nvPr/>
        </p:nvSpPr>
        <p:spPr bwMode="auto">
          <a:xfrm>
            <a:off x="6321425" y="2312988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:=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5113" name="Text Box 6"/>
          <p:cNvSpPr txBox="1">
            <a:spLocks noChangeArrowheads="1"/>
          </p:cNvSpPr>
          <p:nvPr/>
        </p:nvSpPr>
        <p:spPr bwMode="auto">
          <a:xfrm>
            <a:off x="3811588" y="4905375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75114" name="Text Box 7"/>
          <p:cNvSpPr txBox="1">
            <a:spLocks noChangeArrowheads="1"/>
          </p:cNvSpPr>
          <p:nvPr/>
        </p:nvSpPr>
        <p:spPr bwMode="auto">
          <a:xfrm>
            <a:off x="4964113" y="4906963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sp</a:t>
            </a:r>
          </a:p>
        </p:txBody>
      </p:sp>
      <p:sp>
        <p:nvSpPr>
          <p:cNvPr id="175115" name="Text Box 8"/>
          <p:cNvSpPr txBox="1">
            <a:spLocks noChangeArrowheads="1"/>
          </p:cNvSpPr>
          <p:nvPr/>
        </p:nvSpPr>
        <p:spPr bwMode="auto">
          <a:xfrm>
            <a:off x="5354638" y="589280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75116" name="Text Box 9"/>
          <p:cNvSpPr txBox="1">
            <a:spLocks noChangeArrowheads="1"/>
          </p:cNvSpPr>
          <p:nvPr/>
        </p:nvSpPr>
        <p:spPr bwMode="auto">
          <a:xfrm>
            <a:off x="6891338" y="58801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sp</a:t>
            </a:r>
          </a:p>
        </p:txBody>
      </p:sp>
      <p:sp>
        <p:nvSpPr>
          <p:cNvPr id="175117" name="Text Box 10"/>
          <p:cNvSpPr txBox="1">
            <a:spLocks noChangeArrowheads="1"/>
          </p:cNvSpPr>
          <p:nvPr/>
        </p:nvSpPr>
        <p:spPr bwMode="auto">
          <a:xfrm>
            <a:off x="6307138" y="4408488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5118" name="Text Box 11"/>
          <p:cNvSpPr txBox="1">
            <a:spLocks noChangeArrowheads="1"/>
          </p:cNvSpPr>
          <p:nvPr/>
        </p:nvSpPr>
        <p:spPr bwMode="auto">
          <a:xfrm>
            <a:off x="5638800" y="383063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5119" name="Text Box 12"/>
          <p:cNvSpPr txBox="1">
            <a:spLocks noChangeArrowheads="1"/>
          </p:cNvSpPr>
          <p:nvPr/>
        </p:nvSpPr>
        <p:spPr bwMode="auto">
          <a:xfrm>
            <a:off x="4730750" y="4419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5120" name="Text Box 13"/>
          <p:cNvSpPr txBox="1">
            <a:spLocks noChangeArrowheads="1"/>
          </p:cNvSpPr>
          <p:nvPr/>
        </p:nvSpPr>
        <p:spPr bwMode="auto">
          <a:xfrm>
            <a:off x="6435725" y="514191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5121" name="Line 14"/>
          <p:cNvSpPr>
            <a:spLocks noChangeShapeType="1"/>
          </p:cNvSpPr>
          <p:nvPr/>
        </p:nvSpPr>
        <p:spPr bwMode="auto">
          <a:xfrm flipV="1">
            <a:off x="4359275" y="4703763"/>
            <a:ext cx="45085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2" name="Line 15"/>
          <p:cNvSpPr>
            <a:spLocks noChangeShapeType="1"/>
          </p:cNvSpPr>
          <p:nvPr/>
        </p:nvSpPr>
        <p:spPr bwMode="auto">
          <a:xfrm flipH="1" flipV="1">
            <a:off x="4983163" y="4718050"/>
            <a:ext cx="277812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3" name="Line 16"/>
          <p:cNvSpPr>
            <a:spLocks noChangeShapeType="1"/>
          </p:cNvSpPr>
          <p:nvPr/>
        </p:nvSpPr>
        <p:spPr bwMode="auto">
          <a:xfrm flipV="1">
            <a:off x="5008563" y="4121150"/>
            <a:ext cx="7302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4" name="Line 17"/>
          <p:cNvSpPr>
            <a:spLocks noChangeShapeType="1"/>
          </p:cNvSpPr>
          <p:nvPr/>
        </p:nvSpPr>
        <p:spPr bwMode="auto">
          <a:xfrm flipH="1" flipV="1">
            <a:off x="5910263" y="4108450"/>
            <a:ext cx="6762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5" name="Line 18"/>
          <p:cNvSpPr>
            <a:spLocks noChangeShapeType="1"/>
          </p:cNvSpPr>
          <p:nvPr/>
        </p:nvSpPr>
        <p:spPr bwMode="auto">
          <a:xfrm flipV="1">
            <a:off x="5778500" y="3578225"/>
            <a:ext cx="127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6" name="Line 19"/>
          <p:cNvSpPr>
            <a:spLocks noChangeShapeType="1"/>
          </p:cNvSpPr>
          <p:nvPr/>
        </p:nvSpPr>
        <p:spPr bwMode="auto">
          <a:xfrm flipV="1">
            <a:off x="5818188" y="2676525"/>
            <a:ext cx="63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7" name="Line 20"/>
          <p:cNvSpPr>
            <a:spLocks noChangeShapeType="1"/>
          </p:cNvSpPr>
          <p:nvPr/>
        </p:nvSpPr>
        <p:spPr bwMode="auto">
          <a:xfrm flipH="1" flipV="1">
            <a:off x="6745288" y="2690813"/>
            <a:ext cx="728662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8" name="Line 21"/>
          <p:cNvSpPr>
            <a:spLocks noChangeShapeType="1"/>
          </p:cNvSpPr>
          <p:nvPr/>
        </p:nvSpPr>
        <p:spPr bwMode="auto">
          <a:xfrm flipV="1">
            <a:off x="5843588" y="5459413"/>
            <a:ext cx="663575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9" name="Line 22"/>
          <p:cNvSpPr>
            <a:spLocks noChangeShapeType="1"/>
          </p:cNvSpPr>
          <p:nvPr/>
        </p:nvSpPr>
        <p:spPr bwMode="auto">
          <a:xfrm flipH="1" flipV="1">
            <a:off x="6653213" y="5486400"/>
            <a:ext cx="5429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0" name="Line 23"/>
          <p:cNvSpPr>
            <a:spLocks noChangeShapeType="1"/>
          </p:cNvSpPr>
          <p:nvPr/>
        </p:nvSpPr>
        <p:spPr bwMode="auto">
          <a:xfrm flipV="1">
            <a:off x="6599238" y="479742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6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6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37116BF-A6E6-40BB-8CE7-3C3BF02AC10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6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Example</a:t>
            </a:r>
          </a:p>
        </p:txBody>
      </p:sp>
      <p:sp>
        <p:nvSpPr>
          <p:cNvPr id="176134" name="Text Box 3"/>
          <p:cNvSpPr txBox="1">
            <a:spLocks noChangeArrowheads="1"/>
          </p:cNvSpPr>
          <p:nvPr/>
        </p:nvSpPr>
        <p:spPr bwMode="auto">
          <a:xfrm>
            <a:off x="6945313" y="3149600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global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76135" name="Text Box 4"/>
          <p:cNvSpPr txBox="1">
            <a:spLocks noChangeArrowheads="1"/>
          </p:cNvSpPr>
          <p:nvPr/>
        </p:nvSpPr>
        <p:spPr bwMode="auto">
          <a:xfrm>
            <a:off x="5467350" y="320992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136" name="Text Box 5"/>
          <p:cNvSpPr txBox="1">
            <a:spLocks noChangeArrowheads="1"/>
          </p:cNvSpPr>
          <p:nvPr/>
        </p:nvSpPr>
        <p:spPr bwMode="auto">
          <a:xfrm>
            <a:off x="6321425" y="2312988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:=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137" name="Text Box 6"/>
          <p:cNvSpPr txBox="1">
            <a:spLocks noChangeArrowheads="1"/>
          </p:cNvSpPr>
          <p:nvPr/>
        </p:nvSpPr>
        <p:spPr bwMode="auto">
          <a:xfrm>
            <a:off x="3957638" y="4905375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8" name="Text Box 7"/>
          <p:cNvSpPr txBox="1">
            <a:spLocks noChangeArrowheads="1"/>
          </p:cNvSpPr>
          <p:nvPr/>
        </p:nvSpPr>
        <p:spPr bwMode="auto">
          <a:xfrm>
            <a:off x="4964113" y="4906963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sp</a:t>
            </a:r>
          </a:p>
        </p:txBody>
      </p:sp>
      <p:sp>
        <p:nvSpPr>
          <p:cNvPr id="176139" name="Text Box 8"/>
          <p:cNvSpPr txBox="1">
            <a:spLocks noChangeArrowheads="1"/>
          </p:cNvSpPr>
          <p:nvPr/>
        </p:nvSpPr>
        <p:spPr bwMode="auto">
          <a:xfrm>
            <a:off x="5354638" y="589280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76140" name="Text Box 9"/>
          <p:cNvSpPr txBox="1">
            <a:spLocks noChangeArrowheads="1"/>
          </p:cNvSpPr>
          <p:nvPr/>
        </p:nvSpPr>
        <p:spPr bwMode="auto">
          <a:xfrm>
            <a:off x="6891338" y="58801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sp</a:t>
            </a:r>
          </a:p>
        </p:txBody>
      </p:sp>
      <p:sp>
        <p:nvSpPr>
          <p:cNvPr id="176141" name="Text Box 10"/>
          <p:cNvSpPr txBox="1">
            <a:spLocks noChangeArrowheads="1"/>
          </p:cNvSpPr>
          <p:nvPr/>
        </p:nvSpPr>
        <p:spPr bwMode="auto">
          <a:xfrm>
            <a:off x="6307138" y="4408488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142" name="Text Box 11"/>
          <p:cNvSpPr txBox="1">
            <a:spLocks noChangeArrowheads="1"/>
          </p:cNvSpPr>
          <p:nvPr/>
        </p:nvSpPr>
        <p:spPr bwMode="auto">
          <a:xfrm>
            <a:off x="5638800" y="383063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143" name="Text Box 12"/>
          <p:cNvSpPr txBox="1">
            <a:spLocks noChangeArrowheads="1"/>
          </p:cNvSpPr>
          <p:nvPr/>
        </p:nvSpPr>
        <p:spPr bwMode="auto">
          <a:xfrm>
            <a:off x="4730750" y="44196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144" name="Text Box 13"/>
          <p:cNvSpPr txBox="1">
            <a:spLocks noChangeArrowheads="1"/>
          </p:cNvSpPr>
          <p:nvPr/>
        </p:nvSpPr>
        <p:spPr bwMode="auto">
          <a:xfrm>
            <a:off x="6435725" y="514191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145" name="Line 14"/>
          <p:cNvSpPr>
            <a:spLocks noChangeShapeType="1"/>
          </p:cNvSpPr>
          <p:nvPr/>
        </p:nvSpPr>
        <p:spPr bwMode="auto">
          <a:xfrm flipV="1">
            <a:off x="4359275" y="4703763"/>
            <a:ext cx="45085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5"/>
          <p:cNvSpPr>
            <a:spLocks noChangeShapeType="1"/>
          </p:cNvSpPr>
          <p:nvPr/>
        </p:nvSpPr>
        <p:spPr bwMode="auto">
          <a:xfrm flipH="1" flipV="1">
            <a:off x="4983163" y="4718050"/>
            <a:ext cx="277812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6"/>
          <p:cNvSpPr>
            <a:spLocks noChangeShapeType="1"/>
          </p:cNvSpPr>
          <p:nvPr/>
        </p:nvSpPr>
        <p:spPr bwMode="auto">
          <a:xfrm flipV="1">
            <a:off x="5008563" y="4121150"/>
            <a:ext cx="7302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Line 17"/>
          <p:cNvSpPr>
            <a:spLocks noChangeShapeType="1"/>
          </p:cNvSpPr>
          <p:nvPr/>
        </p:nvSpPr>
        <p:spPr bwMode="auto">
          <a:xfrm flipH="1" flipV="1">
            <a:off x="5910263" y="4108450"/>
            <a:ext cx="6762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9" name="Line 18"/>
          <p:cNvSpPr>
            <a:spLocks noChangeShapeType="1"/>
          </p:cNvSpPr>
          <p:nvPr/>
        </p:nvSpPr>
        <p:spPr bwMode="auto">
          <a:xfrm flipV="1">
            <a:off x="5778500" y="3578225"/>
            <a:ext cx="127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Line 19"/>
          <p:cNvSpPr>
            <a:spLocks noChangeShapeType="1"/>
          </p:cNvSpPr>
          <p:nvPr/>
        </p:nvSpPr>
        <p:spPr bwMode="auto">
          <a:xfrm flipV="1">
            <a:off x="5818188" y="2676525"/>
            <a:ext cx="63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1" name="Line 20"/>
          <p:cNvSpPr>
            <a:spLocks noChangeShapeType="1"/>
          </p:cNvSpPr>
          <p:nvPr/>
        </p:nvSpPr>
        <p:spPr bwMode="auto">
          <a:xfrm flipH="1" flipV="1">
            <a:off x="6745288" y="2690813"/>
            <a:ext cx="728662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2" name="Line 21"/>
          <p:cNvSpPr>
            <a:spLocks noChangeShapeType="1"/>
          </p:cNvSpPr>
          <p:nvPr/>
        </p:nvSpPr>
        <p:spPr bwMode="auto">
          <a:xfrm flipV="1">
            <a:off x="5843588" y="5459413"/>
            <a:ext cx="663575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3" name="Line 22"/>
          <p:cNvSpPr>
            <a:spLocks noChangeShapeType="1"/>
          </p:cNvSpPr>
          <p:nvPr/>
        </p:nvSpPr>
        <p:spPr bwMode="auto">
          <a:xfrm flipH="1" flipV="1">
            <a:off x="6653213" y="5486400"/>
            <a:ext cx="5429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4" name="Line 23"/>
          <p:cNvSpPr>
            <a:spLocks noChangeShapeType="1"/>
          </p:cNvSpPr>
          <p:nvPr/>
        </p:nvSpPr>
        <p:spPr bwMode="auto">
          <a:xfrm flipV="1">
            <a:off x="6599238" y="479742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5" name="Text Box 24"/>
          <p:cNvSpPr txBox="1">
            <a:spLocks noChangeArrowheads="1"/>
          </p:cNvSpPr>
          <p:nvPr/>
        </p:nvSpPr>
        <p:spPr bwMode="auto">
          <a:xfrm>
            <a:off x="1682750" y="1987550"/>
            <a:ext cx="1882775" cy="396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mov #a, R0</a:t>
            </a:r>
          </a:p>
        </p:txBody>
      </p:sp>
      <p:sp>
        <p:nvSpPr>
          <p:cNvPr id="176156" name="Text Box 25"/>
          <p:cNvSpPr txBox="1">
            <a:spLocks noChangeArrowheads="1"/>
          </p:cNvSpPr>
          <p:nvPr/>
        </p:nvSpPr>
        <p:spPr bwMode="auto">
          <a:xfrm>
            <a:off x="3922713" y="458152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CCFF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7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7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0117A5-F95E-4D23-ADA9-1C57D49940D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7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Example</a:t>
            </a:r>
          </a:p>
        </p:txBody>
      </p:sp>
      <p:sp>
        <p:nvSpPr>
          <p:cNvPr id="177158" name="Text Box 3"/>
          <p:cNvSpPr txBox="1">
            <a:spLocks noChangeArrowheads="1"/>
          </p:cNvSpPr>
          <p:nvPr/>
        </p:nvSpPr>
        <p:spPr bwMode="auto">
          <a:xfrm>
            <a:off x="6945313" y="3149600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global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77159" name="Text Box 4"/>
          <p:cNvSpPr txBox="1">
            <a:spLocks noChangeArrowheads="1"/>
          </p:cNvSpPr>
          <p:nvPr/>
        </p:nvSpPr>
        <p:spPr bwMode="auto">
          <a:xfrm>
            <a:off x="5467350" y="320992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7160" name="Text Box 5"/>
          <p:cNvSpPr txBox="1">
            <a:spLocks noChangeArrowheads="1"/>
          </p:cNvSpPr>
          <p:nvPr/>
        </p:nvSpPr>
        <p:spPr bwMode="auto">
          <a:xfrm>
            <a:off x="6321425" y="2312988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:=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7161" name="Text Box 6"/>
          <p:cNvSpPr txBox="1">
            <a:spLocks noChangeArrowheads="1"/>
          </p:cNvSpPr>
          <p:nvPr/>
        </p:nvSpPr>
        <p:spPr bwMode="auto">
          <a:xfrm>
            <a:off x="4514850" y="4454525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7162" name="Text Box 7"/>
          <p:cNvSpPr txBox="1">
            <a:spLocks noChangeArrowheads="1"/>
          </p:cNvSpPr>
          <p:nvPr/>
        </p:nvSpPr>
        <p:spPr bwMode="auto">
          <a:xfrm>
            <a:off x="5354638" y="5892800"/>
            <a:ext cx="1044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77163" name="Text Box 8"/>
          <p:cNvSpPr txBox="1">
            <a:spLocks noChangeArrowheads="1"/>
          </p:cNvSpPr>
          <p:nvPr/>
        </p:nvSpPr>
        <p:spPr bwMode="auto">
          <a:xfrm>
            <a:off x="6891338" y="58801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sp</a:t>
            </a:r>
          </a:p>
        </p:txBody>
      </p:sp>
      <p:sp>
        <p:nvSpPr>
          <p:cNvPr id="177164" name="Text Box 9"/>
          <p:cNvSpPr txBox="1">
            <a:spLocks noChangeArrowheads="1"/>
          </p:cNvSpPr>
          <p:nvPr/>
        </p:nvSpPr>
        <p:spPr bwMode="auto">
          <a:xfrm>
            <a:off x="6307138" y="4408488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7165" name="Text Box 10"/>
          <p:cNvSpPr txBox="1">
            <a:spLocks noChangeArrowheads="1"/>
          </p:cNvSpPr>
          <p:nvPr/>
        </p:nvSpPr>
        <p:spPr bwMode="auto">
          <a:xfrm>
            <a:off x="5638800" y="383063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7166" name="Text Box 11"/>
          <p:cNvSpPr txBox="1">
            <a:spLocks noChangeArrowheads="1"/>
          </p:cNvSpPr>
          <p:nvPr/>
        </p:nvSpPr>
        <p:spPr bwMode="auto">
          <a:xfrm>
            <a:off x="6435725" y="514191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7167" name="Line 12"/>
          <p:cNvSpPr>
            <a:spLocks noChangeShapeType="1"/>
          </p:cNvSpPr>
          <p:nvPr/>
        </p:nvSpPr>
        <p:spPr bwMode="auto">
          <a:xfrm flipV="1">
            <a:off x="5008563" y="4121150"/>
            <a:ext cx="73025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8" name="Line 13"/>
          <p:cNvSpPr>
            <a:spLocks noChangeShapeType="1"/>
          </p:cNvSpPr>
          <p:nvPr/>
        </p:nvSpPr>
        <p:spPr bwMode="auto">
          <a:xfrm flipH="1" flipV="1">
            <a:off x="5910263" y="4108450"/>
            <a:ext cx="6762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9" name="Line 14"/>
          <p:cNvSpPr>
            <a:spLocks noChangeShapeType="1"/>
          </p:cNvSpPr>
          <p:nvPr/>
        </p:nvSpPr>
        <p:spPr bwMode="auto">
          <a:xfrm flipV="1">
            <a:off x="5778500" y="3578225"/>
            <a:ext cx="127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0" name="Line 15"/>
          <p:cNvSpPr>
            <a:spLocks noChangeShapeType="1"/>
          </p:cNvSpPr>
          <p:nvPr/>
        </p:nvSpPr>
        <p:spPr bwMode="auto">
          <a:xfrm flipV="1">
            <a:off x="5818188" y="2676525"/>
            <a:ext cx="63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1" name="Line 16"/>
          <p:cNvSpPr>
            <a:spLocks noChangeShapeType="1"/>
          </p:cNvSpPr>
          <p:nvPr/>
        </p:nvSpPr>
        <p:spPr bwMode="auto">
          <a:xfrm flipH="1" flipV="1">
            <a:off x="6745288" y="2690813"/>
            <a:ext cx="728662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2" name="Line 17"/>
          <p:cNvSpPr>
            <a:spLocks noChangeShapeType="1"/>
          </p:cNvSpPr>
          <p:nvPr/>
        </p:nvSpPr>
        <p:spPr bwMode="auto">
          <a:xfrm flipV="1">
            <a:off x="5843588" y="5459413"/>
            <a:ext cx="663575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3" name="Line 18"/>
          <p:cNvSpPr>
            <a:spLocks noChangeShapeType="1"/>
          </p:cNvSpPr>
          <p:nvPr/>
        </p:nvSpPr>
        <p:spPr bwMode="auto">
          <a:xfrm flipH="1" flipV="1">
            <a:off x="6653213" y="5486400"/>
            <a:ext cx="5429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4" name="Line 19"/>
          <p:cNvSpPr>
            <a:spLocks noChangeShapeType="1"/>
          </p:cNvSpPr>
          <p:nvPr/>
        </p:nvSpPr>
        <p:spPr bwMode="auto">
          <a:xfrm flipV="1">
            <a:off x="6599238" y="479742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5" name="Text Box 20"/>
          <p:cNvSpPr txBox="1">
            <a:spLocks noChangeArrowheads="1"/>
          </p:cNvSpPr>
          <p:nvPr/>
        </p:nvSpPr>
        <p:spPr bwMode="auto">
          <a:xfrm>
            <a:off x="1682750" y="1987550"/>
            <a:ext cx="1882775" cy="7016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mov #a,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add SP, R0</a:t>
            </a:r>
          </a:p>
        </p:txBody>
      </p:sp>
      <p:sp>
        <p:nvSpPr>
          <p:cNvPr id="177176" name="Text Box 21"/>
          <p:cNvSpPr txBox="1">
            <a:spLocks noChangeArrowheads="1"/>
          </p:cNvSpPr>
          <p:nvPr/>
        </p:nvSpPr>
        <p:spPr bwMode="auto">
          <a:xfrm>
            <a:off x="4492625" y="417195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CCFF"/>
                </a:solidFill>
              </a:rPr>
              <a:t>(7)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8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8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D67B124-2865-49B4-9F59-3FF4973F11B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8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Example</a:t>
            </a:r>
          </a:p>
        </p:txBody>
      </p:sp>
      <p:sp>
        <p:nvSpPr>
          <p:cNvPr id="178182" name="Text Box 3"/>
          <p:cNvSpPr txBox="1">
            <a:spLocks noChangeArrowheads="1"/>
          </p:cNvSpPr>
          <p:nvPr/>
        </p:nvSpPr>
        <p:spPr bwMode="auto">
          <a:xfrm>
            <a:off x="6945313" y="3149600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global</a:t>
            </a:r>
            <a:r>
              <a:rPr lang="en-US" altLang="en-US" sz="2000" b="1" baseline="-25000">
                <a:solidFill>
                  <a:srgbClr val="6633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78183" name="Text Box 4"/>
          <p:cNvSpPr txBox="1">
            <a:spLocks noChangeArrowheads="1"/>
          </p:cNvSpPr>
          <p:nvPr/>
        </p:nvSpPr>
        <p:spPr bwMode="auto">
          <a:xfrm>
            <a:off x="5467350" y="320992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ind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8184" name="Text Box 5"/>
          <p:cNvSpPr txBox="1">
            <a:spLocks noChangeArrowheads="1"/>
          </p:cNvSpPr>
          <p:nvPr/>
        </p:nvSpPr>
        <p:spPr bwMode="auto">
          <a:xfrm>
            <a:off x="6321425" y="2312988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</a:rPr>
              <a:t>:=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8185" name="Text Box 6"/>
          <p:cNvSpPr txBox="1">
            <a:spLocks noChangeArrowheads="1"/>
          </p:cNvSpPr>
          <p:nvPr/>
        </p:nvSpPr>
        <p:spPr bwMode="auto">
          <a:xfrm>
            <a:off x="5429250" y="3898900"/>
            <a:ext cx="739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8186" name="Line 7"/>
          <p:cNvSpPr>
            <a:spLocks noChangeShapeType="1"/>
          </p:cNvSpPr>
          <p:nvPr/>
        </p:nvSpPr>
        <p:spPr bwMode="auto">
          <a:xfrm flipV="1">
            <a:off x="5778500" y="3578225"/>
            <a:ext cx="127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7" name="Line 8"/>
          <p:cNvSpPr>
            <a:spLocks noChangeShapeType="1"/>
          </p:cNvSpPr>
          <p:nvPr/>
        </p:nvSpPr>
        <p:spPr bwMode="auto">
          <a:xfrm flipV="1">
            <a:off x="5818188" y="2676525"/>
            <a:ext cx="63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8" name="Line 9"/>
          <p:cNvSpPr>
            <a:spLocks noChangeShapeType="1"/>
          </p:cNvSpPr>
          <p:nvPr/>
        </p:nvSpPr>
        <p:spPr bwMode="auto">
          <a:xfrm flipH="1" flipV="1">
            <a:off x="6745288" y="2690813"/>
            <a:ext cx="728662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89" name="Text Box 10"/>
          <p:cNvSpPr txBox="1">
            <a:spLocks noChangeArrowheads="1"/>
          </p:cNvSpPr>
          <p:nvPr/>
        </p:nvSpPr>
        <p:spPr bwMode="auto">
          <a:xfrm>
            <a:off x="1682750" y="1987550"/>
            <a:ext cx="2108200" cy="10064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mov #a,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add SP,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add i(SP),R0</a:t>
            </a:r>
          </a:p>
        </p:txBody>
      </p:sp>
      <p:sp>
        <p:nvSpPr>
          <p:cNvPr id="178190" name="Text Box 11"/>
          <p:cNvSpPr txBox="1">
            <a:spLocks noChangeArrowheads="1"/>
          </p:cNvSpPr>
          <p:nvPr/>
        </p:nvSpPr>
        <p:spPr bwMode="auto">
          <a:xfrm>
            <a:off x="5248275" y="36830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CCFF"/>
                </a:solidFill>
              </a:rPr>
              <a:t>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9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9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E6E35B4-8BE3-4B4C-A1B0-2B33CAAA8865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9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Example</a:t>
            </a:r>
          </a:p>
        </p:txBody>
      </p:sp>
      <p:sp>
        <p:nvSpPr>
          <p:cNvPr id="179206" name="Text Box 3"/>
          <p:cNvSpPr txBox="1">
            <a:spLocks noChangeArrowheads="1"/>
          </p:cNvSpPr>
          <p:nvPr/>
        </p:nvSpPr>
        <p:spPr bwMode="auto">
          <a:xfrm>
            <a:off x="6321425" y="2286000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66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</a:t>
            </a:r>
            <a:endParaRPr lang="en-US" altLang="en-US" sz="2000" b="1" baseline="-25000">
              <a:solidFill>
                <a:srgbClr val="6633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79207" name="Text Box 4"/>
          <p:cNvSpPr txBox="1">
            <a:spLocks noChangeArrowheads="1"/>
          </p:cNvSpPr>
          <p:nvPr/>
        </p:nvSpPr>
        <p:spPr bwMode="auto">
          <a:xfrm>
            <a:off x="1682750" y="1987550"/>
            <a:ext cx="2108200" cy="13112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mov #a,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add SP,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add i(SP),R0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  <a:latin typeface="Courier New" panose="02070309020205020404" pitchFamily="49" charset="0"/>
              </a:rPr>
              <a:t>mov b, *R0</a:t>
            </a:r>
          </a:p>
        </p:txBody>
      </p:sp>
      <p:sp>
        <p:nvSpPr>
          <p:cNvPr id="179208" name="Text Box 5"/>
          <p:cNvSpPr txBox="1">
            <a:spLocks noChangeArrowheads="1"/>
          </p:cNvSpPr>
          <p:nvPr/>
        </p:nvSpPr>
        <p:spPr bwMode="auto">
          <a:xfrm>
            <a:off x="5924550" y="22240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CCFF"/>
                </a:solidFill>
              </a:rPr>
              <a:t>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0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0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2413F4-7A47-47A6-AE19-5A4145046BE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02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5950" y="2566988"/>
            <a:ext cx="3255963" cy="2100262"/>
          </a:xfrm>
        </p:spPr>
        <p:txBody>
          <a:bodyPr/>
          <a:lstStyle/>
          <a:p>
            <a:pPr algn="r" eaLnBrk="1" hangingPunct="1">
              <a:buFont typeface="Arial Unicode MS" panose="020B0604020202020204" pitchFamily="34" charset="-128"/>
              <a:buNone/>
            </a:pPr>
            <a:r>
              <a:rPr lang="en-US" altLang="en-US" sz="5400" smtClean="0">
                <a:solidFill>
                  <a:srgbClr val="FF0000"/>
                </a:solidFill>
              </a:rPr>
              <a:t>On</a:t>
            </a:r>
          </a:p>
          <a:p>
            <a:pPr algn="r" eaLnBrk="1" hangingPunct="1">
              <a:buFont typeface="Arial Unicode MS" panose="020B0604020202020204" pitchFamily="34" charset="-128"/>
              <a:buNone/>
            </a:pPr>
            <a:r>
              <a:rPr lang="en-US" altLang="en-US" sz="5400" smtClean="0">
                <a:solidFill>
                  <a:srgbClr val="FF0000"/>
                </a:solidFill>
              </a:rPr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1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1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5ED1D9-4015-4773-8523-D4C45C603FE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12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Time Complexity of Algorithms</a:t>
            </a:r>
          </a:p>
        </p:txBody>
      </p:sp>
      <p:sp>
        <p:nvSpPr>
          <p:cNvPr id="181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2179638"/>
            <a:ext cx="7935912" cy="33067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Input size to the program/algorithm, of problem being solved is </a:t>
            </a:r>
            <a:r>
              <a:rPr lang="en-US" altLang="en-US" sz="2800" i="1" smtClean="0"/>
              <a:t>n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is the number of bits in the input</a:t>
            </a:r>
          </a:p>
          <a:p>
            <a:pPr eaLnBrk="1" hangingPunct="1"/>
            <a:r>
              <a:rPr lang="en-US" altLang="en-US" sz="2800" smtClean="0"/>
              <a:t>Running time is expressed as a function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                       </a:t>
            </a:r>
            <a:r>
              <a:rPr lang="en-US" altLang="en-US" sz="2800" i="1" smtClean="0"/>
              <a:t>n  </a:t>
            </a:r>
            <a:r>
              <a:rPr lang="en-US" altLang="en-US" sz="2800" smtClean="0">
                <a:sym typeface="Symbol" panose="05050102010706020507" pitchFamily="18" charset="2"/>
              </a:rPr>
              <a:t>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 T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</a:p>
          <a:p>
            <a:pPr eaLnBrk="1" hangingPunct="1"/>
            <a:r>
              <a:rPr lang="en-US" altLang="en-US" sz="2800" smtClean="0"/>
              <a:t> In theory, constants are overlooked. So we have the big-Oh notation denoted by 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2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2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988886-D438-40FA-9F1A-29530FE6191E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2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on Running Time</a:t>
            </a:r>
          </a:p>
        </p:txBody>
      </p:sp>
      <p:sp>
        <p:nvSpPr>
          <p:cNvPr id="182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2136775"/>
            <a:ext cx="7375525" cy="3309938"/>
          </a:xfrm>
        </p:spPr>
        <p:txBody>
          <a:bodyPr/>
          <a:lstStyle/>
          <a:p>
            <a:pPr eaLnBrk="1" hangingPunct="1"/>
            <a:r>
              <a:rPr lang="en-US" altLang="en-US" sz="2800" i="1" smtClean="0"/>
              <a:t>T(N)</a:t>
            </a:r>
            <a:r>
              <a:rPr lang="en-US" altLang="en-US" sz="2800" smtClean="0"/>
              <a:t> is </a:t>
            </a: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 </a:t>
            </a:r>
            <a:r>
              <a:rPr lang="en-US" altLang="en-US" sz="2800" smtClean="0">
                <a:sym typeface="Symbol" panose="05050102010706020507" pitchFamily="18" charset="2"/>
              </a:rPr>
              <a:t></a:t>
            </a:r>
            <a:r>
              <a:rPr lang="en-US" altLang="en-US" sz="2800" smtClean="0"/>
              <a:t>  </a:t>
            </a:r>
            <a:r>
              <a:rPr lang="en-US" altLang="en-US" sz="2800" smtClean="0">
                <a:sym typeface="Symbol" panose="05050102010706020507" pitchFamily="18" charset="2"/>
              </a:rPr>
              <a:t></a:t>
            </a:r>
            <a:r>
              <a:rPr lang="en-US" altLang="en-US" sz="2800" smtClean="0"/>
              <a:t> constants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i="1" smtClean="0"/>
              <a:t> , c</a:t>
            </a:r>
            <a:r>
              <a:rPr lang="en-US" altLang="en-US" sz="2800" i="1" baseline="-25000" smtClean="0"/>
              <a:t>2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3</a:t>
            </a:r>
            <a:r>
              <a:rPr lang="en-US" altLang="en-US" sz="2800" smtClean="0"/>
              <a:t> such that for sufficiently large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,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	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			</a:t>
            </a:r>
            <a:r>
              <a:rPr lang="en-US" altLang="en-US" sz="2800" i="1" smtClean="0"/>
              <a:t>T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&lt;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i="1" smtClean="0"/>
              <a:t>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+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2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 +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3</a:t>
            </a:r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Classical examples: Merge sorting and FFT take </a:t>
            </a: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 </a:t>
            </a:r>
            <a:r>
              <a:rPr lang="en-US" altLang="en-US" sz="2800" smtClean="0"/>
              <a:t>log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1247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Structure of Optimizing Compilers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114800" y="1524000"/>
            <a:ext cx="1447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TOOLS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48768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4267200" y="2286000"/>
            <a:ext cx="1143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Program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Database</a:t>
            </a:r>
            <a:endParaRPr lang="en-US" altLang="en-US" sz="800">
              <a:latin typeface="Times New Roman" panose="02020603050405020304" pitchFamily="18" charset="0"/>
            </a:endParaRP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rot="-5400000">
            <a:off x="5829300" y="20955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248400" y="23622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Front-end #2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209800" y="23622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Front-end #1</a:t>
            </a:r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4876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267200" y="3124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High-level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Optimizer</a:t>
            </a:r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4876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4267200" y="39624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Lowering of IL</a:t>
            </a: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876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4267200" y="4724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Low-level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Optimizer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2133600" y="5562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Target-1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Code Generator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and Linker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4267200" y="5562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Target-2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Code Generator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and Linker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6248400" y="5562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Target-3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Code Generator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and Linker</a:t>
            </a:r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2743200" y="533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4876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rot="-5400000">
            <a:off x="3848100" y="20955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743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69342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057400" y="64008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Target-1 Executable</a:t>
            </a:r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2743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4191000" y="64008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Target-2 Executable</a:t>
            </a:r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4876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6248400" y="64008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Target-3 Executable</a:t>
            </a:r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6934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822325" y="62611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Runtime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Systems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rot="5400000" flipV="1">
            <a:off x="1972469" y="6380957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>
            <a:off x="3429000" y="27432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H="1">
            <a:off x="5334000" y="2743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3505200" y="3581400"/>
            <a:ext cx="685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Middle 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3505200" y="4800600"/>
            <a:ext cx="685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Back 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ends</a:t>
            </a:r>
          </a:p>
        </p:txBody>
      </p:sp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3200400" y="1905000"/>
            <a:ext cx="6858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Front 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i="1">
                <a:latin typeface="Times New Roman" panose="02020603050405020304" pitchFamily="18" charset="0"/>
              </a:rPr>
              <a:t>ends</a:t>
            </a:r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69342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>
            <a:off x="27432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6096000" y="2819400"/>
            <a:ext cx="2438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High-level Intermediate Language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HIL</a:t>
            </a: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6096000" y="3581400"/>
            <a:ext cx="2362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Optimized HIL</a:t>
            </a: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6096000" y="4343400"/>
            <a:ext cx="2438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Low-level Intermediate Language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LIL</a:t>
            </a:r>
          </a:p>
        </p:txBody>
      </p:sp>
      <p:sp>
        <p:nvSpPr>
          <p:cNvPr id="81961" name="Text Box 41"/>
          <p:cNvSpPr txBox="1">
            <a:spLocks noChangeArrowheads="1"/>
          </p:cNvSpPr>
          <p:nvPr/>
        </p:nvSpPr>
        <p:spPr bwMode="auto">
          <a:xfrm>
            <a:off x="6096000" y="5029200"/>
            <a:ext cx="2362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Optimized LIL</a:t>
            </a:r>
          </a:p>
        </p:txBody>
      </p:sp>
      <p:sp>
        <p:nvSpPr>
          <p:cNvPr id="81962" name="Text Box 42"/>
          <p:cNvSpPr txBox="1">
            <a:spLocks noChangeArrowheads="1"/>
          </p:cNvSpPr>
          <p:nvPr/>
        </p:nvSpPr>
        <p:spPr bwMode="auto">
          <a:xfrm>
            <a:off x="7772400" y="2286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…..</a:t>
            </a:r>
          </a:p>
        </p:txBody>
      </p:sp>
      <p:sp>
        <p:nvSpPr>
          <p:cNvPr id="81963" name="Text Box 43"/>
          <p:cNvSpPr txBox="1">
            <a:spLocks noChangeArrowheads="1"/>
          </p:cNvSpPr>
          <p:nvPr/>
        </p:nvSpPr>
        <p:spPr bwMode="auto">
          <a:xfrm>
            <a:off x="7696200" y="5715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…..</a:t>
            </a:r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2057400" y="167640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Source Program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6324600" y="167640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Source Program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WWF (2016)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CS5214 - Slide set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B86F-2F11-4744-90B2-A41B2F3B25F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3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3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53FC8D3-4DC1-4408-9BB0-4E7912970482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33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Space Complexity of Algorithms</a:t>
            </a:r>
          </a:p>
        </p:txBody>
      </p:sp>
      <p:sp>
        <p:nvSpPr>
          <p:cNvPr id="183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912938"/>
            <a:ext cx="7886700" cy="356235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As before, input size is </a:t>
            </a:r>
            <a:r>
              <a:rPr lang="en-US" altLang="en-US" sz="2800" i="1" smtClean="0"/>
              <a:t>n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 maximum space needed and utilized during the program's execution is denoted by </a:t>
            </a:r>
            <a:r>
              <a:rPr lang="en-US" altLang="en-US" sz="2800" i="1" smtClean="0"/>
              <a:t>S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</a:p>
          <a:p>
            <a:pPr eaLnBrk="1" hangingPunct="1"/>
            <a:r>
              <a:rPr lang="en-US" altLang="en-US" sz="2800" smtClean="0"/>
              <a:t>In theory be can once again have the big-Oh notation</a:t>
            </a:r>
          </a:p>
          <a:p>
            <a:pPr eaLnBrk="1" hangingPunct="1"/>
            <a:r>
              <a:rPr lang="en-US" altLang="en-US" sz="2800" smtClean="0"/>
              <a:t>For example we can say that </a:t>
            </a:r>
            <a:r>
              <a:rPr lang="en-US" altLang="en-US" sz="2800" i="1" smtClean="0"/>
              <a:t>S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 is   </a:t>
            </a:r>
            <a:r>
              <a:rPr lang="en-US" altLang="en-US" sz="2800" i="1" smtClean="0"/>
              <a:t>O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log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4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4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B02DBE-4BB8-43B4-BC26-1756EA0DCE2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4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563" y="2865438"/>
            <a:ext cx="7467600" cy="1295400"/>
          </a:xfrm>
        </p:spPr>
        <p:txBody>
          <a:bodyPr/>
          <a:lstStyle/>
          <a:p>
            <a:pPr eaLnBrk="1" hangingPunct="1"/>
            <a:r>
              <a:rPr lang="en-US" altLang="en-US" sz="6000" smtClean="0"/>
              <a:t>Execution Frequencies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5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5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EE4794-4596-44C0-A60D-9B44670FBB3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53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5638"/>
            <a:ext cx="8148638" cy="381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What are Execution Frequencies</a:t>
            </a:r>
          </a:p>
        </p:txBody>
      </p:sp>
      <p:sp>
        <p:nvSpPr>
          <p:cNvPr id="185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39900"/>
            <a:ext cx="7816850" cy="46482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 </a:t>
            </a:r>
            <a:r>
              <a:rPr lang="en-US" altLang="en-US" smtClean="0"/>
              <a:t>Branch probabilities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Average number of loop iterations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Average number of procedure calls</a:t>
            </a:r>
            <a:endParaRPr lang="en-US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6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6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804B0C-A17A-40F0-B14F-949280BD1C5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63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374650"/>
            <a:ext cx="84582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How are Execution </a:t>
            </a:r>
            <a:br>
              <a:rPr lang="en-US" altLang="en-US" smtClean="0"/>
            </a:br>
            <a:r>
              <a:rPr lang="en-US" altLang="en-US" smtClean="0"/>
              <a:t>Frequencies Used?</a:t>
            </a:r>
            <a:endParaRPr lang="en-US" altLang="en-US" sz="3600" smtClean="0"/>
          </a:p>
        </p:txBody>
      </p:sp>
      <p:sp>
        <p:nvSpPr>
          <p:cNvPr id="186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85925"/>
            <a:ext cx="8429625" cy="4648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Focus optimization on most frequently used regions</a:t>
            </a:r>
          </a:p>
          <a:p>
            <a:pPr eaLnBrk="1" hangingPunct="1"/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region-based compilation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Provides quantitative basis for evaluating quality of optimization heuristics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7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7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05CA7D-AF44-4ADA-B91E-451AC413794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73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How are Execution </a:t>
            </a:r>
            <a:br>
              <a:rPr lang="en-US" altLang="en-US" smtClean="0"/>
            </a:br>
            <a:r>
              <a:rPr lang="en-US" altLang="en-US" smtClean="0"/>
              <a:t>Frequencies Obtained?</a:t>
            </a:r>
          </a:p>
        </p:txBody>
      </p:sp>
      <p:sp>
        <p:nvSpPr>
          <p:cNvPr id="187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4488"/>
            <a:ext cx="8120063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Profiling tools: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Mechanism: sampling vs. counting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Granularity = procedure vs. basic block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 Compile-time estimation: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Default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Compiler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Goal is to select same set of program regions and optimizations that would be obtained from profiled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8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8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ED1631-018F-46B2-8B76-419CE8E34A9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8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gprof</a:t>
            </a:r>
          </a:p>
        </p:txBody>
      </p:sp>
      <p:sp>
        <p:nvSpPr>
          <p:cNvPr id="188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663300"/>
                </a:solidFill>
                <a:latin typeface="Courier New" panose="02070309020205020404" pitchFamily="49" charset="0"/>
              </a:rPr>
              <a:t>gcc –pg &lt;xxx&gt;.c</a:t>
            </a:r>
          </a:p>
          <a:p>
            <a:pPr eaLnBrk="1" hangingPunct="1"/>
            <a:endParaRPr lang="en-US" altLang="en-US" smtClean="0">
              <a:solidFill>
                <a:srgbClr val="663300"/>
              </a:solidFill>
            </a:endParaRPr>
          </a:p>
          <a:p>
            <a:pPr eaLnBrk="1" hangingPunct="1"/>
            <a:r>
              <a:rPr lang="en-US" altLang="en-US" smtClean="0"/>
              <a:t>Execute the code</a:t>
            </a:r>
          </a:p>
          <a:p>
            <a:pPr lvl="1" eaLnBrk="1" hangingPunct="1"/>
            <a:r>
              <a:rPr lang="en-US" altLang="en-US" smtClean="0"/>
              <a:t>The file gmon.out will be produced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>
                <a:solidFill>
                  <a:srgbClr val="663300"/>
                </a:solidFill>
                <a:latin typeface="Courier New" panose="02070309020205020404" pitchFamily="49" charset="0"/>
              </a:rPr>
              <a:t>gprof a.out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9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9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F75DD9-4564-4AA4-B197-E88343642512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9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gprof – sample output</a:t>
            </a:r>
          </a:p>
        </p:txBody>
      </p:sp>
      <p:pic>
        <p:nvPicPr>
          <p:cNvPr id="18944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750" y="1835150"/>
            <a:ext cx="7745413" cy="3951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0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0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8F792A-9E6C-4705-B8AF-9031643429C7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90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gprof – sample output</a:t>
            </a:r>
          </a:p>
        </p:txBody>
      </p:sp>
      <p:pic>
        <p:nvPicPr>
          <p:cNvPr id="19047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938" y="2012950"/>
            <a:ext cx="7875587" cy="3406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1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1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1C61171-2707-4450-81FD-3F5C7452CCC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914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148638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are Execution Costs?</a:t>
            </a:r>
          </a:p>
        </p:txBody>
      </p:sp>
      <p:sp>
        <p:nvSpPr>
          <p:cNvPr id="191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41500"/>
            <a:ext cx="79914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Cost of intermediate code operation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400" smtClean="0"/>
              <a:t>parametrized according to target architecture:</a:t>
            </a:r>
          </a:p>
          <a:p>
            <a:pPr lvl="1" eaLnBrk="1" hangingPunct="1">
              <a:buFontTx/>
              <a:buChar char="•"/>
            </a:pPr>
            <a:endParaRPr lang="en-US" altLang="en-US" sz="2400" smtClean="0"/>
          </a:p>
          <a:p>
            <a:pPr lvl="1" eaLnBrk="1" hangingPunct="1">
              <a:buFontTx/>
              <a:buChar char="•"/>
            </a:pPr>
            <a:r>
              <a:rPr lang="en-US" altLang="en-US" sz="2400" smtClean="0"/>
              <a:t> Number of target instructions</a:t>
            </a:r>
          </a:p>
          <a:p>
            <a:pPr lvl="1" eaLnBrk="1" hangingPunct="1">
              <a:buFontTx/>
              <a:buChar char="•"/>
            </a:pPr>
            <a:endParaRPr lang="en-US" altLang="en-US" sz="2400" smtClean="0"/>
          </a:p>
          <a:p>
            <a:pPr lvl="1" eaLnBrk="1" hangingPunct="1">
              <a:buFontTx/>
              <a:buChar char="•"/>
            </a:pPr>
            <a:r>
              <a:rPr lang="en-US" altLang="en-US" sz="2400" smtClean="0"/>
              <a:t> Resource requirement template</a:t>
            </a:r>
          </a:p>
          <a:p>
            <a:pPr lvl="1" eaLnBrk="1" hangingPunct="1">
              <a:buFontTx/>
              <a:buChar char="•"/>
            </a:pPr>
            <a:endParaRPr lang="en-US" altLang="en-US" sz="2400" smtClean="0"/>
          </a:p>
          <a:p>
            <a:pPr lvl="1" eaLnBrk="1" hangingPunct="1">
              <a:buFontTx/>
              <a:buChar char="•"/>
            </a:pPr>
            <a:r>
              <a:rPr lang="en-US" altLang="en-US" sz="2400" smtClean="0"/>
              <a:t> Number of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2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2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BDD8F4-F9D9-4214-B314-95DB5D2EC45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925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3538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are Execution </a:t>
            </a:r>
            <a:br>
              <a:rPr lang="en-US" altLang="en-US" smtClean="0"/>
            </a:br>
            <a:r>
              <a:rPr lang="en-US" altLang="en-US" smtClean="0"/>
              <a:t>Costs Used?</a:t>
            </a:r>
            <a:endParaRPr lang="en-US" altLang="en-US" sz="3600" smtClean="0"/>
          </a:p>
        </p:txBody>
      </p:sp>
      <p:sp>
        <p:nvSpPr>
          <p:cNvPr id="192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3375"/>
            <a:ext cx="7443788" cy="4572000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In conjunction with execution frequencies: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800" smtClean="0"/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Identify most time-consuming regions of program</a:t>
            </a:r>
          </a:p>
          <a:p>
            <a:pPr lvl="1" eaLnBrk="1" hangingPunct="1">
              <a:buFontTx/>
              <a:buChar char="•"/>
            </a:pPr>
            <a:endParaRPr lang="en-US" altLang="en-US" smtClean="0"/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Provides quantitative basis for evaluating quality of optimization heuristics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D1C969-67DA-402F-B992-DF7DDD92F015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3088" y="1905000"/>
            <a:ext cx="6273800" cy="3962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Scanner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Parser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Semantic Analysis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Front-end</a:t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“80-20” Rule</a:t>
            </a:r>
          </a:p>
        </p:txBody>
      </p:sp>
      <p:sp>
        <p:nvSpPr>
          <p:cNvPr id="193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Pareto principle for compilation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80% of the time will be spent in the vital 20% of the code</a:t>
            </a:r>
          </a:p>
          <a:p>
            <a:pPr lvl="1" eaLnBrk="1" hangingPunct="1"/>
            <a:r>
              <a:rPr lang="en-US" altLang="en-US" smtClean="0"/>
              <a:t>Key: identify where this 20% is</a:t>
            </a:r>
          </a:p>
        </p:txBody>
      </p:sp>
      <p:sp>
        <p:nvSpPr>
          <p:cNvPr id="1935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35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35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C47DEB-E6FD-40F2-8610-29072FCE6751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US" altLang="en-US" sz="140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990600"/>
            <a:ext cx="6762750" cy="2312988"/>
          </a:xfrm>
        </p:spPr>
        <p:txBody>
          <a:bodyPr/>
          <a:lstStyle/>
          <a:p>
            <a:pPr algn="r" eaLnBrk="1" hangingPunct="1"/>
            <a:r>
              <a:rPr lang="en-US" altLang="en-US" smtClean="0"/>
              <a:t>Hardware Support for Performance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5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5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896BE6-954F-4B77-BE86-D3CE8F238E0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95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Performance Monitoring Hardware</a:t>
            </a:r>
          </a:p>
        </p:txBody>
      </p:sp>
      <p:sp>
        <p:nvSpPr>
          <p:cNvPr id="195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On x86, there are hardware registers for performance monitoring</a:t>
            </a:r>
          </a:p>
          <a:p>
            <a:pPr lvl="1" eaLnBrk="1" hangingPunct="1"/>
            <a:r>
              <a:rPr lang="en-US" altLang="en-US" sz="2400" smtClean="0"/>
              <a:t>Performance Monitor Configuration (PMC) registers </a:t>
            </a:r>
          </a:p>
          <a:p>
            <a:pPr lvl="1" eaLnBrk="1" hangingPunct="1"/>
            <a:r>
              <a:rPr lang="en-US" altLang="en-US" sz="2400" smtClean="0"/>
              <a:t>Performance Monitor Data (PMD) registers </a:t>
            </a:r>
          </a:p>
          <a:p>
            <a:pPr eaLnBrk="1" hangingPunct="1"/>
            <a:r>
              <a:rPr lang="en-US" altLang="en-US" sz="2800" smtClean="0"/>
              <a:t>Selecting, filtering, counting, and reading performance events through the</a:t>
            </a:r>
            <a:r>
              <a:rPr lang="en-US" altLang="en-US" sz="2800" b="1" smtClean="0">
                <a:solidFill>
                  <a:srgbClr val="66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smtClean="0">
                <a:solidFill>
                  <a:srgbClr val="663300"/>
                </a:solidFill>
                <a:latin typeface="Courier New" panose="02070309020205020404" pitchFamily="49" charset="0"/>
              </a:rPr>
              <a:t>WRMSR</a:t>
            </a:r>
            <a:r>
              <a:rPr lang="en-US" altLang="en-US" sz="2800" smtClean="0"/>
              <a:t>, </a:t>
            </a:r>
            <a:r>
              <a:rPr lang="en-US" altLang="en-US" sz="2800" b="1" smtClean="0">
                <a:solidFill>
                  <a:srgbClr val="663300"/>
                </a:solidFill>
                <a:latin typeface="Courier New" panose="02070309020205020404" pitchFamily="49" charset="0"/>
              </a:rPr>
              <a:t>RDMSR</a:t>
            </a:r>
            <a:r>
              <a:rPr lang="en-US" altLang="en-US" sz="2800" smtClean="0"/>
              <a:t>, and </a:t>
            </a:r>
            <a:r>
              <a:rPr lang="en-US" altLang="en-US" sz="2800" b="1" smtClean="0">
                <a:solidFill>
                  <a:srgbClr val="663300"/>
                </a:solidFill>
                <a:latin typeface="Courier New" panose="02070309020205020404" pitchFamily="49" charset="0"/>
              </a:rPr>
              <a:t>RDPMC </a:t>
            </a:r>
            <a:r>
              <a:rPr lang="en-US" altLang="en-US" sz="2800" smtClean="0"/>
              <a:t>instructions 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6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6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67875B-471C-4726-A0D2-751FD895006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96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Higher level tools</a:t>
            </a:r>
          </a:p>
        </p:txBody>
      </p:sp>
      <p:sp>
        <p:nvSpPr>
          <p:cNvPr id="196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Several higher level libraries available for accessing performance monitoring hardware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PAPI</a:t>
            </a:r>
          </a:p>
          <a:p>
            <a:pPr lvl="1" eaLnBrk="1" hangingPunct="1"/>
            <a:r>
              <a:rPr lang="en-US" altLang="en-US" smtClean="0">
                <a:hlinkClick r:id="rId3"/>
              </a:rPr>
              <a:t>http://icl.cs.utk.edu/papi/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Intel VTune</a:t>
            </a:r>
          </a:p>
          <a:p>
            <a:pPr eaLnBrk="1" hangingPunct="1"/>
            <a:endParaRPr lang="en-US" altLang="en-US" sz="2000" b="1" smtClean="0">
              <a:solidFill>
                <a:srgbClr val="6633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0A5A4E-BC3B-4B69-8A42-9DAF35EA1E0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Scanner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characters (</a:t>
            </a:r>
            <a:r>
              <a:rPr lang="en-US" altLang="en-US" smtClean="0">
                <a:solidFill>
                  <a:srgbClr val="CC00FF"/>
                </a:solidFill>
              </a:rPr>
              <a:t>letters</a:t>
            </a:r>
            <a:r>
              <a:rPr lang="en-US" altLang="en-US" smtClean="0"/>
              <a:t>) into tokens (</a:t>
            </a:r>
            <a:r>
              <a:rPr lang="en-US" altLang="en-US" smtClean="0">
                <a:solidFill>
                  <a:srgbClr val="CC00FF"/>
                </a:solidFill>
              </a:rPr>
              <a:t>words</a:t>
            </a:r>
            <a:r>
              <a:rPr lang="en-US" altLang="en-US" smtClean="0"/>
              <a:t>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Sort out keywords from user introduced variables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4C42B07-33B8-4423-BCC5-D2DE64CEB8E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smtClean="0">
                <a:solidFill>
                  <a:srgbClr val="663300"/>
                </a:solidFill>
              </a:rPr>
              <a:t>alphabet</a:t>
            </a:r>
            <a:r>
              <a:rPr lang="en-US" altLang="en-US" smtClean="0"/>
              <a:t> is a set of symbols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solidFill>
                  <a:srgbClr val="663300"/>
                </a:solidFill>
              </a:rPr>
              <a:t>string</a:t>
            </a:r>
            <a:r>
              <a:rPr lang="en-US" altLang="en-US" smtClean="0"/>
              <a:t> is a sequence of symbols of an alphabet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solidFill>
                  <a:srgbClr val="663300"/>
                </a:solidFill>
              </a:rPr>
              <a:t>language</a:t>
            </a:r>
            <a:r>
              <a:rPr lang="en-US" altLang="en-US" smtClean="0"/>
              <a:t> is a set (possibly infinite) of strings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095F28-B175-4578-ACFA-81251C712CA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Human languages</a:t>
            </a:r>
          </a:p>
          <a:p>
            <a:pPr lvl="1" eaLnBrk="1" hangingPunct="1"/>
            <a:r>
              <a:rPr lang="en-US" altLang="en-US" smtClean="0"/>
              <a:t>Sentences are strings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Computer programs are strings of a language – a programming language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BCA304-64DD-4AA2-A0DA-FB4F5EE2BD1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Recognition Problem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981200"/>
            <a:ext cx="7821612" cy="22860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 string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/>
              <a:t>and a language </a:t>
            </a:r>
            <a:r>
              <a:rPr lang="en-US" altLang="en-US" i="1" smtClean="0">
                <a:solidFill>
                  <a:srgbClr val="663300"/>
                </a:solidFill>
              </a:rPr>
              <a:t>L</a:t>
            </a:r>
            <a:r>
              <a:rPr lang="en-US" altLang="en-US" smtClean="0"/>
              <a:t>,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    is   </a:t>
            </a:r>
            <a:r>
              <a:rPr lang="en-US" altLang="en-US" sz="4000" i="1" smtClean="0">
                <a:solidFill>
                  <a:srgbClr val="663300"/>
                </a:solidFill>
              </a:rPr>
              <a:t>S</a:t>
            </a:r>
            <a:r>
              <a:rPr lang="en-US" altLang="en-US" sz="4000" smtClean="0"/>
              <a:t> </a:t>
            </a:r>
            <a:r>
              <a:rPr lang="en-US" altLang="en-US" sz="4000" smtClean="0">
                <a:sym typeface="Symbol" panose="05050102010706020507" pitchFamily="18" charset="2"/>
              </a:rPr>
              <a:t></a:t>
            </a:r>
            <a:r>
              <a:rPr lang="en-US" altLang="en-US" sz="4000" smtClean="0"/>
              <a:t> </a:t>
            </a:r>
            <a:r>
              <a:rPr lang="en-US" altLang="en-US" sz="4000" i="1" smtClean="0">
                <a:solidFill>
                  <a:srgbClr val="663300"/>
                </a:solidFill>
              </a:rPr>
              <a:t>L</a:t>
            </a:r>
            <a:r>
              <a:rPr lang="en-US" altLang="en-US" sz="4000" smtClean="0"/>
              <a:t>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E0F628-AC25-4E9C-A299-B38D0A3F4FC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Languages and Machines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(formal) language has a corresponding (abstract) machine that recognizes it</a:t>
            </a:r>
          </a:p>
          <a:p>
            <a:pPr eaLnBrk="1" hangingPunct="1"/>
            <a:r>
              <a:rPr lang="en-US" altLang="en-US" smtClean="0"/>
              <a:t>A language is </a:t>
            </a:r>
            <a:r>
              <a:rPr lang="en-US" altLang="en-US" smtClean="0">
                <a:solidFill>
                  <a:srgbClr val="663300"/>
                </a:solidFill>
              </a:rPr>
              <a:t>characterized</a:t>
            </a:r>
            <a:r>
              <a:rPr lang="en-US" altLang="en-US" smtClean="0"/>
              <a:t> by its machines</a:t>
            </a:r>
          </a:p>
          <a:p>
            <a:pPr lvl="1" eaLnBrk="1" hangingPunct="1"/>
            <a:r>
              <a:rPr lang="en-US" altLang="en-US" smtClean="0">
                <a:solidFill>
                  <a:srgbClr val="003300"/>
                </a:solidFill>
              </a:rPr>
              <a:t>It is recognized by the machine</a:t>
            </a:r>
          </a:p>
          <a:p>
            <a:pPr lvl="1" eaLnBrk="1" hangingPunct="1"/>
            <a:r>
              <a:rPr lang="en-US" altLang="en-US" smtClean="0">
                <a:solidFill>
                  <a:srgbClr val="003300"/>
                </a:solidFill>
              </a:rPr>
              <a:t>The machine generates a language of that class</a:t>
            </a:r>
          </a:p>
          <a:p>
            <a:pPr eaLnBrk="1" hangingPunct="1"/>
            <a:endParaRPr lang="en-US" altLang="en-US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B61842-2C44-4634-A88C-882C24201D0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Four Classes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Regular Languages, </a:t>
            </a:r>
            <a:r>
              <a:rPr lang="en-US" altLang="en-US" sz="2800" smtClean="0">
                <a:solidFill>
                  <a:srgbClr val="003300"/>
                </a:solidFill>
              </a:rPr>
              <a:t>RL</a:t>
            </a:r>
          </a:p>
          <a:p>
            <a:pPr lvl="1" eaLnBrk="1" hangingPunct="1"/>
            <a:r>
              <a:rPr lang="en-US" altLang="en-US" sz="2400" smtClean="0">
                <a:solidFill>
                  <a:srgbClr val="663300"/>
                </a:solidFill>
              </a:rPr>
              <a:t>Finite state automata</a:t>
            </a:r>
          </a:p>
          <a:p>
            <a:pPr eaLnBrk="1" hangingPunct="1"/>
            <a:r>
              <a:rPr lang="en-US" altLang="en-US" sz="2800" smtClean="0"/>
              <a:t>Context Free Languages, </a:t>
            </a:r>
            <a:r>
              <a:rPr lang="en-US" altLang="en-US" sz="2800" smtClean="0">
                <a:solidFill>
                  <a:srgbClr val="003300"/>
                </a:solidFill>
              </a:rPr>
              <a:t>CFL</a:t>
            </a:r>
          </a:p>
          <a:p>
            <a:pPr lvl="1" eaLnBrk="1" hangingPunct="1"/>
            <a:r>
              <a:rPr lang="en-US" altLang="en-US" sz="2400" smtClean="0">
                <a:solidFill>
                  <a:srgbClr val="663300"/>
                </a:solidFill>
              </a:rPr>
              <a:t>Push-down automata</a:t>
            </a:r>
          </a:p>
          <a:p>
            <a:pPr eaLnBrk="1" hangingPunct="1"/>
            <a:r>
              <a:rPr lang="en-US" altLang="en-US" sz="2800" smtClean="0"/>
              <a:t>Context Sensitive Languages, </a:t>
            </a:r>
            <a:r>
              <a:rPr lang="en-US" altLang="en-US" sz="2800" smtClean="0">
                <a:solidFill>
                  <a:srgbClr val="003300"/>
                </a:solidFill>
              </a:rPr>
              <a:t>CSL</a:t>
            </a:r>
          </a:p>
          <a:p>
            <a:pPr lvl="1" eaLnBrk="1" hangingPunct="1"/>
            <a:r>
              <a:rPr lang="en-US" altLang="en-US" sz="2400" smtClean="0">
                <a:solidFill>
                  <a:srgbClr val="663300"/>
                </a:solidFill>
              </a:rPr>
              <a:t>Linear bounded automata</a:t>
            </a:r>
          </a:p>
          <a:p>
            <a:pPr eaLnBrk="1" hangingPunct="1"/>
            <a:r>
              <a:rPr lang="en-US" altLang="en-US" sz="2800" smtClean="0"/>
              <a:t>Recursively Enumerable Languages, </a:t>
            </a:r>
            <a:r>
              <a:rPr lang="en-US" altLang="en-US" sz="2800" smtClean="0">
                <a:solidFill>
                  <a:srgbClr val="003300"/>
                </a:solidFill>
              </a:rPr>
              <a:t>REL</a:t>
            </a:r>
          </a:p>
          <a:p>
            <a:pPr lvl="1" eaLnBrk="1" hangingPunct="1"/>
            <a:r>
              <a:rPr lang="en-US" altLang="en-US" sz="2400" smtClean="0">
                <a:solidFill>
                  <a:srgbClr val="663300"/>
                </a:solidFill>
              </a:rPr>
              <a:t>Turing machines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856081-7BC8-4F6A-8AA8-0BB6AA12387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Chomsky’s Hierarchy</a:t>
            </a:r>
          </a:p>
        </p:txBody>
      </p:sp>
      <p:sp>
        <p:nvSpPr>
          <p:cNvPr id="90118" name="Text Box 3"/>
          <p:cNvSpPr txBox="1">
            <a:spLocks noChangeArrowheads="1"/>
          </p:cNvSpPr>
          <p:nvPr/>
        </p:nvSpPr>
        <p:spPr bwMode="auto">
          <a:xfrm>
            <a:off x="1295400" y="2590800"/>
            <a:ext cx="7543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800">
                <a:solidFill>
                  <a:srgbClr val="660066"/>
                </a:solidFill>
              </a:rPr>
              <a:t>RL</a:t>
            </a:r>
            <a:r>
              <a:rPr lang="en-US" altLang="en-US" sz="4800">
                <a:latin typeface="Arial Narrow" panose="020B0606020202030204" pitchFamily="34" charset="0"/>
              </a:rPr>
              <a:t> </a:t>
            </a:r>
            <a:r>
              <a:rPr lang="en-US" altLang="en-US" sz="4800" b="1">
                <a:latin typeface="Arial Narrow" panose="020B0606020202030204" pitchFamily="34" charset="0"/>
                <a:sym typeface="Symbol" panose="05050102010706020507" pitchFamily="18" charset="2"/>
              </a:rPr>
              <a:t></a:t>
            </a:r>
            <a:r>
              <a:rPr lang="en-US" altLang="en-US" sz="4800">
                <a:latin typeface="Arial Narrow" panose="020B0606020202030204" pitchFamily="34" charset="0"/>
              </a:rPr>
              <a:t> </a:t>
            </a:r>
            <a:r>
              <a:rPr lang="en-US" altLang="en-US" sz="4800">
                <a:solidFill>
                  <a:srgbClr val="660066"/>
                </a:solidFill>
              </a:rPr>
              <a:t>CFL</a:t>
            </a:r>
            <a:r>
              <a:rPr lang="en-US" altLang="en-US" sz="4800">
                <a:latin typeface="Arial Narrow" panose="020B0606020202030204" pitchFamily="34" charset="0"/>
              </a:rPr>
              <a:t> </a:t>
            </a:r>
            <a:r>
              <a:rPr lang="en-US" altLang="en-US" sz="4800" b="1">
                <a:latin typeface="Arial Narrow" panose="020B0606020202030204" pitchFamily="34" charset="0"/>
                <a:sym typeface="Symbol" panose="05050102010706020507" pitchFamily="18" charset="2"/>
              </a:rPr>
              <a:t></a:t>
            </a:r>
            <a:r>
              <a:rPr lang="en-US" altLang="en-US" sz="4800">
                <a:latin typeface="Arial Narrow" panose="020B0606020202030204" pitchFamily="34" charset="0"/>
              </a:rPr>
              <a:t> </a:t>
            </a:r>
            <a:r>
              <a:rPr lang="en-US" altLang="en-US" sz="4800">
                <a:solidFill>
                  <a:srgbClr val="660066"/>
                </a:solidFill>
              </a:rPr>
              <a:t>CSL</a:t>
            </a:r>
            <a:r>
              <a:rPr lang="en-US" altLang="en-US" sz="4800">
                <a:solidFill>
                  <a:srgbClr val="660066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4800" b="1">
                <a:latin typeface="Arial Narrow" panose="020B0606020202030204" pitchFamily="34" charset="0"/>
                <a:sym typeface="Symbol" panose="05050102010706020507" pitchFamily="18" charset="2"/>
              </a:rPr>
              <a:t></a:t>
            </a:r>
            <a:r>
              <a:rPr lang="en-US" altLang="en-US" sz="4800">
                <a:latin typeface="Arial Narrow" panose="020B0606020202030204" pitchFamily="34" charset="0"/>
              </a:rPr>
              <a:t> </a:t>
            </a:r>
            <a:r>
              <a:rPr lang="en-US" altLang="en-US" sz="4800">
                <a:solidFill>
                  <a:srgbClr val="660066"/>
                </a:solidFill>
              </a:rPr>
              <a:t>REL</a:t>
            </a:r>
          </a:p>
        </p:txBody>
      </p:sp>
      <p:sp>
        <p:nvSpPr>
          <p:cNvPr id="90119" name="Text Box 4"/>
          <p:cNvSpPr txBox="1">
            <a:spLocks noChangeArrowheads="1"/>
          </p:cNvSpPr>
          <p:nvPr/>
        </p:nvSpPr>
        <p:spPr bwMode="auto">
          <a:xfrm>
            <a:off x="2514600" y="35052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3300"/>
                </a:solidFill>
              </a:rPr>
              <a:t>strict subset!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47F4D0-C711-488E-B2C5-F396D789D4B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backend flow of a typical compiler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Machine-independent analysis and optimizations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Machine-dependent analysis and optimizations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Exposing parallelism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2AEA7D-2427-473A-8A70-B525F5B15F3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Church’s Thesis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Turing machine is equivalent in computing power to all computers and the most general notions of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BD9934F-ED42-4CB8-B018-2B4BB916E28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Undecidability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exist problems for which no Turing machine can halt and return an answer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3300"/>
                </a:solidFill>
              </a:rPr>
              <a:t>There are unsolvable problems in this universe!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00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Don’t confuse this with </a:t>
            </a:r>
            <a:br>
              <a:rPr lang="en-US" altLang="en-US" smtClean="0"/>
            </a:br>
            <a:r>
              <a:rPr lang="en-US" altLang="en-US" smtClean="0">
                <a:solidFill>
                  <a:srgbClr val="003300"/>
                </a:solidFill>
              </a:rPr>
              <a:t>NP-completeness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F700E3-1905-41F2-8D57-536FA68FD018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Finite State Automata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895600"/>
            <a:ext cx="6248400" cy="3519488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/>
              <a:t> is a set of </a:t>
            </a:r>
            <a:r>
              <a:rPr lang="en-US" altLang="en-US" smtClean="0">
                <a:solidFill>
                  <a:srgbClr val="003300"/>
                </a:solidFill>
              </a:rPr>
              <a:t>states</a:t>
            </a:r>
          </a:p>
          <a:p>
            <a:pPr eaLnBrk="1" hangingPunct="1"/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</a:t>
            </a:r>
            <a:r>
              <a:rPr lang="en-US" altLang="en-US" smtClean="0"/>
              <a:t>  is an </a:t>
            </a:r>
            <a:r>
              <a:rPr lang="en-US" altLang="en-US" smtClean="0">
                <a:solidFill>
                  <a:srgbClr val="003300"/>
                </a:solidFill>
              </a:rPr>
              <a:t>input alphabet</a:t>
            </a:r>
          </a:p>
          <a:p>
            <a:pPr eaLnBrk="1" hangingPunct="1"/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 smtClean="0"/>
              <a:t>  is the </a:t>
            </a:r>
            <a:r>
              <a:rPr lang="en-US" altLang="en-US" smtClean="0">
                <a:solidFill>
                  <a:srgbClr val="003300"/>
                </a:solidFill>
              </a:rPr>
              <a:t>transition function</a:t>
            </a:r>
          </a:p>
          <a:p>
            <a:pPr eaLnBrk="1" hangingPunct="1"/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/>
              <a:t> is the </a:t>
            </a:r>
            <a:r>
              <a:rPr lang="en-US" altLang="en-US" smtClean="0">
                <a:solidFill>
                  <a:srgbClr val="003300"/>
                </a:solidFill>
              </a:rPr>
              <a:t>initial state</a:t>
            </a:r>
          </a:p>
          <a:p>
            <a:pPr eaLnBrk="1" hangingPunct="1"/>
            <a:r>
              <a:rPr lang="en-US" altLang="en-US" i="1" smtClean="0">
                <a:solidFill>
                  <a:srgbClr val="663300"/>
                </a:solidFill>
              </a:rPr>
              <a:t>F</a:t>
            </a:r>
            <a:r>
              <a:rPr lang="en-US" altLang="en-US" smtClean="0"/>
              <a:t> is the set of </a:t>
            </a:r>
            <a:r>
              <a:rPr lang="en-US" altLang="en-US" smtClean="0">
                <a:solidFill>
                  <a:srgbClr val="003300"/>
                </a:solidFill>
              </a:rPr>
              <a:t>final states</a:t>
            </a:r>
          </a:p>
        </p:txBody>
      </p:sp>
      <p:sp>
        <p:nvSpPr>
          <p:cNvPr id="93191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93192" name="Text Box 5"/>
          <p:cNvSpPr txBox="1">
            <a:spLocks noChangeArrowheads="1"/>
          </p:cNvSpPr>
          <p:nvPr/>
        </p:nvSpPr>
        <p:spPr bwMode="auto">
          <a:xfrm>
            <a:off x="1524000" y="1524000"/>
            <a:ext cx="731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finite state automata is a quintuple, </a:t>
            </a:r>
            <a:br>
              <a:rPr lang="en-US" altLang="en-US"/>
            </a:br>
            <a:r>
              <a:rPr lang="en-US" altLang="en-US" i="1">
                <a:solidFill>
                  <a:srgbClr val="663300"/>
                </a:solidFill>
              </a:rPr>
              <a:t>M</a:t>
            </a:r>
            <a:r>
              <a:rPr lang="en-US" altLang="en-US"/>
              <a:t> = (</a:t>
            </a:r>
            <a:r>
              <a:rPr lang="en-US" altLang="en-US" i="1">
                <a:solidFill>
                  <a:srgbClr val="663300"/>
                </a:solidFill>
              </a:rPr>
              <a:t>Q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663300"/>
                </a:solidFill>
                <a:sym typeface="Symbol" panose="05050102010706020507" pitchFamily="18" charset="2"/>
              </a:rPr>
              <a:t>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663300"/>
                </a:solidFill>
              </a:rPr>
              <a:t>q</a:t>
            </a:r>
            <a:r>
              <a:rPr lang="en-US" altLang="en-US" baseline="-25000">
                <a:solidFill>
                  <a:srgbClr val="663300"/>
                </a:solidFill>
              </a:rPr>
              <a:t>0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663300"/>
                </a:solidFill>
              </a:rPr>
              <a:t>F</a:t>
            </a:r>
            <a:r>
              <a:rPr lang="en-US" altLang="en-US"/>
              <a:t>) such that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DF40A13-C416-4E21-99C6-9D6059C18C6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extension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By definition,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 </a:t>
            </a:r>
            <a:r>
              <a:rPr lang="en-US" altLang="en-US" smtClean="0">
                <a:solidFill>
                  <a:srgbClr val="663300"/>
                </a:solidFill>
              </a:rPr>
              <a:t>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smtClean="0">
                <a:solidFill>
                  <a:srgbClr val="663300"/>
                </a:solidFill>
              </a:rPr>
              <a:t>) = </a:t>
            </a:r>
            <a:r>
              <a:rPr lang="en-US" altLang="en-US" i="1" smtClean="0">
                <a:solidFill>
                  <a:srgbClr val="663300"/>
                </a:solidFill>
              </a:rPr>
              <a:t>p</a:t>
            </a:r>
            <a:br>
              <a:rPr lang="en-US" altLang="en-US" i="1" smtClean="0">
                <a:solidFill>
                  <a:srgbClr val="663300"/>
                </a:solidFill>
              </a:rPr>
            </a:br>
            <a:r>
              <a:rPr lang="en-US" altLang="en-US" smtClean="0"/>
              <a:t>where </a:t>
            </a:r>
            <a:r>
              <a:rPr lang="en-US" altLang="en-US" i="1" smtClean="0"/>
              <a:t>q</a:t>
            </a:r>
            <a:r>
              <a:rPr lang="en-US" altLang="en-US" smtClean="0"/>
              <a:t> and </a:t>
            </a:r>
            <a:r>
              <a:rPr lang="en-US" altLang="en-US" i="1" smtClean="0"/>
              <a:t>p</a:t>
            </a:r>
            <a:r>
              <a:rPr lang="en-US" altLang="en-US" smtClean="0"/>
              <a:t> are states and </a:t>
            </a:r>
            <a:r>
              <a:rPr lang="en-US" altLang="en-US" i="1" smtClean="0"/>
              <a:t>s</a:t>
            </a:r>
            <a:r>
              <a:rPr lang="en-US" altLang="en-US" smtClean="0"/>
              <a:t> is a symbol in </a:t>
            </a:r>
            <a:r>
              <a:rPr lang="en-US" altLang="en-US" i="1" smtClean="0">
                <a:sym typeface="Symbol" panose="05050102010706020507" pitchFamily="18" charset="2"/>
              </a:rPr>
              <a:t>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However, we shall extend it strings over </a:t>
            </a:r>
            <a:r>
              <a:rPr lang="en-US" altLang="en-US" i="1" smtClean="0">
                <a:sym typeface="Symbol" panose="05050102010706020507" pitchFamily="18" charset="2"/>
              </a:rPr>
              <a:t></a:t>
            </a:r>
            <a:r>
              <a:rPr lang="en-US" altLang="en-US" smtClean="0"/>
              <a:t>, i.e. </a:t>
            </a:r>
            <a:r>
              <a:rPr lang="en-US" altLang="en-US" i="1" smtClean="0">
                <a:sym typeface="Symbol" panose="05050102010706020507" pitchFamily="18" charset="2"/>
              </a:rPr>
              <a:t> </a:t>
            </a:r>
            <a:r>
              <a:rPr lang="en-US" altLang="en-US" smtClean="0"/>
              <a:t>(</a:t>
            </a:r>
            <a:r>
              <a:rPr lang="en-US" altLang="en-US" i="1" smtClean="0"/>
              <a:t>q</a:t>
            </a:r>
            <a:r>
              <a:rPr lang="en-US" altLang="en-US" smtClean="0"/>
              <a:t>, </a:t>
            </a:r>
            <a:r>
              <a:rPr lang="en-US" altLang="en-US" i="1" smtClean="0"/>
              <a:t>S</a:t>
            </a:r>
            <a:r>
              <a:rPr lang="en-US" altLang="en-US" smtClean="0"/>
              <a:t>) = </a:t>
            </a:r>
            <a:r>
              <a:rPr lang="en-US" altLang="en-US" i="1" smtClean="0"/>
              <a:t>p </a:t>
            </a:r>
            <a:r>
              <a:rPr lang="en-US" altLang="en-US" smtClean="0"/>
              <a:t>where</a:t>
            </a:r>
            <a:r>
              <a:rPr lang="en-US" altLang="en-US" i="1" smtClean="0"/>
              <a:t> S = s</a:t>
            </a:r>
            <a:r>
              <a:rPr lang="en-US" altLang="en-US" baseline="-25000" smtClean="0"/>
              <a:t>0</a:t>
            </a:r>
            <a:r>
              <a:rPr lang="en-US" altLang="en-US" i="1" smtClean="0"/>
              <a:t>s</a:t>
            </a:r>
            <a:r>
              <a:rPr lang="en-US" altLang="en-US" baseline="-25000" smtClean="0"/>
              <a:t>1</a:t>
            </a:r>
            <a:r>
              <a:rPr lang="en-US" altLang="en-US" i="1" smtClean="0"/>
              <a:t>…s</a:t>
            </a:r>
            <a:r>
              <a:rPr lang="en-US" altLang="en-US" i="1" baseline="-25000" smtClean="0"/>
              <a:t>n</a:t>
            </a:r>
            <a:r>
              <a:rPr lang="en-US" altLang="en-US" i="1" smtClean="0"/>
              <a:t>, s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i="1" smtClean="0"/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</a:t>
            </a:r>
            <a:r>
              <a:rPr lang="en-US" altLang="en-US" smtClean="0"/>
              <a:t>, by</a:t>
            </a:r>
            <a:br>
              <a:rPr lang="en-US" altLang="en-US" smtClean="0"/>
            </a:br>
            <a:r>
              <a:rPr lang="en-US" altLang="en-US" smtClean="0"/>
              <a:t>  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 </a:t>
            </a:r>
            <a:r>
              <a:rPr lang="en-US" altLang="en-US" smtClean="0">
                <a:solidFill>
                  <a:srgbClr val="663300"/>
                </a:solidFill>
              </a:rPr>
              <a:t>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baseline="-25000" smtClean="0">
                <a:solidFill>
                  <a:srgbClr val="663300"/>
                </a:solidFill>
              </a:rPr>
              <a:t>1</a:t>
            </a:r>
            <a:r>
              <a:rPr lang="en-US" altLang="en-US" i="1" smtClean="0">
                <a:solidFill>
                  <a:srgbClr val="663300"/>
                </a:solidFill>
              </a:rPr>
              <a:t>…s</a:t>
            </a:r>
            <a:r>
              <a:rPr lang="en-US" altLang="en-US" i="1" baseline="-25000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) =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 </a:t>
            </a:r>
            <a:r>
              <a:rPr lang="en-US" altLang="en-US" smtClean="0">
                <a:solidFill>
                  <a:srgbClr val="663300"/>
                </a:solidFill>
              </a:rPr>
              <a:t>(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 </a:t>
            </a:r>
            <a:r>
              <a:rPr lang="en-US" altLang="en-US" smtClean="0">
                <a:solidFill>
                  <a:srgbClr val="663300"/>
                </a:solidFill>
              </a:rPr>
              <a:t>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>
                <a:solidFill>
                  <a:srgbClr val="663300"/>
                </a:solidFill>
              </a:rPr>
              <a:t>)</a:t>
            </a:r>
            <a:r>
              <a:rPr lang="en-US" altLang="en-US" i="1" smtClean="0">
                <a:solidFill>
                  <a:srgbClr val="663300"/>
                </a:solidFill>
              </a:rPr>
              <a:t>, s</a:t>
            </a:r>
            <a:r>
              <a:rPr lang="en-US" altLang="en-US" baseline="-25000" smtClean="0">
                <a:solidFill>
                  <a:srgbClr val="663300"/>
                </a:solidFill>
              </a:rPr>
              <a:t>1</a:t>
            </a:r>
            <a:r>
              <a:rPr lang="en-US" altLang="en-US" i="1" smtClean="0">
                <a:solidFill>
                  <a:srgbClr val="663300"/>
                </a:solidFill>
              </a:rPr>
              <a:t>…s</a:t>
            </a:r>
            <a:r>
              <a:rPr lang="en-US" altLang="en-US" i="1" baseline="-25000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) </a:t>
            </a:r>
          </a:p>
          <a:p>
            <a:pPr eaLnBrk="1" hangingPunct="1"/>
            <a:endParaRPr lang="en-US" altLang="en-US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52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C3A167-ED49-44A1-9532-4B4B6CB88C95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FSA (DFA)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FSA is </a:t>
            </a:r>
            <a:r>
              <a:rPr lang="en-US" altLang="en-US" smtClean="0">
                <a:solidFill>
                  <a:srgbClr val="003300"/>
                </a:solidFill>
              </a:rPr>
              <a:t>deterministic</a:t>
            </a:r>
            <a:r>
              <a:rPr lang="en-US" altLang="en-US" smtClean="0"/>
              <a:t> if and only if the transition function,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 smtClean="0"/>
              <a:t>, maps each pair of 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smtClean="0"/>
              <a:t>) to exactly one state in 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endParaRPr lang="en-US" altLang="en-US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01647E-DC27-410B-8742-B27F41F37213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Non-deterministic FSA (NFA)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85125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A FSA is </a:t>
            </a:r>
            <a:r>
              <a:rPr lang="en-US" altLang="en-US" smtClean="0">
                <a:solidFill>
                  <a:srgbClr val="003300"/>
                </a:solidFill>
              </a:rPr>
              <a:t>non-deterministic</a:t>
            </a:r>
            <a:r>
              <a:rPr lang="en-US" altLang="en-US" smtClean="0"/>
              <a:t> if and only if the transition function,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 smtClean="0"/>
              <a:t>, maps each pair of 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  <a:r>
              <a:rPr lang="en-US" altLang="en-US" smtClean="0"/>
              <a:t>) to a set of states (possibly empty) each of which is from 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endParaRPr lang="en-US" altLang="en-US" smtClean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481C744-3A49-4B23-9624-9B947012A22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Languages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66088" cy="4525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6600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string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smtClean="0"/>
              <a:t> is said to be </a:t>
            </a:r>
            <a:r>
              <a:rPr lang="en-US" altLang="en-US" i="1" smtClean="0">
                <a:solidFill>
                  <a:schemeClr val="accent2"/>
                </a:solidFill>
              </a:rPr>
              <a:t>accepted</a:t>
            </a:r>
            <a:r>
              <a:rPr lang="en-US" altLang="en-US" smtClean="0"/>
              <a:t> by finite automaton, </a:t>
            </a:r>
            <a:r>
              <a:rPr lang="en-US" altLang="en-US" i="1" smtClean="0">
                <a:solidFill>
                  <a:srgbClr val="663300"/>
                </a:solidFill>
              </a:rPr>
              <a:t>M</a:t>
            </a:r>
            <a:r>
              <a:rPr lang="en-US" altLang="en-US" smtClean="0"/>
              <a:t> = 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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/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F</a:t>
            </a:r>
            <a:r>
              <a:rPr lang="en-US" altLang="en-US" smtClean="0"/>
              <a:t>) if</a:t>
            </a:r>
            <a:br>
              <a:rPr lang="en-US" altLang="en-US" smtClean="0"/>
            </a:b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 </a:t>
            </a:r>
            <a:r>
              <a:rPr lang="en-US" altLang="en-US" smtClean="0">
                <a:solidFill>
                  <a:srgbClr val="663300"/>
                </a:solidFill>
              </a:rPr>
              <a:t>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>
                <a:solidFill>
                  <a:srgbClr val="663300"/>
                </a:solidFill>
              </a:rPr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smtClean="0">
                <a:solidFill>
                  <a:srgbClr val="663300"/>
                </a:solidFill>
              </a:rPr>
              <a:t>) = </a:t>
            </a:r>
            <a:r>
              <a:rPr lang="en-US" altLang="en-US" i="1" smtClean="0">
                <a:solidFill>
                  <a:srgbClr val="663300"/>
                </a:solidFill>
              </a:rPr>
              <a:t>p</a:t>
            </a:r>
            <a:r>
              <a:rPr lang="en-US" altLang="en-US" smtClean="0"/>
              <a:t> for some </a:t>
            </a:r>
            <a:r>
              <a:rPr lang="en-US" altLang="en-US" i="1" smtClean="0">
                <a:solidFill>
                  <a:srgbClr val="663300"/>
                </a:solidFill>
              </a:rPr>
              <a:t>p</a:t>
            </a:r>
            <a:r>
              <a:rPr lang="en-US" altLang="en-US" smtClean="0"/>
              <a:t> in </a:t>
            </a:r>
            <a:r>
              <a:rPr lang="en-US" altLang="en-US" i="1" smtClean="0">
                <a:solidFill>
                  <a:srgbClr val="663300"/>
                </a:solidFill>
              </a:rPr>
              <a:t>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i="1" smtClean="0">
                <a:solidFill>
                  <a:schemeClr val="accent2"/>
                </a:solidFill>
              </a:rPr>
              <a:t>language accepted</a:t>
            </a:r>
            <a:r>
              <a:rPr lang="en-US" altLang="en-US" smtClean="0"/>
              <a:t> by </a:t>
            </a:r>
            <a:r>
              <a:rPr lang="en-US" altLang="en-US" i="1" smtClean="0">
                <a:solidFill>
                  <a:srgbClr val="663300"/>
                </a:solidFill>
              </a:rPr>
              <a:t>M</a:t>
            </a:r>
            <a:r>
              <a:rPr lang="en-US" altLang="en-US" smtClean="0"/>
              <a:t>, designated </a:t>
            </a:r>
            <a:r>
              <a:rPr lang="en-US" altLang="en-US" i="1" smtClean="0">
                <a:solidFill>
                  <a:srgbClr val="663300"/>
                </a:solidFill>
              </a:rPr>
              <a:t>L</a:t>
            </a:r>
            <a:r>
              <a:rPr lang="en-US" altLang="en-US" smtClean="0"/>
              <a:t>(</a:t>
            </a:r>
            <a:r>
              <a:rPr lang="en-US" altLang="en-US" i="1" smtClean="0">
                <a:solidFill>
                  <a:srgbClr val="663300"/>
                </a:solidFill>
              </a:rPr>
              <a:t>M</a:t>
            </a:r>
            <a:r>
              <a:rPr lang="en-US" altLang="en-US" smtClean="0"/>
              <a:t>), is the set {x |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 </a:t>
            </a:r>
            <a:r>
              <a:rPr lang="en-US" altLang="en-US" smtClean="0">
                <a:solidFill>
                  <a:srgbClr val="663300"/>
                </a:solidFill>
              </a:rPr>
              <a:t>(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>
                <a:solidFill>
                  <a:srgbClr val="663300"/>
                </a:solidFill>
              </a:rPr>
              <a:t>,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smtClean="0">
                <a:solidFill>
                  <a:srgbClr val="663300"/>
                </a:solidFill>
              </a:rPr>
              <a:t>)</a:t>
            </a:r>
            <a:r>
              <a:rPr lang="en-US" altLang="en-US" smtClean="0">
                <a:solidFill>
                  <a:srgbClr val="FF99CC"/>
                </a:solidFill>
              </a:rPr>
              <a:t> </a:t>
            </a:r>
            <a:r>
              <a:rPr lang="en-US" altLang="en-US" smtClean="0">
                <a:solidFill>
                  <a:srgbClr val="FFFFFF"/>
                </a:solidFill>
              </a:rPr>
              <a:t>is in</a:t>
            </a:r>
            <a:r>
              <a:rPr lang="en-US" altLang="en-US" smtClean="0">
                <a:solidFill>
                  <a:srgbClr val="FF99CC"/>
                </a:solidFill>
              </a:rPr>
              <a:t> </a:t>
            </a:r>
            <a:r>
              <a:rPr lang="en-US" altLang="en-US" i="1" smtClean="0">
                <a:solidFill>
                  <a:srgbClr val="663300"/>
                </a:solidFill>
              </a:rPr>
              <a:t>F</a:t>
            </a:r>
            <a:r>
              <a:rPr lang="en-US" altLang="en-US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language is a </a:t>
            </a:r>
            <a:r>
              <a:rPr lang="en-US" altLang="en-US" i="1" smtClean="0">
                <a:solidFill>
                  <a:schemeClr val="accent2"/>
                </a:solidFill>
              </a:rPr>
              <a:t>regular set</a:t>
            </a:r>
            <a:r>
              <a:rPr lang="en-US" altLang="en-US" smtClean="0"/>
              <a:t> if it is accepted by some finite automaton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A717DF-E948-49F0-9A8A-BF61EFDBA941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Regular Expressions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9248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a regular expression r, the language </a:t>
            </a:r>
            <a:br>
              <a:rPr lang="en-US" altLang="en-US" smtClean="0"/>
            </a:br>
            <a:r>
              <a:rPr lang="en-US" altLang="en-US" smtClean="0"/>
              <a:t>L(r) = { all the strings that match r }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 L</a:t>
            </a:r>
            <a:r>
              <a:rPr lang="en-US" altLang="en-US" sz="3200" smtClean="0">
                <a:solidFill>
                  <a:srgbClr val="663300"/>
                </a:solidFill>
              </a:rPr>
              <a:t>(</a:t>
            </a:r>
            <a:r>
              <a:rPr lang="en-US" altLang="en-US" smtClean="0">
                <a:solidFill>
                  <a:srgbClr val="663300"/>
                </a:solidFill>
              </a:rPr>
              <a:t>(a | ε) · b</a:t>
            </a:r>
            <a:r>
              <a:rPr lang="en-US" altLang="en-US" sz="3200" smtClean="0">
                <a:solidFill>
                  <a:srgbClr val="663300"/>
                </a:solidFill>
              </a:rPr>
              <a:t>)</a:t>
            </a:r>
            <a:r>
              <a:rPr lang="en-US" altLang="en-US" smtClean="0">
                <a:solidFill>
                  <a:srgbClr val="663300"/>
                </a:solidFill>
              </a:rPr>
              <a:t> = {“ab” “b”}</a:t>
            </a:r>
          </a:p>
          <a:p>
            <a:pPr eaLnBrk="1" hangingPunct="1"/>
            <a:r>
              <a:rPr lang="en-US" altLang="en-US" smtClean="0"/>
              <a:t>Suppose r and s are regular expression denoting languages L(r) and L(s)</a:t>
            </a:r>
          </a:p>
          <a:p>
            <a:pPr lvl="1" eaLnBrk="1" hangingPunct="1"/>
            <a:r>
              <a:rPr lang="en-US" altLang="en-US" smtClean="0"/>
              <a:t>L(r | s) = L(r) U L(s)</a:t>
            </a:r>
          </a:p>
          <a:p>
            <a:pPr lvl="1" eaLnBrk="1" hangingPunct="1"/>
            <a:r>
              <a:rPr lang="en-US" altLang="en-US" smtClean="0"/>
              <a:t>L(r · s) = { xy | x </a:t>
            </a:r>
            <a:r>
              <a:rPr lang="en-US" altLang="en-US" smtClean="0">
                <a:sym typeface="Symbol" panose="05050102010706020507" pitchFamily="18" charset="2"/>
              </a:rPr>
              <a:t> L(r) and y  L(s) }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L(r*)  =  { x</a:t>
            </a:r>
            <a:r>
              <a:rPr lang="en-US" altLang="en-US" baseline="-25000" smtClean="0"/>
              <a:t>1 </a:t>
            </a:r>
            <a:r>
              <a:rPr lang="en-US" altLang="en-US" smtClean="0"/>
              <a:t>x</a:t>
            </a:r>
            <a:r>
              <a:rPr lang="en-US" altLang="en-US" baseline="-25000" smtClean="0"/>
              <a:t>2 </a:t>
            </a:r>
            <a:r>
              <a:rPr lang="en-US" altLang="en-US" smtClean="0"/>
              <a:t>...</a:t>
            </a:r>
            <a:r>
              <a:rPr lang="en-US" altLang="en-US" baseline="-25000" smtClean="0"/>
              <a:t> </a:t>
            </a:r>
            <a:r>
              <a:rPr lang="en-US" altLang="en-US" smtClean="0"/>
              <a:t>x</a:t>
            </a:r>
            <a:r>
              <a:rPr lang="en-US" altLang="en-US" baseline="-25000" smtClean="0"/>
              <a:t>k </a:t>
            </a:r>
            <a:r>
              <a:rPr lang="en-US" altLang="en-US" smtClean="0"/>
              <a:t>|</a:t>
            </a:r>
            <a:r>
              <a:rPr lang="en-US" altLang="en-US" baseline="-25000" smtClean="0"/>
              <a:t> </a:t>
            </a:r>
            <a:r>
              <a:rPr lang="en-US" altLang="en-US" smtClean="0"/>
              <a:t>x</a:t>
            </a:r>
            <a:r>
              <a:rPr lang="en-US" altLang="en-US" baseline="-25000" smtClean="0"/>
              <a:t>i </a:t>
            </a:r>
            <a:r>
              <a:rPr lang="en-US" altLang="en-US" smtClean="0">
                <a:sym typeface="Symbol" panose="05050102010706020507" pitchFamily="18" charset="2"/>
              </a:rPr>
              <a:t> L(r) and k &gt;= 0 }</a:t>
            </a:r>
          </a:p>
          <a:p>
            <a:pPr lvl="1" eaLnBrk="1" hangingPunct="1"/>
            <a:r>
              <a:rPr lang="en-US" altLang="en-US" smtClean="0"/>
              <a:t>L(ε) =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45ED09-1375-48D7-92D9-2E78DF0B6CE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Regular Expressions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7467600" cy="3581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know:</a:t>
            </a:r>
          </a:p>
          <a:p>
            <a:pPr lvl="1" eaLnBrk="1" hangingPunct="1"/>
            <a:r>
              <a:rPr lang="en-US" altLang="en-US" smtClean="0"/>
              <a:t>L(r | s)  is the </a:t>
            </a:r>
            <a:r>
              <a:rPr lang="en-US" altLang="en-US" smtClean="0">
                <a:solidFill>
                  <a:srgbClr val="663300"/>
                </a:solidFill>
              </a:rPr>
              <a:t>union </a:t>
            </a:r>
            <a:r>
              <a:rPr lang="en-US" altLang="en-US" smtClean="0"/>
              <a:t>of L(r) and L(s)</a:t>
            </a:r>
          </a:p>
          <a:p>
            <a:pPr lvl="1" eaLnBrk="1" hangingPunct="1"/>
            <a:r>
              <a:rPr lang="en-US" altLang="en-US" smtClean="0"/>
              <a:t>L(r · s) is the </a:t>
            </a:r>
            <a:r>
              <a:rPr lang="en-US" altLang="en-US" smtClean="0">
                <a:solidFill>
                  <a:srgbClr val="663300"/>
                </a:solidFill>
              </a:rPr>
              <a:t>concatenation</a:t>
            </a:r>
            <a:r>
              <a:rPr lang="en-US" altLang="en-US" smtClean="0"/>
              <a:t> of L(r) and L(s)</a:t>
            </a:r>
          </a:p>
          <a:p>
            <a:pPr lvl="1" eaLnBrk="1" hangingPunct="1"/>
            <a:r>
              <a:rPr lang="en-US" altLang="en-US" smtClean="0"/>
              <a:t>L(r*) is the </a:t>
            </a:r>
            <a:r>
              <a:rPr lang="en-US" altLang="en-US" smtClean="0">
                <a:solidFill>
                  <a:srgbClr val="663300"/>
                </a:solidFill>
              </a:rPr>
              <a:t>Kleene closure</a:t>
            </a:r>
            <a:r>
              <a:rPr lang="en-US" altLang="en-US" smtClean="0"/>
              <a:t> of L(r)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“zero or more occurrence of” </a:t>
            </a:r>
            <a:r>
              <a:rPr lang="en-US" altLang="en-US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45106D-AD81-445F-BD9D-3AE0225C662E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Fun Part</a:t>
            </a: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= NFA = Regular Expressions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FA with multiple initial states = NFA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2-way DFA (2DFA) which can move one step to the left or right of its input = DFA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31B5A1-474D-44F8-8E33-FA47B0F9F36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Logistics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Lecturer: </a:t>
            </a:r>
          </a:p>
          <a:p>
            <a:pPr lvl="1" eaLnBrk="1" hangingPunct="1"/>
            <a:r>
              <a:rPr lang="en-US" altLang="en-US" smtClean="0"/>
              <a:t>Associate Professor Wong Weng Fai</a:t>
            </a:r>
          </a:p>
          <a:p>
            <a:pPr lvl="1" eaLnBrk="1" hangingPunct="1"/>
            <a:r>
              <a:rPr lang="en-US" altLang="en-US" smtClean="0"/>
              <a:t>Office: COM2-03-56</a:t>
            </a:r>
          </a:p>
          <a:p>
            <a:pPr lvl="1" eaLnBrk="1" hangingPunct="1"/>
            <a:r>
              <a:rPr lang="en-US" altLang="en-US" smtClean="0"/>
              <a:t>Tel: 6516-6902</a:t>
            </a:r>
          </a:p>
          <a:p>
            <a:pPr lvl="1" eaLnBrk="1" hangingPunct="1"/>
            <a:r>
              <a:rPr lang="en-US" altLang="en-US" smtClean="0"/>
              <a:t>Email: </a:t>
            </a:r>
            <a:r>
              <a:rPr lang="en-US" altLang="en-US" smtClean="0">
                <a:hlinkClick r:id="rId3"/>
              </a:rPr>
              <a:t>wongwf@nus.edu.sg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92BA1E-67EF-4BC9-BDBF-BDECD2E17F3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Non-regular languages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example:</a:t>
            </a:r>
            <a:br>
              <a:rPr lang="en-US" altLang="en-US" smtClean="0"/>
            </a:br>
            <a:r>
              <a:rPr lang="en-US" altLang="en-US" smtClean="0"/>
              <a:t>		{ 0</a:t>
            </a:r>
            <a:r>
              <a:rPr lang="en-US" altLang="en-US" i="1" baseline="30000" smtClean="0"/>
              <a:t>i</a:t>
            </a:r>
            <a:r>
              <a:rPr lang="en-US" altLang="en-US" smtClean="0"/>
              <a:t> | </a:t>
            </a:r>
            <a:r>
              <a:rPr lang="en-US" altLang="en-US" i="1" smtClean="0"/>
              <a:t>i</a:t>
            </a:r>
            <a:r>
              <a:rPr lang="en-US" altLang="en-US" smtClean="0"/>
              <a:t> is prime}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97EB20-801A-45B2-9FDC-DE6FFDE9BCC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Uses of Regular Languages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Lexical analyzers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Editors, grep, in Unix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To specified controllers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3A6C49A-758E-4DE3-BA73-0AD8999B6A6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Scanner Generators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Automated tools are available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Takes regular expression specifications and convert them to DFAs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Eg.: Lex, Flex,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129AD10-D001-4FFD-8D5F-2D916E7345D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tokens (words) recognize syntactic structure of the language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Produce a </a:t>
            </a:r>
            <a:r>
              <a:rPr lang="en-US" altLang="en-US" smtClean="0">
                <a:solidFill>
                  <a:srgbClr val="663300"/>
                </a:solidFill>
              </a:rPr>
              <a:t>parse tree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All modern computer languages can be expressed as </a:t>
            </a:r>
            <a:r>
              <a:rPr lang="en-US" altLang="en-US" smtClean="0">
                <a:solidFill>
                  <a:srgbClr val="663300"/>
                </a:solidFill>
              </a:rPr>
              <a:t>context-free languages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0C7C5E9-1737-40E9-9DBF-6BB9F1BF7F3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Context Free Grammar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context free grammar is a 4-tuple, </a:t>
            </a:r>
            <a:br>
              <a:rPr lang="en-US" altLang="en-US" smtClean="0"/>
            </a:br>
            <a:r>
              <a:rPr lang="en-US" altLang="en-US" i="1" smtClean="0"/>
              <a:t>G</a:t>
            </a:r>
            <a:r>
              <a:rPr lang="en-US" altLang="en-US" smtClean="0"/>
              <a:t> = (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smtClean="0"/>
              <a:t>, </a:t>
            </a:r>
            <a:r>
              <a:rPr lang="en-US" altLang="en-US" i="1" smtClean="0"/>
              <a:t>S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solidFill>
                  <a:srgbClr val="000066"/>
                </a:solidFill>
              </a:rPr>
              <a:t>V</a:t>
            </a:r>
            <a:r>
              <a:rPr lang="en-US" altLang="en-US" smtClean="0">
                <a:solidFill>
                  <a:srgbClr val="663300"/>
                </a:solidFill>
              </a:rPr>
              <a:t> is a finite set of </a:t>
            </a:r>
            <a:r>
              <a:rPr lang="en-US" altLang="en-US" smtClean="0">
                <a:solidFill>
                  <a:srgbClr val="003300"/>
                </a:solidFill>
              </a:rPr>
              <a:t>non-terminals</a:t>
            </a:r>
            <a:r>
              <a:rPr lang="en-US" altLang="en-US" smtClean="0">
                <a:solidFill>
                  <a:srgbClr val="663300"/>
                </a:solidFill>
              </a:rPr>
              <a:t> (also called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solidFill>
                  <a:srgbClr val="000066"/>
                </a:solidFill>
              </a:rPr>
              <a:t>T</a:t>
            </a:r>
            <a:r>
              <a:rPr lang="en-US" altLang="en-US" smtClean="0">
                <a:solidFill>
                  <a:srgbClr val="663300"/>
                </a:solidFill>
              </a:rPr>
              <a:t> is a finite set of </a:t>
            </a:r>
            <a:r>
              <a:rPr lang="en-US" altLang="en-US" smtClean="0">
                <a:solidFill>
                  <a:srgbClr val="003300"/>
                </a:solidFill>
              </a:rPr>
              <a:t>terminals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solidFill>
                  <a:srgbClr val="000066"/>
                </a:solidFill>
              </a:rPr>
              <a:t>P</a:t>
            </a:r>
            <a:r>
              <a:rPr lang="en-US" altLang="en-US" smtClean="0">
                <a:solidFill>
                  <a:srgbClr val="663300"/>
                </a:solidFill>
              </a:rPr>
              <a:t> is a finite set of </a:t>
            </a:r>
            <a:r>
              <a:rPr lang="en-US" altLang="en-US" smtClean="0">
                <a:solidFill>
                  <a:srgbClr val="003300"/>
                </a:solidFill>
              </a:rPr>
              <a:t>production rules</a:t>
            </a:r>
            <a:r>
              <a:rPr lang="en-US" altLang="en-US" smtClean="0">
                <a:solidFill>
                  <a:srgbClr val="663300"/>
                </a:solidFill>
              </a:rPr>
              <a:t> (also just simply called </a:t>
            </a:r>
            <a:r>
              <a:rPr lang="en-US" altLang="en-US" smtClean="0">
                <a:solidFill>
                  <a:srgbClr val="003300"/>
                </a:solidFill>
              </a:rPr>
              <a:t>productions</a:t>
            </a:r>
            <a:r>
              <a:rPr lang="en-US" altLang="en-US" smtClean="0">
                <a:solidFill>
                  <a:srgbClr val="66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solidFill>
                  <a:srgbClr val="000066"/>
                </a:solidFill>
              </a:rPr>
              <a:t>S</a:t>
            </a:r>
            <a:r>
              <a:rPr lang="en-US" altLang="en-US" smtClean="0">
                <a:solidFill>
                  <a:srgbClr val="663300"/>
                </a:solidFill>
              </a:rPr>
              <a:t> is a special non-terminal known as the </a:t>
            </a:r>
            <a:r>
              <a:rPr lang="en-US" altLang="en-US" smtClean="0">
                <a:solidFill>
                  <a:srgbClr val="003300"/>
                </a:solidFill>
              </a:rPr>
              <a:t>start symbol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3D6D0DC-10FB-4077-A64B-C75CBA4E2AD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Production Rules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production rule (also called productions or rewrite rules) is of the form</a:t>
            </a:r>
            <a:br>
              <a:rPr lang="en-US" altLang="en-US" smtClean="0"/>
            </a:br>
            <a:r>
              <a:rPr lang="en-US" altLang="en-US" smtClean="0"/>
              <a:t>			</a:t>
            </a:r>
            <a:r>
              <a:rPr lang="en-US" altLang="en-US" i="1" smtClean="0">
                <a:solidFill>
                  <a:srgbClr val="003300"/>
                </a:solidFill>
              </a:rPr>
              <a:t>A</a:t>
            </a:r>
            <a:r>
              <a:rPr lang="en-US" altLang="en-US" smtClean="0">
                <a:solidFill>
                  <a:srgbClr val="003300"/>
                </a:solidFill>
              </a:rPr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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>
                <a:sym typeface="Symbol" panose="05050102010706020507" pitchFamily="18" charset="2"/>
              </a:rPr>
              <a:t>	where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is a non-terminal and  is a string of symbols from (</a:t>
            </a:r>
            <a:r>
              <a:rPr lang="en-US" altLang="en-US" i="1" smtClean="0">
                <a:sym typeface="Symbol" panose="05050102010706020507" pitchFamily="18" charset="2"/>
              </a:rPr>
              <a:t>V</a:t>
            </a:r>
            <a:r>
              <a:rPr lang="en-US" altLang="en-US" smtClean="0">
                <a:sym typeface="Symbol" panose="05050102010706020507" pitchFamily="18" charset="2"/>
              </a:rPr>
              <a:t>  </a:t>
            </a:r>
            <a:r>
              <a:rPr lang="en-US" altLang="en-US" i="1" smtClean="0">
                <a:sym typeface="Symbol" panose="05050102010706020507" pitchFamily="18" charset="2"/>
              </a:rPr>
              <a:t>T</a:t>
            </a:r>
            <a:r>
              <a:rPr lang="en-US" altLang="en-US" smtClean="0">
                <a:sym typeface="Symbol" panose="05050102010706020507" pitchFamily="18" charset="2"/>
              </a:rPr>
              <a:t>)*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75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E510D7-1327-4F9C-9BFE-A943F89EF1F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 (direct)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</a:t>
            </a:r>
            <a:r>
              <a:rPr lang="en-US" altLang="en-US" i="1" smtClean="0">
                <a:solidFill>
                  <a:srgbClr val="003300"/>
                </a:solidFill>
              </a:rPr>
              <a:t>A</a:t>
            </a:r>
            <a:r>
              <a:rPr lang="en-US" altLang="en-US" smtClean="0">
                <a:solidFill>
                  <a:srgbClr val="003300"/>
                </a:solidFill>
              </a:rPr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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</a:t>
            </a:r>
            <a:r>
              <a:rPr lang="en-US" altLang="en-US" smtClean="0"/>
              <a:t> is a production of </a:t>
            </a:r>
            <a:r>
              <a:rPr lang="en-US" altLang="en-US" i="1" smtClean="0">
                <a:solidFill>
                  <a:srgbClr val="003300"/>
                </a:solidFill>
              </a:rPr>
              <a:t>P</a:t>
            </a:r>
            <a:r>
              <a:rPr lang="en-US" altLang="en-US" smtClean="0"/>
              <a:t> and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and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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/>
              <a:t>are strings in 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V</a:t>
            </a:r>
            <a:r>
              <a:rPr lang="en-US" altLang="en-US" smtClean="0">
                <a:sym typeface="Symbol" panose="05050102010706020507" pitchFamily="18" charset="2"/>
              </a:rPr>
              <a:t>  </a:t>
            </a:r>
            <a:r>
              <a:rPr lang="en-US" altLang="en-US" i="1" smtClean="0">
                <a:sym typeface="Symbol" panose="05050102010706020507" pitchFamily="18" charset="2"/>
              </a:rPr>
              <a:t>T</a:t>
            </a:r>
            <a:r>
              <a:rPr lang="en-US" altLang="en-US" smtClean="0">
                <a:sym typeface="Symbol" panose="05050102010706020507" pitchFamily="18" charset="2"/>
              </a:rPr>
              <a:t>)*</a:t>
            </a:r>
            <a:r>
              <a:rPr lang="en-US" altLang="en-US" smtClean="0"/>
              <a:t>, then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en-US" i="1" smtClean="0">
                <a:solidFill>
                  <a:srgbClr val="003300"/>
                </a:solidFill>
              </a:rPr>
              <a:t>A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 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  </a:t>
            </a:r>
            <a:r>
              <a:rPr lang="en-US" altLang="en-US" i="1" smtClean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i="1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	</a:t>
            </a:r>
            <a:r>
              <a:rPr lang="en-US" altLang="en-US" smtClean="0">
                <a:sym typeface="Symbol" panose="05050102010706020507" pitchFamily="18" charset="2"/>
              </a:rPr>
              <a:t>I.e.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 </a:t>
            </a:r>
            <a:r>
              <a:rPr lang="en-US" altLang="en-US" i="1" smtClean="0">
                <a:solidFill>
                  <a:srgbClr val="003300"/>
                </a:solidFill>
              </a:rPr>
              <a:t>A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 </a:t>
            </a:r>
            <a:r>
              <a:rPr lang="en-US" altLang="en-US" i="1" smtClean="0">
                <a:solidFill>
                  <a:srgbClr val="FF99CC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olidFill>
                  <a:srgbClr val="660066"/>
                </a:solidFill>
                <a:sym typeface="Symbol" panose="05050102010706020507" pitchFamily="18" charset="2"/>
              </a:rPr>
              <a:t>directly derives</a:t>
            </a:r>
            <a:r>
              <a:rPr lang="en-US" altLang="en-US" smtClean="0">
                <a:solidFill>
                  <a:srgbClr val="FF99CC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  </a:t>
            </a:r>
            <a:r>
              <a:rPr lang="en-US" altLang="en-US" i="1" smtClean="0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in grammar </a:t>
            </a:r>
            <a:r>
              <a:rPr lang="en-US" altLang="en-US" i="1" smtClean="0">
                <a:sym typeface="Symbol" panose="05050102010706020507" pitchFamily="18" charset="2"/>
              </a:rPr>
              <a:t>G</a:t>
            </a:r>
            <a:r>
              <a:rPr lang="en-US" altLang="en-US" smtClean="0">
                <a:sym typeface="Symbol" panose="05050102010706020507" pitchFamily="18" charset="2"/>
              </a:rPr>
              <a:t> (we will drop the subscript </a:t>
            </a:r>
            <a:r>
              <a:rPr lang="en-US" altLang="en-US" i="1" smtClean="0">
                <a:sym typeface="Symbol" panose="05050102010706020507" pitchFamily="18" charset="2"/>
              </a:rPr>
              <a:t>G</a:t>
            </a:r>
            <a:r>
              <a:rPr lang="en-US" altLang="en-US" smtClean="0">
                <a:sym typeface="Symbol" panose="05050102010706020507" pitchFamily="18" charset="2"/>
              </a:rPr>
              <a:t> if the context is obvious)</a:t>
            </a:r>
          </a:p>
        </p:txBody>
      </p:sp>
      <p:sp>
        <p:nvSpPr>
          <p:cNvPr id="107527" name="Text Box 4"/>
          <p:cNvSpPr txBox="1">
            <a:spLocks noChangeArrowheads="1"/>
          </p:cNvSpPr>
          <p:nvPr/>
        </p:nvSpPr>
        <p:spPr bwMode="auto">
          <a:xfrm>
            <a:off x="4114800" y="3352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660066"/>
                </a:solidFill>
                <a:latin typeface="Arial Narrow" panose="020B0606020202030204" pitchFamily="34" charset="0"/>
              </a:rPr>
              <a:t>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F1D4D6-4607-4483-B746-0F1CC5C027E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 (general)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1</a:t>
            </a:r>
            <a:r>
              <a:rPr lang="en-US" altLang="en-US" smtClean="0"/>
              <a:t>, …,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i="1" baseline="-25000" smtClean="0">
                <a:solidFill>
                  <a:srgbClr val="003300"/>
                </a:solidFill>
              </a:rPr>
              <a:t>m</a:t>
            </a:r>
            <a:r>
              <a:rPr lang="en-US" altLang="en-US" smtClean="0"/>
              <a:t> are strings of 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V</a:t>
            </a:r>
            <a:r>
              <a:rPr lang="en-US" altLang="en-US" smtClean="0">
                <a:sym typeface="Symbol" panose="05050102010706020507" pitchFamily="18" charset="2"/>
              </a:rPr>
              <a:t>  </a:t>
            </a:r>
            <a:r>
              <a:rPr lang="en-US" altLang="en-US" i="1" smtClean="0">
                <a:sym typeface="Symbol" panose="05050102010706020507" pitchFamily="18" charset="2"/>
              </a:rPr>
              <a:t>T</a:t>
            </a:r>
            <a:r>
              <a:rPr lang="en-US" altLang="en-US" smtClean="0">
                <a:sym typeface="Symbol" panose="05050102010706020507" pitchFamily="18" charset="2"/>
              </a:rPr>
              <a:t>)*</a:t>
            </a:r>
            <a:r>
              <a:rPr lang="en-US" altLang="en-US" smtClean="0"/>
              <a:t>, and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 	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1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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2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 … 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m</a:t>
            </a:r>
            <a:r>
              <a:rPr lang="en-US" altLang="en-US" baseline="-25000" smtClean="0">
                <a:solidFill>
                  <a:srgbClr val="FF99CC"/>
                </a:solidFill>
              </a:rPr>
              <a:t/>
            </a:r>
            <a:br>
              <a:rPr lang="en-US" altLang="en-US" baseline="-25000" smtClean="0">
                <a:solidFill>
                  <a:srgbClr val="FF99CC"/>
                </a:solidFill>
              </a:rPr>
            </a:br>
            <a:r>
              <a:rPr lang="en-US" altLang="en-US" baseline="-25000" smtClean="0">
                <a:solidFill>
                  <a:srgbClr val="FF99CC"/>
                </a:solidFill>
              </a:rPr>
              <a:t/>
            </a:r>
            <a:br>
              <a:rPr lang="en-US" altLang="en-US" baseline="-25000" smtClean="0">
                <a:solidFill>
                  <a:srgbClr val="FF99CC"/>
                </a:solidFill>
              </a:rPr>
            </a:br>
            <a:r>
              <a:rPr lang="en-US" altLang="en-US" smtClean="0">
                <a:sym typeface="Symbol" panose="05050102010706020507" pitchFamily="18" charset="2"/>
              </a:rPr>
              <a:t>then we say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1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*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m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or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1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olidFill>
                  <a:srgbClr val="660066"/>
                </a:solidFill>
                <a:sym typeface="Symbol" panose="05050102010706020507" pitchFamily="18" charset="2"/>
              </a:rPr>
              <a:t>derives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olidFill>
                  <a:srgbClr val="003300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095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6EBBFD-85C5-4A15-A3DD-5056A94B5A87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language generated by </a:t>
            </a:r>
            <a:r>
              <a:rPr lang="en-US" altLang="en-US" i="1" smtClean="0"/>
              <a:t>G</a:t>
            </a:r>
            <a:r>
              <a:rPr lang="en-US" altLang="en-US" smtClean="0"/>
              <a:t>, </a:t>
            </a:r>
            <a:r>
              <a:rPr lang="en-US" altLang="en-US" i="1" smtClean="0"/>
              <a:t>L</a:t>
            </a:r>
            <a:r>
              <a:rPr lang="en-US" altLang="en-US" smtClean="0"/>
              <a:t>(</a:t>
            </a:r>
            <a:r>
              <a:rPr lang="en-US" altLang="en-US" i="1" smtClean="0"/>
              <a:t>G</a:t>
            </a:r>
            <a:r>
              <a:rPr lang="en-US" altLang="en-US" smtClean="0"/>
              <a:t>), is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{</a:t>
            </a:r>
            <a:r>
              <a:rPr lang="en-US" altLang="en-US" i="1" smtClean="0"/>
              <a:t>w</a:t>
            </a:r>
            <a:r>
              <a:rPr lang="en-US" altLang="en-US" smtClean="0"/>
              <a:t> | </a:t>
            </a:r>
            <a:r>
              <a:rPr lang="en-US" altLang="en-US" i="1" smtClean="0"/>
              <a:t>w</a:t>
            </a:r>
            <a:r>
              <a:rPr lang="en-US" altLang="en-US" smtClean="0"/>
              <a:t> in </a:t>
            </a:r>
            <a:r>
              <a:rPr lang="en-US" altLang="en-US" i="1" smtClean="0"/>
              <a:t>T</a:t>
            </a:r>
            <a:r>
              <a:rPr lang="en-US" altLang="en-US" smtClean="0"/>
              <a:t>* and 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*</a:t>
            </a:r>
            <a:r>
              <a:rPr lang="en-US" altLang="en-US" smtClean="0">
                <a:solidFill>
                  <a:srgbClr val="FF99CC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w</a:t>
            </a:r>
            <a:r>
              <a:rPr lang="en-US" altLang="en-US" smtClean="0"/>
              <a:t>}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string of terminals and non-terminals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en-US" altLang="en-US" smtClean="0"/>
              <a:t> is in </a:t>
            </a:r>
            <a:r>
              <a:rPr lang="en-US" altLang="en-US" i="1" smtClean="0">
                <a:solidFill>
                  <a:srgbClr val="660066"/>
                </a:solidFill>
              </a:rPr>
              <a:t>sentential form</a:t>
            </a:r>
            <a:r>
              <a:rPr lang="en-US" altLang="en-US" smtClean="0"/>
              <a:t> if 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3300"/>
                </a:solidFill>
                <a:sym typeface="Symbol" panose="05050102010706020507" pitchFamily="18" charset="2"/>
              </a:rPr>
              <a:t>* </a:t>
            </a:r>
            <a:r>
              <a:rPr lang="en-US" altLang="en-US" i="1" smtClean="0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8C07409-8CF3-4275-B869-A9288D408E23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Derivation Tree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tree is a derivation (or parse) tree for a CFG </a:t>
            </a:r>
            <a:r>
              <a:rPr lang="en-US" altLang="en-US" i="1" smtClean="0"/>
              <a:t>G</a:t>
            </a:r>
            <a:r>
              <a:rPr lang="en-US" altLang="en-US" smtClean="0"/>
              <a:t> if: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Every vertex as a label which is a symbol of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V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  </a:t>
            </a:r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T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 {}</a:t>
            </a:r>
            <a:endParaRPr lang="en-US" altLang="en-US" smtClean="0">
              <a:solidFill>
                <a:srgbClr val="663300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The label of the root is </a:t>
            </a:r>
            <a:r>
              <a:rPr lang="en-US" altLang="en-US" i="1" smtClean="0">
                <a:solidFill>
                  <a:srgbClr val="663300"/>
                </a:solidFill>
              </a:rPr>
              <a:t>S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If a vertex is an internal node and has a label </a:t>
            </a:r>
            <a:r>
              <a:rPr lang="en-US" altLang="en-US" i="1" smtClean="0">
                <a:solidFill>
                  <a:srgbClr val="663300"/>
                </a:solidFill>
              </a:rPr>
              <a:t>A</a:t>
            </a:r>
            <a:r>
              <a:rPr lang="en-US" altLang="en-US" smtClean="0">
                <a:solidFill>
                  <a:srgbClr val="663300"/>
                </a:solidFill>
              </a:rPr>
              <a:t>, then </a:t>
            </a:r>
            <a:r>
              <a:rPr lang="en-US" altLang="en-US" i="1" smtClean="0">
                <a:solidFill>
                  <a:srgbClr val="663300"/>
                </a:solidFill>
              </a:rPr>
              <a:t>A</a:t>
            </a:r>
            <a:r>
              <a:rPr lang="en-US" altLang="en-US" smtClean="0">
                <a:solidFill>
                  <a:srgbClr val="663300"/>
                </a:solidFill>
              </a:rPr>
              <a:t> must be in </a:t>
            </a:r>
            <a:r>
              <a:rPr lang="en-US" altLang="en-US" i="1" smtClean="0">
                <a:solidFill>
                  <a:srgbClr val="663300"/>
                </a:solidFill>
              </a:rPr>
              <a:t>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7DE5E2-F6AB-4FEB-901B-74471DCD92E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Logistics (2)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Lectures:</a:t>
            </a:r>
          </a:p>
          <a:p>
            <a:pPr lvl="1" eaLnBrk="1" hangingPunct="1"/>
            <a:r>
              <a:rPr lang="en-US" altLang="en-US" sz="2000" dirty="0" smtClean="0"/>
              <a:t>Fridays </a:t>
            </a:r>
            <a:r>
              <a:rPr lang="en-US" altLang="en-US" sz="2000" dirty="0" smtClean="0"/>
              <a:t>6.30-8.30pm, SR@LT19</a:t>
            </a:r>
            <a:endParaRPr lang="en-US" altLang="en-US" sz="2000" dirty="0" smtClean="0"/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Hit </a:t>
            </a:r>
            <a:r>
              <a:rPr lang="en-US" altLang="en-US" sz="2400" dirty="0" smtClean="0"/>
              <a:t>by one </a:t>
            </a:r>
            <a:r>
              <a:rPr lang="en-US" altLang="en-US" sz="2400" dirty="0" smtClean="0"/>
              <a:t>public </a:t>
            </a:r>
            <a:r>
              <a:rPr lang="en-US" altLang="en-US" sz="2400" dirty="0" smtClean="0"/>
              <a:t>holiday: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Good </a:t>
            </a:r>
            <a:r>
              <a:rPr lang="en-US" altLang="en-US" sz="2000" dirty="0" smtClean="0"/>
              <a:t>Friday on </a:t>
            </a:r>
            <a:r>
              <a:rPr lang="en-US" altLang="en-US" sz="2000" dirty="0" smtClean="0"/>
              <a:t>25 March 2016</a:t>
            </a:r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Coping strategy:</a:t>
            </a:r>
          </a:p>
          <a:p>
            <a:pPr lvl="1" eaLnBrk="1" hangingPunct="1"/>
            <a:r>
              <a:rPr lang="en-US" altLang="en-US" sz="2000" dirty="0" smtClean="0"/>
              <a:t>E-Lecture as a replacement</a:t>
            </a:r>
            <a:endParaRPr lang="en-US" altLang="en-US" sz="2000" dirty="0" smtClean="0"/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A21E6D-0A05-418F-A4B3-5FA5E1C3F4A2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 Tree (cont)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If a node has label </a:t>
            </a:r>
            <a:r>
              <a:rPr lang="en-US" altLang="en-US" i="1" smtClean="0">
                <a:solidFill>
                  <a:srgbClr val="663300"/>
                </a:solidFill>
              </a:rPr>
              <a:t>A</a:t>
            </a:r>
            <a:r>
              <a:rPr lang="en-US" altLang="en-US" smtClean="0">
                <a:solidFill>
                  <a:srgbClr val="663300"/>
                </a:solidFill>
              </a:rPr>
              <a:t>, and its descendents, from left to right, has labels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baseline="-25000" smtClean="0">
                <a:solidFill>
                  <a:srgbClr val="663300"/>
                </a:solidFill>
              </a:rPr>
              <a:t>1</a:t>
            </a:r>
            <a:r>
              <a:rPr lang="en-US" altLang="en-US" smtClean="0">
                <a:solidFill>
                  <a:srgbClr val="663300"/>
                </a:solidFill>
              </a:rPr>
              <a:t>, X</a:t>
            </a:r>
            <a:r>
              <a:rPr lang="en-US" altLang="en-US" baseline="-25000" smtClean="0">
                <a:solidFill>
                  <a:srgbClr val="663300"/>
                </a:solidFill>
              </a:rPr>
              <a:t>2</a:t>
            </a:r>
            <a:r>
              <a:rPr lang="en-US" altLang="en-US" smtClean="0">
                <a:solidFill>
                  <a:srgbClr val="663300"/>
                </a:solidFill>
              </a:rPr>
              <a:t>, …,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i="1" baseline="-25000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 then there must be a production in G such that</a:t>
            </a:r>
            <a:br>
              <a:rPr lang="en-US" altLang="en-US" smtClean="0">
                <a:solidFill>
                  <a:srgbClr val="663300"/>
                </a:solidFill>
              </a:rPr>
            </a:br>
            <a:r>
              <a:rPr lang="en-US" altLang="en-US" smtClean="0">
                <a:solidFill>
                  <a:srgbClr val="663300"/>
                </a:solidFill>
              </a:rPr>
              <a:t>		</a:t>
            </a:r>
            <a:r>
              <a:rPr lang="en-US" altLang="en-US" i="1" smtClean="0">
                <a:solidFill>
                  <a:srgbClr val="663300"/>
                </a:solidFill>
              </a:rPr>
              <a:t>A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baseline="-25000" smtClean="0">
                <a:solidFill>
                  <a:srgbClr val="663300"/>
                </a:solidFill>
              </a:rPr>
              <a:t>1</a:t>
            </a:r>
            <a:r>
              <a:rPr lang="en-US" altLang="en-US" smtClean="0">
                <a:solidFill>
                  <a:srgbClr val="663300"/>
                </a:solidFill>
              </a:rPr>
              <a:t> X</a:t>
            </a:r>
            <a:r>
              <a:rPr lang="en-US" altLang="en-US" baseline="-25000" smtClean="0">
                <a:solidFill>
                  <a:srgbClr val="663300"/>
                </a:solidFill>
              </a:rPr>
              <a:t>2</a:t>
            </a:r>
            <a:r>
              <a:rPr lang="en-US" altLang="en-US" smtClean="0">
                <a:solidFill>
                  <a:srgbClr val="663300"/>
                </a:solidFill>
              </a:rPr>
              <a:t> … </a:t>
            </a:r>
            <a:r>
              <a:rPr lang="en-US" altLang="en-US" i="1" smtClean="0">
                <a:solidFill>
                  <a:srgbClr val="663300"/>
                </a:solidFill>
              </a:rPr>
              <a:t>X</a:t>
            </a:r>
            <a:r>
              <a:rPr lang="en-US" altLang="en-US" i="1" baseline="-25000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If a vertex has label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</a:t>
            </a:r>
            <a:r>
              <a:rPr lang="en-US" altLang="en-US" smtClean="0">
                <a:solidFill>
                  <a:srgbClr val="663300"/>
                </a:solidFill>
              </a:rPr>
              <a:t>, then it must be a leaf and the only descendent of its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E069F1-B2DE-4A27-BA86-C5B56084322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</a:t>
            </a: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4092575" y="1473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Goal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103688" y="23114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Expr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12648" name="AutoShape 5"/>
          <p:cNvCxnSpPr>
            <a:cxnSpLocks noChangeShapeType="1"/>
            <a:endCxn id="112647" idx="0"/>
          </p:cNvCxnSpPr>
          <p:nvPr/>
        </p:nvCxnSpPr>
        <p:spPr bwMode="auto">
          <a:xfrm>
            <a:off x="4540250" y="1992313"/>
            <a:ext cx="1588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49" name="Text Box 6"/>
          <p:cNvSpPr txBox="1">
            <a:spLocks noChangeArrowheads="1"/>
          </p:cNvSpPr>
          <p:nvPr/>
        </p:nvSpPr>
        <p:spPr bwMode="auto">
          <a:xfrm>
            <a:off x="5311775" y="33020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Term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50" name="Text Box 7"/>
          <p:cNvSpPr txBox="1">
            <a:spLocks noChangeArrowheads="1"/>
          </p:cNvSpPr>
          <p:nvPr/>
        </p:nvSpPr>
        <p:spPr bwMode="auto">
          <a:xfrm>
            <a:off x="3254375" y="32258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Expr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51" name="Text Box 8"/>
          <p:cNvSpPr txBox="1">
            <a:spLocks noChangeArrowheads="1"/>
          </p:cNvSpPr>
          <p:nvPr/>
        </p:nvSpPr>
        <p:spPr bwMode="auto">
          <a:xfrm>
            <a:off x="4387850" y="32258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-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12652" name="AutoShape 9"/>
          <p:cNvCxnSpPr>
            <a:cxnSpLocks noChangeShapeType="1"/>
            <a:endCxn id="112651" idx="0"/>
          </p:cNvCxnSpPr>
          <p:nvPr/>
        </p:nvCxnSpPr>
        <p:spPr bwMode="auto">
          <a:xfrm flipH="1">
            <a:off x="4540250" y="2830513"/>
            <a:ext cx="1588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53" name="AutoShape 10"/>
          <p:cNvCxnSpPr>
            <a:cxnSpLocks noChangeShapeType="1"/>
            <a:endCxn id="112649" idx="0"/>
          </p:cNvCxnSpPr>
          <p:nvPr/>
        </p:nvCxnSpPr>
        <p:spPr bwMode="auto">
          <a:xfrm>
            <a:off x="4978400" y="2571750"/>
            <a:ext cx="801688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54" name="AutoShape 11"/>
          <p:cNvCxnSpPr>
            <a:cxnSpLocks noChangeShapeType="1"/>
            <a:endCxn id="112650" idx="0"/>
          </p:cNvCxnSpPr>
          <p:nvPr/>
        </p:nvCxnSpPr>
        <p:spPr bwMode="auto">
          <a:xfrm flipH="1">
            <a:off x="3692525" y="2571750"/>
            <a:ext cx="411163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5" name="Text Box 12"/>
          <p:cNvSpPr txBox="1">
            <a:spLocks noChangeArrowheads="1"/>
          </p:cNvSpPr>
          <p:nvPr/>
        </p:nvSpPr>
        <p:spPr bwMode="auto">
          <a:xfrm>
            <a:off x="3224213" y="39878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Term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cxnSp>
        <p:nvCxnSpPr>
          <p:cNvPr id="112656" name="AutoShape 13"/>
          <p:cNvCxnSpPr>
            <a:cxnSpLocks noChangeShapeType="1"/>
            <a:endCxn id="112655" idx="0"/>
          </p:cNvCxnSpPr>
          <p:nvPr/>
        </p:nvCxnSpPr>
        <p:spPr bwMode="auto">
          <a:xfrm>
            <a:off x="3692525" y="3744913"/>
            <a:ext cx="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7" name="Text Box 14"/>
          <p:cNvSpPr txBox="1">
            <a:spLocks noChangeArrowheads="1"/>
          </p:cNvSpPr>
          <p:nvPr/>
        </p:nvSpPr>
        <p:spPr bwMode="auto">
          <a:xfrm>
            <a:off x="3263900" y="4749800"/>
            <a:ext cx="85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Num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cxnSp>
        <p:nvCxnSpPr>
          <p:cNvPr id="112658" name="AutoShape 15"/>
          <p:cNvCxnSpPr>
            <a:cxnSpLocks noChangeShapeType="1"/>
            <a:endCxn id="112657" idx="0"/>
          </p:cNvCxnSpPr>
          <p:nvPr/>
        </p:nvCxnSpPr>
        <p:spPr bwMode="auto">
          <a:xfrm>
            <a:off x="3692525" y="4506913"/>
            <a:ext cx="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9" name="Text Box 16"/>
          <p:cNvSpPr txBox="1">
            <a:spLocks noChangeArrowheads="1"/>
          </p:cNvSpPr>
          <p:nvPr/>
        </p:nvSpPr>
        <p:spPr bwMode="auto">
          <a:xfrm>
            <a:off x="3511550" y="551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12660" name="AutoShape 17"/>
          <p:cNvCxnSpPr>
            <a:cxnSpLocks noChangeShapeType="1"/>
            <a:endCxn id="112659" idx="0"/>
          </p:cNvCxnSpPr>
          <p:nvPr/>
        </p:nvCxnSpPr>
        <p:spPr bwMode="auto">
          <a:xfrm>
            <a:off x="3692525" y="5268913"/>
            <a:ext cx="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1" name="Text Box 18"/>
          <p:cNvSpPr txBox="1">
            <a:spLocks noChangeArrowheads="1"/>
          </p:cNvSpPr>
          <p:nvPr/>
        </p:nvSpPr>
        <p:spPr bwMode="auto">
          <a:xfrm>
            <a:off x="4227513" y="42164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Term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62" name="Text Box 19"/>
          <p:cNvSpPr txBox="1">
            <a:spLocks noChangeArrowheads="1"/>
          </p:cNvSpPr>
          <p:nvPr/>
        </p:nvSpPr>
        <p:spPr bwMode="auto">
          <a:xfrm>
            <a:off x="6276975" y="4216400"/>
            <a:ext cx="85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Num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63" name="Text Box 20"/>
          <p:cNvSpPr txBox="1">
            <a:spLocks noChangeArrowheads="1"/>
          </p:cNvSpPr>
          <p:nvPr/>
        </p:nvSpPr>
        <p:spPr bwMode="auto">
          <a:xfrm>
            <a:off x="5597525" y="421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*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12664" name="AutoShape 21"/>
          <p:cNvCxnSpPr>
            <a:cxnSpLocks noChangeShapeType="1"/>
            <a:endCxn id="112663" idx="0"/>
          </p:cNvCxnSpPr>
          <p:nvPr/>
        </p:nvCxnSpPr>
        <p:spPr bwMode="auto">
          <a:xfrm flipH="1">
            <a:off x="5778500" y="3821113"/>
            <a:ext cx="1588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65" name="AutoShape 22"/>
          <p:cNvCxnSpPr>
            <a:cxnSpLocks noChangeShapeType="1"/>
            <a:endCxn id="112662" idx="0"/>
          </p:cNvCxnSpPr>
          <p:nvPr/>
        </p:nvCxnSpPr>
        <p:spPr bwMode="auto">
          <a:xfrm>
            <a:off x="6246813" y="3562350"/>
            <a:ext cx="458787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66" name="AutoShape 23"/>
          <p:cNvCxnSpPr>
            <a:cxnSpLocks noChangeShapeType="1"/>
            <a:endCxn id="112661" idx="0"/>
          </p:cNvCxnSpPr>
          <p:nvPr/>
        </p:nvCxnSpPr>
        <p:spPr bwMode="auto">
          <a:xfrm flipH="1">
            <a:off x="4695825" y="3562350"/>
            <a:ext cx="6159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67" name="AutoShape 24"/>
          <p:cNvCxnSpPr>
            <a:cxnSpLocks noChangeShapeType="1"/>
            <a:endCxn id="112668" idx="0"/>
          </p:cNvCxnSpPr>
          <p:nvPr/>
        </p:nvCxnSpPr>
        <p:spPr bwMode="auto">
          <a:xfrm>
            <a:off x="4695825" y="4735513"/>
            <a:ext cx="4763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8" name="Text Box 25"/>
          <p:cNvSpPr txBox="1">
            <a:spLocks noChangeArrowheads="1"/>
          </p:cNvSpPr>
          <p:nvPr/>
        </p:nvSpPr>
        <p:spPr bwMode="auto">
          <a:xfrm>
            <a:off x="4271963" y="4978400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>
                <a:latin typeface="Times New Roman" panose="02020603050405020304" pitchFamily="18" charset="0"/>
              </a:rPr>
              <a:t>Num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12669" name="Text Box 26"/>
          <p:cNvSpPr txBox="1">
            <a:spLocks noChangeArrowheads="1"/>
          </p:cNvSpPr>
          <p:nvPr/>
        </p:nvSpPr>
        <p:spPr bwMode="auto">
          <a:xfrm>
            <a:off x="4519613" y="5892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12670" name="AutoShape 27"/>
          <p:cNvCxnSpPr>
            <a:cxnSpLocks noChangeShapeType="1"/>
            <a:endCxn id="112669" idx="0"/>
          </p:cNvCxnSpPr>
          <p:nvPr/>
        </p:nvCxnSpPr>
        <p:spPr bwMode="auto">
          <a:xfrm>
            <a:off x="4700588" y="5497513"/>
            <a:ext cx="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1" name="Text Box 28"/>
          <p:cNvSpPr txBox="1">
            <a:spLocks noChangeArrowheads="1"/>
          </p:cNvSpPr>
          <p:nvPr/>
        </p:nvSpPr>
        <p:spPr bwMode="auto">
          <a:xfrm>
            <a:off x="6532563" y="5054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12672" name="AutoShape 29"/>
          <p:cNvCxnSpPr>
            <a:cxnSpLocks noChangeShapeType="1"/>
            <a:endCxn id="112671" idx="0"/>
          </p:cNvCxnSpPr>
          <p:nvPr/>
        </p:nvCxnSpPr>
        <p:spPr bwMode="auto">
          <a:xfrm>
            <a:off x="6705600" y="4735513"/>
            <a:ext cx="7938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36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E6FED5-0D3B-4208-8434-19444CF79F98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Yield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663300"/>
                </a:solidFill>
              </a:rPr>
              <a:t>yield</a:t>
            </a:r>
            <a:r>
              <a:rPr lang="en-US" altLang="en-US" smtClean="0">
                <a:solidFill>
                  <a:srgbClr val="FFFF00"/>
                </a:solidFill>
              </a:rPr>
              <a:t> </a:t>
            </a:r>
            <a:r>
              <a:rPr lang="en-US" altLang="en-US" smtClean="0"/>
              <a:t>of a derivation tree is the string of labels of its leaves read from a left-to-right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46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15580A-E4DE-40BB-83E0-168F820AFE4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Theorem</a:t>
            </a: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 </a:t>
            </a:r>
            <a:r>
              <a:rPr lang="en-US" altLang="en-US" i="1" smtClean="0"/>
              <a:t>G</a:t>
            </a:r>
            <a:r>
              <a:rPr lang="en-US" altLang="en-US" smtClean="0"/>
              <a:t> = (</a:t>
            </a:r>
            <a:r>
              <a:rPr lang="en-US" altLang="en-US" i="1" smtClean="0"/>
              <a:t>V</a:t>
            </a:r>
            <a:r>
              <a:rPr lang="en-US" altLang="en-US" smtClean="0"/>
              <a:t>, </a:t>
            </a:r>
            <a:r>
              <a:rPr lang="en-US" altLang="en-US" i="1" smtClean="0"/>
              <a:t>T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smtClean="0"/>
              <a:t>, </a:t>
            </a:r>
            <a:r>
              <a:rPr lang="en-US" altLang="en-US" i="1" smtClean="0"/>
              <a:t>S</a:t>
            </a:r>
            <a:r>
              <a:rPr lang="en-US" altLang="en-US" smtClean="0"/>
              <a:t>) be a CFG. Then </a:t>
            </a:r>
            <a:br>
              <a:rPr lang="en-US" altLang="en-US" smtClean="0"/>
            </a:b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*</a:t>
            </a:r>
            <a:r>
              <a:rPr lang="en-US" altLang="en-US" smtClean="0">
                <a:solidFill>
                  <a:srgbClr val="FF99CC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w</a:t>
            </a:r>
            <a:r>
              <a:rPr lang="en-US" altLang="en-US" smtClean="0"/>
              <a:t> </a:t>
            </a:r>
            <a:r>
              <a:rPr lang="en-US" altLang="en-US" i="1" smtClean="0"/>
              <a:t>if and only if</a:t>
            </a:r>
            <a:r>
              <a:rPr lang="en-US" altLang="en-US" smtClean="0"/>
              <a:t> there is a derivation tree in grammar G with yield </a:t>
            </a:r>
            <a:r>
              <a:rPr lang="en-US" altLang="en-US" i="1" smtClean="0"/>
              <a:t>w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57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6A044D-6842-4EF1-97CE-D6D5B1DA8313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Leftmost and Rightmost Derivations</a:t>
            </a: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315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at each step in a derivation a production is applied to the leftmost non-terminal, then the derivation is said to be </a:t>
            </a:r>
            <a:r>
              <a:rPr lang="en-US" altLang="en-US" i="1" smtClean="0">
                <a:solidFill>
                  <a:srgbClr val="663300"/>
                </a:solidFill>
              </a:rPr>
              <a:t>leftmost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at each step in a derivation a production is applied to the rightmost non-terminal, then the derivation is said to be </a:t>
            </a:r>
            <a:r>
              <a:rPr lang="en-US" altLang="en-US" i="1" smtClean="0">
                <a:solidFill>
                  <a:srgbClr val="663300"/>
                </a:solidFill>
              </a:rPr>
              <a:t>rightmost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67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348678-1FA7-433F-AB33-F803520EC0C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context-free grammar such that some word has two parse trees is said to be </a:t>
            </a:r>
            <a:r>
              <a:rPr lang="en-US" altLang="en-US" i="1" smtClean="0">
                <a:solidFill>
                  <a:srgbClr val="663300"/>
                </a:solidFill>
              </a:rPr>
              <a:t>ambiguous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context-free language in which </a:t>
            </a:r>
            <a:r>
              <a:rPr lang="en-US" altLang="en-US" i="1" smtClean="0"/>
              <a:t>every</a:t>
            </a:r>
            <a:r>
              <a:rPr lang="en-US" altLang="en-US" smtClean="0"/>
              <a:t> context-free grammar is ambiguous is said to be </a:t>
            </a:r>
            <a:r>
              <a:rPr lang="en-US" altLang="en-US" i="1" smtClean="0">
                <a:solidFill>
                  <a:srgbClr val="663300"/>
                </a:solidFill>
              </a:rPr>
              <a:t>inherently 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283B23-AD96-4F77-88EB-A79DD8522EF1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77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Inherently Ambiguous CFL</a:t>
            </a:r>
          </a:p>
        </p:txBody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context-free language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solidFill>
                  <a:srgbClr val="663300"/>
                </a:solidFill>
              </a:rPr>
              <a:t>	</a:t>
            </a:r>
            <a:r>
              <a:rPr lang="en-US" altLang="en-US" i="1" smtClean="0">
                <a:solidFill>
                  <a:srgbClr val="663300"/>
                </a:solidFill>
              </a:rPr>
              <a:t>L</a:t>
            </a:r>
            <a:r>
              <a:rPr lang="en-US" altLang="en-US" smtClean="0">
                <a:solidFill>
                  <a:srgbClr val="663300"/>
                </a:solidFill>
              </a:rPr>
              <a:t> = {</a:t>
            </a:r>
            <a:r>
              <a:rPr lang="en-US" altLang="en-US" i="1" smtClean="0">
                <a:solidFill>
                  <a:srgbClr val="663300"/>
                </a:solidFill>
              </a:rPr>
              <a:t>a</a:t>
            </a:r>
            <a:r>
              <a:rPr lang="en-US" altLang="en-US" i="1" baseline="30000" smtClean="0">
                <a:solidFill>
                  <a:srgbClr val="663300"/>
                </a:solidFill>
              </a:rPr>
              <a:t>n</a:t>
            </a:r>
            <a:r>
              <a:rPr lang="en-US" altLang="en-US" i="1" smtClean="0">
                <a:solidFill>
                  <a:srgbClr val="663300"/>
                </a:solidFill>
              </a:rPr>
              <a:t>b</a:t>
            </a:r>
            <a:r>
              <a:rPr lang="en-US" altLang="en-US" i="1" baseline="30000" smtClean="0">
                <a:solidFill>
                  <a:srgbClr val="663300"/>
                </a:solidFill>
              </a:rPr>
              <a:t>n</a:t>
            </a:r>
            <a:r>
              <a:rPr lang="en-US" altLang="en-US" i="1" smtClean="0">
                <a:solidFill>
                  <a:srgbClr val="663300"/>
                </a:solidFill>
              </a:rPr>
              <a:t>c</a:t>
            </a:r>
            <a:r>
              <a:rPr lang="en-US" altLang="en-US" i="1" baseline="30000" smtClean="0">
                <a:solidFill>
                  <a:srgbClr val="663300"/>
                </a:solidFill>
              </a:rPr>
              <a:t>m</a:t>
            </a:r>
            <a:r>
              <a:rPr lang="en-US" altLang="en-US" i="1" smtClean="0">
                <a:solidFill>
                  <a:srgbClr val="663300"/>
                </a:solidFill>
              </a:rPr>
              <a:t>d</a:t>
            </a:r>
            <a:r>
              <a:rPr lang="en-US" altLang="en-US" i="1" baseline="30000" smtClean="0">
                <a:solidFill>
                  <a:srgbClr val="663300"/>
                </a:solidFill>
              </a:rPr>
              <a:t>m</a:t>
            </a:r>
            <a:r>
              <a:rPr lang="en-US" altLang="en-US" smtClean="0">
                <a:solidFill>
                  <a:srgbClr val="663300"/>
                </a:solidFill>
              </a:rPr>
              <a:t> | </a:t>
            </a:r>
            <a:r>
              <a:rPr lang="en-US" altLang="en-US" i="1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</a:t>
            </a:r>
            <a:r>
              <a:rPr lang="en-US" altLang="en-US" smtClean="0">
                <a:solidFill>
                  <a:srgbClr val="663300"/>
                </a:solidFill>
              </a:rPr>
              <a:t> 1, </a:t>
            </a:r>
            <a:r>
              <a:rPr lang="en-US" altLang="en-US" i="1" smtClean="0">
                <a:solidFill>
                  <a:srgbClr val="663300"/>
                </a:solidFill>
              </a:rPr>
              <a:t>m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</a:t>
            </a:r>
            <a:r>
              <a:rPr lang="en-US" altLang="en-US" smtClean="0">
                <a:solidFill>
                  <a:srgbClr val="663300"/>
                </a:solidFill>
              </a:rPr>
              <a:t> 1}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</a:t>
            </a:r>
            <a:r>
              <a:rPr lang="en-US" altLang="en-US" smtClean="0">
                <a:solidFill>
                  <a:srgbClr val="663300"/>
                </a:solidFill>
              </a:rPr>
              <a:t>	</a:t>
            </a:r>
            <a:br>
              <a:rPr lang="en-US" altLang="en-US" smtClean="0">
                <a:solidFill>
                  <a:srgbClr val="663300"/>
                </a:solidFill>
              </a:rPr>
            </a:br>
            <a:r>
              <a:rPr lang="en-US" altLang="en-US" smtClean="0">
                <a:solidFill>
                  <a:srgbClr val="663300"/>
                </a:solidFill>
              </a:rPr>
              <a:t>           {</a:t>
            </a:r>
            <a:r>
              <a:rPr lang="en-US" altLang="en-US" i="1" smtClean="0">
                <a:solidFill>
                  <a:srgbClr val="663300"/>
                </a:solidFill>
              </a:rPr>
              <a:t>a</a:t>
            </a:r>
            <a:r>
              <a:rPr lang="en-US" altLang="en-US" i="1" baseline="30000" smtClean="0">
                <a:solidFill>
                  <a:srgbClr val="663300"/>
                </a:solidFill>
              </a:rPr>
              <a:t>n</a:t>
            </a:r>
            <a:r>
              <a:rPr lang="en-US" altLang="en-US" i="1" smtClean="0">
                <a:solidFill>
                  <a:srgbClr val="663300"/>
                </a:solidFill>
              </a:rPr>
              <a:t>b</a:t>
            </a:r>
            <a:r>
              <a:rPr lang="en-US" altLang="en-US" i="1" baseline="30000" smtClean="0">
                <a:solidFill>
                  <a:srgbClr val="663300"/>
                </a:solidFill>
              </a:rPr>
              <a:t>m</a:t>
            </a:r>
            <a:r>
              <a:rPr lang="en-US" altLang="en-US" i="1" smtClean="0">
                <a:solidFill>
                  <a:srgbClr val="663300"/>
                </a:solidFill>
              </a:rPr>
              <a:t>c</a:t>
            </a:r>
            <a:r>
              <a:rPr lang="en-US" altLang="en-US" i="1" baseline="30000" smtClean="0">
                <a:solidFill>
                  <a:srgbClr val="663300"/>
                </a:solidFill>
              </a:rPr>
              <a:t>m</a:t>
            </a:r>
            <a:r>
              <a:rPr lang="en-US" altLang="en-US" i="1" smtClean="0">
                <a:solidFill>
                  <a:srgbClr val="663300"/>
                </a:solidFill>
              </a:rPr>
              <a:t>d</a:t>
            </a:r>
            <a:r>
              <a:rPr lang="en-US" altLang="en-US" i="1" baseline="30000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 | </a:t>
            </a:r>
            <a:r>
              <a:rPr lang="en-US" altLang="en-US" i="1" smtClean="0">
                <a:solidFill>
                  <a:srgbClr val="663300"/>
                </a:solidFill>
              </a:rPr>
              <a:t>n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</a:t>
            </a:r>
            <a:r>
              <a:rPr lang="en-US" altLang="en-US" smtClean="0">
                <a:solidFill>
                  <a:srgbClr val="663300"/>
                </a:solidFill>
              </a:rPr>
              <a:t> 1, </a:t>
            </a:r>
            <a:r>
              <a:rPr lang="en-US" altLang="en-US" i="1" smtClean="0">
                <a:solidFill>
                  <a:srgbClr val="663300"/>
                </a:solidFill>
              </a:rPr>
              <a:t>m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</a:t>
            </a:r>
            <a:r>
              <a:rPr lang="en-US" altLang="en-US" smtClean="0">
                <a:solidFill>
                  <a:srgbClr val="663300"/>
                </a:solidFill>
              </a:rPr>
              <a:t> 1}</a:t>
            </a:r>
            <a:br>
              <a:rPr lang="en-US" altLang="en-US" smtClean="0">
                <a:solidFill>
                  <a:srgbClr val="663300"/>
                </a:solidFill>
              </a:rPr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is inherently ambiguous!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very tedious proof…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9288A5-2910-48DD-909C-9F1112C3A731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practice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 far as programming language processing is concerned, we would like to have non-ambiguous CFLs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not – hack and hack!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198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AFE509A-F82E-4C5D-A30A-23649028CB2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CFL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CFL are closed under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Substitution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CFL are </a:t>
            </a:r>
            <a:r>
              <a:rPr lang="en-US" altLang="en-US" smtClean="0">
                <a:solidFill>
                  <a:srgbClr val="663300"/>
                </a:solidFill>
              </a:rPr>
              <a:t>not closed</a:t>
            </a:r>
            <a:r>
              <a:rPr lang="en-US" altLang="en-US" smtClean="0"/>
              <a:t> under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513A13-6C52-4891-880E-D7474F10111E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Pushdown Automata (PDA)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 as FSM is to regular languages, the PDA is to CFL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Two equivalent definition of acceptance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basis for parsers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17DFE8-384A-4001-977E-19A5B66274C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Assessment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Four individual take home assignments (10% each)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Paper presentation (10%)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Final exam (50%)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Thursday, </a:t>
            </a:r>
            <a:r>
              <a:rPr lang="en-US" altLang="en-US" dirty="0" smtClean="0"/>
              <a:t>30 April 2016, PM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Venue to be determined later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04C6DB-A0BD-4BD4-9613-3E09CDC28DD3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PDA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pushdown automaton </a:t>
            </a:r>
            <a:r>
              <a:rPr lang="en-US" altLang="en-US" i="1" smtClean="0"/>
              <a:t>M</a:t>
            </a:r>
            <a:r>
              <a:rPr lang="en-US" altLang="en-US" smtClean="0"/>
              <a:t> is a system (</a:t>
            </a:r>
            <a:r>
              <a:rPr lang="en-US" altLang="en-US" i="1" smtClean="0"/>
              <a:t>Q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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</a:t>
            </a:r>
            <a:r>
              <a:rPr lang="en-US" altLang="en-US" smtClean="0"/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</a:t>
            </a:r>
            <a:r>
              <a:rPr lang="en-US" altLang="en-US" smtClean="0"/>
              <a:t>, </a:t>
            </a:r>
            <a:r>
              <a:rPr lang="en-US" altLang="en-US" i="1" smtClean="0"/>
              <a:t>q</a:t>
            </a:r>
            <a:r>
              <a:rPr lang="en-US" altLang="en-US" baseline="-25000" smtClean="0"/>
              <a:t>0</a:t>
            </a:r>
            <a:r>
              <a:rPr lang="en-US" altLang="en-US" smtClean="0"/>
              <a:t>, </a:t>
            </a:r>
            <a:r>
              <a:rPr lang="en-US" altLang="en-US" i="1" smtClean="0"/>
              <a:t>Z</a:t>
            </a:r>
            <a:r>
              <a:rPr lang="en-US" altLang="en-US" baseline="-25000" smtClean="0"/>
              <a:t>0</a:t>
            </a:r>
            <a:r>
              <a:rPr lang="en-US" altLang="en-US" smtClean="0"/>
              <a:t>, </a:t>
            </a:r>
            <a:r>
              <a:rPr lang="en-US" altLang="en-US" i="1" smtClean="0"/>
              <a:t>F</a:t>
            </a:r>
            <a:r>
              <a:rPr lang="en-US" altLang="en-US" smtClean="0"/>
              <a:t>) where</a:t>
            </a:r>
          </a:p>
          <a:p>
            <a:pPr lvl="1" eaLnBrk="1" hangingPunct="1"/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 is a finite set of states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</a:t>
            </a:r>
            <a:r>
              <a:rPr lang="en-US" altLang="en-US" smtClean="0">
                <a:solidFill>
                  <a:srgbClr val="663300"/>
                </a:solidFill>
              </a:rPr>
              <a:t> is the input alphabet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</a:t>
            </a:r>
            <a:r>
              <a:rPr lang="en-US" altLang="en-US" smtClean="0">
                <a:solidFill>
                  <a:srgbClr val="663300"/>
                </a:solidFill>
              </a:rPr>
              <a:t> is the stack alphabet</a:t>
            </a:r>
          </a:p>
          <a:p>
            <a:pPr lvl="1" eaLnBrk="1" hangingPunct="1"/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>
                <a:solidFill>
                  <a:srgbClr val="663300"/>
                </a:solidFill>
              </a:rPr>
              <a:t> in 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 is the initial state</a:t>
            </a:r>
          </a:p>
          <a:p>
            <a:pPr lvl="1" eaLnBrk="1" hangingPunct="1"/>
            <a:r>
              <a:rPr lang="en-US" altLang="en-US" i="1" smtClean="0">
                <a:solidFill>
                  <a:srgbClr val="663300"/>
                </a:solidFill>
              </a:rPr>
              <a:t>Z</a:t>
            </a:r>
            <a:r>
              <a:rPr lang="en-US" altLang="en-US" baseline="-25000" smtClean="0">
                <a:solidFill>
                  <a:srgbClr val="663300"/>
                </a:solidFill>
              </a:rPr>
              <a:t>0</a:t>
            </a:r>
            <a:r>
              <a:rPr lang="en-US" altLang="en-US" smtClean="0">
                <a:solidFill>
                  <a:srgbClr val="663300"/>
                </a:solidFill>
              </a:rPr>
              <a:t> in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</a:t>
            </a:r>
            <a:r>
              <a:rPr lang="en-US" altLang="en-US" smtClean="0">
                <a:solidFill>
                  <a:srgbClr val="663300"/>
                </a:solidFill>
              </a:rPr>
              <a:t> is a particular stack symbol called the start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EF59B3-BA52-4437-B262-980493B3EA0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PDA (cont)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i="1" smtClean="0">
                <a:solidFill>
                  <a:srgbClr val="663300"/>
                </a:solidFill>
              </a:rPr>
              <a:t>F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 </a:t>
            </a:r>
            <a:r>
              <a:rPr lang="en-US" altLang="en-US" i="1" smtClean="0">
                <a:solidFill>
                  <a:srgbClr val="663300"/>
                </a:solidFill>
              </a:rPr>
              <a:t>Q </a:t>
            </a:r>
            <a:r>
              <a:rPr lang="en-US" altLang="en-US" smtClean="0">
                <a:solidFill>
                  <a:srgbClr val="663300"/>
                </a:solidFill>
              </a:rPr>
              <a:t>is the set of final states</a:t>
            </a:r>
          </a:p>
          <a:p>
            <a:pPr lvl="1" eaLnBrk="1" hangingPunct="1"/>
            <a:r>
              <a:rPr lang="en-US" altLang="en-US" i="1" smtClean="0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 smtClean="0">
                <a:solidFill>
                  <a:srgbClr val="663300"/>
                </a:solidFill>
              </a:rPr>
              <a:t> is a mapping from 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 ( </a:t>
            </a:r>
            <a:r>
              <a:rPr lang="en-US" altLang="en-US" smtClean="0">
                <a:solidFill>
                  <a:srgbClr val="663300"/>
                </a:solidFill>
              </a:rPr>
              <a:t> {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</a:t>
            </a:r>
            <a:r>
              <a:rPr lang="en-US" altLang="en-US" smtClean="0">
                <a:solidFill>
                  <a:srgbClr val="663300"/>
                </a:solidFill>
              </a:rPr>
              <a:t>})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 </a:t>
            </a:r>
            <a:r>
              <a:rPr lang="en-US" altLang="en-US" smtClean="0">
                <a:solidFill>
                  <a:srgbClr val="663300"/>
                </a:solidFill>
              </a:rPr>
              <a:t> to finite subsets of </a:t>
            </a:r>
            <a:r>
              <a:rPr lang="en-US" altLang="en-US" i="1" smtClean="0">
                <a:solidFill>
                  <a:srgbClr val="663300"/>
                </a:solidFill>
              </a:rPr>
              <a:t>Q</a:t>
            </a:r>
            <a:r>
              <a:rPr lang="en-US" altLang="en-US" smtClean="0">
                <a:solidFill>
                  <a:srgbClr val="663300"/>
                </a:solidFill>
              </a:rPr>
              <a:t> </a:t>
            </a:r>
            <a:r>
              <a:rPr lang="en-US" altLang="en-US" smtClean="0">
                <a:solidFill>
                  <a:srgbClr val="663300"/>
                </a:solidFill>
                <a:sym typeface="Symbol" panose="05050102010706020507" pitchFamily="18" charset="2"/>
              </a:rPr>
              <a:t> </a:t>
            </a:r>
            <a:r>
              <a:rPr lang="en-US" altLang="en-US" smtClean="0">
                <a:solidFill>
                  <a:srgbClr val="66330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EB6739-06EC-4BA6-AEDD-6CD970EA7BF2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Move</a:t>
            </a: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The interpretation of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	</a:t>
            </a:r>
            <a:r>
              <a:rPr lang="en-US" altLang="en-US" sz="2800" smtClean="0">
                <a:solidFill>
                  <a:srgbClr val="663300"/>
                </a:solidFill>
                <a:sym typeface="Symbol" panose="05050102010706020507" pitchFamily="18" charset="2"/>
              </a:rPr>
              <a:t></a:t>
            </a:r>
            <a:r>
              <a:rPr lang="en-US" altLang="en-US" sz="2800" smtClean="0">
                <a:solidFill>
                  <a:srgbClr val="663300"/>
                </a:solidFill>
              </a:rPr>
              <a:t>(</a:t>
            </a:r>
            <a:r>
              <a:rPr lang="en-US" altLang="en-US" sz="2800" i="1" smtClean="0">
                <a:solidFill>
                  <a:srgbClr val="663300"/>
                </a:solidFill>
              </a:rPr>
              <a:t>q</a:t>
            </a:r>
            <a:r>
              <a:rPr lang="en-US" altLang="en-US" sz="2800" smtClean="0">
                <a:solidFill>
                  <a:srgbClr val="663300"/>
                </a:solidFill>
              </a:rPr>
              <a:t>, </a:t>
            </a:r>
            <a:r>
              <a:rPr lang="en-US" altLang="en-US" sz="2800" i="1" smtClean="0">
                <a:solidFill>
                  <a:srgbClr val="663300"/>
                </a:solidFill>
              </a:rPr>
              <a:t>a</a:t>
            </a:r>
            <a:r>
              <a:rPr lang="en-US" altLang="en-US" sz="2800" smtClean="0">
                <a:solidFill>
                  <a:srgbClr val="663300"/>
                </a:solidFill>
              </a:rPr>
              <a:t>, </a:t>
            </a:r>
            <a:r>
              <a:rPr lang="en-US" altLang="en-US" sz="2800" i="1" smtClean="0">
                <a:solidFill>
                  <a:srgbClr val="663300"/>
                </a:solidFill>
              </a:rPr>
              <a:t>Z</a:t>
            </a:r>
            <a:r>
              <a:rPr lang="en-US" altLang="en-US" sz="2800" smtClean="0">
                <a:solidFill>
                  <a:srgbClr val="663300"/>
                </a:solidFill>
              </a:rPr>
              <a:t>) = {(</a:t>
            </a:r>
            <a:r>
              <a:rPr lang="en-US" altLang="en-US" sz="2800" i="1" smtClean="0">
                <a:solidFill>
                  <a:srgbClr val="663300"/>
                </a:solidFill>
              </a:rPr>
              <a:t>p</a:t>
            </a:r>
            <a:r>
              <a:rPr lang="en-US" altLang="en-US" sz="2800" baseline="-25000" smtClean="0">
                <a:solidFill>
                  <a:srgbClr val="663300"/>
                </a:solidFill>
              </a:rPr>
              <a:t>1</a:t>
            </a:r>
            <a:r>
              <a:rPr lang="en-US" altLang="en-US" sz="2800" smtClean="0">
                <a:solidFill>
                  <a:srgbClr val="663300"/>
                </a:solidFill>
              </a:rPr>
              <a:t>, </a:t>
            </a:r>
            <a:r>
              <a:rPr lang="en-US" altLang="en-US" sz="2800" smtClean="0">
                <a:solidFill>
                  <a:srgbClr val="66330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800" baseline="-25000" smtClean="0">
                <a:solidFill>
                  <a:srgbClr val="663300"/>
                </a:solidFill>
              </a:rPr>
              <a:t>1</a:t>
            </a:r>
            <a:r>
              <a:rPr lang="en-US" altLang="en-US" sz="2800" smtClean="0">
                <a:solidFill>
                  <a:srgbClr val="663300"/>
                </a:solidFill>
              </a:rPr>
              <a:t>), (</a:t>
            </a:r>
            <a:r>
              <a:rPr lang="en-US" altLang="en-US" sz="2800" i="1" smtClean="0">
                <a:solidFill>
                  <a:srgbClr val="663300"/>
                </a:solidFill>
              </a:rPr>
              <a:t>p</a:t>
            </a:r>
            <a:r>
              <a:rPr lang="en-US" altLang="en-US" sz="2800" baseline="-25000" smtClean="0">
                <a:solidFill>
                  <a:srgbClr val="663300"/>
                </a:solidFill>
              </a:rPr>
              <a:t>2</a:t>
            </a:r>
            <a:r>
              <a:rPr lang="en-US" altLang="en-US" sz="2800" smtClean="0">
                <a:solidFill>
                  <a:srgbClr val="663300"/>
                </a:solidFill>
              </a:rPr>
              <a:t>, </a:t>
            </a:r>
            <a:r>
              <a:rPr lang="en-US" altLang="en-US" sz="2800" smtClean="0">
                <a:solidFill>
                  <a:srgbClr val="66330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800" baseline="-25000" smtClean="0">
                <a:solidFill>
                  <a:srgbClr val="663300"/>
                </a:solidFill>
              </a:rPr>
              <a:t>2</a:t>
            </a:r>
            <a:r>
              <a:rPr lang="en-US" altLang="en-US" sz="2800" smtClean="0">
                <a:solidFill>
                  <a:srgbClr val="663300"/>
                </a:solidFill>
              </a:rPr>
              <a:t>), …, (</a:t>
            </a:r>
            <a:r>
              <a:rPr lang="en-US" altLang="en-US" sz="2800" i="1" smtClean="0">
                <a:solidFill>
                  <a:srgbClr val="663300"/>
                </a:solidFill>
              </a:rPr>
              <a:t>p</a:t>
            </a:r>
            <a:r>
              <a:rPr lang="en-US" altLang="en-US" sz="2800" i="1" baseline="-25000" smtClean="0">
                <a:solidFill>
                  <a:srgbClr val="663300"/>
                </a:solidFill>
              </a:rPr>
              <a:t>m</a:t>
            </a:r>
            <a:r>
              <a:rPr lang="en-US" altLang="en-US" sz="2800" smtClean="0">
                <a:solidFill>
                  <a:srgbClr val="663300"/>
                </a:solidFill>
              </a:rPr>
              <a:t>, </a:t>
            </a:r>
            <a:r>
              <a:rPr lang="en-US" altLang="en-US" sz="2800" smtClean="0">
                <a:solidFill>
                  <a:srgbClr val="66330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800" i="1" baseline="-25000" smtClean="0">
                <a:solidFill>
                  <a:srgbClr val="663300"/>
                </a:solidFill>
              </a:rPr>
              <a:t>m</a:t>
            </a:r>
            <a:r>
              <a:rPr lang="en-US" altLang="en-US" sz="2800" smtClean="0">
                <a:solidFill>
                  <a:srgbClr val="663300"/>
                </a:solidFill>
              </a:rPr>
              <a:t>)}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800" smtClean="0"/>
              <a:t>where </a:t>
            </a:r>
            <a:r>
              <a:rPr lang="en-US" altLang="en-US" sz="2800" i="1" smtClean="0"/>
              <a:t>q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p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, 1 </a:t>
            </a:r>
            <a:r>
              <a:rPr lang="en-US" altLang="en-US" sz="2800" smtClean="0">
                <a:sym typeface="Symbol" panose="05050102010706020507" pitchFamily="18" charset="2"/>
              </a:rPr>
              <a:t>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i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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m</a:t>
            </a:r>
            <a:r>
              <a:rPr lang="en-US" altLang="en-US" sz="2800" smtClean="0"/>
              <a:t>, are states,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is in </a:t>
            </a:r>
            <a:r>
              <a:rPr lang="en-US" altLang="en-US" sz="2800" smtClean="0">
                <a:sym typeface="Symbol" panose="05050102010706020507" pitchFamily="18" charset="2"/>
              </a:rPr>
              <a:t></a:t>
            </a:r>
            <a:r>
              <a:rPr lang="en-US" altLang="en-US" sz="2800" smtClean="0"/>
              <a:t>, Z is a stack symbol, and </a:t>
            </a:r>
            <a:r>
              <a:rPr lang="en-US" altLang="en-US" sz="2800" smtClean="0">
                <a:solidFill>
                  <a:srgbClr val="66330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800" i="1" baseline="-25000" smtClean="0">
                <a:solidFill>
                  <a:srgbClr val="663300"/>
                </a:solidFill>
              </a:rPr>
              <a:t>i</a:t>
            </a:r>
            <a:r>
              <a:rPr lang="en-US" altLang="en-US" sz="2800" smtClean="0"/>
              <a:t> is in </a:t>
            </a:r>
            <a:r>
              <a:rPr lang="en-US" altLang="en-US" sz="2800" smtClean="0">
                <a:sym typeface="Symbol" panose="05050102010706020507" pitchFamily="18" charset="2"/>
              </a:rPr>
              <a:t></a:t>
            </a:r>
            <a:r>
              <a:rPr lang="en-US" altLang="en-US" sz="2800" smtClean="0"/>
              <a:t>*, 1 </a:t>
            </a:r>
            <a:r>
              <a:rPr lang="en-US" altLang="en-US" sz="2800" smtClean="0">
                <a:sym typeface="Symbol" panose="05050102010706020507" pitchFamily="18" charset="2"/>
              </a:rPr>
              <a:t>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i</a:t>
            </a:r>
            <a:r>
              <a:rPr lang="en-US" altLang="en-US" sz="2800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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m</a:t>
            </a:r>
            <a:r>
              <a:rPr lang="en-US" altLang="en-US" sz="2800" smtClean="0"/>
              <a:t>, is that the PDA in state </a:t>
            </a:r>
            <a:r>
              <a:rPr lang="en-US" altLang="en-US" sz="2800" i="1" smtClean="0"/>
              <a:t>q</a:t>
            </a:r>
            <a:r>
              <a:rPr lang="en-US" altLang="en-US" sz="2800" smtClean="0"/>
              <a:t>, with input symbol </a:t>
            </a:r>
            <a:r>
              <a:rPr lang="en-US" altLang="en-US" sz="2800" i="1" smtClean="0"/>
              <a:t>a</a:t>
            </a:r>
            <a:r>
              <a:rPr lang="en-US" altLang="en-US" sz="2800" smtClean="0"/>
              <a:t> and Z the top symbol on the stack can, for any </a:t>
            </a:r>
            <a:r>
              <a:rPr lang="en-US" altLang="en-US" sz="2800" i="1" smtClean="0"/>
              <a:t>i</a:t>
            </a:r>
            <a:r>
              <a:rPr lang="en-US" altLang="en-US" sz="2800" smtClean="0"/>
              <a:t>, enter state </a:t>
            </a:r>
            <a:r>
              <a:rPr lang="en-US" altLang="en-US" sz="2800" i="1" smtClean="0"/>
              <a:t>p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, replace symbol </a:t>
            </a:r>
            <a:r>
              <a:rPr lang="en-US" altLang="en-US" sz="2800" i="1" smtClean="0"/>
              <a:t>Z</a:t>
            </a:r>
            <a:r>
              <a:rPr lang="en-US" altLang="en-US" sz="2800" smtClean="0"/>
              <a:t> by string </a:t>
            </a:r>
            <a:r>
              <a:rPr lang="en-US" altLang="en-US" sz="2800" smtClean="0">
                <a:solidFill>
                  <a:srgbClr val="66330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800" i="1" baseline="-25000" smtClean="0">
                <a:solidFill>
                  <a:srgbClr val="663300"/>
                </a:solidFill>
              </a:rPr>
              <a:t>i</a:t>
            </a:r>
            <a:r>
              <a:rPr lang="en-US" altLang="en-US" sz="2800" smtClean="0"/>
              <a:t> , and advance the input head one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4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EA1E93-6049-417F-BFEA-018C38E44EA3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PDA and CFL</a:t>
            </a:r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  <a:p>
            <a:pPr marL="457200" indent="-457200" eaLnBrk="1" hangingPunct="1"/>
            <a:r>
              <a:rPr lang="en-US" altLang="en-US" smtClean="0"/>
              <a:t>If </a:t>
            </a:r>
            <a:r>
              <a:rPr lang="en-US" altLang="en-US" i="1" smtClean="0"/>
              <a:t>L</a:t>
            </a:r>
            <a:r>
              <a:rPr lang="en-US" altLang="en-US" smtClean="0"/>
              <a:t> is a context-free language, then there exists a PDA </a:t>
            </a:r>
            <a:r>
              <a:rPr lang="en-US" altLang="en-US" i="1" smtClean="0"/>
              <a:t>M</a:t>
            </a:r>
            <a:r>
              <a:rPr lang="en-US" altLang="en-US" smtClean="0"/>
              <a:t> such that </a:t>
            </a:r>
            <a:r>
              <a:rPr lang="en-US" altLang="en-US" i="1" smtClean="0"/>
              <a:t>L</a:t>
            </a:r>
            <a:r>
              <a:rPr lang="en-US" altLang="en-US" smtClean="0"/>
              <a:t> = </a:t>
            </a:r>
            <a:r>
              <a:rPr lang="en-US" altLang="en-US" i="1" smtClean="0"/>
              <a:t>N</a:t>
            </a:r>
            <a:r>
              <a:rPr lang="en-US" altLang="en-US" smtClean="0"/>
              <a:t>(</a:t>
            </a:r>
            <a:r>
              <a:rPr lang="en-US" altLang="en-US" i="1" smtClean="0"/>
              <a:t>M</a:t>
            </a:r>
            <a:r>
              <a:rPr lang="en-US" altLang="en-US" smtClean="0"/>
              <a:t>)</a:t>
            </a:r>
          </a:p>
          <a:p>
            <a:pPr marL="457200" indent="-457200" eaLnBrk="1" hangingPunct="1"/>
            <a:endParaRPr lang="en-US" altLang="en-US" smtClean="0"/>
          </a:p>
          <a:p>
            <a:pPr marL="457200" indent="-457200" eaLnBrk="1" hangingPunct="1"/>
            <a:r>
              <a:rPr lang="en-US" altLang="en-US" smtClean="0"/>
              <a:t>If </a:t>
            </a:r>
            <a:r>
              <a:rPr lang="en-US" altLang="en-US" i="1" smtClean="0"/>
              <a:t>L</a:t>
            </a:r>
            <a:r>
              <a:rPr lang="en-US" altLang="en-US" smtClean="0"/>
              <a:t> = </a:t>
            </a:r>
            <a:r>
              <a:rPr lang="en-US" altLang="en-US" i="1" smtClean="0"/>
              <a:t>N</a:t>
            </a:r>
            <a:r>
              <a:rPr lang="en-US" altLang="en-US" smtClean="0"/>
              <a:t>(</a:t>
            </a:r>
            <a:r>
              <a:rPr lang="en-US" altLang="en-US" i="1" smtClean="0"/>
              <a:t>M</a:t>
            </a:r>
            <a:r>
              <a:rPr lang="en-US" altLang="en-US" smtClean="0"/>
              <a:t>) for some PDA </a:t>
            </a:r>
            <a:r>
              <a:rPr lang="en-US" altLang="en-US" i="1" smtClean="0"/>
              <a:t>M</a:t>
            </a:r>
            <a:r>
              <a:rPr lang="en-US" altLang="en-US" smtClean="0"/>
              <a:t>, then </a:t>
            </a:r>
            <a:r>
              <a:rPr lang="en-US" altLang="en-US" i="1" smtClean="0"/>
              <a:t>L</a:t>
            </a:r>
            <a:r>
              <a:rPr lang="en-US" altLang="en-US" smtClean="0"/>
              <a:t> is a context-free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59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59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9F9020-95E1-4A6A-8723-90A6765F50B4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Example</a:t>
            </a:r>
          </a:p>
        </p:txBody>
      </p:sp>
      <p:pic>
        <p:nvPicPr>
          <p:cNvPr id="125958" name="Picture 3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73914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69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69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04B4D7E-C0AE-484C-B2D4-67274E561D31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pic>
        <p:nvPicPr>
          <p:cNvPr id="126981" name="Picture 2" descr="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54991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80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80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3E730B-86CF-475E-AF4A-1C84E1C9C34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Shift-Reduce Parsing</a:t>
            </a:r>
          </a:p>
        </p:txBody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implementation of deterministic PDA</a:t>
            </a:r>
          </a:p>
          <a:p>
            <a:pPr eaLnBrk="1" hangingPunct="1"/>
            <a:r>
              <a:rPr lang="en-US" altLang="en-US" smtClean="0"/>
              <a:t>Consists of a stack for terminals and non-terminals</a:t>
            </a:r>
          </a:p>
          <a:p>
            <a:pPr eaLnBrk="1" hangingPunct="1"/>
            <a:r>
              <a:rPr lang="en-US" altLang="en-US" smtClean="0"/>
              <a:t>Three types of actions</a:t>
            </a:r>
          </a:p>
          <a:p>
            <a:pPr lvl="1" eaLnBrk="1" hangingPunct="1"/>
            <a:r>
              <a:rPr lang="en-US" altLang="en-US" smtClean="0"/>
              <a:t>Shift</a:t>
            </a:r>
          </a:p>
          <a:p>
            <a:pPr lvl="1" eaLnBrk="1" hangingPunct="1"/>
            <a:r>
              <a:rPr lang="en-US" altLang="en-US" smtClean="0"/>
              <a:t>Reduce</a:t>
            </a:r>
          </a:p>
          <a:p>
            <a:pPr lvl="1" eaLnBrk="1" hangingPunct="1"/>
            <a:r>
              <a:rPr lang="en-US" altLang="en-US" smtClean="0"/>
              <a:t>Accept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29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29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F2F42E-8A91-42A3-A790-4569070556B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Shift-Reduce Parser</a:t>
            </a:r>
          </a:p>
        </p:txBody>
      </p:sp>
      <p:sp>
        <p:nvSpPr>
          <p:cNvPr id="129030" name="Line 3"/>
          <p:cNvSpPr>
            <a:spLocks noChangeShapeType="1"/>
          </p:cNvSpPr>
          <p:nvPr/>
        </p:nvSpPr>
        <p:spPr bwMode="auto">
          <a:xfrm>
            <a:off x="20574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1" name="Line 4"/>
          <p:cNvSpPr>
            <a:spLocks noChangeShapeType="1"/>
          </p:cNvSpPr>
          <p:nvPr/>
        </p:nvSpPr>
        <p:spPr bwMode="auto">
          <a:xfrm>
            <a:off x="2057400" y="4648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2" name="Line 5"/>
          <p:cNvSpPr>
            <a:spLocks noChangeShapeType="1"/>
          </p:cNvSpPr>
          <p:nvPr/>
        </p:nvSpPr>
        <p:spPr bwMode="auto">
          <a:xfrm flipV="1">
            <a:off x="29718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3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129034" name="Line 7"/>
          <p:cNvSpPr>
            <a:spLocks noChangeShapeType="1"/>
          </p:cNvSpPr>
          <p:nvPr/>
        </p:nvSpPr>
        <p:spPr bwMode="auto">
          <a:xfrm>
            <a:off x="38862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5" name="Line 8"/>
          <p:cNvSpPr>
            <a:spLocks noChangeShapeType="1"/>
          </p:cNvSpPr>
          <p:nvPr/>
        </p:nvSpPr>
        <p:spPr bwMode="auto">
          <a:xfrm flipV="1">
            <a:off x="3886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6" name="Line 9"/>
          <p:cNvSpPr>
            <a:spLocks noChangeShapeType="1"/>
          </p:cNvSpPr>
          <p:nvPr/>
        </p:nvSpPr>
        <p:spPr bwMode="auto">
          <a:xfrm>
            <a:off x="38862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Line 10"/>
          <p:cNvSpPr>
            <a:spLocks noChangeShapeType="1"/>
          </p:cNvSpPr>
          <p:nvPr/>
        </p:nvSpPr>
        <p:spPr bwMode="auto">
          <a:xfrm flipV="1"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8" name="Line 11"/>
          <p:cNvSpPr>
            <a:spLocks noChangeShapeType="1"/>
          </p:cNvSpPr>
          <p:nvPr/>
        </p:nvSpPr>
        <p:spPr bwMode="auto">
          <a:xfrm flipV="1">
            <a:off x="4495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9" name="Line 12"/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0" name="Line 13"/>
          <p:cNvSpPr>
            <a:spLocks noChangeShapeType="1"/>
          </p:cNvSpPr>
          <p:nvPr/>
        </p:nvSpPr>
        <p:spPr bwMode="auto">
          <a:xfrm>
            <a:off x="40386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1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Tokens</a:t>
            </a:r>
          </a:p>
        </p:txBody>
      </p:sp>
      <p:sp>
        <p:nvSpPr>
          <p:cNvPr id="129042" name="Text Box 15"/>
          <p:cNvSpPr txBox="1">
            <a:spLocks noChangeArrowheads="1"/>
          </p:cNvSpPr>
          <p:nvPr/>
        </p:nvSpPr>
        <p:spPr bwMode="auto">
          <a:xfrm>
            <a:off x="4953000" y="41910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</a:t>
            </a:r>
          </a:p>
        </p:txBody>
      </p:sp>
      <p:sp>
        <p:nvSpPr>
          <p:cNvPr id="129043" name="Rectangle 16"/>
          <p:cNvSpPr>
            <a:spLocks noChangeArrowheads="1"/>
          </p:cNvSpPr>
          <p:nvPr/>
        </p:nvSpPr>
        <p:spPr bwMode="auto">
          <a:xfrm>
            <a:off x="5181600" y="2209800"/>
            <a:ext cx="3048000" cy="13716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A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X y 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a b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129044" name="Text Box 17"/>
          <p:cNvSpPr txBox="1">
            <a:spLocks noChangeArrowheads="1"/>
          </p:cNvSpPr>
          <p:nvPr/>
        </p:nvSpPr>
        <p:spPr bwMode="auto">
          <a:xfrm>
            <a:off x="6553200" y="3581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Production Rules</a:t>
            </a:r>
          </a:p>
        </p:txBody>
      </p:sp>
      <p:sp>
        <p:nvSpPr>
          <p:cNvPr id="129045" name="Text Box 18"/>
          <p:cNvSpPr txBox="1">
            <a:spLocks noChangeArrowheads="1"/>
          </p:cNvSpPr>
          <p:nvPr/>
        </p:nvSpPr>
        <p:spPr bwMode="auto">
          <a:xfrm>
            <a:off x="38862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29046" name="Text Box 19"/>
          <p:cNvSpPr txBox="1">
            <a:spLocks noChangeArrowheads="1"/>
          </p:cNvSpPr>
          <p:nvPr/>
        </p:nvSpPr>
        <p:spPr bwMode="auto">
          <a:xfrm>
            <a:off x="4495800" y="4267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29047" name="Text Box 20"/>
          <p:cNvSpPr txBox="1">
            <a:spLocks noChangeArrowheads="1"/>
          </p:cNvSpPr>
          <p:nvPr/>
        </p:nvSpPr>
        <p:spPr bwMode="auto">
          <a:xfrm>
            <a:off x="41910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0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0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1F1339-4D87-40D0-B529-8BF2E1BFDB12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</a:t>
            </a:r>
          </a:p>
        </p:txBody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next token of the input is shifted onto the stack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7D591A-E365-4BD3-88E4-F6FB4D263BE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</a:t>
            </a:r>
          </a:p>
        </p:txBody>
      </p:sp>
      <p:sp>
        <p:nvSpPr>
          <p:cNvPr id="131078" name="Line 3"/>
          <p:cNvSpPr>
            <a:spLocks noChangeShapeType="1"/>
          </p:cNvSpPr>
          <p:nvPr/>
        </p:nvSpPr>
        <p:spPr bwMode="auto">
          <a:xfrm>
            <a:off x="20574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9" name="Line 4"/>
          <p:cNvSpPr>
            <a:spLocks noChangeShapeType="1"/>
          </p:cNvSpPr>
          <p:nvPr/>
        </p:nvSpPr>
        <p:spPr bwMode="auto">
          <a:xfrm>
            <a:off x="2057400" y="4648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0" name="Line 5"/>
          <p:cNvSpPr>
            <a:spLocks noChangeShapeType="1"/>
          </p:cNvSpPr>
          <p:nvPr/>
        </p:nvSpPr>
        <p:spPr bwMode="auto">
          <a:xfrm flipV="1">
            <a:off x="29718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1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131082" name="Line 7"/>
          <p:cNvSpPr>
            <a:spLocks noChangeShapeType="1"/>
          </p:cNvSpPr>
          <p:nvPr/>
        </p:nvSpPr>
        <p:spPr bwMode="auto">
          <a:xfrm>
            <a:off x="38862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Line 8"/>
          <p:cNvSpPr>
            <a:spLocks noChangeShapeType="1"/>
          </p:cNvSpPr>
          <p:nvPr/>
        </p:nvSpPr>
        <p:spPr bwMode="auto">
          <a:xfrm flipV="1">
            <a:off x="3886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4" name="Line 9"/>
          <p:cNvSpPr>
            <a:spLocks noChangeShapeType="1"/>
          </p:cNvSpPr>
          <p:nvPr/>
        </p:nvSpPr>
        <p:spPr bwMode="auto">
          <a:xfrm>
            <a:off x="38862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5" name="Line 10"/>
          <p:cNvSpPr>
            <a:spLocks noChangeShapeType="1"/>
          </p:cNvSpPr>
          <p:nvPr/>
        </p:nvSpPr>
        <p:spPr bwMode="auto">
          <a:xfrm flipV="1"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6" name="Line 11"/>
          <p:cNvSpPr>
            <a:spLocks noChangeShapeType="1"/>
          </p:cNvSpPr>
          <p:nvPr/>
        </p:nvSpPr>
        <p:spPr bwMode="auto">
          <a:xfrm flipV="1">
            <a:off x="4495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7" name="Line 12"/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8" name="Line 13"/>
          <p:cNvSpPr>
            <a:spLocks noChangeShapeType="1"/>
          </p:cNvSpPr>
          <p:nvPr/>
        </p:nvSpPr>
        <p:spPr bwMode="auto">
          <a:xfrm>
            <a:off x="40386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Tokens</a:t>
            </a:r>
          </a:p>
        </p:txBody>
      </p:sp>
      <p:sp>
        <p:nvSpPr>
          <p:cNvPr id="131090" name="Text Box 15"/>
          <p:cNvSpPr txBox="1">
            <a:spLocks noChangeArrowheads="1"/>
          </p:cNvSpPr>
          <p:nvPr/>
        </p:nvSpPr>
        <p:spPr bwMode="auto">
          <a:xfrm>
            <a:off x="4953000" y="41910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</a:t>
            </a:r>
          </a:p>
        </p:txBody>
      </p:sp>
      <p:sp>
        <p:nvSpPr>
          <p:cNvPr id="131091" name="Rectangle 16"/>
          <p:cNvSpPr>
            <a:spLocks noChangeArrowheads="1"/>
          </p:cNvSpPr>
          <p:nvPr/>
        </p:nvSpPr>
        <p:spPr bwMode="auto">
          <a:xfrm>
            <a:off x="5181600" y="2209800"/>
            <a:ext cx="3048000" cy="13716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A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X y 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a b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131092" name="Text Box 17"/>
          <p:cNvSpPr txBox="1">
            <a:spLocks noChangeArrowheads="1"/>
          </p:cNvSpPr>
          <p:nvPr/>
        </p:nvSpPr>
        <p:spPr bwMode="auto">
          <a:xfrm>
            <a:off x="6553200" y="3581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Production Rules</a:t>
            </a:r>
          </a:p>
        </p:txBody>
      </p:sp>
      <p:sp>
        <p:nvSpPr>
          <p:cNvPr id="131093" name="Text Box 18"/>
          <p:cNvSpPr txBox="1">
            <a:spLocks noChangeArrowheads="1"/>
          </p:cNvSpPr>
          <p:nvPr/>
        </p:nvSpPr>
        <p:spPr bwMode="auto">
          <a:xfrm>
            <a:off x="38862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31094" name="Text Box 19"/>
          <p:cNvSpPr txBox="1">
            <a:spLocks noChangeArrowheads="1"/>
          </p:cNvSpPr>
          <p:nvPr/>
        </p:nvSpPr>
        <p:spPr bwMode="auto">
          <a:xfrm>
            <a:off x="4495800" y="4267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1095" name="Text Box 20"/>
          <p:cNvSpPr txBox="1">
            <a:spLocks noChangeArrowheads="1"/>
          </p:cNvSpPr>
          <p:nvPr/>
        </p:nvSpPr>
        <p:spPr bwMode="auto">
          <a:xfrm>
            <a:off x="41910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A63436-1899-4037-BEA8-C0AFC4831C5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Texts</a:t>
            </a:r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82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16748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0"/>
            <a:ext cx="18224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153193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1544638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2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2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30EC2E-B0D8-4076-B03B-83E9D1EB00E7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</a:t>
            </a:r>
          </a:p>
        </p:txBody>
      </p:sp>
      <p:sp>
        <p:nvSpPr>
          <p:cNvPr id="132102" name="Line 3"/>
          <p:cNvSpPr>
            <a:spLocks noChangeShapeType="1"/>
          </p:cNvSpPr>
          <p:nvPr/>
        </p:nvSpPr>
        <p:spPr bwMode="auto">
          <a:xfrm>
            <a:off x="20574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Line 4"/>
          <p:cNvSpPr>
            <a:spLocks noChangeShapeType="1"/>
          </p:cNvSpPr>
          <p:nvPr/>
        </p:nvSpPr>
        <p:spPr bwMode="auto">
          <a:xfrm>
            <a:off x="2057400" y="4648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4" name="Line 5"/>
          <p:cNvSpPr>
            <a:spLocks noChangeShapeType="1"/>
          </p:cNvSpPr>
          <p:nvPr/>
        </p:nvSpPr>
        <p:spPr bwMode="auto">
          <a:xfrm flipV="1">
            <a:off x="29718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5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132106" name="Line 7"/>
          <p:cNvSpPr>
            <a:spLocks noChangeShapeType="1"/>
          </p:cNvSpPr>
          <p:nvPr/>
        </p:nvSpPr>
        <p:spPr bwMode="auto">
          <a:xfrm>
            <a:off x="38862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7" name="Line 8"/>
          <p:cNvSpPr>
            <a:spLocks noChangeShapeType="1"/>
          </p:cNvSpPr>
          <p:nvPr/>
        </p:nvSpPr>
        <p:spPr bwMode="auto">
          <a:xfrm flipV="1">
            <a:off x="3886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Line 9"/>
          <p:cNvSpPr>
            <a:spLocks noChangeShapeType="1"/>
          </p:cNvSpPr>
          <p:nvPr/>
        </p:nvSpPr>
        <p:spPr bwMode="auto">
          <a:xfrm>
            <a:off x="38862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Line 10"/>
          <p:cNvSpPr>
            <a:spLocks noChangeShapeType="1"/>
          </p:cNvSpPr>
          <p:nvPr/>
        </p:nvSpPr>
        <p:spPr bwMode="auto">
          <a:xfrm flipV="1"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10" name="Line 11"/>
          <p:cNvSpPr>
            <a:spLocks noChangeShapeType="1"/>
          </p:cNvSpPr>
          <p:nvPr/>
        </p:nvSpPr>
        <p:spPr bwMode="auto">
          <a:xfrm flipV="1">
            <a:off x="4495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11" name="Line 12"/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12" name="Line 13"/>
          <p:cNvSpPr>
            <a:spLocks noChangeShapeType="1"/>
          </p:cNvSpPr>
          <p:nvPr/>
        </p:nvSpPr>
        <p:spPr bwMode="auto">
          <a:xfrm>
            <a:off x="43434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13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Tokens</a:t>
            </a:r>
          </a:p>
        </p:txBody>
      </p:sp>
      <p:sp>
        <p:nvSpPr>
          <p:cNvPr id="132114" name="Text Box 15"/>
          <p:cNvSpPr txBox="1">
            <a:spLocks noChangeArrowheads="1"/>
          </p:cNvSpPr>
          <p:nvPr/>
        </p:nvSpPr>
        <p:spPr bwMode="auto">
          <a:xfrm>
            <a:off x="4953000" y="41910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</a:t>
            </a:r>
          </a:p>
        </p:txBody>
      </p:sp>
      <p:sp>
        <p:nvSpPr>
          <p:cNvPr id="132115" name="Rectangle 16"/>
          <p:cNvSpPr>
            <a:spLocks noChangeArrowheads="1"/>
          </p:cNvSpPr>
          <p:nvPr/>
        </p:nvSpPr>
        <p:spPr bwMode="auto">
          <a:xfrm>
            <a:off x="5181600" y="2209800"/>
            <a:ext cx="3048000" cy="13716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A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X y 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a b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132116" name="Text Box 17"/>
          <p:cNvSpPr txBox="1">
            <a:spLocks noChangeArrowheads="1"/>
          </p:cNvSpPr>
          <p:nvPr/>
        </p:nvSpPr>
        <p:spPr bwMode="auto">
          <a:xfrm>
            <a:off x="6553200" y="3581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Production Rules</a:t>
            </a:r>
          </a:p>
        </p:txBody>
      </p:sp>
      <p:sp>
        <p:nvSpPr>
          <p:cNvPr id="132117" name="Text Box 18"/>
          <p:cNvSpPr txBox="1">
            <a:spLocks noChangeArrowheads="1"/>
          </p:cNvSpPr>
          <p:nvPr/>
        </p:nvSpPr>
        <p:spPr bwMode="auto">
          <a:xfrm>
            <a:off x="23622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32118" name="Text Box 19"/>
          <p:cNvSpPr txBox="1">
            <a:spLocks noChangeArrowheads="1"/>
          </p:cNvSpPr>
          <p:nvPr/>
        </p:nvSpPr>
        <p:spPr bwMode="auto">
          <a:xfrm>
            <a:off x="4495800" y="4267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2119" name="Text Box 20"/>
          <p:cNvSpPr txBox="1">
            <a:spLocks noChangeArrowheads="1"/>
          </p:cNvSpPr>
          <p:nvPr/>
        </p:nvSpPr>
        <p:spPr bwMode="auto">
          <a:xfrm>
            <a:off x="41910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32120" name="Line 21"/>
          <p:cNvSpPr>
            <a:spLocks noChangeShapeType="1"/>
          </p:cNvSpPr>
          <p:nvPr/>
        </p:nvSpPr>
        <p:spPr bwMode="auto">
          <a:xfrm>
            <a:off x="2057400" y="4267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3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3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A3D6F0-D434-4028-BA86-7553D34766A7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</a:t>
            </a:r>
          </a:p>
        </p:txBody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 top few symbols of the stack match an RHS of a production, one can do a reduction </a:t>
            </a:r>
          </a:p>
          <a:p>
            <a:pPr lvl="1" eaLnBrk="1" hangingPunct="1"/>
            <a:r>
              <a:rPr lang="en-US" altLang="en-US" smtClean="0"/>
              <a:t>Pop the RHS from the top of the stack</a:t>
            </a:r>
          </a:p>
          <a:p>
            <a:pPr lvl="1" eaLnBrk="1" hangingPunct="1"/>
            <a:r>
              <a:rPr lang="en-US" altLang="en-US" smtClean="0"/>
              <a:t>Push the LHS nonterminal onto the stack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B82CF6B-E822-41AA-A1F6-835A03DD2FF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</a:t>
            </a:r>
          </a:p>
        </p:txBody>
      </p:sp>
      <p:sp>
        <p:nvSpPr>
          <p:cNvPr id="134150" name="Line 3"/>
          <p:cNvSpPr>
            <a:spLocks noChangeShapeType="1"/>
          </p:cNvSpPr>
          <p:nvPr/>
        </p:nvSpPr>
        <p:spPr bwMode="auto">
          <a:xfrm>
            <a:off x="20574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1" name="Line 4"/>
          <p:cNvSpPr>
            <a:spLocks noChangeShapeType="1"/>
          </p:cNvSpPr>
          <p:nvPr/>
        </p:nvSpPr>
        <p:spPr bwMode="auto">
          <a:xfrm>
            <a:off x="2057400" y="4648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2" name="Line 5"/>
          <p:cNvSpPr>
            <a:spLocks noChangeShapeType="1"/>
          </p:cNvSpPr>
          <p:nvPr/>
        </p:nvSpPr>
        <p:spPr bwMode="auto">
          <a:xfrm flipV="1">
            <a:off x="29718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3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134154" name="Line 7"/>
          <p:cNvSpPr>
            <a:spLocks noChangeShapeType="1"/>
          </p:cNvSpPr>
          <p:nvPr/>
        </p:nvSpPr>
        <p:spPr bwMode="auto">
          <a:xfrm>
            <a:off x="38862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5" name="Line 8"/>
          <p:cNvSpPr>
            <a:spLocks noChangeShapeType="1"/>
          </p:cNvSpPr>
          <p:nvPr/>
        </p:nvSpPr>
        <p:spPr bwMode="auto">
          <a:xfrm flipV="1">
            <a:off x="3886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6" name="Line 9"/>
          <p:cNvSpPr>
            <a:spLocks noChangeShapeType="1"/>
          </p:cNvSpPr>
          <p:nvPr/>
        </p:nvSpPr>
        <p:spPr bwMode="auto">
          <a:xfrm>
            <a:off x="38862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7" name="Line 10"/>
          <p:cNvSpPr>
            <a:spLocks noChangeShapeType="1"/>
          </p:cNvSpPr>
          <p:nvPr/>
        </p:nvSpPr>
        <p:spPr bwMode="auto">
          <a:xfrm flipV="1"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8" name="Line 11"/>
          <p:cNvSpPr>
            <a:spLocks noChangeShapeType="1"/>
          </p:cNvSpPr>
          <p:nvPr/>
        </p:nvSpPr>
        <p:spPr bwMode="auto">
          <a:xfrm flipV="1">
            <a:off x="4495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9" name="Line 12"/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0" name="Line 13"/>
          <p:cNvSpPr>
            <a:spLocks noChangeShapeType="1"/>
          </p:cNvSpPr>
          <p:nvPr/>
        </p:nvSpPr>
        <p:spPr bwMode="auto">
          <a:xfrm>
            <a:off x="49530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1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Tokens</a:t>
            </a:r>
          </a:p>
        </p:txBody>
      </p:sp>
      <p:sp>
        <p:nvSpPr>
          <p:cNvPr id="134162" name="Text Box 15"/>
          <p:cNvSpPr txBox="1">
            <a:spLocks noChangeArrowheads="1"/>
          </p:cNvSpPr>
          <p:nvPr/>
        </p:nvSpPr>
        <p:spPr bwMode="auto">
          <a:xfrm>
            <a:off x="4953000" y="41910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</a:t>
            </a:r>
          </a:p>
        </p:txBody>
      </p:sp>
      <p:sp>
        <p:nvSpPr>
          <p:cNvPr id="134163" name="Rectangle 16"/>
          <p:cNvSpPr>
            <a:spLocks noChangeArrowheads="1"/>
          </p:cNvSpPr>
          <p:nvPr/>
        </p:nvSpPr>
        <p:spPr bwMode="auto">
          <a:xfrm>
            <a:off x="5181600" y="2209800"/>
            <a:ext cx="3048000" cy="13716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A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X y 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a b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134164" name="Text Box 17"/>
          <p:cNvSpPr txBox="1">
            <a:spLocks noChangeArrowheads="1"/>
          </p:cNvSpPr>
          <p:nvPr/>
        </p:nvSpPr>
        <p:spPr bwMode="auto">
          <a:xfrm>
            <a:off x="6553200" y="3581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Production Rules</a:t>
            </a:r>
          </a:p>
        </p:txBody>
      </p:sp>
      <p:sp>
        <p:nvSpPr>
          <p:cNvPr id="134165" name="Text Box 18"/>
          <p:cNvSpPr txBox="1">
            <a:spLocks noChangeArrowheads="1"/>
          </p:cNvSpPr>
          <p:nvPr/>
        </p:nvSpPr>
        <p:spPr bwMode="auto">
          <a:xfrm>
            <a:off x="23622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34166" name="Text Box 19"/>
          <p:cNvSpPr txBox="1">
            <a:spLocks noChangeArrowheads="1"/>
          </p:cNvSpPr>
          <p:nvPr/>
        </p:nvSpPr>
        <p:spPr bwMode="auto">
          <a:xfrm>
            <a:off x="2362200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4167" name="Text Box 20"/>
          <p:cNvSpPr txBox="1">
            <a:spLocks noChangeArrowheads="1"/>
          </p:cNvSpPr>
          <p:nvPr/>
        </p:nvSpPr>
        <p:spPr bwMode="auto">
          <a:xfrm>
            <a:off x="2362200" y="3886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34168" name="Line 21"/>
          <p:cNvSpPr>
            <a:spLocks noChangeShapeType="1"/>
          </p:cNvSpPr>
          <p:nvPr/>
        </p:nvSpPr>
        <p:spPr bwMode="auto">
          <a:xfrm>
            <a:off x="2057400" y="4267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9" name="Line 22"/>
          <p:cNvSpPr>
            <a:spLocks noChangeShapeType="1"/>
          </p:cNvSpPr>
          <p:nvPr/>
        </p:nvSpPr>
        <p:spPr bwMode="auto">
          <a:xfrm>
            <a:off x="2057400" y="3886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70" name="Line 23"/>
          <p:cNvSpPr>
            <a:spLocks noChangeShapeType="1"/>
          </p:cNvSpPr>
          <p:nvPr/>
        </p:nvSpPr>
        <p:spPr bwMode="auto">
          <a:xfrm>
            <a:off x="2057400" y="3505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5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5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49A4E5-DCCF-4E40-8246-6A9F3B9DC9F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</a:t>
            </a:r>
          </a:p>
        </p:txBody>
      </p:sp>
      <p:sp>
        <p:nvSpPr>
          <p:cNvPr id="135174" name="Line 3"/>
          <p:cNvSpPr>
            <a:spLocks noChangeShapeType="1"/>
          </p:cNvSpPr>
          <p:nvPr/>
        </p:nvSpPr>
        <p:spPr bwMode="auto">
          <a:xfrm>
            <a:off x="20574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5" name="Line 4"/>
          <p:cNvSpPr>
            <a:spLocks noChangeShapeType="1"/>
          </p:cNvSpPr>
          <p:nvPr/>
        </p:nvSpPr>
        <p:spPr bwMode="auto">
          <a:xfrm>
            <a:off x="2057400" y="4648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6" name="Line 5"/>
          <p:cNvSpPr>
            <a:spLocks noChangeShapeType="1"/>
          </p:cNvSpPr>
          <p:nvPr/>
        </p:nvSpPr>
        <p:spPr bwMode="auto">
          <a:xfrm flipV="1">
            <a:off x="29718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7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135178" name="Line 7"/>
          <p:cNvSpPr>
            <a:spLocks noChangeShapeType="1"/>
          </p:cNvSpPr>
          <p:nvPr/>
        </p:nvSpPr>
        <p:spPr bwMode="auto">
          <a:xfrm>
            <a:off x="38862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9" name="Line 8"/>
          <p:cNvSpPr>
            <a:spLocks noChangeShapeType="1"/>
          </p:cNvSpPr>
          <p:nvPr/>
        </p:nvSpPr>
        <p:spPr bwMode="auto">
          <a:xfrm flipV="1">
            <a:off x="3886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0" name="Line 9"/>
          <p:cNvSpPr>
            <a:spLocks noChangeShapeType="1"/>
          </p:cNvSpPr>
          <p:nvPr/>
        </p:nvSpPr>
        <p:spPr bwMode="auto">
          <a:xfrm>
            <a:off x="38862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1" name="Line 10"/>
          <p:cNvSpPr>
            <a:spLocks noChangeShapeType="1"/>
          </p:cNvSpPr>
          <p:nvPr/>
        </p:nvSpPr>
        <p:spPr bwMode="auto">
          <a:xfrm flipV="1"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2" name="Line 11"/>
          <p:cNvSpPr>
            <a:spLocks noChangeShapeType="1"/>
          </p:cNvSpPr>
          <p:nvPr/>
        </p:nvSpPr>
        <p:spPr bwMode="auto">
          <a:xfrm flipV="1">
            <a:off x="4495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3" name="Line 12"/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4" name="Line 13"/>
          <p:cNvSpPr>
            <a:spLocks noChangeShapeType="1"/>
          </p:cNvSpPr>
          <p:nvPr/>
        </p:nvSpPr>
        <p:spPr bwMode="auto">
          <a:xfrm>
            <a:off x="49530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5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Tokens</a:t>
            </a:r>
          </a:p>
        </p:txBody>
      </p:sp>
      <p:sp>
        <p:nvSpPr>
          <p:cNvPr id="135186" name="Text Box 15"/>
          <p:cNvSpPr txBox="1">
            <a:spLocks noChangeArrowheads="1"/>
          </p:cNvSpPr>
          <p:nvPr/>
        </p:nvSpPr>
        <p:spPr bwMode="auto">
          <a:xfrm>
            <a:off x="4953000" y="41910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</a:t>
            </a:r>
          </a:p>
        </p:txBody>
      </p:sp>
      <p:sp>
        <p:nvSpPr>
          <p:cNvPr id="135187" name="Rectangle 16"/>
          <p:cNvSpPr>
            <a:spLocks noChangeArrowheads="1"/>
          </p:cNvSpPr>
          <p:nvPr/>
        </p:nvSpPr>
        <p:spPr bwMode="auto">
          <a:xfrm>
            <a:off x="5181600" y="2209800"/>
            <a:ext cx="3048000" cy="13716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A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X y 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a b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135188" name="Text Box 17"/>
          <p:cNvSpPr txBox="1">
            <a:spLocks noChangeArrowheads="1"/>
          </p:cNvSpPr>
          <p:nvPr/>
        </p:nvSpPr>
        <p:spPr bwMode="auto">
          <a:xfrm>
            <a:off x="6553200" y="3581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Production Rules</a:t>
            </a:r>
          </a:p>
        </p:txBody>
      </p:sp>
      <p:sp>
        <p:nvSpPr>
          <p:cNvPr id="135189" name="Text Box 18"/>
          <p:cNvSpPr txBox="1">
            <a:spLocks noChangeArrowheads="1"/>
          </p:cNvSpPr>
          <p:nvPr/>
        </p:nvSpPr>
        <p:spPr bwMode="auto">
          <a:xfrm>
            <a:off x="23622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35190" name="Text Box 19"/>
          <p:cNvSpPr txBox="1">
            <a:spLocks noChangeArrowheads="1"/>
          </p:cNvSpPr>
          <p:nvPr/>
        </p:nvSpPr>
        <p:spPr bwMode="auto">
          <a:xfrm>
            <a:off x="2362200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5191" name="Text Box 20"/>
          <p:cNvSpPr txBox="1">
            <a:spLocks noChangeArrowheads="1"/>
          </p:cNvSpPr>
          <p:nvPr/>
        </p:nvSpPr>
        <p:spPr bwMode="auto">
          <a:xfrm>
            <a:off x="2362200" y="3886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35192" name="Line 21"/>
          <p:cNvSpPr>
            <a:spLocks noChangeShapeType="1"/>
          </p:cNvSpPr>
          <p:nvPr/>
        </p:nvSpPr>
        <p:spPr bwMode="auto">
          <a:xfrm>
            <a:off x="2057400" y="4267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93" name="Line 22"/>
          <p:cNvSpPr>
            <a:spLocks noChangeShapeType="1"/>
          </p:cNvSpPr>
          <p:nvPr/>
        </p:nvSpPr>
        <p:spPr bwMode="auto">
          <a:xfrm>
            <a:off x="2057400" y="3886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94" name="Line 23"/>
          <p:cNvSpPr>
            <a:spLocks noChangeShapeType="1"/>
          </p:cNvSpPr>
          <p:nvPr/>
        </p:nvSpPr>
        <p:spPr bwMode="auto">
          <a:xfrm>
            <a:off x="2057400" y="3505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95" name="AutoShape 24"/>
          <p:cNvSpPr>
            <a:spLocks/>
          </p:cNvSpPr>
          <p:nvPr/>
        </p:nvSpPr>
        <p:spPr bwMode="auto">
          <a:xfrm>
            <a:off x="3124200" y="35814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5196" name="Freeform 25"/>
          <p:cNvSpPr>
            <a:spLocks/>
          </p:cNvSpPr>
          <p:nvPr/>
        </p:nvSpPr>
        <p:spPr bwMode="auto">
          <a:xfrm>
            <a:off x="3505200" y="3048000"/>
            <a:ext cx="3352800" cy="1066800"/>
          </a:xfrm>
          <a:custGeom>
            <a:avLst/>
            <a:gdLst>
              <a:gd name="T0" fmla="*/ 0 w 2112"/>
              <a:gd name="T1" fmla="*/ 1693545000 h 672"/>
              <a:gd name="T2" fmla="*/ 967740000 w 2112"/>
              <a:gd name="T3" fmla="*/ 1330642500 h 672"/>
              <a:gd name="T4" fmla="*/ 1209675000 w 2112"/>
              <a:gd name="T5" fmla="*/ 604837500 h 672"/>
              <a:gd name="T6" fmla="*/ 2147483647 w 2112"/>
              <a:gd name="T7" fmla="*/ 362902500 h 672"/>
              <a:gd name="T8" fmla="*/ 2147483647 w 211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" h="672">
                <a:moveTo>
                  <a:pt x="0" y="672"/>
                </a:moveTo>
                <a:cubicBezTo>
                  <a:pt x="152" y="636"/>
                  <a:pt x="304" y="600"/>
                  <a:pt x="384" y="528"/>
                </a:cubicBezTo>
                <a:cubicBezTo>
                  <a:pt x="464" y="456"/>
                  <a:pt x="256" y="304"/>
                  <a:pt x="480" y="240"/>
                </a:cubicBezTo>
                <a:cubicBezTo>
                  <a:pt x="704" y="176"/>
                  <a:pt x="1456" y="184"/>
                  <a:pt x="1728" y="144"/>
                </a:cubicBezTo>
                <a:cubicBezTo>
                  <a:pt x="2000" y="104"/>
                  <a:pt x="2056" y="52"/>
                  <a:pt x="2112" y="0"/>
                </a:cubicBezTo>
              </a:path>
            </a:pathLst>
          </a:custGeom>
          <a:noFill/>
          <a:ln w="9525">
            <a:solidFill>
              <a:srgbClr val="00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6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6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89FC7C-EB94-4090-9500-9750A021FEA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6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Reduce</a:t>
            </a:r>
          </a:p>
        </p:txBody>
      </p:sp>
      <p:sp>
        <p:nvSpPr>
          <p:cNvPr id="136198" name="Line 3"/>
          <p:cNvSpPr>
            <a:spLocks noChangeShapeType="1"/>
          </p:cNvSpPr>
          <p:nvPr/>
        </p:nvSpPr>
        <p:spPr bwMode="auto">
          <a:xfrm>
            <a:off x="20574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9" name="Line 4"/>
          <p:cNvSpPr>
            <a:spLocks noChangeShapeType="1"/>
          </p:cNvSpPr>
          <p:nvPr/>
        </p:nvSpPr>
        <p:spPr bwMode="auto">
          <a:xfrm>
            <a:off x="2057400" y="46482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0" name="Line 5"/>
          <p:cNvSpPr>
            <a:spLocks noChangeShapeType="1"/>
          </p:cNvSpPr>
          <p:nvPr/>
        </p:nvSpPr>
        <p:spPr bwMode="auto">
          <a:xfrm flipV="1">
            <a:off x="2971800" y="2590800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1" name="Text Box 6"/>
          <p:cNvSpPr txBox="1">
            <a:spLocks noChangeArrowheads="1"/>
          </p:cNvSpPr>
          <p:nvPr/>
        </p:nvSpPr>
        <p:spPr bwMode="auto">
          <a:xfrm>
            <a:off x="2133600" y="47244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Stack</a:t>
            </a:r>
          </a:p>
        </p:txBody>
      </p:sp>
      <p:sp>
        <p:nvSpPr>
          <p:cNvPr id="136202" name="Line 7"/>
          <p:cNvSpPr>
            <a:spLocks noChangeShapeType="1"/>
          </p:cNvSpPr>
          <p:nvPr/>
        </p:nvSpPr>
        <p:spPr bwMode="auto">
          <a:xfrm>
            <a:off x="3886200" y="4648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3" name="Line 8"/>
          <p:cNvSpPr>
            <a:spLocks noChangeShapeType="1"/>
          </p:cNvSpPr>
          <p:nvPr/>
        </p:nvSpPr>
        <p:spPr bwMode="auto">
          <a:xfrm flipV="1">
            <a:off x="3886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4" name="Line 9"/>
          <p:cNvSpPr>
            <a:spLocks noChangeShapeType="1"/>
          </p:cNvSpPr>
          <p:nvPr/>
        </p:nvSpPr>
        <p:spPr bwMode="auto">
          <a:xfrm>
            <a:off x="38862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5" name="Line 10"/>
          <p:cNvSpPr>
            <a:spLocks noChangeShapeType="1"/>
          </p:cNvSpPr>
          <p:nvPr/>
        </p:nvSpPr>
        <p:spPr bwMode="auto">
          <a:xfrm flipV="1"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6" name="Line 11"/>
          <p:cNvSpPr>
            <a:spLocks noChangeShapeType="1"/>
          </p:cNvSpPr>
          <p:nvPr/>
        </p:nvSpPr>
        <p:spPr bwMode="auto">
          <a:xfrm flipV="1">
            <a:off x="4495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7" name="Line 12"/>
          <p:cNvSpPr>
            <a:spLocks noChangeShapeType="1"/>
          </p:cNvSpPr>
          <p:nvPr/>
        </p:nvSpPr>
        <p:spPr bwMode="auto">
          <a:xfrm flipV="1">
            <a:off x="4800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8" name="Line 13"/>
          <p:cNvSpPr>
            <a:spLocks noChangeShapeType="1"/>
          </p:cNvSpPr>
          <p:nvPr/>
        </p:nvSpPr>
        <p:spPr bwMode="auto">
          <a:xfrm>
            <a:off x="49530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9" name="Text Box 14"/>
          <p:cNvSpPr txBox="1">
            <a:spLocks noChangeArrowheads="1"/>
          </p:cNvSpPr>
          <p:nvPr/>
        </p:nvSpPr>
        <p:spPr bwMode="auto">
          <a:xfrm>
            <a:off x="4419600" y="46482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Input Tokens</a:t>
            </a:r>
          </a:p>
        </p:txBody>
      </p:sp>
      <p:sp>
        <p:nvSpPr>
          <p:cNvPr id="136210" name="Text Box 15"/>
          <p:cNvSpPr txBox="1">
            <a:spLocks noChangeArrowheads="1"/>
          </p:cNvSpPr>
          <p:nvPr/>
        </p:nvSpPr>
        <p:spPr bwMode="auto">
          <a:xfrm>
            <a:off x="4953000" y="41910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</a:t>
            </a:r>
          </a:p>
        </p:txBody>
      </p:sp>
      <p:sp>
        <p:nvSpPr>
          <p:cNvPr id="136211" name="Rectangle 16"/>
          <p:cNvSpPr>
            <a:spLocks noChangeArrowheads="1"/>
          </p:cNvSpPr>
          <p:nvPr/>
        </p:nvSpPr>
        <p:spPr bwMode="auto">
          <a:xfrm>
            <a:off x="5181600" y="2209800"/>
            <a:ext cx="3048000" cy="13716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A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X y 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 </a:t>
            </a:r>
            <a:r>
              <a:rPr lang="en-US" altLang="en-US" sz="18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1800" b="1">
                <a:solidFill>
                  <a:srgbClr val="663300"/>
                </a:solidFill>
              </a:rPr>
              <a:t> a b 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. . . </a:t>
            </a:r>
          </a:p>
        </p:txBody>
      </p:sp>
      <p:sp>
        <p:nvSpPr>
          <p:cNvPr id="136212" name="Text Box 17"/>
          <p:cNvSpPr txBox="1">
            <a:spLocks noChangeArrowheads="1"/>
          </p:cNvSpPr>
          <p:nvPr/>
        </p:nvSpPr>
        <p:spPr bwMode="auto">
          <a:xfrm>
            <a:off x="6553200" y="3581400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Production Rules</a:t>
            </a:r>
          </a:p>
        </p:txBody>
      </p:sp>
      <p:sp>
        <p:nvSpPr>
          <p:cNvPr id="136213" name="Text Box 18"/>
          <p:cNvSpPr txBox="1">
            <a:spLocks noChangeArrowheads="1"/>
          </p:cNvSpPr>
          <p:nvPr/>
        </p:nvSpPr>
        <p:spPr bwMode="auto">
          <a:xfrm>
            <a:off x="2362200" y="4267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663300"/>
                </a:solidFill>
              </a:rPr>
              <a:t>X</a:t>
            </a:r>
          </a:p>
        </p:txBody>
      </p:sp>
      <p:sp>
        <p:nvSpPr>
          <p:cNvPr id="136214" name="Line 19"/>
          <p:cNvSpPr>
            <a:spLocks noChangeShapeType="1"/>
          </p:cNvSpPr>
          <p:nvPr/>
        </p:nvSpPr>
        <p:spPr bwMode="auto">
          <a:xfrm>
            <a:off x="2057400" y="4267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7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7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C0DA250-715C-4939-8E5A-69D0BEBFE79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Accept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05688" cy="4525963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If the input is empty</a:t>
            </a:r>
          </a:p>
          <a:p>
            <a:pPr lvl="1" eaLnBrk="1" hangingPunct="1"/>
            <a:r>
              <a:rPr lang="en-US" altLang="en-US" smtClean="0"/>
              <a:t>accept if only the start symbol is on the stack</a:t>
            </a:r>
          </a:p>
          <a:p>
            <a:pPr lvl="1" eaLnBrk="1" hangingPunct="1"/>
            <a:r>
              <a:rPr lang="en-US" altLang="en-US" smtClean="0"/>
              <a:t>reject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8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8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2A7B2D-7475-47DD-9F24-9A32B218254F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8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Conflicts</a:t>
            </a:r>
          </a:p>
        </p:txBody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Conflicts arose due to ambiguity in grammar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Shift-reduce conflicts</a:t>
            </a:r>
          </a:p>
          <a:p>
            <a:pPr lvl="1" eaLnBrk="1" hangingPunct="1"/>
            <a:r>
              <a:rPr lang="en-US" altLang="en-US" sz="2400" smtClean="0"/>
              <a:t>In a certain state, one have two choices – either to shift or to reduce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800" smtClean="0"/>
              <a:t>Reduce-reduce conflicts</a:t>
            </a:r>
          </a:p>
          <a:p>
            <a:pPr lvl="1" eaLnBrk="1" hangingPunct="1"/>
            <a:r>
              <a:rPr lang="en-US" altLang="en-US" sz="2400" smtClean="0"/>
              <a:t>Symbols on the stacks can be used to satisfy more than one production rules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39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39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28EC21-9078-4595-A831-0CD735880EAA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39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Overcoming conflicts</a:t>
            </a:r>
          </a:p>
        </p:txBody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ahead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By precedence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0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0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14979F-8C49-4A19-8873-77A4A241872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Parser-Generator</a:t>
            </a:r>
          </a:p>
        </p:txBody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automated tools available to generate parsers</a:t>
            </a:r>
          </a:p>
          <a:p>
            <a:pPr lvl="1" eaLnBrk="1" hangingPunct="1"/>
            <a:r>
              <a:rPr lang="en-US" altLang="en-US" smtClean="0"/>
              <a:t>Eg. YACC, bison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User specifies a context-free grammar and tool generate a parser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Needs a scanner to feed it 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1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228287-CBAB-4120-A23B-A7753AA67FB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Parsing in Compiling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Ensures that the input program is syntactically correct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Builds internal representation</a:t>
            </a:r>
          </a:p>
          <a:p>
            <a:pPr lvl="1" eaLnBrk="1" hangingPunct="1"/>
            <a:r>
              <a:rPr lang="en-US" altLang="en-US" smtClean="0"/>
              <a:t>By “hooks” to production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A3FF8D-E21B-4CEB-BF36-39CEB7CF777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IVLE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Lecture slides, assignments, etc. all will be distributed and managed via IVLE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Use the discussion forums to share notes and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2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F8FFB9-A93F-4753-A7DD-70B166BB78E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2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of Parsing</a:t>
            </a:r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 table</a:t>
            </a:r>
          </a:p>
          <a:p>
            <a:pPr lvl="1" eaLnBrk="1" hangingPunct="1"/>
            <a:r>
              <a:rPr lang="en-US" altLang="en-US" smtClean="0"/>
              <a:t>User defined variable names, types, and scope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Abstract Syntax Tree</a:t>
            </a:r>
          </a:p>
          <a:p>
            <a:pPr lvl="1" eaLnBrk="1" hangingPunct="1"/>
            <a:r>
              <a:rPr lang="en-US" altLang="en-US" smtClean="0"/>
              <a:t>A tree representation of the program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3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3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56F29F0-B4EB-433E-8ABD-4CB3B3EC26A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Constructor of Useful Parsers (CUP)</a:t>
            </a: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Java-based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Closely resembles YACC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LALR(1) parser-generator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000" smtClean="0">
                <a:solidFill>
                  <a:srgbClr val="663300"/>
                </a:solidFill>
              </a:rPr>
              <a:t>http://www.cs.princeton.edu/~appel/modern/java/CUP/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4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4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BCFC22-9EA1-43F0-936F-A2E986EAAFD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CUP Example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4488" y="1782763"/>
            <a:ext cx="7239000" cy="4572000"/>
          </a:xfrm>
        </p:spPr>
        <p:txBody>
          <a:bodyPr/>
          <a:lstStyle/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expr_list ::= expr_list expr_part | expr_part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endParaRPr lang="en-US" altLang="en-US" sz="2000" b="1" smtClean="0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expr_part ::= expr ';'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endParaRPr lang="en-US" altLang="en-US" sz="2000" b="1" smtClean="0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expr      ::= expr '+' expr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          | expr '-' expr  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          | expr '*' expr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	        | expr '/' expr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          | expr '%' expr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          | '(' expr ')' 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r>
              <a:rPr lang="en-US" altLang="en-US" sz="20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          | '-' expr | number</a:t>
            </a:r>
            <a:r>
              <a:rPr lang="en-US" altLang="en-US" sz="2000" smtClean="0">
                <a:solidFill>
                  <a:srgbClr val="0033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buFont typeface="Arial Unicode MS" panose="020B0604020202020204" pitchFamily="34" charset="-128"/>
              <a:buNone/>
            </a:pPr>
            <a:endParaRPr lang="en-US" altLang="en-US" sz="2000" smtClean="0">
              <a:solidFill>
                <a:srgbClr val="00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5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5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133F4D-D910-46FF-996E-627E8622AEC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5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(cont)</a:t>
            </a:r>
          </a:p>
        </p:txBody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// CUP specification for a simple expression evaluator (no actions)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import java_cup.runtime.*;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/* Preliminaries to set up and use the scanner. 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init with {: scanner.init();              :};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solidFill>
                  <a:srgbClr val="663300"/>
                </a:solidFill>
                <a:latin typeface="Courier New" panose="02070309020205020404" pitchFamily="49" charset="0"/>
              </a:rPr>
              <a:t>scan with {: return scanner.next_token(); :};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600" smtClean="0">
              <a:solidFill>
                <a:srgbClr val="6633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/* Terminals (tokens returned by the scanner).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solidFill>
                  <a:srgbClr val="660066"/>
                </a:solidFill>
                <a:latin typeface="Courier New" panose="02070309020205020404" pitchFamily="49" charset="0"/>
              </a:rPr>
              <a:t>terminal            SEMI, PLUS, MINUS, TIMES, DIVIDE, MOD;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solidFill>
                  <a:srgbClr val="660066"/>
                </a:solidFill>
                <a:latin typeface="Courier New" panose="02070309020205020404" pitchFamily="49" charset="0"/>
              </a:rPr>
              <a:t>terminal            UMINUS, LPAREN, RPAREN;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solidFill>
                  <a:srgbClr val="660066"/>
                </a:solidFill>
                <a:latin typeface="Courier New" panose="02070309020205020404" pitchFamily="49" charset="0"/>
              </a:rPr>
              <a:t>terminal Integer    NUMBER;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600" smtClean="0">
              <a:solidFill>
                <a:srgbClr val="660066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/* Non terminals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solidFill>
                  <a:srgbClr val="663300"/>
                </a:solidFill>
                <a:latin typeface="Courier New" panose="02070309020205020404" pitchFamily="49" charset="0"/>
              </a:rPr>
              <a:t>non terminal            expr_list, expr_part;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solidFill>
                  <a:srgbClr val="663300"/>
                </a:solidFill>
                <a:latin typeface="Courier New" panose="02070309020205020404" pitchFamily="49" charset="0"/>
              </a:rPr>
              <a:t>non terminal Integer    expr, term, factor;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6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6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819F1E4-C0CA-4302-ADB6-549526DC17BE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6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(cont)</a:t>
            </a:r>
          </a:p>
        </p:txBody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60960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/* Precedences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precedence left PLUS, MINUS;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precedence left TIMES, DIVIDE, MOD;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precedence left UMINUS;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/* The grammar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expr_list ::= expr_list expr_part |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  expr_part;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expr_part ::= expr SEMI;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expr      ::= expr PLUS expr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| expr MINUS expr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| expr TIMES expr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| expr DIVIDE expr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| expr MOD expr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| MINUS expr %prec UMINUS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        | LPAREN expr RPAREN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| NUMBER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7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7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382E6E-36C6-47CB-ACD7-0E0590B8A8EF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7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Invoking CUP</a:t>
            </a:r>
          </a:p>
        </p:txBody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663300"/>
                </a:solidFill>
                <a:latin typeface="Courier New" panose="02070309020205020404" pitchFamily="49" charset="0"/>
              </a:rPr>
              <a:t>java java_cup.Main &lt; parser.cup</a:t>
            </a:r>
          </a:p>
          <a:p>
            <a:pPr eaLnBrk="1" hangingPunct="1"/>
            <a:endParaRPr lang="en-US" altLang="en-US" sz="2800" b="1" smtClean="0">
              <a:solidFill>
                <a:srgbClr val="99FF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smtClean="0">
                <a:solidFill>
                  <a:srgbClr val="660066"/>
                </a:solidFill>
              </a:rPr>
              <a:t>Generates two files</a:t>
            </a:r>
            <a:r>
              <a:rPr lang="en-US" altLang="en-US" sz="2800" smtClean="0">
                <a:solidFill>
                  <a:srgbClr val="F0EFE0"/>
                </a:solidFill>
              </a:rPr>
              <a:t> </a:t>
            </a:r>
          </a:p>
          <a:p>
            <a:pPr lvl="1" eaLnBrk="1" hangingPunct="1"/>
            <a:r>
              <a:rPr lang="en-US" altLang="en-US" sz="2400" smtClean="0">
                <a:solidFill>
                  <a:srgbClr val="663300"/>
                </a:solidFill>
              </a:rPr>
              <a:t>parser.java</a:t>
            </a:r>
          </a:p>
          <a:p>
            <a:pPr lvl="2" eaLnBrk="1" hangingPunct="1"/>
            <a:r>
              <a:rPr lang="en-US" altLang="en-US" sz="2000" smtClean="0">
                <a:solidFill>
                  <a:schemeClr val="tx2"/>
                </a:solidFill>
              </a:rPr>
              <a:t>The parser</a:t>
            </a:r>
          </a:p>
          <a:p>
            <a:pPr lvl="1" eaLnBrk="1" hangingPunct="1"/>
            <a:r>
              <a:rPr lang="en-US" altLang="en-US" sz="2400" smtClean="0">
                <a:solidFill>
                  <a:srgbClr val="663300"/>
                </a:solidFill>
              </a:rPr>
              <a:t>sym.java</a:t>
            </a:r>
          </a:p>
          <a:p>
            <a:pPr lvl="2" eaLnBrk="1" hangingPunct="1"/>
            <a:r>
              <a:rPr lang="en-US" altLang="en-US" sz="2000" smtClean="0">
                <a:solidFill>
                  <a:schemeClr val="tx2"/>
                </a:solidFill>
              </a:rPr>
              <a:t>The symbols used by the parser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8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8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16B03A2-5BC9-4FD2-958D-F7D12ECFCBA8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8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extensions</a:t>
            </a:r>
          </a:p>
        </p:txBody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// CUP specification for a simple expression evaluator (w/ actions)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import java_cup.runtime.*;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/* Preliminaries to set up and use the scanner. 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init with {: scanner.init();              :};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scan with {: return scanner.next_token(); :};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/* Terminals (tokens returned by the scanner).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terminal           SEMI, PLUS, MINUS, TIMES, DIVIDE, MOD;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terminal           UMINUS, LPAREN, RPAREN;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terminal </a:t>
            </a:r>
            <a:r>
              <a:rPr lang="en-US" altLang="en-US" sz="1200" smtClean="0">
                <a:solidFill>
                  <a:srgbClr val="660066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en-US" sz="1200" smtClean="0">
                <a:latin typeface="Courier New" panose="02070309020205020404" pitchFamily="49" charset="0"/>
              </a:rPr>
              <a:t>   NUMBER;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/* Non-terminals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non terminal            expr_list, expr_part;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non terminal </a:t>
            </a:r>
            <a:r>
              <a:rPr lang="en-US" altLang="en-US" sz="1200" smtClean="0">
                <a:solidFill>
                  <a:srgbClr val="660066"/>
                </a:solidFill>
                <a:latin typeface="Courier New" panose="02070309020205020404" pitchFamily="49" charset="0"/>
              </a:rPr>
              <a:t>Integer </a:t>
            </a:r>
            <a:r>
              <a:rPr lang="en-US" altLang="en-US" sz="1200" smtClean="0">
                <a:latin typeface="Courier New" panose="02070309020205020404" pitchFamily="49" charset="0"/>
              </a:rPr>
              <a:t>   expr;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/* Precedences */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precedence left PLUS, MINUS;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precedence left TIMES, DIVIDE, MOD;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200" smtClean="0">
                <a:latin typeface="Courier New" panose="02070309020205020404" pitchFamily="49" charset="0"/>
              </a:rPr>
              <a:t>precedence left UMINUS;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2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49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49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E46303-5CE9-40C2-BC40-595778668AE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49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Further extensions</a:t>
            </a:r>
          </a:p>
        </p:txBody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62113"/>
            <a:ext cx="7696200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expr      ::=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:e1</a:t>
            </a:r>
            <a:r>
              <a:rPr lang="en-US" altLang="en-US" sz="1400" smtClean="0">
                <a:latin typeface="Courier New" panose="02070309020205020404" pitchFamily="49" charset="0"/>
              </a:rPr>
              <a:t> PLUS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:e2</a:t>
            </a:r>
            <a:r>
              <a:rPr lang="en-US" altLang="en-US" sz="1400" smtClean="0">
                <a:latin typeface="Courier New" panose="02070309020205020404" pitchFamily="49" charset="0"/>
              </a:rPr>
              <a:t>  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new Integer(e1.intValue()+e2.intValue());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:e1</a:t>
            </a:r>
            <a:r>
              <a:rPr lang="en-US" altLang="en-US" sz="1400" smtClean="0">
                <a:latin typeface="Courier New" panose="02070309020205020404" pitchFamily="49" charset="0"/>
              </a:rPr>
              <a:t> MINUS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:e2</a:t>
            </a:r>
            <a:r>
              <a:rPr lang="en-US" altLang="en-US" sz="1400" smtClean="0">
                <a:latin typeface="Courier New" panose="02070309020205020404" pitchFamily="49" charset="0"/>
              </a:rPr>
              <a:t>  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new Integer(e1.intValue()-e2.intValue());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:e1</a:t>
            </a:r>
            <a:r>
              <a:rPr lang="en-US" altLang="en-US" sz="1400" smtClean="0">
                <a:latin typeface="Courier New" panose="02070309020205020404" pitchFamily="49" charset="0"/>
              </a:rPr>
              <a:t> TIMES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:e2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new Integer(e1.intValue()*e2.intValue());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:e1</a:t>
            </a:r>
            <a:r>
              <a:rPr lang="en-US" altLang="en-US" sz="1400" smtClean="0">
                <a:latin typeface="Courier New" panose="02070309020205020404" pitchFamily="49" charset="0"/>
              </a:rPr>
              <a:t> DIVIDE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:e2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new Integer(e1.intValue()/e2.intValue());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:e1</a:t>
            </a:r>
            <a:r>
              <a:rPr lang="en-US" altLang="en-US" sz="1400" smtClean="0">
                <a:latin typeface="Courier New" panose="02070309020205020404" pitchFamily="49" charset="0"/>
              </a:rPr>
              <a:t> MOD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:e2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new Integer(e1.intValue()%e2.intValue());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NUMBER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:n</a:t>
            </a:r>
            <a:r>
              <a:rPr lang="en-US" altLang="en-US" sz="1400" smtClean="0">
                <a:latin typeface="Courier New" panose="02070309020205020404" pitchFamily="49" charset="0"/>
              </a:rPr>
              <a:t>               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MINUS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</a:t>
            </a:r>
            <a:r>
              <a:rPr lang="en-US" altLang="en-US" sz="1400" smtClean="0">
                <a:latin typeface="Courier New" panose="02070309020205020404" pitchFamily="49" charset="0"/>
              </a:rPr>
              <a:t>           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new Integer(0 - e.intValue()); :}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663300"/>
                </a:solidFill>
                <a:latin typeface="Courier New" panose="02070309020205020404" pitchFamily="49" charset="0"/>
              </a:rPr>
              <a:t>      %prec UMINUS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| LPAREN expr</a:t>
            </a:r>
            <a:r>
              <a:rPr lang="en-US" altLang="en-US" sz="1400" smtClean="0">
                <a:solidFill>
                  <a:srgbClr val="FF99CC"/>
                </a:solidFill>
                <a:latin typeface="Courier New" panose="02070309020205020404" pitchFamily="49" charset="0"/>
              </a:rPr>
              <a:t>:e</a:t>
            </a:r>
            <a:r>
              <a:rPr lang="en-US" altLang="en-US" sz="1400" smtClean="0">
                <a:latin typeface="Courier New" panose="02070309020205020404" pitchFamily="49" charset="0"/>
              </a:rPr>
              <a:t> RPAREN    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</a:t>
            </a:r>
            <a:r>
              <a:rPr lang="en-US" altLang="en-US" sz="1400" smtClean="0">
                <a:solidFill>
                  <a:srgbClr val="003300"/>
                </a:solidFill>
                <a:latin typeface="Courier New" panose="02070309020205020404" pitchFamily="49" charset="0"/>
              </a:rPr>
              <a:t>{: RESULT = e; :}</a:t>
            </a:r>
            <a:r>
              <a:rPr lang="en-US" altLang="en-US" sz="1400" smtClean="0">
                <a:latin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	      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0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0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3D475F-173F-4F8A-BBC4-0DF7A828A45F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Scanner</a:t>
            </a:r>
          </a:p>
        </p:txBody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 is responsible in supplying the scanner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Advice: use JLex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1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1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01E750-FB2C-4F7F-ABCE-F5988D95768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Scanner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2800" smtClean="0"/>
              <a:t>scanner should implement the </a:t>
            </a:r>
            <a:r>
              <a:rPr lang="en-US" altLang="en-US" sz="2800" b="1" smtClean="0">
                <a:solidFill>
                  <a:srgbClr val="660066"/>
                </a:solidFill>
                <a:latin typeface="Courier New" panose="02070309020205020404" pitchFamily="49" charset="0"/>
              </a:rPr>
              <a:t>java_cup.runtime.Scanner</a:t>
            </a:r>
            <a:r>
              <a:rPr lang="en-US" altLang="en-US" sz="2800" smtClean="0"/>
              <a:t> interface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800" smtClean="0"/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8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package java_cup.runtime;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endParaRPr lang="en-US" altLang="en-US" sz="2800" b="1" smtClean="0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8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public interface Scanner {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8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public Symbol next_token() </a:t>
            </a:r>
            <a:br>
              <a:rPr lang="en-US" altLang="en-US" sz="2800" b="1" smtClean="0">
                <a:solidFill>
                  <a:srgbClr val="003300"/>
                </a:solidFill>
                <a:latin typeface="Courier New" panose="02070309020205020404" pitchFamily="49" charset="0"/>
              </a:rPr>
            </a:br>
            <a:r>
              <a:rPr lang="en-US" altLang="en-US" sz="28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    throws java.lang.Exception;</a:t>
            </a:r>
          </a:p>
          <a:p>
            <a:pPr marL="0" indent="0" eaLnBrk="1" hangingPunct="1">
              <a:lnSpc>
                <a:spcPct val="90000"/>
              </a:lnSpc>
              <a:buFont typeface="Arial Unicode MS" panose="020B0604020202020204" pitchFamily="34" charset="-128"/>
              <a:buNone/>
            </a:pPr>
            <a:r>
              <a:rPr lang="en-US" altLang="en-US" sz="28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D1DD8C-A26D-43E3-8599-57F3FAB3934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study CS5214?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Enable you to modify a compiler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Know how to work the compiler better</a:t>
            </a:r>
          </a:p>
          <a:p>
            <a:pPr lvl="1" eaLnBrk="1" hangingPunct="1"/>
            <a:r>
              <a:rPr lang="en-US" altLang="en-US" smtClean="0"/>
              <a:t>What it CAN and CANNOT do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Write better code (for performance)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2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2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B5C3026-621B-43BD-B992-78F4F8C1B96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Interfacing with JLex</a:t>
            </a:r>
          </a:p>
        </p:txBody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you need is 3 lines 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%implements java_cup.runtime.Scanner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%function next_token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z="2400" b="1" smtClean="0">
                <a:solidFill>
                  <a:srgbClr val="003300"/>
                </a:solidFill>
                <a:latin typeface="Courier New" panose="02070309020205020404" pitchFamily="49" charset="0"/>
              </a:rPr>
              <a:t>   %type java_cup.runtime.Symbol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z="2400" b="1" smtClean="0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3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3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C1AC6D-40EC-4C97-9114-C748DF01EF9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3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Invoking the parser</a:t>
            </a:r>
          </a:p>
        </p:txBody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eaLnBrk="1" hangingPunct="1"/>
            <a:r>
              <a:rPr lang="en-US" altLang="en-US" smtClean="0"/>
              <a:t>Invoking the parser with the JLex scanner is</a:t>
            </a:r>
          </a:p>
          <a:p>
            <a:pPr marL="338138" indent="-338138"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 </a:t>
            </a:r>
          </a:p>
          <a:p>
            <a:pPr marL="338138" indent="-338138" eaLnBrk="1" hangingPunct="1">
              <a:buFont typeface="Arial Unicode MS" panose="020B0604020202020204" pitchFamily="34" charset="-128"/>
              <a:buNone/>
            </a:pPr>
            <a:r>
              <a:rPr lang="en-US" altLang="en-US" sz="2000" smtClean="0">
                <a:solidFill>
                  <a:srgbClr val="003300"/>
                </a:solidFill>
                <a:latin typeface="Courier New" panose="02070309020205020404" pitchFamily="49" charset="0"/>
              </a:rPr>
              <a:t>	parser parser_obj = new parser( new Yylex( 	some_InputStream_or_Reader));</a:t>
            </a:r>
            <a:r>
              <a:rPr lang="en-US" altLang="en-US" sz="2000" smtClean="0">
                <a:solidFill>
                  <a:srgbClr val="003300"/>
                </a:solidFill>
                <a:latin typeface="Arial Unicode MS" panose="020B0604020202020204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4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4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E20CFD-C8DF-40D4-9969-58FA41E8F8F9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4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677863"/>
            <a:ext cx="7446963" cy="485775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Syntax Tree</a:t>
            </a:r>
          </a:p>
        </p:txBody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6842125" cy="4652963"/>
          </a:xfrm>
        </p:spPr>
        <p:txBody>
          <a:bodyPr/>
          <a:lstStyle/>
          <a:p>
            <a:pPr eaLnBrk="1" hangingPunct="1">
              <a:buFont typeface="Arial Unicode MS" panose="020B0604020202020204" pitchFamily="34" charset="-128"/>
              <a:buNone/>
            </a:pPr>
            <a:r>
              <a:rPr lang="en-US" altLang="en-US" smtClean="0"/>
              <a:t>a = b*c + b*d + b*c is represented as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</p:txBody>
      </p:sp>
      <p:sp>
        <p:nvSpPr>
          <p:cNvPr id="154631" name="Text Box 4"/>
          <p:cNvSpPr txBox="1">
            <a:spLocks noChangeArrowheads="1"/>
          </p:cNvSpPr>
          <p:nvPr/>
        </p:nvSpPr>
        <p:spPr bwMode="auto">
          <a:xfrm>
            <a:off x="4951413" y="213360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=</a:t>
            </a:r>
          </a:p>
        </p:txBody>
      </p:sp>
      <p:sp>
        <p:nvSpPr>
          <p:cNvPr id="154632" name="Line 5"/>
          <p:cNvSpPr>
            <a:spLocks noChangeShapeType="1"/>
          </p:cNvSpPr>
          <p:nvPr/>
        </p:nvSpPr>
        <p:spPr bwMode="auto">
          <a:xfrm flipH="1">
            <a:off x="4722813" y="2362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33" name="Line 6"/>
          <p:cNvSpPr>
            <a:spLocks noChangeShapeType="1"/>
          </p:cNvSpPr>
          <p:nvPr/>
        </p:nvSpPr>
        <p:spPr bwMode="auto">
          <a:xfrm>
            <a:off x="5180013" y="2362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34" name="Text Box 7"/>
          <p:cNvSpPr txBox="1">
            <a:spLocks noChangeArrowheads="1"/>
          </p:cNvSpPr>
          <p:nvPr/>
        </p:nvSpPr>
        <p:spPr bwMode="auto">
          <a:xfrm>
            <a:off x="4572000" y="2743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154635" name="Text Box 8"/>
          <p:cNvSpPr txBox="1">
            <a:spLocks noChangeArrowheads="1"/>
          </p:cNvSpPr>
          <p:nvPr/>
        </p:nvSpPr>
        <p:spPr bwMode="auto">
          <a:xfrm>
            <a:off x="5408613" y="274320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+</a:t>
            </a:r>
          </a:p>
        </p:txBody>
      </p:sp>
      <p:sp>
        <p:nvSpPr>
          <p:cNvPr id="154636" name="Line 9"/>
          <p:cNvSpPr>
            <a:spLocks noChangeShapeType="1"/>
          </p:cNvSpPr>
          <p:nvPr/>
        </p:nvSpPr>
        <p:spPr bwMode="auto">
          <a:xfrm flipH="1">
            <a:off x="4646613" y="30480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37" name="Line 10"/>
          <p:cNvSpPr>
            <a:spLocks noChangeShapeType="1"/>
          </p:cNvSpPr>
          <p:nvPr/>
        </p:nvSpPr>
        <p:spPr bwMode="auto">
          <a:xfrm>
            <a:off x="5713413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38" name="Text Box 11"/>
          <p:cNvSpPr txBox="1">
            <a:spLocks noChangeArrowheads="1"/>
          </p:cNvSpPr>
          <p:nvPr/>
        </p:nvSpPr>
        <p:spPr bwMode="auto">
          <a:xfrm>
            <a:off x="4494213" y="4114800"/>
            <a:ext cx="287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+</a:t>
            </a:r>
          </a:p>
        </p:txBody>
      </p:sp>
      <p:sp>
        <p:nvSpPr>
          <p:cNvPr id="154639" name="Text Box 12"/>
          <p:cNvSpPr txBox="1">
            <a:spLocks noChangeArrowheads="1"/>
          </p:cNvSpPr>
          <p:nvPr/>
        </p:nvSpPr>
        <p:spPr bwMode="auto">
          <a:xfrm>
            <a:off x="5957888" y="34290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*</a:t>
            </a:r>
          </a:p>
        </p:txBody>
      </p:sp>
      <p:sp>
        <p:nvSpPr>
          <p:cNvPr id="154640" name="Line 13"/>
          <p:cNvSpPr>
            <a:spLocks noChangeShapeType="1"/>
          </p:cNvSpPr>
          <p:nvPr/>
        </p:nvSpPr>
        <p:spPr bwMode="auto">
          <a:xfrm flipH="1">
            <a:off x="5713413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41" name="Line 14"/>
          <p:cNvSpPr>
            <a:spLocks noChangeShapeType="1"/>
          </p:cNvSpPr>
          <p:nvPr/>
        </p:nvSpPr>
        <p:spPr bwMode="auto">
          <a:xfrm>
            <a:off x="6246813" y="3810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42" name="Text Box 15"/>
          <p:cNvSpPr txBox="1">
            <a:spLocks noChangeArrowheads="1"/>
          </p:cNvSpPr>
          <p:nvPr/>
        </p:nvSpPr>
        <p:spPr bwMode="auto">
          <a:xfrm>
            <a:off x="5556250" y="41910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54643" name="Text Box 16"/>
          <p:cNvSpPr txBox="1">
            <a:spLocks noChangeArrowheads="1"/>
          </p:cNvSpPr>
          <p:nvPr/>
        </p:nvSpPr>
        <p:spPr bwMode="auto">
          <a:xfrm>
            <a:off x="6477000" y="4191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54644" name="Line 17"/>
          <p:cNvSpPr>
            <a:spLocks noChangeShapeType="1"/>
          </p:cNvSpPr>
          <p:nvPr/>
        </p:nvSpPr>
        <p:spPr bwMode="auto">
          <a:xfrm flipH="1">
            <a:off x="3808413" y="4419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45" name="Line 18"/>
          <p:cNvSpPr>
            <a:spLocks noChangeShapeType="1"/>
          </p:cNvSpPr>
          <p:nvPr/>
        </p:nvSpPr>
        <p:spPr bwMode="auto">
          <a:xfrm flipH="1">
            <a:off x="32750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46" name="Line 19"/>
          <p:cNvSpPr>
            <a:spLocks noChangeShapeType="1"/>
          </p:cNvSpPr>
          <p:nvPr/>
        </p:nvSpPr>
        <p:spPr bwMode="auto">
          <a:xfrm>
            <a:off x="38084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47" name="Text Box 20"/>
          <p:cNvSpPr txBox="1">
            <a:spLocks noChangeArrowheads="1"/>
          </p:cNvSpPr>
          <p:nvPr/>
        </p:nvSpPr>
        <p:spPr bwMode="auto">
          <a:xfrm>
            <a:off x="3119438" y="594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54648" name="Text Box 21"/>
          <p:cNvSpPr txBox="1">
            <a:spLocks noChangeArrowheads="1"/>
          </p:cNvSpPr>
          <p:nvPr/>
        </p:nvSpPr>
        <p:spPr bwMode="auto">
          <a:xfrm>
            <a:off x="4038600" y="5943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154649" name="Line 22"/>
          <p:cNvSpPr>
            <a:spLocks noChangeShapeType="1"/>
          </p:cNvSpPr>
          <p:nvPr/>
        </p:nvSpPr>
        <p:spPr bwMode="auto">
          <a:xfrm flipH="1">
            <a:off x="48752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50" name="Line 23"/>
          <p:cNvSpPr>
            <a:spLocks noChangeShapeType="1"/>
          </p:cNvSpPr>
          <p:nvPr/>
        </p:nvSpPr>
        <p:spPr bwMode="auto">
          <a:xfrm>
            <a:off x="5408613" y="556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4651" name="Text Box 24"/>
          <p:cNvSpPr txBox="1">
            <a:spLocks noChangeArrowheads="1"/>
          </p:cNvSpPr>
          <p:nvPr/>
        </p:nvSpPr>
        <p:spPr bwMode="auto">
          <a:xfrm>
            <a:off x="4719638" y="594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154652" name="Text Box 25"/>
          <p:cNvSpPr txBox="1">
            <a:spLocks noChangeArrowheads="1"/>
          </p:cNvSpPr>
          <p:nvPr/>
        </p:nvSpPr>
        <p:spPr bwMode="auto">
          <a:xfrm>
            <a:off x="5634038" y="594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d</a:t>
            </a:r>
          </a:p>
        </p:txBody>
      </p:sp>
      <p:sp>
        <p:nvSpPr>
          <p:cNvPr id="154653" name="Text Box 26"/>
          <p:cNvSpPr txBox="1">
            <a:spLocks noChangeArrowheads="1"/>
          </p:cNvSpPr>
          <p:nvPr/>
        </p:nvSpPr>
        <p:spPr bwMode="auto">
          <a:xfrm>
            <a:off x="3671888" y="52578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*</a:t>
            </a:r>
          </a:p>
        </p:txBody>
      </p:sp>
      <p:sp>
        <p:nvSpPr>
          <p:cNvPr id="154654" name="Text Box 27"/>
          <p:cNvSpPr txBox="1">
            <a:spLocks noChangeArrowheads="1"/>
          </p:cNvSpPr>
          <p:nvPr/>
        </p:nvSpPr>
        <p:spPr bwMode="auto">
          <a:xfrm>
            <a:off x="5103813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Helvetica" panose="020B0604020202020204" pitchFamily="34" charset="0"/>
              </a:rPr>
              <a:t>*</a:t>
            </a:r>
          </a:p>
        </p:txBody>
      </p:sp>
      <p:sp>
        <p:nvSpPr>
          <p:cNvPr id="154655" name="Line 28"/>
          <p:cNvSpPr>
            <a:spLocks noChangeShapeType="1"/>
          </p:cNvSpPr>
          <p:nvPr/>
        </p:nvSpPr>
        <p:spPr bwMode="auto">
          <a:xfrm>
            <a:off x="4646613" y="4419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5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5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599260-AC05-44FD-A6FE-E4DD688F6098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5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Concrete vs Abstract Syntax</a:t>
            </a:r>
          </a:p>
        </p:txBody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</a:t>
            </a:r>
          </a:p>
          <a:p>
            <a:pPr lvl="1" eaLnBrk="1" hangingPunct="1"/>
            <a:r>
              <a:rPr lang="en-US" altLang="en-US" smtClean="0"/>
              <a:t>A := B; (Pascal)</a:t>
            </a:r>
          </a:p>
          <a:p>
            <a:pPr lvl="1" eaLnBrk="1" hangingPunct="1"/>
            <a:r>
              <a:rPr lang="en-US" altLang="en-US" smtClean="0"/>
              <a:t>A = C; (C)</a:t>
            </a:r>
          </a:p>
          <a:p>
            <a:pPr lvl="1" eaLnBrk="1" hangingPunct="1"/>
            <a:r>
              <a:rPr lang="en-US" altLang="en-US" smtClean="0"/>
              <a:t>(setq A B) (Lisp)</a:t>
            </a:r>
          </a:p>
          <a:p>
            <a:pPr lvl="1" eaLnBrk="1" hangingPunct="1"/>
            <a:r>
              <a:rPr lang="en-US" altLang="en-US" smtClean="0"/>
              <a:t>etc.</a:t>
            </a:r>
          </a:p>
          <a:p>
            <a:pPr eaLnBrk="1" hangingPunct="1"/>
            <a:r>
              <a:rPr lang="en-US" altLang="en-US" smtClean="0"/>
              <a:t>Abstract</a:t>
            </a:r>
          </a:p>
        </p:txBody>
      </p:sp>
      <p:sp>
        <p:nvSpPr>
          <p:cNvPr id="155655" name="Text Box 4"/>
          <p:cNvSpPr txBox="1">
            <a:spLocks noChangeArrowheads="1"/>
          </p:cNvSpPr>
          <p:nvPr/>
        </p:nvSpPr>
        <p:spPr bwMode="auto">
          <a:xfrm>
            <a:off x="5318125" y="5599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55656" name="Text Box 5"/>
          <p:cNvSpPr txBox="1">
            <a:spLocks noChangeArrowheads="1"/>
          </p:cNvSpPr>
          <p:nvPr/>
        </p:nvSpPr>
        <p:spPr bwMode="auto">
          <a:xfrm>
            <a:off x="6705600" y="5715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55657" name="Text Box 6"/>
          <p:cNvSpPr txBox="1">
            <a:spLocks noChangeArrowheads="1"/>
          </p:cNvSpPr>
          <p:nvPr/>
        </p:nvSpPr>
        <p:spPr bwMode="auto">
          <a:xfrm>
            <a:off x="6400800" y="43434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expression</a:t>
            </a:r>
          </a:p>
        </p:txBody>
      </p:sp>
      <p:sp>
        <p:nvSpPr>
          <p:cNvPr id="155658" name="Text Box 7"/>
          <p:cNvSpPr txBox="1">
            <a:spLocks noChangeArrowheads="1"/>
          </p:cNvSpPr>
          <p:nvPr/>
        </p:nvSpPr>
        <p:spPr bwMode="auto">
          <a:xfrm>
            <a:off x="5029200" y="50292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variable</a:t>
            </a:r>
          </a:p>
        </p:txBody>
      </p:sp>
      <p:sp>
        <p:nvSpPr>
          <p:cNvPr id="155659" name="Text Box 8"/>
          <p:cNvSpPr txBox="1">
            <a:spLocks noChangeArrowheads="1"/>
          </p:cNvSpPr>
          <p:nvPr/>
        </p:nvSpPr>
        <p:spPr bwMode="auto">
          <a:xfrm>
            <a:off x="6400800" y="50292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variable</a:t>
            </a:r>
          </a:p>
        </p:txBody>
      </p:sp>
      <p:sp>
        <p:nvSpPr>
          <p:cNvPr id="155660" name="Text Box 9"/>
          <p:cNvSpPr txBox="1">
            <a:spLocks noChangeArrowheads="1"/>
          </p:cNvSpPr>
          <p:nvPr/>
        </p:nvSpPr>
        <p:spPr bwMode="auto">
          <a:xfrm>
            <a:off x="5791200" y="36576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assign</a:t>
            </a:r>
          </a:p>
        </p:txBody>
      </p:sp>
      <p:sp>
        <p:nvSpPr>
          <p:cNvPr id="155661" name="Line 10"/>
          <p:cNvSpPr>
            <a:spLocks noChangeShapeType="1"/>
          </p:cNvSpPr>
          <p:nvPr/>
        </p:nvSpPr>
        <p:spPr bwMode="auto">
          <a:xfrm>
            <a:off x="6172200" y="3962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2" name="Line 11"/>
          <p:cNvSpPr>
            <a:spLocks noChangeShapeType="1"/>
          </p:cNvSpPr>
          <p:nvPr/>
        </p:nvSpPr>
        <p:spPr bwMode="auto">
          <a:xfrm flipH="1">
            <a:off x="5486400" y="39624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3" name="Line 12"/>
          <p:cNvSpPr>
            <a:spLocks noChangeShapeType="1"/>
          </p:cNvSpPr>
          <p:nvPr/>
        </p:nvSpPr>
        <p:spPr bwMode="auto">
          <a:xfrm>
            <a:off x="54864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4" name="Line 13"/>
          <p:cNvSpPr>
            <a:spLocks noChangeShapeType="1"/>
          </p:cNvSpPr>
          <p:nvPr/>
        </p:nvSpPr>
        <p:spPr bwMode="auto">
          <a:xfrm>
            <a:off x="6934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5" name="Line 14"/>
          <p:cNvSpPr>
            <a:spLocks noChangeShapeType="1"/>
          </p:cNvSpPr>
          <p:nvPr/>
        </p:nvSpPr>
        <p:spPr bwMode="auto">
          <a:xfrm>
            <a:off x="6858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209800"/>
            <a:ext cx="6705600" cy="1470025"/>
          </a:xfrm>
        </p:spPr>
        <p:txBody>
          <a:bodyPr/>
          <a:lstStyle/>
          <a:p>
            <a:pPr algn="r" eaLnBrk="1" hangingPunct="1"/>
            <a:r>
              <a:rPr lang="en-US" altLang="en-US" smtClean="0"/>
              <a:t>Semantics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7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7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77B47B-EA28-4947-9ACC-B6101BF72FD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7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Semantics Checking</a:t>
            </a:r>
          </a:p>
        </p:txBody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Programs, like human sentences, may be grammatically correct but totally meaningless (semantically)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58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58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3AAB0D-5AA2-4703-8D8C-AF3CE5929F38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58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checking</a:t>
            </a:r>
          </a:p>
          <a:p>
            <a:pPr lvl="1" eaLnBrk="1" hangingPunct="1"/>
            <a:r>
              <a:rPr lang="en-US" altLang="en-US" smtClean="0"/>
              <a:t>Type agreement, in practice, catches a great number of programming errors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Variable declaration and scoping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41550"/>
            <a:ext cx="6705600" cy="1470025"/>
          </a:xfrm>
        </p:spPr>
        <p:txBody>
          <a:bodyPr/>
          <a:lstStyle/>
          <a:p>
            <a:pPr algn="r" eaLnBrk="1" hangingPunct="1"/>
            <a:r>
              <a:rPr lang="en-US" altLang="en-US" smtClean="0"/>
              <a:t>Code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0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0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551850-521E-4812-95BA-E81BADD2E86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0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Optimization</a:t>
            </a:r>
          </a:p>
        </p:txBody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Preserve correctness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Improve performance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Two main categories: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High level optimizations</a:t>
            </a:r>
          </a:p>
          <a:p>
            <a:pPr lvl="1" eaLnBrk="1" hangingPunct="1"/>
            <a:r>
              <a:rPr lang="en-US" altLang="en-US" smtClean="0">
                <a:solidFill>
                  <a:srgbClr val="663300"/>
                </a:solidFill>
              </a:rPr>
              <a:t>Low level optimizations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1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658578-0B32-4CDE-94E0-06EFA1FD63B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1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 Level Optimization</a:t>
            </a:r>
          </a:p>
        </p:txBody>
      </p:sp>
      <p:sp>
        <p:nvSpPr>
          <p:cNvPr id="161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Machine independent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May be </a:t>
            </a:r>
            <a:r>
              <a:rPr lang="en-US" altLang="en-US" smtClean="0">
                <a:solidFill>
                  <a:srgbClr val="FF0000"/>
                </a:solidFill>
              </a:rPr>
              <a:t>intra-procedural</a:t>
            </a:r>
            <a:r>
              <a:rPr lang="en-US" altLang="en-US" smtClean="0"/>
              <a:t> or </a:t>
            </a:r>
            <a:r>
              <a:rPr lang="en-US" altLang="en-US" smtClean="0">
                <a:solidFill>
                  <a:srgbClr val="FF0000"/>
                </a:solidFill>
              </a:rPr>
              <a:t>inter-procedural</a:t>
            </a:r>
          </a:p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mtClean="0"/>
              <a:t>May operate on the source level or the abstract syntax tree or the lower intermediate code</a:t>
            </a:r>
          </a:p>
          <a:p>
            <a:pPr eaLnBrk="1" hangingPunct="1">
              <a:buFont typeface="Arial Unicode MS" panose="020B0604020202020204" pitchFamily="34" charset="-128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you will learn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Control and data flow analysis</a:t>
            </a:r>
          </a:p>
          <a:p>
            <a:pPr lvl="1"/>
            <a:r>
              <a:rPr lang="en-US" altLang="en-US" smtClean="0"/>
              <a:t>And their applications</a:t>
            </a:r>
          </a:p>
          <a:p>
            <a:r>
              <a:rPr lang="en-US" altLang="en-US" smtClean="0"/>
              <a:t>Instruction scheduling and register allocation</a:t>
            </a:r>
          </a:p>
          <a:p>
            <a:r>
              <a:rPr lang="en-US" altLang="en-US" smtClean="0"/>
              <a:t>Compiling for parallelism</a:t>
            </a:r>
          </a:p>
          <a:p>
            <a:r>
              <a:rPr lang="en-US" altLang="en-US" smtClean="0"/>
              <a:t>Compiling for vector processors</a:t>
            </a:r>
          </a:p>
          <a:p>
            <a:r>
              <a:rPr lang="en-US" altLang="en-US" smtClean="0"/>
              <a:t>Compiling for the memory hierarchy</a:t>
            </a:r>
          </a:p>
          <a:p>
            <a:r>
              <a:rPr lang="en-US" altLang="en-US" smtClean="0"/>
              <a:t>Advanced code generation techniques</a:t>
            </a:r>
          </a:p>
        </p:txBody>
      </p:sp>
      <p:sp>
        <p:nvSpPr>
          <p:cNvPr id="798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798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0CD6F2-8DC2-4D4F-B299-FC84F02889B5}" type="slidenum">
              <a:rPr lang="en-US" altLang="en-US">
                <a:solidFill>
                  <a:srgbClr val="660066"/>
                </a:solidFill>
              </a:rPr>
              <a:pPr eaLnBrk="1" hangingPunct="1"/>
              <a:t>9</a:t>
            </a:fld>
            <a:endParaRPr lang="en-US" altLang="en-US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2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2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0EE0C8-D777-4447-A6B9-FE7BDB08757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2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Low Level Optimization</a:t>
            </a:r>
          </a:p>
        </p:txBody>
      </p:sp>
      <p:sp>
        <p:nvSpPr>
          <p:cNvPr id="162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Machine dependent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Usually only intra-procedural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Deals with the lowest level intermediate representation or machine code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Most important: </a:t>
            </a:r>
            <a:r>
              <a:rPr lang="en-US" altLang="en-US" sz="2800" smtClean="0">
                <a:solidFill>
                  <a:srgbClr val="663300"/>
                </a:solidFill>
              </a:rPr>
              <a:t>register allocation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rgbClr val="663300"/>
                </a:solidFill>
              </a:rPr>
              <a:t>instruction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905000"/>
            <a:ext cx="6705600" cy="1470025"/>
          </a:xfrm>
        </p:spPr>
        <p:txBody>
          <a:bodyPr/>
          <a:lstStyle/>
          <a:p>
            <a:pPr algn="r" eaLnBrk="1" hangingPunct="1"/>
            <a:r>
              <a:rPr lang="en-US" altLang="en-US" smtClean="0"/>
              <a:t>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4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4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8E2C0EF-9E28-4869-892C-D1F64361BFFB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4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Generation</a:t>
            </a:r>
          </a:p>
        </p:txBody>
      </p:sp>
      <p:sp>
        <p:nvSpPr>
          <p:cNvPr id="164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After low level optimizations, IR would be lowered to near machine code level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Actual generation of machine code depends on the IR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5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5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B1F730-A503-4C8D-B1A0-E597F343473C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5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Low level IRs</a:t>
            </a:r>
          </a:p>
        </p:txBody>
      </p:sp>
      <p:sp>
        <p:nvSpPr>
          <p:cNvPr id="165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low level IRs (eg. GCC) are so low that there is almost a one-one correspondence between the IR and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6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6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D836C90-30BA-4E87-9978-1209FEB38382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6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 GCC</a:t>
            </a:r>
          </a:p>
        </p:txBody>
      </p:sp>
      <p:sp>
        <p:nvSpPr>
          <p:cNvPr id="166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168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(insn 8 24 10 (set (reg:SI 7 %esp)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(plus:SI (reg:SI 7 %esp)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    (const_int -12 [0xfffffff4]))) 205 {addsi3+1} (nil)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(nil))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endParaRPr lang="en-US" altLang="en-US" sz="14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(insn 10 8 12 (set (mem:SI (pre_dec:SI (reg:SI 7 %esp)) 0)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(symbol_ref:SI ("*.LC0"))) 44 {movsi-2} (nil)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(nil))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endParaRPr lang="en-US" altLang="en-US" sz="14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(call_insn 12 10 29 (set (reg:SI 0 %eax)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(call (mem:QI (symbol_ref:SI ("printf")) 0)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    (const_int 16 [0x10]))) 375 {call_value+1} (nil)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(expr_list:REG_UNUSED (reg:SI 0 %eax)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    (nil))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r>
              <a:rPr lang="en-US" altLang="en-US" sz="1400" b="1" smtClean="0">
                <a:latin typeface="Courier New" panose="02070309020205020404" pitchFamily="49" charset="0"/>
              </a:rPr>
              <a:t>    (nil))</a:t>
            </a:r>
          </a:p>
          <a:p>
            <a:pPr eaLnBrk="1" hangingPunct="1">
              <a:lnSpc>
                <a:spcPct val="80000"/>
              </a:lnSpc>
              <a:buFont typeface="Arial Unicode MS" panose="020B0604020202020204" pitchFamily="34" charset="-128"/>
              <a:buNone/>
            </a:pPr>
            <a:endParaRPr lang="en-US" altLang="en-US" sz="1400" b="1" smtClean="0">
              <a:latin typeface="Courier New" panose="02070309020205020404" pitchFamily="49" charset="0"/>
            </a:endParaRPr>
          </a:p>
        </p:txBody>
      </p:sp>
      <p:sp>
        <p:nvSpPr>
          <p:cNvPr id="166919" name="Text Box 4"/>
          <p:cNvSpPr txBox="1">
            <a:spLocks noChangeArrowheads="1"/>
          </p:cNvSpPr>
          <p:nvPr/>
        </p:nvSpPr>
        <p:spPr bwMode="auto">
          <a:xfrm>
            <a:off x="6770688" y="5245100"/>
            <a:ext cx="2076450" cy="366713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Register allocated!</a:t>
            </a:r>
          </a:p>
        </p:txBody>
      </p:sp>
      <p:sp>
        <p:nvSpPr>
          <p:cNvPr id="166920" name="Line 5"/>
          <p:cNvSpPr>
            <a:spLocks noChangeShapeType="1"/>
          </p:cNvSpPr>
          <p:nvPr/>
        </p:nvSpPr>
        <p:spPr bwMode="auto">
          <a:xfrm flipH="1" flipV="1">
            <a:off x="5645150" y="4425950"/>
            <a:ext cx="1112838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1" name="Line 6"/>
          <p:cNvSpPr>
            <a:spLocks noChangeShapeType="1"/>
          </p:cNvSpPr>
          <p:nvPr/>
        </p:nvSpPr>
        <p:spPr bwMode="auto">
          <a:xfrm flipH="1" flipV="1">
            <a:off x="7156450" y="2928938"/>
            <a:ext cx="331788" cy="2319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7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7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6AD970-60B1-44AB-A34B-04BE73DF7330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7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based Approach</a:t>
            </a:r>
          </a:p>
        </p:txBody>
      </p:sp>
      <p:sp>
        <p:nvSpPr>
          <p:cNvPr id="167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</a:t>
            </a:r>
            <a:r>
              <a:rPr lang="en-US" altLang="en-US" smtClean="0">
                <a:solidFill>
                  <a:srgbClr val="663300"/>
                </a:solidFill>
              </a:rPr>
              <a:t>Code Generation Using Tree Matching and Dynamic Programming</a:t>
            </a:r>
            <a:r>
              <a:rPr lang="en-US" altLang="en-US" smtClean="0"/>
              <a:t>” - Alfred V. Aho, Mahadevan Ganapathi, and Steven W. K. Tjiang</a:t>
            </a:r>
            <a:br>
              <a:rPr lang="en-US" altLang="en-US" smtClean="0"/>
            </a:br>
            <a:r>
              <a:rPr lang="en-US" altLang="en-US" i="1" smtClean="0"/>
              <a:t>ACM Transactions on Programming Languages and Systems,</a:t>
            </a:r>
            <a:r>
              <a:rPr lang="en-US" altLang="en-US" smtClean="0"/>
              <a:t> Vol. 11, No. 4, October 1989, Pages 491-516.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8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8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0DB644-20D5-4CF8-A3E0-1E57AF77DC71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8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Codegen from tree rewriting</a:t>
            </a:r>
          </a:p>
        </p:txBody>
      </p:sp>
      <p:sp>
        <p:nvSpPr>
          <p:cNvPr id="168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an abstract syntax tree, we can use </a:t>
            </a:r>
            <a:r>
              <a:rPr lang="en-US" altLang="en-US" smtClean="0">
                <a:solidFill>
                  <a:srgbClr val="FF0000"/>
                </a:solidFill>
              </a:rPr>
              <a:t>tree rewriting</a:t>
            </a:r>
            <a:r>
              <a:rPr lang="en-US" altLang="en-US" smtClean="0"/>
              <a:t> to do code generation</a:t>
            </a:r>
          </a:p>
          <a:p>
            <a:pPr lvl="1" eaLnBrk="1" hangingPunct="1"/>
            <a:r>
              <a:rPr lang="en-US" altLang="en-US" smtClean="0"/>
              <a:t>Subtrees are replaced with a single node based on pattern matching</a:t>
            </a:r>
          </a:p>
          <a:p>
            <a:pPr lvl="1" eaLnBrk="1" hangingPunct="1"/>
            <a:r>
              <a:rPr lang="en-US" altLang="en-US" smtClean="0"/>
              <a:t>Each replacement also generate some code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69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69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D32F55-61B5-4041-8D98-B7E384B02266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69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16999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066088" cy="2743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1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1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264CC2-CBD2-4E1E-9D56-045F90BFB97D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1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Rewriting Rules</a:t>
            </a:r>
          </a:p>
        </p:txBody>
      </p:sp>
      <p:sp>
        <p:nvSpPr>
          <p:cNvPr id="171014" name="Text Box 3"/>
          <p:cNvSpPr txBox="1">
            <a:spLocks noChangeArrowheads="1"/>
          </p:cNvSpPr>
          <p:nvPr/>
        </p:nvSpPr>
        <p:spPr bwMode="auto">
          <a:xfrm>
            <a:off x="1497013" y="1960563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663300"/>
                </a:solidFill>
              </a:rPr>
              <a:t>replacement </a:t>
            </a:r>
            <a:r>
              <a:rPr lang="en-US" altLang="en-US" sz="2400" b="1">
                <a:solidFill>
                  <a:srgbClr val="663300"/>
                </a:solidFill>
                <a:sym typeface="Symbol" panose="05050102010706020507" pitchFamily="18" charset="2"/>
              </a:rPr>
              <a:t></a:t>
            </a:r>
            <a:r>
              <a:rPr lang="en-US" altLang="en-US" sz="2400" b="1" i="1">
                <a:solidFill>
                  <a:srgbClr val="663300"/>
                </a:solidFill>
              </a:rPr>
              <a:t> template {cost} {action}</a:t>
            </a:r>
          </a:p>
        </p:txBody>
      </p:sp>
      <p:sp>
        <p:nvSpPr>
          <p:cNvPr id="171015" name="Text Box 4"/>
          <p:cNvSpPr txBox="1">
            <a:spLocks noChangeArrowheads="1"/>
          </p:cNvSpPr>
          <p:nvPr/>
        </p:nvSpPr>
        <p:spPr bwMode="auto">
          <a:xfrm>
            <a:off x="1563688" y="2835275"/>
            <a:ext cx="73675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9063" indent="-119063"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“</a:t>
            </a:r>
            <a:r>
              <a:rPr lang="en-US" altLang="en-US" sz="3600">
                <a:solidFill>
                  <a:srgbClr val="000066"/>
                </a:solidFill>
              </a:rPr>
              <a:t>replace the subtree matching </a:t>
            </a:r>
            <a:r>
              <a:rPr lang="en-US" altLang="en-US" sz="3600" i="1">
                <a:solidFill>
                  <a:srgbClr val="663300"/>
                </a:solidFill>
              </a:rPr>
              <a:t>template</a:t>
            </a:r>
            <a:r>
              <a:rPr lang="en-US" altLang="en-US" sz="3600">
                <a:solidFill>
                  <a:srgbClr val="000066"/>
                </a:solidFill>
              </a:rPr>
              <a:t> with </a:t>
            </a:r>
            <a:r>
              <a:rPr lang="en-US" altLang="en-US" sz="3600" i="1">
                <a:solidFill>
                  <a:srgbClr val="663300"/>
                </a:solidFill>
              </a:rPr>
              <a:t>replacement </a:t>
            </a:r>
            <a:r>
              <a:rPr lang="en-US" altLang="en-US" sz="3600">
                <a:solidFill>
                  <a:srgbClr val="000066"/>
                </a:solidFill>
              </a:rPr>
              <a:t>after you consider the </a:t>
            </a:r>
            <a:r>
              <a:rPr lang="en-US" altLang="en-US" sz="3600" i="1">
                <a:solidFill>
                  <a:srgbClr val="663300"/>
                </a:solidFill>
              </a:rPr>
              <a:t>cost</a:t>
            </a:r>
            <a:r>
              <a:rPr lang="en-US" altLang="en-US" sz="3600">
                <a:solidFill>
                  <a:srgbClr val="000066"/>
                </a:solidFill>
              </a:rPr>
              <a:t> and when you do replace, you have to perform </a:t>
            </a:r>
            <a:r>
              <a:rPr lang="en-US" altLang="en-US" sz="3600" i="1">
                <a:solidFill>
                  <a:srgbClr val="663300"/>
                </a:solidFill>
              </a:rPr>
              <a:t>action</a:t>
            </a:r>
            <a:r>
              <a:rPr lang="en-US" altLang="en-US" sz="280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  <a:cs typeface="Arial" panose="020B0604020202020204" pitchFamily="34" charset="0"/>
              </a:rPr>
              <a:t>© WWF (2016)</a:t>
            </a: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660066"/>
                </a:solidFill>
              </a:rPr>
              <a:t>CS5214 - Slide set 1</a:t>
            </a:r>
          </a:p>
        </p:txBody>
      </p:sp>
      <p:sp>
        <p:nvSpPr>
          <p:cNvPr id="172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660375-03EE-4E19-AAEB-5EC28CD44BF7}" type="slidenum">
              <a:rPr lang="en-US" altLang="en-US" sz="1400">
                <a:solidFill>
                  <a:srgbClr val="660066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en-US" sz="1400">
              <a:solidFill>
                <a:srgbClr val="660066"/>
              </a:solidFill>
            </a:endParaRPr>
          </a:p>
        </p:txBody>
      </p:sp>
      <p:sp>
        <p:nvSpPr>
          <p:cNvPr id="172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of a Template</a:t>
            </a:r>
          </a:p>
        </p:txBody>
      </p:sp>
      <p:sp>
        <p:nvSpPr>
          <p:cNvPr id="172038" name="Text Box 3"/>
          <p:cNvSpPr txBox="1">
            <a:spLocks noChangeArrowheads="1"/>
          </p:cNvSpPr>
          <p:nvPr/>
        </p:nvSpPr>
        <p:spPr bwMode="auto">
          <a:xfrm>
            <a:off x="6465888" y="2809875"/>
            <a:ext cx="45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663300"/>
                </a:solidFill>
              </a:rPr>
              <a:t>+</a:t>
            </a:r>
          </a:p>
        </p:txBody>
      </p:sp>
      <p:sp>
        <p:nvSpPr>
          <p:cNvPr id="172039" name="Text Box 4"/>
          <p:cNvSpPr txBox="1">
            <a:spLocks noChangeArrowheads="1"/>
          </p:cNvSpPr>
          <p:nvPr/>
        </p:nvSpPr>
        <p:spPr bwMode="auto">
          <a:xfrm>
            <a:off x="5341938" y="4121150"/>
            <a:ext cx="912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solidFill>
                  <a:srgbClr val="663300"/>
                </a:solidFill>
              </a:rPr>
              <a:t>reg</a:t>
            </a:r>
            <a:r>
              <a:rPr lang="en-US" altLang="en-US" sz="3600" i="1" baseline="-25000">
                <a:solidFill>
                  <a:srgbClr val="663300"/>
                </a:solidFill>
              </a:rPr>
              <a:t>i</a:t>
            </a:r>
          </a:p>
        </p:txBody>
      </p:sp>
      <p:sp>
        <p:nvSpPr>
          <p:cNvPr id="172040" name="Text Box 5"/>
          <p:cNvSpPr txBox="1">
            <a:spLocks noChangeArrowheads="1"/>
          </p:cNvSpPr>
          <p:nvPr/>
        </p:nvSpPr>
        <p:spPr bwMode="auto">
          <a:xfrm>
            <a:off x="6964363" y="4100513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solidFill>
                  <a:srgbClr val="663300"/>
                </a:solidFill>
              </a:rPr>
              <a:t>reg</a:t>
            </a:r>
            <a:r>
              <a:rPr lang="en-US" altLang="en-US" sz="3600" i="1" baseline="-25000">
                <a:solidFill>
                  <a:srgbClr val="663300"/>
                </a:solidFill>
              </a:rPr>
              <a:t>k</a:t>
            </a:r>
          </a:p>
        </p:txBody>
      </p:sp>
      <p:sp>
        <p:nvSpPr>
          <p:cNvPr id="172041" name="Text Box 6"/>
          <p:cNvSpPr txBox="1">
            <a:spLocks noChangeArrowheads="1"/>
          </p:cNvSpPr>
          <p:nvPr/>
        </p:nvSpPr>
        <p:spPr bwMode="auto">
          <a:xfrm>
            <a:off x="2540000" y="3319463"/>
            <a:ext cx="912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80000"/>
              <a:buFont typeface="Arial Unicode MS" panose="020B0604020202020204" pitchFamily="34" charset="-128"/>
              <a:buChar char="➤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i="1">
                <a:solidFill>
                  <a:srgbClr val="663300"/>
                </a:solidFill>
              </a:rPr>
              <a:t>reg</a:t>
            </a:r>
            <a:r>
              <a:rPr lang="en-US" altLang="en-US" sz="3600" i="1" baseline="-25000">
                <a:solidFill>
                  <a:srgbClr val="663300"/>
                </a:solidFill>
              </a:rPr>
              <a:t>i</a:t>
            </a:r>
          </a:p>
        </p:txBody>
      </p:sp>
      <p:sp>
        <p:nvSpPr>
          <p:cNvPr id="172042" name="Line 7"/>
          <p:cNvSpPr>
            <a:spLocks noChangeShapeType="1"/>
          </p:cNvSpPr>
          <p:nvPr/>
        </p:nvSpPr>
        <p:spPr bwMode="auto">
          <a:xfrm flipH="1">
            <a:off x="5922963" y="3325813"/>
            <a:ext cx="609600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3" name="Line 8"/>
          <p:cNvSpPr>
            <a:spLocks noChangeShapeType="1"/>
          </p:cNvSpPr>
          <p:nvPr/>
        </p:nvSpPr>
        <p:spPr bwMode="auto">
          <a:xfrm>
            <a:off x="6824663" y="3352800"/>
            <a:ext cx="569912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4" name="Line 9"/>
          <p:cNvSpPr>
            <a:spLocks noChangeShapeType="1"/>
          </p:cNvSpPr>
          <p:nvPr/>
        </p:nvSpPr>
        <p:spPr bwMode="auto">
          <a:xfrm flipH="1" flipV="1">
            <a:off x="4029075" y="3697288"/>
            <a:ext cx="1114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2164&quot;&gt;&lt;/object&gt;&lt;object type=&quot;2&quot; unique_id=&quot;12165&quot;&gt;&lt;object type=&quot;3&quot; unique_id=&quot;12166&quot;&gt;&lt;property id=&quot;20148&quot; value=&quot;5&quot;/&gt;&lt;property id=&quot;20300&quot; value=&quot;Slide 1 - &amp;quot;The Design of Optimising Compilers &amp;quot;&quot;/&gt;&lt;property id=&quot;20307&quot; value=&quot;256&quot;/&gt;&lt;/object&gt;&lt;object type=&quot;3&quot; unique_id=&quot;12167&quot;&gt;&lt;property id=&quot;20148&quot; value=&quot;5&quot;/&gt;&lt;property id=&quot;20300&quot; value=&quot;Slide 9 - &amp;quot;Architectural Backgrounds&amp;quot;&quot;/&gt;&lt;property id=&quot;20307&quot; value=&quot;445&quot;/&gt;&lt;/object&gt;&lt;object type=&quot;3&quot; unique_id=&quot;12168&quot;&gt;&lt;property id=&quot;20148&quot; value=&quot;5&quot;/&gt;&lt;property id=&quot;20300&quot; value=&quot;Slide 10 - &amp;quot;Instruction Level Parallelism&amp;quot;&quot;/&gt;&lt;property id=&quot;20307&quot; value=&quot;446&quot;/&gt;&lt;/object&gt;&lt;object type=&quot;3&quot; unique_id=&quot;12169&quot;&gt;&lt;property id=&quot;20148&quot; value=&quot;5&quot;/&gt;&lt;property id=&quot;20300&quot; value=&quot;Slide 11 - &amp;quot;Evolution of Processors&amp;quot;&quot;/&gt;&lt;property id=&quot;20307&quot; value=&quot;447&quot;/&gt;&lt;/object&gt;&lt;object type=&quot;3&quot; unique_id=&quot;12170&quot;&gt;&lt;property id=&quot;20148&quot; value=&quot;5&quot;/&gt;&lt;property id=&quot;20300&quot; value=&quot;Slide 12 - &amp;quot;ILP Processors&amp;quot;&quot;/&gt;&lt;property id=&quot;20307&quot; value=&quot;448&quot;/&gt;&lt;/object&gt;&lt;object type=&quot;3&quot; unique_id=&quot;12171&quot;&gt;&lt;property id=&quot;20148&quot; value=&quot;5&quot;/&gt;&lt;property id=&quot;20300&quot; value=&quot;Slide 13 - &amp;quot;EPIC Processors&amp;quot;&quot;/&gt;&lt;property id=&quot;20307&quot; value=&quot;483&quot;/&gt;&lt;/object&gt;&lt;object type=&quot;3&quot; unique_id=&quot;12172&quot;&gt;&lt;property id=&quot;20148&quot; value=&quot;5&quot;/&gt;&lt;property id=&quot;20300&quot; value=&quot;Slide 14 - &amp;quot;State-of-the-art &amp;#x0D;&amp;#x0A;Superscalar Processing&amp;quot;&quot;/&gt;&lt;property id=&quot;20307&quot; value=&quot;449&quot;/&gt;&lt;/object&gt;&lt;object type=&quot;3&quot; unique_id=&quot;12192&quot;&gt;&lt;property id=&quot;20148&quot; value=&quot;5&quot;/&gt;&lt;property id=&quot;20300&quot; value=&quot;Slide 16 - &amp;quot;The Crystal Ball&amp;quot;&quot;/&gt;&lt;property id=&quot;20307&quot; value=&quot;461&quot;/&gt;&lt;/object&gt;&lt;object type=&quot;3&quot; unique_id=&quot;12193&quot;&gt;&lt;property id=&quot;20148&quot; value=&quot;5&quot;/&gt;&lt;property id=&quot;20300&quot; value=&quot;Slide 17 - &amp;quot;Moore’s Law&amp;quot;&quot;/&gt;&lt;property id=&quot;20307&quot; value=&quot;508&quot;/&gt;&lt;/object&gt;&lt;object type=&quot;3&quot; unique_id=&quot;12194&quot;&gt;&lt;property id=&quot;20148&quot; value=&quot;5&quot;/&gt;&lt;property id=&quot;20300&quot; value=&quot;Slide 18 - &amp;quot;Moore’s Law&amp;quot;&quot;/&gt;&lt;property id=&quot;20307&quot; value=&quot;509&quot;/&gt;&lt;/object&gt;&lt;object type=&quot;3&quot; unique_id=&quot;12195&quot;&gt;&lt;property id=&quot;20148&quot; value=&quot;5&quot;/&gt;&lt;property id=&quot;20300&quot; value=&quot;Slide 19 - &amp;quot;How do they make it?&amp;quot;&quot;/&gt;&lt;property id=&quot;20307&quot; value=&quot;527&quot;/&gt;&lt;/object&gt;&lt;object type=&quot;3&quot; unique_id=&quot;12196&quot;&gt;&lt;property id=&quot;20148&quot; value=&quot;5&quot;/&gt;&lt;property id=&quot;20300&quot; value=&quot;Slide 20 - &amp;quot;Main driver: device scaling ...&amp;quot;&quot;/&gt;&lt;property id=&quot;20307&quot; value=&quot;510&quot;/&gt;&lt;/object&gt;&lt;object type=&quot;3&quot; unique_id=&quot;12197&quot;&gt;&lt;property id=&quot;20148&quot; value=&quot;5&quot;/&gt;&lt;property id=&quot;20300&quot; value=&quot;Slide 21 - &amp;quot;Secondary driver: Wafer size&amp;quot;&quot;/&gt;&lt;property id=&quot;20307&quot; value=&quot;511&quot;/&gt;&lt;/object&gt;&lt;object type=&quot;3&quot; unique_id=&quot;12198&quot;&gt;&lt;property id=&quot;20148&quot; value=&quot;5&quot;/&gt;&lt;property id=&quot;20300&quot; value=&quot;Slide 22 - &amp;quot;Pitch (2x Feature Size)&amp;quot;&quot;/&gt;&lt;property id=&quot;20307&quot; value=&quot;462&quot;/&gt;&lt;/object&gt;&lt;object type=&quot;3&quot; unique_id=&quot;12199&quot;&gt;&lt;property id=&quot;20148&quot; value=&quot;5&quot;/&gt;&lt;property id=&quot;20300&quot; value=&quot;Slide 23 - &amp;quot;Technology Scaling&amp;quot;&quot;/&gt;&lt;property id=&quot;20307&quot; value=&quot;485&quot;/&gt;&lt;/object&gt;&lt;object type=&quot;3&quot; unique_id=&quot;12202&quot;&gt;&lt;property id=&quot;20148&quot; value=&quot;5&quot;/&gt;&lt;property id=&quot;20300&quot; value=&quot;Slide 24 - &amp;quot;Macro-trends (2010)&amp;quot;&quot;/&gt;&lt;property id=&quot;20307&quot; value=&quot;465&quot;/&gt;&lt;/object&gt;&lt;object type=&quot;3&quot; unique_id=&quot;12203&quot;&gt;&lt;property id=&quot;20148&quot; value=&quot;5&quot;/&gt;&lt;property id=&quot;20300&quot; value=&quot;Slide 25 - &amp;quot;The Current Power Trend&amp;quot;&quot;/&gt;&lt;property id=&quot;20307&quot; value=&quot;468&quot;/&gt;&lt;/object&gt;&lt;object type=&quot;3&quot; unique_id=&quot;12204&quot;&gt;&lt;property id=&quot;20148&quot; value=&quot;5&quot;/&gt;&lt;property id=&quot;20300&quot; value=&quot;Slide 26 - &amp;quot;Power (2007)&amp;quot;&quot;/&gt;&lt;property id=&quot;20307&quot; value=&quot;512&quot;/&gt;&lt;/object&gt;&lt;object type=&quot;3&quot; unique_id=&quot;12205&quot;&gt;&lt;property id=&quot;20148&quot; value=&quot;5&quot;/&gt;&lt;property id=&quot;20300&quot; value=&quot;Slide 27 - &amp;quot;Power (2008)&amp;quot;&quot;/&gt;&lt;property id=&quot;20307&quot; value=&quot;467&quot;/&gt;&lt;/object&gt;&lt;object type=&quot;3&quot; unique_id=&quot;12206&quot;&gt;&lt;property id=&quot;20148&quot; value=&quot;5&quot;/&gt;&lt;property id=&quot;20300&quot; value=&quot;Slide 28 - &amp;quot;Power (2010)&amp;quot;&quot;/&gt;&lt;property id=&quot;20307&quot; value=&quot;528&quot;/&gt;&lt;/object&gt;&lt;object type=&quot;3&quot; unique_id=&quot;12792&quot;&gt;&lt;property id=&quot;20148&quot; value=&quot;5&quot;/&gt;&lt;property id=&quot;20300&quot; value=&quot;Slide 2 - &amp;quot;Learning objectives&amp;quot;&quot;/&gt;&lt;property id=&quot;20307&quot; value=&quot;534&quot;/&gt;&lt;/object&gt;&lt;object type=&quot;3&quot; unique_id=&quot;12793&quot;&gt;&lt;property id=&quot;20148&quot; value=&quot;5&quot;/&gt;&lt;property id=&quot;20300&quot; value=&quot;Slide 3 - &amp;quot;Logistics (1)&amp;quot;&quot;/&gt;&lt;property id=&quot;20307&quot; value=&quot;530&quot;/&gt;&lt;/object&gt;&lt;object type=&quot;3&quot; unique_id=&quot;12794&quot;&gt;&lt;property id=&quot;20148&quot; value=&quot;5&quot;/&gt;&lt;property id=&quot;20300&quot; value=&quot;Slide 4 - &amp;quot;Logistics (2)&amp;quot;&quot;/&gt;&lt;property id=&quot;20307&quot; value=&quot;531&quot;/&gt;&lt;/object&gt;&lt;object type=&quot;3&quot; unique_id=&quot;12795&quot;&gt;&lt;property id=&quot;20148&quot; value=&quot;5&quot;/&gt;&lt;property id=&quot;20300&quot; value=&quot;Slide 5 - &amp;quot;Assessment&amp;quot;&quot;/&gt;&lt;property id=&quot;20307&quot; value=&quot;532&quot;/&gt;&lt;/object&gt;&lt;object type=&quot;3&quot; unique_id=&quot;12796&quot;&gt;&lt;property id=&quot;20148&quot; value=&quot;5&quot;/&gt;&lt;property id=&quot;20300&quot; value=&quot;Slide 6 - &amp;quot;Texts&amp;quot;&quot;/&gt;&lt;property id=&quot;20307&quot; value=&quot;533&quot;/&gt;&lt;/object&gt;&lt;object type=&quot;3&quot; unique_id=&quot;12797&quot;&gt;&lt;property id=&quot;20148&quot; value=&quot;5&quot;/&gt;&lt;property id=&quot;20300&quot; value=&quot;Slide 8 - &amp;quot;Let’s get started!&amp;quot;&quot;/&gt;&lt;property id=&quot;20307&quot; value=&quot;536&quot;/&gt;&lt;/object&gt;&lt;object type=&quot;3&quot; unique_id=&quot;12798&quot;&gt;&lt;property id=&quot;20148&quot; value=&quot;5&quot;/&gt;&lt;property id=&quot;20300&quot; value=&quot;Slide 15 - &amp;quot;Trends in Semiconductors&amp;quot;&quot;/&gt;&lt;property id=&quot;20307&quot; value=&quot;529&quot;/&gt;&lt;/object&gt;&lt;object type=&quot;3&quot; unique_id=&quot;17526&quot;&gt;&lt;property id=&quot;20148&quot; value=&quot;5&quot;/&gt;&lt;property id=&quot;20300&quot; value=&quot;Slide 7 - &amp;quot;IVLE&amp;quot;&quot;/&gt;&lt;property id=&quot;20307&quot; value=&quot;537&quot;/&gt;&lt;/object&gt;&lt;object type=&quot;3&quot; unique_id=&quot;17527&quot;&gt;&lt;property id=&quot;20148&quot; value=&quot;5&quot;/&gt;&lt;property id=&quot;20300&quot; value=&quot;Slide 29 - &amp;quot;Back to Basics&amp;quot;&quot;/&gt;&lt;property id=&quot;20307&quot; value=&quot;538&quot;/&gt;&lt;/object&gt;&lt;object type=&quot;3&quot; unique_id=&quot;17528&quot;&gt;&lt;property id=&quot;20148&quot; value=&quot;5&quot;/&gt;&lt;property id=&quot;20300&quot; value=&quot;Slide 30 - &amp;quot;Back to Basics – ACTION!&amp;quot;&quot;/&gt;&lt;property id=&quot;20307&quot; value=&quot;539&quot;/&gt;&lt;/object&gt;&lt;object type=&quot;3&quot; unique_id=&quot;17529&quot;&gt;&lt;property id=&quot;20148&quot; value=&quot;5&quot;/&gt;&lt;property id=&quot;20300&quot; value=&quot;Slide 31 - &amp;quot;State of the Art&amp;quot;&quot;/&gt;&lt;property id=&quot;20307&quot; value=&quot;540&quot;/&gt;&lt;/object&gt;&lt;object type=&quot;3&quot; unique_id=&quot;17530&quot;&gt;&lt;property id=&quot;20148&quot; value=&quot;5&quot;/&gt;&lt;property id=&quot;20300&quot; value=&quot;Slide 32 - &amp;quot;N-channel and P-channel&amp;quot;&quot;/&gt;&lt;property id=&quot;20307&quot; value=&quot;541&quot;/&gt;&lt;/object&gt;&lt;object type=&quot;3&quot; unique_id=&quot;17531&quot;&gt;&lt;property id=&quot;20148&quot; value=&quot;5&quot;/&gt;&lt;property id=&quot;20300&quot; value=&quot;Slide 33 - &amp;quot;CMOS&amp;quot;&quot;/&gt;&lt;property id=&quot;20307&quot; value=&quot;542&quot;/&gt;&lt;/object&gt;&lt;object type=&quot;3&quot; unique_id=&quot;17532&quot;&gt;&lt;property id=&quot;20148&quot; value=&quot;5&quot;/&gt;&lt;property id=&quot;20300&quot; value=&quot;Slide 34 - &amp;quot;CMOS&amp;quot;&quot;/&gt;&lt;property id=&quot;20307&quot; value=&quot;543&quot;/&gt;&lt;/object&gt;&lt;object type=&quot;3&quot; unique_id=&quot;17533&quot;&gt;&lt;property id=&quot;20148&quot; value=&quot;5&quot;/&gt;&lt;property id=&quot;20300&quot; value=&quot;Slide 35 - &amp;quot;CMOS&amp;quot;&quot;/&gt;&lt;property id=&quot;20307&quot; value=&quot;544&quot;/&gt;&lt;/object&gt;&lt;object type=&quot;3&quot; unique_id=&quot;17534&quot;&gt;&lt;property id=&quot;20148&quot; value=&quot;5&quot;/&gt;&lt;property id=&quot;20300&quot; value=&quot;Slide 36 - &amp;quot;A very important gate&amp;#x0D;&amp;#x0A;The CMOS NAND gate&amp;quot;&quot;/&gt;&lt;property id=&quot;20307&quot; value=&quot;545&quot;/&gt;&lt;/object&gt;&lt;object type=&quot;3&quot; unique_id=&quot;17535&quot;&gt;&lt;property id=&quot;20148&quot; value=&quot;5&quot;/&gt;&lt;property id=&quot;20300&quot; value=&quot;Slide 37 - &amp;quot;Physical realization&amp;quot;&quot;/&gt;&lt;property id=&quot;20307&quot; value=&quot;546&quot;/&gt;&lt;/object&gt;&lt;object type=&quot;3&quot; unique_id=&quot;17536&quot;&gt;&lt;property id=&quot;20148&quot; value=&quot;5&quot;/&gt;&lt;property id=&quot;20300&quot; value=&quot;Slide 38 - &amp;quot;Power in CMOS&amp;quot;&quot;/&gt;&lt;property id=&quot;20307&quot; value=&quot;547&quot;/&gt;&lt;/object&gt;&lt;object type=&quot;3&quot; unique_id=&quot;17537&quot;&gt;&lt;property id=&quot;20148&quot; value=&quot;5&quot;/&gt;&lt;property id=&quot;20300&quot; value=&quot;Slide 39 - &amp;quot;Power in CMOS&amp;quot;&quot;/&gt;&lt;property id=&quot;20307&quot; value=&quot;548&quot;/&gt;&lt;/object&gt;&lt;object type=&quot;3&quot; unique_id=&quot;17538&quot;&gt;&lt;property id=&quot;20148&quot; value=&quot;5&quot;/&gt;&lt;property id=&quot;20300&quot; value=&quot;Slide 40 - &amp;quot;And then there is static power&amp;quot;&quot;/&gt;&lt;property id=&quot;20307&quot; value=&quot;549&quot;/&gt;&lt;/object&gt;&lt;object type=&quot;3&quot; unique_id=&quot;17539&quot;&gt;&lt;property id=&quot;20148&quot; value=&quot;5&quot;/&gt;&lt;property id=&quot;20300&quot; value=&quot;Slide 41 - &amp;quot;Power distribution (2010)&amp;quot;&quot;/&gt;&lt;property id=&quot;20307&quot; value=&quot;550&quot;/&gt;&lt;/object&gt;&lt;object type=&quot;3&quot; unique_id=&quot;17540&quot;&gt;&lt;property id=&quot;20148&quot; value=&quot;5&quot;/&gt;&lt;property id=&quot;20300&quot; value=&quot;Slide 42 - &amp;quot;Interconnect&amp;quot;&quot;/&gt;&lt;property id=&quot;20307&quot; value=&quot;551&quot;/&gt;&lt;/object&gt;&lt;object type=&quot;3&quot; unique_id=&quot;17541&quot;&gt;&lt;property id=&quot;20148&quot; value=&quot;5&quot;/&gt;&lt;property id=&quot;20300&quot; value=&quot;Slide 43 - &amp;quot;Long wires (2010)&amp;quot;&quot;/&gt;&lt;property id=&quot;20307&quot; value=&quot;552&quot;/&gt;&lt;/object&gt;&lt;object type=&quot;3&quot; unique_id=&quot;17542&quot;&gt;&lt;property id=&quot;20148&quot; value=&quot;5&quot;/&gt;&lt;property id=&quot;20300&quot; value=&quot;Slide 44 - &amp;quot;As Wire Delays Become Significant...&amp;quot;&quot;/&gt;&lt;property id=&quot;20307&quot; value=&quot;553&quot;/&gt;&lt;/object&gt;&lt;object type=&quot;3&quot; unique_id=&quot;17543&quot;&gt;&lt;property id=&quot;20148&quot; value=&quot;5&quot;/&gt;&lt;property id=&quot;20300&quot; value=&quot;Slide 45 - &amp;quot;Reliability&amp;quot;&quot;/&gt;&lt;property id=&quot;20307&quot; value=&quot;554&quot;/&gt;&lt;/object&gt;&lt;object type=&quot;3&quot; unique_id=&quot;17544&quot;&gt;&lt;property id=&quot;20148&quot; value=&quot;5&quot;/&gt;&lt;property id=&quot;20300&quot; value=&quot;Slide 46 - &amp;quot;Process Variation &amp;#x0D;&amp;#x0A;(45nm and beyond)&amp;quot;&quot;/&gt;&lt;property id=&quot;20307&quot; value=&quot;555&quot;/&gt;&lt;/object&gt;&lt;object type=&quot;3&quot; unique_id=&quot;17545&quot;&gt;&lt;property id=&quot;20148&quot; value=&quot;5&quot;/&gt;&lt;property id=&quot;20300&quot; value=&quot;Slide 47 - &amp;quot;Moral of the Story&amp;quot;&quot;/&gt;&lt;property id=&quot;20307&quot; value=&quot;556&quot;/&gt;&lt;/object&gt;&lt;object type=&quot;3&quot; unique_id=&quot;17546&quot;&gt;&lt;property id=&quot;20148&quot; value=&quot;5&quot;/&gt;&lt;property id=&quot;20300&quot; value=&quot;Slide 48 - &amp;quot;New Offerings&amp;quot;&quot;/&gt;&lt;property id=&quot;20307&quot; value=&quot;557&quot;/&gt;&lt;/object&gt;&lt;object type=&quot;3&quot; unique_id=&quot;17547&quot;&gt;&lt;property id=&quot;20148&quot; value=&quot;5&quot;/&gt;&lt;property id=&quot;20300&quot; value=&quot;Slide 49 - &amp;quot;Multicore&amp;quot;&quot;/&gt;&lt;property id=&quot;20307&quot; value=&quot;558&quot;/&gt;&lt;/object&gt;&lt;object type=&quot;3&quot; unique_id=&quot;17548&quot;&gt;&lt;property id=&quot;20148&quot; value=&quot;5&quot;/&gt;&lt;property id=&quot;20300&quot; value=&quot;Slide 50 - &amp;quot;ITRS Multicore (2010)&amp;quot;&quot;/&gt;&lt;property id=&quot;20307&quot; value=&quot;559&quot;/&gt;&lt;/object&gt;&lt;object type=&quot;3&quot; unique_id=&quot;17549&quot;&gt;&lt;property id=&quot;20148&quot; value=&quot;5&quot;/&gt;&lt;property id=&quot;20300&quot; value=&quot;Slide 51 - &amp;quot;The leader - Intel&amp;quot;&quot;/&gt;&lt;property id=&quot;20307&quot; value=&quot;560&quot;/&gt;&lt;/object&gt;&lt;object type=&quot;3&quot; unique_id=&quot;17550&quot;&gt;&lt;property id=&quot;20148&quot; value=&quot;5&quot;/&gt;&lt;property id=&quot;20300&quot; value=&quot;Slide 52 - &amp;quot;Intel’s offering (2010)&amp;quot;&quot;/&gt;&lt;property id=&quot;20307&quot; value=&quot;561&quot;/&gt;&lt;/object&gt;&lt;object type=&quot;3&quot; unique_id=&quot;17551&quot;&gt;&lt;property id=&quot;20148&quot; value=&quot;5&quot;/&gt;&lt;property id=&quot;20300&quot; value=&quot;Slide 53 - &amp;quot;Hi-K silicon technology&amp;quot;&quot;/&gt;&lt;property id=&quot;20307&quot; value=&quot;562&quot;/&gt;&lt;/object&gt;&lt;object type=&quot;3&quot; unique_id=&quot;17552&quot;&gt;&lt;property id=&quot;20148&quot; value=&quot;5&quot;/&gt;&lt;property id=&quot;20300&quot; value=&quot;Slide 54 - &amp;quot;The standard MOSFET transistor&amp;quot;&quot;/&gt;&lt;property id=&quot;20307&quot; value=&quot;563&quot;/&gt;&lt;/object&gt;&lt;object type=&quot;3&quot; unique_id=&quot;17553&quot;&gt;&lt;property id=&quot;20148&quot; value=&quot;5&quot;/&gt;&lt;property id=&quot;20300&quot; value=&quot;Slide 55 - &amp;quot;Intel’s Hi-k solution&amp;quot;&quot;/&gt;&lt;property id=&quot;20307&quot; value=&quot;564&quot;/&gt;&lt;/object&gt;&lt;object type=&quot;3&quot; unique_id=&quot;17554&quot;&gt;&lt;property id=&quot;20148&quot; value=&quot;5&quot;/&gt;&lt;property id=&quot;20300&quot; value=&quot;Slide 56 - &amp;quot;AMD’s solution&amp;quot;&quot;/&gt;&lt;property id=&quot;20307&quot; value=&quot;565&quot;/&gt;&lt;/object&gt;&lt;object type=&quot;3&quot; unique_id=&quot;17555&quot;&gt;&lt;property id=&quot;20148&quot; value=&quot;5&quot;/&gt;&lt;property id=&quot;20300&quot; value=&quot;Slide 57 - &amp;quot;Sun’s solution&amp;quot;&quot;/&gt;&lt;property id=&quot;20307&quot; value=&quot;566&quot;/&gt;&lt;/object&gt;&lt;object type=&quot;3&quot; unique_id=&quot;17556&quot;&gt;&lt;property id=&quot;20148&quot; value=&quot;5&quot;/&gt;&lt;property id=&quot;20300&quot; value=&quot;Slide 58 - &amp;quot;IBM’s cell&amp;quot;&quot;/&gt;&lt;property id=&quot;20307&quot; value=&quot;567&quot;/&gt;&lt;/object&gt;&lt;object type=&quot;3&quot; unique_id=&quot;17557&quot;&gt;&lt;property id=&quot;20148&quot; value=&quot;5&quot;/&gt;&lt;property id=&quot;20300&quot; value=&quot;Slide 59 - &amp;quot;nVidia’s Fermi&amp;quot;&quot;/&gt;&lt;property id=&quot;20307&quot; value=&quot;568&quot;/&gt;&lt;/object&gt;&lt;object type=&quot;3&quot; unique_id=&quot;17558&quot;&gt;&lt;property id=&quot;20148&quot; value=&quot;5&quot;/&gt;&lt;property id=&quot;20300&quot; value=&quot;Slide 60 - &amp;quot;I’ve seen the future, baby&amp;quot;&quot;/&gt;&lt;property id=&quot;20307&quot; value=&quot;569&quot;/&gt;&lt;/object&gt;&lt;object type=&quot;3&quot; unique_id=&quot;17559&quot;&gt;&lt;property id=&quot;20148&quot; value=&quot;5&quot;/&gt;&lt;property id=&quot;20300&quot; value=&quot;Slide 63&quot;/&gt;&lt;property id=&quot;20307&quot; value=&quot;570&quot;/&gt;&lt;/object&gt;&lt;object type=&quot;3&quot; unique_id=&quot;17560&quot;&gt;&lt;property id=&quot;20148&quot; value=&quot;5&quot;/&gt;&lt;property id=&quot;20300&quot; value=&quot;Slide 64 - &amp;quot;Structure of Optimizing Compilers&amp;quot;&quot;/&gt;&lt;property id=&quot;20307&quot; value=&quot;571&quot;/&gt;&lt;/object&gt;&lt;object type=&quot;3&quot; unique_id=&quot;17561&quot;&gt;&lt;property id=&quot;20148&quot; value=&quot;5&quot;/&gt;&lt;property id=&quot;20300&quot; value=&quot;Slide 65 - &amp;quot;Front-end&amp;#x0D;&amp;#x0A;&amp;quot;&quot;/&gt;&lt;property id=&quot;20307&quot; value=&quot;572&quot;/&gt;&lt;/object&gt;&lt;object type=&quot;3&quot; unique_id=&quot;17562&quot;&gt;&lt;property id=&quot;20148&quot; value=&quot;5&quot;/&gt;&lt;property id=&quot;20300&quot; value=&quot;Slide 66 - &amp;quot;Scanner&amp;quot;&quot;/&gt;&lt;property id=&quot;20307&quot; value=&quot;573&quot;/&gt;&lt;/object&gt;&lt;object type=&quot;3&quot; unique_id=&quot;17563&quot;&gt;&lt;property id=&quot;20148&quot; value=&quot;5&quot;/&gt;&lt;property id=&quot;20300&quot; value=&quot;Slide 67 - &amp;quot;Languages&amp;quot;&quot;/&gt;&lt;property id=&quot;20307&quot; value=&quot;574&quot;/&gt;&lt;/object&gt;&lt;object type=&quot;3&quot; unique_id=&quot;17564&quot;&gt;&lt;property id=&quot;20148&quot; value=&quot;5&quot;/&gt;&lt;property id=&quot;20300&quot; value=&quot;Slide 68 - &amp;quot;Examples&amp;quot;&quot;/&gt;&lt;property id=&quot;20307&quot; value=&quot;575&quot;/&gt;&lt;/object&gt;&lt;object type=&quot;3&quot; unique_id=&quot;17565&quot;&gt;&lt;property id=&quot;20148&quot; value=&quot;5&quot;/&gt;&lt;property id=&quot;20300&quot; value=&quot;Slide 69 - &amp;quot;The Recognition Problem&amp;quot;&quot;/&gt;&lt;property id=&quot;20307&quot; value=&quot;576&quot;/&gt;&lt;/object&gt;&lt;object type=&quot;3&quot; unique_id=&quot;17566&quot;&gt;&lt;property id=&quot;20148&quot; value=&quot;5&quot;/&gt;&lt;property id=&quot;20300&quot; value=&quot;Slide 70 - &amp;quot;Languages and Machines&amp;quot;&quot;/&gt;&lt;property id=&quot;20307&quot; value=&quot;577&quot;/&gt;&lt;/object&gt;&lt;object type=&quot;3&quot; unique_id=&quot;17567&quot;&gt;&lt;property id=&quot;20148&quot; value=&quot;5&quot;/&gt;&lt;property id=&quot;20300&quot; value=&quot;Slide 71 - &amp;quot;The Four Classes&amp;quot;&quot;/&gt;&lt;property id=&quot;20307&quot; value=&quot;578&quot;/&gt;&lt;/object&gt;&lt;object type=&quot;3&quot; unique_id=&quot;17568&quot;&gt;&lt;property id=&quot;20148&quot; value=&quot;5&quot;/&gt;&lt;property id=&quot;20300&quot; value=&quot;Slide 72 - &amp;quot;Chomsky’s Hierarchy&amp;quot;&quot;/&gt;&lt;property id=&quot;20307&quot; value=&quot;579&quot;/&gt;&lt;/object&gt;&lt;object type=&quot;3&quot; unique_id=&quot;17569&quot;&gt;&lt;property id=&quot;20148&quot; value=&quot;5&quot;/&gt;&lt;property id=&quot;20300&quot; value=&quot;Slide 73 - &amp;quot;Church’s Thesis&amp;quot;&quot;/&gt;&lt;property id=&quot;20307&quot; value=&quot;580&quot;/&gt;&lt;/object&gt;&lt;object type=&quot;3&quot; unique_id=&quot;17570&quot;&gt;&lt;property id=&quot;20148&quot; value=&quot;5&quot;/&gt;&lt;property id=&quot;20300&quot; value=&quot;Slide 74 - &amp;quot;Undecidability&amp;quot;&quot;/&gt;&lt;property id=&quot;20307&quot; value=&quot;581&quot;/&gt;&lt;/object&gt;&lt;object type=&quot;3&quot; unique_id=&quot;17571&quot;&gt;&lt;property id=&quot;20148&quot; value=&quot;5&quot;/&gt;&lt;property id=&quot;20300&quot; value=&quot;Slide 75 - &amp;quot;Finite State Automata&amp;quot;&quot;/&gt;&lt;property id=&quot;20307&quot; value=&quot;582&quot;/&gt;&lt;/object&gt;&lt;object type=&quot;3&quot; unique_id=&quot;17572&quot;&gt;&lt;property id=&quot;20148&quot; value=&quot;5&quot;/&gt;&lt;property id=&quot;20300&quot; value=&quot;Slide 76 - &amp;quot;An extension&amp;quot;&quot;/&gt;&lt;property id=&quot;20307&quot; value=&quot;583&quot;/&gt;&lt;/object&gt;&lt;object type=&quot;3&quot; unique_id=&quot;17573&quot;&gt;&lt;property id=&quot;20148&quot; value=&quot;5&quot;/&gt;&lt;property id=&quot;20300&quot; value=&quot;Slide 77 - &amp;quot;Deterministic FSA (DFA)&amp;quot;&quot;/&gt;&lt;property id=&quot;20307&quot; value=&quot;584&quot;/&gt;&lt;/object&gt;&lt;object type=&quot;3&quot; unique_id=&quot;17574&quot;&gt;&lt;property id=&quot;20148&quot; value=&quot;5&quot;/&gt;&lt;property id=&quot;20300&quot; value=&quot;Slide 78 - &amp;quot;Non-deterministic FSA (NFA)&amp;quot;&quot;/&gt;&lt;property id=&quot;20307&quot; value=&quot;585&quot;/&gt;&lt;/object&gt;&lt;object type=&quot;3&quot; unique_id=&quot;17575&quot;&gt;&lt;property id=&quot;20148&quot; value=&quot;5&quot;/&gt;&lt;property id=&quot;20300&quot; value=&quot;Slide 79 - &amp;quot;Regular Languages&amp;quot;&quot;/&gt;&lt;property id=&quot;20307&quot; value=&quot;586&quot;/&gt;&lt;/object&gt;&lt;object type=&quot;3&quot; unique_id=&quot;17576&quot;&gt;&lt;property id=&quot;20148&quot; value=&quot;5&quot;/&gt;&lt;property id=&quot;20300&quot; value=&quot;Slide 80 - &amp;quot;Regular Expressions&amp;quot;&quot;/&gt;&lt;property id=&quot;20307&quot; value=&quot;587&quot;/&gt;&lt;/object&gt;&lt;object type=&quot;3&quot; unique_id=&quot;17577&quot;&gt;&lt;property id=&quot;20148&quot; value=&quot;5&quot;/&gt;&lt;property id=&quot;20300&quot; value=&quot;Slide 81 - &amp;quot;Regular Expressions&amp;quot;&quot;/&gt;&lt;property id=&quot;20307&quot; value=&quot;588&quot;/&gt;&lt;/object&gt;&lt;object type=&quot;3&quot; unique_id=&quot;17578&quot;&gt;&lt;property id=&quot;20148&quot; value=&quot;5&quot;/&gt;&lt;property id=&quot;20300&quot; value=&quot;Slide 82 - &amp;quot;The Fun Part&amp;quot;&quot;/&gt;&lt;property id=&quot;20307&quot; value=&quot;589&quot;/&gt;&lt;/object&gt;&lt;object type=&quot;3&quot; unique_id=&quot;17579&quot;&gt;&lt;property id=&quot;20148&quot; value=&quot;5&quot;/&gt;&lt;property id=&quot;20300&quot; value=&quot;Slide 83 - &amp;quot;Non-regular languages&amp;quot;&quot;/&gt;&lt;property id=&quot;20307&quot; value=&quot;590&quot;/&gt;&lt;/object&gt;&lt;object type=&quot;3&quot; unique_id=&quot;17580&quot;&gt;&lt;property id=&quot;20148&quot; value=&quot;5&quot;/&gt;&lt;property id=&quot;20300&quot; value=&quot;Slide 84 - &amp;quot;Uses of Regular Languages&amp;quot;&quot;/&gt;&lt;property id=&quot;20307&quot; value=&quot;591&quot;/&gt;&lt;/object&gt;&lt;object type=&quot;3&quot; unique_id=&quot;17581&quot;&gt;&lt;property id=&quot;20148&quot; value=&quot;5&quot;/&gt;&lt;property id=&quot;20300&quot; value=&quot;Slide 85 - &amp;quot;Scanner Generators&amp;quot;&quot;/&gt;&lt;property id=&quot;20307&quot; value=&quot;592&quot;/&gt;&lt;/object&gt;&lt;object type=&quot;3&quot; unique_id=&quot;17582&quot;&gt;&lt;property id=&quot;20148&quot; value=&quot;5&quot;/&gt;&lt;property id=&quot;20300&quot; value=&quot;Slide 86 - &amp;quot;Parsing&amp;quot;&quot;/&gt;&lt;property id=&quot;20307&quot; value=&quot;593&quot;/&gt;&lt;/object&gt;&lt;object type=&quot;3&quot; unique_id=&quot;17583&quot;&gt;&lt;property id=&quot;20148&quot; value=&quot;5&quot;/&gt;&lt;property id=&quot;20300&quot; value=&quot;Slide 87 - &amp;quot;Context Free Grammar&amp;quot;&quot;/&gt;&lt;property id=&quot;20307&quot; value=&quot;594&quot;/&gt;&lt;/object&gt;&lt;object type=&quot;3&quot; unique_id=&quot;17584&quot;&gt;&lt;property id=&quot;20148&quot; value=&quot;5&quot;/&gt;&lt;property id=&quot;20300&quot; value=&quot;Slide 88 - &amp;quot;Production Rules&amp;quot;&quot;/&gt;&lt;property id=&quot;20307&quot; value=&quot;595&quot;/&gt;&lt;/object&gt;&lt;object type=&quot;3&quot; unique_id=&quot;17585&quot;&gt;&lt;property id=&quot;20148&quot; value=&quot;5&quot;/&gt;&lt;property id=&quot;20300&quot; value=&quot;Slide 89 - &amp;quot;Derivation (direct)&amp;quot;&quot;/&gt;&lt;property id=&quot;20307&quot; value=&quot;596&quot;/&gt;&lt;/object&gt;&lt;object type=&quot;3&quot; unique_id=&quot;17586&quot;&gt;&lt;property id=&quot;20148&quot; value=&quot;5&quot;/&gt;&lt;property id=&quot;20300&quot; value=&quot;Slide 90 - &amp;quot;Derivation (general)&amp;quot;&quot;/&gt;&lt;property id=&quot;20307&quot; value=&quot;597&quot;/&gt;&lt;/object&gt;&lt;object type=&quot;3&quot; unique_id=&quot;17587&quot;&gt;&lt;property id=&quot;20148&quot; value=&quot;5&quot;/&gt;&lt;property id=&quot;20300&quot; value=&quot;Slide 91 - &amp;quot;Language&amp;quot;&quot;/&gt;&lt;property id=&quot;20307&quot; value=&quot;598&quot;/&gt;&lt;/object&gt;&lt;object type=&quot;3&quot; unique_id=&quot;17588&quot;&gt;&lt;property id=&quot;20148&quot; value=&quot;5&quot;/&gt;&lt;property id=&quot;20300&quot; value=&quot;Slide 92 - &amp;quot;A Derivation Tree&amp;quot;&quot;/&gt;&lt;property id=&quot;20307&quot; value=&quot;599&quot;/&gt;&lt;/object&gt;&lt;object type=&quot;3&quot; unique_id=&quot;17589&quot;&gt;&lt;property id=&quot;20148&quot; value=&quot;5&quot;/&gt;&lt;property id=&quot;20300&quot; value=&quot;Slide 93 - &amp;quot;Derivation Tree (cont)&amp;quot;&quot;/&gt;&lt;property id=&quot;20307&quot; value=&quot;600&quot;/&gt;&lt;/object&gt;&lt;object type=&quot;3&quot; unique_id=&quot;17590&quot;&gt;&lt;property id=&quot;20148&quot; value=&quot;5&quot;/&gt;&lt;property id=&quot;20300&quot; value=&quot;Slide 94 - &amp;quot;An Example&amp;quot;&quot;/&gt;&lt;property id=&quot;20307&quot; value=&quot;601&quot;/&gt;&lt;/object&gt;&lt;object type=&quot;3&quot; unique_id=&quot;17591&quot;&gt;&lt;property id=&quot;20148&quot; value=&quot;5&quot;/&gt;&lt;property id=&quot;20300&quot; value=&quot;Slide 95 - &amp;quot;Yield&amp;quot;&quot;/&gt;&lt;property id=&quot;20307&quot; value=&quot;602&quot;/&gt;&lt;/object&gt;&lt;object type=&quot;3&quot; unique_id=&quot;17592&quot;&gt;&lt;property id=&quot;20148&quot; value=&quot;5&quot;/&gt;&lt;property id=&quot;20300&quot; value=&quot;Slide 96 - &amp;quot;Theorem&amp;quot;&quot;/&gt;&lt;property id=&quot;20307&quot; value=&quot;603&quot;/&gt;&lt;/object&gt;&lt;object type=&quot;3&quot; unique_id=&quot;17593&quot;&gt;&lt;property id=&quot;20148&quot; value=&quot;5&quot;/&gt;&lt;property id=&quot;20300&quot; value=&quot;Slide 97 - &amp;quot;Leftmost and Rightmost Derivations&amp;quot;&quot;/&gt;&lt;property id=&quot;20307&quot; value=&quot;604&quot;/&gt;&lt;/object&gt;&lt;object type=&quot;3&quot; unique_id=&quot;17594&quot;&gt;&lt;property id=&quot;20148&quot; value=&quot;5&quot;/&gt;&lt;property id=&quot;20300&quot; value=&quot;Slide 98 - &amp;quot;Ambiguity&amp;quot;&quot;/&gt;&lt;property id=&quot;20307&quot; value=&quot;605&quot;/&gt;&lt;/object&gt;&lt;object type=&quot;3&quot; unique_id=&quot;17595&quot;&gt;&lt;property id=&quot;20148&quot; value=&quot;5&quot;/&gt;&lt;property id=&quot;20300&quot; value=&quot;Slide 99 - &amp;quot;Inherently Ambiguous CFL&amp;quot;&quot;/&gt;&lt;property id=&quot;20307&quot; value=&quot;606&quot;/&gt;&lt;/object&gt;&lt;object type=&quot;3&quot; unique_id=&quot;17596&quot;&gt;&lt;property id=&quot;20148&quot; value=&quot;5&quot;/&gt;&lt;property id=&quot;20300&quot; value=&quot;Slide 100 - &amp;quot;In practice&amp;quot;&quot;/&gt;&lt;property id=&quot;20307&quot; value=&quot;607&quot;/&gt;&lt;/object&gt;&lt;object type=&quot;3&quot; unique_id=&quot;17597&quot;&gt;&lt;property id=&quot;20148&quot; value=&quot;5&quot;/&gt;&lt;property id=&quot;20300&quot; value=&quot;Slide 101 - &amp;quot;Properties of CFL&amp;quot;&quot;/&gt;&lt;property id=&quot;20307&quot; value=&quot;608&quot;/&gt;&lt;/object&gt;&lt;object type=&quot;3&quot; unique_id=&quot;17598&quot;&gt;&lt;property id=&quot;20148&quot; value=&quot;5&quot;/&gt;&lt;property id=&quot;20300&quot; value=&quot;Slide 102 - &amp;quot;Pushdown Automata (PDA)&amp;quot;&quot;/&gt;&lt;property id=&quot;20307&quot; value=&quot;609&quot;/&gt;&lt;/object&gt;&lt;object type=&quot;3&quot; unique_id=&quot;17599&quot;&gt;&lt;property id=&quot;20148&quot; value=&quot;5&quot;/&gt;&lt;property id=&quot;20300&quot; value=&quot;Slide 103 - &amp;quot;Definition of PDA&amp;quot;&quot;/&gt;&lt;property id=&quot;20307&quot; value=&quot;610&quot;/&gt;&lt;/object&gt;&lt;object type=&quot;3&quot; unique_id=&quot;17600&quot;&gt;&lt;property id=&quot;20148&quot; value=&quot;5&quot;/&gt;&lt;property id=&quot;20300&quot; value=&quot;Slide 104 - &amp;quot;Definition of PDA (cont)&amp;quot;&quot;/&gt;&lt;property id=&quot;20307&quot; value=&quot;611&quot;/&gt;&lt;/object&gt;&lt;object type=&quot;3&quot; unique_id=&quot;17601&quot;&gt;&lt;property id=&quot;20148&quot; value=&quot;5&quot;/&gt;&lt;property id=&quot;20300&quot; value=&quot;Slide 105 - &amp;quot;A Move&amp;quot;&quot;/&gt;&lt;property id=&quot;20307&quot; value=&quot;612&quot;/&gt;&lt;/object&gt;&lt;object type=&quot;3&quot; unique_id=&quot;17602&quot;&gt;&lt;property id=&quot;20148&quot; value=&quot;5&quot;/&gt;&lt;property id=&quot;20300&quot; value=&quot;Slide 106 - &amp;quot;PDA and CFL&amp;quot;&quot;/&gt;&lt;property id=&quot;20307&quot; value=&quot;613&quot;/&gt;&lt;/object&gt;&lt;object type=&quot;3&quot; unique_id=&quot;17603&quot;&gt;&lt;property id=&quot;20148&quot; value=&quot;5&quot;/&gt;&lt;property id=&quot;20300&quot; value=&quot;Slide 107 - &amp;quot;An Example&amp;quot;&quot;/&gt;&lt;property id=&quot;20307&quot; value=&quot;614&quot;/&gt;&lt;/object&gt;&lt;object type=&quot;3&quot; unique_id=&quot;17604&quot;&gt;&lt;property id=&quot;20148&quot; value=&quot;5&quot;/&gt;&lt;property id=&quot;20300&quot; value=&quot;Slide 108&quot;/&gt;&lt;property id=&quot;20307&quot; value=&quot;615&quot;/&gt;&lt;/object&gt;&lt;object type=&quot;3&quot; unique_id=&quot;17605&quot;&gt;&lt;property id=&quot;20148&quot; value=&quot;5&quot;/&gt;&lt;property id=&quot;20300&quot; value=&quot;Slide 109 - &amp;quot;Shift-Reduce Parsing&amp;quot;&quot;/&gt;&lt;property id=&quot;20307&quot; value=&quot;616&quot;/&gt;&lt;/object&gt;&lt;object type=&quot;3&quot; unique_id=&quot;17606&quot;&gt;&lt;property id=&quot;20148&quot; value=&quot;5&quot;/&gt;&lt;property id=&quot;20300&quot; value=&quot;Slide 110 - &amp;quot;Shift-Reduce Parser&amp;quot;&quot;/&gt;&lt;property id=&quot;20307&quot; value=&quot;617&quot;/&gt;&lt;/object&gt;&lt;object type=&quot;3&quot; unique_id=&quot;17607&quot;&gt;&lt;property id=&quot;20148&quot; value=&quot;5&quot;/&gt;&lt;property id=&quot;20300&quot; value=&quot;Slide 111 - &amp;quot;Shift&amp;quot;&quot;/&gt;&lt;property id=&quot;20307&quot; value=&quot;618&quot;/&gt;&lt;/object&gt;&lt;object type=&quot;3&quot; unique_id=&quot;17608&quot;&gt;&lt;property id=&quot;20148&quot; value=&quot;5&quot;/&gt;&lt;property id=&quot;20300&quot; value=&quot;Slide 112 - &amp;quot;Shift&amp;quot;&quot;/&gt;&lt;property id=&quot;20307&quot; value=&quot;619&quot;/&gt;&lt;/object&gt;&lt;object type=&quot;3&quot; unique_id=&quot;17609&quot;&gt;&lt;property id=&quot;20148&quot; value=&quot;5&quot;/&gt;&lt;property id=&quot;20300&quot; value=&quot;Slide 113 - &amp;quot;Shift&amp;quot;&quot;/&gt;&lt;property id=&quot;20307&quot; value=&quot;620&quot;/&gt;&lt;/object&gt;&lt;object type=&quot;3&quot; unique_id=&quot;17610&quot;&gt;&lt;property id=&quot;20148&quot; value=&quot;5&quot;/&gt;&lt;property id=&quot;20300&quot; value=&quot;Slide 114 - &amp;quot;Reduce&amp;quot;&quot;/&gt;&lt;property id=&quot;20307&quot; value=&quot;621&quot;/&gt;&lt;/object&gt;&lt;object type=&quot;3&quot; unique_id=&quot;17611&quot;&gt;&lt;property id=&quot;20148&quot; value=&quot;5&quot;/&gt;&lt;property id=&quot;20300&quot; value=&quot;Slide 115 - &amp;quot;Reduce&amp;quot;&quot;/&gt;&lt;property id=&quot;20307&quot; value=&quot;622&quot;/&gt;&lt;/object&gt;&lt;object type=&quot;3&quot; unique_id=&quot;17612&quot;&gt;&lt;property id=&quot;20148&quot; value=&quot;5&quot;/&gt;&lt;property id=&quot;20300&quot; value=&quot;Slide 116 - &amp;quot;Reduce&amp;quot;&quot;/&gt;&lt;property id=&quot;20307&quot; value=&quot;623&quot;/&gt;&lt;/object&gt;&lt;object type=&quot;3&quot; unique_id=&quot;17613&quot;&gt;&lt;property id=&quot;20148&quot; value=&quot;5&quot;/&gt;&lt;property id=&quot;20300&quot; value=&quot;Slide 117 - &amp;quot;Reduce&amp;quot;&quot;/&gt;&lt;property id=&quot;20307&quot; value=&quot;624&quot;/&gt;&lt;/object&gt;&lt;object type=&quot;3&quot; unique_id=&quot;17614&quot;&gt;&lt;property id=&quot;20148&quot; value=&quot;5&quot;/&gt;&lt;property id=&quot;20300&quot; value=&quot;Slide 118 - &amp;quot;Accept&amp;quot;&quot;/&gt;&lt;property id=&quot;20307&quot; value=&quot;625&quot;/&gt;&lt;/object&gt;&lt;object type=&quot;3&quot; unique_id=&quot;17615&quot;&gt;&lt;property id=&quot;20148&quot; value=&quot;5&quot;/&gt;&lt;property id=&quot;20300&quot; value=&quot;Slide 119 - &amp;quot;Conflicts&amp;quot;&quot;/&gt;&lt;property id=&quot;20307&quot; value=&quot;626&quot;/&gt;&lt;/object&gt;&lt;object type=&quot;3&quot; unique_id=&quot;17616&quot;&gt;&lt;property id=&quot;20148&quot; value=&quot;5&quot;/&gt;&lt;property id=&quot;20300&quot; value=&quot;Slide 120 - &amp;quot;Overcoming conflicts&amp;quot;&quot;/&gt;&lt;property id=&quot;20307&quot; value=&quot;627&quot;/&gt;&lt;/object&gt;&lt;object type=&quot;3&quot; unique_id=&quot;17617&quot;&gt;&lt;property id=&quot;20148&quot; value=&quot;5&quot;/&gt;&lt;property id=&quot;20300&quot; value=&quot;Slide 121 - &amp;quot;Parser-Generator&amp;quot;&quot;/&gt;&lt;property id=&quot;20307&quot; value=&quot;628&quot;/&gt;&lt;/object&gt;&lt;object type=&quot;3&quot; unique_id=&quot;17618&quot;&gt;&lt;property id=&quot;20148&quot; value=&quot;5&quot;/&gt;&lt;property id=&quot;20300&quot; value=&quot;Slide 122 - &amp;quot;Parsing in Compiling&amp;quot;&quot;/&gt;&lt;property id=&quot;20307&quot; value=&quot;629&quot;/&gt;&lt;/object&gt;&lt;object type=&quot;3&quot; unique_id=&quot;17619&quot;&gt;&lt;property id=&quot;20148&quot; value=&quot;5&quot;/&gt;&lt;property id=&quot;20300&quot; value=&quot;Slide 123 - &amp;quot;Output of Parsing&amp;quot;&quot;/&gt;&lt;property id=&quot;20307&quot; value=&quot;630&quot;/&gt;&lt;/object&gt;&lt;object type=&quot;3&quot; unique_id=&quot;17620&quot;&gt;&lt;property id=&quot;20148&quot; value=&quot;5&quot;/&gt;&lt;property id=&quot;20300&quot; value=&quot;Slide 124 - &amp;quot;Constructor of Useful Parsers (CUP)&amp;quot;&quot;/&gt;&lt;property id=&quot;20307&quot; value=&quot;631&quot;/&gt;&lt;/object&gt;&lt;object type=&quot;3&quot; unique_id=&quot;17621&quot;&gt;&lt;property id=&quot;20148&quot; value=&quot;5&quot;/&gt;&lt;property id=&quot;20300&quot; value=&quot;Slide 125 - &amp;quot;A CUP Example&amp;quot;&quot;/&gt;&lt;property id=&quot;20307&quot; value=&quot;632&quot;/&gt;&lt;/object&gt;&lt;object type=&quot;3&quot; unique_id=&quot;17622&quot;&gt;&lt;property id=&quot;20148&quot; value=&quot;5&quot;/&gt;&lt;property id=&quot;20300&quot; value=&quot;Slide 126 - &amp;quot;Example (cont)&amp;quot;&quot;/&gt;&lt;property id=&quot;20307&quot; value=&quot;633&quot;/&gt;&lt;/object&gt;&lt;object type=&quot;3&quot; unique_id=&quot;17623&quot;&gt;&lt;property id=&quot;20148&quot; value=&quot;5&quot;/&gt;&lt;property id=&quot;20300&quot; value=&quot;Slide 127 - &amp;quot;Example (cont)&amp;quot;&quot;/&gt;&lt;property id=&quot;20307&quot; value=&quot;634&quot;/&gt;&lt;/object&gt;&lt;object type=&quot;3&quot; unique_id=&quot;17624&quot;&gt;&lt;property id=&quot;20148&quot; value=&quot;5&quot;/&gt;&lt;property id=&quot;20300&quot; value=&quot;Slide 128 - &amp;quot;Invoking CUP&amp;quot;&quot;/&gt;&lt;property id=&quot;20307&quot; value=&quot;635&quot;/&gt;&lt;/object&gt;&lt;object type=&quot;3&quot; unique_id=&quot;17625&quot;&gt;&lt;property id=&quot;20148&quot; value=&quot;5&quot;/&gt;&lt;property id=&quot;20300&quot; value=&quot;Slide 129 - &amp;quot;Further extensions&amp;quot;&quot;/&gt;&lt;property id=&quot;20307&quot; value=&quot;636&quot;/&gt;&lt;/object&gt;&lt;object type=&quot;3&quot; unique_id=&quot;17626&quot;&gt;&lt;property id=&quot;20148&quot; value=&quot;5&quot;/&gt;&lt;property id=&quot;20300&quot; value=&quot;Slide 130 - &amp;quot;Further extensions&amp;quot;&quot;/&gt;&lt;property id=&quot;20307&quot; value=&quot;637&quot;/&gt;&lt;/object&gt;&lt;object type=&quot;3&quot; unique_id=&quot;17627&quot;&gt;&lt;property id=&quot;20148&quot; value=&quot;5&quot;/&gt;&lt;property id=&quot;20300&quot; value=&quot;Slide 131 - &amp;quot;The Scanner&amp;quot;&quot;/&gt;&lt;property id=&quot;20307&quot; value=&quot;638&quot;/&gt;&lt;/object&gt;&lt;object type=&quot;3&quot; unique_id=&quot;17628&quot;&gt;&lt;property id=&quot;20148&quot; value=&quot;5&quot;/&gt;&lt;property id=&quot;20300&quot; value=&quot;Slide 132 - &amp;quot;The Scanner&amp;quot;&quot;/&gt;&lt;property id=&quot;20307&quot; value=&quot;639&quot;/&gt;&lt;/object&gt;&lt;object type=&quot;3&quot; unique_id=&quot;17629&quot;&gt;&lt;property id=&quot;20148&quot; value=&quot;5&quot;/&gt;&lt;property id=&quot;20300&quot; value=&quot;Slide 133 - &amp;quot;Interfacing with JLex&amp;quot;&quot;/&gt;&lt;property id=&quot;20307&quot; value=&quot;640&quot;/&gt;&lt;/object&gt;&lt;object type=&quot;3&quot; unique_id=&quot;17630&quot;&gt;&lt;property id=&quot;20148&quot; value=&quot;5&quot;/&gt;&lt;property id=&quot;20300&quot; value=&quot;Slide 134 - &amp;quot;Invoking the parser&amp;quot;&quot;/&gt;&lt;property id=&quot;20307&quot; value=&quot;641&quot;/&gt;&lt;/object&gt;&lt;object type=&quot;3&quot; unique_id=&quot;17631&quot;&gt;&lt;property id=&quot;20148&quot; value=&quot;5&quot;/&gt;&lt;property id=&quot;20300&quot; value=&quot;Slide 135 - &amp;quot;Abstract Syntax Tree&amp;quot;&quot;/&gt;&lt;property id=&quot;20307&quot; value=&quot;642&quot;/&gt;&lt;/object&gt;&lt;object type=&quot;3&quot; unique_id=&quot;17632&quot;&gt;&lt;property id=&quot;20148&quot; value=&quot;5&quot;/&gt;&lt;property id=&quot;20300&quot; value=&quot;Slide 136 - &amp;quot;Concrete vs Abstract Syntax&amp;quot;&quot;/&gt;&lt;property id=&quot;20307&quot; value=&quot;643&quot;/&gt;&lt;/object&gt;&lt;object type=&quot;3&quot; unique_id=&quot;17633&quot;&gt;&lt;property id=&quot;20148&quot; value=&quot;5&quot;/&gt;&lt;property id=&quot;20300&quot; value=&quot;Slide 137 - &amp;quot;Semantics Checking&amp;quot;&quot;/&gt;&lt;property id=&quot;20307&quot; value=&quot;644&quot;/&gt;&lt;/object&gt;&lt;object type=&quot;3&quot; unique_id=&quot;17634&quot;&gt;&lt;property id=&quot;20148&quot; value=&quot;5&quot;/&gt;&lt;property id=&quot;20300&quot; value=&quot;Slide 138 - &amp;quot;Semantics Checking&amp;quot;&quot;/&gt;&lt;property id=&quot;20307&quot; value=&quot;645&quot;/&gt;&lt;/object&gt;&lt;object type=&quot;3&quot; unique_id=&quot;17635&quot;&gt;&lt;property id=&quot;20148&quot; value=&quot;5&quot;/&gt;&lt;property id=&quot;20300&quot; value=&quot;Slide 139 - &amp;quot;Examples&amp;quot;&quot;/&gt;&lt;property id=&quot;20307&quot; value=&quot;646&quot;/&gt;&lt;/object&gt;&lt;object type=&quot;3&quot; unique_id=&quot;17636&quot;&gt;&lt;property id=&quot;20148&quot; value=&quot;5&quot;/&gt;&lt;property id=&quot;20300&quot; value=&quot;Slide 140 - &amp;quot;Code Optimization&amp;quot;&quot;/&gt;&lt;property id=&quot;20307&quot; value=&quot;647&quot;/&gt;&lt;/object&gt;&lt;object type=&quot;3&quot; unique_id=&quot;17637&quot;&gt;&lt;property id=&quot;20148&quot; value=&quot;5&quot;/&gt;&lt;property id=&quot;20300&quot; value=&quot;Slide 141 - &amp;quot;Code Optimization&amp;quot;&quot;/&gt;&lt;property id=&quot;20307&quot; value=&quot;648&quot;/&gt;&lt;/object&gt;&lt;object type=&quot;3&quot; unique_id=&quot;17638&quot;&gt;&lt;property id=&quot;20148&quot; value=&quot;5&quot;/&gt;&lt;property id=&quot;20300&quot; value=&quot;Slide 142 - &amp;quot;High Level Optimization&amp;quot;&quot;/&gt;&lt;property id=&quot;20307&quot; value=&quot;649&quot;/&gt;&lt;/object&gt;&lt;object type=&quot;3&quot; unique_id=&quot;17639&quot;&gt;&lt;property id=&quot;20148&quot; value=&quot;5&quot;/&gt;&lt;property id=&quot;20300&quot; value=&quot;Slide 143 - &amp;quot;Low Level Optimization&amp;quot;&quot;/&gt;&lt;property id=&quot;20307&quot; value=&quot;650&quot;/&gt;&lt;/object&gt;&lt;object type=&quot;3&quot; unique_id=&quot;17640&quot;&gt;&lt;property id=&quot;20148&quot; value=&quot;5&quot;/&gt;&lt;property id=&quot;20300&quot; value=&quot;Slide 144 - &amp;quot;Code Generation&amp;quot;&quot;/&gt;&lt;property id=&quot;20307&quot; value=&quot;651&quot;/&gt;&lt;/object&gt;&lt;object type=&quot;3&quot; unique_id=&quot;17641&quot;&gt;&lt;property id=&quot;20148&quot; value=&quot;5&quot;/&gt;&lt;property id=&quot;20300&quot; value=&quot;Slide 145 - &amp;quot;Code Generation&amp;quot;&quot;/&gt;&lt;property id=&quot;20307&quot; value=&quot;652&quot;/&gt;&lt;/object&gt;&lt;object type=&quot;3&quot; unique_id=&quot;17642&quot;&gt;&lt;property id=&quot;20148&quot; value=&quot;5&quot;/&gt;&lt;property id=&quot;20300&quot; value=&quot;Slide 146 - &amp;quot;Low level IRs&amp;quot;&quot;/&gt;&lt;property id=&quot;20307&quot; value=&quot;653&quot;/&gt;&lt;/object&gt;&lt;object type=&quot;3&quot; unique_id=&quot;17643&quot;&gt;&lt;property id=&quot;20148&quot; value=&quot;5&quot;/&gt;&lt;property id=&quot;20300&quot; value=&quot;Slide 147 - &amp;quot;Example:  GCC&amp;quot;&quot;/&gt;&lt;property id=&quot;20307&quot; value=&quot;654&quot;/&gt;&lt;/object&gt;&lt;object type=&quot;3&quot; unique_id=&quot;17644&quot;&gt;&lt;property id=&quot;20148&quot; value=&quot;5&quot;/&gt;&lt;property id=&quot;20300&quot; value=&quot;Slide 148 - &amp;quot;Tree based Approach&amp;quot;&quot;/&gt;&lt;property id=&quot;20307&quot; value=&quot;655&quot;/&gt;&lt;/object&gt;&lt;object type=&quot;3&quot; unique_id=&quot;17645&quot;&gt;&lt;property id=&quot;20148&quot; value=&quot;5&quot;/&gt;&lt;property id=&quot;20300&quot; value=&quot;Slide 149 - &amp;quot;Codegen from tree rewriting&amp;quot;&quot;/&gt;&lt;property id=&quot;20307&quot; value=&quot;656&quot;/&gt;&lt;/object&gt;&lt;object type=&quot;3&quot; unique_id=&quot;17646&quot;&gt;&lt;property id=&quot;20148&quot; value=&quot;5&quot;/&gt;&lt;property id=&quot;20300&quot; value=&quot;Slide 150 - &amp;quot;Example&amp;quot;&quot;/&gt;&lt;property id=&quot;20307&quot; value=&quot;657&quot;/&gt;&lt;/object&gt;&lt;object type=&quot;3&quot; unique_id=&quot;17647&quot;&gt;&lt;property id=&quot;20148&quot; value=&quot;5&quot;/&gt;&lt;property id=&quot;20300&quot; value=&quot;Slide 151 - &amp;quot;Rewriting Rules&amp;quot;&quot;/&gt;&lt;property id=&quot;20307&quot; value=&quot;658&quot;/&gt;&lt;/object&gt;&lt;object type=&quot;3&quot; unique_id=&quot;17648&quot;&gt;&lt;property id=&quot;20148&quot; value=&quot;5&quot;/&gt;&lt;property id=&quot;20300&quot; value=&quot;Slide 152 - &amp;quot;Example of a Template&amp;quot;&quot;/&gt;&lt;property id=&quot;20307&quot; value=&quot;659&quot;/&gt;&lt;/object&gt;&lt;object type=&quot;3&quot; unique_id=&quot;17649&quot;&gt;&lt;property id=&quot;20148&quot; value=&quot;5&quot;/&gt;&lt;property id=&quot;20300&quot; value=&quot;Slide 153&quot;/&gt;&lt;property id=&quot;20307&quot; value=&quot;660&quot;/&gt;&lt;/object&gt;&lt;object type=&quot;3&quot; unique_id=&quot;17650&quot;&gt;&lt;property id=&quot;20148&quot; value=&quot;5&quot;/&gt;&lt;property id=&quot;20300&quot; value=&quot;Slide 154&quot;/&gt;&lt;property id=&quot;20307&quot; value=&quot;661&quot;/&gt;&lt;/object&gt;&lt;object type=&quot;3&quot; unique_id=&quot;17651&quot;&gt;&lt;property id=&quot;20148&quot; value=&quot;5&quot;/&gt;&lt;property id=&quot;20300&quot; value=&quot;Slide 155 - &amp;quot;Our Example&amp;quot;&quot;/&gt;&lt;property id=&quot;20307&quot; value=&quot;662&quot;/&gt;&lt;/object&gt;&lt;object type=&quot;3&quot; unique_id=&quot;17652&quot;&gt;&lt;property id=&quot;20148&quot; value=&quot;5&quot;/&gt;&lt;property id=&quot;20300&quot; value=&quot;Slide 156 - &amp;quot;Our Example&amp;quot;&quot;/&gt;&lt;property id=&quot;20307&quot; value=&quot;663&quot;/&gt;&lt;/object&gt;&lt;object type=&quot;3&quot; unique_id=&quot;17653&quot;&gt;&lt;property id=&quot;20148&quot; value=&quot;5&quot;/&gt;&lt;property id=&quot;20300&quot; value=&quot;Slide 157 - &amp;quot;Our Example&amp;quot;&quot;/&gt;&lt;property id=&quot;20307&quot; value=&quot;664&quot;/&gt;&lt;/object&gt;&lt;object type=&quot;3&quot; unique_id=&quot;17654&quot;&gt;&lt;property id=&quot;20148&quot; value=&quot;5&quot;/&gt;&lt;property id=&quot;20300&quot; value=&quot;Slide 158 - &amp;quot;Our Example&amp;quot;&quot;/&gt;&lt;property id=&quot;20307&quot; value=&quot;665&quot;/&gt;&lt;/object&gt;&lt;object type=&quot;3&quot; unique_id=&quot;17655&quot;&gt;&lt;property id=&quot;20148&quot; value=&quot;5&quot;/&gt;&lt;property id=&quot;20300&quot; value=&quot;Slide 159 - &amp;quot;Our Example&amp;quot;&quot;/&gt;&lt;property id=&quot;20307&quot; value=&quot;666&quot;/&gt;&lt;/object&gt;&lt;object type=&quot;3&quot; unique_id=&quot;17656&quot;&gt;&lt;property id=&quot;20148&quot; value=&quot;5&quot;/&gt;&lt;property id=&quot;20300&quot; value=&quot;Slide 160&quot;/&gt;&lt;property id=&quot;20307&quot; value=&quot;667&quot;/&gt;&lt;/object&gt;&lt;object type=&quot;3&quot; unique_id=&quot;17657&quot;&gt;&lt;property id=&quot;20148&quot; value=&quot;5&quot;/&gt;&lt;property id=&quot;20300&quot; value=&quot;Slide 161 - &amp;quot;Time Complexity of Algorithms&amp;quot;&quot;/&gt;&lt;property id=&quot;20307&quot; value=&quot;668&quot;/&gt;&lt;/object&gt;&lt;object type=&quot;3&quot; unique_id=&quot;17658&quot;&gt;&lt;property id=&quot;20148&quot; value=&quot;5&quot;/&gt;&lt;property id=&quot;20300&quot; value=&quot;Slide 162 - &amp;quot;More on Running Time&amp;quot;&quot;/&gt;&lt;property id=&quot;20307&quot; value=&quot;669&quot;/&gt;&lt;/object&gt;&lt;object type=&quot;3&quot; unique_id=&quot;17659&quot;&gt;&lt;property id=&quot;20148&quot; value=&quot;5&quot;/&gt;&lt;property id=&quot;20300&quot; value=&quot;Slide 163 - &amp;quot;Space Complexity of Algorithms&amp;quot;&quot;/&gt;&lt;property id=&quot;20307&quot; value=&quot;670&quot;/&gt;&lt;/object&gt;&lt;object type=&quot;3&quot; unique_id=&quot;17660&quot;&gt;&lt;property id=&quot;20148&quot; value=&quot;5&quot;/&gt;&lt;property id=&quot;20300&quot; value=&quot;Slide 164 - &amp;quot;Running Time and &amp;#x0D;&amp;#x0A;Compilation Cost&amp;quot;&quot;/&gt;&lt;property id=&quot;20307&quot; value=&quot;671&quot;/&gt;&lt;/object&gt;&lt;object type=&quot;3&quot; unique_id=&quot;17661&quot;&gt;&lt;property id=&quot;20148&quot; value=&quot;5&quot;/&gt;&lt;property id=&quot;20300&quot; value=&quot;Slide 165 - &amp;quot;When n is small and the &amp;#x0D;&amp;#x0A;Constants are Large&amp;quot;&quot;/&gt;&lt;property id=&quot;20307&quot; value=&quot;672&quot;/&gt;&lt;/object&gt;&lt;object type=&quot;3&quot; unique_id=&quot;17662&quot;&gt;&lt;property id=&quot;20148&quot; value=&quot;5&quot;/&gt;&lt;property id=&quot;20300&quot; value=&quot;Slide 166 - &amp;quot;When n is small and the &amp;#x0D;&amp;#x0A;Constants are Large (Contd.)&amp;quot;&quot;/&gt;&lt;property id=&quot;20307&quot; value=&quot;673&quot;/&gt;&lt;/object&gt;&lt;object type=&quot;3&quot; unique_id=&quot;17663&quot;&gt;&lt;property id=&quot;20148&quot; value=&quot;5&quot;/&gt;&lt;property id=&quot;20300&quot; value=&quot;Slide 167 - &amp;quot;Space Utilization&amp;quot;&quot;/&gt;&lt;property id=&quot;20307&quot; value=&quot;674&quot;/&gt;&lt;/object&gt;&lt;object type=&quot;3&quot; unique_id=&quot;17664&quot;&gt;&lt;property id=&quot;20148&quot; value=&quot;5&quot;/&gt;&lt;property id=&quot;20300&quot; value=&quot;Slide 168 - &amp;quot;Execution Frequencies&amp;quot;&quot;/&gt;&lt;property id=&quot;20307&quot; value=&quot;675&quot;/&gt;&lt;/object&gt;&lt;object type=&quot;3&quot; unique_id=&quot;17665&quot;&gt;&lt;property id=&quot;20148&quot; value=&quot;5&quot;/&gt;&lt;property id=&quot;20300&quot; value=&quot;Slide 169 - &amp;quot;What are Execution Frequencies&amp;quot;&quot;/&gt;&lt;property id=&quot;20307&quot; value=&quot;676&quot;/&gt;&lt;/object&gt;&lt;object type=&quot;3&quot; unique_id=&quot;17666&quot;&gt;&lt;property id=&quot;20148&quot; value=&quot;5&quot;/&gt;&lt;property id=&quot;20300&quot; value=&quot;Slide 170 - &amp;quot;How are Execution &amp;#x0D;&amp;#x0A;Frequencies Used?&amp;quot;&quot;/&gt;&lt;property id=&quot;20307&quot; value=&quot;677&quot;/&gt;&lt;/object&gt;&lt;object type=&quot;3&quot; unique_id=&quot;17667&quot;&gt;&lt;property id=&quot;20148&quot; value=&quot;5&quot;/&gt;&lt;property id=&quot;20300&quot; value=&quot;Slide 171 - &amp;quot;How are Execution &amp;#x0D;&amp;#x0A;Frequencies Obtained?&amp;quot;&quot;/&gt;&lt;property id=&quot;20307&quot; value=&quot;678&quot;/&gt;&lt;/object&gt;&lt;object type=&quot;3&quot; unique_id=&quot;17668&quot;&gt;&lt;property id=&quot;20148&quot; value=&quot;5&quot;/&gt;&lt;property id=&quot;20300&quot; value=&quot;Slide 172 - &amp;quot;Example: gprof&amp;quot;&quot;/&gt;&lt;property id=&quot;20307&quot; value=&quot;679&quot;/&gt;&lt;/object&gt;&lt;object type=&quot;3&quot; unique_id=&quot;17669&quot;&gt;&lt;property id=&quot;20148&quot; value=&quot;5&quot;/&gt;&lt;property id=&quot;20300&quot; value=&quot;Slide 173 - &amp;quot;gprof – sample output&amp;quot;&quot;/&gt;&lt;property id=&quot;20307&quot; value=&quot;680&quot;/&gt;&lt;/object&gt;&lt;object type=&quot;3&quot; unique_id=&quot;17670&quot;&gt;&lt;property id=&quot;20148&quot; value=&quot;5&quot;/&gt;&lt;property id=&quot;20300&quot; value=&quot;Slide 174 - &amp;quot;gprof – sample output&amp;quot;&quot;/&gt;&lt;property id=&quot;20307&quot; value=&quot;681&quot;/&gt;&lt;/object&gt;&lt;object type=&quot;3&quot; unique_id=&quot;17671&quot;&gt;&lt;property id=&quot;20148&quot; value=&quot;5&quot;/&gt;&lt;property id=&quot;20300&quot; value=&quot;Slide 175 - &amp;quot;What are Execution Costs?&amp;quot;&quot;/&gt;&lt;property id=&quot;20307&quot; value=&quot;682&quot;/&gt;&lt;/object&gt;&lt;object type=&quot;3&quot; unique_id=&quot;17672&quot;&gt;&lt;property id=&quot;20148&quot; value=&quot;5&quot;/&gt;&lt;property id=&quot;20300&quot; value=&quot;Slide 176 - &amp;quot;How are Execution &amp;#x0D;&amp;#x0A;Costs Used?&amp;quot;&quot;/&gt;&lt;property id=&quot;20307&quot; value=&quot;683&quot;/&gt;&lt;/object&gt;&lt;object type=&quot;3&quot; unique_id=&quot;17673&quot;&gt;&lt;property id=&quot;20148&quot; value=&quot;5&quot;/&gt;&lt;property id=&quot;20300&quot; value=&quot;Slide 177 - &amp;quot;Working Set Size and &amp;#x0D;&amp;#x0A;Compilation Cost&amp;quot;&quot;/&gt;&lt;property id=&quot;20307&quot; value=&quot;684&quot;/&gt;&lt;/object&gt;&lt;object type=&quot;3&quot; unique_id=&quot;17674&quot;&gt;&lt;property id=&quot;20148&quot; value=&quot;5&quot;/&gt;&lt;property id=&quot;20300&quot; value=&quot;Slide 178 - &amp;quot;An Example&amp;quot;&quot;/&gt;&lt;property id=&quot;20307&quot; value=&quot;685&quot;/&gt;&lt;/object&gt;&lt;object type=&quot;3&quot; unique_id=&quot;17675&quot;&gt;&lt;property id=&quot;20148&quot; value=&quot;5&quot;/&gt;&lt;property id=&quot;20300&quot; value=&quot;Slide 179 - &amp;quot;An Example (contd.)&amp;quot;&quot;/&gt;&lt;property id=&quot;20307&quot; value=&quot;686&quot;/&gt;&lt;/object&gt;&lt;object type=&quot;3&quot; unique_id=&quot;17676&quot;&gt;&lt;property id=&quot;20148&quot; value=&quot;5&quot;/&gt;&lt;property id=&quot;20300&quot; value=&quot;Slide 180 - &amp;quot;Hardware Support for Performance Monitoring&amp;#x0D;&amp;#x0A;on the Pentium 4&amp;quot;&quot;/&gt;&lt;property id=&quot;20307&quot; value=&quot;687&quot;/&gt;&lt;/object&gt;&lt;object type=&quot;3&quot; unique_id=&quot;17677&quot;&gt;&lt;property id=&quot;20148&quot; value=&quot;5&quot;/&gt;&lt;property id=&quot;20300&quot; value=&quot;Slide 181 - &amp;quot;Accurate Clock Counting&amp;quot;&quot;/&gt;&lt;property id=&quot;20307&quot; value=&quot;688&quot;/&gt;&lt;/object&gt;&lt;object type=&quot;3&quot; unique_id=&quot;17678&quot;&gt;&lt;property id=&quot;20148&quot; value=&quot;5&quot;/&gt;&lt;property id=&quot;20300&quot; value=&quot;Slide 182 - &amp;quot;Sample code&amp;quot;&quot;/&gt;&lt;property id=&quot;20307&quot; value=&quot;689&quot;/&gt;&lt;/object&gt;&lt;object type=&quot;3&quot; unique_id=&quot;17679&quot;&gt;&lt;property id=&quot;20148&quot; value=&quot;5&quot;/&gt;&lt;property id=&quot;20300&quot; value=&quot;Slide 183 - &amp;quot;Sample code – cont’d&amp;quot;&quot;/&gt;&lt;property id=&quot;20307&quot; value=&quot;690&quot;/&gt;&lt;/object&gt;&lt;object type=&quot;3&quot; unique_id=&quot;17680&quot;&gt;&lt;property id=&quot;20148&quot; value=&quot;5&quot;/&gt;&lt;property id=&quot;20300&quot; value=&quot;Slide 184 - &amp;quot;Performance Monitoring Hardware&amp;quot;&quot;/&gt;&lt;property id=&quot;20307&quot; value=&quot;691&quot;/&gt;&lt;/object&gt;&lt;object type=&quot;3&quot; unique_id=&quot;17681&quot;&gt;&lt;property id=&quot;20148&quot; value=&quot;5&quot;/&gt;&lt;property id=&quot;20300&quot; value=&quot;Slide 185 - &amp;quot;Higher level tools&amp;quot;&quot;/&gt;&lt;property id=&quot;20307&quot; value=&quot;692&quot;/&gt;&lt;/object&gt;&lt;object type=&quot;3&quot; unique_id=&quot;18422&quot;&gt;&lt;property id=&quot;20148&quot; value=&quot;5&quot;/&gt;&lt;property id=&quot;20300&quot; value=&quot;Slide 61 - &amp;quot;Challenges&amp;quot;&quot;/&gt;&lt;property id=&quot;20307&quot; value=&quot;693&quot;/&gt;&lt;/object&gt;&lt;object type=&quot;3&quot; unique_id=&quot;18609&quot;&gt;&lt;property id=&quot;20148&quot; value=&quot;5&quot;/&gt;&lt;property id=&quot;20300&quot; value=&quot;Slide 62 - &amp;quot;Why study CS5214?&amp;quot;&quot;/&gt;&lt;property id=&quot;20307&quot; value=&quot;6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S5214 - 2008">
  <a:themeElements>
    <a:clrScheme name="CS5214 - 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5214 -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5214 -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214 -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214 -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CS5214 - 2008</Template>
  <TotalTime>27251</TotalTime>
  <Words>4526</Words>
  <Application>Microsoft Office PowerPoint</Application>
  <PresentationFormat>On-screen Show (4:3)</PresentationFormat>
  <Paragraphs>1251</Paragraphs>
  <Slides>123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3" baseType="lpstr">
      <vt:lpstr>Arial Unicode MS</vt:lpstr>
      <vt:lpstr>Arial</vt:lpstr>
      <vt:lpstr>Arial Black</vt:lpstr>
      <vt:lpstr>Arial Narrow</vt:lpstr>
      <vt:lpstr>Arial Rounded MT Bold</vt:lpstr>
      <vt:lpstr>Courier New</vt:lpstr>
      <vt:lpstr>Helvetica</vt:lpstr>
      <vt:lpstr>Symbol</vt:lpstr>
      <vt:lpstr>Times New Roman</vt:lpstr>
      <vt:lpstr>CS5214 - 2008</vt:lpstr>
      <vt:lpstr>The Design of Optimising Compilers </vt:lpstr>
      <vt:lpstr>Learning objectives</vt:lpstr>
      <vt:lpstr>Logistics (1)</vt:lpstr>
      <vt:lpstr>Logistics (2)</vt:lpstr>
      <vt:lpstr>Assessment</vt:lpstr>
      <vt:lpstr>Texts</vt:lpstr>
      <vt:lpstr>IVLE</vt:lpstr>
      <vt:lpstr>Why study CS5214?</vt:lpstr>
      <vt:lpstr>What you will learn</vt:lpstr>
      <vt:lpstr>PowerPoint Presentation</vt:lpstr>
      <vt:lpstr>Structure of Optimizing Compilers</vt:lpstr>
      <vt:lpstr>Front-end </vt:lpstr>
      <vt:lpstr>Scanner</vt:lpstr>
      <vt:lpstr>Languages</vt:lpstr>
      <vt:lpstr>Examples</vt:lpstr>
      <vt:lpstr>The Recognition Problem</vt:lpstr>
      <vt:lpstr>Languages and Machines</vt:lpstr>
      <vt:lpstr>The Four Classes</vt:lpstr>
      <vt:lpstr>Chomsky’s Hierarchy</vt:lpstr>
      <vt:lpstr>Church’s Thesis</vt:lpstr>
      <vt:lpstr>Undecidability</vt:lpstr>
      <vt:lpstr>Finite State Automata</vt:lpstr>
      <vt:lpstr>An extension</vt:lpstr>
      <vt:lpstr>Deterministic FSA (DFA)</vt:lpstr>
      <vt:lpstr>Non-deterministic FSA (NFA)</vt:lpstr>
      <vt:lpstr>Regular Languages</vt:lpstr>
      <vt:lpstr>Regular Expressions</vt:lpstr>
      <vt:lpstr>Regular Expressions</vt:lpstr>
      <vt:lpstr>The Fun Part</vt:lpstr>
      <vt:lpstr>Non-regular languages</vt:lpstr>
      <vt:lpstr>Uses of Regular Languages</vt:lpstr>
      <vt:lpstr>Scanner Generators</vt:lpstr>
      <vt:lpstr>Parsing</vt:lpstr>
      <vt:lpstr>Context Free Grammar</vt:lpstr>
      <vt:lpstr>Production Rules</vt:lpstr>
      <vt:lpstr>Derivation (direct)</vt:lpstr>
      <vt:lpstr>Derivation (general)</vt:lpstr>
      <vt:lpstr>Language</vt:lpstr>
      <vt:lpstr>A Derivation Tree</vt:lpstr>
      <vt:lpstr>Derivation Tree (cont)</vt:lpstr>
      <vt:lpstr>An Example</vt:lpstr>
      <vt:lpstr>Yield</vt:lpstr>
      <vt:lpstr>Theorem</vt:lpstr>
      <vt:lpstr>Leftmost and Rightmost Derivations</vt:lpstr>
      <vt:lpstr>Ambiguity</vt:lpstr>
      <vt:lpstr>Inherently Ambiguous CFL</vt:lpstr>
      <vt:lpstr>In practice</vt:lpstr>
      <vt:lpstr>Properties of CFL</vt:lpstr>
      <vt:lpstr>Pushdown Automata (PDA)</vt:lpstr>
      <vt:lpstr>Definition of PDA</vt:lpstr>
      <vt:lpstr>Definition of PDA (cont)</vt:lpstr>
      <vt:lpstr>A Move</vt:lpstr>
      <vt:lpstr>PDA and CFL</vt:lpstr>
      <vt:lpstr>An Example</vt:lpstr>
      <vt:lpstr>PowerPoint Presentation</vt:lpstr>
      <vt:lpstr>Shift-Reduce Parsing</vt:lpstr>
      <vt:lpstr>Shift-Reduce Parser</vt:lpstr>
      <vt:lpstr>Shift</vt:lpstr>
      <vt:lpstr>Shift</vt:lpstr>
      <vt:lpstr>Shift</vt:lpstr>
      <vt:lpstr>Reduce</vt:lpstr>
      <vt:lpstr>Reduce</vt:lpstr>
      <vt:lpstr>Reduce</vt:lpstr>
      <vt:lpstr>Reduce</vt:lpstr>
      <vt:lpstr>Accept</vt:lpstr>
      <vt:lpstr>Conflicts</vt:lpstr>
      <vt:lpstr>Overcoming conflicts</vt:lpstr>
      <vt:lpstr>Parser-Generator</vt:lpstr>
      <vt:lpstr>Parsing in Compiling</vt:lpstr>
      <vt:lpstr>Output of Parsing</vt:lpstr>
      <vt:lpstr>Constructor of Useful Parsers (CUP)</vt:lpstr>
      <vt:lpstr>A CUP Example</vt:lpstr>
      <vt:lpstr>Example (cont)</vt:lpstr>
      <vt:lpstr>Example (cont)</vt:lpstr>
      <vt:lpstr>Invoking CUP</vt:lpstr>
      <vt:lpstr>Further extensions</vt:lpstr>
      <vt:lpstr>Further extensions</vt:lpstr>
      <vt:lpstr>The Scanner</vt:lpstr>
      <vt:lpstr>The Scanner</vt:lpstr>
      <vt:lpstr>Interfacing with JLex</vt:lpstr>
      <vt:lpstr>Invoking the parser</vt:lpstr>
      <vt:lpstr>Abstract Syntax Tree</vt:lpstr>
      <vt:lpstr>Concrete vs Abstract Syntax</vt:lpstr>
      <vt:lpstr>Semantics Checking</vt:lpstr>
      <vt:lpstr>Semantics Checking</vt:lpstr>
      <vt:lpstr>Examples</vt:lpstr>
      <vt:lpstr>Code Optimization</vt:lpstr>
      <vt:lpstr>Code Optimization</vt:lpstr>
      <vt:lpstr>High Level Optimization</vt:lpstr>
      <vt:lpstr>Low Level Optimization</vt:lpstr>
      <vt:lpstr>Code Generation</vt:lpstr>
      <vt:lpstr>Code Generation</vt:lpstr>
      <vt:lpstr>Low level IRs</vt:lpstr>
      <vt:lpstr>Example:  GCC</vt:lpstr>
      <vt:lpstr>Tree based Approach</vt:lpstr>
      <vt:lpstr>Codegen from tree rewriting</vt:lpstr>
      <vt:lpstr>Example</vt:lpstr>
      <vt:lpstr>Rewriting Rules</vt:lpstr>
      <vt:lpstr>Example of a Template</vt:lpstr>
      <vt:lpstr>PowerPoint Presentation</vt:lpstr>
      <vt:lpstr>PowerPoint Presentation</vt:lpstr>
      <vt:lpstr>Our Example</vt:lpstr>
      <vt:lpstr>Our Example</vt:lpstr>
      <vt:lpstr>Our Example</vt:lpstr>
      <vt:lpstr>Our Example</vt:lpstr>
      <vt:lpstr>Our Example</vt:lpstr>
      <vt:lpstr>PowerPoint Presentation</vt:lpstr>
      <vt:lpstr>Time Complexity of Algorithms</vt:lpstr>
      <vt:lpstr>More on Running Time</vt:lpstr>
      <vt:lpstr>Space Complexity of Algorithms</vt:lpstr>
      <vt:lpstr>Execution Frequencies</vt:lpstr>
      <vt:lpstr>What are Execution Frequencies</vt:lpstr>
      <vt:lpstr>How are Execution  Frequencies Used?</vt:lpstr>
      <vt:lpstr>How are Execution  Frequencies Obtained?</vt:lpstr>
      <vt:lpstr>Example: gprof</vt:lpstr>
      <vt:lpstr>gprof – sample output</vt:lpstr>
      <vt:lpstr>gprof – sample output</vt:lpstr>
      <vt:lpstr>What are Execution Costs?</vt:lpstr>
      <vt:lpstr>How are Execution  Costs Used?</vt:lpstr>
      <vt:lpstr>The “80-20” Rule</vt:lpstr>
      <vt:lpstr>Hardware Support for Performance Monitoring</vt:lpstr>
      <vt:lpstr>Performance Monitoring Hardware</vt:lpstr>
      <vt:lpstr>Higher level tools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Implementation of Optimising Compilers</dc:title>
  <dc:creator>dcswwf</dc:creator>
  <cp:lastModifiedBy>wongwf</cp:lastModifiedBy>
  <cp:revision>63</cp:revision>
  <dcterms:created xsi:type="dcterms:W3CDTF">2002-01-07T07:44:33Z</dcterms:created>
  <dcterms:modified xsi:type="dcterms:W3CDTF">2016-01-12T10:25:06Z</dcterms:modified>
</cp:coreProperties>
</file>