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37"/>
  </p:notesMasterIdLst>
  <p:handoutMasterIdLst>
    <p:handoutMasterId r:id="rId138"/>
  </p:handoutMasterIdLst>
  <p:sldIdLst>
    <p:sldId id="256" r:id="rId2"/>
    <p:sldId id="259" r:id="rId3"/>
    <p:sldId id="260" r:id="rId4"/>
    <p:sldId id="261" r:id="rId5"/>
    <p:sldId id="297" r:id="rId6"/>
    <p:sldId id="262" r:id="rId7"/>
    <p:sldId id="296" r:id="rId8"/>
    <p:sldId id="263" r:id="rId9"/>
    <p:sldId id="264" r:id="rId10"/>
    <p:sldId id="298" r:id="rId11"/>
    <p:sldId id="265" r:id="rId12"/>
    <p:sldId id="266" r:id="rId13"/>
    <p:sldId id="299" r:id="rId14"/>
    <p:sldId id="267" r:id="rId15"/>
    <p:sldId id="268" r:id="rId16"/>
    <p:sldId id="400" r:id="rId17"/>
    <p:sldId id="300" r:id="rId18"/>
    <p:sldId id="301" r:id="rId19"/>
    <p:sldId id="401" r:id="rId20"/>
    <p:sldId id="342" r:id="rId21"/>
    <p:sldId id="374" r:id="rId22"/>
    <p:sldId id="344" r:id="rId23"/>
    <p:sldId id="345" r:id="rId24"/>
    <p:sldId id="346" r:id="rId25"/>
    <p:sldId id="347" r:id="rId26"/>
    <p:sldId id="348" r:id="rId27"/>
    <p:sldId id="349" r:id="rId28"/>
    <p:sldId id="350" r:id="rId29"/>
    <p:sldId id="351" r:id="rId30"/>
    <p:sldId id="352" r:id="rId31"/>
    <p:sldId id="343" r:id="rId32"/>
    <p:sldId id="353" r:id="rId33"/>
    <p:sldId id="359" r:id="rId34"/>
    <p:sldId id="357" r:id="rId35"/>
    <p:sldId id="358" r:id="rId36"/>
    <p:sldId id="360" r:id="rId37"/>
    <p:sldId id="394" r:id="rId38"/>
    <p:sldId id="399" r:id="rId39"/>
    <p:sldId id="362" r:id="rId40"/>
    <p:sldId id="398" r:id="rId41"/>
    <p:sldId id="397" r:id="rId42"/>
    <p:sldId id="363" r:id="rId43"/>
    <p:sldId id="364" r:id="rId44"/>
    <p:sldId id="395" r:id="rId45"/>
    <p:sldId id="361" r:id="rId46"/>
    <p:sldId id="396" r:id="rId47"/>
    <p:sldId id="365" r:id="rId48"/>
    <p:sldId id="371" r:id="rId49"/>
    <p:sldId id="368" r:id="rId50"/>
    <p:sldId id="367" r:id="rId51"/>
    <p:sldId id="366" r:id="rId52"/>
    <p:sldId id="369" r:id="rId53"/>
    <p:sldId id="370" r:id="rId54"/>
    <p:sldId id="372" r:id="rId55"/>
    <p:sldId id="271" r:id="rId56"/>
    <p:sldId id="272" r:id="rId57"/>
    <p:sldId id="273" r:id="rId58"/>
    <p:sldId id="373"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274" r:id="rId79"/>
    <p:sldId id="275" r:id="rId80"/>
    <p:sldId id="339" r:id="rId81"/>
    <p:sldId id="276" r:id="rId82"/>
    <p:sldId id="277" r:id="rId83"/>
    <p:sldId id="278" r:id="rId84"/>
    <p:sldId id="279" r:id="rId85"/>
    <p:sldId id="280" r:id="rId86"/>
    <p:sldId id="281" r:id="rId87"/>
    <p:sldId id="282" r:id="rId88"/>
    <p:sldId id="338" r:id="rId89"/>
    <p:sldId id="283" r:id="rId90"/>
    <p:sldId id="284" r:id="rId91"/>
    <p:sldId id="285" r:id="rId92"/>
    <p:sldId id="286" r:id="rId93"/>
    <p:sldId id="287" r:id="rId94"/>
    <p:sldId id="288" r:id="rId95"/>
    <p:sldId id="337" r:id="rId96"/>
    <p:sldId id="289" r:id="rId97"/>
    <p:sldId id="340" r:id="rId98"/>
    <p:sldId id="341" r:id="rId99"/>
    <p:sldId id="290" r:id="rId100"/>
    <p:sldId id="315" r:id="rId101"/>
    <p:sldId id="292" r:id="rId102"/>
    <p:sldId id="314" r:id="rId103"/>
    <p:sldId id="308" r:id="rId104"/>
    <p:sldId id="309" r:id="rId105"/>
    <p:sldId id="310" r:id="rId106"/>
    <p:sldId id="311" r:id="rId107"/>
    <p:sldId id="312" r:id="rId108"/>
    <p:sldId id="313" r:id="rId109"/>
    <p:sldId id="316" r:id="rId110"/>
    <p:sldId id="317" r:id="rId111"/>
    <p:sldId id="318" r:id="rId112"/>
    <p:sldId id="319" r:id="rId113"/>
    <p:sldId id="320" r:id="rId114"/>
    <p:sldId id="321" r:id="rId115"/>
    <p:sldId id="322" r:id="rId116"/>
    <p:sldId id="323" r:id="rId117"/>
    <p:sldId id="324" r:id="rId118"/>
    <p:sldId id="325" r:id="rId119"/>
    <p:sldId id="326" r:id="rId120"/>
    <p:sldId id="327" r:id="rId121"/>
    <p:sldId id="328" r:id="rId122"/>
    <p:sldId id="336" r:id="rId123"/>
    <p:sldId id="329" r:id="rId124"/>
    <p:sldId id="330" r:id="rId125"/>
    <p:sldId id="331" r:id="rId126"/>
    <p:sldId id="332" r:id="rId127"/>
    <p:sldId id="333" r:id="rId128"/>
    <p:sldId id="334" r:id="rId129"/>
    <p:sldId id="335" r:id="rId130"/>
    <p:sldId id="302" r:id="rId131"/>
    <p:sldId id="303" r:id="rId132"/>
    <p:sldId id="305" r:id="rId133"/>
    <p:sldId id="402" r:id="rId134"/>
    <p:sldId id="304" r:id="rId135"/>
    <p:sldId id="306" r:id="rId136"/>
  </p:sldIdLst>
  <p:sldSz cx="9144000" cy="6858000" type="screen4x3"/>
  <p:notesSz cx="6797675" cy="9872663"/>
  <p:custDataLst>
    <p:tags r:id="rId13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FF66"/>
    <a:srgbClr val="FF0000"/>
    <a:srgbClr val="000066"/>
    <a:srgbClr val="003300"/>
    <a:srgbClr val="339966"/>
    <a:srgbClr val="33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7" autoAdjust="0"/>
    <p:restoredTop sz="94660"/>
  </p:normalViewPr>
  <p:slideViewPr>
    <p:cSldViewPr snapToGrid="0">
      <p:cViewPr varScale="1">
        <p:scale>
          <a:sx n="129" d="100"/>
          <a:sy n="129" d="100"/>
        </p:scale>
        <p:origin x="1290"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91" tIns="45395" rIns="90791" bIns="45395" numCol="1" anchor="t" anchorCtr="0" compatLnSpc="1">
            <a:prstTxWarp prst="textNoShape">
              <a:avLst/>
            </a:prstTxWarp>
          </a:bodyPr>
          <a:lstStyle>
            <a:lvl1pPr defTabSz="908050">
              <a:defRPr sz="1200"/>
            </a:lvl1pPr>
          </a:lstStyle>
          <a:p>
            <a:pPr>
              <a:defRPr/>
            </a:pPr>
            <a:endParaRPr lang="en-US" altLang="en-US"/>
          </a:p>
        </p:txBody>
      </p:sp>
      <p:sp>
        <p:nvSpPr>
          <p:cNvPr id="267267"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91" tIns="45395" rIns="90791" bIns="45395" numCol="1" anchor="t" anchorCtr="0" compatLnSpc="1">
            <a:prstTxWarp prst="textNoShape">
              <a:avLst/>
            </a:prstTxWarp>
          </a:bodyPr>
          <a:lstStyle>
            <a:lvl1pPr algn="r" defTabSz="908050">
              <a:defRPr sz="1200"/>
            </a:lvl1pPr>
          </a:lstStyle>
          <a:p>
            <a:pPr>
              <a:defRPr/>
            </a:pPr>
            <a:endParaRPr lang="en-US" altLang="en-US"/>
          </a:p>
        </p:txBody>
      </p:sp>
      <p:sp>
        <p:nvSpPr>
          <p:cNvPr id="267268" name="Rectangle 4"/>
          <p:cNvSpPr>
            <a:spLocks noGrp="1" noChangeArrowheads="1"/>
          </p:cNvSpPr>
          <p:nvPr>
            <p:ph type="ftr" sz="quarter" idx="2"/>
          </p:nvPr>
        </p:nvSpPr>
        <p:spPr bwMode="auto">
          <a:xfrm>
            <a:off x="0"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91" tIns="45395" rIns="90791" bIns="45395" numCol="1" anchor="b" anchorCtr="0" compatLnSpc="1">
            <a:prstTxWarp prst="textNoShape">
              <a:avLst/>
            </a:prstTxWarp>
          </a:bodyPr>
          <a:lstStyle>
            <a:lvl1pPr defTabSz="908050">
              <a:defRPr sz="1200"/>
            </a:lvl1pPr>
          </a:lstStyle>
          <a:p>
            <a:pPr>
              <a:defRPr/>
            </a:pPr>
            <a:endParaRPr lang="en-US" altLang="en-US"/>
          </a:p>
        </p:txBody>
      </p:sp>
      <p:sp>
        <p:nvSpPr>
          <p:cNvPr id="267269" name="Rectangle 5"/>
          <p:cNvSpPr>
            <a:spLocks noGrp="1" noChangeArrowheads="1"/>
          </p:cNvSpPr>
          <p:nvPr>
            <p:ph type="sldNum" sz="quarter" idx="3"/>
          </p:nvPr>
        </p:nvSpPr>
        <p:spPr bwMode="auto">
          <a:xfrm>
            <a:off x="3849688"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91" tIns="45395" rIns="90791" bIns="45395" numCol="1" anchor="b" anchorCtr="0" compatLnSpc="1">
            <a:prstTxWarp prst="textNoShape">
              <a:avLst/>
            </a:prstTxWarp>
          </a:bodyPr>
          <a:lstStyle>
            <a:lvl1pPr algn="r" defTabSz="908050">
              <a:defRPr sz="1200"/>
            </a:lvl1pPr>
          </a:lstStyle>
          <a:p>
            <a:fld id="{AD95B80B-906E-47B7-92B1-6C007438C5AC}" type="slidenum">
              <a:rPr lang="en-US" altLang="en-US"/>
              <a:pPr/>
              <a:t>‹#›</a:t>
            </a:fld>
            <a:endParaRPr lang="en-US" altLang="en-US"/>
          </a:p>
        </p:txBody>
      </p:sp>
    </p:spTree>
    <p:extLst>
      <p:ext uri="{BB962C8B-B14F-4D97-AF65-F5344CB8AC3E}">
        <p14:creationId xmlns:p14="http://schemas.microsoft.com/office/powerpoint/2010/main" val="2561208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8" tIns="47628" rIns="95258" bIns="47628" numCol="1" anchor="t" anchorCtr="0" compatLnSpc="1">
            <a:prstTxWarp prst="textNoShape">
              <a:avLst/>
            </a:prstTxWarp>
          </a:bodyPr>
          <a:lstStyle>
            <a:lvl1pPr defTabSz="952500">
              <a:defRPr sz="1300"/>
            </a:lvl1pPr>
          </a:lstStyle>
          <a:p>
            <a:pPr>
              <a:defRPr/>
            </a:pPr>
            <a:endParaRPr lang="en-US" altLang="en-US"/>
          </a:p>
        </p:txBody>
      </p:sp>
      <p:sp>
        <p:nvSpPr>
          <p:cNvPr id="8195"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8" tIns="47628" rIns="95258" bIns="47628" numCol="1" anchor="t" anchorCtr="0" compatLnSpc="1">
            <a:prstTxWarp prst="textNoShape">
              <a:avLst/>
            </a:prstTxWarp>
          </a:bodyPr>
          <a:lstStyle>
            <a:lvl1pPr algn="r" defTabSz="952500">
              <a:defRPr sz="1300"/>
            </a:lvl1pPr>
          </a:lstStyle>
          <a:p>
            <a:pPr>
              <a:defRPr/>
            </a:pPr>
            <a:endParaRPr lang="en-US" altLang="en-US"/>
          </a:p>
        </p:txBody>
      </p:sp>
      <p:sp>
        <p:nvSpPr>
          <p:cNvPr id="151556" name="Rectangle 4"/>
          <p:cNvSpPr>
            <a:spLocks noRo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1038" y="4689475"/>
            <a:ext cx="5435600" cy="444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8" tIns="47628" rIns="95258" bIns="4762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198" name="Rectangle 6"/>
          <p:cNvSpPr>
            <a:spLocks noGrp="1" noChangeArrowheads="1"/>
          </p:cNvSpPr>
          <p:nvPr>
            <p:ph type="ftr" sz="quarter" idx="4"/>
          </p:nvPr>
        </p:nvSpPr>
        <p:spPr bwMode="auto">
          <a:xfrm>
            <a:off x="0"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8" tIns="47628" rIns="95258" bIns="47628" numCol="1" anchor="b" anchorCtr="0" compatLnSpc="1">
            <a:prstTxWarp prst="textNoShape">
              <a:avLst/>
            </a:prstTxWarp>
          </a:bodyPr>
          <a:lstStyle>
            <a:lvl1pPr defTabSz="952500">
              <a:defRPr sz="1300"/>
            </a:lvl1pPr>
          </a:lstStyle>
          <a:p>
            <a:pPr>
              <a:defRPr/>
            </a:pPr>
            <a:endParaRPr lang="en-US" altLang="en-US"/>
          </a:p>
        </p:txBody>
      </p:sp>
      <p:sp>
        <p:nvSpPr>
          <p:cNvPr id="8199" name="Rectangle 7"/>
          <p:cNvSpPr>
            <a:spLocks noGrp="1" noChangeArrowheads="1"/>
          </p:cNvSpPr>
          <p:nvPr>
            <p:ph type="sldNum" sz="quarter" idx="5"/>
          </p:nvPr>
        </p:nvSpPr>
        <p:spPr bwMode="auto">
          <a:xfrm>
            <a:off x="3849688"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8" tIns="47628" rIns="95258" bIns="47628" numCol="1" anchor="b" anchorCtr="0" compatLnSpc="1">
            <a:prstTxWarp prst="textNoShape">
              <a:avLst/>
            </a:prstTxWarp>
          </a:bodyPr>
          <a:lstStyle>
            <a:lvl1pPr algn="r" defTabSz="952500">
              <a:defRPr sz="1300"/>
            </a:lvl1pPr>
          </a:lstStyle>
          <a:p>
            <a:fld id="{A29CA8BC-03C4-4531-A5E7-2962AC135CD9}" type="slidenum">
              <a:rPr lang="en-US" altLang="en-US"/>
              <a:pPr/>
              <a:t>‹#›</a:t>
            </a:fld>
            <a:endParaRPr lang="en-US" altLang="en-US"/>
          </a:p>
        </p:txBody>
      </p:sp>
    </p:spTree>
    <p:extLst>
      <p:ext uri="{BB962C8B-B14F-4D97-AF65-F5344CB8AC3E}">
        <p14:creationId xmlns:p14="http://schemas.microsoft.com/office/powerpoint/2010/main" val="704808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89F9C40-1938-48D2-AAE9-9E84D5192116}" type="slidenum">
              <a:rPr lang="en-US" altLang="en-US" sz="1300"/>
              <a:pPr eaLnBrk="1" hangingPunct="1">
                <a:spcBef>
                  <a:spcPct val="0"/>
                </a:spcBef>
              </a:pPr>
              <a:t>1</a:t>
            </a:fld>
            <a:endParaRPr lang="en-US" altLang="en-US" sz="1300"/>
          </a:p>
        </p:txBody>
      </p:sp>
      <p:sp>
        <p:nvSpPr>
          <p:cNvPr id="152579" name="Rectangle 2"/>
          <p:cNvSpPr>
            <a:spLocks noRo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63404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AB1F863-367D-4D5E-AF48-DF2CB7ED0C4A}" type="slidenum">
              <a:rPr lang="en-US" altLang="en-US" sz="1300"/>
              <a:pPr eaLnBrk="1" hangingPunct="1">
                <a:spcBef>
                  <a:spcPct val="0"/>
                </a:spcBef>
              </a:pPr>
              <a:t>10</a:t>
            </a:fld>
            <a:endParaRPr lang="en-US" altLang="en-US" sz="1300"/>
          </a:p>
        </p:txBody>
      </p:sp>
      <p:sp>
        <p:nvSpPr>
          <p:cNvPr id="161795" name="Rectangle 2"/>
          <p:cNvSpPr>
            <a:spLocks noRo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85648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6441591-C42F-48A7-91EF-754EB842935A}" type="slidenum">
              <a:rPr lang="en-US" altLang="en-US" sz="1300"/>
              <a:pPr eaLnBrk="1" hangingPunct="1">
                <a:spcBef>
                  <a:spcPct val="0"/>
                </a:spcBef>
              </a:pPr>
              <a:t>100</a:t>
            </a:fld>
            <a:endParaRPr lang="en-US" altLang="en-US" sz="1300"/>
          </a:p>
        </p:txBody>
      </p:sp>
      <p:sp>
        <p:nvSpPr>
          <p:cNvPr id="253955" name="Rectangle 2"/>
          <p:cNvSpPr>
            <a:spLocks noRo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650621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A01F2B0-B977-4FFD-8BAA-7661F2C41B7E}" type="slidenum">
              <a:rPr lang="en-US" altLang="en-US" sz="1300"/>
              <a:pPr eaLnBrk="1" hangingPunct="1">
                <a:spcBef>
                  <a:spcPct val="0"/>
                </a:spcBef>
              </a:pPr>
              <a:t>101</a:t>
            </a:fld>
            <a:endParaRPr lang="en-US" altLang="en-US" sz="1300"/>
          </a:p>
        </p:txBody>
      </p:sp>
      <p:sp>
        <p:nvSpPr>
          <p:cNvPr id="254979" name="Rectangle 2"/>
          <p:cNvSpPr>
            <a:spLocks noRo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811886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5B9D342-002D-411F-9D2C-6B69BF2165DE}" type="slidenum">
              <a:rPr lang="en-US" altLang="en-US" sz="1300"/>
              <a:pPr eaLnBrk="1" hangingPunct="1">
                <a:spcBef>
                  <a:spcPct val="0"/>
                </a:spcBef>
              </a:pPr>
              <a:t>102</a:t>
            </a:fld>
            <a:endParaRPr lang="en-US" altLang="en-US" sz="1300"/>
          </a:p>
        </p:txBody>
      </p:sp>
      <p:sp>
        <p:nvSpPr>
          <p:cNvPr id="256003" name="Rectangle 2"/>
          <p:cNvSpPr>
            <a:spLocks noRo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9631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E7E9AEF-855C-42CD-B9BC-2E1AC6B74E27}" type="slidenum">
              <a:rPr lang="en-US" altLang="en-US" sz="1300"/>
              <a:pPr eaLnBrk="1" hangingPunct="1">
                <a:spcBef>
                  <a:spcPct val="0"/>
                </a:spcBef>
              </a:pPr>
              <a:t>103</a:t>
            </a:fld>
            <a:endParaRPr lang="en-US" altLang="en-US" sz="1300"/>
          </a:p>
        </p:txBody>
      </p:sp>
      <p:sp>
        <p:nvSpPr>
          <p:cNvPr id="257027" name="Rectangle 2"/>
          <p:cNvSpPr>
            <a:spLocks noRo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833625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1F63AB-EC67-4D92-BEEC-CA50A56D4D4D}" type="slidenum">
              <a:rPr lang="en-US" altLang="en-US" sz="1300"/>
              <a:pPr eaLnBrk="1" hangingPunct="1">
                <a:spcBef>
                  <a:spcPct val="0"/>
                </a:spcBef>
              </a:pPr>
              <a:t>104</a:t>
            </a:fld>
            <a:endParaRPr lang="en-US" altLang="en-US" sz="1300"/>
          </a:p>
        </p:txBody>
      </p:sp>
      <p:sp>
        <p:nvSpPr>
          <p:cNvPr id="258051" name="Rectangle 2"/>
          <p:cNvSpPr>
            <a:spLocks noRo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558331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CA24E86-48AF-4CCA-AFC2-59FE9C2116B1}" type="slidenum">
              <a:rPr lang="en-US" altLang="en-US" sz="1300"/>
              <a:pPr eaLnBrk="1" hangingPunct="1">
                <a:spcBef>
                  <a:spcPct val="0"/>
                </a:spcBef>
              </a:pPr>
              <a:t>105</a:t>
            </a:fld>
            <a:endParaRPr lang="en-US" altLang="en-US" sz="1300"/>
          </a:p>
        </p:txBody>
      </p:sp>
      <p:sp>
        <p:nvSpPr>
          <p:cNvPr id="259075" name="Rectangle 2"/>
          <p:cNvSpPr>
            <a:spLocks noRo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9772932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5F80723-2501-4BEC-8946-AAFB5BF908D7}" type="slidenum">
              <a:rPr lang="en-US" altLang="en-US" sz="1300"/>
              <a:pPr eaLnBrk="1" hangingPunct="1">
                <a:spcBef>
                  <a:spcPct val="0"/>
                </a:spcBef>
              </a:pPr>
              <a:t>106</a:t>
            </a:fld>
            <a:endParaRPr lang="en-US" altLang="en-US" sz="1300"/>
          </a:p>
        </p:txBody>
      </p:sp>
      <p:sp>
        <p:nvSpPr>
          <p:cNvPr id="260099" name="Rectangle 2"/>
          <p:cNvSpPr>
            <a:spLocks noRo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3502666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C3D6DDF-9025-45CA-82E7-8A0429A2CCBF}" type="slidenum">
              <a:rPr lang="en-US" altLang="en-US" sz="1300"/>
              <a:pPr eaLnBrk="1" hangingPunct="1">
                <a:spcBef>
                  <a:spcPct val="0"/>
                </a:spcBef>
              </a:pPr>
              <a:t>107</a:t>
            </a:fld>
            <a:endParaRPr lang="en-US" altLang="en-US" sz="1300"/>
          </a:p>
        </p:txBody>
      </p:sp>
      <p:sp>
        <p:nvSpPr>
          <p:cNvPr id="261123" name="Rectangle 2"/>
          <p:cNvSpPr>
            <a:spLocks noRo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777086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66F3E82-5CC9-491F-BA5B-36DE01FBCF59}" type="slidenum">
              <a:rPr lang="en-US" altLang="en-US" sz="1300"/>
              <a:pPr eaLnBrk="1" hangingPunct="1">
                <a:spcBef>
                  <a:spcPct val="0"/>
                </a:spcBef>
              </a:pPr>
              <a:t>108</a:t>
            </a:fld>
            <a:endParaRPr lang="en-US" altLang="en-US" sz="1300"/>
          </a:p>
        </p:txBody>
      </p:sp>
      <p:sp>
        <p:nvSpPr>
          <p:cNvPr id="262147" name="Rectangle 2"/>
          <p:cNvSpPr>
            <a:spLocks noRo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816527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7C57456-5B99-4F64-A3B8-6AED14238069}" type="slidenum">
              <a:rPr lang="en-US" altLang="en-US" sz="1300"/>
              <a:pPr eaLnBrk="1" hangingPunct="1">
                <a:spcBef>
                  <a:spcPct val="0"/>
                </a:spcBef>
              </a:pPr>
              <a:t>109</a:t>
            </a:fld>
            <a:endParaRPr lang="en-US" altLang="en-US" sz="1300"/>
          </a:p>
        </p:txBody>
      </p:sp>
      <p:sp>
        <p:nvSpPr>
          <p:cNvPr id="263171" name="Rectangle 2"/>
          <p:cNvSpPr>
            <a:spLocks noRot="1"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933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B59F18C-B9DC-4552-BAF2-72BF41F31155}" type="slidenum">
              <a:rPr lang="en-US" altLang="en-US" sz="1300"/>
              <a:pPr eaLnBrk="1" hangingPunct="1">
                <a:spcBef>
                  <a:spcPct val="0"/>
                </a:spcBef>
              </a:pPr>
              <a:t>11</a:t>
            </a:fld>
            <a:endParaRPr lang="en-US" altLang="en-US" sz="1300"/>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593773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73E84BA-FCD1-4B6C-AACD-1425BC43E46B}" type="slidenum">
              <a:rPr lang="en-US" altLang="en-US" sz="1300"/>
              <a:pPr eaLnBrk="1" hangingPunct="1">
                <a:spcBef>
                  <a:spcPct val="0"/>
                </a:spcBef>
              </a:pPr>
              <a:t>110</a:t>
            </a:fld>
            <a:endParaRPr lang="en-US" altLang="en-US" sz="1300"/>
          </a:p>
        </p:txBody>
      </p:sp>
      <p:sp>
        <p:nvSpPr>
          <p:cNvPr id="264195" name="Rectangle 2"/>
          <p:cNvSpPr>
            <a:spLocks noRo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789491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0CEFC8B-0C83-4D9D-9B4E-6287107D8769}" type="slidenum">
              <a:rPr lang="en-US" altLang="en-US" sz="1300"/>
              <a:pPr eaLnBrk="1" hangingPunct="1">
                <a:spcBef>
                  <a:spcPct val="0"/>
                </a:spcBef>
              </a:pPr>
              <a:t>111</a:t>
            </a:fld>
            <a:endParaRPr lang="en-US" altLang="en-US" sz="1300"/>
          </a:p>
        </p:txBody>
      </p:sp>
      <p:sp>
        <p:nvSpPr>
          <p:cNvPr id="265219" name="Rectangle 2"/>
          <p:cNvSpPr>
            <a:spLocks noRo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0997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4B549E6-F124-4434-B5E7-4F4845598F0F}" type="slidenum">
              <a:rPr lang="en-US" altLang="en-US" sz="1300"/>
              <a:pPr eaLnBrk="1" hangingPunct="1">
                <a:spcBef>
                  <a:spcPct val="0"/>
                </a:spcBef>
              </a:pPr>
              <a:t>112</a:t>
            </a:fld>
            <a:endParaRPr lang="en-US" altLang="en-US" sz="1300"/>
          </a:p>
        </p:txBody>
      </p:sp>
      <p:sp>
        <p:nvSpPr>
          <p:cNvPr id="266243" name="Rectangle 2"/>
          <p:cNvSpPr>
            <a:spLocks noRot="1"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183260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426F771-8E53-4674-9088-3683E37971E6}" type="slidenum">
              <a:rPr lang="en-US" altLang="en-US" sz="1300"/>
              <a:pPr eaLnBrk="1" hangingPunct="1">
                <a:spcBef>
                  <a:spcPct val="0"/>
                </a:spcBef>
              </a:pPr>
              <a:t>113</a:t>
            </a:fld>
            <a:endParaRPr lang="en-US" altLang="en-US" sz="1300"/>
          </a:p>
        </p:txBody>
      </p:sp>
      <p:sp>
        <p:nvSpPr>
          <p:cNvPr id="267267" name="Rectangle 2"/>
          <p:cNvSpPr>
            <a:spLocks noRo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979874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AFAB3B2-A956-4B13-8CF4-99F971CB3DE9}" type="slidenum">
              <a:rPr lang="en-US" altLang="en-US" sz="1300"/>
              <a:pPr eaLnBrk="1" hangingPunct="1">
                <a:spcBef>
                  <a:spcPct val="0"/>
                </a:spcBef>
              </a:pPr>
              <a:t>114</a:t>
            </a:fld>
            <a:endParaRPr lang="en-US" altLang="en-US" sz="1300"/>
          </a:p>
        </p:txBody>
      </p:sp>
      <p:sp>
        <p:nvSpPr>
          <p:cNvPr id="268291" name="Rectangle 2"/>
          <p:cNvSpPr>
            <a:spLocks noRo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9615558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134A31B-5610-494D-AEE2-997394245D45}" type="slidenum">
              <a:rPr lang="en-US" altLang="en-US" sz="1300"/>
              <a:pPr eaLnBrk="1" hangingPunct="1">
                <a:spcBef>
                  <a:spcPct val="0"/>
                </a:spcBef>
              </a:pPr>
              <a:t>115</a:t>
            </a:fld>
            <a:endParaRPr lang="en-US" altLang="en-US" sz="1300"/>
          </a:p>
        </p:txBody>
      </p:sp>
      <p:sp>
        <p:nvSpPr>
          <p:cNvPr id="269315" name="Rectangle 2"/>
          <p:cNvSpPr>
            <a:spLocks noRo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858909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4D6DF32-410E-4B93-924B-2BAB58BB1FC8}" type="slidenum">
              <a:rPr lang="en-US" altLang="en-US" sz="1300"/>
              <a:pPr eaLnBrk="1" hangingPunct="1">
                <a:spcBef>
                  <a:spcPct val="0"/>
                </a:spcBef>
              </a:pPr>
              <a:t>116</a:t>
            </a:fld>
            <a:endParaRPr lang="en-US" altLang="en-US" sz="1300"/>
          </a:p>
        </p:txBody>
      </p:sp>
      <p:sp>
        <p:nvSpPr>
          <p:cNvPr id="270339" name="Rectangle 2"/>
          <p:cNvSpPr>
            <a:spLocks noRo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673968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E1F68A-FD73-4DCD-B61B-2844CF2BB926}" type="slidenum">
              <a:rPr lang="en-US" altLang="en-US" sz="1300"/>
              <a:pPr eaLnBrk="1" hangingPunct="1">
                <a:spcBef>
                  <a:spcPct val="0"/>
                </a:spcBef>
              </a:pPr>
              <a:t>117</a:t>
            </a:fld>
            <a:endParaRPr lang="en-US" altLang="en-US" sz="1300"/>
          </a:p>
        </p:txBody>
      </p:sp>
      <p:sp>
        <p:nvSpPr>
          <p:cNvPr id="271363" name="Rectangle 2"/>
          <p:cNvSpPr>
            <a:spLocks noRot="1"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192290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6489A53-78F4-4A94-A0FF-6B9783DBF04C}" type="slidenum">
              <a:rPr lang="en-US" altLang="en-US" sz="1300"/>
              <a:pPr eaLnBrk="1" hangingPunct="1">
                <a:spcBef>
                  <a:spcPct val="0"/>
                </a:spcBef>
              </a:pPr>
              <a:t>118</a:t>
            </a:fld>
            <a:endParaRPr lang="en-US" altLang="en-US" sz="1300"/>
          </a:p>
        </p:txBody>
      </p:sp>
      <p:sp>
        <p:nvSpPr>
          <p:cNvPr id="272387" name="Rectangle 2"/>
          <p:cNvSpPr>
            <a:spLocks noRo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6993177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6089BEA-039B-4511-8F21-01CB426684B9}" type="slidenum">
              <a:rPr lang="en-US" altLang="en-US" sz="1300"/>
              <a:pPr eaLnBrk="1" hangingPunct="1">
                <a:spcBef>
                  <a:spcPct val="0"/>
                </a:spcBef>
              </a:pPr>
              <a:t>119</a:t>
            </a:fld>
            <a:endParaRPr lang="en-US" altLang="en-US" sz="1300"/>
          </a:p>
        </p:txBody>
      </p:sp>
      <p:sp>
        <p:nvSpPr>
          <p:cNvPr id="273411" name="Rectangle 2"/>
          <p:cNvSpPr>
            <a:spLocks noRot="1"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8600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1F3095A-2914-43EA-90AA-41C39B5421DF}" type="slidenum">
              <a:rPr lang="en-US" altLang="en-US" sz="1300"/>
              <a:pPr eaLnBrk="1" hangingPunct="1">
                <a:spcBef>
                  <a:spcPct val="0"/>
                </a:spcBef>
              </a:pPr>
              <a:t>12</a:t>
            </a:fld>
            <a:endParaRPr lang="en-US" altLang="en-US" sz="1300"/>
          </a:p>
        </p:txBody>
      </p:sp>
      <p:sp>
        <p:nvSpPr>
          <p:cNvPr id="163843" name="Rectangle 2"/>
          <p:cNvSpPr>
            <a:spLocks noRo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899275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C9E3C3-2B5D-4408-BA09-46165F9B4B18}" type="slidenum">
              <a:rPr lang="en-US" altLang="en-US" sz="1300"/>
              <a:pPr eaLnBrk="1" hangingPunct="1">
                <a:spcBef>
                  <a:spcPct val="0"/>
                </a:spcBef>
              </a:pPr>
              <a:t>120</a:t>
            </a:fld>
            <a:endParaRPr lang="en-US" altLang="en-US" sz="1300"/>
          </a:p>
        </p:txBody>
      </p:sp>
      <p:sp>
        <p:nvSpPr>
          <p:cNvPr id="274435" name="Rectangle 2"/>
          <p:cNvSpPr>
            <a:spLocks noRot="1"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470734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513EBE9-333F-4769-A433-EFC539D945A0}" type="slidenum">
              <a:rPr lang="en-US" altLang="en-US" sz="1300"/>
              <a:pPr eaLnBrk="1" hangingPunct="1">
                <a:spcBef>
                  <a:spcPct val="0"/>
                </a:spcBef>
              </a:pPr>
              <a:t>121</a:t>
            </a:fld>
            <a:endParaRPr lang="en-US" altLang="en-US" sz="1300"/>
          </a:p>
        </p:txBody>
      </p:sp>
      <p:sp>
        <p:nvSpPr>
          <p:cNvPr id="275459" name="Rectangle 2"/>
          <p:cNvSpPr>
            <a:spLocks noRo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58816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FE74A3E-B353-454E-BB92-7E532CF43C5A}" type="slidenum">
              <a:rPr lang="en-US" altLang="en-US" sz="1300"/>
              <a:pPr eaLnBrk="1" hangingPunct="1">
                <a:spcBef>
                  <a:spcPct val="0"/>
                </a:spcBef>
              </a:pPr>
              <a:t>122</a:t>
            </a:fld>
            <a:endParaRPr lang="en-US" altLang="en-US" sz="1300"/>
          </a:p>
        </p:txBody>
      </p:sp>
      <p:sp>
        <p:nvSpPr>
          <p:cNvPr id="276483" name="Rectangle 2"/>
          <p:cNvSpPr>
            <a:spLocks noRo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316974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8255FEE-871E-407A-A94F-A5EA0F98C44A}" type="slidenum">
              <a:rPr lang="en-US" altLang="en-US" sz="1300"/>
              <a:pPr eaLnBrk="1" hangingPunct="1">
                <a:spcBef>
                  <a:spcPct val="0"/>
                </a:spcBef>
              </a:pPr>
              <a:t>123</a:t>
            </a:fld>
            <a:endParaRPr lang="en-US" altLang="en-US" sz="1300"/>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265443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4E17648-9A53-48CA-BF27-7B4415BB0075}" type="slidenum">
              <a:rPr lang="en-US" altLang="en-US" sz="1300"/>
              <a:pPr eaLnBrk="1" hangingPunct="1">
                <a:spcBef>
                  <a:spcPct val="0"/>
                </a:spcBef>
              </a:pPr>
              <a:t>124</a:t>
            </a:fld>
            <a:endParaRPr lang="en-US" altLang="en-US" sz="1300"/>
          </a:p>
        </p:txBody>
      </p:sp>
      <p:sp>
        <p:nvSpPr>
          <p:cNvPr id="278531" name="Rectangle 2"/>
          <p:cNvSpPr>
            <a:spLocks noRot="1"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9991509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FCC01CA-1C34-4355-949B-C2D1A28E4E10}" type="slidenum">
              <a:rPr lang="en-US" altLang="en-US" sz="1300"/>
              <a:pPr eaLnBrk="1" hangingPunct="1">
                <a:spcBef>
                  <a:spcPct val="0"/>
                </a:spcBef>
              </a:pPr>
              <a:t>125</a:t>
            </a:fld>
            <a:endParaRPr lang="en-US" altLang="en-US" sz="1300"/>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9855535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6E2F709-000A-4843-B828-1E2C9C0D51E8}" type="slidenum">
              <a:rPr lang="en-US" altLang="en-US" sz="1300"/>
              <a:pPr eaLnBrk="1" hangingPunct="1">
                <a:spcBef>
                  <a:spcPct val="0"/>
                </a:spcBef>
              </a:pPr>
              <a:t>126</a:t>
            </a:fld>
            <a:endParaRPr lang="en-US" altLang="en-US" sz="1300"/>
          </a:p>
        </p:txBody>
      </p:sp>
      <p:sp>
        <p:nvSpPr>
          <p:cNvPr id="280579" name="Rectangle 2"/>
          <p:cNvSpPr>
            <a:spLocks noRot="1"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6788859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705847-A112-40B3-A0AA-1C4E2C175D4E}" type="slidenum">
              <a:rPr lang="en-US" altLang="en-US" sz="1300"/>
              <a:pPr eaLnBrk="1" hangingPunct="1">
                <a:spcBef>
                  <a:spcPct val="0"/>
                </a:spcBef>
              </a:pPr>
              <a:t>127</a:t>
            </a:fld>
            <a:endParaRPr lang="en-US" altLang="en-US" sz="1300"/>
          </a:p>
        </p:txBody>
      </p:sp>
      <p:sp>
        <p:nvSpPr>
          <p:cNvPr id="281603" name="Rectangle 2"/>
          <p:cNvSpPr>
            <a:spLocks noRo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355506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34EAF32-E664-4915-BA28-3A0C8569ECEE}" type="slidenum">
              <a:rPr lang="en-US" altLang="en-US" sz="1300"/>
              <a:pPr eaLnBrk="1" hangingPunct="1">
                <a:spcBef>
                  <a:spcPct val="0"/>
                </a:spcBef>
              </a:pPr>
              <a:t>128</a:t>
            </a:fld>
            <a:endParaRPr lang="en-US" altLang="en-US" sz="1300"/>
          </a:p>
        </p:txBody>
      </p:sp>
      <p:sp>
        <p:nvSpPr>
          <p:cNvPr id="282627" name="Rectangle 2"/>
          <p:cNvSpPr>
            <a:spLocks noRot="1"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802215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EA9065E-48B7-456C-B771-B0A8DC88C610}" type="slidenum">
              <a:rPr lang="en-US" altLang="en-US" sz="1300"/>
              <a:pPr eaLnBrk="1" hangingPunct="1">
                <a:spcBef>
                  <a:spcPct val="0"/>
                </a:spcBef>
              </a:pPr>
              <a:t>129</a:t>
            </a:fld>
            <a:endParaRPr lang="en-US" altLang="en-US" sz="1300"/>
          </a:p>
        </p:txBody>
      </p:sp>
      <p:sp>
        <p:nvSpPr>
          <p:cNvPr id="283651" name="Rectangle 2"/>
          <p:cNvSpPr>
            <a:spLocks noRo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273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877D46B-136E-49A2-B68A-72932B6BD1AC}" type="slidenum">
              <a:rPr lang="en-US" altLang="en-US" sz="1300"/>
              <a:pPr eaLnBrk="1" hangingPunct="1">
                <a:spcBef>
                  <a:spcPct val="0"/>
                </a:spcBef>
              </a:pPr>
              <a:t>13</a:t>
            </a:fld>
            <a:endParaRPr lang="en-US" altLang="en-US" sz="1300"/>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6062924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12E1846-59D8-4927-92C9-A6B03721F5A1}" type="slidenum">
              <a:rPr lang="en-US" altLang="en-US" sz="1300"/>
              <a:pPr eaLnBrk="1" hangingPunct="1">
                <a:spcBef>
                  <a:spcPct val="0"/>
                </a:spcBef>
              </a:pPr>
              <a:t>130</a:t>
            </a:fld>
            <a:endParaRPr lang="en-US" altLang="en-US" sz="1300"/>
          </a:p>
        </p:txBody>
      </p:sp>
      <p:sp>
        <p:nvSpPr>
          <p:cNvPr id="284675" name="Rectangle 2"/>
          <p:cNvSpPr>
            <a:spLocks noRot="1"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78460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40ACB20-7DEF-479E-B57F-1AE594823B6B}" type="slidenum">
              <a:rPr lang="en-US" altLang="en-US" sz="1300"/>
              <a:pPr eaLnBrk="1" hangingPunct="1">
                <a:spcBef>
                  <a:spcPct val="0"/>
                </a:spcBef>
              </a:pPr>
              <a:t>131</a:t>
            </a:fld>
            <a:endParaRPr lang="en-US" altLang="en-US" sz="1300"/>
          </a:p>
        </p:txBody>
      </p:sp>
      <p:sp>
        <p:nvSpPr>
          <p:cNvPr id="285699" name="Rectangle 2"/>
          <p:cNvSpPr>
            <a:spLocks noRo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8347101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4BFA0B2-70B1-470D-9DBD-1DC21BB823D5}" type="slidenum">
              <a:rPr lang="en-US" altLang="en-US" sz="1300"/>
              <a:pPr eaLnBrk="1" hangingPunct="1">
                <a:spcBef>
                  <a:spcPct val="0"/>
                </a:spcBef>
              </a:pPr>
              <a:t>132</a:t>
            </a:fld>
            <a:endParaRPr lang="en-US" altLang="en-US" sz="1300"/>
          </a:p>
        </p:txBody>
      </p:sp>
      <p:sp>
        <p:nvSpPr>
          <p:cNvPr id="286723" name="Rectangle 2"/>
          <p:cNvSpPr>
            <a:spLocks noRot="1"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0078363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9CA8BC-03C4-4531-A5E7-2962AC135CD9}" type="slidenum">
              <a:rPr lang="en-US" altLang="en-US" smtClean="0"/>
              <a:pPr/>
              <a:t>133</a:t>
            </a:fld>
            <a:endParaRPr lang="en-US" altLang="en-US"/>
          </a:p>
        </p:txBody>
      </p:sp>
    </p:spTree>
    <p:extLst>
      <p:ext uri="{BB962C8B-B14F-4D97-AF65-F5344CB8AC3E}">
        <p14:creationId xmlns:p14="http://schemas.microsoft.com/office/powerpoint/2010/main" val="321268664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AD62920-B7C0-4AD9-B27B-A30A114D3C5E}" type="slidenum">
              <a:rPr lang="en-US" altLang="en-US" sz="1300"/>
              <a:pPr eaLnBrk="1" hangingPunct="1">
                <a:spcBef>
                  <a:spcPct val="0"/>
                </a:spcBef>
              </a:pPr>
              <a:t>134</a:t>
            </a:fld>
            <a:endParaRPr lang="en-US" altLang="en-US" sz="1300"/>
          </a:p>
        </p:txBody>
      </p:sp>
      <p:sp>
        <p:nvSpPr>
          <p:cNvPr id="287747" name="Rectangle 2"/>
          <p:cNvSpPr>
            <a:spLocks noRo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1309237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D3E60AD-2575-43E8-899B-749BCBB19F40}" type="slidenum">
              <a:rPr lang="en-US" altLang="en-US" sz="1300"/>
              <a:pPr eaLnBrk="1" hangingPunct="1">
                <a:spcBef>
                  <a:spcPct val="0"/>
                </a:spcBef>
              </a:pPr>
              <a:t>135</a:t>
            </a:fld>
            <a:endParaRPr lang="en-US" altLang="en-US" sz="1300"/>
          </a:p>
        </p:txBody>
      </p:sp>
      <p:sp>
        <p:nvSpPr>
          <p:cNvPr id="288771" name="Rectangle 2"/>
          <p:cNvSpPr>
            <a:spLocks noRot="1"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67696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DCDCBCA-13FA-4E31-83D1-43B8456D23A2}" type="slidenum">
              <a:rPr lang="en-US" altLang="en-US" sz="1300"/>
              <a:pPr eaLnBrk="1" hangingPunct="1">
                <a:spcBef>
                  <a:spcPct val="0"/>
                </a:spcBef>
              </a:pPr>
              <a:t>14</a:t>
            </a:fld>
            <a:endParaRPr lang="en-US" altLang="en-US" sz="1300"/>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4691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D5CF8F-8C54-4462-A72E-A9FEFAB30A15}" type="slidenum">
              <a:rPr lang="en-US" altLang="en-US" sz="1300"/>
              <a:pPr eaLnBrk="1" hangingPunct="1">
                <a:spcBef>
                  <a:spcPct val="0"/>
                </a:spcBef>
              </a:pPr>
              <a:t>15</a:t>
            </a:fld>
            <a:endParaRPr lang="en-US" altLang="en-US" sz="1300"/>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3515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876EA0E-CA88-41FD-B25F-79866F0686DE}" type="slidenum">
              <a:rPr lang="en-US" altLang="en-US" sz="1300"/>
              <a:pPr eaLnBrk="1" hangingPunct="1">
                <a:spcBef>
                  <a:spcPct val="0"/>
                </a:spcBef>
              </a:pPr>
              <a:t>16</a:t>
            </a:fld>
            <a:endParaRPr lang="en-US" altLang="en-US" sz="1300"/>
          </a:p>
        </p:txBody>
      </p:sp>
      <p:sp>
        <p:nvSpPr>
          <p:cNvPr id="167939" name="Rectangle 2"/>
          <p:cNvSpPr>
            <a:spLocks noRo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64290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4E97C9C-E2F1-4F1E-91C9-0ED170B2AEBA}" type="slidenum">
              <a:rPr lang="en-US" altLang="en-US" sz="1300"/>
              <a:pPr eaLnBrk="1" hangingPunct="1">
                <a:spcBef>
                  <a:spcPct val="0"/>
                </a:spcBef>
              </a:pPr>
              <a:t>17</a:t>
            </a:fld>
            <a:endParaRPr lang="en-US" altLang="en-US" sz="1300"/>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8024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EDB4F02-D8D7-4122-B9CE-2B549F54EAD3}" type="slidenum">
              <a:rPr lang="en-US" altLang="en-US" sz="1300"/>
              <a:pPr eaLnBrk="1" hangingPunct="1">
                <a:spcBef>
                  <a:spcPct val="0"/>
                </a:spcBef>
              </a:pPr>
              <a:t>18</a:t>
            </a:fld>
            <a:endParaRPr lang="en-US" altLang="en-US" sz="1300"/>
          </a:p>
        </p:txBody>
      </p:sp>
      <p:sp>
        <p:nvSpPr>
          <p:cNvPr id="169987" name="Rectangle 2"/>
          <p:cNvSpPr>
            <a:spLocks noRo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308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678851C-2C12-4AD6-B354-EAA0F2E7AD6B}" type="slidenum">
              <a:rPr lang="en-US" altLang="en-US" sz="1300"/>
              <a:pPr eaLnBrk="1" hangingPunct="1">
                <a:spcBef>
                  <a:spcPct val="0"/>
                </a:spcBef>
              </a:pPr>
              <a:t>19</a:t>
            </a:fld>
            <a:endParaRPr lang="en-US" altLang="en-US" sz="1300"/>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5319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383F255-F65D-4587-9AA3-AE32F7222381}" type="slidenum">
              <a:rPr lang="en-US" altLang="en-US" sz="1300"/>
              <a:pPr eaLnBrk="1" hangingPunct="1">
                <a:spcBef>
                  <a:spcPct val="0"/>
                </a:spcBef>
              </a:pPr>
              <a:t>2</a:t>
            </a:fld>
            <a:endParaRPr lang="en-US" altLang="en-US" sz="1300"/>
          </a:p>
        </p:txBody>
      </p:sp>
      <p:sp>
        <p:nvSpPr>
          <p:cNvPr id="153603" name="Rectangle 2"/>
          <p:cNvSpPr>
            <a:spLocks noRo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55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F94EEBD-CB74-4355-B2D8-516E6DE175AE}" type="slidenum">
              <a:rPr lang="en-US" altLang="en-US" sz="1300"/>
              <a:pPr eaLnBrk="1" hangingPunct="1">
                <a:spcBef>
                  <a:spcPct val="0"/>
                </a:spcBef>
              </a:pPr>
              <a:t>20</a:t>
            </a:fld>
            <a:endParaRPr lang="en-US" altLang="en-US" sz="1300"/>
          </a:p>
        </p:txBody>
      </p:sp>
      <p:sp>
        <p:nvSpPr>
          <p:cNvPr id="172035" name="Rectangle 2"/>
          <p:cNvSpPr>
            <a:spLocks noRo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82090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8E0E12-15A1-4F25-9670-74D22B7FB0EE}" type="slidenum">
              <a:rPr lang="en-US" altLang="en-US" sz="1300"/>
              <a:pPr eaLnBrk="1" hangingPunct="1">
                <a:spcBef>
                  <a:spcPct val="0"/>
                </a:spcBef>
              </a:pPr>
              <a:t>21</a:t>
            </a:fld>
            <a:endParaRPr lang="en-US" altLang="en-US" sz="1300"/>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8282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E389B17-62B2-4D5A-AD37-E4B4F3BAB415}" type="slidenum">
              <a:rPr lang="en-US" altLang="en-US" sz="1300"/>
              <a:pPr eaLnBrk="1" hangingPunct="1">
                <a:spcBef>
                  <a:spcPct val="0"/>
                </a:spcBef>
              </a:pPr>
              <a:t>22</a:t>
            </a:fld>
            <a:endParaRPr lang="en-US" altLang="en-US" sz="1300"/>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51627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1A22AE9-9745-4E84-AF43-B9B4FE559095}" type="slidenum">
              <a:rPr lang="en-US" altLang="en-US" sz="1300"/>
              <a:pPr eaLnBrk="1" hangingPunct="1">
                <a:spcBef>
                  <a:spcPct val="0"/>
                </a:spcBef>
              </a:pPr>
              <a:t>23</a:t>
            </a:fld>
            <a:endParaRPr lang="en-US" altLang="en-US" sz="1300"/>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35063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2322623-BD64-4F3E-95B1-67DA62DB62FF}" type="slidenum">
              <a:rPr lang="en-US" altLang="en-US" sz="1300"/>
              <a:pPr eaLnBrk="1" hangingPunct="1">
                <a:spcBef>
                  <a:spcPct val="0"/>
                </a:spcBef>
              </a:pPr>
              <a:t>24</a:t>
            </a:fld>
            <a:endParaRPr lang="en-US" altLang="en-US" sz="1300"/>
          </a:p>
        </p:txBody>
      </p:sp>
      <p:sp>
        <p:nvSpPr>
          <p:cNvPr id="176131" name="Rectangle 2"/>
          <p:cNvSpPr>
            <a:spLocks noRo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00849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7A8EFB8-ACFF-4A2B-93CA-C100831516D0}" type="slidenum">
              <a:rPr lang="en-US" altLang="en-US" sz="1300"/>
              <a:pPr eaLnBrk="1" hangingPunct="1">
                <a:spcBef>
                  <a:spcPct val="0"/>
                </a:spcBef>
              </a:pPr>
              <a:t>25</a:t>
            </a:fld>
            <a:endParaRPr lang="en-US" altLang="en-US" sz="1300"/>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9929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1A52785-FFB2-49E1-86B1-705E73785E34}" type="slidenum">
              <a:rPr lang="en-US" altLang="en-US" sz="1300"/>
              <a:pPr eaLnBrk="1" hangingPunct="1">
                <a:spcBef>
                  <a:spcPct val="0"/>
                </a:spcBef>
              </a:pPr>
              <a:t>26</a:t>
            </a:fld>
            <a:endParaRPr lang="en-US" altLang="en-US" sz="1300"/>
          </a:p>
        </p:txBody>
      </p:sp>
      <p:sp>
        <p:nvSpPr>
          <p:cNvPr id="178179" name="Rectangle 2"/>
          <p:cNvSpPr>
            <a:spLocks noRo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09316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FE6567F-B1A9-4A69-93E5-3D71E6D6D2E1}" type="slidenum">
              <a:rPr lang="en-US" altLang="en-US" sz="1300"/>
              <a:pPr eaLnBrk="1" hangingPunct="1">
                <a:spcBef>
                  <a:spcPct val="0"/>
                </a:spcBef>
              </a:pPr>
              <a:t>27</a:t>
            </a:fld>
            <a:endParaRPr lang="en-US" altLang="en-US" sz="1300"/>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1913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5018896-B6D6-47AC-8944-80FCA6635691}" type="slidenum">
              <a:rPr lang="en-US" altLang="en-US" sz="1300"/>
              <a:pPr eaLnBrk="1" hangingPunct="1">
                <a:spcBef>
                  <a:spcPct val="0"/>
                </a:spcBef>
              </a:pPr>
              <a:t>28</a:t>
            </a:fld>
            <a:endParaRPr lang="en-US" altLang="en-US" sz="1300"/>
          </a:p>
        </p:txBody>
      </p:sp>
      <p:sp>
        <p:nvSpPr>
          <p:cNvPr id="180227" name="Rectangle 2"/>
          <p:cNvSpPr>
            <a:spLocks noRo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8863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6F8384-F380-4473-AB00-10BBBBDB0EB6}" type="slidenum">
              <a:rPr lang="en-US" altLang="en-US" sz="1300"/>
              <a:pPr eaLnBrk="1" hangingPunct="1">
                <a:spcBef>
                  <a:spcPct val="0"/>
                </a:spcBef>
              </a:pPr>
              <a:t>29</a:t>
            </a:fld>
            <a:endParaRPr lang="en-US" altLang="en-US" sz="1300"/>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205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AA2D460-3B15-4DFB-8E92-BE25134AA98E}" type="slidenum">
              <a:rPr lang="en-US" altLang="en-US" sz="1300"/>
              <a:pPr eaLnBrk="1" hangingPunct="1">
                <a:spcBef>
                  <a:spcPct val="0"/>
                </a:spcBef>
              </a:pPr>
              <a:t>3</a:t>
            </a:fld>
            <a:endParaRPr lang="en-US" altLang="en-US" sz="1300"/>
          </a:p>
        </p:txBody>
      </p:sp>
      <p:sp>
        <p:nvSpPr>
          <p:cNvPr id="154627" name="Rectangle 2"/>
          <p:cNvSpPr>
            <a:spLocks noRo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85886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C8DAC4D-97AA-4AEC-8DDC-3320E7078F4D}" type="slidenum">
              <a:rPr lang="en-US" altLang="en-US" sz="1300"/>
              <a:pPr eaLnBrk="1" hangingPunct="1">
                <a:spcBef>
                  <a:spcPct val="0"/>
                </a:spcBef>
              </a:pPr>
              <a:t>30</a:t>
            </a:fld>
            <a:endParaRPr lang="en-US" altLang="en-US" sz="1300"/>
          </a:p>
        </p:txBody>
      </p:sp>
      <p:sp>
        <p:nvSpPr>
          <p:cNvPr id="182275" name="Rectangle 2"/>
          <p:cNvSpPr>
            <a:spLocks noRo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01332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44CCAD6-B230-43BE-AD7E-D6F8FD1D9051}" type="slidenum">
              <a:rPr lang="en-US" altLang="en-US" sz="1300"/>
              <a:pPr eaLnBrk="1" hangingPunct="1">
                <a:spcBef>
                  <a:spcPct val="0"/>
                </a:spcBef>
              </a:pPr>
              <a:t>31</a:t>
            </a:fld>
            <a:endParaRPr lang="en-US" altLang="en-US" sz="1300"/>
          </a:p>
        </p:txBody>
      </p:sp>
      <p:sp>
        <p:nvSpPr>
          <p:cNvPr id="183299" name="Rectangle 2"/>
          <p:cNvSpPr>
            <a:spLocks noRo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55808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FF7343-F3CA-4F1E-B43B-8C47B8E85F31}" type="slidenum">
              <a:rPr lang="en-US" altLang="en-US" sz="1300"/>
              <a:pPr eaLnBrk="1" hangingPunct="1">
                <a:spcBef>
                  <a:spcPct val="0"/>
                </a:spcBef>
              </a:pPr>
              <a:t>32</a:t>
            </a:fld>
            <a:endParaRPr lang="en-US" altLang="en-US" sz="1300"/>
          </a:p>
        </p:txBody>
      </p:sp>
      <p:sp>
        <p:nvSpPr>
          <p:cNvPr id="184323" name="Rectangle 2"/>
          <p:cNvSpPr>
            <a:spLocks noRo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9173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6346CEA-C859-4E16-90DA-96E3D10A6678}" type="slidenum">
              <a:rPr lang="en-US" altLang="en-US" sz="1300"/>
              <a:pPr eaLnBrk="1" hangingPunct="1">
                <a:spcBef>
                  <a:spcPct val="0"/>
                </a:spcBef>
              </a:pPr>
              <a:t>33</a:t>
            </a:fld>
            <a:endParaRPr lang="en-US" altLang="en-US" sz="1300"/>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7107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523CE-2623-48B4-AADE-9F4A27812ABF}" type="slidenum">
              <a:rPr lang="en-US" altLang="en-US" sz="1300"/>
              <a:pPr eaLnBrk="1" hangingPunct="1">
                <a:spcBef>
                  <a:spcPct val="0"/>
                </a:spcBef>
              </a:pPr>
              <a:t>34</a:t>
            </a:fld>
            <a:endParaRPr lang="en-US" altLang="en-US" sz="1300"/>
          </a:p>
        </p:txBody>
      </p:sp>
      <p:sp>
        <p:nvSpPr>
          <p:cNvPr id="186371" name="Rectangle 2"/>
          <p:cNvSpPr>
            <a:spLocks noRo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86075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5C3BF79-F235-41D0-885C-20BBC14D9B0C}" type="slidenum">
              <a:rPr lang="en-US" altLang="en-US" sz="1300"/>
              <a:pPr eaLnBrk="1" hangingPunct="1">
                <a:spcBef>
                  <a:spcPct val="0"/>
                </a:spcBef>
              </a:pPr>
              <a:t>35</a:t>
            </a:fld>
            <a:endParaRPr lang="en-US" altLang="en-US" sz="1300"/>
          </a:p>
        </p:txBody>
      </p:sp>
      <p:sp>
        <p:nvSpPr>
          <p:cNvPr id="187395" name="Rectangle 2"/>
          <p:cNvSpPr>
            <a:spLocks noRo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66957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95498F-2382-4949-B890-580155F911FB}" type="slidenum">
              <a:rPr lang="en-US" altLang="en-US" sz="1300"/>
              <a:pPr eaLnBrk="1" hangingPunct="1">
                <a:spcBef>
                  <a:spcPct val="0"/>
                </a:spcBef>
              </a:pPr>
              <a:t>36</a:t>
            </a:fld>
            <a:endParaRPr lang="en-US" altLang="en-US" sz="1300"/>
          </a:p>
        </p:txBody>
      </p:sp>
      <p:sp>
        <p:nvSpPr>
          <p:cNvPr id="188419" name="Rectangle 2"/>
          <p:cNvSpPr>
            <a:spLocks noRot="1"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43891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CEE4B95-C76D-41F2-BB8C-AD1596BE9182}" type="slidenum">
              <a:rPr lang="en-US" altLang="en-US" sz="1300"/>
              <a:pPr eaLnBrk="1" hangingPunct="1">
                <a:spcBef>
                  <a:spcPct val="0"/>
                </a:spcBef>
              </a:pPr>
              <a:t>37</a:t>
            </a:fld>
            <a:endParaRPr lang="en-US" altLang="en-US" sz="1300"/>
          </a:p>
        </p:txBody>
      </p:sp>
      <p:sp>
        <p:nvSpPr>
          <p:cNvPr id="189443" name="Rectangle 2"/>
          <p:cNvSpPr>
            <a:spLocks noRo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98097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529ED3-0F23-4554-956E-9345824AB71F}" type="slidenum">
              <a:rPr lang="en-US" altLang="en-US" sz="1300"/>
              <a:pPr eaLnBrk="1" hangingPunct="1">
                <a:spcBef>
                  <a:spcPct val="0"/>
                </a:spcBef>
              </a:pPr>
              <a:t>38</a:t>
            </a:fld>
            <a:endParaRPr lang="en-US" altLang="en-US" sz="1300"/>
          </a:p>
        </p:txBody>
      </p:sp>
      <p:sp>
        <p:nvSpPr>
          <p:cNvPr id="190467" name="Rectangle 2"/>
          <p:cNvSpPr>
            <a:spLocks noRo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8560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210F579-42CD-4D78-8422-9D535B3DE767}" type="slidenum">
              <a:rPr lang="en-US" altLang="en-US" sz="1300"/>
              <a:pPr eaLnBrk="1" hangingPunct="1">
                <a:spcBef>
                  <a:spcPct val="0"/>
                </a:spcBef>
              </a:pPr>
              <a:t>39</a:t>
            </a:fld>
            <a:endParaRPr lang="en-US" altLang="en-US" sz="1300"/>
          </a:p>
        </p:txBody>
      </p:sp>
      <p:sp>
        <p:nvSpPr>
          <p:cNvPr id="191491" name="Rectangle 2"/>
          <p:cNvSpPr>
            <a:spLocks noRo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621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EB93C0D-4BED-47FD-B35A-571AEF456225}" type="slidenum">
              <a:rPr lang="en-US" altLang="en-US" sz="1300"/>
              <a:pPr eaLnBrk="1" hangingPunct="1">
                <a:spcBef>
                  <a:spcPct val="0"/>
                </a:spcBef>
              </a:pPr>
              <a:t>4</a:t>
            </a:fld>
            <a:endParaRPr lang="en-US" altLang="en-US" sz="1300"/>
          </a:p>
        </p:txBody>
      </p:sp>
      <p:sp>
        <p:nvSpPr>
          <p:cNvPr id="155651" name="Rectangle 2"/>
          <p:cNvSpPr>
            <a:spLocks noRo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27329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A4B31C5-AAAF-4CA1-8674-8550BDB51448}" type="slidenum">
              <a:rPr lang="en-US" altLang="en-US" sz="1300"/>
              <a:pPr eaLnBrk="1" hangingPunct="1">
                <a:spcBef>
                  <a:spcPct val="0"/>
                </a:spcBef>
              </a:pPr>
              <a:t>40</a:t>
            </a:fld>
            <a:endParaRPr lang="en-US" altLang="en-US" sz="1300"/>
          </a:p>
        </p:txBody>
      </p:sp>
      <p:sp>
        <p:nvSpPr>
          <p:cNvPr id="192515" name="Rectangle 2"/>
          <p:cNvSpPr>
            <a:spLocks noRot="1"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273028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3D9E586-EA9A-4EFD-9D03-5273BFF58B3C}" type="slidenum">
              <a:rPr lang="en-US" altLang="en-US" sz="1300"/>
              <a:pPr eaLnBrk="1" hangingPunct="1">
                <a:spcBef>
                  <a:spcPct val="0"/>
                </a:spcBef>
              </a:pPr>
              <a:t>41</a:t>
            </a:fld>
            <a:endParaRPr lang="en-US" altLang="en-US" sz="1300"/>
          </a:p>
        </p:txBody>
      </p:sp>
      <p:sp>
        <p:nvSpPr>
          <p:cNvPr id="193539" name="Rectangle 2"/>
          <p:cNvSpPr>
            <a:spLocks noRo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2230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C2E2FB1-17AE-471F-8CD8-4B685065D08B}" type="slidenum">
              <a:rPr lang="en-US" altLang="en-US" sz="1300"/>
              <a:pPr eaLnBrk="1" hangingPunct="1">
                <a:spcBef>
                  <a:spcPct val="0"/>
                </a:spcBef>
              </a:pPr>
              <a:t>42</a:t>
            </a:fld>
            <a:endParaRPr lang="en-US" altLang="en-US" sz="1300"/>
          </a:p>
        </p:txBody>
      </p:sp>
      <p:sp>
        <p:nvSpPr>
          <p:cNvPr id="194563" name="Rectangle 2"/>
          <p:cNvSpPr>
            <a:spLocks noRot="1"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55282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820E4D0-5532-4B24-BCED-521D79D22434}" type="slidenum">
              <a:rPr lang="en-US" altLang="en-US" sz="1300"/>
              <a:pPr eaLnBrk="1" hangingPunct="1">
                <a:spcBef>
                  <a:spcPct val="0"/>
                </a:spcBef>
              </a:pPr>
              <a:t>43</a:t>
            </a:fld>
            <a:endParaRPr lang="en-US" altLang="en-US" sz="1300"/>
          </a:p>
        </p:txBody>
      </p:sp>
      <p:sp>
        <p:nvSpPr>
          <p:cNvPr id="195587" name="Rectangle 2"/>
          <p:cNvSpPr>
            <a:spLocks noRo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7806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319C8AD-3EB4-4940-BC68-4670684C50AC}" type="slidenum">
              <a:rPr lang="en-US" altLang="en-US" sz="1300"/>
              <a:pPr eaLnBrk="1" hangingPunct="1">
                <a:spcBef>
                  <a:spcPct val="0"/>
                </a:spcBef>
              </a:pPr>
              <a:t>44</a:t>
            </a:fld>
            <a:endParaRPr lang="en-US" altLang="en-US" sz="1300"/>
          </a:p>
        </p:txBody>
      </p:sp>
      <p:sp>
        <p:nvSpPr>
          <p:cNvPr id="196611" name="Rectangle 2"/>
          <p:cNvSpPr>
            <a:spLocks noRo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53033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F92AC20-802B-434B-901E-CF963D4A41A3}" type="slidenum">
              <a:rPr lang="en-US" altLang="en-US" sz="1300"/>
              <a:pPr eaLnBrk="1" hangingPunct="1">
                <a:spcBef>
                  <a:spcPct val="0"/>
                </a:spcBef>
              </a:pPr>
              <a:t>45</a:t>
            </a:fld>
            <a:endParaRPr lang="en-US" altLang="en-US" sz="1300"/>
          </a:p>
        </p:txBody>
      </p:sp>
      <p:sp>
        <p:nvSpPr>
          <p:cNvPr id="197635" name="Rectangle 2"/>
          <p:cNvSpPr>
            <a:spLocks noRo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42002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2A41B1-38CC-49C5-A3F5-143A2A119674}" type="slidenum">
              <a:rPr lang="en-US" altLang="en-US" sz="1300"/>
              <a:pPr eaLnBrk="1" hangingPunct="1">
                <a:spcBef>
                  <a:spcPct val="0"/>
                </a:spcBef>
              </a:pPr>
              <a:t>46</a:t>
            </a:fld>
            <a:endParaRPr lang="en-US" altLang="en-US" sz="1300"/>
          </a:p>
        </p:txBody>
      </p:sp>
      <p:sp>
        <p:nvSpPr>
          <p:cNvPr id="198659" name="Rectangle 2"/>
          <p:cNvSpPr>
            <a:spLocks noRot="1"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49152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06677F-7B79-404E-ADEB-5E3618D5977F}" type="slidenum">
              <a:rPr lang="en-US" altLang="en-US" sz="1300"/>
              <a:pPr eaLnBrk="1" hangingPunct="1">
                <a:spcBef>
                  <a:spcPct val="0"/>
                </a:spcBef>
              </a:pPr>
              <a:t>47</a:t>
            </a:fld>
            <a:endParaRPr lang="en-US" altLang="en-US" sz="1300"/>
          </a:p>
        </p:txBody>
      </p:sp>
      <p:sp>
        <p:nvSpPr>
          <p:cNvPr id="199683" name="Rectangle 2"/>
          <p:cNvSpPr>
            <a:spLocks noRo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5970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F9C22A8-CE42-41F3-9A6D-263D28A99D64}" type="slidenum">
              <a:rPr lang="en-US" altLang="en-US" sz="1300"/>
              <a:pPr eaLnBrk="1" hangingPunct="1">
                <a:spcBef>
                  <a:spcPct val="0"/>
                </a:spcBef>
              </a:pPr>
              <a:t>48</a:t>
            </a:fld>
            <a:endParaRPr lang="en-US" altLang="en-US" sz="1300"/>
          </a:p>
        </p:txBody>
      </p:sp>
      <p:sp>
        <p:nvSpPr>
          <p:cNvPr id="200707" name="Rectangle 2"/>
          <p:cNvSpPr>
            <a:spLocks noRot="1"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37884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6EE5A1E-7EC4-49B9-BF91-0698A5C8AF34}" type="slidenum">
              <a:rPr lang="en-US" altLang="en-US" sz="1300"/>
              <a:pPr eaLnBrk="1" hangingPunct="1">
                <a:spcBef>
                  <a:spcPct val="0"/>
                </a:spcBef>
              </a:pPr>
              <a:t>49</a:t>
            </a:fld>
            <a:endParaRPr lang="en-US" altLang="en-US" sz="1300"/>
          </a:p>
        </p:txBody>
      </p:sp>
      <p:sp>
        <p:nvSpPr>
          <p:cNvPr id="201731" name="Rectangle 2"/>
          <p:cNvSpPr>
            <a:spLocks noRo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2237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015BCB8-1A15-4A23-9759-5F0F44C11B27}" type="slidenum">
              <a:rPr lang="en-US" altLang="en-US" sz="1300"/>
              <a:pPr eaLnBrk="1" hangingPunct="1">
                <a:spcBef>
                  <a:spcPct val="0"/>
                </a:spcBef>
              </a:pPr>
              <a:t>5</a:t>
            </a:fld>
            <a:endParaRPr lang="en-US" altLang="en-US" sz="1300"/>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439876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E523E0-2CC3-4B6A-84E2-C2CC87476A2C}" type="slidenum">
              <a:rPr lang="en-US" altLang="en-US" sz="1300"/>
              <a:pPr eaLnBrk="1" hangingPunct="1">
                <a:spcBef>
                  <a:spcPct val="0"/>
                </a:spcBef>
              </a:pPr>
              <a:t>50</a:t>
            </a:fld>
            <a:endParaRPr lang="en-US" altLang="en-US" sz="1300"/>
          </a:p>
        </p:txBody>
      </p:sp>
      <p:sp>
        <p:nvSpPr>
          <p:cNvPr id="202755" name="Rectangle 2"/>
          <p:cNvSpPr>
            <a:spLocks noRot="1"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436628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C391C6-E6DB-4089-A7F1-FD19CE1A8B61}" type="slidenum">
              <a:rPr lang="en-US" altLang="en-US" sz="1300"/>
              <a:pPr eaLnBrk="1" hangingPunct="1">
                <a:spcBef>
                  <a:spcPct val="0"/>
                </a:spcBef>
              </a:pPr>
              <a:t>51</a:t>
            </a:fld>
            <a:endParaRPr lang="en-US" altLang="en-US" sz="1300"/>
          </a:p>
        </p:txBody>
      </p:sp>
      <p:sp>
        <p:nvSpPr>
          <p:cNvPr id="203779" name="Rectangle 2"/>
          <p:cNvSpPr>
            <a:spLocks noRo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90290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616222-369E-4E3B-AD77-B1CFFC37292C}" type="slidenum">
              <a:rPr lang="en-US" altLang="en-US" sz="1300"/>
              <a:pPr eaLnBrk="1" hangingPunct="1">
                <a:spcBef>
                  <a:spcPct val="0"/>
                </a:spcBef>
              </a:pPr>
              <a:t>52</a:t>
            </a:fld>
            <a:endParaRPr lang="en-US" altLang="en-US" sz="1300"/>
          </a:p>
        </p:txBody>
      </p:sp>
      <p:sp>
        <p:nvSpPr>
          <p:cNvPr id="204803" name="Rectangle 2"/>
          <p:cNvSpPr>
            <a:spLocks noRo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9868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71C4FE7-7799-4C7B-AFDD-246C495E7B08}" type="slidenum">
              <a:rPr lang="en-US" altLang="en-US" sz="1300"/>
              <a:pPr eaLnBrk="1" hangingPunct="1">
                <a:spcBef>
                  <a:spcPct val="0"/>
                </a:spcBef>
              </a:pPr>
              <a:t>53</a:t>
            </a:fld>
            <a:endParaRPr lang="en-US" altLang="en-US" sz="1300"/>
          </a:p>
        </p:txBody>
      </p:sp>
      <p:sp>
        <p:nvSpPr>
          <p:cNvPr id="205827" name="Rectangle 2"/>
          <p:cNvSpPr>
            <a:spLocks noRo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90019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DA7C6B7-F99B-441B-B038-D447B9B5D12C}" type="slidenum">
              <a:rPr lang="en-US" altLang="en-US" sz="1300"/>
              <a:pPr eaLnBrk="1" hangingPunct="1">
                <a:spcBef>
                  <a:spcPct val="0"/>
                </a:spcBef>
              </a:pPr>
              <a:t>54</a:t>
            </a:fld>
            <a:endParaRPr lang="en-US" altLang="en-US" sz="1300"/>
          </a:p>
        </p:txBody>
      </p:sp>
      <p:sp>
        <p:nvSpPr>
          <p:cNvPr id="206851" name="Rectangle 2"/>
          <p:cNvSpPr>
            <a:spLocks noRo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0985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040301F-3D5E-4137-9F56-BB6218A051D1}" type="slidenum">
              <a:rPr lang="en-US" altLang="en-US" sz="1300"/>
              <a:pPr eaLnBrk="1" hangingPunct="1">
                <a:spcBef>
                  <a:spcPct val="0"/>
                </a:spcBef>
              </a:pPr>
              <a:t>55</a:t>
            </a:fld>
            <a:endParaRPr lang="en-US" altLang="en-US" sz="1300"/>
          </a:p>
        </p:txBody>
      </p:sp>
      <p:sp>
        <p:nvSpPr>
          <p:cNvPr id="207875" name="Rectangle 2"/>
          <p:cNvSpPr>
            <a:spLocks noRo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7843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0DCF92E-EA4E-4FFD-982E-B88EC0829CCD}" type="slidenum">
              <a:rPr lang="en-US" altLang="en-US" sz="1300"/>
              <a:pPr eaLnBrk="1" hangingPunct="1">
                <a:spcBef>
                  <a:spcPct val="0"/>
                </a:spcBef>
              </a:pPr>
              <a:t>56</a:t>
            </a:fld>
            <a:endParaRPr lang="en-US" altLang="en-US" sz="1300"/>
          </a:p>
        </p:txBody>
      </p:sp>
      <p:sp>
        <p:nvSpPr>
          <p:cNvPr id="208899" name="Rectangle 2"/>
          <p:cNvSpPr>
            <a:spLocks noRo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655049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C2044AF-BEC9-4F31-87B6-87019F8BC81F}" type="slidenum">
              <a:rPr lang="en-US" altLang="en-US" sz="1300"/>
              <a:pPr eaLnBrk="1" hangingPunct="1">
                <a:spcBef>
                  <a:spcPct val="0"/>
                </a:spcBef>
              </a:pPr>
              <a:t>57</a:t>
            </a:fld>
            <a:endParaRPr lang="en-US" altLang="en-US" sz="1300"/>
          </a:p>
        </p:txBody>
      </p:sp>
      <p:sp>
        <p:nvSpPr>
          <p:cNvPr id="209923" name="Rectangle 2"/>
          <p:cNvSpPr>
            <a:spLocks noRo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552388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2506BCC-050E-401C-B614-7D4D3FF662B8}" type="slidenum">
              <a:rPr lang="en-US" altLang="en-US" sz="1300"/>
              <a:pPr eaLnBrk="1" hangingPunct="1">
                <a:spcBef>
                  <a:spcPct val="0"/>
                </a:spcBef>
              </a:pPr>
              <a:t>58</a:t>
            </a:fld>
            <a:endParaRPr lang="en-US" altLang="en-US" sz="1300"/>
          </a:p>
        </p:txBody>
      </p:sp>
      <p:sp>
        <p:nvSpPr>
          <p:cNvPr id="210947" name="Rectangle 2"/>
          <p:cNvSpPr>
            <a:spLocks noRo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08089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BE47E7-5B95-4A70-B4D9-CA13F849DD98}" type="slidenum">
              <a:rPr lang="en-US" altLang="en-US" sz="1300"/>
              <a:pPr eaLnBrk="1" hangingPunct="1">
                <a:spcBef>
                  <a:spcPct val="0"/>
                </a:spcBef>
              </a:pPr>
              <a:t>59</a:t>
            </a:fld>
            <a:endParaRPr lang="en-US" altLang="en-US" sz="1300"/>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8274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3B8BB5-8784-434E-90F3-0CD689EB055F}" type="slidenum">
              <a:rPr lang="en-US" altLang="en-US" sz="1300"/>
              <a:pPr eaLnBrk="1" hangingPunct="1">
                <a:spcBef>
                  <a:spcPct val="0"/>
                </a:spcBef>
              </a:pPr>
              <a:t>6</a:t>
            </a:fld>
            <a:endParaRPr lang="en-US" altLang="en-US" sz="1300"/>
          </a:p>
        </p:txBody>
      </p:sp>
      <p:sp>
        <p:nvSpPr>
          <p:cNvPr id="157699" name="Rectangle 2"/>
          <p:cNvSpPr>
            <a:spLocks noRo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198967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8BB4F50-F936-4688-ACD8-64A447DBD4F6}" type="slidenum">
              <a:rPr lang="en-US" altLang="en-US" sz="1300"/>
              <a:pPr eaLnBrk="1" hangingPunct="1">
                <a:spcBef>
                  <a:spcPct val="0"/>
                </a:spcBef>
              </a:pPr>
              <a:t>60</a:t>
            </a:fld>
            <a:endParaRPr lang="en-US" altLang="en-US" sz="1300"/>
          </a:p>
        </p:txBody>
      </p:sp>
      <p:sp>
        <p:nvSpPr>
          <p:cNvPr id="212995" name="Rectangle 2"/>
          <p:cNvSpPr>
            <a:spLocks noRo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515925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796A61-7B9B-4FF2-8EEF-0E04A20F2174}" type="slidenum">
              <a:rPr lang="en-US" altLang="en-US" sz="1300"/>
              <a:pPr eaLnBrk="1" hangingPunct="1">
                <a:spcBef>
                  <a:spcPct val="0"/>
                </a:spcBef>
              </a:pPr>
              <a:t>61</a:t>
            </a:fld>
            <a:endParaRPr lang="en-US" altLang="en-US" sz="1300"/>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714137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C9E1E76-296E-4840-8F38-DA81D0BB0426}" type="slidenum">
              <a:rPr lang="en-US" altLang="en-US" sz="1300"/>
              <a:pPr eaLnBrk="1" hangingPunct="1">
                <a:spcBef>
                  <a:spcPct val="0"/>
                </a:spcBef>
              </a:pPr>
              <a:t>62</a:t>
            </a:fld>
            <a:endParaRPr lang="en-US" altLang="en-US" sz="1300"/>
          </a:p>
        </p:txBody>
      </p:sp>
      <p:sp>
        <p:nvSpPr>
          <p:cNvPr id="215043" name="Rectangle 2"/>
          <p:cNvSpPr>
            <a:spLocks noRo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06529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6D9E164-6697-4B7D-B76B-F136A379877E}" type="slidenum">
              <a:rPr lang="en-US" altLang="en-US" sz="1300"/>
              <a:pPr eaLnBrk="1" hangingPunct="1">
                <a:spcBef>
                  <a:spcPct val="0"/>
                </a:spcBef>
              </a:pPr>
              <a:t>63</a:t>
            </a:fld>
            <a:endParaRPr lang="en-US" altLang="en-US" sz="1300"/>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2505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E3AE44A-CB10-45F2-89B1-19B73B745A95}" type="slidenum">
              <a:rPr lang="en-US" altLang="en-US" sz="1300"/>
              <a:pPr eaLnBrk="1" hangingPunct="1">
                <a:spcBef>
                  <a:spcPct val="0"/>
                </a:spcBef>
              </a:pPr>
              <a:t>64</a:t>
            </a:fld>
            <a:endParaRPr lang="en-US" altLang="en-US" sz="1300"/>
          </a:p>
        </p:txBody>
      </p:sp>
      <p:sp>
        <p:nvSpPr>
          <p:cNvPr id="217091" name="Rectangle 2"/>
          <p:cNvSpPr>
            <a:spLocks noRo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562959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C8FE0CF-9156-4683-A82B-EAF2F82BB0D7}" type="slidenum">
              <a:rPr lang="en-US" altLang="en-US" sz="1300"/>
              <a:pPr eaLnBrk="1" hangingPunct="1">
                <a:spcBef>
                  <a:spcPct val="0"/>
                </a:spcBef>
              </a:pPr>
              <a:t>65</a:t>
            </a:fld>
            <a:endParaRPr lang="en-US" altLang="en-US" sz="1300"/>
          </a:p>
        </p:txBody>
      </p:sp>
      <p:sp>
        <p:nvSpPr>
          <p:cNvPr id="218115" name="Rectangle 2"/>
          <p:cNvSpPr>
            <a:spLocks noRo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56636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E0F994-53DA-454F-B32A-DA5B9F35284F}" type="slidenum">
              <a:rPr lang="en-US" altLang="en-US" sz="1300"/>
              <a:pPr eaLnBrk="1" hangingPunct="1">
                <a:spcBef>
                  <a:spcPct val="0"/>
                </a:spcBef>
              </a:pPr>
              <a:t>66</a:t>
            </a:fld>
            <a:endParaRPr lang="en-US" altLang="en-US" sz="1300"/>
          </a:p>
        </p:txBody>
      </p:sp>
      <p:sp>
        <p:nvSpPr>
          <p:cNvPr id="219139" name="Rectangle 2"/>
          <p:cNvSpPr>
            <a:spLocks noRot="1"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228967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71F5E-4746-4DD1-8960-C48C77C25BF3}" type="slidenum">
              <a:rPr lang="en-US" altLang="en-US" sz="1300"/>
              <a:pPr eaLnBrk="1" hangingPunct="1">
                <a:spcBef>
                  <a:spcPct val="0"/>
                </a:spcBef>
              </a:pPr>
              <a:t>67</a:t>
            </a:fld>
            <a:endParaRPr lang="en-US" altLang="en-US" sz="1300"/>
          </a:p>
        </p:txBody>
      </p:sp>
      <p:sp>
        <p:nvSpPr>
          <p:cNvPr id="220163" name="Rectangle 2"/>
          <p:cNvSpPr>
            <a:spLocks noRo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678877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02268-62C9-4181-B237-7FC2E57C4EEC}" type="slidenum">
              <a:rPr lang="en-US" altLang="en-US" sz="1300"/>
              <a:pPr eaLnBrk="1" hangingPunct="1">
                <a:spcBef>
                  <a:spcPct val="0"/>
                </a:spcBef>
              </a:pPr>
              <a:t>68</a:t>
            </a:fld>
            <a:endParaRPr lang="en-US" altLang="en-US" sz="1300"/>
          </a:p>
        </p:txBody>
      </p:sp>
      <p:sp>
        <p:nvSpPr>
          <p:cNvPr id="221187" name="Rectangle 2"/>
          <p:cNvSpPr>
            <a:spLocks noRot="1"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279172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00928F-575B-417B-851C-2BA1886C1C23}" type="slidenum">
              <a:rPr lang="en-US" altLang="en-US" sz="1300"/>
              <a:pPr eaLnBrk="1" hangingPunct="1">
                <a:spcBef>
                  <a:spcPct val="0"/>
                </a:spcBef>
              </a:pPr>
              <a:t>69</a:t>
            </a:fld>
            <a:endParaRPr lang="en-US" altLang="en-US" sz="1300"/>
          </a:p>
        </p:txBody>
      </p:sp>
      <p:sp>
        <p:nvSpPr>
          <p:cNvPr id="222211" name="Rectangle 2"/>
          <p:cNvSpPr>
            <a:spLocks noRo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892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20A44C3-CF0E-4131-A752-3475C12AC01A}" type="slidenum">
              <a:rPr lang="en-US" altLang="en-US" sz="1300"/>
              <a:pPr eaLnBrk="1" hangingPunct="1">
                <a:spcBef>
                  <a:spcPct val="0"/>
                </a:spcBef>
              </a:pPr>
              <a:t>7</a:t>
            </a:fld>
            <a:endParaRPr lang="en-US" altLang="en-US" sz="1300"/>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20020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4AF2455-B9A0-486E-8D37-6265884168D2}" type="slidenum">
              <a:rPr lang="en-US" altLang="en-US" sz="1300"/>
              <a:pPr eaLnBrk="1" hangingPunct="1">
                <a:spcBef>
                  <a:spcPct val="0"/>
                </a:spcBef>
              </a:pPr>
              <a:t>70</a:t>
            </a:fld>
            <a:endParaRPr lang="en-US" altLang="en-US" sz="1300"/>
          </a:p>
        </p:txBody>
      </p:sp>
      <p:sp>
        <p:nvSpPr>
          <p:cNvPr id="223235" name="Rectangle 2"/>
          <p:cNvSpPr>
            <a:spLocks noRot="1" noChangeArrowheads="1" noTextEdit="1"/>
          </p:cNvSpPr>
          <p:nvPr>
            <p:ph type="sldImg"/>
          </p:nvPr>
        </p:nvSpPr>
        <p:spPr>
          <a:ln/>
        </p:spPr>
      </p:sp>
      <p:sp>
        <p:nvSpPr>
          <p:cNvPr id="223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280861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AACB88A-F08F-40F3-9067-77B52E4451F8}" type="slidenum">
              <a:rPr lang="en-US" altLang="en-US" sz="1300"/>
              <a:pPr eaLnBrk="1" hangingPunct="1">
                <a:spcBef>
                  <a:spcPct val="0"/>
                </a:spcBef>
              </a:pPr>
              <a:t>71</a:t>
            </a:fld>
            <a:endParaRPr lang="en-US" altLang="en-US" sz="1300"/>
          </a:p>
        </p:txBody>
      </p:sp>
      <p:sp>
        <p:nvSpPr>
          <p:cNvPr id="224259" name="Rectangle 2"/>
          <p:cNvSpPr>
            <a:spLocks noRo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20029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004616F-A805-4C0A-8CD7-C0BDA8767292}" type="slidenum">
              <a:rPr lang="en-US" altLang="en-US" sz="1300"/>
              <a:pPr eaLnBrk="1" hangingPunct="1">
                <a:spcBef>
                  <a:spcPct val="0"/>
                </a:spcBef>
              </a:pPr>
              <a:t>72</a:t>
            </a:fld>
            <a:endParaRPr lang="en-US" altLang="en-US" sz="1300"/>
          </a:p>
        </p:txBody>
      </p:sp>
      <p:sp>
        <p:nvSpPr>
          <p:cNvPr id="225283" name="Rectangle 2"/>
          <p:cNvSpPr>
            <a:spLocks noRot="1"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474278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96CC05A-E5A9-426C-AE33-77C0B83D4763}" type="slidenum">
              <a:rPr lang="en-US" altLang="en-US" sz="1300"/>
              <a:pPr eaLnBrk="1" hangingPunct="1">
                <a:spcBef>
                  <a:spcPct val="0"/>
                </a:spcBef>
              </a:pPr>
              <a:t>73</a:t>
            </a:fld>
            <a:endParaRPr lang="en-US" altLang="en-US" sz="1300"/>
          </a:p>
        </p:txBody>
      </p:sp>
      <p:sp>
        <p:nvSpPr>
          <p:cNvPr id="226307" name="Rectangle 2"/>
          <p:cNvSpPr>
            <a:spLocks noRo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855144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1919EB1-664E-4C11-8C00-9A4028DB9F7F}" type="slidenum">
              <a:rPr lang="en-US" altLang="en-US" sz="1300"/>
              <a:pPr eaLnBrk="1" hangingPunct="1">
                <a:spcBef>
                  <a:spcPct val="0"/>
                </a:spcBef>
              </a:pPr>
              <a:t>74</a:t>
            </a:fld>
            <a:endParaRPr lang="en-US" altLang="en-US" sz="1300"/>
          </a:p>
        </p:txBody>
      </p:sp>
      <p:sp>
        <p:nvSpPr>
          <p:cNvPr id="227331" name="Rectangle 2"/>
          <p:cNvSpPr>
            <a:spLocks noRot="1"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948888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542B34-BE3D-4082-9063-DA35EE98050C}" type="slidenum">
              <a:rPr lang="en-US" altLang="en-US" sz="1300"/>
              <a:pPr eaLnBrk="1" hangingPunct="1">
                <a:spcBef>
                  <a:spcPct val="0"/>
                </a:spcBef>
              </a:pPr>
              <a:t>75</a:t>
            </a:fld>
            <a:endParaRPr lang="en-US" altLang="en-US" sz="1300"/>
          </a:p>
        </p:txBody>
      </p:sp>
      <p:sp>
        <p:nvSpPr>
          <p:cNvPr id="228355" name="Rectangle 2"/>
          <p:cNvSpPr>
            <a:spLocks noRo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806093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3D123C4-9E43-4A43-B2FB-20954AB7A3AA}" type="slidenum">
              <a:rPr lang="en-US" altLang="en-US" sz="1300"/>
              <a:pPr eaLnBrk="1" hangingPunct="1">
                <a:spcBef>
                  <a:spcPct val="0"/>
                </a:spcBef>
              </a:pPr>
              <a:t>76</a:t>
            </a:fld>
            <a:endParaRPr lang="en-US" altLang="en-US" sz="1300"/>
          </a:p>
        </p:txBody>
      </p:sp>
      <p:sp>
        <p:nvSpPr>
          <p:cNvPr id="229379" name="Rectangle 2"/>
          <p:cNvSpPr>
            <a:spLocks noRo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720289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A759C80-EE78-4FE3-A347-D1E828EC7EEE}" type="slidenum">
              <a:rPr lang="en-US" altLang="en-US" sz="1300"/>
              <a:pPr eaLnBrk="1" hangingPunct="1">
                <a:spcBef>
                  <a:spcPct val="0"/>
                </a:spcBef>
              </a:pPr>
              <a:t>77</a:t>
            </a:fld>
            <a:endParaRPr lang="en-US" altLang="en-US" sz="1300"/>
          </a:p>
        </p:txBody>
      </p:sp>
      <p:sp>
        <p:nvSpPr>
          <p:cNvPr id="230403" name="Rectangle 2"/>
          <p:cNvSpPr>
            <a:spLocks noRo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788586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D7C5CD9-D123-47F8-93F0-2E3ED8D73B9E}" type="slidenum">
              <a:rPr lang="en-US" altLang="en-US" sz="1300"/>
              <a:pPr eaLnBrk="1" hangingPunct="1">
                <a:spcBef>
                  <a:spcPct val="0"/>
                </a:spcBef>
              </a:pPr>
              <a:t>78</a:t>
            </a:fld>
            <a:endParaRPr lang="en-US" altLang="en-US" sz="1300"/>
          </a:p>
        </p:txBody>
      </p:sp>
      <p:sp>
        <p:nvSpPr>
          <p:cNvPr id="231427" name="Rectangle 2"/>
          <p:cNvSpPr>
            <a:spLocks noRo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93037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051CF34-6E95-4C2A-8D26-A239005FF449}" type="slidenum">
              <a:rPr lang="en-US" altLang="en-US" sz="1300"/>
              <a:pPr eaLnBrk="1" hangingPunct="1">
                <a:spcBef>
                  <a:spcPct val="0"/>
                </a:spcBef>
              </a:pPr>
              <a:t>79</a:t>
            </a:fld>
            <a:endParaRPr lang="en-US" altLang="en-US" sz="1300"/>
          </a:p>
        </p:txBody>
      </p:sp>
      <p:sp>
        <p:nvSpPr>
          <p:cNvPr id="232451" name="Rectangle 2"/>
          <p:cNvSpPr>
            <a:spLocks noRo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097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BD61F25-1C50-49C8-9FE0-3591E74F3CE5}" type="slidenum">
              <a:rPr lang="en-US" altLang="en-US" sz="1300"/>
              <a:pPr eaLnBrk="1" hangingPunct="1">
                <a:spcBef>
                  <a:spcPct val="0"/>
                </a:spcBef>
              </a:pPr>
              <a:t>8</a:t>
            </a:fld>
            <a:endParaRPr lang="en-US" altLang="en-US" sz="1300"/>
          </a:p>
        </p:txBody>
      </p:sp>
      <p:sp>
        <p:nvSpPr>
          <p:cNvPr id="159747" name="Rectangle 2"/>
          <p:cNvSpPr>
            <a:spLocks noRo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061688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C5601F-F3F4-4799-B774-DA340B27A3A2}" type="slidenum">
              <a:rPr lang="en-US" altLang="en-US" sz="1300"/>
              <a:pPr eaLnBrk="1" hangingPunct="1">
                <a:spcBef>
                  <a:spcPct val="0"/>
                </a:spcBef>
              </a:pPr>
              <a:t>80</a:t>
            </a:fld>
            <a:endParaRPr lang="en-US" altLang="en-US" sz="1300"/>
          </a:p>
        </p:txBody>
      </p:sp>
      <p:sp>
        <p:nvSpPr>
          <p:cNvPr id="233475" name="Rectangle 2"/>
          <p:cNvSpPr>
            <a:spLocks noRot="1" noChangeArrowheads="1" noTextEdit="1"/>
          </p:cNvSpPr>
          <p:nvPr>
            <p:ph type="sldImg"/>
          </p:nvPr>
        </p:nvSpPr>
        <p:spPr>
          <a:ln/>
        </p:spPr>
      </p:sp>
      <p:sp>
        <p:nvSpPr>
          <p:cNvPr id="233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284068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994C161-6E4C-41E5-995F-7E0927638CEE}" type="slidenum">
              <a:rPr lang="en-US" altLang="en-US" sz="1300"/>
              <a:pPr eaLnBrk="1" hangingPunct="1">
                <a:spcBef>
                  <a:spcPct val="0"/>
                </a:spcBef>
              </a:pPr>
              <a:t>81</a:t>
            </a:fld>
            <a:endParaRPr lang="en-US" altLang="en-US" sz="1300"/>
          </a:p>
        </p:txBody>
      </p:sp>
      <p:sp>
        <p:nvSpPr>
          <p:cNvPr id="234499" name="Rectangle 2"/>
          <p:cNvSpPr>
            <a:spLocks noRo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039557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48C3915-BAA8-4E26-8848-80C5AD3C4770}" type="slidenum">
              <a:rPr lang="en-US" altLang="en-US" sz="1300"/>
              <a:pPr eaLnBrk="1" hangingPunct="1">
                <a:spcBef>
                  <a:spcPct val="0"/>
                </a:spcBef>
              </a:pPr>
              <a:t>82</a:t>
            </a:fld>
            <a:endParaRPr lang="en-US" altLang="en-US" sz="1300"/>
          </a:p>
        </p:txBody>
      </p:sp>
      <p:sp>
        <p:nvSpPr>
          <p:cNvPr id="235523" name="Rectangle 2"/>
          <p:cNvSpPr>
            <a:spLocks noRot="1"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211652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0F81D2B-FAC2-4317-943D-F82B7335952B}" type="slidenum">
              <a:rPr lang="en-US" altLang="en-US" sz="1300"/>
              <a:pPr eaLnBrk="1" hangingPunct="1">
                <a:spcBef>
                  <a:spcPct val="0"/>
                </a:spcBef>
              </a:pPr>
              <a:t>83</a:t>
            </a:fld>
            <a:endParaRPr lang="en-US" altLang="en-US" sz="1300"/>
          </a:p>
        </p:txBody>
      </p:sp>
      <p:sp>
        <p:nvSpPr>
          <p:cNvPr id="236547" name="Rectangle 2"/>
          <p:cNvSpPr>
            <a:spLocks noRo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21970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8E14507-AC3B-46C7-B582-6652C78C0B8E}" type="slidenum">
              <a:rPr lang="en-US" altLang="en-US" sz="1300"/>
              <a:pPr eaLnBrk="1" hangingPunct="1">
                <a:spcBef>
                  <a:spcPct val="0"/>
                </a:spcBef>
              </a:pPr>
              <a:t>84</a:t>
            </a:fld>
            <a:endParaRPr lang="en-US" altLang="en-US" sz="1300"/>
          </a:p>
        </p:txBody>
      </p:sp>
      <p:sp>
        <p:nvSpPr>
          <p:cNvPr id="237571" name="Rectangle 2"/>
          <p:cNvSpPr>
            <a:spLocks noRot="1"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07562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B27FF2E-20A1-477B-A8D4-3443E7269EF9}" type="slidenum">
              <a:rPr lang="en-US" altLang="en-US" sz="1300"/>
              <a:pPr eaLnBrk="1" hangingPunct="1">
                <a:spcBef>
                  <a:spcPct val="0"/>
                </a:spcBef>
              </a:pPr>
              <a:t>85</a:t>
            </a:fld>
            <a:endParaRPr lang="en-US" altLang="en-US" sz="1300"/>
          </a:p>
        </p:txBody>
      </p:sp>
      <p:sp>
        <p:nvSpPr>
          <p:cNvPr id="238595" name="Rectangle 2"/>
          <p:cNvSpPr>
            <a:spLocks noRo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141877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542526-FD9D-45D9-B88B-47026FD36EEE}" type="slidenum">
              <a:rPr lang="en-US" altLang="en-US" sz="1300"/>
              <a:pPr eaLnBrk="1" hangingPunct="1">
                <a:spcBef>
                  <a:spcPct val="0"/>
                </a:spcBef>
              </a:pPr>
              <a:t>86</a:t>
            </a:fld>
            <a:endParaRPr lang="en-US" altLang="en-US" sz="1300"/>
          </a:p>
        </p:txBody>
      </p:sp>
      <p:sp>
        <p:nvSpPr>
          <p:cNvPr id="239619" name="Rectangle 2"/>
          <p:cNvSpPr>
            <a:spLocks noRot="1"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97845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755EF57-F5E3-40E8-9284-8DA06D3B65D0}" type="slidenum">
              <a:rPr lang="en-US" altLang="en-US" sz="1300"/>
              <a:pPr eaLnBrk="1" hangingPunct="1">
                <a:spcBef>
                  <a:spcPct val="0"/>
                </a:spcBef>
              </a:pPr>
              <a:t>87</a:t>
            </a:fld>
            <a:endParaRPr lang="en-US" altLang="en-US" sz="1300"/>
          </a:p>
        </p:txBody>
      </p:sp>
      <p:sp>
        <p:nvSpPr>
          <p:cNvPr id="240643" name="Rectangle 2"/>
          <p:cNvSpPr>
            <a:spLocks noRo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807743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678331-E608-4594-B74D-CE37F545A757}" type="slidenum">
              <a:rPr lang="en-US" altLang="en-US" sz="1300"/>
              <a:pPr eaLnBrk="1" hangingPunct="1">
                <a:spcBef>
                  <a:spcPct val="0"/>
                </a:spcBef>
              </a:pPr>
              <a:t>88</a:t>
            </a:fld>
            <a:endParaRPr lang="en-US" altLang="en-US" sz="1300"/>
          </a:p>
        </p:txBody>
      </p:sp>
      <p:sp>
        <p:nvSpPr>
          <p:cNvPr id="241667" name="Rectangle 2"/>
          <p:cNvSpPr>
            <a:spLocks noRot="1"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249487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C2D8B2A-5535-47B5-A2F0-2E088326C60D}" type="slidenum">
              <a:rPr lang="en-US" altLang="en-US" sz="1300"/>
              <a:pPr eaLnBrk="1" hangingPunct="1">
                <a:spcBef>
                  <a:spcPct val="0"/>
                </a:spcBef>
              </a:pPr>
              <a:t>89</a:t>
            </a:fld>
            <a:endParaRPr lang="en-US" altLang="en-US" sz="1300"/>
          </a:p>
        </p:txBody>
      </p:sp>
      <p:sp>
        <p:nvSpPr>
          <p:cNvPr id="242691" name="Rectangle 2"/>
          <p:cNvSpPr>
            <a:spLocks noRo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1785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18E4758-B7A8-4F5F-A626-C63E1E94F7C9}" type="slidenum">
              <a:rPr lang="en-US" altLang="en-US" sz="1300"/>
              <a:pPr eaLnBrk="1" hangingPunct="1">
                <a:spcBef>
                  <a:spcPct val="0"/>
                </a:spcBef>
              </a:pPr>
              <a:t>9</a:t>
            </a:fld>
            <a:endParaRPr lang="en-US" altLang="en-US" sz="1300"/>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229007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036FBA-4C67-4722-AEE6-3836245909BB}" type="slidenum">
              <a:rPr lang="en-US" altLang="en-US" sz="1300"/>
              <a:pPr eaLnBrk="1" hangingPunct="1">
                <a:spcBef>
                  <a:spcPct val="0"/>
                </a:spcBef>
              </a:pPr>
              <a:t>90</a:t>
            </a:fld>
            <a:endParaRPr lang="en-US" altLang="en-US" sz="1300"/>
          </a:p>
        </p:txBody>
      </p:sp>
      <p:sp>
        <p:nvSpPr>
          <p:cNvPr id="243715" name="Rectangle 2"/>
          <p:cNvSpPr>
            <a:spLocks noRot="1"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58197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0956183-B69A-4C48-967B-3029041AA59C}" type="slidenum">
              <a:rPr lang="en-US" altLang="en-US" sz="1300"/>
              <a:pPr eaLnBrk="1" hangingPunct="1">
                <a:spcBef>
                  <a:spcPct val="0"/>
                </a:spcBef>
              </a:pPr>
              <a:t>91</a:t>
            </a:fld>
            <a:endParaRPr lang="en-US" altLang="en-US" sz="1300"/>
          </a:p>
        </p:txBody>
      </p:sp>
      <p:sp>
        <p:nvSpPr>
          <p:cNvPr id="244739" name="Rectangle 2"/>
          <p:cNvSpPr>
            <a:spLocks noRo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23574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0E62B72-9260-4B00-AE07-3EE9BF204392}" type="slidenum">
              <a:rPr lang="en-US" altLang="en-US" sz="1300"/>
              <a:pPr eaLnBrk="1" hangingPunct="1">
                <a:spcBef>
                  <a:spcPct val="0"/>
                </a:spcBef>
              </a:pPr>
              <a:t>92</a:t>
            </a:fld>
            <a:endParaRPr lang="en-US" altLang="en-US" sz="1300"/>
          </a:p>
        </p:txBody>
      </p:sp>
      <p:sp>
        <p:nvSpPr>
          <p:cNvPr id="245763" name="Rectangle 2"/>
          <p:cNvSpPr>
            <a:spLocks noRo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551192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C06052E-3BAD-4099-8535-58F283CD96D0}" type="slidenum">
              <a:rPr lang="en-US" altLang="en-US" sz="1300"/>
              <a:pPr eaLnBrk="1" hangingPunct="1">
                <a:spcBef>
                  <a:spcPct val="0"/>
                </a:spcBef>
              </a:pPr>
              <a:t>93</a:t>
            </a:fld>
            <a:endParaRPr lang="en-US" altLang="en-US" sz="1300"/>
          </a:p>
        </p:txBody>
      </p:sp>
      <p:sp>
        <p:nvSpPr>
          <p:cNvPr id="246787" name="Rectangle 2"/>
          <p:cNvSpPr>
            <a:spLocks noRo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323646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F7F0AFF-0FB3-49D5-A166-11F8996D2F76}" type="slidenum">
              <a:rPr lang="en-US" altLang="en-US" sz="1300"/>
              <a:pPr eaLnBrk="1" hangingPunct="1">
                <a:spcBef>
                  <a:spcPct val="0"/>
                </a:spcBef>
              </a:pPr>
              <a:t>94</a:t>
            </a:fld>
            <a:endParaRPr lang="en-US" altLang="en-US" sz="1300"/>
          </a:p>
        </p:txBody>
      </p:sp>
      <p:sp>
        <p:nvSpPr>
          <p:cNvPr id="247811" name="Rectangle 2"/>
          <p:cNvSpPr>
            <a:spLocks noRo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31434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0A9F6C5-0101-4646-81D7-BFB50DE8F450}" type="slidenum">
              <a:rPr lang="en-US" altLang="en-US" sz="1300"/>
              <a:pPr eaLnBrk="1" hangingPunct="1">
                <a:spcBef>
                  <a:spcPct val="0"/>
                </a:spcBef>
              </a:pPr>
              <a:t>95</a:t>
            </a:fld>
            <a:endParaRPr lang="en-US" altLang="en-US" sz="1300"/>
          </a:p>
        </p:txBody>
      </p:sp>
      <p:sp>
        <p:nvSpPr>
          <p:cNvPr id="248835" name="Rectangle 2"/>
          <p:cNvSpPr>
            <a:spLocks noRo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252560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7BCA61F-8EE1-4E28-A2C2-CACF2EB02E1A}" type="slidenum">
              <a:rPr lang="en-US" altLang="en-US" sz="1300"/>
              <a:pPr eaLnBrk="1" hangingPunct="1">
                <a:spcBef>
                  <a:spcPct val="0"/>
                </a:spcBef>
              </a:pPr>
              <a:t>96</a:t>
            </a:fld>
            <a:endParaRPr lang="en-US" altLang="en-US" sz="1300"/>
          </a:p>
        </p:txBody>
      </p:sp>
      <p:sp>
        <p:nvSpPr>
          <p:cNvPr id="249859" name="Rectangle 2"/>
          <p:cNvSpPr>
            <a:spLocks noRo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778753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0157CA-2DD5-438A-AFB1-D4B1F27605E2}" type="slidenum">
              <a:rPr lang="en-US" altLang="en-US" sz="1300"/>
              <a:pPr eaLnBrk="1" hangingPunct="1">
                <a:spcBef>
                  <a:spcPct val="0"/>
                </a:spcBef>
              </a:pPr>
              <a:t>97</a:t>
            </a:fld>
            <a:endParaRPr lang="en-US" altLang="en-US" sz="1300"/>
          </a:p>
        </p:txBody>
      </p:sp>
      <p:sp>
        <p:nvSpPr>
          <p:cNvPr id="250883" name="Rectangle 2"/>
          <p:cNvSpPr>
            <a:spLocks noRo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871966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295CA3A-BBB4-444B-9160-8928C9EBBFDF}" type="slidenum">
              <a:rPr lang="en-US" altLang="en-US" sz="1300"/>
              <a:pPr eaLnBrk="1" hangingPunct="1">
                <a:spcBef>
                  <a:spcPct val="0"/>
                </a:spcBef>
              </a:pPr>
              <a:t>98</a:t>
            </a:fld>
            <a:endParaRPr lang="en-US" altLang="en-US" sz="1300"/>
          </a:p>
        </p:txBody>
      </p:sp>
      <p:sp>
        <p:nvSpPr>
          <p:cNvPr id="251907" name="Rectangle 2"/>
          <p:cNvSpPr>
            <a:spLocks noRo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926360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defTabSz="952500" eaLnBrk="0" hangingPunct="0">
              <a:spcBef>
                <a:spcPct val="30000"/>
              </a:spcBef>
              <a:defRPr sz="1200">
                <a:solidFill>
                  <a:schemeClr val="tx1"/>
                </a:solidFill>
                <a:latin typeface="Arial" panose="020B0604020202020204" pitchFamily="34" charset="0"/>
              </a:defRPr>
            </a:lvl1pPr>
            <a:lvl2pPr marL="742950" indent="-285750" defTabSz="952500" eaLnBrk="0" hangingPunct="0">
              <a:spcBef>
                <a:spcPct val="30000"/>
              </a:spcBef>
              <a:defRPr sz="1200">
                <a:solidFill>
                  <a:schemeClr val="tx1"/>
                </a:solidFill>
                <a:latin typeface="Arial" panose="020B0604020202020204" pitchFamily="34" charset="0"/>
              </a:defRPr>
            </a:lvl2pPr>
            <a:lvl3pPr marL="1143000" indent="-228600" defTabSz="952500" eaLnBrk="0" hangingPunct="0">
              <a:spcBef>
                <a:spcPct val="30000"/>
              </a:spcBef>
              <a:defRPr sz="1200">
                <a:solidFill>
                  <a:schemeClr val="tx1"/>
                </a:solidFill>
                <a:latin typeface="Arial" panose="020B0604020202020204" pitchFamily="34" charset="0"/>
              </a:defRPr>
            </a:lvl3pPr>
            <a:lvl4pPr marL="1600200" indent="-228600" defTabSz="952500" eaLnBrk="0" hangingPunct="0">
              <a:spcBef>
                <a:spcPct val="30000"/>
              </a:spcBef>
              <a:defRPr sz="1200">
                <a:solidFill>
                  <a:schemeClr val="tx1"/>
                </a:solidFill>
                <a:latin typeface="Arial" panose="020B0604020202020204" pitchFamily="34" charset="0"/>
              </a:defRPr>
            </a:lvl4pPr>
            <a:lvl5pPr marL="2057400" indent="-228600" defTabSz="952500" eaLnBrk="0" hangingPunct="0">
              <a:spcBef>
                <a:spcPct val="30000"/>
              </a:spcBef>
              <a:defRPr sz="1200">
                <a:solidFill>
                  <a:schemeClr val="tx1"/>
                </a:solidFill>
                <a:latin typeface="Arial" panose="020B0604020202020204" pitchFamily="34" charset="0"/>
              </a:defRPr>
            </a:lvl5pPr>
            <a:lvl6pPr marL="2514600" indent="-228600" defTabSz="9525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25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25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25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167F47D-1A8F-46A4-B58B-19E58FC01326}" type="slidenum">
              <a:rPr lang="en-US" altLang="en-US" sz="1300"/>
              <a:pPr eaLnBrk="1" hangingPunct="1">
                <a:spcBef>
                  <a:spcPct val="0"/>
                </a:spcBef>
              </a:pPr>
              <a:t>99</a:t>
            </a:fld>
            <a:endParaRPr lang="en-US" altLang="en-US" sz="1300"/>
          </a:p>
        </p:txBody>
      </p:sp>
      <p:sp>
        <p:nvSpPr>
          <p:cNvPr id="252931" name="Rectangle 2"/>
          <p:cNvSpPr>
            <a:spLocks noRo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574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3352800"/>
            <a:ext cx="8229600" cy="1143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smtClean="0"/>
          </a:p>
        </p:txBody>
      </p:sp>
      <p:sp>
        <p:nvSpPr>
          <p:cNvPr id="5" name="Oval 8"/>
          <p:cNvSpPr>
            <a:spLocks noChangeArrowheads="1"/>
          </p:cNvSpPr>
          <p:nvPr/>
        </p:nvSpPr>
        <p:spPr bwMode="auto">
          <a:xfrm>
            <a:off x="444500" y="3219450"/>
            <a:ext cx="381000" cy="3810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smtClean="0"/>
          </a:p>
        </p:txBody>
      </p:sp>
      <p:sp>
        <p:nvSpPr>
          <p:cNvPr id="306178" name="Rectangle 2"/>
          <p:cNvSpPr>
            <a:spLocks noGrp="1" noChangeArrowheads="1"/>
          </p:cNvSpPr>
          <p:nvPr>
            <p:ph type="ctrTitle"/>
          </p:nvPr>
        </p:nvSpPr>
        <p:spPr>
          <a:xfrm>
            <a:off x="609600" y="1447800"/>
            <a:ext cx="7772400" cy="1470025"/>
          </a:xfrm>
        </p:spPr>
        <p:txBody>
          <a:bodyPr/>
          <a:lstStyle>
            <a:lvl1pPr>
              <a:defRPr/>
            </a:lvl1pPr>
          </a:lstStyle>
          <a:p>
            <a:pPr lvl="0"/>
            <a:r>
              <a:rPr lang="en-US" altLang="en-US" noProof="0" smtClean="0"/>
              <a:t>Click to edit Master title style</a:t>
            </a:r>
          </a:p>
        </p:txBody>
      </p:sp>
      <p:sp>
        <p:nvSpPr>
          <p:cNvPr id="306179" name="Rectangle 3"/>
          <p:cNvSpPr>
            <a:spLocks noGrp="1" noChangeArrowheads="1"/>
          </p:cNvSpPr>
          <p:nvPr>
            <p:ph type="subTitle" idx="1"/>
          </p:nvPr>
        </p:nvSpPr>
        <p:spPr>
          <a:xfrm>
            <a:off x="1371600" y="3886200"/>
            <a:ext cx="6400800" cy="1752600"/>
          </a:xfrm>
        </p:spPr>
        <p:txBody>
          <a:bodyPr/>
          <a:lstStyle>
            <a:lvl1pPr marL="0" indent="0" algn="ctr">
              <a:buFont typeface="Arial Unicode MS" pitchFamily="34" charset="-128"/>
              <a:buNone/>
              <a:defRPr>
                <a:solidFill>
                  <a:srgbClr val="003300"/>
                </a:solidFill>
              </a:defRPr>
            </a:lvl1pPr>
          </a:lstStyle>
          <a:p>
            <a:pPr lvl="0"/>
            <a:r>
              <a:rPr lang="en-US" altLang="en-US" noProof="0" smtClean="0"/>
              <a:t>Click to edit Master subtitle style</a:t>
            </a:r>
          </a:p>
        </p:txBody>
      </p:sp>
    </p:spTree>
    <p:extLst>
      <p:ext uri="{BB962C8B-B14F-4D97-AF65-F5344CB8AC3E}">
        <p14:creationId xmlns:p14="http://schemas.microsoft.com/office/powerpoint/2010/main" val="43783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The Program Dependence Graph</a:t>
            </a:r>
          </a:p>
        </p:txBody>
      </p:sp>
      <p:sp>
        <p:nvSpPr>
          <p:cNvPr id="6" name="Slide Number Placeholder 5"/>
          <p:cNvSpPr>
            <a:spLocks noGrp="1"/>
          </p:cNvSpPr>
          <p:nvPr>
            <p:ph type="sldNum" sz="quarter" idx="12"/>
          </p:nvPr>
        </p:nvSpPr>
        <p:spPr/>
        <p:txBody>
          <a:bodyPr/>
          <a:lstStyle>
            <a:lvl1pPr>
              <a:defRPr/>
            </a:lvl1pPr>
          </a:lstStyle>
          <a:p>
            <a:fld id="{A034C22B-CFDE-4069-BB76-37B87FFA50CE}" type="slidenum">
              <a:rPr lang="en-US" altLang="en-US"/>
              <a:pPr/>
              <a:t>‹#›</a:t>
            </a:fld>
            <a:endParaRPr lang="en-US" altLang="en-US"/>
          </a:p>
        </p:txBody>
      </p:sp>
    </p:spTree>
    <p:extLst>
      <p:ext uri="{BB962C8B-B14F-4D97-AF65-F5344CB8AC3E}">
        <p14:creationId xmlns:p14="http://schemas.microsoft.com/office/powerpoint/2010/main" val="286749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The Program Dependence Graph</a:t>
            </a:r>
          </a:p>
        </p:txBody>
      </p:sp>
      <p:sp>
        <p:nvSpPr>
          <p:cNvPr id="6" name="Slide Number Placeholder 5"/>
          <p:cNvSpPr>
            <a:spLocks noGrp="1"/>
          </p:cNvSpPr>
          <p:nvPr>
            <p:ph type="sldNum" sz="quarter" idx="12"/>
          </p:nvPr>
        </p:nvSpPr>
        <p:spPr/>
        <p:txBody>
          <a:bodyPr/>
          <a:lstStyle>
            <a:lvl1pPr>
              <a:defRPr/>
            </a:lvl1pPr>
          </a:lstStyle>
          <a:p>
            <a:fld id="{BC44C6FA-C41A-4F6F-B236-980F174EA287}" type="slidenum">
              <a:rPr lang="en-US" altLang="en-US"/>
              <a:pPr/>
              <a:t>‹#›</a:t>
            </a:fld>
            <a:endParaRPr lang="en-US" altLang="en-US"/>
          </a:p>
        </p:txBody>
      </p:sp>
    </p:spTree>
    <p:extLst>
      <p:ext uri="{BB962C8B-B14F-4D97-AF65-F5344CB8AC3E}">
        <p14:creationId xmlns:p14="http://schemas.microsoft.com/office/powerpoint/2010/main" val="338782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a:t>The Program Dependence Graph</a:t>
            </a:r>
          </a:p>
        </p:txBody>
      </p:sp>
      <p:sp>
        <p:nvSpPr>
          <p:cNvPr id="7" name="Slide Number Placeholder 6"/>
          <p:cNvSpPr>
            <a:spLocks noGrp="1"/>
          </p:cNvSpPr>
          <p:nvPr>
            <p:ph type="sldNum" sz="quarter" idx="12"/>
          </p:nvPr>
        </p:nvSpPr>
        <p:spPr/>
        <p:txBody>
          <a:bodyPr/>
          <a:lstStyle>
            <a:lvl1pPr>
              <a:defRPr/>
            </a:lvl1pPr>
          </a:lstStyle>
          <a:p>
            <a:fld id="{8D673130-849A-4B73-A09A-DC656150E640}" type="slidenum">
              <a:rPr lang="en-US" altLang="en-US"/>
              <a:pPr/>
              <a:t>‹#›</a:t>
            </a:fld>
            <a:endParaRPr lang="en-US" altLang="en-US"/>
          </a:p>
        </p:txBody>
      </p:sp>
    </p:spTree>
    <p:extLst>
      <p:ext uri="{BB962C8B-B14F-4D97-AF65-F5344CB8AC3E}">
        <p14:creationId xmlns:p14="http://schemas.microsoft.com/office/powerpoint/2010/main" val="284768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The Program Dependence Graph</a:t>
            </a:r>
          </a:p>
        </p:txBody>
      </p:sp>
      <p:sp>
        <p:nvSpPr>
          <p:cNvPr id="6" name="Slide Number Placeholder 5"/>
          <p:cNvSpPr>
            <a:spLocks noGrp="1"/>
          </p:cNvSpPr>
          <p:nvPr>
            <p:ph type="sldNum" sz="quarter" idx="12"/>
          </p:nvPr>
        </p:nvSpPr>
        <p:spPr/>
        <p:txBody>
          <a:bodyPr/>
          <a:lstStyle>
            <a:lvl1pPr>
              <a:defRPr/>
            </a:lvl1pPr>
          </a:lstStyle>
          <a:p>
            <a:fld id="{16CCB492-475A-4287-9FA2-F1627CB16DB7}" type="slidenum">
              <a:rPr lang="en-US" altLang="en-US"/>
              <a:pPr/>
              <a:t>‹#›</a:t>
            </a:fld>
            <a:endParaRPr lang="en-US" altLang="en-US"/>
          </a:p>
        </p:txBody>
      </p:sp>
    </p:spTree>
    <p:extLst>
      <p:ext uri="{BB962C8B-B14F-4D97-AF65-F5344CB8AC3E}">
        <p14:creationId xmlns:p14="http://schemas.microsoft.com/office/powerpoint/2010/main" val="32022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The Program Dependence Graph</a:t>
            </a:r>
          </a:p>
        </p:txBody>
      </p:sp>
      <p:sp>
        <p:nvSpPr>
          <p:cNvPr id="6" name="Slide Number Placeholder 5"/>
          <p:cNvSpPr>
            <a:spLocks noGrp="1"/>
          </p:cNvSpPr>
          <p:nvPr>
            <p:ph type="sldNum" sz="quarter" idx="12"/>
          </p:nvPr>
        </p:nvSpPr>
        <p:spPr/>
        <p:txBody>
          <a:bodyPr/>
          <a:lstStyle>
            <a:lvl1pPr>
              <a:defRPr/>
            </a:lvl1pPr>
          </a:lstStyle>
          <a:p>
            <a:fld id="{8ECDC31E-5DCD-4CB2-9779-16FE6DA2391C}" type="slidenum">
              <a:rPr lang="en-US" altLang="en-US"/>
              <a:pPr/>
              <a:t>‹#›</a:t>
            </a:fld>
            <a:endParaRPr lang="en-US" altLang="en-US"/>
          </a:p>
        </p:txBody>
      </p:sp>
    </p:spTree>
    <p:extLst>
      <p:ext uri="{BB962C8B-B14F-4D97-AF65-F5344CB8AC3E}">
        <p14:creationId xmlns:p14="http://schemas.microsoft.com/office/powerpoint/2010/main" val="15166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a:t>The Program Dependence Graph</a:t>
            </a:r>
          </a:p>
        </p:txBody>
      </p:sp>
      <p:sp>
        <p:nvSpPr>
          <p:cNvPr id="7" name="Slide Number Placeholder 6"/>
          <p:cNvSpPr>
            <a:spLocks noGrp="1"/>
          </p:cNvSpPr>
          <p:nvPr>
            <p:ph type="sldNum" sz="quarter" idx="12"/>
          </p:nvPr>
        </p:nvSpPr>
        <p:spPr/>
        <p:txBody>
          <a:bodyPr/>
          <a:lstStyle>
            <a:lvl1pPr>
              <a:defRPr/>
            </a:lvl1pPr>
          </a:lstStyle>
          <a:p>
            <a:fld id="{FD047F19-4224-4E51-9A20-F013CE356346}" type="slidenum">
              <a:rPr lang="en-US" altLang="en-US"/>
              <a:pPr/>
              <a:t>‹#›</a:t>
            </a:fld>
            <a:endParaRPr lang="en-US" altLang="en-US"/>
          </a:p>
        </p:txBody>
      </p:sp>
    </p:spTree>
    <p:extLst>
      <p:ext uri="{BB962C8B-B14F-4D97-AF65-F5344CB8AC3E}">
        <p14:creationId xmlns:p14="http://schemas.microsoft.com/office/powerpoint/2010/main" val="273929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ltLang="en-US"/>
              <a:t>The Program Dependence Graph</a:t>
            </a:r>
          </a:p>
        </p:txBody>
      </p:sp>
      <p:sp>
        <p:nvSpPr>
          <p:cNvPr id="9" name="Slide Number Placeholder 8"/>
          <p:cNvSpPr>
            <a:spLocks noGrp="1"/>
          </p:cNvSpPr>
          <p:nvPr>
            <p:ph type="sldNum" sz="quarter" idx="12"/>
          </p:nvPr>
        </p:nvSpPr>
        <p:spPr/>
        <p:txBody>
          <a:bodyPr/>
          <a:lstStyle>
            <a:lvl1pPr>
              <a:defRPr/>
            </a:lvl1pPr>
          </a:lstStyle>
          <a:p>
            <a:fld id="{17F57981-58F2-4C7C-8A94-5CE204CEFB1A}" type="slidenum">
              <a:rPr lang="en-US" altLang="en-US"/>
              <a:pPr/>
              <a:t>‹#›</a:t>
            </a:fld>
            <a:endParaRPr lang="en-US" altLang="en-US"/>
          </a:p>
        </p:txBody>
      </p:sp>
    </p:spTree>
    <p:extLst>
      <p:ext uri="{BB962C8B-B14F-4D97-AF65-F5344CB8AC3E}">
        <p14:creationId xmlns:p14="http://schemas.microsoft.com/office/powerpoint/2010/main" val="312928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ltLang="en-US"/>
              <a:t>The Program Dependence Graph</a:t>
            </a:r>
          </a:p>
        </p:txBody>
      </p:sp>
      <p:sp>
        <p:nvSpPr>
          <p:cNvPr id="5" name="Slide Number Placeholder 4"/>
          <p:cNvSpPr>
            <a:spLocks noGrp="1"/>
          </p:cNvSpPr>
          <p:nvPr>
            <p:ph type="sldNum" sz="quarter" idx="12"/>
          </p:nvPr>
        </p:nvSpPr>
        <p:spPr/>
        <p:txBody>
          <a:bodyPr/>
          <a:lstStyle>
            <a:lvl1pPr>
              <a:defRPr/>
            </a:lvl1pPr>
          </a:lstStyle>
          <a:p>
            <a:fld id="{54486A61-FEAA-41EA-AE62-B9D18CE992F3}" type="slidenum">
              <a:rPr lang="en-US" altLang="en-US"/>
              <a:pPr/>
              <a:t>‹#›</a:t>
            </a:fld>
            <a:endParaRPr lang="en-US" altLang="en-US"/>
          </a:p>
        </p:txBody>
      </p:sp>
    </p:spTree>
    <p:extLst>
      <p:ext uri="{BB962C8B-B14F-4D97-AF65-F5344CB8AC3E}">
        <p14:creationId xmlns:p14="http://schemas.microsoft.com/office/powerpoint/2010/main" val="44355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a:t>The Program Dependence Graph</a:t>
            </a:r>
          </a:p>
        </p:txBody>
      </p:sp>
      <p:sp>
        <p:nvSpPr>
          <p:cNvPr id="4" name="Slide Number Placeholder 3"/>
          <p:cNvSpPr>
            <a:spLocks noGrp="1"/>
          </p:cNvSpPr>
          <p:nvPr>
            <p:ph type="sldNum" sz="quarter" idx="12"/>
          </p:nvPr>
        </p:nvSpPr>
        <p:spPr/>
        <p:txBody>
          <a:bodyPr/>
          <a:lstStyle>
            <a:lvl1pPr>
              <a:defRPr/>
            </a:lvl1pPr>
          </a:lstStyle>
          <a:p>
            <a:fld id="{552D17F7-C8DC-4D86-B327-E502E02E9203}" type="slidenum">
              <a:rPr lang="en-US" altLang="en-US"/>
              <a:pPr/>
              <a:t>‹#›</a:t>
            </a:fld>
            <a:endParaRPr lang="en-US" altLang="en-US"/>
          </a:p>
        </p:txBody>
      </p:sp>
    </p:spTree>
    <p:extLst>
      <p:ext uri="{BB962C8B-B14F-4D97-AF65-F5344CB8AC3E}">
        <p14:creationId xmlns:p14="http://schemas.microsoft.com/office/powerpoint/2010/main" val="208852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a:t>The Program Dependence Graph</a:t>
            </a:r>
          </a:p>
        </p:txBody>
      </p:sp>
      <p:sp>
        <p:nvSpPr>
          <p:cNvPr id="7" name="Slide Number Placeholder 6"/>
          <p:cNvSpPr>
            <a:spLocks noGrp="1"/>
          </p:cNvSpPr>
          <p:nvPr>
            <p:ph type="sldNum" sz="quarter" idx="12"/>
          </p:nvPr>
        </p:nvSpPr>
        <p:spPr/>
        <p:txBody>
          <a:bodyPr/>
          <a:lstStyle>
            <a:lvl1pPr>
              <a:defRPr/>
            </a:lvl1pPr>
          </a:lstStyle>
          <a:p>
            <a:fld id="{5875D7B5-C362-45DA-9811-9B70D5C28AD6}" type="slidenum">
              <a:rPr lang="en-US" altLang="en-US"/>
              <a:pPr/>
              <a:t>‹#›</a:t>
            </a:fld>
            <a:endParaRPr lang="en-US" altLang="en-US"/>
          </a:p>
        </p:txBody>
      </p:sp>
    </p:spTree>
    <p:extLst>
      <p:ext uri="{BB962C8B-B14F-4D97-AF65-F5344CB8AC3E}">
        <p14:creationId xmlns:p14="http://schemas.microsoft.com/office/powerpoint/2010/main" val="192944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a:t>The Program Dependence Graph</a:t>
            </a:r>
          </a:p>
        </p:txBody>
      </p:sp>
      <p:sp>
        <p:nvSpPr>
          <p:cNvPr id="7" name="Slide Number Placeholder 6"/>
          <p:cNvSpPr>
            <a:spLocks noGrp="1"/>
          </p:cNvSpPr>
          <p:nvPr>
            <p:ph type="sldNum" sz="quarter" idx="12"/>
          </p:nvPr>
        </p:nvSpPr>
        <p:spPr/>
        <p:txBody>
          <a:bodyPr/>
          <a:lstStyle>
            <a:lvl1pPr>
              <a:defRPr/>
            </a:lvl1pPr>
          </a:lstStyle>
          <a:p>
            <a:fld id="{453127D8-0791-4538-9EFF-85707404D3BC}" type="slidenum">
              <a:rPr lang="en-US" altLang="en-US"/>
              <a:pPr/>
              <a:t>‹#›</a:t>
            </a:fld>
            <a:endParaRPr lang="en-US" altLang="en-US"/>
          </a:p>
        </p:txBody>
      </p:sp>
    </p:spTree>
    <p:extLst>
      <p:ext uri="{BB962C8B-B14F-4D97-AF65-F5344CB8AC3E}">
        <p14:creationId xmlns:p14="http://schemas.microsoft.com/office/powerpoint/2010/main" val="419797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515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660066"/>
                </a:solidFill>
                <a:cs typeface="Arial" pitchFamily="34" charset="0"/>
              </a:defRPr>
            </a:lvl1pPr>
          </a:lstStyle>
          <a:p>
            <a:pPr>
              <a:defRPr/>
            </a:pPr>
            <a:r>
              <a:rPr lang="en-US" altLang="en-US" smtClean="0"/>
              <a:t>© WWF (2016)</a:t>
            </a:r>
            <a:endParaRPr lang="en-US" altLang="en-US">
              <a:cs typeface="+mn-cs"/>
            </a:endParaRPr>
          </a:p>
        </p:txBody>
      </p:sp>
      <p:sp>
        <p:nvSpPr>
          <p:cNvPr id="30515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660066"/>
                </a:solidFill>
              </a:defRPr>
            </a:lvl1pPr>
          </a:lstStyle>
          <a:p>
            <a:pPr>
              <a:defRPr/>
            </a:pPr>
            <a:r>
              <a:rPr lang="en-US" altLang="en-US"/>
              <a:t>The Program Dependence Graph</a:t>
            </a:r>
          </a:p>
        </p:txBody>
      </p:sp>
      <p:sp>
        <p:nvSpPr>
          <p:cNvPr id="30515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660066"/>
                </a:solidFill>
              </a:defRPr>
            </a:lvl1pPr>
          </a:lstStyle>
          <a:p>
            <a:fld id="{D62B45DA-0623-4C22-A095-DFB74058B167}" type="slidenum">
              <a:rPr lang="en-US" altLang="en-US"/>
              <a:pPr/>
              <a:t>‹#›</a:t>
            </a:fld>
            <a:endParaRPr lang="en-US" altLang="en-US"/>
          </a:p>
        </p:txBody>
      </p:sp>
      <p:sp>
        <p:nvSpPr>
          <p:cNvPr id="1031" name="Rectangle 7"/>
          <p:cNvSpPr>
            <a:spLocks noChangeArrowheads="1"/>
          </p:cNvSpPr>
          <p:nvPr/>
        </p:nvSpPr>
        <p:spPr bwMode="auto">
          <a:xfrm>
            <a:off x="457200" y="1371600"/>
            <a:ext cx="8229600" cy="762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smtClean="0"/>
          </a:p>
        </p:txBody>
      </p:sp>
      <p:sp>
        <p:nvSpPr>
          <p:cNvPr id="1032" name="Oval 8"/>
          <p:cNvSpPr>
            <a:spLocks noChangeArrowheads="1"/>
          </p:cNvSpPr>
          <p:nvPr/>
        </p:nvSpPr>
        <p:spPr bwMode="auto">
          <a:xfrm>
            <a:off x="381000" y="1333500"/>
            <a:ext cx="152400" cy="1524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pitchFamily="34" charset="0"/>
        </a:defRPr>
      </a:lvl2pPr>
      <a:lvl3pPr algn="ctr" rtl="0" eaLnBrk="0" fontAlgn="base" hangingPunct="0">
        <a:spcBef>
          <a:spcPct val="0"/>
        </a:spcBef>
        <a:spcAft>
          <a:spcPct val="0"/>
        </a:spcAft>
        <a:defRPr sz="4400">
          <a:solidFill>
            <a:srgbClr val="333399"/>
          </a:solidFill>
          <a:latin typeface="Arial" pitchFamily="34" charset="0"/>
        </a:defRPr>
      </a:lvl3pPr>
      <a:lvl4pPr algn="ctr" rtl="0" eaLnBrk="0" fontAlgn="base" hangingPunct="0">
        <a:spcBef>
          <a:spcPct val="0"/>
        </a:spcBef>
        <a:spcAft>
          <a:spcPct val="0"/>
        </a:spcAft>
        <a:defRPr sz="4400">
          <a:solidFill>
            <a:srgbClr val="333399"/>
          </a:solidFill>
          <a:latin typeface="Arial" pitchFamily="34" charset="0"/>
        </a:defRPr>
      </a:lvl4pPr>
      <a:lvl5pPr algn="ctr" rtl="0" eaLnBrk="0" fontAlgn="base" hangingPunct="0">
        <a:spcBef>
          <a:spcPct val="0"/>
        </a:spcBef>
        <a:spcAft>
          <a:spcPct val="0"/>
        </a:spcAft>
        <a:defRPr sz="4400">
          <a:solidFill>
            <a:srgbClr val="333399"/>
          </a:solidFill>
          <a:latin typeface="Arial" pitchFamily="34" charset="0"/>
        </a:defRPr>
      </a:lvl5pPr>
      <a:lvl6pPr marL="457200" algn="ctr" rtl="0" fontAlgn="base">
        <a:spcBef>
          <a:spcPct val="0"/>
        </a:spcBef>
        <a:spcAft>
          <a:spcPct val="0"/>
        </a:spcAft>
        <a:defRPr sz="4400">
          <a:solidFill>
            <a:srgbClr val="333399"/>
          </a:solidFill>
          <a:latin typeface="Arial" pitchFamily="34" charset="0"/>
        </a:defRPr>
      </a:lvl6pPr>
      <a:lvl7pPr marL="914400" algn="ctr" rtl="0" fontAlgn="base">
        <a:spcBef>
          <a:spcPct val="0"/>
        </a:spcBef>
        <a:spcAft>
          <a:spcPct val="0"/>
        </a:spcAft>
        <a:defRPr sz="4400">
          <a:solidFill>
            <a:srgbClr val="333399"/>
          </a:solidFill>
          <a:latin typeface="Arial" pitchFamily="34" charset="0"/>
        </a:defRPr>
      </a:lvl7pPr>
      <a:lvl8pPr marL="1371600" algn="ctr" rtl="0" fontAlgn="base">
        <a:spcBef>
          <a:spcPct val="0"/>
        </a:spcBef>
        <a:spcAft>
          <a:spcPct val="0"/>
        </a:spcAft>
        <a:defRPr sz="4400">
          <a:solidFill>
            <a:srgbClr val="333399"/>
          </a:solidFill>
          <a:latin typeface="Arial" pitchFamily="34" charset="0"/>
        </a:defRPr>
      </a:lvl8pPr>
      <a:lvl9pPr marL="1828800" algn="ctr" rtl="0" fontAlgn="base">
        <a:spcBef>
          <a:spcPct val="0"/>
        </a:spcBef>
        <a:spcAft>
          <a:spcPct val="0"/>
        </a:spcAft>
        <a:defRPr sz="4400">
          <a:solidFill>
            <a:srgbClr val="333399"/>
          </a:solidFill>
          <a:latin typeface="Arial" pitchFamily="34" charset="0"/>
        </a:defRPr>
      </a:lvl9pPr>
    </p:titleStyle>
    <p:bodyStyle>
      <a:lvl1pPr marL="342900" indent="-342900" algn="l" rtl="0" eaLnBrk="0" fontAlgn="base" hangingPunct="0">
        <a:spcBef>
          <a:spcPct val="20000"/>
        </a:spcBef>
        <a:spcAft>
          <a:spcPct val="0"/>
        </a:spcAft>
        <a:buClr>
          <a:srgbClr val="0066FF"/>
        </a:buClr>
        <a:buSzPct val="80000"/>
        <a:buFont typeface="Arial Unicode MS" panose="020B0604020202020204" pitchFamily="34" charset="-128"/>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660066"/>
          </a:solidFill>
          <a:latin typeface="+mn-lt"/>
        </a:defRPr>
      </a:lvl2pPr>
      <a:lvl3pPr marL="1143000" indent="-228600" algn="l" rtl="0" eaLnBrk="0" fontAlgn="base" hangingPunct="0">
        <a:spcBef>
          <a:spcPct val="20000"/>
        </a:spcBef>
        <a:spcAft>
          <a:spcPct val="0"/>
        </a:spcAft>
        <a:buChar char="•"/>
        <a:defRPr sz="2400">
          <a:solidFill>
            <a:srgbClr val="003300"/>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altLang="en-US" sz="6000" smtClean="0"/>
              <a:t>The Program </a:t>
            </a:r>
            <a:br>
              <a:rPr lang="en-US" altLang="en-US" sz="6000" smtClean="0"/>
            </a:br>
            <a:r>
              <a:rPr lang="en-US" altLang="en-US" sz="6000" smtClean="0"/>
              <a:t>Dependence Graph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355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6AF4D6C-8EE5-47F9-B8ED-079A2264D81B}" type="slidenum">
              <a:rPr lang="en-US" altLang="en-US" sz="1400">
                <a:solidFill>
                  <a:srgbClr val="660066"/>
                </a:solidFill>
              </a:rPr>
              <a:pPr eaLnBrk="1" hangingPunct="1">
                <a:spcBef>
                  <a:spcPct val="0"/>
                </a:spcBef>
                <a:buClrTx/>
                <a:buSzTx/>
                <a:buFontTx/>
                <a:buNone/>
              </a:pPr>
              <a:t>10</a:t>
            </a:fld>
            <a:endParaRPr lang="en-US" altLang="en-US" sz="1400">
              <a:solidFill>
                <a:srgbClr val="660066"/>
              </a:solidFill>
            </a:endParaRPr>
          </a:p>
        </p:txBody>
      </p:sp>
      <p:sp>
        <p:nvSpPr>
          <p:cNvPr id="23556" name="Rectangle 2"/>
          <p:cNvSpPr>
            <a:spLocks noGrp="1" noChangeArrowheads="1"/>
          </p:cNvSpPr>
          <p:nvPr>
            <p:ph type="title"/>
          </p:nvPr>
        </p:nvSpPr>
        <p:spPr/>
        <p:txBody>
          <a:bodyPr/>
          <a:lstStyle/>
          <a:p>
            <a:pPr eaLnBrk="1" hangingPunct="1"/>
            <a:r>
              <a:rPr lang="en-US" altLang="en-US" smtClean="0"/>
              <a:t>Dominators (cont’d)</a:t>
            </a:r>
          </a:p>
        </p:txBody>
      </p:sp>
      <p:sp>
        <p:nvSpPr>
          <p:cNvPr id="23557" name="Rectangle 3"/>
          <p:cNvSpPr>
            <a:spLocks noGrp="1" noChangeArrowheads="1"/>
          </p:cNvSpPr>
          <p:nvPr>
            <p:ph type="body" idx="1"/>
          </p:nvPr>
        </p:nvSpPr>
        <p:spPr/>
        <p:txBody>
          <a:bodyPr/>
          <a:lstStyle/>
          <a:p>
            <a:pPr marL="0" indent="0" eaLnBrk="1" hangingPunct="1">
              <a:spcBef>
                <a:spcPct val="0"/>
              </a:spcBef>
              <a:buFont typeface="Arial Unicode MS" panose="020B0604020202020204" pitchFamily="34" charset="-128"/>
              <a:buNone/>
            </a:pPr>
            <a:r>
              <a:rPr lang="en-US" altLang="en-US" sz="2800" smtClean="0"/>
              <a:t>Consider any </a:t>
            </a:r>
            <a:r>
              <a:rPr lang="en-US" altLang="en-US" sz="2800" smtClean="0">
                <a:solidFill>
                  <a:srgbClr val="663300"/>
                </a:solidFill>
              </a:rPr>
              <a:t>simple path</a:t>
            </a:r>
            <a:r>
              <a:rPr lang="en-US" altLang="en-US" sz="2800" smtClean="0"/>
              <a:t> from </a:t>
            </a:r>
            <a:r>
              <a:rPr lang="en-US" altLang="en-US" sz="2800" i="1" smtClean="0"/>
              <a:t>START</a:t>
            </a:r>
            <a:r>
              <a:rPr lang="en-US" altLang="en-US" sz="2800" smtClean="0"/>
              <a:t> to </a:t>
            </a:r>
            <a:r>
              <a:rPr lang="en-US" altLang="en-US" sz="2800" i="1" smtClean="0"/>
              <a:t>W</a:t>
            </a:r>
            <a:r>
              <a:rPr lang="en-US" altLang="en-US" sz="2800" smtClean="0"/>
              <a:t> containing </a:t>
            </a:r>
            <a:r>
              <a:rPr lang="en-US" altLang="en-US" sz="2800" i="1" smtClean="0"/>
              <a:t>W</a:t>
            </a:r>
            <a:r>
              <a:rPr lang="en-US" altLang="en-US" sz="2800" smtClean="0"/>
              <a:t> 's dominators in the order </a:t>
            </a:r>
            <a:r>
              <a:rPr lang="en-US" altLang="en-US" sz="2800" i="1" smtClean="0"/>
              <a:t>V</a:t>
            </a:r>
            <a:r>
              <a:rPr lang="en-US" altLang="en-US" sz="2800" i="1" baseline="-25000" smtClean="0"/>
              <a:t>1</a:t>
            </a:r>
            <a:r>
              <a:rPr lang="en-US" altLang="en-US" sz="2800" smtClean="0"/>
              <a:t>,…,</a:t>
            </a:r>
            <a:r>
              <a:rPr lang="en-US" altLang="en-US" sz="2800" i="1" smtClean="0"/>
              <a:t>V</a:t>
            </a:r>
            <a:r>
              <a:rPr lang="en-US" altLang="en-US" sz="2800" i="1" baseline="-25000" smtClean="0"/>
              <a:t>k</a:t>
            </a:r>
            <a:r>
              <a:rPr lang="en-US" altLang="en-US" sz="2800" smtClean="0"/>
              <a:t>. Then all simple paths from </a:t>
            </a:r>
            <a:r>
              <a:rPr lang="en-US" altLang="en-US" sz="2800" i="1" smtClean="0"/>
              <a:t>START</a:t>
            </a:r>
            <a:r>
              <a:rPr lang="en-US" altLang="en-US" sz="2800" smtClean="0"/>
              <a:t> to </a:t>
            </a:r>
            <a:r>
              <a:rPr lang="en-US" altLang="en-US" sz="2800" i="1" smtClean="0"/>
              <a:t>W</a:t>
            </a:r>
            <a:r>
              <a:rPr lang="en-US" altLang="en-US" sz="2800" smtClean="0"/>
              <a:t> must contain </a:t>
            </a:r>
            <a:r>
              <a:rPr lang="en-US" altLang="en-US" sz="2800" i="1" smtClean="0"/>
              <a:t>W 's </a:t>
            </a:r>
            <a:r>
              <a:rPr lang="en-US" altLang="en-US" sz="2800" smtClean="0"/>
              <a:t>dominators in the same order. The element closest to W, </a:t>
            </a:r>
            <a:r>
              <a:rPr lang="en-US" altLang="en-US" sz="2800" i="1" smtClean="0"/>
              <a:t>V</a:t>
            </a:r>
            <a:r>
              <a:rPr lang="en-US" altLang="en-US" sz="2800" i="1" baseline="-25000" smtClean="0"/>
              <a:t>k</a:t>
            </a:r>
            <a:r>
              <a:rPr lang="en-US" altLang="en-US" sz="2800" smtClean="0"/>
              <a:t> = </a:t>
            </a:r>
            <a:r>
              <a:rPr lang="en-US" altLang="en-US" sz="2800" i="1" smtClean="0"/>
              <a:t>idom</a:t>
            </a:r>
            <a:r>
              <a:rPr lang="en-US" altLang="en-US" sz="2800" smtClean="0"/>
              <a:t> (</a:t>
            </a:r>
            <a:r>
              <a:rPr lang="en-US" altLang="en-US" sz="2800" i="1" smtClean="0"/>
              <a:t>W</a:t>
            </a:r>
            <a:r>
              <a:rPr lang="en-US" altLang="en-US" sz="2800" smtClean="0"/>
              <a:t>), is called the </a:t>
            </a:r>
            <a:r>
              <a:rPr lang="en-US" altLang="en-US" sz="2800" i="1" smtClean="0"/>
              <a:t>immediate</a:t>
            </a:r>
            <a:r>
              <a:rPr lang="en-US" altLang="en-US" sz="2800" smtClean="0"/>
              <a:t> dominator of </a:t>
            </a:r>
            <a:r>
              <a:rPr lang="en-US" altLang="en-US" sz="2800" i="1" smtClean="0"/>
              <a:t>W</a:t>
            </a:r>
            <a:r>
              <a:rPr lang="en-US" altLang="en-US" sz="2800" smtClean="0"/>
              <a:t>.</a:t>
            </a:r>
          </a:p>
          <a:p>
            <a:pPr marL="0" indent="0" eaLnBrk="1" hangingPunct="1">
              <a:spcBef>
                <a:spcPct val="0"/>
              </a:spcBef>
              <a:buFont typeface="Arial Unicode MS" panose="020B0604020202020204" pitchFamily="34" charset="-128"/>
              <a:buNone/>
            </a:pPr>
            <a:endParaRPr lang="en-US" altLang="en-US" sz="2800" smtClean="0"/>
          </a:p>
          <a:p>
            <a:pPr marL="0" indent="0" eaLnBrk="1" hangingPunct="1">
              <a:spcBef>
                <a:spcPct val="0"/>
              </a:spcBef>
              <a:buFont typeface="Arial Unicode MS" panose="020B0604020202020204" pitchFamily="34" charset="-128"/>
              <a:buNone/>
            </a:pPr>
            <a:r>
              <a:rPr lang="en-US" altLang="en-US" sz="2800" smtClean="0"/>
              <a:t>	</a:t>
            </a:r>
            <a:r>
              <a:rPr lang="en-US" altLang="en-US" sz="2800" smtClean="0">
                <a:solidFill>
                  <a:srgbClr val="663300"/>
                </a:solidFill>
              </a:rPr>
              <a:t>- A path is simple if none of the nodes on 	  the path is repeated.</a:t>
            </a:r>
          </a:p>
          <a:p>
            <a:pPr marL="0" indent="0" eaLnBrk="1" hangingPunct="1">
              <a:lnSpc>
                <a:spcPct val="80000"/>
              </a:lnSpc>
              <a:spcBef>
                <a:spcPct val="0"/>
              </a:spcBef>
              <a:buFont typeface="Arial Unicode MS" panose="020B0604020202020204" pitchFamily="34" charset="-128"/>
              <a:buNone/>
            </a:pPr>
            <a:endParaRPr lang="en-US" altLang="en-US" sz="2800" smtClean="0"/>
          </a:p>
          <a:p>
            <a:pPr marL="0" indent="0" eaLnBrk="1" hangingPunct="1">
              <a:buFont typeface="Arial Unicode MS" panose="020B0604020202020204" pitchFamily="34" charset="-128"/>
              <a:buNone/>
            </a:pPr>
            <a:endParaRPr lang="en-US" altLang="en-US"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571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7145BC7-CE7E-4EF3-853E-871A5532EE11}" type="slidenum">
              <a:rPr lang="en-US" altLang="en-US" sz="1400">
                <a:solidFill>
                  <a:srgbClr val="660066"/>
                </a:solidFill>
              </a:rPr>
              <a:pPr eaLnBrk="1" hangingPunct="1">
                <a:spcBef>
                  <a:spcPct val="0"/>
                </a:spcBef>
                <a:buClrTx/>
                <a:buSzTx/>
                <a:buFontTx/>
                <a:buNone/>
              </a:pPr>
              <a:t>100</a:t>
            </a:fld>
            <a:endParaRPr lang="en-US" altLang="en-US" sz="1400">
              <a:solidFill>
                <a:srgbClr val="660066"/>
              </a:solidFill>
            </a:endParaRPr>
          </a:p>
        </p:txBody>
      </p:sp>
      <p:sp>
        <p:nvSpPr>
          <p:cNvPr id="115716" name="Rectangle 2"/>
          <p:cNvSpPr>
            <a:spLocks noGrp="1" noChangeArrowheads="1"/>
          </p:cNvSpPr>
          <p:nvPr>
            <p:ph type="title"/>
          </p:nvPr>
        </p:nvSpPr>
        <p:spPr/>
        <p:txBody>
          <a:bodyPr/>
          <a:lstStyle/>
          <a:p>
            <a:pPr eaLnBrk="1" hangingPunct="1"/>
            <a:r>
              <a:rPr lang="en-US" altLang="en-US" smtClean="0"/>
              <a:t>Def and Use</a:t>
            </a:r>
          </a:p>
        </p:txBody>
      </p:sp>
      <p:sp>
        <p:nvSpPr>
          <p:cNvPr id="115717" name="Rectangle 3"/>
          <p:cNvSpPr>
            <a:spLocks noGrp="1" noChangeArrowheads="1"/>
          </p:cNvSpPr>
          <p:nvPr>
            <p:ph type="body" idx="1"/>
          </p:nvPr>
        </p:nvSpPr>
        <p:spPr/>
        <p:txBody>
          <a:bodyPr/>
          <a:lstStyle/>
          <a:p>
            <a:pPr eaLnBrk="1" hangingPunct="1"/>
            <a:r>
              <a:rPr lang="en-US" altLang="en-US" smtClean="0"/>
              <a:t>A variable is </a:t>
            </a:r>
            <a:r>
              <a:rPr lang="en-US" altLang="en-US" smtClean="0">
                <a:solidFill>
                  <a:srgbClr val="FF0000"/>
                </a:solidFill>
              </a:rPr>
              <a:t>defined</a:t>
            </a:r>
            <a:r>
              <a:rPr lang="en-US" altLang="en-US" smtClean="0"/>
              <a:t> if it is on the left hand side of an assignment</a:t>
            </a:r>
          </a:p>
          <a:p>
            <a:pPr lvl="1" eaLnBrk="1" hangingPunct="1"/>
            <a:r>
              <a:rPr lang="en-US" altLang="en-US" smtClean="0"/>
              <a:t>Its previous value is said to be </a:t>
            </a:r>
            <a:r>
              <a:rPr lang="en-US" altLang="en-US" smtClean="0">
                <a:solidFill>
                  <a:srgbClr val="FF0000"/>
                </a:solidFill>
              </a:rPr>
              <a:t>killed</a:t>
            </a:r>
          </a:p>
          <a:p>
            <a:pPr lvl="1" eaLnBrk="1" hangingPunct="1"/>
            <a:r>
              <a:rPr lang="en-US" altLang="en-US" smtClean="0"/>
              <a:t>A variable that is defined but not killed is said to be </a:t>
            </a:r>
            <a:r>
              <a:rPr lang="en-US" altLang="en-US" smtClean="0">
                <a:solidFill>
                  <a:srgbClr val="FF0000"/>
                </a:solidFill>
              </a:rPr>
              <a:t>live</a:t>
            </a:r>
          </a:p>
          <a:p>
            <a:pPr lvl="1" eaLnBrk="1" hangingPunct="1"/>
            <a:endParaRPr lang="en-US" altLang="en-US" smtClean="0"/>
          </a:p>
          <a:p>
            <a:pPr eaLnBrk="1" hangingPunct="1"/>
            <a:r>
              <a:rPr lang="en-US" altLang="en-US" smtClean="0"/>
              <a:t>A variable is </a:t>
            </a:r>
            <a:r>
              <a:rPr lang="en-US" altLang="en-US" smtClean="0">
                <a:solidFill>
                  <a:srgbClr val="FF0000"/>
                </a:solidFill>
              </a:rPr>
              <a:t>used</a:t>
            </a:r>
            <a:r>
              <a:rPr lang="en-US" altLang="en-US" smtClean="0"/>
              <a:t> if there is a read access to it in the current instruction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6739" name="Rectangle 2"/>
          <p:cNvSpPr>
            <a:spLocks noGrp="1" noChangeArrowheads="1"/>
          </p:cNvSpPr>
          <p:nvPr>
            <p:ph type="title"/>
          </p:nvPr>
        </p:nvSpPr>
        <p:spPr>
          <a:xfrm>
            <a:off x="1193800" y="473075"/>
            <a:ext cx="7383463" cy="712788"/>
          </a:xfrm>
        </p:spPr>
        <p:txBody>
          <a:bodyPr/>
          <a:lstStyle/>
          <a:p>
            <a:pPr eaLnBrk="1" hangingPunct="1"/>
            <a:r>
              <a:rPr lang="en-US" altLang="en-US" sz="4000" smtClean="0"/>
              <a:t>Def/Use chaining for Data Dependence Analysis</a:t>
            </a:r>
          </a:p>
        </p:txBody>
      </p:sp>
      <p:sp>
        <p:nvSpPr>
          <p:cNvPr id="116740" name="Rectangle 3"/>
          <p:cNvSpPr>
            <a:spLocks noGrp="1" noChangeArrowheads="1"/>
          </p:cNvSpPr>
          <p:nvPr>
            <p:ph type="body" idx="1"/>
          </p:nvPr>
        </p:nvSpPr>
        <p:spPr>
          <a:xfrm>
            <a:off x="468313" y="1870075"/>
            <a:ext cx="8105775" cy="4695825"/>
          </a:xfrm>
        </p:spPr>
        <p:txBody>
          <a:bodyPr/>
          <a:lstStyle/>
          <a:p>
            <a:pPr marL="398463" indent="-398463" eaLnBrk="1" hangingPunct="1">
              <a:spcBef>
                <a:spcPct val="0"/>
              </a:spcBef>
            </a:pPr>
            <a:r>
              <a:rPr lang="en-US" altLang="en-US" smtClean="0"/>
              <a:t>A </a:t>
            </a:r>
            <a:r>
              <a:rPr lang="en-US" altLang="en-US" i="1" smtClean="0">
                <a:solidFill>
                  <a:srgbClr val="FF0000"/>
                </a:solidFill>
              </a:rPr>
              <a:t>def-use chain</a:t>
            </a:r>
            <a:r>
              <a:rPr lang="en-US" altLang="en-US" smtClean="0"/>
              <a:t> links a definition D (i.e. a write access of variable </a:t>
            </a:r>
            <a:r>
              <a:rPr lang="en-US" altLang="en-US" i="1" smtClean="0"/>
              <a:t>X</a:t>
            </a:r>
            <a:r>
              <a:rPr lang="en-US" altLang="en-US" smtClean="0"/>
              <a:t> to each use </a:t>
            </a:r>
            <a:r>
              <a:rPr lang="en-US" altLang="en-US" i="1" smtClean="0"/>
              <a:t>U</a:t>
            </a:r>
            <a:r>
              <a:rPr lang="en-US" altLang="en-US" smtClean="0"/>
              <a:t> (i.e. a read access), such that there is a path from </a:t>
            </a:r>
            <a:r>
              <a:rPr lang="en-US" altLang="en-US" i="1" smtClean="0"/>
              <a:t>D</a:t>
            </a:r>
            <a:r>
              <a:rPr lang="en-US" altLang="en-US" smtClean="0"/>
              <a:t> to </a:t>
            </a:r>
            <a:r>
              <a:rPr lang="en-US" altLang="en-US" i="1" smtClean="0"/>
              <a:t>U</a:t>
            </a:r>
            <a:r>
              <a:rPr lang="en-US" altLang="en-US" smtClean="0"/>
              <a:t> in </a:t>
            </a:r>
            <a:r>
              <a:rPr lang="en-US" altLang="en-US" i="1" smtClean="0"/>
              <a:t>CFG</a:t>
            </a:r>
            <a:r>
              <a:rPr lang="en-US" altLang="en-US" smtClean="0"/>
              <a:t> that does not redefine </a:t>
            </a:r>
            <a:r>
              <a:rPr lang="en-US" altLang="en-US" i="1" smtClean="0"/>
              <a:t>X</a:t>
            </a:r>
            <a:endParaRPr lang="en-US" altLang="en-US" smtClean="0"/>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endParaRPr lang="en-US" altLang="en-US" sz="2400" smtClean="0"/>
          </a:p>
        </p:txBody>
      </p:sp>
      <p:sp>
        <p:nvSpPr>
          <p:cNvPr id="116741"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139F17B-5382-4D06-837B-E109745F42DF}" type="slidenum">
              <a:rPr lang="en-US" altLang="en-US" sz="1400">
                <a:solidFill>
                  <a:srgbClr val="660066"/>
                </a:solidFill>
              </a:rPr>
              <a:pPr eaLnBrk="1" hangingPunct="1">
                <a:spcBef>
                  <a:spcPct val="0"/>
                </a:spcBef>
                <a:buClrTx/>
                <a:buSzTx/>
                <a:buFontTx/>
                <a:buNone/>
              </a:pPr>
              <a:t>101</a:t>
            </a:fld>
            <a:endParaRPr lang="en-US" altLang="en-US" sz="1400">
              <a:solidFill>
                <a:srgbClr val="660066"/>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77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CAAB499-DF0F-4887-8601-963716B27207}" type="slidenum">
              <a:rPr lang="en-US" altLang="en-US" sz="1400">
                <a:solidFill>
                  <a:srgbClr val="660066"/>
                </a:solidFill>
              </a:rPr>
              <a:pPr eaLnBrk="1" hangingPunct="1">
                <a:spcBef>
                  <a:spcPct val="0"/>
                </a:spcBef>
                <a:buClrTx/>
                <a:buSzTx/>
                <a:buFontTx/>
                <a:buNone/>
              </a:pPr>
              <a:t>102</a:t>
            </a:fld>
            <a:endParaRPr lang="en-US" altLang="en-US" sz="1400">
              <a:solidFill>
                <a:srgbClr val="660066"/>
              </a:solidFill>
            </a:endParaRPr>
          </a:p>
        </p:txBody>
      </p:sp>
      <p:sp>
        <p:nvSpPr>
          <p:cNvPr id="117764" name="Rectangle 2"/>
          <p:cNvSpPr>
            <a:spLocks noGrp="1" noChangeArrowheads="1"/>
          </p:cNvSpPr>
          <p:nvPr>
            <p:ph type="title"/>
          </p:nvPr>
        </p:nvSpPr>
        <p:spPr/>
        <p:txBody>
          <a:bodyPr/>
          <a:lstStyle/>
          <a:p>
            <a:pPr eaLnBrk="1" hangingPunct="1"/>
            <a:r>
              <a:rPr lang="en-US" altLang="en-US" smtClean="0"/>
              <a:t>Use-def, Def-def</a:t>
            </a:r>
          </a:p>
        </p:txBody>
      </p:sp>
      <p:sp>
        <p:nvSpPr>
          <p:cNvPr id="117765" name="Rectangle 3"/>
          <p:cNvSpPr>
            <a:spLocks noGrp="1" noChangeArrowheads="1"/>
          </p:cNvSpPr>
          <p:nvPr>
            <p:ph type="body" idx="1"/>
          </p:nvPr>
        </p:nvSpPr>
        <p:spPr/>
        <p:txBody>
          <a:bodyPr/>
          <a:lstStyle/>
          <a:p>
            <a:pPr eaLnBrk="1" hangingPunct="1">
              <a:spcBef>
                <a:spcPct val="0"/>
              </a:spcBef>
            </a:pPr>
            <a:r>
              <a:rPr lang="en-US" altLang="en-US" sz="2800" smtClean="0"/>
              <a:t>Similarly, a </a:t>
            </a:r>
            <a:r>
              <a:rPr lang="en-US" altLang="en-US" sz="2800" i="1" smtClean="0"/>
              <a:t>use-def chain</a:t>
            </a:r>
            <a:r>
              <a:rPr lang="en-US" altLang="en-US" sz="2800" smtClean="0"/>
              <a:t> links a use </a:t>
            </a:r>
            <a:r>
              <a:rPr lang="en-US" altLang="en-US" sz="2800" i="1" smtClean="0"/>
              <a:t>U</a:t>
            </a:r>
            <a:r>
              <a:rPr lang="en-US" altLang="en-US" sz="2800" smtClean="0"/>
              <a:t> to a definition </a:t>
            </a:r>
            <a:r>
              <a:rPr lang="en-US" altLang="en-US" sz="2800" i="1" smtClean="0"/>
              <a:t>D</a:t>
            </a:r>
            <a:r>
              <a:rPr lang="en-US" altLang="en-US" sz="2800" smtClean="0"/>
              <a:t>, and a </a:t>
            </a:r>
            <a:r>
              <a:rPr lang="en-US" altLang="en-US" sz="2800" i="1" smtClean="0"/>
              <a:t>def-def chain</a:t>
            </a:r>
            <a:r>
              <a:rPr lang="en-US" altLang="en-US" sz="2800" smtClean="0"/>
              <a:t> links a definition </a:t>
            </a:r>
            <a:r>
              <a:rPr lang="en-US" altLang="en-US" sz="2800" i="1" smtClean="0"/>
              <a:t>D</a:t>
            </a:r>
            <a:r>
              <a:rPr lang="en-US" altLang="en-US" sz="2800" smtClean="0"/>
              <a:t> to a definition </a:t>
            </a:r>
            <a:r>
              <a:rPr lang="en-US" altLang="en-US" sz="2800" i="1" smtClean="0"/>
              <a:t>D’</a:t>
            </a:r>
            <a:r>
              <a:rPr lang="en-US" altLang="en-US" sz="2800" smtClean="0"/>
              <a:t> (with no intervening write to </a:t>
            </a:r>
            <a:r>
              <a:rPr lang="en-US" altLang="en-US" sz="2800" i="1" smtClean="0"/>
              <a:t>X</a:t>
            </a:r>
            <a:r>
              <a:rPr lang="en-US" altLang="en-US" sz="2800" smtClean="0"/>
              <a:t> in all cases)</a:t>
            </a:r>
          </a:p>
          <a:p>
            <a:pPr eaLnBrk="1" hangingPunct="1">
              <a:spcBef>
                <a:spcPct val="0"/>
              </a:spcBef>
            </a:pPr>
            <a:endParaRPr lang="en-US" altLang="en-US" sz="2800" smtClean="0"/>
          </a:p>
          <a:p>
            <a:pPr eaLnBrk="1" hangingPunct="1">
              <a:spcBef>
                <a:spcPct val="0"/>
              </a:spcBef>
            </a:pPr>
            <a:r>
              <a:rPr lang="en-US" altLang="en-US" sz="2800" smtClean="0"/>
              <a:t>Def-use, use-def, and def-def chains can be computed by </a:t>
            </a:r>
            <a:r>
              <a:rPr lang="en-US" altLang="en-US" sz="2800" smtClean="0">
                <a:solidFill>
                  <a:srgbClr val="FF0000"/>
                </a:solidFill>
              </a:rPr>
              <a:t>data flow analysis</a:t>
            </a:r>
            <a:r>
              <a:rPr lang="en-US" altLang="en-US" sz="2800" smtClean="0"/>
              <a:t>, and provide a simple but conservative way of enumerating flow, anti, and output data dependences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87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DBFC9FA-9B1C-49E4-9445-B811A77E5C56}" type="slidenum">
              <a:rPr lang="en-US" altLang="en-US" sz="1400">
                <a:solidFill>
                  <a:srgbClr val="660066"/>
                </a:solidFill>
              </a:rPr>
              <a:pPr eaLnBrk="1" hangingPunct="1">
                <a:spcBef>
                  <a:spcPct val="0"/>
                </a:spcBef>
                <a:buClrTx/>
                <a:buSzTx/>
                <a:buFontTx/>
                <a:buNone/>
              </a:pPr>
              <a:t>103</a:t>
            </a:fld>
            <a:endParaRPr lang="en-US" altLang="en-US" sz="1400">
              <a:solidFill>
                <a:srgbClr val="660066"/>
              </a:solidFill>
            </a:endParaRPr>
          </a:p>
        </p:txBody>
      </p:sp>
      <p:sp>
        <p:nvSpPr>
          <p:cNvPr id="118788" name="Rectangle 2"/>
          <p:cNvSpPr>
            <a:spLocks noGrp="1" noChangeArrowheads="1"/>
          </p:cNvSpPr>
          <p:nvPr>
            <p:ph type="title"/>
          </p:nvPr>
        </p:nvSpPr>
        <p:spPr/>
        <p:txBody>
          <a:bodyPr/>
          <a:lstStyle/>
          <a:p>
            <a:pPr eaLnBrk="1" hangingPunct="1"/>
            <a:r>
              <a:rPr lang="en-US" altLang="en-US" smtClean="0"/>
              <a:t>Static Single Assignment</a:t>
            </a:r>
          </a:p>
        </p:txBody>
      </p:sp>
      <p:sp>
        <p:nvSpPr>
          <p:cNvPr id="118789" name="Rectangle 3"/>
          <p:cNvSpPr>
            <a:spLocks noGrp="1" noChangeArrowheads="1"/>
          </p:cNvSpPr>
          <p:nvPr>
            <p:ph type="body" idx="1"/>
          </p:nvPr>
        </p:nvSpPr>
        <p:spPr/>
        <p:txBody>
          <a:bodyPr/>
          <a:lstStyle/>
          <a:p>
            <a:pPr eaLnBrk="1" hangingPunct="1"/>
            <a:r>
              <a:rPr lang="en-US" altLang="en-US" smtClean="0"/>
              <a:t>An special representation of the def-use chain to capture data flow</a:t>
            </a:r>
          </a:p>
          <a:p>
            <a:pPr eaLnBrk="1" hangingPunct="1"/>
            <a:endParaRPr lang="en-US" altLang="en-US" smtClean="0"/>
          </a:p>
          <a:p>
            <a:pPr eaLnBrk="1" hangingPunct="1"/>
            <a:r>
              <a:rPr lang="en-US" altLang="en-US" smtClean="0"/>
              <a:t>Useful for optimizations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98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3CE3434-A53D-4B5D-A73E-3F54957E807E}" type="slidenum">
              <a:rPr lang="en-US" altLang="en-US" sz="1400">
                <a:solidFill>
                  <a:srgbClr val="660066"/>
                </a:solidFill>
              </a:rPr>
              <a:pPr eaLnBrk="1" hangingPunct="1">
                <a:spcBef>
                  <a:spcPct val="0"/>
                </a:spcBef>
                <a:buClrTx/>
                <a:buSzTx/>
                <a:buFontTx/>
                <a:buNone/>
              </a:pPr>
              <a:t>104</a:t>
            </a:fld>
            <a:endParaRPr lang="en-US" altLang="en-US" sz="1400">
              <a:solidFill>
                <a:srgbClr val="660066"/>
              </a:solidFill>
            </a:endParaRPr>
          </a:p>
        </p:txBody>
      </p:sp>
      <p:sp>
        <p:nvSpPr>
          <p:cNvPr id="119812" name="Rectangle 2"/>
          <p:cNvSpPr>
            <a:spLocks noGrp="1" noChangeArrowheads="1"/>
          </p:cNvSpPr>
          <p:nvPr>
            <p:ph type="title"/>
          </p:nvPr>
        </p:nvSpPr>
        <p:spPr/>
        <p:txBody>
          <a:bodyPr/>
          <a:lstStyle/>
          <a:p>
            <a:pPr eaLnBrk="1" hangingPunct="1"/>
            <a:r>
              <a:rPr lang="en-US" altLang="en-US" smtClean="0"/>
              <a:t>Properties of SSA</a:t>
            </a:r>
          </a:p>
        </p:txBody>
      </p:sp>
      <p:sp>
        <p:nvSpPr>
          <p:cNvPr id="119813" name="Rectangle 3"/>
          <p:cNvSpPr>
            <a:spLocks noGrp="1" noChangeArrowheads="1"/>
          </p:cNvSpPr>
          <p:nvPr>
            <p:ph type="body" idx="1"/>
          </p:nvPr>
        </p:nvSpPr>
        <p:spPr/>
        <p:txBody>
          <a:bodyPr/>
          <a:lstStyle/>
          <a:p>
            <a:pPr eaLnBrk="1" hangingPunct="1"/>
            <a:r>
              <a:rPr lang="en-US" altLang="en-US" smtClean="0"/>
              <a:t>Each use of a variable is reached by exactly one assignment to that variable</a:t>
            </a:r>
          </a:p>
          <a:p>
            <a:pPr eaLnBrk="1" hangingPunct="1"/>
            <a:endParaRPr lang="en-US" altLang="en-US" smtClean="0"/>
          </a:p>
          <a:p>
            <a:pPr eaLnBrk="1" hangingPunct="1"/>
            <a:r>
              <a:rPr lang="en-US" altLang="en-US" i="1" smtClean="0">
                <a:sym typeface="Symbol" panose="05050102010706020507" pitchFamily="18" charset="2"/>
              </a:rPr>
              <a:t> </a:t>
            </a:r>
            <a:r>
              <a:rPr lang="en-US" altLang="en-US" smtClean="0"/>
              <a:t>-functions are inserted to distinguish values of variables transmitted on different incoming control flow edges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08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0DE500E-9903-473D-A2D8-F2409790A86F}" type="slidenum">
              <a:rPr lang="en-US" altLang="en-US" sz="1400">
                <a:solidFill>
                  <a:srgbClr val="660066"/>
                </a:solidFill>
              </a:rPr>
              <a:pPr eaLnBrk="1" hangingPunct="1">
                <a:spcBef>
                  <a:spcPct val="0"/>
                </a:spcBef>
                <a:buClrTx/>
                <a:buSzTx/>
                <a:buFontTx/>
                <a:buNone/>
              </a:pPr>
              <a:t>105</a:t>
            </a:fld>
            <a:endParaRPr lang="en-US" altLang="en-US" sz="1400">
              <a:solidFill>
                <a:srgbClr val="660066"/>
              </a:solidFill>
            </a:endParaRPr>
          </a:p>
        </p:txBody>
      </p:sp>
      <p:sp>
        <p:nvSpPr>
          <p:cNvPr id="120836" name="Rectangle 4"/>
          <p:cNvSpPr>
            <a:spLocks noGrp="1" noChangeArrowheads="1"/>
          </p:cNvSpPr>
          <p:nvPr>
            <p:ph type="title"/>
          </p:nvPr>
        </p:nvSpPr>
        <p:spPr/>
        <p:txBody>
          <a:bodyPr/>
          <a:lstStyle/>
          <a:p>
            <a:pPr eaLnBrk="1" hangingPunct="1"/>
            <a:r>
              <a:rPr lang="en-US" altLang="en-US" smtClean="0"/>
              <a:t>An Example</a:t>
            </a:r>
          </a:p>
        </p:txBody>
      </p:sp>
      <p:pic>
        <p:nvPicPr>
          <p:cNvPr id="120837"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93725" y="2665413"/>
            <a:ext cx="7880350" cy="1695450"/>
          </a:xfr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18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CED3AA4-2EA1-401E-8AEC-B09AF7EAF1CA}" type="slidenum">
              <a:rPr lang="en-US" altLang="en-US" sz="1400">
                <a:solidFill>
                  <a:srgbClr val="660066"/>
                </a:solidFill>
              </a:rPr>
              <a:pPr eaLnBrk="1" hangingPunct="1">
                <a:spcBef>
                  <a:spcPct val="0"/>
                </a:spcBef>
                <a:buClrTx/>
                <a:buSzTx/>
                <a:buFontTx/>
                <a:buNone/>
              </a:pPr>
              <a:t>106</a:t>
            </a:fld>
            <a:endParaRPr lang="en-US" altLang="en-US" sz="1400">
              <a:solidFill>
                <a:srgbClr val="660066"/>
              </a:solidFill>
            </a:endParaRPr>
          </a:p>
        </p:txBody>
      </p:sp>
      <p:sp>
        <p:nvSpPr>
          <p:cNvPr id="121860" name="Rectangle 2"/>
          <p:cNvSpPr>
            <a:spLocks noGrp="1" noChangeArrowheads="1"/>
          </p:cNvSpPr>
          <p:nvPr>
            <p:ph type="title"/>
          </p:nvPr>
        </p:nvSpPr>
        <p:spPr/>
        <p:txBody>
          <a:bodyPr/>
          <a:lstStyle/>
          <a:p>
            <a:pPr eaLnBrk="1" hangingPunct="1"/>
            <a:r>
              <a:rPr lang="en-US" altLang="en-US" i="1" smtClean="0">
                <a:sym typeface="Symbol" panose="05050102010706020507" pitchFamily="18" charset="2"/>
              </a:rPr>
              <a:t> </a:t>
            </a:r>
            <a:r>
              <a:rPr lang="en-US" altLang="en-US" smtClean="0"/>
              <a:t>-functions</a:t>
            </a:r>
          </a:p>
        </p:txBody>
      </p:sp>
      <p:sp>
        <p:nvSpPr>
          <p:cNvPr id="121861" name="Rectangle 3"/>
          <p:cNvSpPr>
            <a:spLocks noGrp="1" noChangeArrowheads="1"/>
          </p:cNvSpPr>
          <p:nvPr>
            <p:ph type="body" idx="1"/>
          </p:nvPr>
        </p:nvSpPr>
        <p:spPr/>
        <p:txBody>
          <a:bodyPr/>
          <a:lstStyle/>
          <a:p>
            <a:pPr eaLnBrk="1" hangingPunct="1"/>
            <a:r>
              <a:rPr lang="en-US" altLang="en-US" smtClean="0"/>
              <a:t>A </a:t>
            </a:r>
            <a:r>
              <a:rPr lang="en-US" altLang="en-US" i="1" smtClean="0">
                <a:sym typeface="Symbol" panose="05050102010706020507" pitchFamily="18" charset="2"/>
              </a:rPr>
              <a:t> </a:t>
            </a:r>
            <a:r>
              <a:rPr lang="en-US" altLang="en-US" smtClean="0"/>
              <a:t>-function has the form</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a:t>
            </a:r>
            <a:r>
              <a:rPr lang="en-US" altLang="en-US" i="1" smtClean="0">
                <a:solidFill>
                  <a:srgbClr val="FF0000"/>
                </a:solidFill>
              </a:rPr>
              <a:t>U</a:t>
            </a:r>
            <a:r>
              <a:rPr lang="en-US" altLang="en-US" smtClean="0">
                <a:solidFill>
                  <a:srgbClr val="FF0000"/>
                </a:solidFill>
              </a:rPr>
              <a:t> </a:t>
            </a:r>
            <a:r>
              <a:rPr lang="en-US" altLang="en-US" smtClean="0">
                <a:solidFill>
                  <a:srgbClr val="FF0000"/>
                </a:solidFill>
                <a:sym typeface="Symbol" panose="05050102010706020507" pitchFamily="18" charset="2"/>
              </a:rPr>
              <a:t> </a:t>
            </a:r>
            <a:r>
              <a:rPr lang="en-US" altLang="en-US" i="1" smtClean="0">
                <a:solidFill>
                  <a:srgbClr val="FF0000"/>
                </a:solidFill>
                <a:sym typeface="Symbol" panose="05050102010706020507" pitchFamily="18" charset="2"/>
              </a:rPr>
              <a:t></a:t>
            </a:r>
            <a:r>
              <a:rPr lang="en-US" altLang="en-US" smtClean="0">
                <a:solidFill>
                  <a:srgbClr val="FF0000"/>
                </a:solidFill>
              </a:rPr>
              <a:t> (</a:t>
            </a:r>
            <a:r>
              <a:rPr lang="en-US" altLang="en-US" i="1" smtClean="0">
                <a:solidFill>
                  <a:srgbClr val="FF0000"/>
                </a:solidFill>
              </a:rPr>
              <a:t>V</a:t>
            </a:r>
            <a:r>
              <a:rPr lang="en-US" altLang="en-US" baseline="-25000" smtClean="0">
                <a:solidFill>
                  <a:srgbClr val="FF0000"/>
                </a:solidFill>
              </a:rPr>
              <a:t>0</a:t>
            </a:r>
            <a:r>
              <a:rPr lang="en-US" altLang="en-US" smtClean="0">
                <a:solidFill>
                  <a:srgbClr val="FF0000"/>
                </a:solidFill>
              </a:rPr>
              <a:t>, </a:t>
            </a:r>
            <a:r>
              <a:rPr lang="en-US" altLang="en-US" i="1" smtClean="0">
                <a:solidFill>
                  <a:srgbClr val="FF0000"/>
                </a:solidFill>
              </a:rPr>
              <a:t>V</a:t>
            </a:r>
            <a:r>
              <a:rPr lang="en-US" altLang="en-US" baseline="-25000" smtClean="0">
                <a:solidFill>
                  <a:srgbClr val="FF0000"/>
                </a:solidFill>
              </a:rPr>
              <a:t>1</a:t>
            </a:r>
            <a:r>
              <a:rPr lang="en-US" altLang="en-US" smtClean="0">
                <a:solidFill>
                  <a:srgbClr val="FF0000"/>
                </a:solidFill>
              </a:rPr>
              <a:t>, …, </a:t>
            </a:r>
            <a:r>
              <a:rPr lang="en-US" altLang="en-US" i="1" smtClean="0">
                <a:solidFill>
                  <a:srgbClr val="FF0000"/>
                </a:solidFill>
              </a:rPr>
              <a:t>V</a:t>
            </a:r>
            <a:r>
              <a:rPr lang="en-US" altLang="en-US" i="1" baseline="-25000" smtClean="0">
                <a:solidFill>
                  <a:srgbClr val="FF0000"/>
                </a:solidFill>
              </a:rPr>
              <a:t>n</a:t>
            </a:r>
            <a:r>
              <a:rPr lang="en-US" altLang="en-US" baseline="-25000" smtClean="0">
                <a:solidFill>
                  <a:srgbClr val="FF0000"/>
                </a:solidFill>
              </a:rPr>
              <a:t>-1</a:t>
            </a:r>
            <a:r>
              <a:rPr lang="en-US" altLang="en-US" smtClean="0">
                <a:solidFill>
                  <a:srgbClr val="FF0000"/>
                </a:solidFill>
              </a:rPr>
              <a:t>)</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where </a:t>
            </a:r>
            <a:r>
              <a:rPr lang="en-US" altLang="en-US" i="1" smtClean="0"/>
              <a:t>U</a:t>
            </a:r>
            <a:r>
              <a:rPr lang="en-US" altLang="en-US" smtClean="0"/>
              <a:t>, </a:t>
            </a:r>
            <a:r>
              <a:rPr lang="en-US" altLang="en-US" i="1" smtClean="0"/>
              <a:t>V</a:t>
            </a:r>
            <a:r>
              <a:rPr lang="en-US" altLang="en-US" baseline="-25000" smtClean="0"/>
              <a:t>0</a:t>
            </a:r>
            <a:r>
              <a:rPr lang="en-US" altLang="en-US" smtClean="0"/>
              <a:t>, </a:t>
            </a:r>
            <a:r>
              <a:rPr lang="en-US" altLang="en-US" i="1" smtClean="0"/>
              <a:t>V</a:t>
            </a:r>
            <a:r>
              <a:rPr lang="en-US" altLang="en-US" baseline="-25000" smtClean="0"/>
              <a:t>1</a:t>
            </a:r>
            <a:r>
              <a:rPr lang="en-US" altLang="en-US" smtClean="0"/>
              <a:t>, …, </a:t>
            </a:r>
            <a:r>
              <a:rPr lang="en-US" altLang="en-US" i="1" smtClean="0"/>
              <a:t>V</a:t>
            </a:r>
            <a:r>
              <a:rPr lang="en-US" altLang="en-US" i="1" baseline="-25000" smtClean="0"/>
              <a:t>n</a:t>
            </a:r>
            <a:r>
              <a:rPr lang="en-US" altLang="en-US" baseline="-25000" smtClean="0"/>
              <a:t>-1</a:t>
            </a:r>
            <a:r>
              <a:rPr lang="en-US" altLang="en-US" smtClean="0"/>
              <a:t> are variables and the number of operands to the </a:t>
            </a:r>
            <a:r>
              <a:rPr lang="en-US" altLang="en-US" i="1" smtClean="0">
                <a:sym typeface="Symbol" panose="05050102010706020507" pitchFamily="18" charset="2"/>
              </a:rPr>
              <a:t> </a:t>
            </a:r>
            <a:r>
              <a:rPr lang="en-US" altLang="en-US" smtClean="0"/>
              <a:t>-function </a:t>
            </a:r>
            <a:r>
              <a:rPr lang="en-US" altLang="en-US" smtClean="0">
                <a:sym typeface="Symbol" panose="05050102010706020507" pitchFamily="18" charset="2"/>
              </a:rPr>
              <a:t>is the number of control flow predecessors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288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4356B27-A11B-4952-B7FE-289FAAD93FD7}" type="slidenum">
              <a:rPr lang="en-US" altLang="en-US" sz="1400">
                <a:solidFill>
                  <a:srgbClr val="660066"/>
                </a:solidFill>
              </a:rPr>
              <a:pPr eaLnBrk="1" hangingPunct="1">
                <a:spcBef>
                  <a:spcPct val="0"/>
                </a:spcBef>
                <a:buClrTx/>
                <a:buSzTx/>
                <a:buFontTx/>
                <a:buNone/>
              </a:pPr>
              <a:t>107</a:t>
            </a:fld>
            <a:endParaRPr lang="en-US" altLang="en-US" sz="1400">
              <a:solidFill>
                <a:srgbClr val="660066"/>
              </a:solidFill>
            </a:endParaRPr>
          </a:p>
        </p:txBody>
      </p:sp>
      <p:sp>
        <p:nvSpPr>
          <p:cNvPr id="122884" name="Rectangle 2"/>
          <p:cNvSpPr>
            <a:spLocks noGrp="1" noChangeArrowheads="1"/>
          </p:cNvSpPr>
          <p:nvPr>
            <p:ph type="title"/>
          </p:nvPr>
        </p:nvSpPr>
        <p:spPr/>
        <p:txBody>
          <a:bodyPr/>
          <a:lstStyle/>
          <a:p>
            <a:pPr eaLnBrk="1" hangingPunct="1"/>
            <a:r>
              <a:rPr lang="en-US" altLang="en-US" i="1" smtClean="0">
                <a:sym typeface="Symbol" panose="05050102010706020507" pitchFamily="18" charset="2"/>
              </a:rPr>
              <a:t> </a:t>
            </a:r>
            <a:r>
              <a:rPr lang="en-US" altLang="en-US" smtClean="0"/>
              <a:t>-functions</a:t>
            </a:r>
          </a:p>
        </p:txBody>
      </p:sp>
      <p:sp>
        <p:nvSpPr>
          <p:cNvPr id="122885" name="Rectangle 3"/>
          <p:cNvSpPr>
            <a:spLocks noGrp="1" noChangeArrowheads="1"/>
          </p:cNvSpPr>
          <p:nvPr>
            <p:ph type="body" idx="1"/>
          </p:nvPr>
        </p:nvSpPr>
        <p:spPr/>
        <p:txBody>
          <a:bodyPr/>
          <a:lstStyle/>
          <a:p>
            <a:pPr eaLnBrk="1" hangingPunct="1"/>
            <a:r>
              <a:rPr lang="en-US" altLang="en-US" smtClean="0"/>
              <a:t>If control reaches the </a:t>
            </a:r>
            <a:r>
              <a:rPr lang="en-US" altLang="en-US" i="1" smtClean="0">
                <a:sym typeface="Symbol" panose="05050102010706020507" pitchFamily="18" charset="2"/>
              </a:rPr>
              <a:t> </a:t>
            </a:r>
            <a:r>
              <a:rPr lang="en-US" altLang="en-US" smtClean="0"/>
              <a:t>-function from its </a:t>
            </a:r>
            <a:r>
              <a:rPr lang="en-US" altLang="en-US" i="1" smtClean="0"/>
              <a:t>j</a:t>
            </a:r>
            <a:r>
              <a:rPr lang="en-US" altLang="en-US" smtClean="0"/>
              <a:t>-th predecessor, then </a:t>
            </a:r>
            <a:r>
              <a:rPr lang="en-US" altLang="en-US" i="1" smtClean="0"/>
              <a:t>U</a:t>
            </a:r>
            <a:r>
              <a:rPr lang="en-US" altLang="en-US" smtClean="0"/>
              <a:t> is assigned the value of </a:t>
            </a:r>
            <a:r>
              <a:rPr lang="en-US" altLang="en-US" i="1" smtClean="0"/>
              <a:t>V</a:t>
            </a:r>
            <a:r>
              <a:rPr lang="en-US" altLang="en-US" i="1" baseline="-25000" smtClean="0"/>
              <a:t>j</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390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825077C-48EB-4DF6-98D3-F40708EC0459}" type="slidenum">
              <a:rPr lang="en-US" altLang="en-US" sz="1400">
                <a:solidFill>
                  <a:srgbClr val="660066"/>
                </a:solidFill>
              </a:rPr>
              <a:pPr eaLnBrk="1" hangingPunct="1">
                <a:spcBef>
                  <a:spcPct val="0"/>
                </a:spcBef>
                <a:buClrTx/>
                <a:buSzTx/>
                <a:buFontTx/>
                <a:buNone/>
              </a:pPr>
              <a:t>108</a:t>
            </a:fld>
            <a:endParaRPr lang="en-US" altLang="en-US" sz="1400">
              <a:solidFill>
                <a:srgbClr val="660066"/>
              </a:solidFill>
            </a:endParaRPr>
          </a:p>
        </p:txBody>
      </p:sp>
      <p:sp>
        <p:nvSpPr>
          <p:cNvPr id="123908" name="Rectangle 2"/>
          <p:cNvSpPr>
            <a:spLocks noGrp="1" noChangeArrowheads="1"/>
          </p:cNvSpPr>
          <p:nvPr>
            <p:ph type="title"/>
          </p:nvPr>
        </p:nvSpPr>
        <p:spPr/>
        <p:txBody>
          <a:bodyPr/>
          <a:lstStyle/>
          <a:p>
            <a:pPr eaLnBrk="1" hangingPunct="1"/>
            <a:r>
              <a:rPr lang="en-US" altLang="en-US" smtClean="0"/>
              <a:t>Constructing the SSA form</a:t>
            </a:r>
          </a:p>
        </p:txBody>
      </p:sp>
      <p:sp>
        <p:nvSpPr>
          <p:cNvPr id="123909" name="Rectangle 3"/>
          <p:cNvSpPr>
            <a:spLocks noGrp="1" noChangeArrowheads="1"/>
          </p:cNvSpPr>
          <p:nvPr>
            <p:ph type="body" idx="1"/>
          </p:nvPr>
        </p:nvSpPr>
        <p:spPr/>
        <p:txBody>
          <a:bodyPr/>
          <a:lstStyle/>
          <a:p>
            <a:pPr eaLnBrk="1" hangingPunct="1"/>
            <a:r>
              <a:rPr lang="en-US" altLang="en-US" smtClean="0"/>
              <a:t>Two major phases:</a:t>
            </a:r>
          </a:p>
          <a:p>
            <a:pPr lvl="1" eaLnBrk="1" hangingPunct="1"/>
            <a:r>
              <a:rPr lang="en-US" altLang="en-US" smtClean="0"/>
              <a:t>Inserting of </a:t>
            </a:r>
            <a:r>
              <a:rPr lang="en-US" altLang="en-US" i="1" smtClean="0">
                <a:sym typeface="Symbol" panose="05050102010706020507" pitchFamily="18" charset="2"/>
              </a:rPr>
              <a:t> </a:t>
            </a:r>
            <a:r>
              <a:rPr lang="en-US" altLang="en-US" smtClean="0"/>
              <a:t>-function </a:t>
            </a:r>
          </a:p>
          <a:p>
            <a:pPr lvl="1" eaLnBrk="1" hangingPunct="1"/>
            <a:r>
              <a:rPr lang="en-US" altLang="en-US" smtClean="0"/>
              <a:t>Renaming of variables to create a unique name for each definition</a:t>
            </a:r>
          </a:p>
          <a:p>
            <a:pPr lvl="1" eaLnBrk="1" hangingPunct="1"/>
            <a:endParaRPr lang="en-US" altLang="en-US" smtClean="0"/>
          </a:p>
          <a:p>
            <a:pPr eaLnBrk="1" hangingPunct="1"/>
            <a:r>
              <a:rPr lang="en-US" altLang="en-US" smtClean="0"/>
              <a:t>Second problem is easy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49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5D13B1E-6890-402D-A3AC-A2EF87E44EE6}" type="slidenum">
              <a:rPr lang="en-US" altLang="en-US" sz="1400">
                <a:solidFill>
                  <a:srgbClr val="660066"/>
                </a:solidFill>
              </a:rPr>
              <a:pPr eaLnBrk="1" hangingPunct="1">
                <a:spcBef>
                  <a:spcPct val="0"/>
                </a:spcBef>
                <a:buClrTx/>
                <a:buSzTx/>
                <a:buFontTx/>
                <a:buNone/>
              </a:pPr>
              <a:t>109</a:t>
            </a:fld>
            <a:endParaRPr lang="en-US" altLang="en-US" sz="1400">
              <a:solidFill>
                <a:srgbClr val="660066"/>
              </a:solidFill>
            </a:endParaRPr>
          </a:p>
        </p:txBody>
      </p:sp>
      <p:sp>
        <p:nvSpPr>
          <p:cNvPr id="124932" name="Rectangle 2"/>
          <p:cNvSpPr>
            <a:spLocks noGrp="1" noChangeArrowheads="1"/>
          </p:cNvSpPr>
          <p:nvPr>
            <p:ph type="title"/>
          </p:nvPr>
        </p:nvSpPr>
        <p:spPr/>
        <p:txBody>
          <a:bodyPr/>
          <a:lstStyle/>
          <a:p>
            <a:pPr eaLnBrk="1" hangingPunct="1"/>
            <a:r>
              <a:rPr lang="en-US" altLang="en-US" smtClean="0"/>
              <a:t>Minimal SSA Form</a:t>
            </a:r>
          </a:p>
        </p:txBody>
      </p:sp>
      <p:sp>
        <p:nvSpPr>
          <p:cNvPr id="124933" name="Rectangle 3"/>
          <p:cNvSpPr>
            <a:spLocks noGrp="1" noChangeArrowheads="1"/>
          </p:cNvSpPr>
          <p:nvPr>
            <p:ph type="body" idx="1"/>
          </p:nvPr>
        </p:nvSpPr>
        <p:spPr/>
        <p:txBody>
          <a:bodyPr/>
          <a:lstStyle/>
          <a:p>
            <a:pPr eaLnBrk="1" hangingPunct="1"/>
            <a:r>
              <a:rPr lang="en-US" altLang="en-US" smtClean="0"/>
              <a:t>The main difficult: finding the SSA with the minimal number of </a:t>
            </a:r>
            <a:r>
              <a:rPr lang="en-US" altLang="en-US" i="1" smtClean="0">
                <a:sym typeface="Symbol" panose="05050102010706020507" pitchFamily="18" charset="2"/>
              </a:rPr>
              <a:t> </a:t>
            </a:r>
            <a:r>
              <a:rPr lang="en-US" altLang="en-US" smtClean="0"/>
              <a:t>-functions </a:t>
            </a:r>
          </a:p>
          <a:p>
            <a:pPr eaLnBrk="1" hangingPunct="1"/>
            <a:endParaRPr lang="en-US" altLang="en-US" smtClean="0"/>
          </a:p>
          <a:p>
            <a:pPr eaLnBrk="1" hangingPunct="1"/>
            <a:r>
              <a:rPr lang="en-US" altLang="en-US" smtClean="0"/>
              <a:t>Can use the computation of dominators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457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320A206-FB4D-4B42-948F-7AC19D6BCCA4}" type="slidenum">
              <a:rPr lang="en-US" altLang="en-US" sz="1400">
                <a:solidFill>
                  <a:srgbClr val="660066"/>
                </a:solidFill>
              </a:rPr>
              <a:pPr eaLnBrk="1" hangingPunct="1">
                <a:spcBef>
                  <a:spcPct val="0"/>
                </a:spcBef>
                <a:buClrTx/>
                <a:buSzTx/>
                <a:buFontTx/>
                <a:buNone/>
              </a:pPr>
              <a:t>11</a:t>
            </a:fld>
            <a:endParaRPr lang="en-US" altLang="en-US" sz="1400">
              <a:solidFill>
                <a:srgbClr val="660066"/>
              </a:solidFill>
            </a:endParaRPr>
          </a:p>
        </p:txBody>
      </p:sp>
      <p:sp>
        <p:nvSpPr>
          <p:cNvPr id="24580" name="Rectangle 2"/>
          <p:cNvSpPr>
            <a:spLocks noGrp="1" noChangeArrowheads="1"/>
          </p:cNvSpPr>
          <p:nvPr>
            <p:ph type="title"/>
          </p:nvPr>
        </p:nvSpPr>
        <p:spPr>
          <a:xfrm>
            <a:off x="1106488" y="674688"/>
            <a:ext cx="7445375" cy="487362"/>
          </a:xfrm>
        </p:spPr>
        <p:txBody>
          <a:bodyPr/>
          <a:lstStyle/>
          <a:p>
            <a:pPr eaLnBrk="1" hangingPunct="1"/>
            <a:r>
              <a:rPr lang="en-US" altLang="en-US" smtClean="0"/>
              <a:t>Dominator Tree</a:t>
            </a:r>
          </a:p>
        </p:txBody>
      </p:sp>
      <p:sp>
        <p:nvSpPr>
          <p:cNvPr id="24581" name="Rectangle 3"/>
          <p:cNvSpPr>
            <a:spLocks noGrp="1" noChangeArrowheads="1"/>
          </p:cNvSpPr>
          <p:nvPr>
            <p:ph type="body" idx="1"/>
          </p:nvPr>
        </p:nvSpPr>
        <p:spPr>
          <a:xfrm>
            <a:off x="538163" y="2244725"/>
            <a:ext cx="8067675" cy="2947988"/>
          </a:xfrm>
        </p:spPr>
        <p:txBody>
          <a:bodyPr/>
          <a:lstStyle/>
          <a:p>
            <a:pPr marL="0" indent="0" eaLnBrk="1" hangingPunct="1">
              <a:buFont typeface="Arial Unicode MS" panose="020B0604020202020204" pitchFamily="34" charset="-128"/>
              <a:buNone/>
            </a:pPr>
            <a:r>
              <a:rPr lang="en-US" altLang="en-US" smtClean="0"/>
              <a:t>The</a:t>
            </a:r>
            <a:r>
              <a:rPr lang="en-US" altLang="en-US" i="1" smtClean="0"/>
              <a:t> idom</a:t>
            </a:r>
            <a:r>
              <a:rPr lang="en-US" altLang="en-US" smtClean="0"/>
              <a:t> relation can be represented as a directed tree with root = </a:t>
            </a:r>
            <a:r>
              <a:rPr lang="en-US" altLang="en-US" i="1" smtClean="0"/>
              <a:t>START</a:t>
            </a:r>
            <a:r>
              <a:rPr lang="en-US" altLang="en-US" smtClean="0"/>
              <a:t>, and </a:t>
            </a:r>
            <a:r>
              <a:rPr lang="en-US" altLang="en-US" i="1" smtClean="0"/>
              <a:t>parent</a:t>
            </a:r>
            <a:r>
              <a:rPr lang="en-US" altLang="en-US" smtClean="0"/>
              <a:t>(</a:t>
            </a:r>
            <a:r>
              <a:rPr lang="en-US" altLang="en-US" i="1" smtClean="0"/>
              <a:t>W</a:t>
            </a:r>
            <a:r>
              <a:rPr lang="en-US" altLang="en-US" smtClean="0"/>
              <a:t>) = </a:t>
            </a:r>
            <a:r>
              <a:rPr lang="en-US" altLang="en-US" i="1" smtClean="0"/>
              <a:t>idom </a:t>
            </a:r>
            <a:r>
              <a:rPr lang="en-US" altLang="en-US" smtClean="0"/>
              <a:t>(</a:t>
            </a:r>
            <a:r>
              <a:rPr lang="en-US" altLang="en-US" i="1" smtClean="0"/>
              <a:t>W</a:t>
            </a:r>
            <a:r>
              <a:rPr lang="en-US" altLang="en-US" smtClean="0"/>
              <a:t> ).</a:t>
            </a:r>
          </a:p>
          <a:p>
            <a:pPr marL="0" indent="0" eaLnBrk="1" hangingPunct="1"/>
            <a:endParaRPr lang="en-US" altLang="en-US"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595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02904C6-FEB0-4D95-B403-456B7094BAEE}" type="slidenum">
              <a:rPr lang="en-US" altLang="en-US" sz="1400">
                <a:solidFill>
                  <a:srgbClr val="660066"/>
                </a:solidFill>
              </a:rPr>
              <a:pPr eaLnBrk="1" hangingPunct="1">
                <a:spcBef>
                  <a:spcPct val="0"/>
                </a:spcBef>
                <a:buClrTx/>
                <a:buSzTx/>
                <a:buFontTx/>
                <a:buNone/>
              </a:pPr>
              <a:t>110</a:t>
            </a:fld>
            <a:endParaRPr lang="en-US" altLang="en-US" sz="1400">
              <a:solidFill>
                <a:srgbClr val="660066"/>
              </a:solidFill>
            </a:endParaRPr>
          </a:p>
        </p:txBody>
      </p:sp>
      <p:sp>
        <p:nvSpPr>
          <p:cNvPr id="125956" name="Rectangle 2"/>
          <p:cNvSpPr>
            <a:spLocks noGrp="1" noChangeArrowheads="1"/>
          </p:cNvSpPr>
          <p:nvPr>
            <p:ph type="title"/>
          </p:nvPr>
        </p:nvSpPr>
        <p:spPr/>
        <p:txBody>
          <a:bodyPr/>
          <a:lstStyle/>
          <a:p>
            <a:pPr eaLnBrk="1" hangingPunct="1"/>
            <a:r>
              <a:rPr lang="en-US" altLang="en-US" smtClean="0"/>
              <a:t>Strict Dominance</a:t>
            </a:r>
          </a:p>
        </p:txBody>
      </p:sp>
      <p:sp>
        <p:nvSpPr>
          <p:cNvPr id="125957" name="Rectangle 3"/>
          <p:cNvSpPr>
            <a:spLocks noGrp="1" noChangeArrowheads="1"/>
          </p:cNvSpPr>
          <p:nvPr>
            <p:ph type="body" idx="1"/>
          </p:nvPr>
        </p:nvSpPr>
        <p:spPr/>
        <p:txBody>
          <a:bodyPr/>
          <a:lstStyle/>
          <a:p>
            <a:pPr eaLnBrk="1" hangingPunct="1"/>
            <a:r>
              <a:rPr lang="en-US" altLang="en-US" smtClean="0"/>
              <a:t>If </a:t>
            </a:r>
            <a:r>
              <a:rPr lang="en-US" altLang="en-US" i="1" smtClean="0"/>
              <a:t>X</a:t>
            </a:r>
            <a:r>
              <a:rPr lang="en-US" altLang="en-US" smtClean="0"/>
              <a:t> dominates </a:t>
            </a:r>
            <a:r>
              <a:rPr lang="en-US" altLang="en-US" i="1" smtClean="0"/>
              <a:t>Y</a:t>
            </a:r>
            <a:r>
              <a:rPr lang="en-US" altLang="en-US" smtClean="0"/>
              <a:t> and </a:t>
            </a:r>
            <a:r>
              <a:rPr lang="en-US" altLang="en-US" i="1" smtClean="0"/>
              <a:t>X</a:t>
            </a:r>
            <a:r>
              <a:rPr lang="en-US" altLang="en-US" smtClean="0"/>
              <a:t> </a:t>
            </a:r>
            <a:r>
              <a:rPr lang="en-US" altLang="en-US" smtClean="0">
                <a:cs typeface="Arial" panose="020B0604020202020204" pitchFamily="34" charset="0"/>
              </a:rPr>
              <a:t>≠</a:t>
            </a:r>
            <a:r>
              <a:rPr lang="en-US" altLang="en-US" smtClean="0"/>
              <a:t> </a:t>
            </a:r>
            <a:r>
              <a:rPr lang="en-US" altLang="en-US" i="1" smtClean="0"/>
              <a:t>Y</a:t>
            </a:r>
            <a:r>
              <a:rPr lang="en-US" altLang="en-US" smtClean="0"/>
              <a:t>, then we say that </a:t>
            </a:r>
            <a:r>
              <a:rPr lang="en-US" altLang="en-US" i="1" smtClean="0"/>
              <a:t>X</a:t>
            </a:r>
            <a:r>
              <a:rPr lang="en-US" altLang="en-US" smtClean="0"/>
              <a:t> </a:t>
            </a:r>
            <a:r>
              <a:rPr lang="en-US" altLang="en-US" smtClean="0">
                <a:solidFill>
                  <a:srgbClr val="660066"/>
                </a:solidFill>
              </a:rPr>
              <a:t>strictly dominates</a:t>
            </a:r>
            <a:r>
              <a:rPr lang="en-US" altLang="en-US" smtClean="0"/>
              <a:t> </a:t>
            </a:r>
            <a:r>
              <a:rPr lang="en-US" altLang="en-US" i="1" smtClean="0"/>
              <a:t>Y</a:t>
            </a:r>
          </a:p>
          <a:p>
            <a:pPr lvl="1" eaLnBrk="1" hangingPunct="1"/>
            <a:r>
              <a:rPr lang="en-US" altLang="en-US" smtClean="0"/>
              <a:t>Notations: we will write “</a:t>
            </a:r>
            <a:r>
              <a:rPr lang="en-US" altLang="en-US" smtClean="0">
                <a:solidFill>
                  <a:srgbClr val="663300"/>
                </a:solidFill>
              </a:rPr>
              <a:t>X dom Y</a:t>
            </a:r>
            <a:r>
              <a:rPr lang="en-US" altLang="en-US" smtClean="0"/>
              <a:t>” for “X dominates Y”</a:t>
            </a:r>
          </a:p>
          <a:p>
            <a:pPr lvl="1" eaLnBrk="1" hangingPunct="1"/>
            <a:r>
              <a:rPr lang="en-US" altLang="en-US" smtClean="0"/>
              <a:t>we will write “</a:t>
            </a:r>
            <a:r>
              <a:rPr lang="en-US" altLang="en-US" smtClean="0">
                <a:solidFill>
                  <a:srgbClr val="663300"/>
                </a:solidFill>
              </a:rPr>
              <a:t>X sdom Y</a:t>
            </a:r>
            <a:r>
              <a:rPr lang="en-US" altLang="en-US" smtClean="0"/>
              <a:t>” for “X strictly dominates Y”</a:t>
            </a:r>
          </a:p>
          <a:p>
            <a:pPr lvl="1" eaLnBrk="1" hangingPunct="1"/>
            <a:r>
              <a:rPr lang="en-US" altLang="en-US" smtClean="0"/>
              <a:t>we will write “</a:t>
            </a:r>
            <a:r>
              <a:rPr lang="en-US" altLang="en-US" smtClean="0">
                <a:solidFill>
                  <a:srgbClr val="663300"/>
                </a:solidFill>
              </a:rPr>
              <a:t>X idom Y</a:t>
            </a:r>
            <a:r>
              <a:rPr lang="en-US" altLang="en-US" smtClean="0"/>
              <a:t>” for “X is the immediate dominator of Y”</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697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AD05B0A-71DD-48CF-AA86-AAF919FDBA29}" type="slidenum">
              <a:rPr lang="en-US" altLang="en-US" sz="1400">
                <a:solidFill>
                  <a:srgbClr val="660066"/>
                </a:solidFill>
              </a:rPr>
              <a:pPr eaLnBrk="1" hangingPunct="1">
                <a:spcBef>
                  <a:spcPct val="0"/>
                </a:spcBef>
                <a:buClrTx/>
                <a:buSzTx/>
                <a:buFontTx/>
                <a:buNone/>
              </a:pPr>
              <a:t>111</a:t>
            </a:fld>
            <a:endParaRPr lang="en-US" altLang="en-US" sz="1400">
              <a:solidFill>
                <a:srgbClr val="660066"/>
              </a:solidFill>
            </a:endParaRPr>
          </a:p>
        </p:txBody>
      </p:sp>
      <p:sp>
        <p:nvSpPr>
          <p:cNvPr id="126980" name="Rectangle 2"/>
          <p:cNvSpPr>
            <a:spLocks noGrp="1" noChangeArrowheads="1"/>
          </p:cNvSpPr>
          <p:nvPr>
            <p:ph type="title"/>
          </p:nvPr>
        </p:nvSpPr>
        <p:spPr/>
        <p:txBody>
          <a:bodyPr/>
          <a:lstStyle/>
          <a:p>
            <a:pPr eaLnBrk="1" hangingPunct="1"/>
            <a:r>
              <a:rPr lang="en-US" altLang="en-US" smtClean="0"/>
              <a:t>Dominance Frontier</a:t>
            </a:r>
          </a:p>
        </p:txBody>
      </p:sp>
      <p:sp>
        <p:nvSpPr>
          <p:cNvPr id="126981" name="Rectangle 3"/>
          <p:cNvSpPr>
            <a:spLocks noGrp="1" noChangeArrowheads="1"/>
          </p:cNvSpPr>
          <p:nvPr>
            <p:ph type="body" idx="1"/>
          </p:nvPr>
        </p:nvSpPr>
        <p:spPr/>
        <p:txBody>
          <a:bodyPr/>
          <a:lstStyle/>
          <a:p>
            <a:pPr eaLnBrk="1" hangingPunct="1"/>
            <a:r>
              <a:rPr lang="en-US" altLang="en-US" smtClean="0"/>
              <a:t>The dominance frontier DF(</a:t>
            </a:r>
            <a:r>
              <a:rPr lang="en-US" altLang="en-US" i="1" smtClean="0"/>
              <a:t>X</a:t>
            </a:r>
            <a:r>
              <a:rPr lang="en-US" altLang="en-US" smtClean="0"/>
              <a:t>) of a node </a:t>
            </a:r>
            <a:r>
              <a:rPr lang="en-US" altLang="en-US" i="1" smtClean="0"/>
              <a:t>X</a:t>
            </a:r>
            <a:r>
              <a:rPr lang="en-US" altLang="en-US" smtClean="0"/>
              <a:t> in a CFG is the set of all CFG nodes, </a:t>
            </a:r>
            <a:r>
              <a:rPr lang="en-US" altLang="en-US" i="1" smtClean="0"/>
              <a:t>Y</a:t>
            </a:r>
            <a:r>
              <a:rPr lang="en-US" altLang="en-US" smtClean="0"/>
              <a:t>, such that </a:t>
            </a:r>
            <a:r>
              <a:rPr lang="en-US" altLang="en-US" i="1" smtClean="0"/>
              <a:t>X</a:t>
            </a:r>
            <a:r>
              <a:rPr lang="en-US" altLang="en-US" smtClean="0"/>
              <a:t> dominates a predecessor of Y but does not strictly dominates Y</a:t>
            </a:r>
          </a:p>
          <a:p>
            <a:pPr eaLnBrk="1" hangingPunct="1">
              <a:buFont typeface="Arial Unicode MS" panose="020B0604020202020204" pitchFamily="34" charset="-128"/>
              <a:buNone/>
            </a:pPr>
            <a:r>
              <a:rPr lang="en-US" altLang="en-US" smtClean="0"/>
              <a:t>	  </a:t>
            </a:r>
            <a:r>
              <a:rPr lang="en-US" altLang="en-US" smtClean="0">
                <a:solidFill>
                  <a:srgbClr val="660066"/>
                </a:solidFill>
              </a:rPr>
              <a:t>DF(</a:t>
            </a:r>
            <a:r>
              <a:rPr lang="en-US" altLang="en-US" i="1" smtClean="0">
                <a:solidFill>
                  <a:srgbClr val="660066"/>
                </a:solidFill>
              </a:rPr>
              <a:t>X</a:t>
            </a:r>
            <a:r>
              <a:rPr lang="en-US" altLang="en-US" smtClean="0">
                <a:solidFill>
                  <a:srgbClr val="660066"/>
                </a:solidFill>
              </a:rPr>
              <a:t>) = {</a:t>
            </a:r>
            <a:r>
              <a:rPr lang="en-US" altLang="en-US" i="1" smtClean="0">
                <a:solidFill>
                  <a:srgbClr val="660066"/>
                </a:solidFill>
              </a:rPr>
              <a:t>Y</a:t>
            </a:r>
            <a:r>
              <a:rPr lang="en-US" altLang="en-US" smtClean="0">
                <a:solidFill>
                  <a:srgbClr val="660066"/>
                </a:solidFill>
              </a:rPr>
              <a:t> | </a:t>
            </a:r>
            <a:r>
              <a:rPr lang="en-US" altLang="en-US" smtClean="0">
                <a:solidFill>
                  <a:srgbClr val="660066"/>
                </a:solidFill>
                <a:sym typeface="Symbol" panose="05050102010706020507" pitchFamily="18" charset="2"/>
              </a:rPr>
              <a:t></a:t>
            </a:r>
            <a:r>
              <a:rPr lang="en-US" altLang="en-US" i="1" smtClean="0">
                <a:solidFill>
                  <a:srgbClr val="660066"/>
                </a:solidFill>
              </a:rPr>
              <a:t>Z</a:t>
            </a:r>
            <a:r>
              <a:rPr lang="en-US" altLang="en-US" smtClean="0">
                <a:solidFill>
                  <a:srgbClr val="660066"/>
                </a:solidFill>
              </a:rPr>
              <a:t> </a:t>
            </a:r>
            <a:r>
              <a:rPr lang="en-US" altLang="en-US" smtClean="0">
                <a:solidFill>
                  <a:srgbClr val="660066"/>
                </a:solidFill>
                <a:sym typeface="Symbol" panose="05050102010706020507" pitchFamily="18" charset="2"/>
              </a:rPr>
              <a:t> </a:t>
            </a:r>
            <a:r>
              <a:rPr lang="en-US" altLang="en-US" i="1" smtClean="0">
                <a:solidFill>
                  <a:srgbClr val="660066"/>
                </a:solidFill>
              </a:rPr>
              <a:t>Pred</a:t>
            </a:r>
            <a:r>
              <a:rPr lang="en-US" altLang="en-US" smtClean="0">
                <a:solidFill>
                  <a:srgbClr val="660066"/>
                </a:solidFill>
              </a:rPr>
              <a:t>(</a:t>
            </a:r>
            <a:r>
              <a:rPr lang="en-US" altLang="en-US" i="1" smtClean="0">
                <a:solidFill>
                  <a:srgbClr val="660066"/>
                </a:solidFill>
              </a:rPr>
              <a:t>Y</a:t>
            </a:r>
            <a:r>
              <a:rPr lang="en-US" altLang="en-US" smtClean="0">
                <a:solidFill>
                  <a:srgbClr val="660066"/>
                </a:solidFill>
              </a:rPr>
              <a:t>) such that</a:t>
            </a:r>
          </a:p>
          <a:p>
            <a:pPr eaLnBrk="1" hangingPunct="1">
              <a:buFont typeface="Arial Unicode MS" panose="020B0604020202020204" pitchFamily="34" charset="-128"/>
              <a:buNone/>
            </a:pPr>
            <a:r>
              <a:rPr lang="en-US" altLang="en-US" smtClean="0">
                <a:solidFill>
                  <a:srgbClr val="660066"/>
                </a:solidFill>
              </a:rPr>
              <a:t>			     </a:t>
            </a:r>
            <a:r>
              <a:rPr lang="en-US" altLang="en-US" i="1" smtClean="0">
                <a:solidFill>
                  <a:srgbClr val="660066"/>
                </a:solidFill>
              </a:rPr>
              <a:t>X</a:t>
            </a:r>
            <a:r>
              <a:rPr lang="en-US" altLang="en-US" smtClean="0">
                <a:solidFill>
                  <a:srgbClr val="660066"/>
                </a:solidFill>
              </a:rPr>
              <a:t> dom </a:t>
            </a:r>
            <a:r>
              <a:rPr lang="en-US" altLang="en-US" i="1" smtClean="0">
                <a:solidFill>
                  <a:srgbClr val="660066"/>
                </a:solidFill>
              </a:rPr>
              <a:t>Z</a:t>
            </a:r>
            <a:r>
              <a:rPr lang="en-US" altLang="en-US" smtClean="0">
                <a:solidFill>
                  <a:srgbClr val="660066"/>
                </a:solidFill>
              </a:rPr>
              <a:t> and </a:t>
            </a:r>
            <a:r>
              <a:rPr lang="en-US" altLang="en-US" i="1" smtClean="0">
                <a:solidFill>
                  <a:srgbClr val="660066"/>
                </a:solidFill>
              </a:rPr>
              <a:t>X</a:t>
            </a:r>
            <a:r>
              <a:rPr lang="en-US" altLang="en-US" smtClean="0">
                <a:solidFill>
                  <a:srgbClr val="660066"/>
                </a:solidFill>
              </a:rPr>
              <a:t> !sdom </a:t>
            </a:r>
            <a:r>
              <a:rPr lang="en-US" altLang="en-US" i="1" smtClean="0">
                <a:solidFill>
                  <a:srgbClr val="660066"/>
                </a:solidFill>
              </a:rPr>
              <a:t>Y</a:t>
            </a:r>
            <a:r>
              <a:rPr lang="en-US" altLang="en-US" smtClean="0">
                <a:solidFill>
                  <a:srgbClr val="660066"/>
                </a:solidFill>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800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72AA395-7B8E-428F-A0E6-7E7BAD834033}" type="slidenum">
              <a:rPr lang="en-US" altLang="en-US" sz="1400">
                <a:solidFill>
                  <a:srgbClr val="660066"/>
                </a:solidFill>
              </a:rPr>
              <a:pPr eaLnBrk="1" hangingPunct="1">
                <a:spcBef>
                  <a:spcPct val="0"/>
                </a:spcBef>
                <a:buClrTx/>
                <a:buSzTx/>
                <a:buFontTx/>
                <a:buNone/>
              </a:pPr>
              <a:t>112</a:t>
            </a:fld>
            <a:endParaRPr lang="en-US" altLang="en-US" sz="1400">
              <a:solidFill>
                <a:srgbClr val="660066"/>
              </a:solidFill>
            </a:endParaRPr>
          </a:p>
        </p:txBody>
      </p:sp>
      <p:sp>
        <p:nvSpPr>
          <p:cNvPr id="128004" name="Rectangle 2"/>
          <p:cNvSpPr>
            <a:spLocks noGrp="1" noChangeArrowheads="1"/>
          </p:cNvSpPr>
          <p:nvPr>
            <p:ph type="title"/>
          </p:nvPr>
        </p:nvSpPr>
        <p:spPr/>
        <p:txBody>
          <a:bodyPr/>
          <a:lstStyle/>
          <a:p>
            <a:pPr eaLnBrk="1" hangingPunct="1"/>
            <a:r>
              <a:rPr lang="en-US" altLang="en-US" smtClean="0"/>
              <a:t>Computing DF</a:t>
            </a:r>
          </a:p>
        </p:txBody>
      </p:sp>
      <p:sp>
        <p:nvSpPr>
          <p:cNvPr id="128005" name="Rectangle 3"/>
          <p:cNvSpPr>
            <a:spLocks noGrp="1" noChangeArrowheads="1"/>
          </p:cNvSpPr>
          <p:nvPr>
            <p:ph type="body" idx="1"/>
          </p:nvPr>
        </p:nvSpPr>
        <p:spPr/>
        <p:txBody>
          <a:bodyPr/>
          <a:lstStyle/>
          <a:p>
            <a:pPr eaLnBrk="1" hangingPunct="1"/>
            <a:r>
              <a:rPr lang="en-US" altLang="en-US" smtClean="0"/>
              <a:t>Computing DF directly is </a:t>
            </a:r>
            <a:r>
              <a:rPr lang="en-US" altLang="en-US" i="1" smtClean="0"/>
              <a:t>O</a:t>
            </a:r>
            <a:r>
              <a:rPr lang="en-US" altLang="en-US" smtClean="0"/>
              <a:t>(</a:t>
            </a:r>
            <a:r>
              <a:rPr lang="en-US" altLang="en-US" i="1" smtClean="0"/>
              <a:t>V</a:t>
            </a:r>
            <a:r>
              <a:rPr lang="en-US" altLang="en-US" baseline="30000" smtClean="0"/>
              <a:t>2</a:t>
            </a:r>
            <a:r>
              <a:rPr lang="en-US" altLang="en-US" smtClean="0"/>
              <a:t>) – quadratic in the number of nodes of the CFG</a:t>
            </a:r>
          </a:p>
          <a:p>
            <a:pPr eaLnBrk="1" hangingPunct="1"/>
            <a:endParaRPr lang="en-US" altLang="en-US" smtClean="0"/>
          </a:p>
          <a:p>
            <a:pPr eaLnBrk="1" hangingPunct="1"/>
            <a:r>
              <a:rPr lang="en-US" altLang="en-US" smtClean="0"/>
              <a:t>A more efficient algorithm breaks the computation into three parts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4"/>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29027" name="Slide Number Placeholder 6"/>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563696D-FD5F-4192-B766-4F9729C29F82}" type="slidenum">
              <a:rPr lang="en-US" altLang="en-US" sz="1400">
                <a:solidFill>
                  <a:srgbClr val="660066"/>
                </a:solidFill>
              </a:rPr>
              <a:pPr eaLnBrk="1" hangingPunct="1">
                <a:spcBef>
                  <a:spcPct val="0"/>
                </a:spcBef>
                <a:buClrTx/>
                <a:buSzTx/>
                <a:buFontTx/>
                <a:buNone/>
              </a:pPr>
              <a:t>113</a:t>
            </a:fld>
            <a:endParaRPr lang="en-US" altLang="en-US" sz="1400">
              <a:solidFill>
                <a:srgbClr val="660066"/>
              </a:solidFill>
            </a:endParaRPr>
          </a:p>
        </p:txBody>
      </p:sp>
      <p:sp>
        <p:nvSpPr>
          <p:cNvPr id="129028" name="Rectangle 2"/>
          <p:cNvSpPr>
            <a:spLocks noGrp="1" noChangeArrowheads="1"/>
          </p:cNvSpPr>
          <p:nvPr>
            <p:ph type="title"/>
          </p:nvPr>
        </p:nvSpPr>
        <p:spPr/>
        <p:txBody>
          <a:bodyPr/>
          <a:lstStyle/>
          <a:p>
            <a:pPr eaLnBrk="1" hangingPunct="1"/>
            <a:r>
              <a:rPr lang="en-US" altLang="en-US" smtClean="0"/>
              <a:t>Computing DF efficiently</a:t>
            </a:r>
          </a:p>
        </p:txBody>
      </p:sp>
      <p:sp>
        <p:nvSpPr>
          <p:cNvPr id="129029" name="Rectangle 3"/>
          <p:cNvSpPr>
            <a:spLocks noGrp="1" noChangeArrowheads="1"/>
          </p:cNvSpPr>
          <p:nvPr>
            <p:ph type="body" sz="half" idx="1"/>
          </p:nvPr>
        </p:nvSpPr>
        <p:spPr>
          <a:xfrm>
            <a:off x="457200" y="1600200"/>
            <a:ext cx="7915275" cy="1916113"/>
          </a:xfrm>
        </p:spPr>
        <p:txBody>
          <a:bodyPr/>
          <a:lstStyle/>
          <a:p>
            <a:pPr eaLnBrk="1" hangingPunct="1"/>
            <a:r>
              <a:rPr lang="en-US" altLang="en-US" sz="2800" smtClean="0"/>
              <a:t>DF</a:t>
            </a:r>
            <a:r>
              <a:rPr lang="en-US" altLang="en-US" sz="2800" baseline="-25000" smtClean="0"/>
              <a:t>local</a:t>
            </a:r>
            <a:r>
              <a:rPr lang="en-US" altLang="en-US" sz="2800" smtClean="0"/>
              <a:t>(</a:t>
            </a:r>
            <a:r>
              <a:rPr lang="en-US" altLang="en-US" sz="2800" i="1" smtClean="0"/>
              <a:t>X</a:t>
            </a:r>
            <a:r>
              <a:rPr lang="en-US" altLang="en-US" sz="2800" smtClean="0"/>
              <a:t>) = {</a:t>
            </a:r>
            <a:r>
              <a:rPr lang="en-US" altLang="en-US" sz="2800" i="1" smtClean="0"/>
              <a:t>Y</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i="1" smtClean="0"/>
              <a:t>Succ</a:t>
            </a:r>
            <a:r>
              <a:rPr lang="en-US" altLang="en-US" sz="2800" smtClean="0"/>
              <a:t>(</a:t>
            </a:r>
            <a:r>
              <a:rPr lang="en-US" altLang="en-US" sz="2800" i="1" smtClean="0"/>
              <a:t>X</a:t>
            </a:r>
            <a:r>
              <a:rPr lang="en-US" altLang="en-US" sz="2800" smtClean="0"/>
              <a:t>) | </a:t>
            </a:r>
            <a:r>
              <a:rPr lang="en-US" altLang="en-US" sz="2800" i="1" smtClean="0"/>
              <a:t>X</a:t>
            </a:r>
            <a:r>
              <a:rPr lang="en-US" altLang="en-US" sz="2800" smtClean="0"/>
              <a:t> !idom </a:t>
            </a:r>
            <a:r>
              <a:rPr lang="en-US" altLang="en-US" sz="2800" i="1" smtClean="0"/>
              <a:t>Y</a:t>
            </a:r>
            <a:r>
              <a:rPr lang="en-US" altLang="en-US" sz="2800" smtClean="0"/>
              <a:t>}</a:t>
            </a:r>
          </a:p>
          <a:p>
            <a:pPr eaLnBrk="1" hangingPunct="1"/>
            <a:endParaRPr lang="en-US" altLang="en-US" sz="2800" smtClean="0"/>
          </a:p>
          <a:p>
            <a:pPr eaLnBrk="1" hangingPunct="1"/>
            <a:r>
              <a:rPr lang="en-US" altLang="en-US" sz="2800" smtClean="0"/>
              <a:t>DF</a:t>
            </a:r>
            <a:r>
              <a:rPr lang="en-US" altLang="en-US" sz="2800" baseline="-25000" smtClean="0"/>
              <a:t>up</a:t>
            </a:r>
            <a:r>
              <a:rPr lang="en-US" altLang="en-US" sz="2800" smtClean="0"/>
              <a:t>(</a:t>
            </a:r>
            <a:r>
              <a:rPr lang="en-US" altLang="en-US" sz="2800" i="1" smtClean="0"/>
              <a:t>X, Z</a:t>
            </a:r>
            <a:r>
              <a:rPr lang="en-US" altLang="en-US" sz="2800" smtClean="0"/>
              <a:t>) = {</a:t>
            </a:r>
            <a:r>
              <a:rPr lang="en-US" altLang="en-US" sz="2800" i="1" smtClean="0"/>
              <a:t>Y</a:t>
            </a:r>
            <a:r>
              <a:rPr lang="en-US" altLang="en-US" sz="2800" smtClean="0"/>
              <a:t> </a:t>
            </a:r>
            <a:r>
              <a:rPr lang="en-US" altLang="en-US" sz="2800" smtClean="0">
                <a:sym typeface="Symbol" panose="05050102010706020507" pitchFamily="18" charset="2"/>
              </a:rPr>
              <a:t></a:t>
            </a:r>
            <a:r>
              <a:rPr lang="en-US" altLang="en-US" sz="2800" smtClean="0"/>
              <a:t> DF(</a:t>
            </a:r>
            <a:r>
              <a:rPr lang="en-US" altLang="en-US" sz="2800" i="1" smtClean="0"/>
              <a:t>Z</a:t>
            </a:r>
            <a:r>
              <a:rPr lang="en-US" altLang="en-US" sz="2800" smtClean="0"/>
              <a:t>) | </a:t>
            </a:r>
            <a:r>
              <a:rPr lang="en-US" altLang="en-US" sz="2800" i="1" smtClean="0"/>
              <a:t>X</a:t>
            </a:r>
            <a:r>
              <a:rPr lang="en-US" altLang="en-US" sz="2800" smtClean="0"/>
              <a:t> !idom </a:t>
            </a:r>
            <a:r>
              <a:rPr lang="en-US" altLang="en-US" sz="2800" i="1" smtClean="0"/>
              <a:t>Y</a:t>
            </a:r>
            <a:r>
              <a:rPr lang="en-US" altLang="en-US" sz="2800" smtClean="0"/>
              <a:t>}</a:t>
            </a:r>
          </a:p>
          <a:p>
            <a:pPr eaLnBrk="1" hangingPunct="1"/>
            <a:endParaRPr lang="en-US" altLang="en-US" sz="2800" smtClean="0"/>
          </a:p>
          <a:p>
            <a:pPr eaLnBrk="1" hangingPunct="1"/>
            <a:endParaRPr lang="en-US" altLang="en-US" sz="2800" smtClean="0"/>
          </a:p>
        </p:txBody>
      </p:sp>
      <p:graphicFrame>
        <p:nvGraphicFramePr>
          <p:cNvPr id="129030" name="Object 11"/>
          <p:cNvGraphicFramePr>
            <a:graphicFrameLocks noChangeAspect="1"/>
          </p:cNvGraphicFramePr>
          <p:nvPr>
            <p:ph sz="half" idx="2"/>
          </p:nvPr>
        </p:nvGraphicFramePr>
        <p:xfrm>
          <a:off x="536575" y="3933825"/>
          <a:ext cx="7980363" cy="949325"/>
        </p:xfrm>
        <a:graphic>
          <a:graphicData uri="http://schemas.openxmlformats.org/presentationml/2006/ole">
            <mc:AlternateContent xmlns:mc="http://schemas.openxmlformats.org/markup-compatibility/2006">
              <mc:Choice xmlns:v="urn:schemas-microsoft-com:vml" Requires="v">
                <p:oleObj spid="_x0000_s129032" name="Equation" r:id="rId4" imgW="3492500" imgH="444500" progId="Equation.DSMT4">
                  <p:embed/>
                </p:oleObj>
              </mc:Choice>
              <mc:Fallback>
                <p:oleObj name="Equation" r:id="rId4" imgW="3492500" imgH="4445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 y="3933825"/>
                        <a:ext cx="7980363" cy="94932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4"/>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0051" name="Slide Number Placeholder 6"/>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6ED7B04-3094-493C-8A2E-EA7630B13547}" type="slidenum">
              <a:rPr lang="en-US" altLang="en-US" sz="1400">
                <a:solidFill>
                  <a:srgbClr val="660066"/>
                </a:solidFill>
              </a:rPr>
              <a:pPr eaLnBrk="1" hangingPunct="1">
                <a:spcBef>
                  <a:spcPct val="0"/>
                </a:spcBef>
                <a:buClrTx/>
                <a:buSzTx/>
                <a:buFontTx/>
                <a:buNone/>
              </a:pPr>
              <a:t>114</a:t>
            </a:fld>
            <a:endParaRPr lang="en-US" altLang="en-US" sz="1400">
              <a:solidFill>
                <a:srgbClr val="660066"/>
              </a:solidFill>
            </a:endParaRPr>
          </a:p>
        </p:txBody>
      </p:sp>
      <p:sp>
        <p:nvSpPr>
          <p:cNvPr id="130052" name="Rectangle 2"/>
          <p:cNvSpPr>
            <a:spLocks noGrp="1" noChangeArrowheads="1"/>
          </p:cNvSpPr>
          <p:nvPr>
            <p:ph type="title"/>
          </p:nvPr>
        </p:nvSpPr>
        <p:spPr/>
        <p:txBody>
          <a:bodyPr/>
          <a:lstStyle/>
          <a:p>
            <a:pPr eaLnBrk="1" hangingPunct="1"/>
            <a:r>
              <a:rPr lang="en-US" altLang="en-US" smtClean="0"/>
              <a:t>Iterated DF</a:t>
            </a:r>
          </a:p>
        </p:txBody>
      </p:sp>
      <p:sp>
        <p:nvSpPr>
          <p:cNvPr id="130053" name="Rectangle 3"/>
          <p:cNvSpPr>
            <a:spLocks noGrp="1" noChangeArrowheads="1"/>
          </p:cNvSpPr>
          <p:nvPr>
            <p:ph type="body" sz="half" idx="1"/>
          </p:nvPr>
        </p:nvSpPr>
        <p:spPr>
          <a:xfrm>
            <a:off x="457200" y="1600200"/>
            <a:ext cx="7804150" cy="4525963"/>
          </a:xfrm>
        </p:spPr>
        <p:txBody>
          <a:bodyPr/>
          <a:lstStyle/>
          <a:p>
            <a:pPr eaLnBrk="1" hangingPunct="1"/>
            <a:r>
              <a:rPr lang="en-US" altLang="en-US" sz="2800" smtClean="0"/>
              <a:t>For a set of nodes </a:t>
            </a:r>
            <a:r>
              <a:rPr lang="en-US" altLang="en-US" sz="2800" i="1" smtClean="0"/>
              <a:t>S</a:t>
            </a:r>
            <a:r>
              <a:rPr lang="en-US" altLang="en-US" sz="2800" smtClean="0"/>
              <a:t> of a CFG, we define</a:t>
            </a:r>
          </a:p>
          <a:p>
            <a:pPr eaLnBrk="1" hangingPunct="1">
              <a:buFont typeface="Arial Unicode MS" panose="020B0604020202020204" pitchFamily="34" charset="-128"/>
              <a:buNone/>
            </a:pPr>
            <a:r>
              <a:rPr lang="en-US" altLang="en-US" sz="2800" smtClean="0"/>
              <a:t> </a:t>
            </a:r>
          </a:p>
          <a:p>
            <a:pPr eaLnBrk="1" hangingPunct="1"/>
            <a:endParaRPr lang="en-US" altLang="en-US" sz="2800" smtClean="0"/>
          </a:p>
          <a:p>
            <a:pPr eaLnBrk="1" hangingPunct="1"/>
            <a:r>
              <a:rPr lang="en-US" altLang="en-US" sz="2800" smtClean="0"/>
              <a:t>Let</a:t>
            </a:r>
          </a:p>
          <a:p>
            <a:pPr lvl="1" eaLnBrk="1" hangingPunct="1"/>
            <a:r>
              <a:rPr lang="en-US" altLang="en-US" sz="2400" smtClean="0"/>
              <a:t>DF</a:t>
            </a:r>
            <a:r>
              <a:rPr lang="en-US" altLang="en-US" sz="2400" baseline="30000" smtClean="0"/>
              <a:t>1</a:t>
            </a:r>
            <a:r>
              <a:rPr lang="en-US" altLang="en-US" sz="2400" smtClean="0"/>
              <a:t>(S) = DF(S)</a:t>
            </a:r>
          </a:p>
          <a:p>
            <a:pPr lvl="1" eaLnBrk="1" hangingPunct="1"/>
            <a:r>
              <a:rPr lang="en-US" altLang="en-US" sz="2400" smtClean="0"/>
              <a:t>DF</a:t>
            </a:r>
            <a:r>
              <a:rPr lang="en-US" altLang="en-US" sz="2400" i="1" baseline="30000" smtClean="0"/>
              <a:t>i</a:t>
            </a:r>
            <a:r>
              <a:rPr lang="en-US" altLang="en-US" sz="2400" baseline="30000" smtClean="0"/>
              <a:t>+1</a:t>
            </a:r>
            <a:r>
              <a:rPr lang="en-US" altLang="en-US" sz="2400" smtClean="0"/>
              <a:t>(S) = DF(S </a:t>
            </a:r>
            <a:r>
              <a:rPr lang="en-US" altLang="en-US" sz="2400" smtClean="0">
                <a:sym typeface="Symbol" panose="05050102010706020507" pitchFamily="18" charset="2"/>
              </a:rPr>
              <a:t></a:t>
            </a:r>
            <a:r>
              <a:rPr lang="en-US" altLang="en-US" sz="2400" smtClean="0"/>
              <a:t> DF</a:t>
            </a:r>
            <a:r>
              <a:rPr lang="en-US" altLang="en-US" sz="2400" i="1" baseline="30000" smtClean="0"/>
              <a:t>i</a:t>
            </a:r>
            <a:r>
              <a:rPr lang="en-US" altLang="en-US" sz="2400" smtClean="0"/>
              <a:t>(S)) </a:t>
            </a:r>
          </a:p>
          <a:p>
            <a:pPr eaLnBrk="1" hangingPunct="1"/>
            <a:endParaRPr lang="en-US" altLang="en-US" sz="2800" smtClean="0"/>
          </a:p>
          <a:p>
            <a:pPr eaLnBrk="1" hangingPunct="1">
              <a:buFont typeface="Arial Unicode MS" panose="020B0604020202020204" pitchFamily="34" charset="-128"/>
              <a:buNone/>
            </a:pPr>
            <a:endParaRPr lang="en-US" altLang="en-US" sz="2800" smtClean="0"/>
          </a:p>
        </p:txBody>
      </p:sp>
      <p:graphicFrame>
        <p:nvGraphicFramePr>
          <p:cNvPr id="130054" name="Object 4"/>
          <p:cNvGraphicFramePr>
            <a:graphicFrameLocks noChangeAspect="1"/>
          </p:cNvGraphicFramePr>
          <p:nvPr>
            <p:ph sz="half" idx="2"/>
          </p:nvPr>
        </p:nvGraphicFramePr>
        <p:xfrm>
          <a:off x="2462213" y="2192338"/>
          <a:ext cx="3314700" cy="854075"/>
        </p:xfrm>
        <a:graphic>
          <a:graphicData uri="http://schemas.openxmlformats.org/presentationml/2006/ole">
            <mc:AlternateContent xmlns:mc="http://schemas.openxmlformats.org/markup-compatibility/2006">
              <mc:Choice xmlns:v="urn:schemas-microsoft-com:vml" Requires="v">
                <p:oleObj spid="_x0000_s130056" name="Equation" r:id="rId4" imgW="1244600" imgH="342900" progId="Equation.DSMT4">
                  <p:embed/>
                </p:oleObj>
              </mc:Choice>
              <mc:Fallback>
                <p:oleObj name="Equation" r:id="rId4" imgW="1244600" imgH="342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2213" y="2192338"/>
                        <a:ext cx="33147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4"/>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1075" name="Slide Number Placeholder 6"/>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4F41475-B1E8-4418-9A88-12643441D846}" type="slidenum">
              <a:rPr lang="en-US" altLang="en-US" sz="1400">
                <a:solidFill>
                  <a:srgbClr val="660066"/>
                </a:solidFill>
              </a:rPr>
              <a:pPr eaLnBrk="1" hangingPunct="1">
                <a:spcBef>
                  <a:spcPct val="0"/>
                </a:spcBef>
                <a:buClrTx/>
                <a:buSzTx/>
                <a:buFontTx/>
                <a:buNone/>
              </a:pPr>
              <a:t>115</a:t>
            </a:fld>
            <a:endParaRPr lang="en-US" altLang="en-US" sz="1400">
              <a:solidFill>
                <a:srgbClr val="660066"/>
              </a:solidFill>
            </a:endParaRPr>
          </a:p>
        </p:txBody>
      </p:sp>
      <p:sp>
        <p:nvSpPr>
          <p:cNvPr id="131076" name="Rectangle 2"/>
          <p:cNvSpPr>
            <a:spLocks noGrp="1" noChangeArrowheads="1"/>
          </p:cNvSpPr>
          <p:nvPr>
            <p:ph type="title"/>
          </p:nvPr>
        </p:nvSpPr>
        <p:spPr/>
        <p:txBody>
          <a:bodyPr/>
          <a:lstStyle/>
          <a:p>
            <a:pPr eaLnBrk="1" hangingPunct="1"/>
            <a:r>
              <a:rPr lang="en-US" altLang="en-US" smtClean="0"/>
              <a:t>Iterated DF – cont’d</a:t>
            </a:r>
          </a:p>
        </p:txBody>
      </p:sp>
      <p:sp>
        <p:nvSpPr>
          <p:cNvPr id="131077" name="Rectangle 3"/>
          <p:cNvSpPr>
            <a:spLocks noGrp="1" noChangeArrowheads="1"/>
          </p:cNvSpPr>
          <p:nvPr>
            <p:ph type="body" sz="half" idx="1"/>
          </p:nvPr>
        </p:nvSpPr>
        <p:spPr>
          <a:xfrm>
            <a:off x="457200" y="1600200"/>
            <a:ext cx="8058150" cy="4525963"/>
          </a:xfrm>
        </p:spPr>
        <p:txBody>
          <a:bodyPr/>
          <a:lstStyle/>
          <a:p>
            <a:pPr eaLnBrk="1" hangingPunct="1"/>
            <a:r>
              <a:rPr lang="en-US" altLang="en-US" sz="2800" smtClean="0"/>
              <a:t>Iterated Dominance Frontier</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In practice, iterate till there is no change in the solution</a:t>
            </a:r>
          </a:p>
        </p:txBody>
      </p:sp>
      <p:graphicFrame>
        <p:nvGraphicFramePr>
          <p:cNvPr id="131078" name="Object 4"/>
          <p:cNvGraphicFramePr>
            <a:graphicFrameLocks noChangeAspect="1"/>
          </p:cNvGraphicFramePr>
          <p:nvPr>
            <p:ph sz="half" idx="2"/>
          </p:nvPr>
        </p:nvGraphicFramePr>
        <p:xfrm>
          <a:off x="1919288" y="2470150"/>
          <a:ext cx="4951412" cy="995363"/>
        </p:xfrm>
        <a:graphic>
          <a:graphicData uri="http://schemas.openxmlformats.org/presentationml/2006/ole">
            <mc:AlternateContent xmlns:mc="http://schemas.openxmlformats.org/markup-compatibility/2006">
              <mc:Choice xmlns:v="urn:schemas-microsoft-com:vml" Requires="v">
                <p:oleObj spid="_x0000_s131080" name="Equation" r:id="rId4" imgW="1358310" imgH="291973" progId="Equation.DSMT4">
                  <p:embed/>
                </p:oleObj>
              </mc:Choice>
              <mc:Fallback>
                <p:oleObj name="Equation" r:id="rId4" imgW="1358310" imgH="29197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2470150"/>
                        <a:ext cx="4951412"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209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6846FC6-85C0-4A32-B7D4-5468D657202B}" type="slidenum">
              <a:rPr lang="en-US" altLang="en-US" sz="1400">
                <a:solidFill>
                  <a:srgbClr val="660066"/>
                </a:solidFill>
              </a:rPr>
              <a:pPr eaLnBrk="1" hangingPunct="1">
                <a:spcBef>
                  <a:spcPct val="0"/>
                </a:spcBef>
                <a:buClrTx/>
                <a:buSzTx/>
                <a:buFontTx/>
                <a:buNone/>
              </a:pPr>
              <a:t>116</a:t>
            </a:fld>
            <a:endParaRPr lang="en-US" altLang="en-US" sz="1400">
              <a:solidFill>
                <a:srgbClr val="660066"/>
              </a:solidFill>
            </a:endParaRPr>
          </a:p>
        </p:txBody>
      </p:sp>
      <p:sp>
        <p:nvSpPr>
          <p:cNvPr id="132100" name="Rectangle 2"/>
          <p:cNvSpPr>
            <a:spLocks noGrp="1" noChangeArrowheads="1"/>
          </p:cNvSpPr>
          <p:nvPr>
            <p:ph type="title"/>
          </p:nvPr>
        </p:nvSpPr>
        <p:spPr/>
        <p:txBody>
          <a:bodyPr/>
          <a:lstStyle/>
          <a:p>
            <a:pPr eaLnBrk="1" hangingPunct="1"/>
            <a:r>
              <a:rPr lang="en-US" altLang="en-US" i="1" smtClean="0">
                <a:sym typeface="Symbol" panose="05050102010706020507" pitchFamily="18" charset="2"/>
              </a:rPr>
              <a:t>DF</a:t>
            </a:r>
            <a:r>
              <a:rPr lang="en-US" altLang="en-US" i="1" baseline="30000" smtClean="0">
                <a:sym typeface="Symbol" panose="05050102010706020507" pitchFamily="18" charset="2"/>
              </a:rPr>
              <a:t>+</a:t>
            </a:r>
            <a:r>
              <a:rPr lang="en-US" altLang="en-US" i="1" smtClean="0">
                <a:sym typeface="Symbol" panose="05050102010706020507" pitchFamily="18" charset="2"/>
              </a:rPr>
              <a:t>  </a:t>
            </a:r>
            <a:r>
              <a:rPr lang="en-US" altLang="en-US" smtClean="0">
                <a:sym typeface="Symbol" panose="05050102010706020507" pitchFamily="18" charset="2"/>
              </a:rPr>
              <a:t></a:t>
            </a:r>
            <a:r>
              <a:rPr lang="en-US" altLang="en-US" i="1" smtClean="0">
                <a:sym typeface="Symbol" panose="05050102010706020507" pitchFamily="18" charset="2"/>
              </a:rPr>
              <a:t> </a:t>
            </a:r>
            <a:r>
              <a:rPr lang="en-US" altLang="en-US" smtClean="0"/>
              <a:t>-functions</a:t>
            </a:r>
          </a:p>
        </p:txBody>
      </p:sp>
      <p:sp>
        <p:nvSpPr>
          <p:cNvPr id="132101" name="Rectangle 3"/>
          <p:cNvSpPr>
            <a:spLocks noGrp="1" noChangeArrowheads="1"/>
          </p:cNvSpPr>
          <p:nvPr>
            <p:ph type="body" idx="1"/>
          </p:nvPr>
        </p:nvSpPr>
        <p:spPr/>
        <p:txBody>
          <a:bodyPr/>
          <a:lstStyle/>
          <a:p>
            <a:pPr eaLnBrk="1" hangingPunct="1">
              <a:lnSpc>
                <a:spcPct val="90000"/>
              </a:lnSpc>
            </a:pPr>
            <a:r>
              <a:rPr lang="en-US" altLang="en-US" smtClean="0"/>
              <a:t>If </a:t>
            </a:r>
            <a:r>
              <a:rPr lang="en-US" altLang="en-US" i="1" smtClean="0"/>
              <a:t>S</a:t>
            </a:r>
            <a:r>
              <a:rPr lang="en-US" altLang="en-US" smtClean="0"/>
              <a:t> is the set of CFG nodes that contains assignment to variable </a:t>
            </a:r>
            <a:r>
              <a:rPr lang="en-US" altLang="en-US" i="1" smtClean="0"/>
              <a:t>X</a:t>
            </a:r>
            <a:r>
              <a:rPr lang="en-US" altLang="en-US" smtClean="0"/>
              <a:t>, plus the ENTRY node, then DF</a:t>
            </a:r>
            <a:r>
              <a:rPr lang="en-US" altLang="en-US" baseline="30000" smtClean="0"/>
              <a:t>+</a:t>
            </a:r>
            <a:r>
              <a:rPr lang="en-US" altLang="en-US" smtClean="0"/>
              <a:t>(</a:t>
            </a:r>
            <a:r>
              <a:rPr lang="en-US" altLang="en-US" i="1" smtClean="0"/>
              <a:t>S</a:t>
            </a:r>
            <a:r>
              <a:rPr lang="en-US" altLang="en-US" smtClean="0"/>
              <a:t>) is </a:t>
            </a:r>
            <a:r>
              <a:rPr lang="en-US" altLang="en-US" smtClean="0">
                <a:solidFill>
                  <a:srgbClr val="660066"/>
                </a:solidFill>
              </a:rPr>
              <a:t>exactly</a:t>
            </a:r>
            <a:r>
              <a:rPr lang="en-US" altLang="en-US" smtClean="0"/>
              <a:t> the nodes in which </a:t>
            </a:r>
            <a:r>
              <a:rPr lang="en-US" altLang="en-US" i="1" smtClean="0">
                <a:sym typeface="Symbol" panose="05050102010706020507" pitchFamily="18" charset="2"/>
              </a:rPr>
              <a:t> </a:t>
            </a:r>
            <a:r>
              <a:rPr lang="en-US" altLang="en-US" smtClean="0"/>
              <a:t>-functions needs to be inserted for </a:t>
            </a:r>
            <a:r>
              <a:rPr lang="en-US" altLang="en-US" i="1" smtClean="0"/>
              <a:t>X</a:t>
            </a:r>
          </a:p>
          <a:p>
            <a:pPr eaLnBrk="1" hangingPunct="1">
              <a:lnSpc>
                <a:spcPct val="90000"/>
              </a:lnSpc>
            </a:pPr>
            <a:endParaRPr lang="en-US" altLang="en-US" i="1" smtClean="0"/>
          </a:p>
          <a:p>
            <a:pPr eaLnBrk="1" hangingPunct="1">
              <a:lnSpc>
                <a:spcPct val="90000"/>
              </a:lnSpc>
            </a:pPr>
            <a:r>
              <a:rPr lang="en-US" altLang="en-US" i="1" smtClean="0"/>
              <a:t>O</a:t>
            </a:r>
            <a:r>
              <a:rPr lang="en-US" altLang="en-US" smtClean="0"/>
              <a:t>(</a:t>
            </a:r>
            <a:r>
              <a:rPr lang="en-US" altLang="en-US" i="1" smtClean="0"/>
              <a:t>E + T + DF</a:t>
            </a:r>
            <a:r>
              <a:rPr lang="en-US" altLang="en-US" smtClean="0"/>
              <a:t>)</a:t>
            </a:r>
          </a:p>
          <a:p>
            <a:pPr lvl="1" eaLnBrk="1" hangingPunct="1">
              <a:lnSpc>
                <a:spcPct val="90000"/>
              </a:lnSpc>
            </a:pPr>
            <a:r>
              <a:rPr lang="en-US" altLang="en-US" smtClean="0"/>
              <a:t>E = # of CFG edges, T = # of assignments, DF = total size of DFs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312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3D75DC7-483A-4187-8089-E3078BCF38F8}" type="slidenum">
              <a:rPr lang="en-US" altLang="en-US" sz="1400">
                <a:solidFill>
                  <a:srgbClr val="660066"/>
                </a:solidFill>
              </a:rPr>
              <a:pPr eaLnBrk="1" hangingPunct="1">
                <a:spcBef>
                  <a:spcPct val="0"/>
                </a:spcBef>
                <a:buClrTx/>
                <a:buSzTx/>
                <a:buFontTx/>
                <a:buNone/>
              </a:pPr>
              <a:t>117</a:t>
            </a:fld>
            <a:endParaRPr lang="en-US" altLang="en-US" sz="1400">
              <a:solidFill>
                <a:srgbClr val="660066"/>
              </a:solidFill>
            </a:endParaRPr>
          </a:p>
        </p:txBody>
      </p:sp>
      <p:sp>
        <p:nvSpPr>
          <p:cNvPr id="133124" name="Rectangle 2"/>
          <p:cNvSpPr>
            <a:spLocks noGrp="1" noChangeArrowheads="1"/>
          </p:cNvSpPr>
          <p:nvPr>
            <p:ph type="title"/>
          </p:nvPr>
        </p:nvSpPr>
        <p:spPr/>
        <p:txBody>
          <a:bodyPr/>
          <a:lstStyle/>
          <a:p>
            <a:pPr eaLnBrk="1" hangingPunct="1"/>
            <a:r>
              <a:rPr lang="en-US" altLang="en-US" smtClean="0"/>
              <a:t>An Example</a:t>
            </a:r>
          </a:p>
        </p:txBody>
      </p:sp>
      <p:pic>
        <p:nvPicPr>
          <p:cNvPr id="133125" name="Picture 7" descr="eg - cfg"/>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14463"/>
            <a:ext cx="6973888" cy="5284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414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6ED5C3F-0080-41B6-A0EC-AFF51F4C8CBD}" type="slidenum">
              <a:rPr lang="en-US" altLang="en-US" sz="1400">
                <a:solidFill>
                  <a:srgbClr val="660066"/>
                </a:solidFill>
              </a:rPr>
              <a:pPr eaLnBrk="1" hangingPunct="1">
                <a:spcBef>
                  <a:spcPct val="0"/>
                </a:spcBef>
                <a:buClrTx/>
                <a:buSzTx/>
                <a:buFontTx/>
                <a:buNone/>
              </a:pPr>
              <a:t>118</a:t>
            </a:fld>
            <a:endParaRPr lang="en-US" altLang="en-US" sz="1400">
              <a:solidFill>
                <a:srgbClr val="660066"/>
              </a:solidFill>
            </a:endParaRPr>
          </a:p>
        </p:txBody>
      </p:sp>
      <p:sp>
        <p:nvSpPr>
          <p:cNvPr id="134148" name="Rectangle 2"/>
          <p:cNvSpPr>
            <a:spLocks noGrp="1" noChangeArrowheads="1"/>
          </p:cNvSpPr>
          <p:nvPr>
            <p:ph type="title"/>
          </p:nvPr>
        </p:nvSpPr>
        <p:spPr/>
        <p:txBody>
          <a:bodyPr/>
          <a:lstStyle/>
          <a:p>
            <a:pPr eaLnBrk="1" hangingPunct="1"/>
            <a:r>
              <a:rPr lang="en-US" altLang="en-US" smtClean="0"/>
              <a:t>Example – cont’d</a:t>
            </a:r>
          </a:p>
        </p:txBody>
      </p:sp>
      <p:sp>
        <p:nvSpPr>
          <p:cNvPr id="134149" name="Text Box 4"/>
          <p:cNvSpPr txBox="1">
            <a:spLocks noChangeArrowheads="1"/>
          </p:cNvSpPr>
          <p:nvPr/>
        </p:nvSpPr>
        <p:spPr bwMode="auto">
          <a:xfrm>
            <a:off x="4333875" y="177165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ENTRY</a:t>
            </a:r>
          </a:p>
        </p:txBody>
      </p:sp>
      <p:sp>
        <p:nvSpPr>
          <p:cNvPr id="134150" name="Text Box 5"/>
          <p:cNvSpPr txBox="1">
            <a:spLocks noChangeArrowheads="1"/>
          </p:cNvSpPr>
          <p:nvPr/>
        </p:nvSpPr>
        <p:spPr bwMode="auto">
          <a:xfrm>
            <a:off x="4500563" y="24526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B1</a:t>
            </a:r>
          </a:p>
        </p:txBody>
      </p:sp>
      <p:sp>
        <p:nvSpPr>
          <p:cNvPr id="134151" name="Text Box 6"/>
          <p:cNvSpPr txBox="1">
            <a:spLocks noChangeArrowheads="1"/>
          </p:cNvSpPr>
          <p:nvPr/>
        </p:nvSpPr>
        <p:spPr bwMode="auto">
          <a:xfrm>
            <a:off x="4508500" y="312102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B2</a:t>
            </a:r>
          </a:p>
        </p:txBody>
      </p:sp>
      <p:sp>
        <p:nvSpPr>
          <p:cNvPr id="134152" name="Text Box 7"/>
          <p:cNvSpPr txBox="1">
            <a:spLocks noChangeArrowheads="1"/>
          </p:cNvSpPr>
          <p:nvPr/>
        </p:nvSpPr>
        <p:spPr bwMode="auto">
          <a:xfrm>
            <a:off x="3932238" y="377825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B3</a:t>
            </a:r>
          </a:p>
        </p:txBody>
      </p:sp>
      <p:sp>
        <p:nvSpPr>
          <p:cNvPr id="134153" name="Text Box 8"/>
          <p:cNvSpPr txBox="1">
            <a:spLocks noChangeArrowheads="1"/>
          </p:cNvSpPr>
          <p:nvPr/>
        </p:nvSpPr>
        <p:spPr bwMode="auto">
          <a:xfrm>
            <a:off x="5303838" y="37861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B4</a:t>
            </a:r>
          </a:p>
        </p:txBody>
      </p:sp>
      <p:sp>
        <p:nvSpPr>
          <p:cNvPr id="134154" name="Text Box 9"/>
          <p:cNvSpPr txBox="1">
            <a:spLocks noChangeArrowheads="1"/>
          </p:cNvSpPr>
          <p:nvPr/>
        </p:nvSpPr>
        <p:spPr bwMode="auto">
          <a:xfrm>
            <a:off x="4462463" y="474662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B5</a:t>
            </a:r>
          </a:p>
        </p:txBody>
      </p:sp>
      <p:sp>
        <p:nvSpPr>
          <p:cNvPr id="134155" name="Text Box 10"/>
          <p:cNvSpPr txBox="1">
            <a:spLocks noChangeArrowheads="1"/>
          </p:cNvSpPr>
          <p:nvPr/>
        </p:nvSpPr>
        <p:spPr bwMode="auto">
          <a:xfrm>
            <a:off x="5310188" y="472122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B6</a:t>
            </a:r>
          </a:p>
        </p:txBody>
      </p:sp>
      <p:sp>
        <p:nvSpPr>
          <p:cNvPr id="134156" name="Text Box 11"/>
          <p:cNvSpPr txBox="1">
            <a:spLocks noChangeArrowheads="1"/>
          </p:cNvSpPr>
          <p:nvPr/>
        </p:nvSpPr>
        <p:spPr bwMode="auto">
          <a:xfrm>
            <a:off x="6126163" y="471487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660066"/>
                </a:solidFill>
              </a:rPr>
              <a:t>EXIT</a:t>
            </a:r>
          </a:p>
        </p:txBody>
      </p:sp>
      <p:sp>
        <p:nvSpPr>
          <p:cNvPr id="134157" name="Line 12"/>
          <p:cNvSpPr>
            <a:spLocks noChangeShapeType="1"/>
          </p:cNvSpPr>
          <p:nvPr/>
        </p:nvSpPr>
        <p:spPr bwMode="auto">
          <a:xfrm>
            <a:off x="4703763" y="2133600"/>
            <a:ext cx="0" cy="331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8" name="Line 13"/>
          <p:cNvSpPr>
            <a:spLocks noChangeShapeType="1"/>
          </p:cNvSpPr>
          <p:nvPr/>
        </p:nvSpPr>
        <p:spPr bwMode="auto">
          <a:xfrm>
            <a:off x="4718050" y="2770188"/>
            <a:ext cx="0" cy="396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59" name="Line 14"/>
          <p:cNvSpPr>
            <a:spLocks noChangeShapeType="1"/>
          </p:cNvSpPr>
          <p:nvPr/>
        </p:nvSpPr>
        <p:spPr bwMode="auto">
          <a:xfrm flipH="1">
            <a:off x="4200525" y="3471863"/>
            <a:ext cx="51752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0" name="Line 15"/>
          <p:cNvSpPr>
            <a:spLocks noChangeShapeType="1"/>
          </p:cNvSpPr>
          <p:nvPr/>
        </p:nvSpPr>
        <p:spPr bwMode="auto">
          <a:xfrm>
            <a:off x="4745038" y="3471863"/>
            <a:ext cx="754062"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1" name="Line 16"/>
          <p:cNvSpPr>
            <a:spLocks noChangeShapeType="1"/>
          </p:cNvSpPr>
          <p:nvPr/>
        </p:nvSpPr>
        <p:spPr bwMode="auto">
          <a:xfrm flipH="1">
            <a:off x="4730750" y="4121150"/>
            <a:ext cx="822325"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2" name="Line 17"/>
          <p:cNvSpPr>
            <a:spLocks noChangeShapeType="1"/>
          </p:cNvSpPr>
          <p:nvPr/>
        </p:nvSpPr>
        <p:spPr bwMode="auto">
          <a:xfrm>
            <a:off x="5578475" y="4121150"/>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3" name="Line 18"/>
          <p:cNvSpPr>
            <a:spLocks noChangeShapeType="1"/>
          </p:cNvSpPr>
          <p:nvPr/>
        </p:nvSpPr>
        <p:spPr bwMode="auto">
          <a:xfrm>
            <a:off x="5592763" y="4108450"/>
            <a:ext cx="835025" cy="661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164" name="Text Box 19"/>
          <p:cNvSpPr txBox="1">
            <a:spLocks noChangeArrowheads="1"/>
          </p:cNvSpPr>
          <p:nvPr/>
        </p:nvSpPr>
        <p:spPr bwMode="auto">
          <a:xfrm>
            <a:off x="4041775" y="5516563"/>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663300"/>
                </a:solidFill>
              </a:rPr>
              <a:t>Dominator Tree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517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C2D7956F-E430-4D79-AF43-DD6A48BAE4C9}" type="slidenum">
              <a:rPr lang="en-US" altLang="en-US" sz="1400">
                <a:solidFill>
                  <a:srgbClr val="660066"/>
                </a:solidFill>
              </a:rPr>
              <a:pPr eaLnBrk="1" hangingPunct="1">
                <a:spcBef>
                  <a:spcPct val="0"/>
                </a:spcBef>
                <a:buClrTx/>
                <a:buSzTx/>
                <a:buFontTx/>
                <a:buNone/>
              </a:pPr>
              <a:t>119</a:t>
            </a:fld>
            <a:endParaRPr lang="en-US" altLang="en-US" sz="1400">
              <a:solidFill>
                <a:srgbClr val="660066"/>
              </a:solidFill>
            </a:endParaRPr>
          </a:p>
        </p:txBody>
      </p:sp>
      <p:sp>
        <p:nvSpPr>
          <p:cNvPr id="135172" name="Rectangle 2"/>
          <p:cNvSpPr>
            <a:spLocks noGrp="1" noChangeArrowheads="1"/>
          </p:cNvSpPr>
          <p:nvPr>
            <p:ph type="title"/>
          </p:nvPr>
        </p:nvSpPr>
        <p:spPr/>
        <p:txBody>
          <a:bodyPr/>
          <a:lstStyle/>
          <a:p>
            <a:pPr eaLnBrk="1" hangingPunct="1"/>
            <a:r>
              <a:rPr lang="en-US" altLang="en-US" smtClean="0"/>
              <a:t>Example – cont’d</a:t>
            </a:r>
          </a:p>
        </p:txBody>
      </p:sp>
      <p:sp>
        <p:nvSpPr>
          <p:cNvPr id="135173" name="Rectangle 3"/>
          <p:cNvSpPr>
            <a:spLocks noGrp="1" noChangeArrowheads="1"/>
          </p:cNvSpPr>
          <p:nvPr>
            <p:ph type="body" idx="1"/>
          </p:nvPr>
        </p:nvSpPr>
        <p:spPr/>
        <p:txBody>
          <a:bodyPr/>
          <a:lstStyle/>
          <a:p>
            <a:pPr eaLnBrk="1" hangingPunct="1">
              <a:lnSpc>
                <a:spcPct val="90000"/>
              </a:lnSpc>
            </a:pPr>
            <a:r>
              <a:rPr lang="en-US" altLang="en-US" sz="2800" smtClean="0"/>
              <a:t>For variable k,</a:t>
            </a:r>
          </a:p>
          <a:p>
            <a:pPr lvl="2" eaLnBrk="1" hangingPunct="1">
              <a:lnSpc>
                <a:spcPct val="90000"/>
              </a:lnSpc>
            </a:pPr>
            <a:r>
              <a:rPr lang="en-US" altLang="en-US" sz="2000" smtClean="0"/>
              <a:t>DF1({ENTRY, B1, B3} = {B2}</a:t>
            </a:r>
          </a:p>
          <a:p>
            <a:pPr lvl="2" eaLnBrk="1" hangingPunct="1">
              <a:lnSpc>
                <a:spcPct val="90000"/>
              </a:lnSpc>
            </a:pPr>
            <a:r>
              <a:rPr lang="en-US" altLang="en-US" sz="2000" smtClean="0"/>
              <a:t>DF2({ENTRY, B1, B3} = DF({ENTRY, B1, B2, B3}) = {B2}</a:t>
            </a:r>
          </a:p>
          <a:p>
            <a:pPr eaLnBrk="1" hangingPunct="1">
              <a:lnSpc>
                <a:spcPct val="90000"/>
              </a:lnSpc>
            </a:pPr>
            <a:r>
              <a:rPr lang="en-US" altLang="en-US" sz="2800" smtClean="0"/>
              <a:t>For variable i,</a:t>
            </a:r>
          </a:p>
          <a:p>
            <a:pPr lvl="2" eaLnBrk="1" hangingPunct="1">
              <a:lnSpc>
                <a:spcPct val="90000"/>
              </a:lnSpc>
            </a:pPr>
            <a:r>
              <a:rPr lang="en-US" altLang="en-US" sz="2000" smtClean="0"/>
              <a:t>DF1({ENTRY, B1, B3, B6} = {B2, EXIT}</a:t>
            </a:r>
          </a:p>
          <a:p>
            <a:pPr lvl="2" eaLnBrk="1" hangingPunct="1">
              <a:lnSpc>
                <a:spcPct val="90000"/>
              </a:lnSpc>
            </a:pPr>
            <a:r>
              <a:rPr lang="en-US" altLang="en-US" sz="2000" smtClean="0"/>
              <a:t>DF2({ENTRY, B1, B3, B6} = DF({ENTRY, B1, B2, B3, B6, EXIT}) = {B2, EXIT}</a:t>
            </a:r>
          </a:p>
          <a:p>
            <a:pPr eaLnBrk="1" hangingPunct="1">
              <a:lnSpc>
                <a:spcPct val="90000"/>
              </a:lnSpc>
            </a:pPr>
            <a:r>
              <a:rPr lang="en-US" altLang="en-US" sz="2800" smtClean="0"/>
              <a:t>For variable j,</a:t>
            </a:r>
          </a:p>
          <a:p>
            <a:pPr lvl="2" eaLnBrk="1" hangingPunct="1">
              <a:lnSpc>
                <a:spcPct val="90000"/>
              </a:lnSpc>
            </a:pPr>
            <a:r>
              <a:rPr lang="en-US" altLang="en-US" sz="2000" smtClean="0"/>
              <a:t>DF1({ENTRY, B1, B3} = {B2}</a:t>
            </a:r>
          </a:p>
          <a:p>
            <a:pPr lvl="2" eaLnBrk="1" hangingPunct="1">
              <a:lnSpc>
                <a:spcPct val="90000"/>
              </a:lnSpc>
            </a:pPr>
            <a:r>
              <a:rPr lang="en-US" altLang="en-US" sz="2000" smtClean="0"/>
              <a:t>DF2({ENTRY, B1, B3} = DF({ENTRY, B1, B2, B3}) = {B2}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560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7E97548-C161-498B-A176-0F106611EEF5}" type="slidenum">
              <a:rPr lang="en-US" altLang="en-US" sz="1400">
                <a:solidFill>
                  <a:srgbClr val="660066"/>
                </a:solidFill>
              </a:rPr>
              <a:pPr eaLnBrk="1" hangingPunct="1">
                <a:spcBef>
                  <a:spcPct val="0"/>
                </a:spcBef>
                <a:buClrTx/>
                <a:buSzTx/>
                <a:buFontTx/>
                <a:buNone/>
              </a:pPr>
              <a:t>12</a:t>
            </a:fld>
            <a:endParaRPr lang="en-US" altLang="en-US" sz="1400">
              <a:solidFill>
                <a:srgbClr val="660066"/>
              </a:solidFill>
            </a:endParaRPr>
          </a:p>
        </p:txBody>
      </p:sp>
      <p:sp>
        <p:nvSpPr>
          <p:cNvPr id="25604" name="Rectangle 2"/>
          <p:cNvSpPr>
            <a:spLocks noGrp="1" noChangeArrowheads="1"/>
          </p:cNvSpPr>
          <p:nvPr>
            <p:ph type="title"/>
          </p:nvPr>
        </p:nvSpPr>
        <p:spPr>
          <a:xfrm>
            <a:off x="815975" y="481013"/>
            <a:ext cx="8002588" cy="550862"/>
          </a:xfrm>
        </p:spPr>
        <p:txBody>
          <a:bodyPr/>
          <a:lstStyle/>
          <a:p>
            <a:pPr eaLnBrk="1" hangingPunct="1"/>
            <a:r>
              <a:rPr lang="en-US" altLang="en-US" smtClean="0"/>
              <a:t>Postdominators: Definition</a:t>
            </a:r>
          </a:p>
        </p:txBody>
      </p:sp>
      <p:sp>
        <p:nvSpPr>
          <p:cNvPr id="25605" name="Rectangle 3"/>
          <p:cNvSpPr>
            <a:spLocks noGrp="1" noChangeArrowheads="1"/>
          </p:cNvSpPr>
          <p:nvPr>
            <p:ph type="body" idx="1"/>
          </p:nvPr>
        </p:nvSpPr>
        <p:spPr>
          <a:xfrm>
            <a:off x="538163" y="1817688"/>
            <a:ext cx="8148637" cy="3030537"/>
          </a:xfrm>
        </p:spPr>
        <p:txBody>
          <a:bodyPr/>
          <a:lstStyle/>
          <a:p>
            <a:pPr marL="398463" indent="-398463" eaLnBrk="1" hangingPunct="1">
              <a:spcBef>
                <a:spcPct val="0"/>
              </a:spcBef>
            </a:pPr>
            <a:r>
              <a:rPr lang="en-US" altLang="en-US" smtClean="0"/>
              <a:t>Node W </a:t>
            </a:r>
            <a:r>
              <a:rPr lang="en-US" altLang="en-US" i="1" smtClean="0"/>
              <a:t>postdominates </a:t>
            </a:r>
            <a:r>
              <a:rPr lang="en-US" altLang="en-US" smtClean="0"/>
              <a:t>another node </a:t>
            </a:r>
            <a:r>
              <a:rPr lang="en-US" altLang="en-US" i="1" smtClean="0"/>
              <a:t>V</a:t>
            </a:r>
            <a:r>
              <a:rPr lang="en-US" altLang="en-US" smtClean="0"/>
              <a:t> </a:t>
            </a:r>
            <a:r>
              <a:rPr lang="en-US" altLang="en-US" smtClean="0">
                <a:cs typeface="Arial" panose="020B0604020202020204" pitchFamily="34" charset="0"/>
              </a:rPr>
              <a:t>≠</a:t>
            </a:r>
            <a:r>
              <a:rPr lang="en-US" altLang="en-US" i="1" smtClean="0"/>
              <a:t> W</a:t>
            </a:r>
            <a:r>
              <a:rPr lang="en-US" altLang="en-US" smtClean="0"/>
              <a:t> if and only if every directed path from </a:t>
            </a:r>
            <a:r>
              <a:rPr lang="en-US" altLang="en-US" i="1" smtClean="0"/>
              <a:t>V</a:t>
            </a:r>
            <a:r>
              <a:rPr lang="en-US" altLang="en-US" smtClean="0"/>
              <a:t> to </a:t>
            </a:r>
            <a:r>
              <a:rPr lang="en-US" altLang="en-US" i="1" smtClean="0"/>
              <a:t>STOP</a:t>
            </a:r>
            <a:r>
              <a:rPr lang="en-US" altLang="en-US" smtClean="0"/>
              <a:t> in </a:t>
            </a:r>
            <a:r>
              <a:rPr lang="en-US" altLang="en-US" i="1" smtClean="0"/>
              <a:t>CFG</a:t>
            </a:r>
            <a:r>
              <a:rPr lang="en-US" altLang="en-US" smtClean="0"/>
              <a:t> contains </a:t>
            </a:r>
            <a:r>
              <a:rPr lang="en-US" altLang="en-US" i="1" smtClean="0"/>
              <a:t>W</a:t>
            </a:r>
            <a:r>
              <a:rPr lang="en-US" altLang="en-US" smtClean="0"/>
              <a:t> </a:t>
            </a:r>
          </a:p>
          <a:p>
            <a:pPr marL="398463" indent="-398463" eaLnBrk="1" hangingPunct="1">
              <a:spcBef>
                <a:spcPct val="0"/>
              </a:spcBef>
            </a:pPr>
            <a:endParaRPr lang="en-US" altLang="en-US" smtClean="0"/>
          </a:p>
          <a:p>
            <a:pPr marL="398463" indent="-398463" eaLnBrk="1" hangingPunct="1">
              <a:spcBef>
                <a:spcPct val="0"/>
              </a:spcBef>
            </a:pPr>
            <a:r>
              <a:rPr lang="en-US" altLang="en-US" smtClean="0"/>
              <a:t>Define </a:t>
            </a:r>
            <a:r>
              <a:rPr lang="en-US" altLang="en-US" i="1" smtClean="0"/>
              <a:t>pdom</a:t>
            </a:r>
            <a:r>
              <a:rPr lang="en-US" altLang="en-US" smtClean="0"/>
              <a:t> (</a:t>
            </a:r>
            <a:r>
              <a:rPr lang="en-US" altLang="en-US" i="1" smtClean="0"/>
              <a:t>V</a:t>
            </a:r>
            <a:r>
              <a:rPr lang="en-US" altLang="en-US" smtClean="0"/>
              <a:t>) = { </a:t>
            </a:r>
            <a:r>
              <a:rPr lang="en-US" altLang="en-US" i="1" smtClean="0"/>
              <a:t>W</a:t>
            </a:r>
            <a:r>
              <a:rPr lang="en-US" altLang="en-US" smtClean="0"/>
              <a:t> | </a:t>
            </a:r>
            <a:r>
              <a:rPr lang="en-US" altLang="en-US" i="1" smtClean="0"/>
              <a:t>W</a:t>
            </a:r>
            <a:r>
              <a:rPr lang="en-US" altLang="en-US" smtClean="0"/>
              <a:t> postdominates </a:t>
            </a:r>
            <a:r>
              <a:rPr lang="en-US" altLang="en-US" i="1" smtClean="0"/>
              <a:t>V</a:t>
            </a:r>
            <a:r>
              <a:rPr lang="en-US" altLang="en-US" smtClean="0"/>
              <a:t>}, the set of </a:t>
            </a:r>
            <a:r>
              <a:rPr lang="en-US" altLang="en-US" i="1" smtClean="0"/>
              <a:t>postdominators</a:t>
            </a:r>
            <a:r>
              <a:rPr lang="en-US" altLang="en-US" smtClean="0"/>
              <a:t> of node V</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619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3E131DE-5A76-4829-934A-3EE30D5D82AE}" type="slidenum">
              <a:rPr lang="en-US" altLang="en-US" sz="1400">
                <a:solidFill>
                  <a:srgbClr val="660066"/>
                </a:solidFill>
              </a:rPr>
              <a:pPr eaLnBrk="1" hangingPunct="1">
                <a:spcBef>
                  <a:spcPct val="0"/>
                </a:spcBef>
                <a:buClrTx/>
                <a:buSzTx/>
                <a:buFontTx/>
                <a:buNone/>
              </a:pPr>
              <a:t>120</a:t>
            </a:fld>
            <a:endParaRPr lang="en-US" altLang="en-US" sz="1400">
              <a:solidFill>
                <a:srgbClr val="660066"/>
              </a:solidFill>
            </a:endParaRPr>
          </a:p>
        </p:txBody>
      </p:sp>
      <p:sp>
        <p:nvSpPr>
          <p:cNvPr id="136196" name="Rectangle 2"/>
          <p:cNvSpPr>
            <a:spLocks noGrp="1" noChangeArrowheads="1"/>
          </p:cNvSpPr>
          <p:nvPr>
            <p:ph type="title"/>
          </p:nvPr>
        </p:nvSpPr>
        <p:spPr/>
        <p:txBody>
          <a:bodyPr/>
          <a:lstStyle/>
          <a:p>
            <a:pPr eaLnBrk="1" hangingPunct="1"/>
            <a:r>
              <a:rPr lang="en-US" altLang="en-US" smtClean="0"/>
              <a:t>Final SSA Form</a:t>
            </a:r>
          </a:p>
        </p:txBody>
      </p:sp>
      <p:pic>
        <p:nvPicPr>
          <p:cNvPr id="136197" name="Picture 4" descr="resul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8475" y="1420813"/>
            <a:ext cx="6973888" cy="543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721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BFF8B32-9A7A-4794-8926-0928AD2AC308}" type="slidenum">
              <a:rPr lang="en-US" altLang="en-US" sz="1400">
                <a:solidFill>
                  <a:srgbClr val="660066"/>
                </a:solidFill>
              </a:rPr>
              <a:pPr eaLnBrk="1" hangingPunct="1">
                <a:spcBef>
                  <a:spcPct val="0"/>
                </a:spcBef>
                <a:buClrTx/>
                <a:buSzTx/>
                <a:buFontTx/>
                <a:buNone/>
              </a:pPr>
              <a:t>121</a:t>
            </a:fld>
            <a:endParaRPr lang="en-US" altLang="en-US" sz="1400">
              <a:solidFill>
                <a:srgbClr val="660066"/>
              </a:solidFill>
            </a:endParaRPr>
          </a:p>
        </p:txBody>
      </p:sp>
      <p:sp>
        <p:nvSpPr>
          <p:cNvPr id="137220" name="Rectangle 2"/>
          <p:cNvSpPr>
            <a:spLocks noGrp="1" noChangeArrowheads="1"/>
          </p:cNvSpPr>
          <p:nvPr>
            <p:ph type="title"/>
          </p:nvPr>
        </p:nvSpPr>
        <p:spPr/>
        <p:txBody>
          <a:bodyPr/>
          <a:lstStyle/>
          <a:p>
            <a:pPr eaLnBrk="1" hangingPunct="1"/>
            <a:r>
              <a:rPr lang="en-US" altLang="en-US" smtClean="0"/>
              <a:t>Conversion back to code</a:t>
            </a:r>
          </a:p>
        </p:txBody>
      </p:sp>
      <p:sp>
        <p:nvSpPr>
          <p:cNvPr id="137221" name="Rectangle 3"/>
          <p:cNvSpPr>
            <a:spLocks noGrp="1" noChangeArrowheads="1"/>
          </p:cNvSpPr>
          <p:nvPr>
            <p:ph type="body" idx="1"/>
          </p:nvPr>
        </p:nvSpPr>
        <p:spPr/>
        <p:txBody>
          <a:bodyPr/>
          <a:lstStyle/>
          <a:p>
            <a:pPr eaLnBrk="1" hangingPunct="1"/>
            <a:r>
              <a:rPr lang="en-US" altLang="en-US" smtClean="0"/>
              <a:t>SSA is a conceptual tool</a:t>
            </a:r>
          </a:p>
          <a:p>
            <a:pPr eaLnBrk="1" hangingPunct="1"/>
            <a:endParaRPr lang="en-US" altLang="en-US" smtClean="0"/>
          </a:p>
          <a:p>
            <a:pPr eaLnBrk="1" hangingPunct="1"/>
            <a:r>
              <a:rPr lang="en-US" altLang="en-US" smtClean="0"/>
              <a:t>Need to eliminate </a:t>
            </a:r>
            <a:r>
              <a:rPr lang="en-US" altLang="en-US" i="1" smtClean="0">
                <a:sym typeface="Symbol" panose="05050102010706020507" pitchFamily="18" charset="2"/>
              </a:rPr>
              <a:t> </a:t>
            </a:r>
            <a:r>
              <a:rPr lang="en-US" altLang="en-US" smtClean="0"/>
              <a:t>-functions</a:t>
            </a:r>
          </a:p>
          <a:p>
            <a:pPr eaLnBrk="1" hangingPunct="1"/>
            <a:endParaRPr lang="en-US" altLang="en-US" smtClean="0"/>
          </a:p>
          <a:p>
            <a:pPr eaLnBrk="1" hangingPunct="1"/>
            <a:endParaRPr lang="en-US" altLang="en-US"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824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3247F84-B7DA-4471-B0E5-0A659E75BB1F}" type="slidenum">
              <a:rPr lang="en-US" altLang="en-US" sz="1400">
                <a:solidFill>
                  <a:srgbClr val="660066"/>
                </a:solidFill>
              </a:rPr>
              <a:pPr eaLnBrk="1" hangingPunct="1">
                <a:spcBef>
                  <a:spcPct val="0"/>
                </a:spcBef>
                <a:buClrTx/>
                <a:buSzTx/>
                <a:buFontTx/>
                <a:buNone/>
              </a:pPr>
              <a:t>122</a:t>
            </a:fld>
            <a:endParaRPr lang="en-US" altLang="en-US" sz="1400">
              <a:solidFill>
                <a:srgbClr val="660066"/>
              </a:solidFill>
            </a:endParaRPr>
          </a:p>
        </p:txBody>
      </p:sp>
      <p:sp>
        <p:nvSpPr>
          <p:cNvPr id="138244" name="Rectangle 2"/>
          <p:cNvSpPr>
            <a:spLocks noGrp="1" noChangeArrowheads="1"/>
          </p:cNvSpPr>
          <p:nvPr>
            <p:ph type="title"/>
          </p:nvPr>
        </p:nvSpPr>
        <p:spPr/>
        <p:txBody>
          <a:bodyPr/>
          <a:lstStyle/>
          <a:p>
            <a:pPr eaLnBrk="1" hangingPunct="1"/>
            <a:r>
              <a:rPr lang="en-US" altLang="en-US" smtClean="0"/>
              <a:t>Conversion back to code</a:t>
            </a:r>
          </a:p>
        </p:txBody>
      </p:sp>
      <p:sp>
        <p:nvSpPr>
          <p:cNvPr id="138245" name="Rectangle 3"/>
          <p:cNvSpPr>
            <a:spLocks noGrp="1" noChangeArrowheads="1"/>
          </p:cNvSpPr>
          <p:nvPr>
            <p:ph type="body" idx="1"/>
          </p:nvPr>
        </p:nvSpPr>
        <p:spPr/>
        <p:txBody>
          <a:bodyPr/>
          <a:lstStyle/>
          <a:p>
            <a:pPr eaLnBrk="1" hangingPunct="1"/>
            <a:r>
              <a:rPr lang="en-US" altLang="en-US" smtClean="0"/>
              <a:t>SSA is a conceptual tool</a:t>
            </a:r>
          </a:p>
          <a:p>
            <a:pPr eaLnBrk="1" hangingPunct="1"/>
            <a:endParaRPr lang="en-US" altLang="en-US" smtClean="0"/>
          </a:p>
          <a:p>
            <a:pPr eaLnBrk="1" hangingPunct="1"/>
            <a:r>
              <a:rPr lang="en-US" altLang="en-US" smtClean="0"/>
              <a:t>Need to eliminate </a:t>
            </a:r>
            <a:r>
              <a:rPr lang="en-US" altLang="en-US" i="1" smtClean="0">
                <a:sym typeface="Symbol" panose="05050102010706020507" pitchFamily="18" charset="2"/>
              </a:rPr>
              <a:t> </a:t>
            </a:r>
            <a:r>
              <a:rPr lang="en-US" altLang="en-US" smtClean="0"/>
              <a:t>-functions</a:t>
            </a:r>
          </a:p>
          <a:p>
            <a:pPr eaLnBrk="1" hangingPunct="1"/>
            <a:endParaRPr lang="en-US" altLang="en-US" smtClean="0"/>
          </a:p>
          <a:p>
            <a:pPr eaLnBrk="1" hangingPunct="1"/>
            <a:r>
              <a:rPr lang="en-US" altLang="en-US" smtClean="0">
                <a:solidFill>
                  <a:srgbClr val="663300"/>
                </a:solidFill>
              </a:rPr>
              <a:t>Simple</a:t>
            </a:r>
            <a:r>
              <a:rPr lang="en-US" altLang="en-US" smtClean="0"/>
              <a:t>: rename all variables back to their original names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3926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C991B6EA-FFE1-4A1B-980B-9860E860F3D7}" type="slidenum">
              <a:rPr lang="en-US" altLang="en-US" sz="1400">
                <a:solidFill>
                  <a:srgbClr val="660066"/>
                </a:solidFill>
              </a:rPr>
              <a:pPr eaLnBrk="1" hangingPunct="1">
                <a:spcBef>
                  <a:spcPct val="0"/>
                </a:spcBef>
                <a:buClrTx/>
                <a:buSzTx/>
                <a:buFontTx/>
                <a:buNone/>
              </a:pPr>
              <a:t>123</a:t>
            </a:fld>
            <a:endParaRPr lang="en-US" altLang="en-US" sz="1400">
              <a:solidFill>
                <a:srgbClr val="660066"/>
              </a:solidFill>
            </a:endParaRPr>
          </a:p>
        </p:txBody>
      </p:sp>
      <p:sp>
        <p:nvSpPr>
          <p:cNvPr id="139268" name="Rectangle 2"/>
          <p:cNvSpPr>
            <a:spLocks noGrp="1" noChangeArrowheads="1"/>
          </p:cNvSpPr>
          <p:nvPr>
            <p:ph type="title"/>
          </p:nvPr>
        </p:nvSpPr>
        <p:spPr/>
        <p:txBody>
          <a:bodyPr/>
          <a:lstStyle/>
          <a:p>
            <a:pPr eaLnBrk="1" hangingPunct="1"/>
            <a:r>
              <a:rPr lang="en-US" altLang="en-US" sz="3600" smtClean="0"/>
              <a:t>The Reverse Control  Flow Graph</a:t>
            </a:r>
          </a:p>
        </p:txBody>
      </p:sp>
      <p:sp>
        <p:nvSpPr>
          <p:cNvPr id="139269" name="Rectangle 3"/>
          <p:cNvSpPr>
            <a:spLocks noGrp="1" noChangeArrowheads="1"/>
          </p:cNvSpPr>
          <p:nvPr>
            <p:ph type="body" idx="1"/>
          </p:nvPr>
        </p:nvSpPr>
        <p:spPr/>
        <p:txBody>
          <a:bodyPr/>
          <a:lstStyle/>
          <a:p>
            <a:pPr eaLnBrk="1" hangingPunct="1"/>
            <a:r>
              <a:rPr lang="en-US" altLang="en-US" smtClean="0"/>
              <a:t>Let CFG = {</a:t>
            </a:r>
            <a:r>
              <a:rPr lang="en-US" altLang="en-US" i="1" smtClean="0"/>
              <a:t>V</a:t>
            </a:r>
            <a:r>
              <a:rPr lang="en-US" altLang="en-US" smtClean="0"/>
              <a:t>, </a:t>
            </a:r>
            <a:r>
              <a:rPr lang="en-US" altLang="en-US" i="1" smtClean="0"/>
              <a:t>E</a:t>
            </a:r>
            <a:r>
              <a:rPr lang="en-US" altLang="en-US" smtClean="0"/>
              <a:t>}. Then we can define the </a:t>
            </a:r>
            <a:r>
              <a:rPr lang="en-US" altLang="en-US" smtClean="0">
                <a:solidFill>
                  <a:srgbClr val="FF0000"/>
                </a:solidFill>
              </a:rPr>
              <a:t>reverse CFG</a:t>
            </a:r>
            <a:r>
              <a:rPr lang="en-US" altLang="en-US" smtClean="0"/>
              <a:t> (RCFG) = {</a:t>
            </a:r>
            <a:r>
              <a:rPr lang="en-US" altLang="en-US" i="1" smtClean="0"/>
              <a:t>V</a:t>
            </a:r>
            <a:r>
              <a:rPr lang="en-US" altLang="en-US" smtClean="0"/>
              <a:t>’, </a:t>
            </a:r>
            <a:r>
              <a:rPr lang="en-US" altLang="en-US" i="1" smtClean="0"/>
              <a:t>E</a:t>
            </a:r>
            <a:r>
              <a:rPr lang="en-US" altLang="en-US" smtClean="0"/>
              <a:t>’} where</a:t>
            </a:r>
          </a:p>
          <a:p>
            <a:pPr lvl="1" eaLnBrk="1" hangingPunct="1"/>
            <a:r>
              <a:rPr lang="en-US" altLang="en-US" i="1" smtClean="0"/>
              <a:t>V</a:t>
            </a:r>
            <a:r>
              <a:rPr lang="en-US" altLang="en-US" smtClean="0"/>
              <a:t> = </a:t>
            </a:r>
            <a:r>
              <a:rPr lang="en-US" altLang="en-US" i="1" smtClean="0"/>
              <a:t>V</a:t>
            </a:r>
            <a:r>
              <a:rPr lang="en-US" altLang="en-US" smtClean="0"/>
              <a:t>’</a:t>
            </a:r>
          </a:p>
          <a:p>
            <a:pPr lvl="1" eaLnBrk="1" hangingPunct="1"/>
            <a:r>
              <a:rPr lang="en-US" altLang="en-US" smtClean="0"/>
              <a:t>If </a:t>
            </a:r>
            <a:r>
              <a:rPr lang="en-US" altLang="en-US" i="1" smtClean="0"/>
              <a:t>X </a:t>
            </a:r>
            <a:r>
              <a:rPr lang="en-US" altLang="en-US" smtClean="0">
                <a:sym typeface="Symbol" panose="05050102010706020507" pitchFamily="18" charset="2"/>
              </a:rPr>
              <a:t></a:t>
            </a:r>
            <a:r>
              <a:rPr lang="en-US" altLang="en-US" smtClean="0"/>
              <a:t> </a:t>
            </a:r>
            <a:r>
              <a:rPr lang="en-US" altLang="en-US" i="1" smtClean="0"/>
              <a:t>Y</a:t>
            </a:r>
            <a:r>
              <a:rPr lang="en-US" altLang="en-US" smtClean="0"/>
              <a:t> </a:t>
            </a:r>
            <a:r>
              <a:rPr lang="en-US" altLang="en-US" smtClean="0">
                <a:sym typeface="Symbol" panose="05050102010706020507" pitchFamily="18" charset="2"/>
              </a:rPr>
              <a:t></a:t>
            </a:r>
            <a:r>
              <a:rPr lang="en-US" altLang="en-US" smtClean="0"/>
              <a:t> </a:t>
            </a:r>
            <a:r>
              <a:rPr lang="en-US" altLang="en-US" i="1" smtClean="0"/>
              <a:t>E</a:t>
            </a:r>
            <a:r>
              <a:rPr lang="en-US" altLang="en-US" smtClean="0"/>
              <a:t>, then </a:t>
            </a:r>
            <a:r>
              <a:rPr lang="en-US" altLang="en-US" i="1" smtClean="0"/>
              <a:t>Y </a:t>
            </a:r>
            <a:r>
              <a:rPr lang="en-US" altLang="en-US" smtClean="0">
                <a:sym typeface="Symbol" panose="05050102010706020507" pitchFamily="18" charset="2"/>
              </a:rPr>
              <a:t></a:t>
            </a:r>
            <a:r>
              <a:rPr lang="en-US" altLang="en-US" smtClean="0"/>
              <a:t> </a:t>
            </a:r>
            <a:r>
              <a:rPr lang="en-US" altLang="en-US" i="1" smtClean="0"/>
              <a:t>X</a:t>
            </a:r>
            <a:r>
              <a:rPr lang="en-US" altLang="en-US" smtClean="0"/>
              <a:t> </a:t>
            </a:r>
            <a:r>
              <a:rPr lang="en-US" altLang="en-US" smtClean="0">
                <a:sym typeface="Symbol" panose="05050102010706020507" pitchFamily="18" charset="2"/>
              </a:rPr>
              <a:t> </a:t>
            </a:r>
            <a:r>
              <a:rPr lang="en-US" altLang="en-US" i="1" smtClean="0"/>
              <a:t>E</a:t>
            </a:r>
            <a:r>
              <a:rPr lang="en-US" altLang="en-US" smtClean="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029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5CA2896-2D3F-4F4E-A409-33AC6397A2A9}" type="slidenum">
              <a:rPr lang="en-US" altLang="en-US" sz="1400">
                <a:solidFill>
                  <a:srgbClr val="660066"/>
                </a:solidFill>
              </a:rPr>
              <a:pPr eaLnBrk="1" hangingPunct="1">
                <a:spcBef>
                  <a:spcPct val="0"/>
                </a:spcBef>
                <a:buClrTx/>
                <a:buSzTx/>
                <a:buFontTx/>
                <a:buNone/>
              </a:pPr>
              <a:t>124</a:t>
            </a:fld>
            <a:endParaRPr lang="en-US" altLang="en-US" sz="1400">
              <a:solidFill>
                <a:srgbClr val="660066"/>
              </a:solidFill>
            </a:endParaRPr>
          </a:p>
        </p:txBody>
      </p:sp>
      <p:sp>
        <p:nvSpPr>
          <p:cNvPr id="140292" name="Rectangle 2"/>
          <p:cNvSpPr>
            <a:spLocks noGrp="1" noChangeArrowheads="1"/>
          </p:cNvSpPr>
          <p:nvPr>
            <p:ph type="title"/>
          </p:nvPr>
        </p:nvSpPr>
        <p:spPr/>
        <p:txBody>
          <a:bodyPr/>
          <a:lstStyle/>
          <a:p>
            <a:pPr eaLnBrk="1" hangingPunct="1"/>
            <a:r>
              <a:rPr lang="en-US" altLang="en-US" sz="4000" smtClean="0"/>
              <a:t>Computing Control Dependence</a:t>
            </a:r>
          </a:p>
        </p:txBody>
      </p:sp>
      <p:sp>
        <p:nvSpPr>
          <p:cNvPr id="140293" name="Rectangle 3"/>
          <p:cNvSpPr>
            <a:spLocks noGrp="1" noChangeArrowheads="1"/>
          </p:cNvSpPr>
          <p:nvPr>
            <p:ph type="body" idx="1"/>
          </p:nvPr>
        </p:nvSpPr>
        <p:spPr/>
        <p:txBody>
          <a:bodyPr/>
          <a:lstStyle/>
          <a:p>
            <a:pPr eaLnBrk="1" hangingPunct="1"/>
            <a:r>
              <a:rPr lang="en-US" altLang="en-US" smtClean="0">
                <a:solidFill>
                  <a:srgbClr val="FF0000"/>
                </a:solidFill>
              </a:rPr>
              <a:t>Theorem</a:t>
            </a:r>
            <a:r>
              <a:rPr lang="en-US" altLang="en-US" smtClean="0"/>
              <a:t>: Let </a:t>
            </a:r>
            <a:r>
              <a:rPr lang="en-US" altLang="en-US" i="1" smtClean="0"/>
              <a:t>X</a:t>
            </a:r>
            <a:r>
              <a:rPr lang="en-US" altLang="en-US" smtClean="0"/>
              <a:t> and </a:t>
            </a:r>
            <a:r>
              <a:rPr lang="en-US" altLang="en-US" i="1" smtClean="0"/>
              <a:t>Y</a:t>
            </a:r>
            <a:r>
              <a:rPr lang="en-US" altLang="en-US" smtClean="0"/>
              <a:t> be nodes in a CFG. Then </a:t>
            </a:r>
            <a:r>
              <a:rPr lang="en-US" altLang="en-US" i="1" smtClean="0"/>
              <a:t>Y</a:t>
            </a:r>
            <a:r>
              <a:rPr lang="en-US" altLang="en-US" smtClean="0"/>
              <a:t> is </a:t>
            </a:r>
            <a:r>
              <a:rPr lang="en-US" altLang="en-US" smtClean="0">
                <a:solidFill>
                  <a:srgbClr val="663300"/>
                </a:solidFill>
              </a:rPr>
              <a:t>control dependent</a:t>
            </a:r>
            <a:r>
              <a:rPr lang="en-US" altLang="en-US" smtClean="0"/>
              <a:t> on </a:t>
            </a:r>
            <a:r>
              <a:rPr lang="en-US" altLang="en-US" i="1" smtClean="0"/>
              <a:t>X</a:t>
            </a:r>
            <a:r>
              <a:rPr lang="en-US" altLang="en-US" smtClean="0"/>
              <a:t> in the CFG if and only if </a:t>
            </a:r>
            <a:r>
              <a:rPr lang="en-US" altLang="en-US" i="1" smtClean="0"/>
              <a:t>X</a:t>
            </a:r>
            <a:r>
              <a:rPr lang="en-US" altLang="en-US" smtClean="0"/>
              <a:t> </a:t>
            </a:r>
            <a:r>
              <a:rPr lang="en-US" altLang="en-US" smtClean="0">
                <a:sym typeface="Symbol" panose="05050102010706020507" pitchFamily="18" charset="2"/>
              </a:rPr>
              <a:t></a:t>
            </a:r>
            <a:r>
              <a:rPr lang="en-US" altLang="en-US" smtClean="0"/>
              <a:t> DF(</a:t>
            </a:r>
            <a:r>
              <a:rPr lang="en-US" altLang="en-US" i="1" smtClean="0"/>
              <a:t>Y</a:t>
            </a:r>
            <a:r>
              <a:rPr lang="en-US" altLang="en-US" smtClean="0"/>
              <a:t>) in the RCFG</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131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9A33123-4684-4AD3-9E10-21C3C704242A}" type="slidenum">
              <a:rPr lang="en-US" altLang="en-US" sz="1400">
                <a:solidFill>
                  <a:srgbClr val="660066"/>
                </a:solidFill>
              </a:rPr>
              <a:pPr eaLnBrk="1" hangingPunct="1">
                <a:spcBef>
                  <a:spcPct val="0"/>
                </a:spcBef>
                <a:buClrTx/>
                <a:buSzTx/>
                <a:buFontTx/>
                <a:buNone/>
              </a:pPr>
              <a:t>125</a:t>
            </a:fld>
            <a:endParaRPr lang="en-US" altLang="en-US" sz="1400">
              <a:solidFill>
                <a:srgbClr val="660066"/>
              </a:solidFill>
            </a:endParaRPr>
          </a:p>
        </p:txBody>
      </p:sp>
      <p:sp>
        <p:nvSpPr>
          <p:cNvPr id="141316" name="Rectangle 2"/>
          <p:cNvSpPr>
            <a:spLocks noGrp="1" noChangeArrowheads="1"/>
          </p:cNvSpPr>
          <p:nvPr>
            <p:ph type="title"/>
          </p:nvPr>
        </p:nvSpPr>
        <p:spPr/>
        <p:txBody>
          <a:bodyPr/>
          <a:lstStyle/>
          <a:p>
            <a:pPr eaLnBrk="1" hangingPunct="1"/>
            <a:r>
              <a:rPr lang="en-US" altLang="en-US" smtClean="0"/>
              <a:t>Example of Using SSA</a:t>
            </a:r>
          </a:p>
        </p:txBody>
      </p:sp>
      <p:sp>
        <p:nvSpPr>
          <p:cNvPr id="141317" name="Rectangle 3"/>
          <p:cNvSpPr>
            <a:spLocks noGrp="1" noChangeArrowheads="1"/>
          </p:cNvSpPr>
          <p:nvPr>
            <p:ph type="body" idx="1"/>
          </p:nvPr>
        </p:nvSpPr>
        <p:spPr/>
        <p:txBody>
          <a:bodyPr/>
          <a:lstStyle/>
          <a:p>
            <a:pPr eaLnBrk="1" hangingPunct="1"/>
            <a:r>
              <a:rPr lang="en-US" altLang="en-US" smtClean="0"/>
              <a:t>Induction variable in a loop:</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z="2400" smtClean="0">
                <a:latin typeface="Courier New" panose="02070309020205020404" pitchFamily="49" charset="0"/>
              </a:rPr>
              <a:t>		</a:t>
            </a:r>
            <a:r>
              <a:rPr lang="en-US" altLang="en-US" sz="2400" b="1" smtClean="0">
                <a:solidFill>
                  <a:srgbClr val="663300"/>
                </a:solidFill>
                <a:latin typeface="Courier New" panose="02070309020205020404" pitchFamily="49" charset="0"/>
              </a:rPr>
              <a:t>k = 0;  /* Induction variable */</a:t>
            </a:r>
          </a:p>
          <a:p>
            <a:pPr eaLnBrk="1" hangingPunct="1">
              <a:buFont typeface="Arial Unicode MS" panose="020B0604020202020204" pitchFamily="34" charset="-128"/>
              <a:buNone/>
            </a:pPr>
            <a:r>
              <a:rPr lang="en-US" altLang="en-US" sz="2400" b="1" smtClean="0">
                <a:solidFill>
                  <a:srgbClr val="663300"/>
                </a:solidFill>
                <a:latin typeface="Courier New" panose="02070309020205020404" pitchFamily="49" charset="0"/>
              </a:rPr>
              <a:t>     while (…) {</a:t>
            </a:r>
          </a:p>
          <a:p>
            <a:pPr eaLnBrk="1" hangingPunct="1">
              <a:buFont typeface="Arial Unicode MS" panose="020B0604020202020204" pitchFamily="34" charset="-128"/>
              <a:buNone/>
            </a:pPr>
            <a:r>
              <a:rPr lang="en-US" altLang="en-US" sz="2400" b="1" smtClean="0">
                <a:solidFill>
                  <a:srgbClr val="663300"/>
                </a:solidFill>
                <a:latin typeface="Courier New" panose="02070309020205020404" pitchFamily="49" charset="0"/>
              </a:rPr>
              <a:t>        … = A(k) + …;</a:t>
            </a:r>
          </a:p>
          <a:p>
            <a:pPr eaLnBrk="1" hangingPunct="1">
              <a:buFont typeface="Arial Unicode MS" panose="020B0604020202020204" pitchFamily="34" charset="-128"/>
              <a:buNone/>
            </a:pPr>
            <a:r>
              <a:rPr lang="en-US" altLang="en-US" sz="2400" b="1" smtClean="0">
                <a:solidFill>
                  <a:srgbClr val="663300"/>
                </a:solidFill>
                <a:latin typeface="Courier New" panose="02070309020205020404" pitchFamily="49" charset="0"/>
              </a:rPr>
              <a:t>        k = k + 4;</a:t>
            </a:r>
          </a:p>
          <a:p>
            <a:pPr eaLnBrk="1" hangingPunct="1">
              <a:buFont typeface="Arial Unicode MS" panose="020B0604020202020204" pitchFamily="34" charset="-128"/>
              <a:buNone/>
            </a:pPr>
            <a:r>
              <a:rPr lang="en-US" altLang="en-US" sz="2400" b="1" smtClean="0">
                <a:solidFill>
                  <a:srgbClr val="663300"/>
                </a:solidFill>
                <a:latin typeface="Courier New" panose="02070309020205020404" pitchFamily="49" charset="0"/>
              </a:rPr>
              <a:t>        …</a:t>
            </a:r>
          </a:p>
          <a:p>
            <a:pPr eaLnBrk="1" hangingPunct="1">
              <a:buFont typeface="Arial Unicode MS" panose="020B0604020202020204" pitchFamily="34" charset="-128"/>
              <a:buNone/>
            </a:pPr>
            <a:r>
              <a:rPr lang="en-US" altLang="en-US" sz="2400" b="1" smtClean="0">
                <a:solidFill>
                  <a:srgbClr val="663300"/>
                </a:solidFill>
                <a:latin typeface="Courier New" panose="02070309020205020404" pitchFamily="49" charset="0"/>
              </a:rPr>
              <a:t>     }</a:t>
            </a:r>
          </a:p>
          <a:p>
            <a:pPr eaLnBrk="1" hangingPunct="1"/>
            <a:endParaRPr lang="en-US" altLang="en-US" sz="2400" b="1" smtClean="0">
              <a:solidFill>
                <a:srgbClr val="663300"/>
              </a:solidFill>
              <a:latin typeface="Courier New" panose="02070309020205020404" pitchFamily="49"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233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465C480-BE1E-4E9E-BEAF-F463710E1F4F}" type="slidenum">
              <a:rPr lang="en-US" altLang="en-US" sz="1400">
                <a:solidFill>
                  <a:srgbClr val="660066"/>
                </a:solidFill>
              </a:rPr>
              <a:pPr eaLnBrk="1" hangingPunct="1">
                <a:spcBef>
                  <a:spcPct val="0"/>
                </a:spcBef>
                <a:buClrTx/>
                <a:buSzTx/>
                <a:buFontTx/>
                <a:buNone/>
              </a:pPr>
              <a:t>126</a:t>
            </a:fld>
            <a:endParaRPr lang="en-US" altLang="en-US" sz="1400">
              <a:solidFill>
                <a:srgbClr val="660066"/>
              </a:solidFill>
            </a:endParaRPr>
          </a:p>
        </p:txBody>
      </p:sp>
      <p:sp>
        <p:nvSpPr>
          <p:cNvPr id="142340" name="Rectangle 2"/>
          <p:cNvSpPr>
            <a:spLocks noGrp="1" noChangeArrowheads="1"/>
          </p:cNvSpPr>
          <p:nvPr>
            <p:ph type="title"/>
          </p:nvPr>
        </p:nvSpPr>
        <p:spPr/>
        <p:txBody>
          <a:bodyPr/>
          <a:lstStyle/>
          <a:p>
            <a:pPr eaLnBrk="1" hangingPunct="1"/>
            <a:r>
              <a:rPr lang="en-US" altLang="en-US" smtClean="0"/>
              <a:t>Basic Induction Variable</a:t>
            </a:r>
          </a:p>
        </p:txBody>
      </p:sp>
      <p:sp>
        <p:nvSpPr>
          <p:cNvPr id="142341" name="Rectangle 3"/>
          <p:cNvSpPr>
            <a:spLocks noGrp="1" noChangeArrowheads="1"/>
          </p:cNvSpPr>
          <p:nvPr>
            <p:ph type="body" idx="1"/>
          </p:nvPr>
        </p:nvSpPr>
        <p:spPr/>
        <p:txBody>
          <a:bodyPr/>
          <a:lstStyle/>
          <a:p>
            <a:pPr eaLnBrk="1" hangingPunct="1"/>
            <a:r>
              <a:rPr lang="en-US" altLang="en-US" smtClean="0"/>
              <a:t>In a loop of the form:</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a:t>
            </a:r>
            <a:r>
              <a:rPr lang="en-US" altLang="en-US" sz="2800" b="1" smtClean="0">
                <a:solidFill>
                  <a:srgbClr val="663300"/>
                </a:solidFill>
                <a:latin typeface="Courier New" panose="02070309020205020404" pitchFamily="49" charset="0"/>
              </a:rPr>
              <a:t>for (i=C</a:t>
            </a:r>
            <a:r>
              <a:rPr lang="en-US" altLang="en-US" sz="2800" b="1" baseline="-25000" smtClean="0">
                <a:solidFill>
                  <a:srgbClr val="663300"/>
                </a:solidFill>
                <a:latin typeface="Courier New" panose="02070309020205020404" pitchFamily="49" charset="0"/>
              </a:rPr>
              <a:t>1</a:t>
            </a:r>
            <a:r>
              <a:rPr lang="en-US" altLang="en-US" sz="2800" b="1" smtClean="0">
                <a:solidFill>
                  <a:srgbClr val="663300"/>
                </a:solidFill>
                <a:latin typeface="Courier New" panose="02070309020205020404" pitchFamily="49" charset="0"/>
              </a:rPr>
              <a:t>; i&lt;C</a:t>
            </a:r>
            <a:r>
              <a:rPr lang="en-US" altLang="en-US" sz="2800" b="1" baseline="-25000" smtClean="0">
                <a:solidFill>
                  <a:srgbClr val="663300"/>
                </a:solidFill>
                <a:latin typeface="Courier New" panose="02070309020205020404" pitchFamily="49" charset="0"/>
              </a:rPr>
              <a:t>2</a:t>
            </a:r>
            <a:r>
              <a:rPr lang="en-US" altLang="en-US" sz="2800" b="1" smtClean="0">
                <a:solidFill>
                  <a:srgbClr val="663300"/>
                </a:solidFill>
                <a:latin typeface="Courier New" panose="02070309020205020404" pitchFamily="49" charset="0"/>
              </a:rPr>
              <a:t>; i+=C</a:t>
            </a:r>
            <a:r>
              <a:rPr lang="en-US" altLang="en-US" sz="2800" b="1" baseline="-25000" smtClean="0">
                <a:solidFill>
                  <a:srgbClr val="663300"/>
                </a:solidFill>
                <a:latin typeface="Courier New" panose="02070309020205020404" pitchFamily="49" charset="0"/>
              </a:rPr>
              <a:t>3</a:t>
            </a:r>
            <a:r>
              <a:rPr lang="en-US" altLang="en-US" sz="2800" b="1" smtClean="0">
                <a:solidFill>
                  <a:srgbClr val="663300"/>
                </a:solidFill>
                <a:latin typeface="Courier New" panose="02070309020205020404" pitchFamily="49" charset="0"/>
              </a:rPr>
              <a:t>) {…}</a:t>
            </a:r>
          </a:p>
          <a:p>
            <a:pPr eaLnBrk="1" hangingPunct="1"/>
            <a:endParaRPr lang="en-US" altLang="en-US" sz="2800" b="1" smtClean="0">
              <a:solidFill>
                <a:srgbClr val="663300"/>
              </a:solidFill>
              <a:latin typeface="Courier New" panose="02070309020205020404" pitchFamily="49" charset="0"/>
            </a:endParaRPr>
          </a:p>
          <a:p>
            <a:pPr eaLnBrk="1" hangingPunct="1">
              <a:buFont typeface="Arial Unicode MS" panose="020B0604020202020204" pitchFamily="34" charset="-128"/>
              <a:buNone/>
            </a:pPr>
            <a:r>
              <a:rPr lang="en-US" altLang="en-US" smtClean="0"/>
              <a:t>	the variable </a:t>
            </a:r>
            <a:r>
              <a:rPr lang="en-US" altLang="en-US" smtClean="0">
                <a:solidFill>
                  <a:srgbClr val="663300"/>
                </a:solidFill>
              </a:rPr>
              <a:t>i</a:t>
            </a:r>
            <a:r>
              <a:rPr lang="en-US" altLang="en-US" smtClean="0"/>
              <a:t> is the </a:t>
            </a:r>
            <a:r>
              <a:rPr lang="en-US" altLang="en-US" smtClean="0">
                <a:solidFill>
                  <a:srgbClr val="660066"/>
                </a:solidFill>
              </a:rPr>
              <a:t>basic induction variable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33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F0CF11F-1E69-4B93-92C9-6107B889CEC5}" type="slidenum">
              <a:rPr lang="en-US" altLang="en-US" sz="1400">
                <a:solidFill>
                  <a:srgbClr val="660066"/>
                </a:solidFill>
              </a:rPr>
              <a:pPr eaLnBrk="1" hangingPunct="1">
                <a:spcBef>
                  <a:spcPct val="0"/>
                </a:spcBef>
                <a:buClrTx/>
                <a:buSzTx/>
                <a:buFontTx/>
                <a:buNone/>
              </a:pPr>
              <a:t>127</a:t>
            </a:fld>
            <a:endParaRPr lang="en-US" altLang="en-US" sz="1400">
              <a:solidFill>
                <a:srgbClr val="660066"/>
              </a:solidFill>
            </a:endParaRPr>
          </a:p>
        </p:txBody>
      </p:sp>
      <p:sp>
        <p:nvSpPr>
          <p:cNvPr id="143364" name="Rectangle 2"/>
          <p:cNvSpPr>
            <a:spLocks noGrp="1" noChangeArrowheads="1"/>
          </p:cNvSpPr>
          <p:nvPr>
            <p:ph type="title"/>
          </p:nvPr>
        </p:nvSpPr>
        <p:spPr/>
        <p:txBody>
          <a:bodyPr/>
          <a:lstStyle/>
          <a:p>
            <a:pPr eaLnBrk="1" hangingPunct="1"/>
            <a:r>
              <a:rPr lang="en-US" altLang="en-US" smtClean="0"/>
              <a:t>Auxiliary Induction Variables</a:t>
            </a:r>
          </a:p>
        </p:txBody>
      </p:sp>
      <p:sp>
        <p:nvSpPr>
          <p:cNvPr id="143365" name="Rectangle 3"/>
          <p:cNvSpPr>
            <a:spLocks noGrp="1" noChangeArrowheads="1"/>
          </p:cNvSpPr>
          <p:nvPr>
            <p:ph type="body" idx="1"/>
          </p:nvPr>
        </p:nvSpPr>
        <p:spPr/>
        <p:txBody>
          <a:bodyPr/>
          <a:lstStyle/>
          <a:p>
            <a:pPr eaLnBrk="1" hangingPunct="1">
              <a:lnSpc>
                <a:spcPct val="90000"/>
              </a:lnSpc>
            </a:pPr>
            <a:r>
              <a:rPr lang="en-US" altLang="en-US" smtClean="0"/>
              <a:t>An </a:t>
            </a:r>
            <a:r>
              <a:rPr lang="en-US" altLang="en-US" smtClean="0">
                <a:solidFill>
                  <a:srgbClr val="660066"/>
                </a:solidFill>
              </a:rPr>
              <a:t>auxiliary</a:t>
            </a:r>
            <a:r>
              <a:rPr lang="en-US" altLang="en-US" smtClean="0"/>
              <a:t> (or </a:t>
            </a:r>
            <a:r>
              <a:rPr lang="en-US" altLang="en-US" smtClean="0">
                <a:solidFill>
                  <a:srgbClr val="660066"/>
                </a:solidFill>
              </a:rPr>
              <a:t>dependent</a:t>
            </a:r>
            <a:r>
              <a:rPr lang="en-US" altLang="en-US" smtClean="0"/>
              <a:t>) </a:t>
            </a:r>
            <a:r>
              <a:rPr lang="en-US" altLang="en-US" smtClean="0">
                <a:solidFill>
                  <a:srgbClr val="660066"/>
                </a:solidFill>
              </a:rPr>
              <a:t>induction variable</a:t>
            </a:r>
            <a:r>
              <a:rPr lang="en-US" altLang="en-US" smtClean="0"/>
              <a:t> is any variable that is computed by the formula</a:t>
            </a:r>
          </a:p>
          <a:p>
            <a:pPr eaLnBrk="1" hangingPunct="1">
              <a:lnSpc>
                <a:spcPct val="90000"/>
              </a:lnSpc>
              <a:buFont typeface="Arial Unicode MS" panose="020B0604020202020204" pitchFamily="34" charset="-128"/>
              <a:buNone/>
            </a:pPr>
            <a:r>
              <a:rPr lang="en-US" altLang="en-US" smtClean="0"/>
              <a:t>			      </a:t>
            </a:r>
            <a:r>
              <a:rPr lang="en-US" altLang="en-US" i="1" smtClean="0">
                <a:solidFill>
                  <a:srgbClr val="663300"/>
                </a:solidFill>
                <a:latin typeface="Times New Roman" panose="02020603050405020304" pitchFamily="18" charset="0"/>
              </a:rPr>
              <a:t>E</a:t>
            </a:r>
            <a:r>
              <a:rPr lang="en-US" altLang="en-US" baseline="-25000" smtClean="0">
                <a:solidFill>
                  <a:srgbClr val="663300"/>
                </a:solidFill>
              </a:rPr>
              <a:t>1</a:t>
            </a:r>
            <a:r>
              <a:rPr lang="en-US" altLang="en-US" smtClean="0">
                <a:solidFill>
                  <a:srgbClr val="663300"/>
                </a:solidFill>
              </a:rPr>
              <a:t> * </a:t>
            </a:r>
            <a:r>
              <a:rPr lang="en-US" altLang="en-US" i="1" smtClean="0">
                <a:solidFill>
                  <a:srgbClr val="663300"/>
                </a:solidFill>
                <a:latin typeface="Times New Roman" panose="02020603050405020304" pitchFamily="18" charset="0"/>
              </a:rPr>
              <a:t>i</a:t>
            </a:r>
            <a:r>
              <a:rPr lang="en-US" altLang="en-US" smtClean="0">
                <a:solidFill>
                  <a:srgbClr val="663300"/>
                </a:solidFill>
              </a:rPr>
              <a:t> + </a:t>
            </a:r>
            <a:r>
              <a:rPr lang="en-US" altLang="en-US" i="1" smtClean="0">
                <a:solidFill>
                  <a:srgbClr val="663300"/>
                </a:solidFill>
                <a:latin typeface="Times New Roman" panose="02020603050405020304" pitchFamily="18" charset="0"/>
              </a:rPr>
              <a:t>E</a:t>
            </a:r>
            <a:r>
              <a:rPr lang="en-US" altLang="en-US" baseline="-25000" smtClean="0">
                <a:solidFill>
                  <a:srgbClr val="663300"/>
                </a:solidFill>
              </a:rPr>
              <a:t>2</a:t>
            </a:r>
          </a:p>
          <a:p>
            <a:pPr eaLnBrk="1" hangingPunct="1">
              <a:lnSpc>
                <a:spcPct val="90000"/>
              </a:lnSpc>
              <a:buFont typeface="Arial Unicode MS" panose="020B0604020202020204" pitchFamily="34" charset="-128"/>
              <a:buNone/>
            </a:pPr>
            <a:r>
              <a:rPr lang="en-US" altLang="en-US" smtClean="0"/>
              <a:t>	where </a:t>
            </a:r>
            <a:r>
              <a:rPr lang="en-US" altLang="en-US" i="1" smtClean="0">
                <a:solidFill>
                  <a:srgbClr val="663300"/>
                </a:solidFill>
                <a:latin typeface="Times New Roman" panose="02020603050405020304" pitchFamily="18" charset="0"/>
              </a:rPr>
              <a:t>i</a:t>
            </a:r>
            <a:r>
              <a:rPr lang="en-US" altLang="en-US" smtClean="0"/>
              <a:t> is a basic induction variable, and </a:t>
            </a:r>
            <a:r>
              <a:rPr lang="en-US" altLang="en-US" i="1" smtClean="0">
                <a:solidFill>
                  <a:srgbClr val="663300"/>
                </a:solidFill>
                <a:latin typeface="Times New Roman" panose="02020603050405020304" pitchFamily="18" charset="0"/>
              </a:rPr>
              <a:t>E</a:t>
            </a:r>
            <a:r>
              <a:rPr lang="en-US" altLang="en-US" baseline="-25000" smtClean="0">
                <a:solidFill>
                  <a:srgbClr val="663300"/>
                </a:solidFill>
              </a:rPr>
              <a:t>1</a:t>
            </a:r>
            <a:r>
              <a:rPr lang="en-US" altLang="en-US" smtClean="0"/>
              <a:t> and </a:t>
            </a:r>
            <a:r>
              <a:rPr lang="en-US" altLang="en-US" i="1" smtClean="0">
                <a:solidFill>
                  <a:srgbClr val="663300"/>
                </a:solidFill>
                <a:latin typeface="Times New Roman" panose="02020603050405020304" pitchFamily="18" charset="0"/>
              </a:rPr>
              <a:t>E</a:t>
            </a:r>
            <a:r>
              <a:rPr lang="en-US" altLang="en-US" baseline="-25000" smtClean="0">
                <a:solidFill>
                  <a:srgbClr val="663300"/>
                </a:solidFill>
              </a:rPr>
              <a:t>2</a:t>
            </a:r>
            <a:r>
              <a:rPr lang="en-US" altLang="en-US" smtClean="0"/>
              <a:t> are arithmetic expressions that do not vary in the loop, although at different locations, they may be different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43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7CF91DB-AFD9-483A-8EE0-3189D70E7C49}" type="slidenum">
              <a:rPr lang="en-US" altLang="en-US" sz="1400">
                <a:solidFill>
                  <a:srgbClr val="660066"/>
                </a:solidFill>
              </a:rPr>
              <a:pPr eaLnBrk="1" hangingPunct="1">
                <a:spcBef>
                  <a:spcPct val="0"/>
                </a:spcBef>
                <a:buClrTx/>
                <a:buSzTx/>
                <a:buFontTx/>
                <a:buNone/>
              </a:pPr>
              <a:t>128</a:t>
            </a:fld>
            <a:endParaRPr lang="en-US" altLang="en-US" sz="1400">
              <a:solidFill>
                <a:srgbClr val="660066"/>
              </a:solidFill>
            </a:endParaRPr>
          </a:p>
        </p:txBody>
      </p:sp>
      <p:sp>
        <p:nvSpPr>
          <p:cNvPr id="144388" name="Rectangle 2"/>
          <p:cNvSpPr>
            <a:spLocks noGrp="1" noChangeArrowheads="1"/>
          </p:cNvSpPr>
          <p:nvPr>
            <p:ph type="title"/>
          </p:nvPr>
        </p:nvSpPr>
        <p:spPr/>
        <p:txBody>
          <a:bodyPr/>
          <a:lstStyle/>
          <a:p>
            <a:pPr eaLnBrk="1" hangingPunct="1"/>
            <a:r>
              <a:rPr lang="en-US" altLang="en-US" sz="4000" smtClean="0"/>
              <a:t>Induction Variable Recognition</a:t>
            </a:r>
          </a:p>
        </p:txBody>
      </p:sp>
      <p:sp>
        <p:nvSpPr>
          <p:cNvPr id="144389" name="Rectangle 3"/>
          <p:cNvSpPr>
            <a:spLocks noGrp="1" noChangeArrowheads="1"/>
          </p:cNvSpPr>
          <p:nvPr>
            <p:ph type="body" idx="1"/>
          </p:nvPr>
        </p:nvSpPr>
        <p:spPr/>
        <p:txBody>
          <a:bodyPr/>
          <a:lstStyle/>
          <a:p>
            <a:pPr eaLnBrk="1" hangingPunct="1"/>
            <a:r>
              <a:rPr lang="en-US" altLang="en-US" smtClean="0"/>
              <a:t>Induction variables are very important in loop optimizations</a:t>
            </a:r>
          </a:p>
          <a:p>
            <a:pPr eaLnBrk="1" hangingPunct="1"/>
            <a:endParaRPr lang="en-US" altLang="en-US" smtClean="0"/>
          </a:p>
          <a:p>
            <a:pPr eaLnBrk="1" hangingPunct="1"/>
            <a:r>
              <a:rPr lang="en-US" altLang="en-US" smtClean="0"/>
              <a:t>Can use SSA to recognize induction variables</a:t>
            </a:r>
          </a:p>
          <a:p>
            <a:pPr lvl="1" eaLnBrk="1" hangingPunct="1"/>
            <a:endParaRPr lang="en-US" altLang="en-US"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54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9537EC8-60B8-4796-B94C-D5CEB536A048}" type="slidenum">
              <a:rPr lang="en-US" altLang="en-US" sz="1400">
                <a:solidFill>
                  <a:srgbClr val="660066"/>
                </a:solidFill>
              </a:rPr>
              <a:pPr eaLnBrk="1" hangingPunct="1">
                <a:spcBef>
                  <a:spcPct val="0"/>
                </a:spcBef>
                <a:buClrTx/>
                <a:buSzTx/>
                <a:buFontTx/>
                <a:buNone/>
              </a:pPr>
              <a:t>129</a:t>
            </a:fld>
            <a:endParaRPr lang="en-US" altLang="en-US" sz="1400">
              <a:solidFill>
                <a:srgbClr val="660066"/>
              </a:solidFill>
            </a:endParaRPr>
          </a:p>
        </p:txBody>
      </p:sp>
      <p:sp>
        <p:nvSpPr>
          <p:cNvPr id="145412" name="Rectangle 2"/>
          <p:cNvSpPr>
            <a:spLocks noGrp="1" noChangeArrowheads="1"/>
          </p:cNvSpPr>
          <p:nvPr>
            <p:ph type="title"/>
          </p:nvPr>
        </p:nvSpPr>
        <p:spPr/>
        <p:txBody>
          <a:bodyPr/>
          <a:lstStyle/>
          <a:p>
            <a:pPr eaLnBrk="1" hangingPunct="1"/>
            <a:r>
              <a:rPr lang="en-US" altLang="en-US" sz="3600" smtClean="0"/>
              <a:t>Using SSA to recognize </a:t>
            </a:r>
            <a:br>
              <a:rPr lang="en-US" altLang="en-US" sz="3600" smtClean="0"/>
            </a:br>
            <a:r>
              <a:rPr lang="en-US" altLang="en-US" sz="3600" smtClean="0"/>
              <a:t>induction variables</a:t>
            </a:r>
          </a:p>
        </p:txBody>
      </p:sp>
      <p:sp>
        <p:nvSpPr>
          <p:cNvPr id="145413" name="Rectangle 3"/>
          <p:cNvSpPr>
            <a:spLocks noGrp="1" noChangeArrowheads="1"/>
          </p:cNvSpPr>
          <p:nvPr>
            <p:ph type="body" idx="1"/>
          </p:nvPr>
        </p:nvSpPr>
        <p:spPr/>
        <p:txBody>
          <a:bodyPr/>
          <a:lstStyle/>
          <a:p>
            <a:pPr eaLnBrk="1" hangingPunct="1"/>
            <a:r>
              <a:rPr lang="en-US" altLang="en-US" smtClean="0"/>
              <a:t>A variable is an induction variable if there is a </a:t>
            </a:r>
            <a:r>
              <a:rPr lang="en-US" altLang="en-US" i="1" smtClean="0">
                <a:sym typeface="Symbol" panose="05050102010706020507" pitchFamily="18" charset="2"/>
              </a:rPr>
              <a:t> </a:t>
            </a:r>
            <a:r>
              <a:rPr lang="en-US" altLang="en-US" smtClean="0"/>
              <a:t>-function for it located at the top of the loop that has only two incoming edges</a:t>
            </a:r>
          </a:p>
          <a:p>
            <a:pPr lvl="1" eaLnBrk="1" hangingPunct="1"/>
            <a:r>
              <a:rPr lang="en-US" altLang="en-US" smtClean="0"/>
              <a:t>One from outside the loop where the variable is initialized</a:t>
            </a:r>
          </a:p>
          <a:p>
            <a:pPr lvl="1" eaLnBrk="1" hangingPunct="1"/>
            <a:r>
              <a:rPr lang="en-US" altLang="en-US" smtClean="0"/>
              <a:t>One from within the loop where it is updated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662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639373E-C5C3-4B2F-8061-D0874A43D88E}" type="slidenum">
              <a:rPr lang="en-US" altLang="en-US" sz="1400">
                <a:solidFill>
                  <a:srgbClr val="660066"/>
                </a:solidFill>
              </a:rPr>
              <a:pPr eaLnBrk="1" hangingPunct="1">
                <a:spcBef>
                  <a:spcPct val="0"/>
                </a:spcBef>
                <a:buClrTx/>
                <a:buSzTx/>
                <a:buFontTx/>
                <a:buNone/>
              </a:pPr>
              <a:t>13</a:t>
            </a:fld>
            <a:endParaRPr lang="en-US" altLang="en-US" sz="1400">
              <a:solidFill>
                <a:srgbClr val="660066"/>
              </a:solidFill>
            </a:endParaRPr>
          </a:p>
        </p:txBody>
      </p:sp>
      <p:sp>
        <p:nvSpPr>
          <p:cNvPr id="26628" name="Rectangle 2"/>
          <p:cNvSpPr>
            <a:spLocks noGrp="1" noChangeArrowheads="1"/>
          </p:cNvSpPr>
          <p:nvPr>
            <p:ph type="title"/>
          </p:nvPr>
        </p:nvSpPr>
        <p:spPr/>
        <p:txBody>
          <a:bodyPr/>
          <a:lstStyle/>
          <a:p>
            <a:pPr eaLnBrk="1" hangingPunct="1"/>
            <a:r>
              <a:rPr lang="en-US" altLang="en-US" smtClean="0"/>
              <a:t>Definition (Contd)</a:t>
            </a:r>
          </a:p>
        </p:txBody>
      </p:sp>
      <p:sp>
        <p:nvSpPr>
          <p:cNvPr id="26629" name="Rectangle 3"/>
          <p:cNvSpPr>
            <a:spLocks noGrp="1" noChangeArrowheads="1"/>
          </p:cNvSpPr>
          <p:nvPr>
            <p:ph type="body" idx="1"/>
          </p:nvPr>
        </p:nvSpPr>
        <p:spPr/>
        <p:txBody>
          <a:bodyPr/>
          <a:lstStyle/>
          <a:p>
            <a:pPr eaLnBrk="1" hangingPunct="1">
              <a:spcBef>
                <a:spcPct val="0"/>
              </a:spcBef>
            </a:pPr>
            <a:r>
              <a:rPr lang="en-US" altLang="en-US" sz="2800" smtClean="0"/>
              <a:t>Consider any simple path from </a:t>
            </a:r>
            <a:r>
              <a:rPr lang="en-US" altLang="en-US" sz="2800" i="1" smtClean="0"/>
              <a:t>V</a:t>
            </a:r>
            <a:r>
              <a:rPr lang="en-US" altLang="en-US" sz="2800" smtClean="0"/>
              <a:t> to </a:t>
            </a:r>
            <a:r>
              <a:rPr lang="en-US" altLang="en-US" sz="2800" i="1" smtClean="0"/>
              <a:t>STOP</a:t>
            </a:r>
            <a:r>
              <a:rPr lang="en-US" altLang="en-US" sz="2800" smtClean="0"/>
              <a:t> containing </a:t>
            </a:r>
            <a:r>
              <a:rPr lang="en-US" altLang="en-US" sz="2800" i="1" smtClean="0"/>
              <a:t>V’</a:t>
            </a:r>
            <a:r>
              <a:rPr lang="en-US" altLang="en-US" sz="2800" smtClean="0"/>
              <a:t>s postdominators in the order </a:t>
            </a:r>
            <a:r>
              <a:rPr lang="en-US" altLang="en-US" sz="2800" i="1" smtClean="0"/>
              <a:t>W</a:t>
            </a:r>
            <a:r>
              <a:rPr lang="en-US" altLang="en-US" sz="2800" i="1" baseline="-25000" smtClean="0"/>
              <a:t>1</a:t>
            </a:r>
            <a:r>
              <a:rPr lang="en-US" altLang="en-US" sz="2800" smtClean="0"/>
              <a:t>,…,</a:t>
            </a:r>
            <a:r>
              <a:rPr lang="en-US" altLang="en-US" sz="2800" i="1" smtClean="0"/>
              <a:t>W</a:t>
            </a:r>
            <a:r>
              <a:rPr lang="en-US" altLang="en-US" sz="2800" i="1" baseline="-25000" smtClean="0"/>
              <a:t>k</a:t>
            </a:r>
            <a:r>
              <a:rPr lang="en-US" altLang="en-US" sz="2800" smtClean="0"/>
              <a:t>. Then all simple paths from </a:t>
            </a:r>
            <a:r>
              <a:rPr lang="en-US" altLang="en-US" sz="2800" i="1" smtClean="0"/>
              <a:t>V</a:t>
            </a:r>
            <a:r>
              <a:rPr lang="en-US" altLang="en-US" sz="2800" smtClean="0"/>
              <a:t> to </a:t>
            </a:r>
            <a:r>
              <a:rPr lang="en-US" altLang="en-US" sz="2800" i="1" smtClean="0"/>
              <a:t>STOP </a:t>
            </a:r>
            <a:r>
              <a:rPr lang="en-US" altLang="en-US" sz="2800" smtClean="0"/>
              <a:t>must contain </a:t>
            </a:r>
            <a:r>
              <a:rPr lang="en-US" altLang="en-US" sz="2800" i="1" smtClean="0"/>
              <a:t>V</a:t>
            </a:r>
            <a:r>
              <a:rPr lang="en-US" altLang="en-US" sz="2800" smtClean="0"/>
              <a:t>’s postdominators in the same order. The element closest to </a:t>
            </a:r>
            <a:r>
              <a:rPr lang="en-US" altLang="en-US" sz="2800" i="1" smtClean="0"/>
              <a:t>V</a:t>
            </a:r>
            <a:r>
              <a:rPr lang="en-US" altLang="en-US" sz="2800" smtClean="0"/>
              <a:t>, </a:t>
            </a:r>
            <a:r>
              <a:rPr lang="en-US" altLang="en-US" sz="2800" i="1" smtClean="0"/>
              <a:t>W</a:t>
            </a:r>
            <a:r>
              <a:rPr lang="en-US" altLang="en-US" sz="2800" baseline="-25000" smtClean="0"/>
              <a:t>1</a:t>
            </a:r>
            <a:r>
              <a:rPr lang="en-US" altLang="en-US" sz="2800" smtClean="0"/>
              <a:t> = </a:t>
            </a:r>
            <a:r>
              <a:rPr lang="en-US" altLang="en-US" sz="2800" i="1" smtClean="0"/>
              <a:t>ipdom</a:t>
            </a:r>
            <a:r>
              <a:rPr lang="en-US" altLang="en-US" sz="2800" smtClean="0"/>
              <a:t>(</a:t>
            </a:r>
            <a:r>
              <a:rPr lang="en-US" altLang="en-US" sz="2800" i="1" smtClean="0"/>
              <a:t>V</a:t>
            </a:r>
            <a:r>
              <a:rPr lang="en-US" altLang="en-US" sz="2800" smtClean="0"/>
              <a:t>), is called the </a:t>
            </a:r>
            <a:r>
              <a:rPr lang="en-US" altLang="en-US" sz="2800" i="1" smtClean="0"/>
              <a:t>immediate postdominator</a:t>
            </a:r>
            <a:r>
              <a:rPr lang="en-US" altLang="en-US" sz="2800" smtClean="0"/>
              <a:t> of V.</a:t>
            </a:r>
          </a:p>
          <a:p>
            <a:pPr eaLnBrk="1" hangingPunct="1">
              <a:spcBef>
                <a:spcPct val="0"/>
              </a:spcBef>
            </a:pPr>
            <a:r>
              <a:rPr lang="en-US" altLang="en-US" sz="2800" smtClean="0"/>
              <a:t>The</a:t>
            </a:r>
            <a:r>
              <a:rPr lang="en-US" altLang="en-US" sz="2800" i="1" smtClean="0"/>
              <a:t> ipdom</a:t>
            </a:r>
            <a:r>
              <a:rPr lang="en-US" altLang="en-US" sz="2800" smtClean="0"/>
              <a:t> relation can be represented as a directed tree with root = </a:t>
            </a:r>
            <a:r>
              <a:rPr lang="en-US" altLang="en-US" sz="2800" i="1" smtClean="0"/>
              <a:t>STOP </a:t>
            </a:r>
            <a:r>
              <a:rPr lang="en-US" altLang="en-US" sz="2800" smtClean="0"/>
              <a:t>and           </a:t>
            </a:r>
            <a:r>
              <a:rPr lang="en-US" altLang="en-US" sz="2800" i="1" smtClean="0"/>
              <a:t>parent</a:t>
            </a:r>
            <a:r>
              <a:rPr lang="en-US" altLang="en-US" sz="2800" smtClean="0"/>
              <a:t>(</a:t>
            </a:r>
            <a:r>
              <a:rPr lang="en-US" altLang="en-US" sz="2800" i="1" smtClean="0"/>
              <a:t>V</a:t>
            </a:r>
            <a:r>
              <a:rPr lang="en-US" altLang="en-US" sz="2800" smtClean="0"/>
              <a:t>) = </a:t>
            </a:r>
            <a:r>
              <a:rPr lang="en-US" altLang="en-US" sz="2800" i="1" smtClean="0"/>
              <a:t>ipdom</a:t>
            </a:r>
            <a:r>
              <a:rPr lang="en-US" altLang="en-US" sz="2800" smtClean="0"/>
              <a:t>(</a:t>
            </a:r>
            <a:r>
              <a:rPr lang="en-US" altLang="en-US" sz="2800" i="1" smtClean="0"/>
              <a:t>V</a:t>
            </a:r>
            <a:r>
              <a:rPr lang="en-US" altLang="en-US" sz="2800" smtClean="0"/>
              <a:t>)</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64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9EDA435-8B21-424E-981D-A03C141F2167}" type="slidenum">
              <a:rPr lang="en-US" altLang="en-US" sz="1400">
                <a:solidFill>
                  <a:srgbClr val="660066"/>
                </a:solidFill>
              </a:rPr>
              <a:pPr eaLnBrk="1" hangingPunct="1">
                <a:spcBef>
                  <a:spcPct val="0"/>
                </a:spcBef>
                <a:buClrTx/>
                <a:buSzTx/>
                <a:buFontTx/>
                <a:buNone/>
              </a:pPr>
              <a:t>130</a:t>
            </a:fld>
            <a:endParaRPr lang="en-US" altLang="en-US" sz="1400">
              <a:solidFill>
                <a:srgbClr val="660066"/>
              </a:solidFill>
            </a:endParaRPr>
          </a:p>
        </p:txBody>
      </p:sp>
      <p:sp>
        <p:nvSpPr>
          <p:cNvPr id="146436" name="Rectangle 3"/>
          <p:cNvSpPr>
            <a:spLocks noGrp="1" noChangeArrowheads="1"/>
          </p:cNvSpPr>
          <p:nvPr>
            <p:ph type="body" idx="1"/>
          </p:nvPr>
        </p:nvSpPr>
        <p:spPr/>
        <p:txBody>
          <a:bodyPr/>
          <a:lstStyle/>
          <a:p>
            <a:pPr eaLnBrk="1" hangingPunct="1"/>
            <a:r>
              <a:rPr lang="en-US" altLang="en-US" smtClean="0"/>
              <a:t>The union of the CDG and the DDG is the PDG</a:t>
            </a:r>
          </a:p>
          <a:p>
            <a:pPr eaLnBrk="1" hangingPunct="1"/>
            <a:endParaRPr lang="en-US" altLang="en-US" smtClean="0"/>
          </a:p>
          <a:p>
            <a:pPr eaLnBrk="1" hangingPunct="1"/>
            <a:r>
              <a:rPr lang="en-US" altLang="en-US" smtClean="0"/>
              <a:t>It is the basis of operations by compiler optimizations</a:t>
            </a:r>
          </a:p>
        </p:txBody>
      </p:sp>
      <p:sp>
        <p:nvSpPr>
          <p:cNvPr id="146437" name="Rectangle 4"/>
          <p:cNvSpPr>
            <a:spLocks noGrp="1" noChangeArrowheads="1"/>
          </p:cNvSpPr>
          <p:nvPr>
            <p:ph type="title"/>
          </p:nvPr>
        </p:nvSpPr>
        <p:spPr/>
        <p:txBody>
          <a:bodyPr/>
          <a:lstStyle/>
          <a:p>
            <a:pPr eaLnBrk="1" hangingPunct="1"/>
            <a:r>
              <a:rPr lang="en-US" altLang="en-US" smtClean="0"/>
              <a:t>The PDG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74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259FC91-02D1-467A-AD64-D03D1095B5F5}" type="slidenum">
              <a:rPr lang="en-US" altLang="en-US" sz="1400">
                <a:solidFill>
                  <a:srgbClr val="660066"/>
                </a:solidFill>
              </a:rPr>
              <a:pPr eaLnBrk="1" hangingPunct="1">
                <a:spcBef>
                  <a:spcPct val="0"/>
                </a:spcBef>
                <a:buClrTx/>
                <a:buSzTx/>
                <a:buFontTx/>
                <a:buNone/>
              </a:pPr>
              <a:t>131</a:t>
            </a:fld>
            <a:endParaRPr lang="en-US" altLang="en-US" sz="1400">
              <a:solidFill>
                <a:srgbClr val="660066"/>
              </a:solidFill>
            </a:endParaRPr>
          </a:p>
        </p:txBody>
      </p:sp>
      <p:sp>
        <p:nvSpPr>
          <p:cNvPr id="147460" name="Rectangle 2"/>
          <p:cNvSpPr>
            <a:spLocks noGrp="1" noChangeArrowheads="1"/>
          </p:cNvSpPr>
          <p:nvPr>
            <p:ph type="title"/>
          </p:nvPr>
        </p:nvSpPr>
        <p:spPr/>
        <p:txBody>
          <a:bodyPr/>
          <a:lstStyle/>
          <a:p>
            <a:pPr eaLnBrk="1" hangingPunct="1"/>
            <a:r>
              <a:rPr lang="en-US" altLang="en-US" smtClean="0"/>
              <a:t>Strong Equivalence</a:t>
            </a:r>
          </a:p>
        </p:txBody>
      </p:sp>
      <p:sp>
        <p:nvSpPr>
          <p:cNvPr id="147461" name="Rectangle 3"/>
          <p:cNvSpPr>
            <a:spLocks noGrp="1" noChangeArrowheads="1"/>
          </p:cNvSpPr>
          <p:nvPr>
            <p:ph type="body" idx="1"/>
          </p:nvPr>
        </p:nvSpPr>
        <p:spPr/>
        <p:txBody>
          <a:bodyPr/>
          <a:lstStyle/>
          <a:p>
            <a:pPr eaLnBrk="1" hangingPunct="1">
              <a:lnSpc>
                <a:spcPct val="90000"/>
              </a:lnSpc>
            </a:pPr>
            <a:r>
              <a:rPr lang="en-US" altLang="en-US" smtClean="0"/>
              <a:t>A </a:t>
            </a:r>
            <a:r>
              <a:rPr lang="en-US" altLang="en-US" smtClean="0">
                <a:solidFill>
                  <a:srgbClr val="663300"/>
                </a:solidFill>
              </a:rPr>
              <a:t>state</a:t>
            </a:r>
            <a:r>
              <a:rPr lang="en-US" altLang="en-US" smtClean="0"/>
              <a:t> of a program is the set of values of all the variables in the program.</a:t>
            </a:r>
          </a:p>
          <a:p>
            <a:pPr eaLnBrk="1" hangingPunct="1">
              <a:lnSpc>
                <a:spcPct val="90000"/>
              </a:lnSpc>
            </a:pPr>
            <a:endParaRPr lang="en-US" altLang="en-US" smtClean="0"/>
          </a:p>
          <a:p>
            <a:pPr eaLnBrk="1" hangingPunct="1">
              <a:lnSpc>
                <a:spcPct val="90000"/>
              </a:lnSpc>
            </a:pPr>
            <a:r>
              <a:rPr lang="en-US" altLang="en-US" smtClean="0"/>
              <a:t>We say that two programs, </a:t>
            </a:r>
            <a:r>
              <a:rPr lang="en-US" altLang="en-US" i="1" smtClean="0"/>
              <a:t>P</a:t>
            </a:r>
            <a:r>
              <a:rPr lang="en-US" altLang="en-US" smtClean="0"/>
              <a:t> and </a:t>
            </a:r>
            <a:r>
              <a:rPr lang="en-US" altLang="en-US" i="1" smtClean="0"/>
              <a:t>G</a:t>
            </a:r>
            <a:r>
              <a:rPr lang="en-US" altLang="en-US" smtClean="0"/>
              <a:t> are </a:t>
            </a:r>
            <a:r>
              <a:rPr lang="en-US" altLang="en-US" smtClean="0">
                <a:solidFill>
                  <a:srgbClr val="FF0000"/>
                </a:solidFill>
              </a:rPr>
              <a:t>strongly equivalent</a:t>
            </a:r>
            <a:r>
              <a:rPr lang="en-US" altLang="en-US" smtClean="0"/>
              <a:t> if and only if for any initial state either both </a:t>
            </a:r>
            <a:r>
              <a:rPr lang="en-US" altLang="en-US" i="1" smtClean="0"/>
              <a:t>P</a:t>
            </a:r>
            <a:r>
              <a:rPr lang="en-US" altLang="en-US" smtClean="0"/>
              <a:t> and </a:t>
            </a:r>
            <a:r>
              <a:rPr lang="en-US" altLang="en-US" i="1" smtClean="0"/>
              <a:t>Q</a:t>
            </a:r>
            <a:r>
              <a:rPr lang="en-US" altLang="en-US" smtClean="0"/>
              <a:t> both diverge (i.e. do not halt) or they will be halt with in the same state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848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C8B350D-FCB8-4948-8010-04716295E4F4}" type="slidenum">
              <a:rPr lang="en-US" altLang="en-US" sz="1400">
                <a:solidFill>
                  <a:srgbClr val="660066"/>
                </a:solidFill>
              </a:rPr>
              <a:pPr eaLnBrk="1" hangingPunct="1">
                <a:spcBef>
                  <a:spcPct val="0"/>
                </a:spcBef>
                <a:buClrTx/>
                <a:buSzTx/>
                <a:buFontTx/>
                <a:buNone/>
              </a:pPr>
              <a:t>132</a:t>
            </a:fld>
            <a:endParaRPr lang="en-US" altLang="en-US" sz="1400">
              <a:solidFill>
                <a:srgbClr val="660066"/>
              </a:solidFill>
            </a:endParaRPr>
          </a:p>
        </p:txBody>
      </p:sp>
      <p:sp>
        <p:nvSpPr>
          <p:cNvPr id="148484" name="Rectangle 2"/>
          <p:cNvSpPr>
            <a:spLocks noGrp="1" noChangeArrowheads="1"/>
          </p:cNvSpPr>
          <p:nvPr>
            <p:ph type="title"/>
          </p:nvPr>
        </p:nvSpPr>
        <p:spPr/>
        <p:txBody>
          <a:bodyPr/>
          <a:lstStyle/>
          <a:p>
            <a:pPr eaLnBrk="1" hangingPunct="1"/>
            <a:r>
              <a:rPr lang="en-US" altLang="en-US" smtClean="0"/>
              <a:t>Graph Isomorphism</a:t>
            </a:r>
          </a:p>
        </p:txBody>
      </p:sp>
      <p:sp>
        <p:nvSpPr>
          <p:cNvPr id="148485" name="Rectangle 3"/>
          <p:cNvSpPr>
            <a:spLocks noGrp="1" noChangeArrowheads="1"/>
          </p:cNvSpPr>
          <p:nvPr>
            <p:ph type="body" idx="1"/>
          </p:nvPr>
        </p:nvSpPr>
        <p:spPr/>
        <p:txBody>
          <a:bodyPr/>
          <a:lstStyle/>
          <a:p>
            <a:pPr eaLnBrk="1" hangingPunct="1"/>
            <a:r>
              <a:rPr lang="en-US" altLang="en-US" smtClean="0"/>
              <a:t>Two graphs are </a:t>
            </a:r>
            <a:r>
              <a:rPr lang="en-US" altLang="en-US" smtClean="0">
                <a:solidFill>
                  <a:srgbClr val="FF0000"/>
                </a:solidFill>
              </a:rPr>
              <a:t>isomorphic</a:t>
            </a:r>
            <a:r>
              <a:rPr lang="en-US" altLang="en-US" smtClean="0"/>
              <a:t> if there is a one-to-one correspondence between their vertices and there is an edge between two vertices of one graph if and only if there is an edge between the two corresponding vertices in the other graph</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Sideline: Latest breakthrough</a:t>
            </a:r>
            <a:endParaRPr lang="en-US" dirty="0"/>
          </a:p>
        </p:txBody>
      </p:sp>
      <p:sp>
        <p:nvSpPr>
          <p:cNvPr id="3" name="Content Placeholder 2"/>
          <p:cNvSpPr>
            <a:spLocks noGrp="1"/>
          </p:cNvSpPr>
          <p:nvPr>
            <p:ph idx="1"/>
          </p:nvPr>
        </p:nvSpPr>
        <p:spPr/>
        <p:txBody>
          <a:bodyPr/>
          <a:lstStyle/>
          <a:p>
            <a:r>
              <a:rPr lang="en-US" dirty="0" smtClean="0"/>
              <a:t>There is a deterministic algorithm for graph isomorphism that runs in time</a:t>
            </a:r>
          </a:p>
          <a:p>
            <a:endParaRPr lang="en-US" dirty="0"/>
          </a:p>
          <a:p>
            <a:pPr marL="0" indent="0">
              <a:buNone/>
            </a:pPr>
            <a:r>
              <a:rPr lang="en-US" dirty="0" smtClean="0"/>
              <a:t>   for some </a:t>
            </a:r>
            <a:r>
              <a:rPr lang="en-US" i="1" dirty="0" smtClean="0"/>
              <a:t>c</a:t>
            </a:r>
            <a:r>
              <a:rPr lang="en-US" dirty="0" smtClean="0"/>
              <a:t>.</a:t>
            </a:r>
          </a:p>
          <a:p>
            <a:r>
              <a:rPr lang="en-US" dirty="0" err="1"/>
              <a:t>Q</a:t>
            </a:r>
            <a:r>
              <a:rPr lang="en-US" dirty="0" err="1" smtClean="0"/>
              <a:t>uasipolynomial</a:t>
            </a:r>
            <a:r>
              <a:rPr lang="en-US" dirty="0" smtClean="0"/>
              <a:t> </a:t>
            </a:r>
            <a:r>
              <a:rPr lang="en-US" dirty="0"/>
              <a:t>time </a:t>
            </a:r>
            <a:r>
              <a:rPr lang="en-US" dirty="0" smtClean="0"/>
              <a:t>algorithm.</a:t>
            </a:r>
          </a:p>
          <a:p>
            <a:r>
              <a:rPr lang="en-US" dirty="0" err="1"/>
              <a:t>László</a:t>
            </a:r>
            <a:r>
              <a:rPr lang="en-US" dirty="0"/>
              <a:t> </a:t>
            </a:r>
            <a:r>
              <a:rPr lang="en-US" dirty="0" err="1" smtClean="0"/>
              <a:t>Babai</a:t>
            </a:r>
            <a:r>
              <a:rPr lang="en-US" dirty="0" smtClean="0"/>
              <a:t>, University of Chicago, 2015.</a:t>
            </a:r>
            <a:endParaRPr lang="en-US" dirty="0"/>
          </a:p>
          <a:p>
            <a:endParaRPr lang="en-US"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Slide Number Placeholder 4"/>
          <p:cNvSpPr>
            <a:spLocks noGrp="1"/>
          </p:cNvSpPr>
          <p:nvPr>
            <p:ph type="sldNum" sz="quarter" idx="12"/>
          </p:nvPr>
        </p:nvSpPr>
        <p:spPr/>
        <p:txBody>
          <a:bodyPr/>
          <a:lstStyle/>
          <a:p>
            <a:fld id="{16CCB492-475A-4287-9FA2-F1627CB16DB7}" type="slidenum">
              <a:rPr lang="en-US" altLang="en-US" smtClean="0"/>
              <a:pPr/>
              <a:t>133</a:t>
            </a:fld>
            <a:endParaRPr lang="en-US" altLang="en-US"/>
          </a:p>
        </p:txBody>
      </p:sp>
      <p:pic>
        <p:nvPicPr>
          <p:cNvPr id="6" name="Picture 5"/>
          <p:cNvPicPr>
            <a:picLocks noChangeAspect="1"/>
          </p:cNvPicPr>
          <p:nvPr/>
        </p:nvPicPr>
        <p:blipFill>
          <a:blip r:embed="rId3"/>
          <a:stretch>
            <a:fillRect/>
          </a:stretch>
        </p:blipFill>
        <p:spPr>
          <a:xfrm>
            <a:off x="3398914" y="2597885"/>
            <a:ext cx="1821778" cy="873861"/>
          </a:xfrm>
          <a:prstGeom prst="rect">
            <a:avLst/>
          </a:prstGeom>
        </p:spPr>
      </p:pic>
    </p:spTree>
    <p:extLst>
      <p:ext uri="{BB962C8B-B14F-4D97-AF65-F5344CB8AC3E}">
        <p14:creationId xmlns:p14="http://schemas.microsoft.com/office/powerpoint/2010/main" val="28835049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4950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12BFF4D-6342-4FC9-A482-F758A65D32CF}" type="slidenum">
              <a:rPr lang="en-US" altLang="en-US" sz="1400">
                <a:solidFill>
                  <a:srgbClr val="660066"/>
                </a:solidFill>
              </a:rPr>
              <a:pPr eaLnBrk="1" hangingPunct="1">
                <a:spcBef>
                  <a:spcPct val="0"/>
                </a:spcBef>
                <a:buClrTx/>
                <a:buSzTx/>
                <a:buFontTx/>
                <a:buNone/>
              </a:pPr>
              <a:t>134</a:t>
            </a:fld>
            <a:endParaRPr lang="en-US" altLang="en-US" sz="1400">
              <a:solidFill>
                <a:srgbClr val="660066"/>
              </a:solidFill>
            </a:endParaRPr>
          </a:p>
        </p:txBody>
      </p:sp>
      <p:sp>
        <p:nvSpPr>
          <p:cNvPr id="149508" name="Rectangle 2"/>
          <p:cNvSpPr>
            <a:spLocks noGrp="1" noChangeArrowheads="1"/>
          </p:cNvSpPr>
          <p:nvPr>
            <p:ph type="title"/>
          </p:nvPr>
        </p:nvSpPr>
        <p:spPr/>
        <p:txBody>
          <a:bodyPr/>
          <a:lstStyle/>
          <a:p>
            <a:pPr eaLnBrk="1" hangingPunct="1"/>
            <a:r>
              <a:rPr lang="en-US" altLang="en-US" smtClean="0"/>
              <a:t>PDG Equivalence Theorem</a:t>
            </a:r>
          </a:p>
        </p:txBody>
      </p:sp>
      <p:sp>
        <p:nvSpPr>
          <p:cNvPr id="149509" name="Rectangle 3"/>
          <p:cNvSpPr>
            <a:spLocks noGrp="1" noChangeArrowheads="1"/>
          </p:cNvSpPr>
          <p:nvPr>
            <p:ph type="body" idx="1"/>
          </p:nvPr>
        </p:nvSpPr>
        <p:spPr>
          <a:xfrm>
            <a:off x="585788" y="2195513"/>
            <a:ext cx="7832725" cy="2511425"/>
          </a:xfrm>
        </p:spPr>
        <p:txBody>
          <a:bodyPr/>
          <a:lstStyle/>
          <a:p>
            <a:pPr eaLnBrk="1" hangingPunct="1">
              <a:lnSpc>
                <a:spcPct val="90000"/>
              </a:lnSpc>
            </a:pPr>
            <a:r>
              <a:rPr lang="en-US" altLang="en-US" smtClean="0"/>
              <a:t>Let </a:t>
            </a:r>
            <a:r>
              <a:rPr lang="en-US" altLang="en-US" i="1" smtClean="0"/>
              <a:t>G</a:t>
            </a:r>
            <a:r>
              <a:rPr lang="en-US" altLang="en-US" i="1" baseline="-25000" smtClean="0"/>
              <a:t>P</a:t>
            </a:r>
            <a:r>
              <a:rPr lang="en-US" altLang="en-US" smtClean="0"/>
              <a:t> and </a:t>
            </a:r>
            <a:r>
              <a:rPr lang="en-US" altLang="en-US" i="1" smtClean="0"/>
              <a:t>G</a:t>
            </a:r>
            <a:r>
              <a:rPr lang="en-US" altLang="en-US" i="1" baseline="-25000" smtClean="0"/>
              <a:t>Q</a:t>
            </a:r>
            <a:r>
              <a:rPr lang="en-US" altLang="en-US" smtClean="0"/>
              <a:t> be the PDG of program </a:t>
            </a:r>
            <a:r>
              <a:rPr lang="en-US" altLang="en-US" i="1" smtClean="0"/>
              <a:t>P</a:t>
            </a:r>
            <a:r>
              <a:rPr lang="en-US" altLang="en-US" smtClean="0"/>
              <a:t> and </a:t>
            </a:r>
            <a:r>
              <a:rPr lang="en-US" altLang="en-US" i="1" smtClean="0"/>
              <a:t>Q</a:t>
            </a:r>
            <a:r>
              <a:rPr lang="en-US" altLang="en-US" smtClean="0"/>
              <a:t> respectively. If </a:t>
            </a:r>
            <a:r>
              <a:rPr lang="en-US" altLang="en-US" i="1" smtClean="0"/>
              <a:t>G</a:t>
            </a:r>
            <a:r>
              <a:rPr lang="en-US" altLang="en-US" i="1" baseline="-25000" smtClean="0"/>
              <a:t>P</a:t>
            </a:r>
            <a:r>
              <a:rPr lang="en-US" altLang="en-US" smtClean="0"/>
              <a:t> and </a:t>
            </a:r>
            <a:r>
              <a:rPr lang="en-US" altLang="en-US" i="1" smtClean="0"/>
              <a:t>G</a:t>
            </a:r>
            <a:r>
              <a:rPr lang="en-US" altLang="en-US" i="1" baseline="-25000" smtClean="0"/>
              <a:t>Q</a:t>
            </a:r>
            <a:r>
              <a:rPr lang="en-US" altLang="en-US" smtClean="0"/>
              <a:t> are equivalent under graph isomorphism then </a:t>
            </a:r>
            <a:r>
              <a:rPr lang="en-US" altLang="en-US" i="1" smtClean="0"/>
              <a:t>P</a:t>
            </a:r>
            <a:r>
              <a:rPr lang="en-US" altLang="en-US" smtClean="0"/>
              <a:t> and </a:t>
            </a:r>
            <a:r>
              <a:rPr lang="en-US" altLang="en-US" i="1" smtClean="0"/>
              <a:t>Q</a:t>
            </a:r>
            <a:r>
              <a:rPr lang="en-US" altLang="en-US" smtClean="0"/>
              <a:t> are strongly equivalent.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505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2CF4000-02A9-441A-AB1E-109F79EDC12F}" type="slidenum">
              <a:rPr lang="en-US" altLang="en-US" sz="1400">
                <a:solidFill>
                  <a:srgbClr val="660066"/>
                </a:solidFill>
              </a:rPr>
              <a:pPr eaLnBrk="1" hangingPunct="1">
                <a:spcBef>
                  <a:spcPct val="0"/>
                </a:spcBef>
                <a:buClrTx/>
                <a:buSzTx/>
                <a:buFontTx/>
                <a:buNone/>
              </a:pPr>
              <a:t>135</a:t>
            </a:fld>
            <a:endParaRPr lang="en-US" altLang="en-US" sz="1400">
              <a:solidFill>
                <a:srgbClr val="660066"/>
              </a:solidFill>
            </a:endParaRPr>
          </a:p>
        </p:txBody>
      </p:sp>
      <p:sp>
        <p:nvSpPr>
          <p:cNvPr id="150532" name="Rectangle 2"/>
          <p:cNvSpPr>
            <a:spLocks noGrp="1" noChangeArrowheads="1"/>
          </p:cNvSpPr>
          <p:nvPr>
            <p:ph type="title"/>
          </p:nvPr>
        </p:nvSpPr>
        <p:spPr/>
        <p:txBody>
          <a:bodyPr/>
          <a:lstStyle/>
          <a:p>
            <a:pPr eaLnBrk="1" hangingPunct="1"/>
            <a:r>
              <a:rPr lang="en-US" altLang="en-US" smtClean="0"/>
              <a:t>Unfortunately…</a:t>
            </a:r>
          </a:p>
        </p:txBody>
      </p:sp>
      <p:sp>
        <p:nvSpPr>
          <p:cNvPr id="150533" name="Rectangle 3"/>
          <p:cNvSpPr>
            <a:spLocks noGrp="1" noChangeArrowheads="1"/>
          </p:cNvSpPr>
          <p:nvPr>
            <p:ph type="body" idx="1"/>
          </p:nvPr>
        </p:nvSpPr>
        <p:spPr>
          <a:xfrm>
            <a:off x="669925" y="1600200"/>
            <a:ext cx="7577138" cy="4525963"/>
          </a:xfrm>
        </p:spPr>
        <p:txBody>
          <a:bodyPr/>
          <a:lstStyle/>
          <a:p>
            <a:pPr eaLnBrk="1" hangingPunct="1"/>
            <a:r>
              <a:rPr lang="en-US" altLang="en-US" smtClean="0"/>
              <a:t>A number of compiler optimizations do not trivially preserve PDG graph isomorphism</a:t>
            </a:r>
          </a:p>
          <a:p>
            <a:pPr lvl="1" eaLnBrk="1" hangingPunct="1"/>
            <a:r>
              <a:rPr lang="en-US" altLang="en-US" smtClean="0"/>
              <a:t>Some optimizations are “unsafe” – only usable under certain assumptions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7651" name="Line 2"/>
          <p:cNvSpPr>
            <a:spLocks noChangeShapeType="1"/>
          </p:cNvSpPr>
          <p:nvPr/>
        </p:nvSpPr>
        <p:spPr bwMode="auto">
          <a:xfrm>
            <a:off x="7245350" y="1868488"/>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52" name="Line 3"/>
          <p:cNvSpPr>
            <a:spLocks noChangeShapeType="1"/>
          </p:cNvSpPr>
          <p:nvPr/>
        </p:nvSpPr>
        <p:spPr bwMode="auto">
          <a:xfrm flipH="1">
            <a:off x="5721350" y="1868488"/>
            <a:ext cx="1219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53" name="Rectangle 4"/>
          <p:cNvSpPr>
            <a:spLocks noGrp="1" noChangeArrowheads="1"/>
          </p:cNvSpPr>
          <p:nvPr>
            <p:ph type="title"/>
          </p:nvPr>
        </p:nvSpPr>
        <p:spPr>
          <a:xfrm>
            <a:off x="714375" y="538163"/>
            <a:ext cx="7683500" cy="695325"/>
          </a:xfrm>
        </p:spPr>
        <p:txBody>
          <a:bodyPr/>
          <a:lstStyle/>
          <a:p>
            <a:pPr eaLnBrk="1" hangingPunct="1"/>
            <a:r>
              <a:rPr lang="en-US" altLang="en-US" smtClean="0"/>
              <a:t>Example: Dominator and Postdominator Trees</a:t>
            </a:r>
          </a:p>
        </p:txBody>
      </p:sp>
      <p:sp>
        <p:nvSpPr>
          <p:cNvPr id="27654" name="Rectangle 5"/>
          <p:cNvSpPr>
            <a:spLocks noChangeArrowheads="1"/>
          </p:cNvSpPr>
          <p:nvPr/>
        </p:nvSpPr>
        <p:spPr bwMode="auto">
          <a:xfrm>
            <a:off x="6635750" y="15636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27655" name="Rectangle 6"/>
          <p:cNvSpPr>
            <a:spLocks noChangeArrowheads="1"/>
          </p:cNvSpPr>
          <p:nvPr/>
        </p:nvSpPr>
        <p:spPr bwMode="auto">
          <a:xfrm>
            <a:off x="6102350" y="21732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27656" name="Rectangle 7"/>
          <p:cNvSpPr>
            <a:spLocks noChangeArrowheads="1"/>
          </p:cNvSpPr>
          <p:nvPr/>
        </p:nvSpPr>
        <p:spPr bwMode="auto">
          <a:xfrm>
            <a:off x="5645150" y="278288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27657" name="Rectangle 8"/>
          <p:cNvSpPr>
            <a:spLocks noChangeArrowheads="1"/>
          </p:cNvSpPr>
          <p:nvPr/>
        </p:nvSpPr>
        <p:spPr bwMode="auto">
          <a:xfrm>
            <a:off x="5264150" y="33924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27658" name="Rectangle 9"/>
          <p:cNvSpPr>
            <a:spLocks noChangeArrowheads="1"/>
          </p:cNvSpPr>
          <p:nvPr/>
        </p:nvSpPr>
        <p:spPr bwMode="auto">
          <a:xfrm>
            <a:off x="7245350" y="21732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27659" name="Text Box 10"/>
          <p:cNvSpPr txBox="1">
            <a:spLocks noChangeArrowheads="1"/>
          </p:cNvSpPr>
          <p:nvPr/>
        </p:nvSpPr>
        <p:spPr bwMode="auto">
          <a:xfrm>
            <a:off x="6483350" y="3240088"/>
            <a:ext cx="234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POST-DOMINATOR TREE</a:t>
            </a:r>
          </a:p>
        </p:txBody>
      </p:sp>
      <p:sp>
        <p:nvSpPr>
          <p:cNvPr id="27660" name="Text Box 11"/>
          <p:cNvSpPr txBox="1">
            <a:spLocks noChangeArrowheads="1"/>
          </p:cNvSpPr>
          <p:nvPr/>
        </p:nvSpPr>
        <p:spPr bwMode="auto">
          <a:xfrm>
            <a:off x="1531938" y="5983288"/>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FLOW GRAPH</a:t>
            </a:r>
          </a:p>
        </p:txBody>
      </p:sp>
      <p:sp>
        <p:nvSpPr>
          <p:cNvPr id="27661" name="Line 12"/>
          <p:cNvSpPr>
            <a:spLocks noChangeShapeType="1"/>
          </p:cNvSpPr>
          <p:nvPr/>
        </p:nvSpPr>
        <p:spPr bwMode="auto">
          <a:xfrm>
            <a:off x="7016750" y="4611688"/>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62" name="Line 13"/>
          <p:cNvSpPr>
            <a:spLocks noChangeShapeType="1"/>
          </p:cNvSpPr>
          <p:nvPr/>
        </p:nvSpPr>
        <p:spPr bwMode="auto">
          <a:xfrm flipH="1">
            <a:off x="5492750" y="4611688"/>
            <a:ext cx="1219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63" name="Rectangle 14"/>
          <p:cNvSpPr>
            <a:spLocks noChangeArrowheads="1"/>
          </p:cNvSpPr>
          <p:nvPr/>
        </p:nvSpPr>
        <p:spPr bwMode="auto">
          <a:xfrm>
            <a:off x="7092950" y="49164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27664" name="Rectangle 15"/>
          <p:cNvSpPr>
            <a:spLocks noChangeArrowheads="1"/>
          </p:cNvSpPr>
          <p:nvPr/>
        </p:nvSpPr>
        <p:spPr bwMode="auto">
          <a:xfrm>
            <a:off x="5949950" y="49164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27665" name="Rectangle 16"/>
          <p:cNvSpPr>
            <a:spLocks noChangeArrowheads="1"/>
          </p:cNvSpPr>
          <p:nvPr/>
        </p:nvSpPr>
        <p:spPr bwMode="auto">
          <a:xfrm>
            <a:off x="5416550" y="552608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27666" name="Rectangle 17"/>
          <p:cNvSpPr>
            <a:spLocks noChangeArrowheads="1"/>
          </p:cNvSpPr>
          <p:nvPr/>
        </p:nvSpPr>
        <p:spPr bwMode="auto">
          <a:xfrm>
            <a:off x="5035550" y="61356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27667" name="Rectangle 18"/>
          <p:cNvSpPr>
            <a:spLocks noChangeArrowheads="1"/>
          </p:cNvSpPr>
          <p:nvPr/>
        </p:nvSpPr>
        <p:spPr bwMode="auto">
          <a:xfrm>
            <a:off x="6407150" y="43068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27668" name="Text Box 19"/>
          <p:cNvSpPr txBox="1">
            <a:spLocks noChangeArrowheads="1"/>
          </p:cNvSpPr>
          <p:nvPr/>
        </p:nvSpPr>
        <p:spPr bwMode="auto">
          <a:xfrm>
            <a:off x="6583363" y="5830888"/>
            <a:ext cx="1852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 DOMINATOR TREE</a:t>
            </a:r>
          </a:p>
        </p:txBody>
      </p:sp>
      <p:sp>
        <p:nvSpPr>
          <p:cNvPr id="27669" name="Line 20"/>
          <p:cNvSpPr>
            <a:spLocks noChangeShapeType="1"/>
          </p:cNvSpPr>
          <p:nvPr/>
        </p:nvSpPr>
        <p:spPr bwMode="auto">
          <a:xfrm>
            <a:off x="4425950" y="24717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0" name="Text Box 21"/>
          <p:cNvSpPr txBox="1">
            <a:spLocks noChangeArrowheads="1"/>
          </p:cNvSpPr>
          <p:nvPr/>
        </p:nvSpPr>
        <p:spPr bwMode="auto">
          <a:xfrm>
            <a:off x="1481138" y="32670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27671" name="Line 22"/>
          <p:cNvSpPr>
            <a:spLocks noChangeShapeType="1"/>
          </p:cNvSpPr>
          <p:nvPr/>
        </p:nvSpPr>
        <p:spPr bwMode="auto">
          <a:xfrm>
            <a:off x="2749550" y="2249488"/>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2" name="Rectangle 23"/>
          <p:cNvSpPr>
            <a:spLocks noChangeArrowheads="1"/>
          </p:cNvSpPr>
          <p:nvPr/>
        </p:nvSpPr>
        <p:spPr bwMode="auto">
          <a:xfrm>
            <a:off x="2292350" y="4546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27673" name="Rectangle 24"/>
          <p:cNvSpPr>
            <a:spLocks noChangeArrowheads="1"/>
          </p:cNvSpPr>
          <p:nvPr/>
        </p:nvSpPr>
        <p:spPr bwMode="auto">
          <a:xfrm>
            <a:off x="2292350" y="5438775"/>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27674" name="Line 25"/>
          <p:cNvSpPr>
            <a:spLocks noChangeShapeType="1"/>
          </p:cNvSpPr>
          <p:nvPr/>
        </p:nvSpPr>
        <p:spPr bwMode="auto">
          <a:xfrm>
            <a:off x="2368550" y="372268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5" name="Line 26"/>
          <p:cNvSpPr>
            <a:spLocks noChangeShapeType="1"/>
          </p:cNvSpPr>
          <p:nvPr/>
        </p:nvSpPr>
        <p:spPr bwMode="auto">
          <a:xfrm>
            <a:off x="2749550" y="3103563"/>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6" name="Rectangle 27"/>
          <p:cNvSpPr>
            <a:spLocks noChangeArrowheads="1"/>
          </p:cNvSpPr>
          <p:nvPr/>
        </p:nvSpPr>
        <p:spPr bwMode="auto">
          <a:xfrm>
            <a:off x="2292350" y="365283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27677" name="Line 28"/>
          <p:cNvSpPr>
            <a:spLocks noChangeShapeType="1"/>
          </p:cNvSpPr>
          <p:nvPr/>
        </p:nvSpPr>
        <p:spPr bwMode="auto">
          <a:xfrm>
            <a:off x="2749550" y="3997325"/>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8" name="Line 29"/>
          <p:cNvSpPr>
            <a:spLocks noChangeShapeType="1"/>
          </p:cNvSpPr>
          <p:nvPr/>
        </p:nvSpPr>
        <p:spPr bwMode="auto">
          <a:xfrm>
            <a:off x="2749550" y="4889500"/>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79" name="Text Box 30"/>
          <p:cNvSpPr txBox="1">
            <a:spLocks noChangeArrowheads="1"/>
          </p:cNvSpPr>
          <p:nvPr/>
        </p:nvSpPr>
        <p:spPr bwMode="auto">
          <a:xfrm>
            <a:off x="2825750" y="23352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27680" name="Text Box 31"/>
          <p:cNvSpPr txBox="1">
            <a:spLocks noChangeArrowheads="1"/>
          </p:cNvSpPr>
          <p:nvPr/>
        </p:nvSpPr>
        <p:spPr bwMode="auto">
          <a:xfrm>
            <a:off x="1835150" y="27463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27681" name="Text Box 32"/>
          <p:cNvSpPr txBox="1">
            <a:spLocks noChangeArrowheads="1"/>
          </p:cNvSpPr>
          <p:nvPr/>
        </p:nvSpPr>
        <p:spPr bwMode="auto">
          <a:xfrm>
            <a:off x="1835150" y="37084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27682" name="Text Box 33"/>
          <p:cNvSpPr txBox="1">
            <a:spLocks noChangeArrowheads="1"/>
          </p:cNvSpPr>
          <p:nvPr/>
        </p:nvSpPr>
        <p:spPr bwMode="auto">
          <a:xfrm>
            <a:off x="2825750" y="32273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27683" name="Text Box 34"/>
          <p:cNvSpPr txBox="1">
            <a:spLocks noChangeArrowheads="1"/>
          </p:cNvSpPr>
          <p:nvPr/>
        </p:nvSpPr>
        <p:spPr bwMode="auto">
          <a:xfrm>
            <a:off x="2749550" y="40513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27684" name="Text Box 35"/>
          <p:cNvSpPr txBox="1">
            <a:spLocks noChangeArrowheads="1"/>
          </p:cNvSpPr>
          <p:nvPr/>
        </p:nvSpPr>
        <p:spPr bwMode="auto">
          <a:xfrm>
            <a:off x="2749550" y="494347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27685" name="Text Box 36"/>
          <p:cNvSpPr txBox="1">
            <a:spLocks noChangeArrowheads="1"/>
          </p:cNvSpPr>
          <p:nvPr/>
        </p:nvSpPr>
        <p:spPr bwMode="auto">
          <a:xfrm>
            <a:off x="3968750" y="33924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27686" name="Freeform 37"/>
          <p:cNvSpPr>
            <a:spLocks/>
          </p:cNvSpPr>
          <p:nvPr/>
        </p:nvSpPr>
        <p:spPr bwMode="auto">
          <a:xfrm>
            <a:off x="2139950" y="3468688"/>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87" name="Rectangle 38"/>
          <p:cNvSpPr>
            <a:spLocks noChangeArrowheads="1"/>
          </p:cNvSpPr>
          <p:nvPr/>
        </p:nvSpPr>
        <p:spPr bwMode="auto">
          <a:xfrm>
            <a:off x="2292350" y="278288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27688" name="Freeform 39"/>
          <p:cNvSpPr>
            <a:spLocks/>
          </p:cNvSpPr>
          <p:nvPr/>
        </p:nvSpPr>
        <p:spPr bwMode="auto">
          <a:xfrm>
            <a:off x="2139950" y="2598738"/>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89" name="Freeform 40"/>
          <p:cNvSpPr>
            <a:spLocks/>
          </p:cNvSpPr>
          <p:nvPr/>
        </p:nvSpPr>
        <p:spPr bwMode="auto">
          <a:xfrm>
            <a:off x="3206750" y="2135188"/>
            <a:ext cx="812800" cy="3568700"/>
          </a:xfrm>
          <a:custGeom>
            <a:avLst/>
            <a:gdLst>
              <a:gd name="T0" fmla="*/ 0 w 512"/>
              <a:gd name="T1" fmla="*/ 60483750 h 2248"/>
              <a:gd name="T2" fmla="*/ 604837500 w 512"/>
              <a:gd name="T3" fmla="*/ 60483750 h 2248"/>
              <a:gd name="T4" fmla="*/ 967740000 w 512"/>
              <a:gd name="T5" fmla="*/ 423386250 h 2248"/>
              <a:gd name="T6" fmla="*/ 1209675000 w 512"/>
              <a:gd name="T7" fmla="*/ 1633061250 h 2248"/>
              <a:gd name="T8" fmla="*/ 1088707500 w 512"/>
              <a:gd name="T9" fmla="*/ 2147483647 h 2248"/>
              <a:gd name="T10" fmla="*/ 0 w 512"/>
              <a:gd name="T11" fmla="*/ 2147483647 h 2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2" h="2248">
                <a:moveTo>
                  <a:pt x="0" y="24"/>
                </a:moveTo>
                <a:cubicBezTo>
                  <a:pt x="88" y="12"/>
                  <a:pt x="176" y="0"/>
                  <a:pt x="240" y="24"/>
                </a:cubicBezTo>
                <a:cubicBezTo>
                  <a:pt x="304" y="48"/>
                  <a:pt x="344" y="64"/>
                  <a:pt x="384" y="168"/>
                </a:cubicBezTo>
                <a:cubicBezTo>
                  <a:pt x="424" y="272"/>
                  <a:pt x="472" y="344"/>
                  <a:pt x="480" y="648"/>
                </a:cubicBezTo>
                <a:cubicBezTo>
                  <a:pt x="488" y="952"/>
                  <a:pt x="512" y="1736"/>
                  <a:pt x="432" y="1992"/>
                </a:cubicBezTo>
                <a:cubicBezTo>
                  <a:pt x="352" y="2248"/>
                  <a:pt x="176" y="2216"/>
                  <a:pt x="0" y="218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90" name="Freeform 41"/>
          <p:cNvSpPr>
            <a:spLocks/>
          </p:cNvSpPr>
          <p:nvPr/>
        </p:nvSpPr>
        <p:spPr bwMode="auto">
          <a:xfrm>
            <a:off x="1644650" y="2478088"/>
            <a:ext cx="977900" cy="2260600"/>
          </a:xfrm>
          <a:custGeom>
            <a:avLst/>
            <a:gdLst>
              <a:gd name="T0" fmla="*/ 1028223750 w 616"/>
              <a:gd name="T1" fmla="*/ 2147483647 h 1424"/>
              <a:gd name="T2" fmla="*/ 544353750 w 616"/>
              <a:gd name="T3" fmla="*/ 2147483647 h 1424"/>
              <a:gd name="T4" fmla="*/ 181451250 w 616"/>
              <a:gd name="T5" fmla="*/ 2147483647 h 1424"/>
              <a:gd name="T6" fmla="*/ 60483750 w 616"/>
              <a:gd name="T7" fmla="*/ 846772500 h 1424"/>
              <a:gd name="T8" fmla="*/ 544353750 w 616"/>
              <a:gd name="T9" fmla="*/ 120967500 h 1424"/>
              <a:gd name="T10" fmla="*/ 1391126250 w 616"/>
              <a:gd name="T11" fmla="*/ 120967500 h 1424"/>
              <a:gd name="T12" fmla="*/ 1512093750 w 616"/>
              <a:gd name="T13" fmla="*/ 483870000 h 1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6" h="1424">
                <a:moveTo>
                  <a:pt x="408" y="1392"/>
                </a:moveTo>
                <a:cubicBezTo>
                  <a:pt x="340" y="1404"/>
                  <a:pt x="272" y="1416"/>
                  <a:pt x="216" y="1392"/>
                </a:cubicBezTo>
                <a:cubicBezTo>
                  <a:pt x="160" y="1368"/>
                  <a:pt x="104" y="1424"/>
                  <a:pt x="72" y="1248"/>
                </a:cubicBezTo>
                <a:cubicBezTo>
                  <a:pt x="40" y="1072"/>
                  <a:pt x="0" y="536"/>
                  <a:pt x="24" y="336"/>
                </a:cubicBezTo>
                <a:cubicBezTo>
                  <a:pt x="48" y="136"/>
                  <a:pt x="128" y="96"/>
                  <a:pt x="216" y="48"/>
                </a:cubicBezTo>
                <a:cubicBezTo>
                  <a:pt x="304" y="0"/>
                  <a:pt x="488" y="24"/>
                  <a:pt x="552" y="48"/>
                </a:cubicBezTo>
                <a:cubicBezTo>
                  <a:pt x="616" y="72"/>
                  <a:pt x="608" y="132"/>
                  <a:pt x="600" y="192"/>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7691" name="Rectangle 42"/>
          <p:cNvSpPr>
            <a:spLocks noChangeArrowheads="1"/>
          </p:cNvSpPr>
          <p:nvPr/>
        </p:nvSpPr>
        <p:spPr bwMode="auto">
          <a:xfrm>
            <a:off x="2292350" y="19446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27692"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DFA83EF-490F-47D7-8708-34715E550884}" type="slidenum">
              <a:rPr lang="en-US" altLang="en-US" sz="1400">
                <a:solidFill>
                  <a:srgbClr val="660066"/>
                </a:solidFill>
              </a:rPr>
              <a:pPr eaLnBrk="1" hangingPunct="1">
                <a:spcBef>
                  <a:spcPct val="0"/>
                </a:spcBef>
                <a:buClrTx/>
                <a:buSzTx/>
                <a:buFontTx/>
                <a:buNone/>
              </a:pPr>
              <a:t>14</a:t>
            </a:fld>
            <a:endParaRPr lang="en-US" altLang="en-US" sz="1400">
              <a:solidFill>
                <a:srgbClr val="6600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867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074AAEE-DBA2-409C-9C67-7CED9F964E0B}" type="slidenum">
              <a:rPr lang="en-US" altLang="en-US" sz="1400">
                <a:solidFill>
                  <a:srgbClr val="660066"/>
                </a:solidFill>
              </a:rPr>
              <a:pPr eaLnBrk="1" hangingPunct="1">
                <a:spcBef>
                  <a:spcPct val="0"/>
                </a:spcBef>
                <a:buClrTx/>
                <a:buSzTx/>
                <a:buFontTx/>
                <a:buNone/>
              </a:pPr>
              <a:t>15</a:t>
            </a:fld>
            <a:endParaRPr lang="en-US" altLang="en-US" sz="1400">
              <a:solidFill>
                <a:srgbClr val="660066"/>
              </a:solidFill>
            </a:endParaRPr>
          </a:p>
        </p:txBody>
      </p:sp>
      <p:sp>
        <p:nvSpPr>
          <p:cNvPr id="28676" name="Rectangle 2"/>
          <p:cNvSpPr>
            <a:spLocks noGrp="1" noChangeArrowheads="1"/>
          </p:cNvSpPr>
          <p:nvPr>
            <p:ph type="title"/>
          </p:nvPr>
        </p:nvSpPr>
        <p:spPr>
          <a:xfrm>
            <a:off x="960438" y="185738"/>
            <a:ext cx="7772400" cy="1143000"/>
          </a:xfrm>
        </p:spPr>
        <p:txBody>
          <a:bodyPr/>
          <a:lstStyle/>
          <a:p>
            <a:pPr eaLnBrk="1" hangingPunct="1"/>
            <a:r>
              <a:rPr lang="en-US" altLang="en-US" smtClean="0"/>
              <a:t>A Simple Algo </a:t>
            </a:r>
            <a:br>
              <a:rPr lang="en-US" altLang="en-US" smtClean="0"/>
            </a:br>
            <a:r>
              <a:rPr lang="en-US" altLang="en-US" smtClean="0"/>
              <a:t>to compute Dominators</a:t>
            </a:r>
          </a:p>
        </p:txBody>
      </p:sp>
      <p:sp>
        <p:nvSpPr>
          <p:cNvPr id="28677" name="Rectangle 3"/>
          <p:cNvSpPr>
            <a:spLocks noGrp="1" noChangeArrowheads="1"/>
          </p:cNvSpPr>
          <p:nvPr>
            <p:ph type="body" idx="1"/>
          </p:nvPr>
        </p:nvSpPr>
        <p:spPr/>
        <p:txBody>
          <a:bodyPr/>
          <a:lstStyle/>
          <a:p>
            <a:pPr marL="398463" indent="-398463" eaLnBrk="1" hangingPunct="1"/>
            <a:r>
              <a:rPr lang="en-US" altLang="en-US" sz="2800" smtClean="0"/>
              <a:t>Node </a:t>
            </a:r>
            <a:r>
              <a:rPr lang="en-US" altLang="en-US" sz="2800" i="1" smtClean="0">
                <a:solidFill>
                  <a:srgbClr val="663300"/>
                </a:solidFill>
              </a:rPr>
              <a:t>a</a:t>
            </a:r>
            <a:r>
              <a:rPr lang="en-US" altLang="en-US" sz="2800" smtClean="0"/>
              <a:t> dominates node </a:t>
            </a:r>
            <a:r>
              <a:rPr lang="en-US" altLang="en-US" sz="2800" i="1" smtClean="0">
                <a:solidFill>
                  <a:srgbClr val="663300"/>
                </a:solidFill>
              </a:rPr>
              <a:t>b</a:t>
            </a:r>
            <a:r>
              <a:rPr lang="en-US" altLang="en-US" sz="2800" smtClean="0"/>
              <a:t> if and only if any of the following condition holds (“or”):</a:t>
            </a:r>
          </a:p>
          <a:p>
            <a:pPr marL="796925" lvl="1" indent="-284163" eaLnBrk="1" hangingPunct="1"/>
            <a:r>
              <a:rPr lang="en-US" altLang="en-US" sz="2400" i="1" smtClean="0">
                <a:solidFill>
                  <a:srgbClr val="663300"/>
                </a:solidFill>
              </a:rPr>
              <a:t>a</a:t>
            </a:r>
            <a:r>
              <a:rPr lang="en-US" altLang="en-US" sz="2400" smtClean="0"/>
              <a:t> = </a:t>
            </a:r>
            <a:r>
              <a:rPr lang="en-US" altLang="en-US" sz="2400" i="1" smtClean="0">
                <a:solidFill>
                  <a:srgbClr val="663300"/>
                </a:solidFill>
              </a:rPr>
              <a:t>b</a:t>
            </a:r>
            <a:endParaRPr lang="en-US" altLang="en-US" sz="2400" smtClean="0">
              <a:solidFill>
                <a:srgbClr val="663300"/>
              </a:solidFill>
            </a:endParaRPr>
          </a:p>
          <a:p>
            <a:pPr marL="796925" lvl="1" indent="-284163" eaLnBrk="1" hangingPunct="1"/>
            <a:r>
              <a:rPr lang="en-US" altLang="en-US" sz="2400" i="1" smtClean="0">
                <a:solidFill>
                  <a:srgbClr val="663300"/>
                </a:solidFill>
              </a:rPr>
              <a:t>a</a:t>
            </a:r>
            <a:r>
              <a:rPr lang="en-US" altLang="en-US" sz="2400" smtClean="0"/>
              <a:t> is the unique immediate predecessor of </a:t>
            </a:r>
            <a:r>
              <a:rPr lang="en-US" altLang="en-US" sz="2400" i="1" smtClean="0">
                <a:solidFill>
                  <a:srgbClr val="663300"/>
                </a:solidFill>
              </a:rPr>
              <a:t>b</a:t>
            </a:r>
            <a:endParaRPr lang="en-US" altLang="en-US" sz="2400" smtClean="0"/>
          </a:p>
          <a:p>
            <a:pPr marL="796925" lvl="1" indent="-284163" eaLnBrk="1" hangingPunct="1"/>
            <a:r>
              <a:rPr lang="en-US" altLang="en-US" sz="2400" i="1" smtClean="0">
                <a:solidFill>
                  <a:srgbClr val="663300"/>
                </a:solidFill>
              </a:rPr>
              <a:t>b</a:t>
            </a:r>
            <a:r>
              <a:rPr lang="en-US" altLang="en-US" sz="2400" smtClean="0"/>
              <a:t> has more than one predecessor and for all immediate predecessors </a:t>
            </a:r>
            <a:r>
              <a:rPr lang="en-US" altLang="en-US" sz="2400" i="1" smtClean="0">
                <a:solidFill>
                  <a:srgbClr val="663300"/>
                </a:solidFill>
              </a:rPr>
              <a:t>c</a:t>
            </a:r>
            <a:r>
              <a:rPr lang="en-US" altLang="en-US" sz="2400" smtClean="0"/>
              <a:t> of </a:t>
            </a:r>
            <a:r>
              <a:rPr lang="en-US" altLang="en-US" sz="2400" i="1" smtClean="0">
                <a:solidFill>
                  <a:srgbClr val="663300"/>
                </a:solidFill>
              </a:rPr>
              <a:t>b</a:t>
            </a:r>
            <a:r>
              <a:rPr lang="en-US" altLang="en-US" sz="2400" smtClean="0"/>
              <a:t>, </a:t>
            </a:r>
            <a:r>
              <a:rPr lang="en-US" altLang="en-US" sz="2400" i="1" smtClean="0">
                <a:solidFill>
                  <a:srgbClr val="663300"/>
                </a:solidFill>
              </a:rPr>
              <a:t>c</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solidFill>
                  <a:srgbClr val="663300"/>
                </a:solidFill>
              </a:rPr>
              <a:t>a</a:t>
            </a:r>
            <a:r>
              <a:rPr lang="en-US" altLang="en-US" sz="2400" smtClean="0"/>
              <a:t> and </a:t>
            </a:r>
            <a:r>
              <a:rPr lang="en-US" altLang="en-US" sz="2400" i="1" smtClean="0">
                <a:solidFill>
                  <a:srgbClr val="663300"/>
                </a:solidFill>
              </a:rPr>
              <a:t>a</a:t>
            </a:r>
            <a:r>
              <a:rPr lang="en-US" altLang="en-US" sz="2400" smtClean="0"/>
              <a:t> dominates </a:t>
            </a:r>
            <a:r>
              <a:rPr lang="en-US" altLang="en-US" sz="2400" i="1" smtClean="0">
                <a:solidFill>
                  <a:srgbClr val="663300"/>
                </a:solidFill>
              </a:rPr>
              <a:t>c</a:t>
            </a:r>
          </a:p>
          <a:p>
            <a:pPr marL="398463" indent="-398463" eaLnBrk="1" hangingPunct="1"/>
            <a:r>
              <a:rPr lang="en-US" altLang="en-US" sz="2800" smtClean="0"/>
              <a:t>In other words: </a:t>
            </a:r>
            <a:r>
              <a:rPr lang="en-US" altLang="en-US" sz="2800" smtClean="0">
                <a:solidFill>
                  <a:srgbClr val="800000"/>
                </a:solidFill>
              </a:rPr>
              <a:t>the dominators of a node is the intersection of the dominators of all its immediate predecessors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969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0C2C769-3169-4C10-AABF-654F255AC734}" type="slidenum">
              <a:rPr lang="en-US" altLang="en-US" sz="1400">
                <a:solidFill>
                  <a:srgbClr val="660066"/>
                </a:solidFill>
              </a:rPr>
              <a:pPr eaLnBrk="1" hangingPunct="1">
                <a:spcBef>
                  <a:spcPct val="0"/>
                </a:spcBef>
                <a:buClrTx/>
                <a:buSzTx/>
                <a:buFontTx/>
                <a:buNone/>
              </a:pPr>
              <a:t>16</a:t>
            </a:fld>
            <a:endParaRPr lang="en-US" altLang="en-US" sz="1400">
              <a:solidFill>
                <a:srgbClr val="660066"/>
              </a:solidFill>
            </a:endParaRPr>
          </a:p>
        </p:txBody>
      </p:sp>
      <p:sp>
        <p:nvSpPr>
          <p:cNvPr id="29700" name="Rectangle 2"/>
          <p:cNvSpPr>
            <a:spLocks noGrp="1" noChangeArrowheads="1"/>
          </p:cNvSpPr>
          <p:nvPr>
            <p:ph type="title"/>
          </p:nvPr>
        </p:nvSpPr>
        <p:spPr/>
        <p:txBody>
          <a:bodyPr/>
          <a:lstStyle/>
          <a:p>
            <a:pPr eaLnBrk="1" hangingPunct="1"/>
            <a:r>
              <a:rPr lang="en-US" altLang="en-US" smtClean="0"/>
              <a:t>Dominates(n)</a:t>
            </a:r>
          </a:p>
        </p:txBody>
      </p:sp>
      <p:sp>
        <p:nvSpPr>
          <p:cNvPr id="29701" name="Rectangle 3"/>
          <p:cNvSpPr>
            <a:spLocks noGrp="1" noChangeArrowheads="1"/>
          </p:cNvSpPr>
          <p:nvPr>
            <p:ph type="body" idx="1"/>
          </p:nvPr>
        </p:nvSpPr>
        <p:spPr/>
        <p:txBody>
          <a:bodyPr/>
          <a:lstStyle/>
          <a:p>
            <a:pPr eaLnBrk="1" hangingPunct="1"/>
            <a:r>
              <a:rPr lang="en-US" altLang="en-US" smtClean="0"/>
              <a:t>Dominates(</a:t>
            </a:r>
            <a:r>
              <a:rPr lang="en-US" altLang="en-US" smtClean="0">
                <a:solidFill>
                  <a:srgbClr val="660066"/>
                </a:solidFill>
              </a:rPr>
              <a:t>ENTRY</a:t>
            </a:r>
            <a:r>
              <a:rPr lang="en-US" altLang="en-US" smtClean="0"/>
              <a:t>) = {</a:t>
            </a:r>
            <a:r>
              <a:rPr lang="en-US" altLang="en-US" smtClean="0">
                <a:solidFill>
                  <a:srgbClr val="660066"/>
                </a:solidFill>
              </a:rPr>
              <a:t>ENTRY</a:t>
            </a:r>
            <a:r>
              <a:rPr lang="en-US" altLang="en-US" smtClean="0"/>
              <a:t>}</a:t>
            </a:r>
          </a:p>
          <a:p>
            <a:pPr eaLnBrk="1" hangingPunct="1"/>
            <a:endParaRPr lang="en-US" altLang="en-US" smtClean="0"/>
          </a:p>
          <a:p>
            <a:pPr eaLnBrk="1" hangingPunct="1"/>
            <a:r>
              <a:rPr lang="en-US" altLang="en-US" smtClean="0">
                <a:solidFill>
                  <a:srgbClr val="660066"/>
                </a:solidFill>
              </a:rPr>
              <a:t>For all other nodes </a:t>
            </a:r>
            <a:r>
              <a:rPr lang="en-US" altLang="en-US" i="1" smtClean="0">
                <a:solidFill>
                  <a:srgbClr val="660066"/>
                </a:solidFill>
              </a:rPr>
              <a:t>n</a:t>
            </a:r>
            <a:r>
              <a:rPr lang="en-US" altLang="en-US" smtClean="0">
                <a:solidFill>
                  <a:srgbClr val="660066"/>
                </a:solidFill>
              </a:rPr>
              <a:t>,</a:t>
            </a:r>
          </a:p>
          <a:p>
            <a:pPr eaLnBrk="1" hangingPunct="1">
              <a:buFont typeface="Arial Unicode MS" panose="020B0604020202020204" pitchFamily="34" charset="-128"/>
              <a:buNone/>
            </a:pPr>
            <a:endParaRPr lang="en-US" altLang="en-US" smtClean="0">
              <a:solidFill>
                <a:srgbClr val="660066"/>
              </a:solidFill>
            </a:endParaRPr>
          </a:p>
          <a:p>
            <a:pPr eaLnBrk="1" hangingPunct="1">
              <a:buFont typeface="Arial Unicode MS" panose="020B0604020202020204" pitchFamily="34" charset="-128"/>
              <a:buNone/>
            </a:pPr>
            <a:r>
              <a:rPr lang="en-US" altLang="en-US" smtClean="0"/>
              <a:t>Dominates(</a:t>
            </a:r>
            <a:r>
              <a:rPr lang="en-US" altLang="en-US" i="1" smtClean="0"/>
              <a:t>n</a:t>
            </a:r>
            <a:r>
              <a:rPr lang="en-US" altLang="en-US" smtClean="0"/>
              <a:t>) =           Dominates(</a:t>
            </a:r>
            <a:r>
              <a:rPr lang="en-US" altLang="en-US" i="1" smtClean="0"/>
              <a:t>p</a:t>
            </a:r>
            <a:r>
              <a:rPr lang="en-US" altLang="en-US" smtClean="0"/>
              <a:t>)   </a:t>
            </a:r>
            <a:r>
              <a:rPr lang="en-US" altLang="en-US" smtClean="0">
                <a:sym typeface="Symbol" panose="05050102010706020507" pitchFamily="18" charset="2"/>
              </a:rPr>
              <a:t> </a:t>
            </a:r>
            <a:r>
              <a:rPr lang="en-US" altLang="en-US" smtClean="0"/>
              <a:t> {</a:t>
            </a:r>
            <a:r>
              <a:rPr lang="en-US" altLang="en-US" i="1" smtClean="0"/>
              <a:t>n</a:t>
            </a:r>
            <a:r>
              <a:rPr lang="en-US" altLang="en-US" smtClean="0"/>
              <a:t>}</a:t>
            </a:r>
          </a:p>
          <a:p>
            <a:pPr eaLnBrk="1" hangingPunct="1">
              <a:buFont typeface="Arial Unicode MS" panose="020B0604020202020204" pitchFamily="34" charset="-128"/>
              <a:buNone/>
            </a:pPr>
            <a:endParaRPr lang="en-US" altLang="en-US" smtClean="0"/>
          </a:p>
        </p:txBody>
      </p:sp>
      <p:grpSp>
        <p:nvGrpSpPr>
          <p:cNvPr id="29702" name="Group 9"/>
          <p:cNvGrpSpPr>
            <a:grpSpLocks/>
          </p:cNvGrpSpPr>
          <p:nvPr/>
        </p:nvGrpSpPr>
        <p:grpSpPr bwMode="auto">
          <a:xfrm>
            <a:off x="3532188" y="3711575"/>
            <a:ext cx="3567112" cy="1068388"/>
            <a:chOff x="2225" y="2338"/>
            <a:chExt cx="2247" cy="673"/>
          </a:xfrm>
        </p:grpSpPr>
        <p:sp>
          <p:nvSpPr>
            <p:cNvPr id="29703" name="Text Box 4"/>
            <p:cNvSpPr txBox="1">
              <a:spLocks noChangeArrowheads="1"/>
            </p:cNvSpPr>
            <p:nvPr/>
          </p:nvSpPr>
          <p:spPr bwMode="auto">
            <a:xfrm>
              <a:off x="2431" y="2338"/>
              <a:ext cx="46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6000"/>
                <a:t>∩</a:t>
              </a:r>
            </a:p>
          </p:txBody>
        </p:sp>
        <p:sp>
          <p:nvSpPr>
            <p:cNvPr id="29704" name="Text Box 5"/>
            <p:cNvSpPr txBox="1">
              <a:spLocks noChangeArrowheads="1"/>
            </p:cNvSpPr>
            <p:nvPr/>
          </p:nvSpPr>
          <p:spPr bwMode="auto">
            <a:xfrm>
              <a:off x="2260" y="2780"/>
              <a:ext cx="8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p</a:t>
              </a:r>
              <a:r>
                <a:rPr lang="en-US" altLang="en-US" sz="1800"/>
                <a:t> </a:t>
              </a:r>
              <a:r>
                <a:rPr lang="en-US" altLang="en-US" sz="1800">
                  <a:sym typeface="Symbol" panose="05050102010706020507" pitchFamily="18" charset="2"/>
                </a:rPr>
                <a:t></a:t>
              </a:r>
              <a:r>
                <a:rPr lang="en-US" altLang="en-US" sz="1800"/>
                <a:t> pred(</a:t>
              </a:r>
              <a:r>
                <a:rPr lang="en-US" altLang="en-US" sz="1800" i="1"/>
                <a:t>n</a:t>
              </a:r>
              <a:r>
                <a:rPr lang="en-US" altLang="en-US" sz="1800"/>
                <a:t>)</a:t>
              </a:r>
            </a:p>
          </p:txBody>
        </p:sp>
        <p:sp>
          <p:nvSpPr>
            <p:cNvPr id="29705" name="AutoShape 7"/>
            <p:cNvSpPr>
              <a:spLocks/>
            </p:cNvSpPr>
            <p:nvPr/>
          </p:nvSpPr>
          <p:spPr bwMode="auto">
            <a:xfrm>
              <a:off x="2225" y="2392"/>
              <a:ext cx="56" cy="595"/>
            </a:xfrm>
            <a:prstGeom prst="leftBracket">
              <a:avLst>
                <a:gd name="adj" fmla="val 885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9706" name="AutoShape 8"/>
            <p:cNvSpPr>
              <a:spLocks/>
            </p:cNvSpPr>
            <p:nvPr/>
          </p:nvSpPr>
          <p:spPr bwMode="auto">
            <a:xfrm flipH="1">
              <a:off x="4416" y="2374"/>
              <a:ext cx="56" cy="595"/>
            </a:xfrm>
            <a:prstGeom prst="leftBracket">
              <a:avLst>
                <a:gd name="adj" fmla="val 885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072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99C2D16-14DC-4458-B99F-ECC996EB1F0A}" type="slidenum">
              <a:rPr lang="en-US" altLang="en-US" sz="1400">
                <a:solidFill>
                  <a:srgbClr val="660066"/>
                </a:solidFill>
              </a:rPr>
              <a:pPr eaLnBrk="1" hangingPunct="1">
                <a:spcBef>
                  <a:spcPct val="0"/>
                </a:spcBef>
                <a:buClrTx/>
                <a:buSzTx/>
                <a:buFontTx/>
                <a:buNone/>
              </a:pPr>
              <a:t>17</a:t>
            </a:fld>
            <a:endParaRPr lang="en-US" altLang="en-US" sz="1400">
              <a:solidFill>
                <a:srgbClr val="660066"/>
              </a:solidFill>
            </a:endParaRPr>
          </a:p>
        </p:txBody>
      </p:sp>
      <p:sp>
        <p:nvSpPr>
          <p:cNvPr id="30724" name="Rectangle 2"/>
          <p:cNvSpPr>
            <a:spLocks noGrp="1" noChangeArrowheads="1"/>
          </p:cNvSpPr>
          <p:nvPr>
            <p:ph type="title"/>
          </p:nvPr>
        </p:nvSpPr>
        <p:spPr/>
        <p:txBody>
          <a:bodyPr/>
          <a:lstStyle/>
          <a:p>
            <a:pPr eaLnBrk="1" hangingPunct="1"/>
            <a:r>
              <a:rPr lang="en-US" altLang="en-US" smtClean="0"/>
              <a:t>Computing Dominators - 1</a:t>
            </a:r>
          </a:p>
        </p:txBody>
      </p:sp>
      <p:sp>
        <p:nvSpPr>
          <p:cNvPr id="30725" name="Rectangle 3"/>
          <p:cNvSpPr>
            <a:spLocks noGrp="1" noChangeArrowheads="1"/>
          </p:cNvSpPr>
          <p:nvPr>
            <p:ph type="body" idx="1"/>
          </p:nvPr>
        </p:nvSpPr>
        <p:spPr/>
        <p:txBody>
          <a:bodyPr/>
          <a:lstStyle/>
          <a:p>
            <a:pPr marL="398463" indent="-398463" eaLnBrk="1" hangingPunct="1"/>
            <a:r>
              <a:rPr lang="en-US" altLang="en-US" sz="2800" smtClean="0"/>
              <a:t>Input: </a:t>
            </a:r>
            <a:r>
              <a:rPr lang="en-US" altLang="en-US" sz="2800" i="1" smtClean="0">
                <a:solidFill>
                  <a:srgbClr val="663300"/>
                </a:solidFill>
              </a:rPr>
              <a:t>G</a:t>
            </a:r>
            <a:r>
              <a:rPr lang="en-US" altLang="en-US" sz="2800" smtClean="0"/>
              <a:t> = </a:t>
            </a:r>
            <a:r>
              <a:rPr lang="en-US" altLang="en-US" sz="2800" smtClean="0">
                <a:sym typeface="Symbol" panose="05050102010706020507" pitchFamily="18" charset="2"/>
              </a:rPr>
              <a:t></a:t>
            </a:r>
            <a:r>
              <a:rPr lang="en-US" altLang="en-US" sz="2800" i="1" smtClean="0">
                <a:solidFill>
                  <a:srgbClr val="663300"/>
                </a:solidFill>
              </a:rPr>
              <a:t>N</a:t>
            </a:r>
            <a:r>
              <a:rPr lang="en-US" altLang="en-US" sz="2800" smtClean="0"/>
              <a:t>, </a:t>
            </a:r>
            <a:r>
              <a:rPr lang="en-US" altLang="en-US" sz="2800" i="1" smtClean="0">
                <a:solidFill>
                  <a:srgbClr val="663300"/>
                </a:solidFill>
              </a:rPr>
              <a:t>E</a:t>
            </a:r>
            <a:r>
              <a:rPr lang="en-US" altLang="en-US" sz="2800" smtClean="0">
                <a:solidFill>
                  <a:srgbClr val="6600FF"/>
                </a:solidFill>
                <a:sym typeface="Symbol" panose="05050102010706020507" pitchFamily="18" charset="2"/>
              </a:rPr>
              <a:t></a:t>
            </a:r>
            <a:r>
              <a:rPr lang="en-US" altLang="en-US" sz="2800" smtClean="0"/>
              <a:t>  a flow graph</a:t>
            </a:r>
            <a:br>
              <a:rPr lang="en-US" altLang="en-US" sz="2800" smtClean="0"/>
            </a:br>
            <a:r>
              <a:rPr lang="en-US" altLang="en-US" sz="2800" smtClean="0"/>
              <a:t>Locals: </a:t>
            </a:r>
            <a:r>
              <a:rPr lang="en-US" altLang="en-US" sz="2800" smtClean="0">
                <a:solidFill>
                  <a:srgbClr val="663300"/>
                </a:solidFill>
                <a:latin typeface="Lucida Sans Unicode" panose="020B0602030504020204" pitchFamily="34" charset="0"/>
              </a:rPr>
              <a:t>change_flag</a:t>
            </a:r>
            <a:r>
              <a:rPr lang="en-US" altLang="en-US" sz="2800" smtClean="0"/>
              <a:t> - a boolean flag</a:t>
            </a:r>
            <a:br>
              <a:rPr lang="en-US" altLang="en-US" sz="2800" smtClean="0"/>
            </a:br>
            <a:r>
              <a:rPr lang="en-US" altLang="en-US" sz="2800" smtClean="0"/>
              <a:t>	      </a:t>
            </a:r>
            <a:r>
              <a:rPr lang="en-US" altLang="en-US" sz="2800" i="1" smtClean="0">
                <a:solidFill>
                  <a:srgbClr val="663300"/>
                </a:solidFill>
              </a:rPr>
              <a:t>D</a:t>
            </a:r>
            <a:r>
              <a:rPr lang="en-US" altLang="en-US" sz="2800" smtClean="0"/>
              <a:t>, </a:t>
            </a:r>
            <a:r>
              <a:rPr lang="en-US" altLang="en-US" sz="2800" i="1" smtClean="0">
                <a:solidFill>
                  <a:srgbClr val="663300"/>
                </a:solidFill>
              </a:rPr>
              <a:t>T</a:t>
            </a:r>
            <a:r>
              <a:rPr lang="en-US" altLang="en-US" sz="2800" smtClean="0"/>
              <a:t> - sets of nodes</a:t>
            </a:r>
            <a:br>
              <a:rPr lang="en-US" altLang="en-US" sz="2800" smtClean="0"/>
            </a:br>
            <a:r>
              <a:rPr lang="en-US" altLang="en-US" sz="2800" smtClean="0"/>
              <a:t>	      </a:t>
            </a:r>
            <a:r>
              <a:rPr lang="en-US" altLang="en-US" sz="2800" i="1" smtClean="0">
                <a:solidFill>
                  <a:srgbClr val="663300"/>
                </a:solidFill>
              </a:rPr>
              <a:t>n</a:t>
            </a:r>
            <a:r>
              <a:rPr lang="en-US" altLang="en-US" sz="2800" smtClean="0"/>
              <a:t>, </a:t>
            </a:r>
            <a:r>
              <a:rPr lang="en-US" altLang="en-US" sz="2800" i="1" smtClean="0">
                <a:solidFill>
                  <a:srgbClr val="663300"/>
                </a:solidFill>
              </a:rPr>
              <a:t>p</a:t>
            </a:r>
            <a:r>
              <a:rPr lang="en-US" altLang="en-US" sz="2800" smtClean="0"/>
              <a:t> - nodes</a:t>
            </a:r>
            <a:br>
              <a:rPr lang="en-US" altLang="en-US" sz="2800" smtClean="0"/>
            </a:br>
            <a:r>
              <a:rPr lang="en-US" altLang="en-US" sz="2800" smtClean="0"/>
              <a:t>Output: </a:t>
            </a:r>
            <a:r>
              <a:rPr lang="en-US" altLang="en-US" sz="2800" i="1" smtClean="0">
                <a:solidFill>
                  <a:srgbClr val="663300"/>
                </a:solidFill>
              </a:rPr>
              <a:t>Dominates</a:t>
            </a:r>
            <a:r>
              <a:rPr lang="en-US" altLang="en-US" sz="2800" smtClean="0"/>
              <a:t> – the set of dominators of a particular node</a:t>
            </a:r>
          </a:p>
          <a:p>
            <a:pPr marL="398463" indent="-398463" eaLnBrk="1" hangingPunct="1"/>
            <a:r>
              <a:rPr lang="en-US" altLang="en-US" sz="2800" smtClean="0">
                <a:solidFill>
                  <a:srgbClr val="663300"/>
                </a:solidFill>
                <a:latin typeface="Lucida Sans Unicode" panose="020B0602030504020204" pitchFamily="34" charset="0"/>
              </a:rPr>
              <a:t>change_flag</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smtClean="0">
                <a:solidFill>
                  <a:srgbClr val="663300"/>
                </a:solidFill>
                <a:latin typeface="Lucida Sans Unicode" panose="020B0602030504020204" pitchFamily="34" charset="0"/>
              </a:rPr>
              <a:t>true</a:t>
            </a:r>
            <a:r>
              <a:rPr lang="en-US" altLang="en-US" sz="2800" smtClean="0"/>
              <a:t/>
            </a:r>
            <a:br>
              <a:rPr lang="en-US" altLang="en-US" sz="2800" smtClean="0"/>
            </a:br>
            <a:r>
              <a:rPr lang="en-US" altLang="en-US" sz="2800" i="1" smtClean="0">
                <a:solidFill>
                  <a:srgbClr val="663300"/>
                </a:solidFill>
              </a:rPr>
              <a:t>Dominates</a:t>
            </a:r>
            <a:r>
              <a:rPr lang="en-US" altLang="en-US" sz="2800" smtClean="0"/>
              <a:t>(</a:t>
            </a:r>
            <a:r>
              <a:rPr lang="en-US" altLang="en-US" sz="2800" smtClean="0">
                <a:solidFill>
                  <a:srgbClr val="663300"/>
                </a:solidFill>
                <a:latin typeface="Lucida Sans Unicode" panose="020B0602030504020204" pitchFamily="34" charset="0"/>
              </a:rPr>
              <a:t>ENTRY</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smtClean="0">
                <a:solidFill>
                  <a:srgbClr val="663300"/>
                </a:solidFill>
                <a:latin typeface="Lucida Sans Unicode" panose="020B0602030504020204" pitchFamily="34" charset="0"/>
              </a:rPr>
              <a:t>ENTRY</a:t>
            </a:r>
            <a:endParaRPr lang="en-US" altLang="en-US" sz="2800" smtClean="0">
              <a:solidFill>
                <a:srgbClr val="663300"/>
              </a:solidFill>
            </a:endParaRPr>
          </a:p>
          <a:p>
            <a:pPr marL="398463" indent="-398463" eaLnBrk="1" hangingPunct="1"/>
            <a:r>
              <a:rPr lang="en-US" altLang="en-US" sz="2800" smtClean="0"/>
              <a:t>for every </a:t>
            </a:r>
            <a:r>
              <a:rPr lang="en-US" altLang="en-US" sz="2800" i="1" smtClean="0">
                <a:solidFill>
                  <a:srgbClr val="663300"/>
                </a:solidFill>
              </a:rPr>
              <a:t>n</a:t>
            </a:r>
            <a:r>
              <a:rPr lang="en-US" altLang="en-US" sz="2800" i="1" smtClean="0">
                <a:solidFill>
                  <a:srgbClr val="FF00FF"/>
                </a:solidFill>
              </a:rPr>
              <a:t> </a:t>
            </a:r>
            <a:r>
              <a:rPr lang="en-US" altLang="en-US" sz="2800" smtClean="0">
                <a:solidFill>
                  <a:srgbClr val="6600FF"/>
                </a:solidFill>
                <a:sym typeface="Symbol" panose="05050102010706020507" pitchFamily="18" charset="2"/>
              </a:rPr>
              <a:t></a:t>
            </a:r>
            <a:r>
              <a:rPr lang="en-US" altLang="en-US" sz="2800" smtClean="0"/>
              <a:t> </a:t>
            </a:r>
            <a:r>
              <a:rPr lang="en-US" altLang="en-US" sz="2800" i="1" smtClean="0">
                <a:solidFill>
                  <a:srgbClr val="663300"/>
                </a:solidFill>
              </a:rPr>
              <a:t>N</a:t>
            </a:r>
            <a:r>
              <a:rPr lang="en-US" altLang="en-US" sz="2800" smtClean="0"/>
              <a:t>, </a:t>
            </a:r>
            <a:r>
              <a:rPr lang="en-US" altLang="en-US" sz="2800" i="1" smtClean="0">
                <a:solidFill>
                  <a:srgbClr val="663300"/>
                </a:solidFill>
              </a:rPr>
              <a:t>Dominates</a:t>
            </a:r>
            <a:r>
              <a:rPr lang="en-US" altLang="en-US" sz="2800" smtClean="0"/>
              <a:t>(</a:t>
            </a:r>
            <a:r>
              <a:rPr lang="en-US" altLang="en-US" sz="2800" i="1" smtClean="0">
                <a:solidFill>
                  <a:srgbClr val="663300"/>
                </a:solidFill>
              </a:rPr>
              <a:t>n</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i="1" smtClean="0">
                <a:solidFill>
                  <a:srgbClr val="663300"/>
                </a:solidFill>
              </a:rPr>
              <a:t>N</a:t>
            </a:r>
            <a:endParaRPr lang="en-US" altLang="en-US" sz="2800" smtClean="0">
              <a:solidFill>
                <a:srgbClr val="6633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174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07AE131-2E75-4BA1-A466-98BF51BA25A8}" type="slidenum">
              <a:rPr lang="en-US" altLang="en-US" sz="1400">
                <a:solidFill>
                  <a:srgbClr val="660066"/>
                </a:solidFill>
              </a:rPr>
              <a:pPr eaLnBrk="1" hangingPunct="1">
                <a:spcBef>
                  <a:spcPct val="0"/>
                </a:spcBef>
                <a:buClrTx/>
                <a:buSzTx/>
                <a:buFontTx/>
                <a:buNone/>
              </a:pPr>
              <a:t>18</a:t>
            </a:fld>
            <a:endParaRPr lang="en-US" altLang="en-US" sz="1400">
              <a:solidFill>
                <a:srgbClr val="660066"/>
              </a:solidFill>
            </a:endParaRPr>
          </a:p>
        </p:txBody>
      </p:sp>
      <p:sp>
        <p:nvSpPr>
          <p:cNvPr id="31748" name="Rectangle 2"/>
          <p:cNvSpPr>
            <a:spLocks noGrp="1" noChangeArrowheads="1"/>
          </p:cNvSpPr>
          <p:nvPr>
            <p:ph type="title"/>
          </p:nvPr>
        </p:nvSpPr>
        <p:spPr/>
        <p:txBody>
          <a:bodyPr/>
          <a:lstStyle/>
          <a:p>
            <a:pPr eaLnBrk="1" hangingPunct="1"/>
            <a:r>
              <a:rPr lang="en-US" altLang="en-US" smtClean="0"/>
              <a:t>Computing Dominators - 2</a:t>
            </a:r>
          </a:p>
        </p:txBody>
      </p:sp>
      <p:sp>
        <p:nvSpPr>
          <p:cNvPr id="31749" name="Rectangle 3"/>
          <p:cNvSpPr>
            <a:spLocks noGrp="1" noChangeArrowheads="1"/>
          </p:cNvSpPr>
          <p:nvPr>
            <p:ph type="body" idx="1"/>
          </p:nvPr>
        </p:nvSpPr>
        <p:spPr>
          <a:xfrm>
            <a:off x="1016000" y="1581150"/>
            <a:ext cx="7223125" cy="4648200"/>
          </a:xfrm>
        </p:spPr>
        <p:txBody>
          <a:bodyPr/>
          <a:lstStyle/>
          <a:p>
            <a:pPr marL="398463" indent="-398463" eaLnBrk="1" hangingPunct="1"/>
            <a:r>
              <a:rPr lang="en-US" altLang="en-US" sz="2800" smtClean="0"/>
              <a:t>repeat until </a:t>
            </a:r>
            <a:r>
              <a:rPr lang="en-US" altLang="en-US" sz="2800" smtClean="0">
                <a:solidFill>
                  <a:srgbClr val="663300"/>
                </a:solidFill>
                <a:latin typeface="Lucida Sans Unicode" panose="020B0602030504020204" pitchFamily="34" charset="0"/>
              </a:rPr>
              <a:t>change_flag</a:t>
            </a:r>
            <a:r>
              <a:rPr lang="en-US" altLang="en-US" sz="2800" smtClean="0"/>
              <a:t> = </a:t>
            </a:r>
            <a:r>
              <a:rPr lang="en-US" altLang="en-US" sz="2800" smtClean="0">
                <a:solidFill>
                  <a:srgbClr val="663300"/>
                </a:solidFill>
                <a:latin typeface="Lucida Sans Unicode" panose="020B0602030504020204" pitchFamily="34" charset="0"/>
              </a:rPr>
              <a:t>false</a:t>
            </a:r>
          </a:p>
          <a:p>
            <a:pPr marL="796925" lvl="1" indent="-284163" eaLnBrk="1" hangingPunct="1"/>
            <a:r>
              <a:rPr lang="en-US" altLang="en-US" smtClean="0">
                <a:solidFill>
                  <a:srgbClr val="663300"/>
                </a:solidFill>
                <a:latin typeface="Lucida Sans Unicode" panose="020B0602030504020204" pitchFamily="34" charset="0"/>
              </a:rPr>
              <a:t>change_flag</a:t>
            </a:r>
            <a:r>
              <a:rPr lang="en-US" altLang="en-US" smtClean="0"/>
              <a:t> </a:t>
            </a:r>
            <a:r>
              <a:rPr lang="en-US" altLang="en-US" smtClean="0">
                <a:sym typeface="Symbol" panose="05050102010706020507" pitchFamily="18" charset="2"/>
              </a:rPr>
              <a:t></a:t>
            </a:r>
            <a:r>
              <a:rPr lang="en-US" altLang="en-US" smtClean="0"/>
              <a:t> </a:t>
            </a:r>
            <a:r>
              <a:rPr lang="en-US" altLang="en-US" smtClean="0">
                <a:solidFill>
                  <a:srgbClr val="663300"/>
                </a:solidFill>
                <a:latin typeface="Lucida Sans Unicode" panose="020B0602030504020204" pitchFamily="34" charset="0"/>
              </a:rPr>
              <a:t>false</a:t>
            </a:r>
          </a:p>
          <a:p>
            <a:pPr marL="796925" lvl="1" indent="-284163" eaLnBrk="1" hangingPunct="1"/>
            <a:r>
              <a:rPr lang="en-US" altLang="en-US" smtClean="0"/>
              <a:t>for each </a:t>
            </a:r>
            <a:r>
              <a:rPr lang="en-US" altLang="en-US" i="1" smtClean="0">
                <a:solidFill>
                  <a:srgbClr val="663300"/>
                </a:solidFill>
              </a:rPr>
              <a:t>n</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N</a:t>
            </a:r>
            <a:r>
              <a:rPr lang="en-US" altLang="en-US" smtClean="0"/>
              <a:t> </a:t>
            </a:r>
            <a:r>
              <a:rPr lang="en-US" altLang="en-US" smtClean="0">
                <a:sym typeface="Symbol" panose="05050102010706020507" pitchFamily="18" charset="2"/>
              </a:rPr>
              <a:t></a:t>
            </a:r>
            <a:r>
              <a:rPr lang="en-US" altLang="en-US" smtClean="0"/>
              <a:t> { </a:t>
            </a:r>
            <a:r>
              <a:rPr lang="en-US" altLang="en-US" smtClean="0">
                <a:solidFill>
                  <a:srgbClr val="663300"/>
                </a:solidFill>
                <a:latin typeface="Lucida Sans Unicode" panose="020B0602030504020204" pitchFamily="34" charset="0"/>
              </a:rPr>
              <a:t>ENTRY</a:t>
            </a:r>
            <a:r>
              <a:rPr lang="en-US" altLang="en-US" i="1" smtClean="0"/>
              <a:t> </a:t>
            </a:r>
            <a:r>
              <a:rPr lang="en-US" altLang="en-US" smtClean="0"/>
              <a:t>} do</a:t>
            </a:r>
          </a:p>
          <a:p>
            <a:pPr marL="1147763" lvl="2" indent="-173038" eaLnBrk="1" hangingPunct="1"/>
            <a:r>
              <a:rPr lang="en-US" altLang="en-US" i="1" smtClean="0">
                <a:solidFill>
                  <a:srgbClr val="663300"/>
                </a:solidFill>
              </a:rPr>
              <a:t>T</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N</a:t>
            </a:r>
          </a:p>
          <a:p>
            <a:pPr marL="1147763" lvl="2" indent="-173038" eaLnBrk="1" hangingPunct="1"/>
            <a:r>
              <a:rPr lang="en-US" altLang="en-US" smtClean="0"/>
              <a:t>for each </a:t>
            </a:r>
            <a:r>
              <a:rPr lang="en-US" altLang="en-US" i="1" smtClean="0"/>
              <a:t>p</a:t>
            </a:r>
            <a:r>
              <a:rPr lang="en-US" altLang="en-US" smtClean="0"/>
              <a:t> such that</a:t>
            </a:r>
            <a:r>
              <a:rPr lang="en-US" altLang="en-US" smtClean="0">
                <a:solidFill>
                  <a:srgbClr val="663300"/>
                </a:solidFill>
              </a:rPr>
              <a:t> </a:t>
            </a:r>
            <a:r>
              <a:rPr lang="en-US" altLang="en-US" i="1" smtClean="0">
                <a:solidFill>
                  <a:srgbClr val="663300"/>
                </a:solidFill>
              </a:rPr>
              <a:t>p</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n</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E</a:t>
            </a:r>
            <a:r>
              <a:rPr lang="en-US" altLang="en-US" i="1" smtClean="0"/>
              <a:t/>
            </a:r>
            <a:br>
              <a:rPr lang="en-US" altLang="en-US" i="1" smtClean="0"/>
            </a:br>
            <a:r>
              <a:rPr lang="en-US" altLang="en-US" i="1" smtClean="0"/>
              <a:t>	</a:t>
            </a:r>
            <a:r>
              <a:rPr lang="en-US" altLang="en-US" i="1" smtClean="0">
                <a:solidFill>
                  <a:srgbClr val="663300"/>
                </a:solidFill>
              </a:rPr>
              <a:t>T</a:t>
            </a:r>
            <a:r>
              <a:rPr lang="en-US" altLang="en-US" i="1" smtClean="0"/>
              <a:t> </a:t>
            </a:r>
            <a:r>
              <a:rPr lang="en-US" altLang="en-US" smtClean="0">
                <a:sym typeface="Symbol" panose="05050102010706020507" pitchFamily="18" charset="2"/>
              </a:rPr>
              <a:t></a:t>
            </a:r>
            <a:r>
              <a:rPr lang="en-US" altLang="en-US" i="1" smtClean="0"/>
              <a:t> </a:t>
            </a:r>
            <a:r>
              <a:rPr lang="en-US" altLang="en-US" i="1" smtClean="0">
                <a:solidFill>
                  <a:srgbClr val="663300"/>
                </a:solidFill>
              </a:rPr>
              <a:t>T</a:t>
            </a:r>
            <a:r>
              <a:rPr lang="en-US" altLang="en-US" i="1" smtClean="0"/>
              <a:t> </a:t>
            </a:r>
            <a:r>
              <a:rPr lang="en-US" altLang="en-US" smtClean="0">
                <a:sym typeface="Symbol" panose="05050102010706020507" pitchFamily="18" charset="2"/>
              </a:rPr>
              <a:t></a:t>
            </a:r>
            <a:r>
              <a:rPr lang="en-US" altLang="en-US" i="1" smtClean="0"/>
              <a:t> </a:t>
            </a:r>
            <a:r>
              <a:rPr lang="en-US" altLang="en-US" i="1" smtClean="0">
                <a:solidFill>
                  <a:srgbClr val="663300"/>
                </a:solidFill>
              </a:rPr>
              <a:t>Dominates</a:t>
            </a:r>
            <a:r>
              <a:rPr lang="en-US" altLang="en-US" smtClean="0"/>
              <a:t>(</a:t>
            </a:r>
            <a:r>
              <a:rPr lang="en-US" altLang="en-US" i="1" smtClean="0">
                <a:solidFill>
                  <a:srgbClr val="663300"/>
                </a:solidFill>
              </a:rPr>
              <a:t>p</a:t>
            </a:r>
            <a:r>
              <a:rPr lang="en-US" altLang="en-US" smtClean="0"/>
              <a:t>)</a:t>
            </a:r>
          </a:p>
          <a:p>
            <a:pPr marL="1147763" lvl="2" indent="-173038" eaLnBrk="1" hangingPunct="1"/>
            <a:r>
              <a:rPr lang="en-US" altLang="en-US" i="1" smtClean="0">
                <a:solidFill>
                  <a:srgbClr val="663300"/>
                </a:solidFill>
              </a:rPr>
              <a:t>D</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T</a:t>
            </a:r>
            <a:r>
              <a:rPr lang="en-US" altLang="en-US" smtClean="0"/>
              <a:t> </a:t>
            </a:r>
            <a:r>
              <a:rPr lang="en-US" altLang="en-US" smtClean="0">
                <a:sym typeface="Symbol" panose="05050102010706020507" pitchFamily="18" charset="2"/>
              </a:rPr>
              <a:t></a:t>
            </a:r>
            <a:r>
              <a:rPr lang="en-US" altLang="en-US" smtClean="0"/>
              <a:t> { </a:t>
            </a:r>
            <a:r>
              <a:rPr lang="en-US" altLang="en-US" i="1" smtClean="0">
                <a:solidFill>
                  <a:srgbClr val="663300"/>
                </a:solidFill>
              </a:rPr>
              <a:t>n</a:t>
            </a:r>
            <a:r>
              <a:rPr lang="en-US" altLang="en-US" smtClean="0"/>
              <a:t> }</a:t>
            </a:r>
          </a:p>
          <a:p>
            <a:pPr marL="1147763" lvl="2" indent="-173038" eaLnBrk="1" hangingPunct="1"/>
            <a:r>
              <a:rPr lang="en-US" altLang="en-US" smtClean="0"/>
              <a:t>if </a:t>
            </a:r>
            <a:r>
              <a:rPr lang="en-US" altLang="en-US" i="1" smtClean="0">
                <a:solidFill>
                  <a:srgbClr val="663300"/>
                </a:solidFill>
              </a:rPr>
              <a:t>D</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Dominates</a:t>
            </a:r>
            <a:r>
              <a:rPr lang="en-US" altLang="en-US" smtClean="0"/>
              <a:t>(</a:t>
            </a:r>
            <a:r>
              <a:rPr lang="en-US" altLang="en-US" i="1" smtClean="0">
                <a:solidFill>
                  <a:srgbClr val="663300"/>
                </a:solidFill>
              </a:rPr>
              <a:t>n</a:t>
            </a:r>
            <a:r>
              <a:rPr lang="en-US" altLang="en-US" smtClean="0"/>
              <a:t>) then</a:t>
            </a:r>
            <a:br>
              <a:rPr lang="en-US" altLang="en-US" smtClean="0"/>
            </a:br>
            <a:r>
              <a:rPr lang="en-US" altLang="en-US" smtClean="0"/>
              <a:t>	</a:t>
            </a:r>
            <a:r>
              <a:rPr lang="en-US" altLang="en-US" smtClean="0">
                <a:solidFill>
                  <a:srgbClr val="663300"/>
                </a:solidFill>
                <a:latin typeface="Lucida Sans Unicode" panose="020B0602030504020204" pitchFamily="34" charset="0"/>
              </a:rPr>
              <a:t>change_flag</a:t>
            </a:r>
            <a:r>
              <a:rPr lang="en-US" altLang="en-US" smtClean="0"/>
              <a:t> </a:t>
            </a:r>
            <a:r>
              <a:rPr lang="en-US" altLang="en-US" smtClean="0">
                <a:sym typeface="Symbol" panose="05050102010706020507" pitchFamily="18" charset="2"/>
              </a:rPr>
              <a:t></a:t>
            </a:r>
            <a:r>
              <a:rPr lang="en-US" altLang="en-US" smtClean="0"/>
              <a:t> </a:t>
            </a:r>
            <a:r>
              <a:rPr lang="en-US" altLang="en-US" smtClean="0">
                <a:solidFill>
                  <a:srgbClr val="663300"/>
                </a:solidFill>
                <a:latin typeface="Lucida Sans Unicode" panose="020B0602030504020204" pitchFamily="34" charset="0"/>
              </a:rPr>
              <a:t>true</a:t>
            </a:r>
            <a:r>
              <a:rPr lang="en-US" altLang="en-US" smtClean="0">
                <a:solidFill>
                  <a:srgbClr val="663300"/>
                </a:solidFill>
              </a:rPr>
              <a:t/>
            </a:r>
            <a:br>
              <a:rPr lang="en-US" altLang="en-US" smtClean="0">
                <a:solidFill>
                  <a:srgbClr val="663300"/>
                </a:solidFill>
              </a:rPr>
            </a:br>
            <a:r>
              <a:rPr lang="en-US" altLang="en-US" smtClean="0"/>
              <a:t>	</a:t>
            </a:r>
            <a:r>
              <a:rPr lang="en-US" altLang="en-US" i="1" smtClean="0">
                <a:solidFill>
                  <a:srgbClr val="663300"/>
                </a:solidFill>
              </a:rPr>
              <a:t>Dominates</a:t>
            </a:r>
            <a:r>
              <a:rPr lang="en-US" altLang="en-US" smtClean="0"/>
              <a:t>(</a:t>
            </a:r>
            <a:r>
              <a:rPr lang="en-US" altLang="en-US" i="1" smtClean="0">
                <a:solidFill>
                  <a:srgbClr val="663300"/>
                </a:solidFill>
              </a:rPr>
              <a:t>n</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277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3FE162B-9F7B-4744-96C0-FE9070345DAD}" type="slidenum">
              <a:rPr lang="en-US" altLang="en-US" sz="1400">
                <a:solidFill>
                  <a:srgbClr val="660066"/>
                </a:solidFill>
              </a:rPr>
              <a:pPr eaLnBrk="1" hangingPunct="1">
                <a:spcBef>
                  <a:spcPct val="0"/>
                </a:spcBef>
                <a:buClrTx/>
                <a:buSzTx/>
                <a:buFontTx/>
                <a:buNone/>
              </a:pPr>
              <a:t>19</a:t>
            </a:fld>
            <a:endParaRPr lang="en-US" altLang="en-US" sz="1400">
              <a:solidFill>
                <a:srgbClr val="660066"/>
              </a:solidFill>
            </a:endParaRPr>
          </a:p>
        </p:txBody>
      </p:sp>
      <p:sp>
        <p:nvSpPr>
          <p:cNvPr id="32772" name="Rectangle 2"/>
          <p:cNvSpPr>
            <a:spLocks noGrp="1" noChangeArrowheads="1"/>
          </p:cNvSpPr>
          <p:nvPr>
            <p:ph type="title"/>
          </p:nvPr>
        </p:nvSpPr>
        <p:spPr/>
        <p:txBody>
          <a:bodyPr/>
          <a:lstStyle/>
          <a:p>
            <a:pPr eaLnBrk="1" hangingPunct="1"/>
            <a:r>
              <a:rPr lang="en-US" altLang="en-US" smtClean="0"/>
              <a:t>Iterative Refinement</a:t>
            </a:r>
          </a:p>
        </p:txBody>
      </p:sp>
      <p:sp>
        <p:nvSpPr>
          <p:cNvPr id="32773" name="Rectangle 3"/>
          <p:cNvSpPr>
            <a:spLocks noGrp="1" noChangeArrowheads="1"/>
          </p:cNvSpPr>
          <p:nvPr>
            <p:ph type="body" idx="1"/>
          </p:nvPr>
        </p:nvSpPr>
        <p:spPr/>
        <p:txBody>
          <a:bodyPr/>
          <a:lstStyle/>
          <a:p>
            <a:pPr eaLnBrk="1" hangingPunct="1">
              <a:lnSpc>
                <a:spcPct val="90000"/>
              </a:lnSpc>
            </a:pPr>
            <a:r>
              <a:rPr lang="en-US" altLang="en-US" smtClean="0"/>
              <a:t>The initialization of Dominates(n) to N is important</a:t>
            </a:r>
          </a:p>
          <a:p>
            <a:pPr eaLnBrk="1" hangingPunct="1">
              <a:lnSpc>
                <a:spcPct val="90000"/>
              </a:lnSpc>
            </a:pPr>
            <a:endParaRPr lang="en-US" altLang="en-US" smtClean="0"/>
          </a:p>
          <a:p>
            <a:pPr eaLnBrk="1" hangingPunct="1">
              <a:lnSpc>
                <a:spcPct val="90000"/>
              </a:lnSpc>
            </a:pPr>
            <a:r>
              <a:rPr lang="en-US" altLang="en-US" smtClean="0"/>
              <a:t>The “intersect” operator will “refine” the set, reducing its size by “increasing” its correctness</a:t>
            </a:r>
          </a:p>
          <a:p>
            <a:pPr eaLnBrk="1" hangingPunct="1">
              <a:lnSpc>
                <a:spcPct val="90000"/>
              </a:lnSpc>
            </a:pPr>
            <a:endParaRPr lang="en-US" altLang="en-US" smtClean="0"/>
          </a:p>
          <a:p>
            <a:pPr eaLnBrk="1" hangingPunct="1">
              <a:lnSpc>
                <a:spcPct val="90000"/>
              </a:lnSpc>
            </a:pPr>
            <a:r>
              <a:rPr lang="en-US" altLang="en-US" smtClean="0"/>
              <a:t>More on this when we do Dataflow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53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AC7121D-6657-4695-889A-844A376FD36D}" type="slidenum">
              <a:rPr lang="en-US" altLang="en-US" sz="1400">
                <a:solidFill>
                  <a:srgbClr val="660066"/>
                </a:solidFill>
              </a:rPr>
              <a:pPr eaLnBrk="1" hangingPunct="1">
                <a:spcBef>
                  <a:spcPct val="0"/>
                </a:spcBef>
                <a:buClrTx/>
                <a:buSzTx/>
                <a:buFontTx/>
                <a:buNone/>
              </a:pPr>
              <a:t>2</a:t>
            </a:fld>
            <a:endParaRPr lang="en-US" altLang="en-US" sz="1400">
              <a:solidFill>
                <a:srgbClr val="660066"/>
              </a:solidFill>
            </a:endParaRPr>
          </a:p>
        </p:txBody>
      </p:sp>
      <p:sp>
        <p:nvSpPr>
          <p:cNvPr id="15364" name="Rectangle 2"/>
          <p:cNvSpPr>
            <a:spLocks noGrp="1" noChangeArrowheads="1"/>
          </p:cNvSpPr>
          <p:nvPr>
            <p:ph type="title"/>
          </p:nvPr>
        </p:nvSpPr>
        <p:spPr/>
        <p:txBody>
          <a:bodyPr/>
          <a:lstStyle/>
          <a:p>
            <a:pPr eaLnBrk="1" hangingPunct="1"/>
            <a:r>
              <a:rPr lang="en-US" altLang="en-US" smtClean="0"/>
              <a:t>Program Dependence Graph</a:t>
            </a:r>
          </a:p>
        </p:txBody>
      </p:sp>
      <p:sp>
        <p:nvSpPr>
          <p:cNvPr id="15365" name="Rectangle 3"/>
          <p:cNvSpPr>
            <a:spLocks noGrp="1" noChangeArrowheads="1"/>
          </p:cNvSpPr>
          <p:nvPr>
            <p:ph type="body" idx="1"/>
          </p:nvPr>
        </p:nvSpPr>
        <p:spPr/>
        <p:txBody>
          <a:bodyPr/>
          <a:lstStyle/>
          <a:p>
            <a:pPr marL="398463" indent="-398463" eaLnBrk="1" hangingPunct="1"/>
            <a:r>
              <a:rPr lang="en-US" altLang="en-US" sz="2800" smtClean="0"/>
              <a:t>The </a:t>
            </a:r>
            <a:r>
              <a:rPr lang="en-US" altLang="en-US" sz="2800" smtClean="0">
                <a:solidFill>
                  <a:srgbClr val="660066"/>
                </a:solidFill>
              </a:rPr>
              <a:t>Program Dependence Graph</a:t>
            </a:r>
            <a:r>
              <a:rPr lang="en-US" altLang="en-US" sz="2800" smtClean="0"/>
              <a:t> (PDG) is the intermediate (abstract) representation of a program designed for use in optimizations</a:t>
            </a:r>
          </a:p>
          <a:p>
            <a:pPr marL="398463" indent="-398463" eaLnBrk="1" hangingPunct="1"/>
            <a:endParaRPr lang="en-US" altLang="en-US" sz="2800" smtClean="0"/>
          </a:p>
          <a:p>
            <a:pPr marL="398463" indent="-398463" eaLnBrk="1" hangingPunct="1"/>
            <a:r>
              <a:rPr lang="en-US" altLang="en-US" sz="2800" smtClean="0"/>
              <a:t>It consists of two important graphs:</a:t>
            </a:r>
          </a:p>
          <a:p>
            <a:pPr marL="796925" lvl="1" indent="-284163" eaLnBrk="1" hangingPunct="1"/>
            <a:r>
              <a:rPr lang="en-US" altLang="en-US" sz="2400" smtClean="0">
                <a:solidFill>
                  <a:schemeClr val="tx2"/>
                </a:solidFill>
              </a:rPr>
              <a:t>Control Dependence Graph</a:t>
            </a:r>
            <a:r>
              <a:rPr lang="en-US" altLang="en-US" sz="2400" smtClean="0"/>
              <a:t> captures control flow and control dependence</a:t>
            </a:r>
          </a:p>
          <a:p>
            <a:pPr marL="796925" lvl="1" indent="-284163" eaLnBrk="1" hangingPunct="1"/>
            <a:r>
              <a:rPr lang="en-US" altLang="en-US" sz="2400" smtClean="0">
                <a:solidFill>
                  <a:schemeClr val="tx2"/>
                </a:solidFill>
              </a:rPr>
              <a:t>Data Dependence Graph</a:t>
            </a:r>
            <a:r>
              <a:rPr lang="en-US" altLang="en-US" sz="2400" smtClean="0"/>
              <a:t> captures data dependences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379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36ECD2D-478B-4749-AD5A-5E40F6DF3C5E}" type="slidenum">
              <a:rPr lang="en-US" altLang="en-US" sz="1400">
                <a:solidFill>
                  <a:srgbClr val="660066"/>
                </a:solidFill>
              </a:rPr>
              <a:pPr eaLnBrk="1" hangingPunct="1">
                <a:spcBef>
                  <a:spcPct val="0"/>
                </a:spcBef>
                <a:buClrTx/>
                <a:buSzTx/>
                <a:buFontTx/>
                <a:buNone/>
              </a:pPr>
              <a:t>20</a:t>
            </a:fld>
            <a:endParaRPr lang="en-US" altLang="en-US" sz="1400">
              <a:solidFill>
                <a:srgbClr val="660066"/>
              </a:solidFill>
            </a:endParaRPr>
          </a:p>
        </p:txBody>
      </p:sp>
      <p:sp>
        <p:nvSpPr>
          <p:cNvPr id="33796" name="Rectangle 2"/>
          <p:cNvSpPr>
            <a:spLocks noGrp="1" noChangeArrowheads="1"/>
          </p:cNvSpPr>
          <p:nvPr>
            <p:ph type="title"/>
          </p:nvPr>
        </p:nvSpPr>
        <p:spPr>
          <a:xfrm>
            <a:off x="442913" y="165100"/>
            <a:ext cx="8229600" cy="1143000"/>
          </a:xfrm>
        </p:spPr>
        <p:txBody>
          <a:bodyPr/>
          <a:lstStyle/>
          <a:p>
            <a:pPr eaLnBrk="1" hangingPunct="1"/>
            <a:r>
              <a:rPr lang="en-US" altLang="en-US" sz="4000" smtClean="0"/>
              <a:t>A Faster Approach – </a:t>
            </a:r>
            <a:br>
              <a:rPr lang="en-US" altLang="en-US" sz="4000" smtClean="0"/>
            </a:br>
            <a:r>
              <a:rPr lang="en-US" altLang="en-US" sz="4000" smtClean="0"/>
              <a:t>Lengauer and Tarjan’s Algo</a:t>
            </a:r>
          </a:p>
        </p:txBody>
      </p:sp>
      <p:sp>
        <p:nvSpPr>
          <p:cNvPr id="33797" name="Rectangle 3"/>
          <p:cNvSpPr>
            <a:spLocks noGrp="1" noChangeArrowheads="1"/>
          </p:cNvSpPr>
          <p:nvPr>
            <p:ph type="body" idx="1"/>
          </p:nvPr>
        </p:nvSpPr>
        <p:spPr>
          <a:xfrm>
            <a:off x="457200" y="1939925"/>
            <a:ext cx="8229600" cy="4186238"/>
          </a:xfrm>
        </p:spPr>
        <p:txBody>
          <a:bodyPr/>
          <a:lstStyle/>
          <a:p>
            <a:pPr eaLnBrk="1" hangingPunct="1"/>
            <a:r>
              <a:rPr lang="en-US" altLang="en-US" smtClean="0"/>
              <a:t>Simple version: </a:t>
            </a:r>
            <a:r>
              <a:rPr lang="en-US" altLang="en-US" i="1" smtClean="0"/>
              <a:t>O( E x logN</a:t>
            </a:r>
            <a:r>
              <a:rPr lang="en-US" altLang="en-US" smtClean="0"/>
              <a:t> )</a:t>
            </a:r>
          </a:p>
          <a:p>
            <a:pPr eaLnBrk="1" hangingPunct="1"/>
            <a:endParaRPr lang="en-US" altLang="en-US" smtClean="0"/>
          </a:p>
          <a:p>
            <a:pPr eaLnBrk="1" hangingPunct="1"/>
            <a:r>
              <a:rPr lang="en-US" altLang="en-US" smtClean="0"/>
              <a:t>Sophisticated version: </a:t>
            </a:r>
            <a:r>
              <a:rPr lang="en-US" altLang="en-US" i="1" smtClean="0"/>
              <a:t>O</a:t>
            </a:r>
            <a:r>
              <a:rPr lang="en-US" altLang="en-US" smtClean="0"/>
              <a:t>(</a:t>
            </a:r>
            <a:r>
              <a:rPr lang="en-US" altLang="en-US" i="1" smtClean="0"/>
              <a:t> E x </a:t>
            </a:r>
            <a:r>
              <a:rPr lang="en-US" altLang="en-US" i="1" smtClean="0">
                <a:sym typeface="Symbol" panose="05050102010706020507" pitchFamily="18" charset="2"/>
              </a:rPr>
              <a:t></a:t>
            </a:r>
            <a:r>
              <a:rPr lang="en-US" altLang="en-US" smtClean="0">
                <a:sym typeface="Symbol" panose="05050102010706020507" pitchFamily="18" charset="2"/>
              </a:rPr>
              <a:t>(</a:t>
            </a:r>
            <a:r>
              <a:rPr lang="en-US" altLang="en-US" i="1" smtClean="0"/>
              <a:t>E,N</a:t>
            </a:r>
            <a:r>
              <a:rPr lang="en-US" altLang="en-US" smtClean="0"/>
              <a:t>)) </a:t>
            </a:r>
          </a:p>
          <a:p>
            <a:pPr lvl="1" eaLnBrk="1" hangingPunct="1"/>
            <a:r>
              <a:rPr lang="en-US" altLang="en-US" i="1" smtClean="0"/>
              <a:t> </a:t>
            </a:r>
            <a:r>
              <a:rPr lang="en-US" altLang="en-US" i="1" smtClean="0">
                <a:latin typeface="Symbol" panose="05050102010706020507" pitchFamily="18" charset="2"/>
              </a:rPr>
              <a:t>a</a:t>
            </a:r>
            <a:r>
              <a:rPr lang="en-US" altLang="en-US" smtClean="0"/>
              <a:t> is the inverse Ackermann’s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481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3CAC24D-97BE-4017-96BB-D6E6500A2B42}" type="slidenum">
              <a:rPr lang="en-US" altLang="en-US" sz="1400">
                <a:solidFill>
                  <a:srgbClr val="660066"/>
                </a:solidFill>
              </a:rPr>
              <a:pPr eaLnBrk="1" hangingPunct="1">
                <a:spcBef>
                  <a:spcPct val="0"/>
                </a:spcBef>
                <a:buClrTx/>
                <a:buSzTx/>
                <a:buFontTx/>
                <a:buNone/>
              </a:pPr>
              <a:t>21</a:t>
            </a:fld>
            <a:endParaRPr lang="en-US" altLang="en-US" sz="1400">
              <a:solidFill>
                <a:srgbClr val="660066"/>
              </a:solidFill>
            </a:endParaRPr>
          </a:p>
        </p:txBody>
      </p:sp>
      <p:sp>
        <p:nvSpPr>
          <p:cNvPr id="34820" name="Rectangle 2"/>
          <p:cNvSpPr>
            <a:spLocks noGrp="1" noChangeArrowheads="1"/>
          </p:cNvSpPr>
          <p:nvPr>
            <p:ph type="title"/>
          </p:nvPr>
        </p:nvSpPr>
        <p:spPr/>
        <p:txBody>
          <a:bodyPr/>
          <a:lstStyle/>
          <a:p>
            <a:pPr eaLnBrk="1" hangingPunct="1"/>
            <a:r>
              <a:rPr lang="en-US" altLang="en-US" smtClean="0"/>
              <a:t>Depth First Search</a:t>
            </a:r>
          </a:p>
        </p:txBody>
      </p:sp>
      <p:sp>
        <p:nvSpPr>
          <p:cNvPr id="34821" name="Rectangle 3"/>
          <p:cNvSpPr>
            <a:spLocks noGrp="1" noChangeArrowheads="1"/>
          </p:cNvSpPr>
          <p:nvPr>
            <p:ph type="body" idx="1"/>
          </p:nvPr>
        </p:nvSpPr>
        <p:spPr>
          <a:xfrm>
            <a:off x="892175" y="1600200"/>
            <a:ext cx="7794625" cy="4525963"/>
          </a:xfrm>
        </p:spPr>
        <p:txBody>
          <a:bodyPr/>
          <a:lstStyle/>
          <a:p>
            <a:pPr eaLnBrk="1" hangingPunct="1">
              <a:lnSpc>
                <a:spcPct val="80000"/>
              </a:lnSpc>
              <a:buFont typeface="Arial Unicode MS" panose="020B0604020202020204" pitchFamily="34" charset="-128"/>
              <a:buNone/>
            </a:pPr>
            <a:r>
              <a:rPr lang="en-US" altLang="en-US" sz="2800" smtClean="0">
                <a:solidFill>
                  <a:srgbClr val="660066"/>
                </a:solidFill>
              </a:rPr>
              <a:t>dfs(</a:t>
            </a:r>
            <a:r>
              <a:rPr lang="en-US" altLang="en-US" sz="2800" i="1" smtClean="0">
                <a:solidFill>
                  <a:srgbClr val="660066"/>
                </a:solidFill>
              </a:rPr>
              <a:t>v</a:t>
            </a: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visit(</a:t>
            </a:r>
            <a:r>
              <a:rPr lang="en-US" altLang="en-US" sz="2800" i="1" smtClean="0">
                <a:solidFill>
                  <a:srgbClr val="660066"/>
                </a:solidFill>
              </a:rPr>
              <a:t>v</a:t>
            </a: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for each child </a:t>
            </a:r>
            <a:r>
              <a:rPr lang="en-US" altLang="en-US" sz="2800" i="1" smtClean="0">
                <a:solidFill>
                  <a:srgbClr val="660066"/>
                </a:solidFill>
              </a:rPr>
              <a:t>w</a:t>
            </a:r>
            <a:r>
              <a:rPr lang="en-US" altLang="en-US" sz="2800" smtClean="0">
                <a:solidFill>
                  <a:srgbClr val="660066"/>
                </a:solidFill>
              </a:rPr>
              <a:t> of </a:t>
            </a:r>
            <a:r>
              <a:rPr lang="en-US" altLang="en-US" sz="2800" i="1" smtClean="0">
                <a:solidFill>
                  <a:srgbClr val="660066"/>
                </a:solidFill>
              </a:rPr>
              <a:t>v</a:t>
            </a: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if </a:t>
            </a:r>
            <a:r>
              <a:rPr lang="en-US" altLang="en-US" sz="2800" i="1" smtClean="0">
                <a:solidFill>
                  <a:srgbClr val="660066"/>
                </a:solidFill>
              </a:rPr>
              <a:t>w</a:t>
            </a:r>
            <a:r>
              <a:rPr lang="en-US" altLang="en-US" sz="2800" smtClean="0">
                <a:solidFill>
                  <a:srgbClr val="660066"/>
                </a:solidFill>
              </a:rPr>
              <a:t> is unvisited </a:t>
            </a:r>
          </a:p>
          <a:p>
            <a:pPr eaLnBrk="1" hangingPunct="1">
              <a:lnSpc>
                <a:spcPct val="80000"/>
              </a:lnSpc>
              <a:buFont typeface="Arial Unicode MS" panose="020B0604020202020204" pitchFamily="34" charset="-128"/>
              <a:buNone/>
            </a:pPr>
            <a:r>
              <a:rPr lang="en-US" altLang="en-US" sz="2800" smtClean="0">
                <a:solidFill>
                  <a:srgbClr val="660066"/>
                </a:solidFill>
              </a:rPr>
              <a:t>          { dfs(</a:t>
            </a:r>
            <a:r>
              <a:rPr lang="en-US" altLang="en-US" sz="2800" i="1" smtClean="0">
                <a:solidFill>
                  <a:srgbClr val="660066"/>
                </a:solidFill>
              </a:rPr>
              <a:t>w</a:t>
            </a: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 Build depth first spanning tree </a:t>
            </a:r>
            <a:r>
              <a:rPr lang="en-US" altLang="en-US" sz="2800" smtClean="0">
                <a:solidFill>
                  <a:srgbClr val="FF0000"/>
                </a:solidFill>
              </a:rPr>
              <a:t>T</a:t>
            </a:r>
            <a:endParaRPr lang="en-US" altLang="en-US" sz="2800" smtClean="0">
              <a:solidFill>
                <a:srgbClr val="660066"/>
              </a:solidFill>
            </a:endParaRPr>
          </a:p>
          <a:p>
            <a:pPr eaLnBrk="1" hangingPunct="1">
              <a:lnSpc>
                <a:spcPct val="80000"/>
              </a:lnSpc>
              <a:buFont typeface="Arial Unicode MS" panose="020B0604020202020204" pitchFamily="34" charset="-128"/>
              <a:buNone/>
            </a:pPr>
            <a:r>
              <a:rPr lang="en-US" altLang="en-US" sz="2800" smtClean="0">
                <a:solidFill>
                  <a:srgbClr val="660066"/>
                </a:solidFill>
              </a:rPr>
              <a:t>            add edge </a:t>
            </a:r>
            <a:r>
              <a:rPr lang="en-US" altLang="en-US" sz="2800" i="1" smtClean="0">
                <a:solidFill>
                  <a:srgbClr val="660066"/>
                </a:solidFill>
              </a:rPr>
              <a:t>v</a:t>
            </a:r>
            <a:r>
              <a:rPr lang="en-US" altLang="en-US" sz="2800" smtClean="0">
                <a:solidFill>
                  <a:srgbClr val="660066"/>
                </a:solidFill>
                <a:cs typeface="Arial" panose="020B0604020202020204" pitchFamily="34" charset="0"/>
              </a:rPr>
              <a:t>→</a:t>
            </a:r>
            <a:r>
              <a:rPr lang="en-US" altLang="en-US" sz="2800" i="1" smtClean="0">
                <a:solidFill>
                  <a:srgbClr val="660066"/>
                </a:solidFill>
              </a:rPr>
              <a:t>w </a:t>
            </a:r>
            <a:r>
              <a:rPr lang="en-US" altLang="en-US" sz="2800" smtClean="0">
                <a:solidFill>
                  <a:srgbClr val="660066"/>
                </a:solidFill>
              </a:rPr>
              <a:t>to tree </a:t>
            </a:r>
            <a:r>
              <a:rPr lang="en-US" altLang="en-US" sz="2800" smtClean="0">
                <a:solidFill>
                  <a:srgbClr val="FF0000"/>
                </a:solidFill>
              </a:rPr>
              <a:t>T</a:t>
            </a: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a:t>
            </a:r>
          </a:p>
          <a:p>
            <a:pPr eaLnBrk="1" hangingPunct="1">
              <a:lnSpc>
                <a:spcPct val="80000"/>
              </a:lnSpc>
              <a:buFont typeface="Arial Unicode MS" panose="020B0604020202020204" pitchFamily="34" charset="-128"/>
              <a:buNone/>
            </a:pPr>
            <a:r>
              <a:rPr lang="en-US" altLang="en-US" sz="2800" smtClean="0">
                <a:solidFill>
                  <a:srgbClr val="660066"/>
                </a:solidFill>
              </a:rPr>
              <a:t>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584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C2D0BDE-A207-4703-B733-158CB6CA5566}" type="slidenum">
              <a:rPr lang="en-US" altLang="en-US" sz="1400">
                <a:solidFill>
                  <a:srgbClr val="660066"/>
                </a:solidFill>
              </a:rPr>
              <a:pPr eaLnBrk="1" hangingPunct="1">
                <a:spcBef>
                  <a:spcPct val="0"/>
                </a:spcBef>
                <a:buClrTx/>
                <a:buSzTx/>
                <a:buFontTx/>
                <a:buNone/>
              </a:pPr>
              <a:t>22</a:t>
            </a:fld>
            <a:endParaRPr lang="en-US" altLang="en-US" sz="1400">
              <a:solidFill>
                <a:srgbClr val="660066"/>
              </a:solidFill>
            </a:endParaRPr>
          </a:p>
        </p:txBody>
      </p:sp>
      <p:sp>
        <p:nvSpPr>
          <p:cNvPr id="35844" name="Rectangle 2"/>
          <p:cNvSpPr>
            <a:spLocks noGrp="1" noChangeArrowheads="1"/>
          </p:cNvSpPr>
          <p:nvPr>
            <p:ph type="title"/>
          </p:nvPr>
        </p:nvSpPr>
        <p:spPr/>
        <p:txBody>
          <a:bodyPr/>
          <a:lstStyle/>
          <a:p>
            <a:pPr eaLnBrk="1" hangingPunct="1"/>
            <a:r>
              <a:rPr lang="en-US" altLang="en-US" smtClean="0"/>
              <a:t>Depth-First Search</a:t>
            </a:r>
          </a:p>
        </p:txBody>
      </p:sp>
      <p:sp>
        <p:nvSpPr>
          <p:cNvPr id="35845" name="Oval 4"/>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35846" name="Oval 5"/>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35847" name="Oval 6"/>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35848" name="Oval 7"/>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35849" name="Oval 8"/>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35850" name="Oval 9"/>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35851" name="Oval 10"/>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35852" name="Line 11"/>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3" name="Line 12"/>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 name="Line 13"/>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4"/>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5"/>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Line 16"/>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8" name="Line 17"/>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Line 18"/>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0" name="Freeform 19"/>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686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4540931C-E36E-47AA-9C81-BEAE6EFE1B1D}" type="slidenum">
              <a:rPr lang="en-US" altLang="en-US" sz="1400">
                <a:solidFill>
                  <a:srgbClr val="660066"/>
                </a:solidFill>
              </a:rPr>
              <a:pPr eaLnBrk="1" hangingPunct="1">
                <a:spcBef>
                  <a:spcPct val="0"/>
                </a:spcBef>
                <a:buClrTx/>
                <a:buSzTx/>
                <a:buFontTx/>
                <a:buNone/>
              </a:pPr>
              <a:t>23</a:t>
            </a:fld>
            <a:endParaRPr lang="en-US" altLang="en-US" sz="1400">
              <a:solidFill>
                <a:srgbClr val="660066"/>
              </a:solidFill>
            </a:endParaRPr>
          </a:p>
        </p:txBody>
      </p:sp>
      <p:sp>
        <p:nvSpPr>
          <p:cNvPr id="36868" name="Rectangle 2"/>
          <p:cNvSpPr>
            <a:spLocks noGrp="1" noChangeArrowheads="1"/>
          </p:cNvSpPr>
          <p:nvPr>
            <p:ph type="title"/>
          </p:nvPr>
        </p:nvSpPr>
        <p:spPr/>
        <p:txBody>
          <a:bodyPr/>
          <a:lstStyle/>
          <a:p>
            <a:pPr eaLnBrk="1" hangingPunct="1"/>
            <a:r>
              <a:rPr lang="en-US" altLang="en-US" smtClean="0"/>
              <a:t>Depth-First Search</a:t>
            </a:r>
          </a:p>
        </p:txBody>
      </p:sp>
      <p:sp>
        <p:nvSpPr>
          <p:cNvPr id="36869" name="Oval 3"/>
          <p:cNvSpPr>
            <a:spLocks noChangeArrowheads="1"/>
          </p:cNvSpPr>
          <p:nvPr/>
        </p:nvSpPr>
        <p:spPr bwMode="auto">
          <a:xfrm>
            <a:off x="4799013" y="1917700"/>
            <a:ext cx="549275" cy="50323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36870"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36871"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36872"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36873"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36874"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36875"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36876"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36885" name="Freeform 19"/>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789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2D1346F-1FB1-49EB-8BB8-FDBE8D7421C8}" type="slidenum">
              <a:rPr lang="en-US" altLang="en-US" sz="1400">
                <a:solidFill>
                  <a:srgbClr val="660066"/>
                </a:solidFill>
              </a:rPr>
              <a:pPr eaLnBrk="1" hangingPunct="1">
                <a:spcBef>
                  <a:spcPct val="0"/>
                </a:spcBef>
                <a:buClrTx/>
                <a:buSzTx/>
                <a:buFontTx/>
                <a:buNone/>
              </a:pPr>
              <a:t>24</a:t>
            </a:fld>
            <a:endParaRPr lang="en-US" altLang="en-US" sz="1400">
              <a:solidFill>
                <a:srgbClr val="660066"/>
              </a:solidFill>
            </a:endParaRPr>
          </a:p>
        </p:txBody>
      </p:sp>
      <p:sp>
        <p:nvSpPr>
          <p:cNvPr id="37892" name="Rectangle 2"/>
          <p:cNvSpPr>
            <a:spLocks noGrp="1" noChangeArrowheads="1"/>
          </p:cNvSpPr>
          <p:nvPr>
            <p:ph type="title"/>
          </p:nvPr>
        </p:nvSpPr>
        <p:spPr/>
        <p:txBody>
          <a:bodyPr/>
          <a:lstStyle/>
          <a:p>
            <a:pPr eaLnBrk="1" hangingPunct="1"/>
            <a:r>
              <a:rPr lang="en-US" altLang="en-US" smtClean="0"/>
              <a:t>Depth-First Search</a:t>
            </a:r>
          </a:p>
        </p:txBody>
      </p:sp>
      <p:sp>
        <p:nvSpPr>
          <p:cNvPr id="37893"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37894" name="Oval 4"/>
          <p:cNvSpPr>
            <a:spLocks noChangeArrowheads="1"/>
          </p:cNvSpPr>
          <p:nvPr/>
        </p:nvSpPr>
        <p:spPr bwMode="auto">
          <a:xfrm>
            <a:off x="3627438" y="3076575"/>
            <a:ext cx="549275" cy="50323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37895"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37896"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37897"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37898"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37899"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37900" name="Line 10"/>
          <p:cNvSpPr>
            <a:spLocks noChangeShapeType="1"/>
          </p:cNvSpPr>
          <p:nvPr/>
        </p:nvSpPr>
        <p:spPr bwMode="auto">
          <a:xfrm flipH="1">
            <a:off x="4008438" y="2408238"/>
            <a:ext cx="974725"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37909"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37910" name="Freeform 20"/>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891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0087900-CA97-477F-BA3C-09F89F66D7F3}" type="slidenum">
              <a:rPr lang="en-US" altLang="en-US" sz="1400">
                <a:solidFill>
                  <a:srgbClr val="660066"/>
                </a:solidFill>
              </a:rPr>
              <a:pPr eaLnBrk="1" hangingPunct="1">
                <a:spcBef>
                  <a:spcPct val="0"/>
                </a:spcBef>
                <a:buClrTx/>
                <a:buSzTx/>
                <a:buFontTx/>
                <a:buNone/>
              </a:pPr>
              <a:t>25</a:t>
            </a:fld>
            <a:endParaRPr lang="en-US" altLang="en-US" sz="1400">
              <a:solidFill>
                <a:srgbClr val="660066"/>
              </a:solidFill>
            </a:endParaRPr>
          </a:p>
        </p:txBody>
      </p:sp>
      <p:sp>
        <p:nvSpPr>
          <p:cNvPr id="38916" name="Rectangle 2"/>
          <p:cNvSpPr>
            <a:spLocks noGrp="1" noChangeArrowheads="1"/>
          </p:cNvSpPr>
          <p:nvPr>
            <p:ph type="title"/>
          </p:nvPr>
        </p:nvSpPr>
        <p:spPr/>
        <p:txBody>
          <a:bodyPr/>
          <a:lstStyle/>
          <a:p>
            <a:pPr eaLnBrk="1" hangingPunct="1"/>
            <a:r>
              <a:rPr lang="en-US" altLang="en-US" smtClean="0"/>
              <a:t>Depth-First Search</a:t>
            </a:r>
          </a:p>
        </p:txBody>
      </p:sp>
      <p:sp>
        <p:nvSpPr>
          <p:cNvPr id="38917"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38918"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38919"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38920"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38921" name="Oval 7"/>
          <p:cNvSpPr>
            <a:spLocks noChangeArrowheads="1"/>
          </p:cNvSpPr>
          <p:nvPr/>
        </p:nvSpPr>
        <p:spPr bwMode="auto">
          <a:xfrm>
            <a:off x="3611563" y="4219575"/>
            <a:ext cx="549275" cy="50323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38922"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38923"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38924"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13"/>
          <p:cNvSpPr>
            <a:spLocks noChangeShapeType="1"/>
          </p:cNvSpPr>
          <p:nvPr/>
        </p:nvSpPr>
        <p:spPr bwMode="auto">
          <a:xfrm flipH="1">
            <a:off x="3870325" y="3581400"/>
            <a:ext cx="15875" cy="669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38933"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38934"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38935" name="Freeform 21"/>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3993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04A5451-68B0-4363-92B2-7C69DF686F8D}" type="slidenum">
              <a:rPr lang="en-US" altLang="en-US" sz="1400">
                <a:solidFill>
                  <a:srgbClr val="660066"/>
                </a:solidFill>
              </a:rPr>
              <a:pPr eaLnBrk="1" hangingPunct="1">
                <a:spcBef>
                  <a:spcPct val="0"/>
                </a:spcBef>
                <a:buClrTx/>
                <a:buSzTx/>
                <a:buFontTx/>
                <a:buNone/>
              </a:pPr>
              <a:t>26</a:t>
            </a:fld>
            <a:endParaRPr lang="en-US" altLang="en-US" sz="1400">
              <a:solidFill>
                <a:srgbClr val="660066"/>
              </a:solidFill>
            </a:endParaRPr>
          </a:p>
        </p:txBody>
      </p:sp>
      <p:sp>
        <p:nvSpPr>
          <p:cNvPr id="39940" name="Rectangle 2"/>
          <p:cNvSpPr>
            <a:spLocks noGrp="1" noChangeArrowheads="1"/>
          </p:cNvSpPr>
          <p:nvPr>
            <p:ph type="title"/>
          </p:nvPr>
        </p:nvSpPr>
        <p:spPr/>
        <p:txBody>
          <a:bodyPr/>
          <a:lstStyle/>
          <a:p>
            <a:pPr eaLnBrk="1" hangingPunct="1"/>
            <a:r>
              <a:rPr lang="en-US" altLang="en-US" smtClean="0"/>
              <a:t>Depth-First Search</a:t>
            </a:r>
          </a:p>
        </p:txBody>
      </p:sp>
      <p:sp>
        <p:nvSpPr>
          <p:cNvPr id="39941"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39942"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39943"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39944"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39945"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39946" name="Oval 8"/>
          <p:cNvSpPr>
            <a:spLocks noChangeArrowheads="1"/>
          </p:cNvSpPr>
          <p:nvPr/>
        </p:nvSpPr>
        <p:spPr bwMode="auto">
          <a:xfrm>
            <a:off x="4359275" y="5224463"/>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39947"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39948"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Line 14"/>
          <p:cNvSpPr>
            <a:spLocks noChangeShapeType="1"/>
          </p:cNvSpPr>
          <p:nvPr/>
        </p:nvSpPr>
        <p:spPr bwMode="auto">
          <a:xfrm>
            <a:off x="3916363" y="4724400"/>
            <a:ext cx="503237" cy="5794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6"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39957"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39958"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39959"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39960" name="Freeform 22"/>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09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34B2003-985A-4C9A-AEEB-6D3F3CD4DFF8}" type="slidenum">
              <a:rPr lang="en-US" altLang="en-US" sz="1400">
                <a:solidFill>
                  <a:srgbClr val="660066"/>
                </a:solidFill>
              </a:rPr>
              <a:pPr eaLnBrk="1" hangingPunct="1">
                <a:spcBef>
                  <a:spcPct val="0"/>
                </a:spcBef>
                <a:buClrTx/>
                <a:buSzTx/>
                <a:buFontTx/>
                <a:buNone/>
              </a:pPr>
              <a:t>27</a:t>
            </a:fld>
            <a:endParaRPr lang="en-US" altLang="en-US" sz="1400">
              <a:solidFill>
                <a:srgbClr val="660066"/>
              </a:solidFill>
            </a:endParaRPr>
          </a:p>
        </p:txBody>
      </p:sp>
      <p:sp>
        <p:nvSpPr>
          <p:cNvPr id="40964" name="Rectangle 2"/>
          <p:cNvSpPr>
            <a:spLocks noGrp="1" noChangeArrowheads="1"/>
          </p:cNvSpPr>
          <p:nvPr>
            <p:ph type="title"/>
          </p:nvPr>
        </p:nvSpPr>
        <p:spPr/>
        <p:txBody>
          <a:bodyPr/>
          <a:lstStyle/>
          <a:p>
            <a:pPr eaLnBrk="1" hangingPunct="1"/>
            <a:r>
              <a:rPr lang="en-US" altLang="en-US" smtClean="0"/>
              <a:t>Depth-First Search</a:t>
            </a:r>
          </a:p>
        </p:txBody>
      </p:sp>
      <p:sp>
        <p:nvSpPr>
          <p:cNvPr id="40965"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0966"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0967"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0968" name="Oval 6"/>
          <p:cNvSpPr>
            <a:spLocks noChangeArrowheads="1"/>
          </p:cNvSpPr>
          <p:nvPr/>
        </p:nvSpPr>
        <p:spPr bwMode="auto">
          <a:xfrm>
            <a:off x="5957888" y="3122613"/>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0969"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0970"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0971"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0972"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 name="Line 16"/>
          <p:cNvSpPr>
            <a:spLocks noChangeShapeType="1"/>
          </p:cNvSpPr>
          <p:nvPr/>
        </p:nvSpPr>
        <p:spPr bwMode="auto">
          <a:xfrm flipV="1">
            <a:off x="4860925" y="3595688"/>
            <a:ext cx="1249363" cy="17684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0981"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0982"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0983"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0984"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0985" name="Freeform 23"/>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19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1429990-FE44-43FB-99F9-E6FFC9D1016F}" type="slidenum">
              <a:rPr lang="en-US" altLang="en-US" sz="1400">
                <a:solidFill>
                  <a:srgbClr val="660066"/>
                </a:solidFill>
              </a:rPr>
              <a:pPr eaLnBrk="1" hangingPunct="1">
                <a:spcBef>
                  <a:spcPct val="0"/>
                </a:spcBef>
                <a:buClrTx/>
                <a:buSzTx/>
                <a:buFontTx/>
                <a:buNone/>
              </a:pPr>
              <a:t>28</a:t>
            </a:fld>
            <a:endParaRPr lang="en-US" altLang="en-US" sz="1400">
              <a:solidFill>
                <a:srgbClr val="660066"/>
              </a:solidFill>
            </a:endParaRPr>
          </a:p>
        </p:txBody>
      </p:sp>
      <p:sp>
        <p:nvSpPr>
          <p:cNvPr id="41988" name="Rectangle 2"/>
          <p:cNvSpPr>
            <a:spLocks noGrp="1" noChangeArrowheads="1"/>
          </p:cNvSpPr>
          <p:nvPr>
            <p:ph type="title"/>
          </p:nvPr>
        </p:nvSpPr>
        <p:spPr/>
        <p:txBody>
          <a:bodyPr/>
          <a:lstStyle/>
          <a:p>
            <a:pPr eaLnBrk="1" hangingPunct="1"/>
            <a:r>
              <a:rPr lang="en-US" altLang="en-US" smtClean="0"/>
              <a:t>Depth-First Search</a:t>
            </a:r>
          </a:p>
        </p:txBody>
      </p:sp>
      <p:sp>
        <p:nvSpPr>
          <p:cNvPr id="41989"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1990"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1991"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1992"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1993"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1994"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1995" name="Oval 9"/>
          <p:cNvSpPr>
            <a:spLocks noChangeArrowheads="1"/>
          </p:cNvSpPr>
          <p:nvPr/>
        </p:nvSpPr>
        <p:spPr bwMode="auto">
          <a:xfrm>
            <a:off x="5899150" y="5164138"/>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1996"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7"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8"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17"/>
          <p:cNvSpPr>
            <a:spLocks noChangeShapeType="1"/>
          </p:cNvSpPr>
          <p:nvPr/>
        </p:nvSpPr>
        <p:spPr bwMode="auto">
          <a:xfrm flipH="1">
            <a:off x="6202363" y="3641725"/>
            <a:ext cx="92075" cy="15541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2005"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2006"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2007"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2008"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2009"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2010" name="Freeform 24"/>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30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6E7A118-D0FE-4482-B0AD-4A5FEAD39A40}" type="slidenum">
              <a:rPr lang="en-US" altLang="en-US" sz="1400">
                <a:solidFill>
                  <a:srgbClr val="660066"/>
                </a:solidFill>
              </a:rPr>
              <a:pPr eaLnBrk="1" hangingPunct="1">
                <a:spcBef>
                  <a:spcPct val="0"/>
                </a:spcBef>
                <a:buClrTx/>
                <a:buSzTx/>
                <a:buFontTx/>
                <a:buNone/>
              </a:pPr>
              <a:t>29</a:t>
            </a:fld>
            <a:endParaRPr lang="en-US" altLang="en-US" sz="1400">
              <a:solidFill>
                <a:srgbClr val="660066"/>
              </a:solidFill>
            </a:endParaRPr>
          </a:p>
        </p:txBody>
      </p:sp>
      <p:sp>
        <p:nvSpPr>
          <p:cNvPr id="43012" name="Rectangle 2"/>
          <p:cNvSpPr>
            <a:spLocks noGrp="1" noChangeArrowheads="1"/>
          </p:cNvSpPr>
          <p:nvPr>
            <p:ph type="title"/>
          </p:nvPr>
        </p:nvSpPr>
        <p:spPr/>
        <p:txBody>
          <a:bodyPr/>
          <a:lstStyle/>
          <a:p>
            <a:pPr eaLnBrk="1" hangingPunct="1"/>
            <a:r>
              <a:rPr lang="en-US" altLang="en-US" smtClean="0"/>
              <a:t>Depth-First Search</a:t>
            </a:r>
          </a:p>
        </p:txBody>
      </p:sp>
      <p:sp>
        <p:nvSpPr>
          <p:cNvPr id="43013"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3014"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3015" name="Oval 5"/>
          <p:cNvSpPr>
            <a:spLocks noChangeArrowheads="1"/>
          </p:cNvSpPr>
          <p:nvPr/>
        </p:nvSpPr>
        <p:spPr bwMode="auto">
          <a:xfrm>
            <a:off x="4786313" y="3090863"/>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3016"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3017"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3018"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3019"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3020"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11"/>
          <p:cNvSpPr>
            <a:spLocks noChangeShapeType="1"/>
          </p:cNvSpPr>
          <p:nvPr/>
        </p:nvSpPr>
        <p:spPr bwMode="auto">
          <a:xfrm flipH="1">
            <a:off x="5029200" y="2422525"/>
            <a:ext cx="15875" cy="6715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7"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8"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3029"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3030"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3031"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3032"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3033"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3034" name="Text Box 24"/>
          <p:cNvSpPr txBox="1">
            <a:spLocks noChangeArrowheads="1"/>
          </p:cNvSpPr>
          <p:nvPr/>
        </p:nvSpPr>
        <p:spPr bwMode="auto">
          <a:xfrm>
            <a:off x="4511675" y="3175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7</a:t>
            </a:r>
          </a:p>
        </p:txBody>
      </p:sp>
      <p:sp>
        <p:nvSpPr>
          <p:cNvPr id="43035" name="Freeform 25"/>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63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C4F4B3A-5424-4F42-A908-09C2E3E24934}" type="slidenum">
              <a:rPr lang="en-US" altLang="en-US" sz="1400">
                <a:solidFill>
                  <a:srgbClr val="660066"/>
                </a:solidFill>
              </a:rPr>
              <a:pPr eaLnBrk="1" hangingPunct="1">
                <a:spcBef>
                  <a:spcPct val="0"/>
                </a:spcBef>
                <a:buClrTx/>
                <a:buSzTx/>
                <a:buFontTx/>
                <a:buNone/>
              </a:pPr>
              <a:t>3</a:t>
            </a:fld>
            <a:endParaRPr lang="en-US" altLang="en-US" sz="1400">
              <a:solidFill>
                <a:srgbClr val="660066"/>
              </a:solidFill>
            </a:endParaRPr>
          </a:p>
        </p:txBody>
      </p:sp>
      <p:sp>
        <p:nvSpPr>
          <p:cNvPr id="16388" name="Rectangle 2"/>
          <p:cNvSpPr>
            <a:spLocks noGrp="1" noChangeArrowheads="1"/>
          </p:cNvSpPr>
          <p:nvPr>
            <p:ph type="title"/>
          </p:nvPr>
        </p:nvSpPr>
        <p:spPr>
          <a:xfrm>
            <a:off x="838200" y="2857500"/>
            <a:ext cx="7772400" cy="1143000"/>
          </a:xfrm>
        </p:spPr>
        <p:txBody>
          <a:bodyPr/>
          <a:lstStyle/>
          <a:p>
            <a:pPr eaLnBrk="1" hangingPunct="1"/>
            <a:r>
              <a:rPr lang="en-US" altLang="en-US" sz="5400" smtClean="0"/>
              <a:t>Control Flow Graphs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40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D44C45F-B71A-48C6-965E-CD1325351A72}" type="slidenum">
              <a:rPr lang="en-US" altLang="en-US" sz="1400">
                <a:solidFill>
                  <a:srgbClr val="660066"/>
                </a:solidFill>
              </a:rPr>
              <a:pPr eaLnBrk="1" hangingPunct="1">
                <a:spcBef>
                  <a:spcPct val="0"/>
                </a:spcBef>
                <a:buClrTx/>
                <a:buSzTx/>
                <a:buFontTx/>
                <a:buNone/>
              </a:pPr>
              <a:t>30</a:t>
            </a:fld>
            <a:endParaRPr lang="en-US" altLang="en-US" sz="1400">
              <a:solidFill>
                <a:srgbClr val="660066"/>
              </a:solidFill>
            </a:endParaRPr>
          </a:p>
        </p:txBody>
      </p:sp>
      <p:sp>
        <p:nvSpPr>
          <p:cNvPr id="44036" name="Rectangle 2"/>
          <p:cNvSpPr>
            <a:spLocks noGrp="1" noChangeArrowheads="1"/>
          </p:cNvSpPr>
          <p:nvPr>
            <p:ph type="title"/>
          </p:nvPr>
        </p:nvSpPr>
        <p:spPr/>
        <p:txBody>
          <a:bodyPr/>
          <a:lstStyle/>
          <a:p>
            <a:pPr eaLnBrk="1" hangingPunct="1"/>
            <a:r>
              <a:rPr lang="en-US" altLang="en-US" smtClean="0"/>
              <a:t>Depth-First Spanning Tree</a:t>
            </a:r>
          </a:p>
        </p:txBody>
      </p:sp>
      <p:sp>
        <p:nvSpPr>
          <p:cNvPr id="44037"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4038"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4039"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4040"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4041"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4042"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4043"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4044"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9"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4051"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4052"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4053"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4054"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4055"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4056" name="Text Box 24"/>
          <p:cNvSpPr txBox="1">
            <a:spLocks noChangeArrowheads="1"/>
          </p:cNvSpPr>
          <p:nvPr/>
        </p:nvSpPr>
        <p:spPr bwMode="auto">
          <a:xfrm>
            <a:off x="4511675" y="3175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50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71CA709-2F39-48CA-B660-B3A1C80C30A6}" type="slidenum">
              <a:rPr lang="en-US" altLang="en-US" sz="1400">
                <a:solidFill>
                  <a:srgbClr val="660066"/>
                </a:solidFill>
              </a:rPr>
              <a:pPr eaLnBrk="1" hangingPunct="1">
                <a:spcBef>
                  <a:spcPct val="0"/>
                </a:spcBef>
                <a:buClrTx/>
                <a:buSzTx/>
                <a:buFontTx/>
                <a:buNone/>
              </a:pPr>
              <a:t>31</a:t>
            </a:fld>
            <a:endParaRPr lang="en-US" altLang="en-US" sz="1400">
              <a:solidFill>
                <a:srgbClr val="660066"/>
              </a:solidFill>
            </a:endParaRPr>
          </a:p>
        </p:txBody>
      </p:sp>
      <p:sp>
        <p:nvSpPr>
          <p:cNvPr id="45060" name="Rectangle 2"/>
          <p:cNvSpPr>
            <a:spLocks noGrp="1" noChangeArrowheads="1"/>
          </p:cNvSpPr>
          <p:nvPr>
            <p:ph type="title"/>
          </p:nvPr>
        </p:nvSpPr>
        <p:spPr/>
        <p:txBody>
          <a:bodyPr/>
          <a:lstStyle/>
          <a:p>
            <a:pPr eaLnBrk="1" hangingPunct="1"/>
            <a:r>
              <a:rPr lang="en-US" altLang="en-US" smtClean="0"/>
              <a:t>Some definitions</a:t>
            </a:r>
          </a:p>
        </p:txBody>
      </p:sp>
      <p:sp>
        <p:nvSpPr>
          <p:cNvPr id="45061" name="Rectangle 3"/>
          <p:cNvSpPr>
            <a:spLocks noGrp="1" noChangeArrowheads="1"/>
          </p:cNvSpPr>
          <p:nvPr>
            <p:ph type="body" idx="1"/>
          </p:nvPr>
        </p:nvSpPr>
        <p:spPr/>
        <p:txBody>
          <a:bodyPr/>
          <a:lstStyle/>
          <a:p>
            <a:pPr eaLnBrk="1" hangingPunct="1">
              <a:lnSpc>
                <a:spcPct val="80000"/>
              </a:lnSpc>
            </a:pPr>
            <a:r>
              <a:rPr lang="en-US" altLang="en-US" sz="2800" smtClean="0"/>
              <a:t>A node </a:t>
            </a:r>
            <a:r>
              <a:rPr lang="en-US" altLang="en-US" sz="2800" i="1" smtClean="0"/>
              <a:t>v</a:t>
            </a:r>
            <a:r>
              <a:rPr lang="en-US" altLang="en-US" sz="2800" smtClean="0"/>
              <a:t> is an </a:t>
            </a:r>
            <a:r>
              <a:rPr lang="en-US" altLang="en-US" sz="2800" smtClean="0">
                <a:solidFill>
                  <a:srgbClr val="333300"/>
                </a:solidFill>
              </a:rPr>
              <a:t>ancestor</a:t>
            </a:r>
            <a:r>
              <a:rPr lang="en-US" altLang="en-US" sz="2800" smtClean="0"/>
              <a:t> of node </a:t>
            </a:r>
            <a:r>
              <a:rPr lang="en-US" altLang="en-US" sz="2800" i="1" smtClean="0"/>
              <a:t>w</a:t>
            </a:r>
            <a:r>
              <a:rPr lang="en-US" altLang="en-US" sz="2800" smtClean="0"/>
              <a:t> if </a:t>
            </a:r>
          </a:p>
          <a:p>
            <a:pPr lvl="1" eaLnBrk="1" hangingPunct="1">
              <a:lnSpc>
                <a:spcPct val="80000"/>
              </a:lnSpc>
            </a:pPr>
            <a:r>
              <a:rPr lang="en-US" altLang="en-US" sz="2400" i="1" smtClean="0"/>
              <a:t>v</a:t>
            </a:r>
            <a:r>
              <a:rPr lang="en-US" altLang="en-US" sz="2400" smtClean="0"/>
              <a:t> = </a:t>
            </a:r>
            <a:r>
              <a:rPr lang="en-US" altLang="en-US" sz="2400" i="1" smtClean="0"/>
              <a:t>w</a:t>
            </a:r>
            <a:r>
              <a:rPr lang="en-US" altLang="en-US" sz="2400" smtClean="0"/>
              <a:t> or </a:t>
            </a:r>
          </a:p>
          <a:p>
            <a:pPr lvl="1" eaLnBrk="1" hangingPunct="1">
              <a:lnSpc>
                <a:spcPct val="80000"/>
              </a:lnSpc>
            </a:pPr>
            <a:r>
              <a:rPr lang="en-US" altLang="en-US" sz="2400" smtClean="0"/>
              <a:t>there is a path in the depth first spanning tree from </a:t>
            </a:r>
            <a:r>
              <a:rPr lang="en-US" altLang="en-US" sz="2400" i="1" smtClean="0"/>
              <a:t>v</a:t>
            </a:r>
            <a:r>
              <a:rPr lang="en-US" altLang="en-US" sz="2400" smtClean="0"/>
              <a:t> to </a:t>
            </a:r>
            <a:r>
              <a:rPr lang="en-US" altLang="en-US" sz="2400" i="1" smtClean="0"/>
              <a:t>w</a:t>
            </a:r>
          </a:p>
          <a:p>
            <a:pPr lvl="1" eaLnBrk="1" hangingPunct="1">
              <a:lnSpc>
                <a:spcPct val="80000"/>
              </a:lnSpc>
            </a:pPr>
            <a:endParaRPr lang="en-US" altLang="en-US" sz="2400" i="1" smtClean="0"/>
          </a:p>
          <a:p>
            <a:pPr eaLnBrk="1" hangingPunct="1">
              <a:lnSpc>
                <a:spcPct val="80000"/>
              </a:lnSpc>
            </a:pPr>
            <a:r>
              <a:rPr lang="en-US" altLang="en-US" sz="2800" smtClean="0"/>
              <a:t>Node </a:t>
            </a:r>
            <a:r>
              <a:rPr lang="en-US" altLang="en-US" sz="2800" i="1" smtClean="0"/>
              <a:t>v</a:t>
            </a:r>
            <a:r>
              <a:rPr lang="en-US" altLang="en-US" sz="2800" smtClean="0"/>
              <a:t> is a </a:t>
            </a:r>
            <a:r>
              <a:rPr lang="en-US" altLang="en-US" sz="2800" smtClean="0">
                <a:solidFill>
                  <a:srgbClr val="333300"/>
                </a:solidFill>
              </a:rPr>
              <a:t>proper ancestor</a:t>
            </a:r>
            <a:r>
              <a:rPr lang="en-US" altLang="en-US" sz="2800" smtClean="0"/>
              <a:t> of node </a:t>
            </a:r>
            <a:r>
              <a:rPr lang="en-US" altLang="en-US" sz="2800" i="1" smtClean="0"/>
              <a:t>w</a:t>
            </a:r>
            <a:r>
              <a:rPr lang="en-US" altLang="en-US" sz="2800" smtClean="0"/>
              <a:t> if </a:t>
            </a:r>
            <a:r>
              <a:rPr lang="en-US" altLang="en-US" sz="2800" i="1" smtClean="0"/>
              <a:t>v</a:t>
            </a:r>
            <a:r>
              <a:rPr lang="en-US" altLang="en-US" sz="2800" smtClean="0"/>
              <a:t> is an </a:t>
            </a:r>
            <a:r>
              <a:rPr lang="en-US" altLang="en-US" sz="2800" smtClean="0">
                <a:solidFill>
                  <a:srgbClr val="333300"/>
                </a:solidFill>
              </a:rPr>
              <a:t>ancestor</a:t>
            </a:r>
            <a:r>
              <a:rPr lang="en-US" altLang="en-US" sz="2800" smtClean="0"/>
              <a:t> of </a:t>
            </a:r>
            <a:r>
              <a:rPr lang="en-US" altLang="en-US" sz="2800" i="1" smtClean="0"/>
              <a:t>w</a:t>
            </a:r>
            <a:r>
              <a:rPr lang="en-US" altLang="en-US" sz="2800" smtClean="0"/>
              <a:t> and </a:t>
            </a:r>
            <a:r>
              <a:rPr lang="en-US" altLang="en-US" sz="2800" i="1" smtClean="0"/>
              <a:t>v</a:t>
            </a:r>
            <a:r>
              <a:rPr lang="en-US" altLang="en-US" sz="2800" smtClean="0"/>
              <a:t> </a:t>
            </a:r>
            <a:r>
              <a:rPr lang="en-US" altLang="en-US" sz="2800" smtClean="0">
                <a:sym typeface="Symbol" panose="05050102010706020507" pitchFamily="18" charset="2"/>
              </a:rPr>
              <a:t> </a:t>
            </a:r>
            <a:r>
              <a:rPr lang="en-US" altLang="en-US" sz="2800" i="1" smtClean="0"/>
              <a:t>w</a:t>
            </a:r>
          </a:p>
          <a:p>
            <a:pPr eaLnBrk="1" hangingPunct="1">
              <a:lnSpc>
                <a:spcPct val="80000"/>
              </a:lnSpc>
            </a:pPr>
            <a:endParaRPr lang="en-US" altLang="en-US" sz="2800" smtClean="0"/>
          </a:p>
          <a:p>
            <a:pPr eaLnBrk="1" hangingPunct="1">
              <a:lnSpc>
                <a:spcPct val="80000"/>
              </a:lnSpc>
            </a:pPr>
            <a:r>
              <a:rPr lang="en-US" altLang="en-US" sz="2800" smtClean="0"/>
              <a:t>Let </a:t>
            </a:r>
            <a:r>
              <a:rPr lang="en-US" altLang="en-US" sz="2800" i="1" smtClean="0"/>
              <a:t>dfn</a:t>
            </a:r>
            <a:r>
              <a:rPr lang="en-US" altLang="en-US" sz="2800" smtClean="0"/>
              <a:t>(</a:t>
            </a:r>
            <a:r>
              <a:rPr lang="en-US" altLang="en-US" sz="2800" i="1" smtClean="0"/>
              <a:t>v</a:t>
            </a:r>
            <a:r>
              <a:rPr lang="en-US" altLang="en-US" sz="2800" smtClean="0"/>
              <a:t>) be the </a:t>
            </a:r>
            <a:r>
              <a:rPr lang="en-US" altLang="en-US" sz="2800" smtClean="0">
                <a:solidFill>
                  <a:srgbClr val="333300"/>
                </a:solidFill>
              </a:rPr>
              <a:t>depth first numbering</a:t>
            </a:r>
            <a:r>
              <a:rPr lang="en-US" altLang="en-US" sz="2800" smtClean="0"/>
              <a:t> of node </a:t>
            </a:r>
            <a:r>
              <a:rPr lang="en-US" altLang="en-US" sz="2800" i="1" smtClean="0"/>
              <a:t>v. </a:t>
            </a:r>
            <a:r>
              <a:rPr lang="en-US" altLang="en-US" sz="2800" smtClean="0"/>
              <a:t>Let </a:t>
            </a:r>
            <a:r>
              <a:rPr lang="en-US" altLang="en-US" sz="2800" i="1" smtClean="0"/>
              <a:t>T</a:t>
            </a:r>
            <a:r>
              <a:rPr lang="en-US" altLang="en-US" sz="2800" smtClean="0"/>
              <a:t> be the depth first spanning tree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608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E40CBCB-D9C4-445C-AA0D-C8BF2DE4702D}" type="slidenum">
              <a:rPr lang="en-US" altLang="en-US" sz="1400">
                <a:solidFill>
                  <a:srgbClr val="660066"/>
                </a:solidFill>
              </a:rPr>
              <a:pPr eaLnBrk="1" hangingPunct="1">
                <a:spcBef>
                  <a:spcPct val="0"/>
                </a:spcBef>
                <a:buClrTx/>
                <a:buSzTx/>
                <a:buFontTx/>
                <a:buNone/>
              </a:pPr>
              <a:t>32</a:t>
            </a:fld>
            <a:endParaRPr lang="en-US" altLang="en-US" sz="1400">
              <a:solidFill>
                <a:srgbClr val="660066"/>
              </a:solidFill>
            </a:endParaRPr>
          </a:p>
        </p:txBody>
      </p:sp>
      <p:sp>
        <p:nvSpPr>
          <p:cNvPr id="46084" name="Rectangle 2"/>
          <p:cNvSpPr>
            <a:spLocks noGrp="1" noChangeArrowheads="1"/>
          </p:cNvSpPr>
          <p:nvPr>
            <p:ph type="title"/>
          </p:nvPr>
        </p:nvSpPr>
        <p:spPr/>
        <p:txBody>
          <a:bodyPr/>
          <a:lstStyle/>
          <a:p>
            <a:pPr eaLnBrk="1" hangingPunct="1"/>
            <a:r>
              <a:rPr lang="en-US" altLang="en-US" smtClean="0"/>
              <a:t>Semidominators</a:t>
            </a:r>
          </a:p>
        </p:txBody>
      </p:sp>
      <p:sp>
        <p:nvSpPr>
          <p:cNvPr id="46085" name="Rectangle 3"/>
          <p:cNvSpPr>
            <a:spLocks noGrp="1" noChangeArrowheads="1"/>
          </p:cNvSpPr>
          <p:nvPr>
            <p:ph type="body" idx="1"/>
          </p:nvPr>
        </p:nvSpPr>
        <p:spPr/>
        <p:txBody>
          <a:bodyPr/>
          <a:lstStyle/>
          <a:p>
            <a:pPr eaLnBrk="1" hangingPunct="1"/>
            <a:r>
              <a:rPr lang="en-US" altLang="en-US" smtClean="0"/>
              <a:t>The </a:t>
            </a:r>
            <a:r>
              <a:rPr lang="en-US" altLang="en-US" smtClean="0">
                <a:solidFill>
                  <a:srgbClr val="333300"/>
                </a:solidFill>
              </a:rPr>
              <a:t>semidominator </a:t>
            </a:r>
            <a:r>
              <a:rPr lang="en-US" altLang="en-US" smtClean="0"/>
              <a:t>of a node w (w </a:t>
            </a:r>
            <a:r>
              <a:rPr lang="en-US" altLang="en-US" smtClean="0">
                <a:sym typeface="Symbol" panose="05050102010706020507" pitchFamily="18" charset="2"/>
              </a:rPr>
              <a:t></a:t>
            </a:r>
            <a:r>
              <a:rPr lang="en-US" altLang="en-US" smtClean="0"/>
              <a:t> START) is the node v with the smallest depth first number such that there is a path </a:t>
            </a:r>
            <a:r>
              <a:rPr lang="en-US" altLang="en-US" i="1" smtClean="0"/>
              <a:t>v</a:t>
            </a:r>
            <a:r>
              <a:rPr lang="en-US" altLang="en-US" baseline="-25000" smtClean="0"/>
              <a:t>0</a:t>
            </a:r>
            <a:r>
              <a:rPr lang="en-US" altLang="en-US" smtClean="0">
                <a:cs typeface="Arial" panose="020B0604020202020204" pitchFamily="34" charset="0"/>
              </a:rPr>
              <a:t>→</a:t>
            </a:r>
            <a:r>
              <a:rPr lang="en-US" altLang="en-US" smtClean="0"/>
              <a:t> </a:t>
            </a:r>
            <a:r>
              <a:rPr lang="en-US" altLang="en-US" i="1" smtClean="0"/>
              <a:t>v</a:t>
            </a:r>
            <a:r>
              <a:rPr lang="en-US" altLang="en-US" baseline="-25000" smtClean="0"/>
              <a:t>1</a:t>
            </a:r>
            <a:r>
              <a:rPr lang="en-US" altLang="en-US" smtClean="0"/>
              <a:t> </a:t>
            </a:r>
            <a:r>
              <a:rPr lang="en-US" altLang="en-US" smtClean="0">
                <a:cs typeface="Arial" panose="020B0604020202020204" pitchFamily="34" charset="0"/>
              </a:rPr>
              <a:t>→</a:t>
            </a:r>
            <a:r>
              <a:rPr lang="en-US" altLang="en-US" smtClean="0"/>
              <a:t> …</a:t>
            </a:r>
            <a:r>
              <a:rPr lang="en-US" altLang="en-US" i="1" smtClean="0"/>
              <a:t> </a:t>
            </a:r>
            <a:r>
              <a:rPr lang="en-US" altLang="en-US" smtClean="0">
                <a:cs typeface="Arial" panose="020B0604020202020204" pitchFamily="34" charset="0"/>
              </a:rPr>
              <a:t>→</a:t>
            </a:r>
            <a:r>
              <a:rPr lang="en-US" altLang="en-US" i="1" smtClean="0"/>
              <a:t> v</a:t>
            </a:r>
            <a:r>
              <a:rPr lang="en-US" altLang="en-US" i="1" baseline="-25000" smtClean="0"/>
              <a:t>k-</a:t>
            </a:r>
            <a:r>
              <a:rPr lang="en-US" altLang="en-US" baseline="-25000" smtClean="0"/>
              <a:t>1</a:t>
            </a:r>
            <a:r>
              <a:rPr lang="en-US" altLang="en-US" smtClean="0"/>
              <a:t> </a:t>
            </a:r>
            <a:r>
              <a:rPr lang="en-US" altLang="en-US" smtClean="0">
                <a:cs typeface="Arial" panose="020B0604020202020204" pitchFamily="34" charset="0"/>
              </a:rPr>
              <a:t>→</a:t>
            </a:r>
            <a:r>
              <a:rPr lang="en-US" altLang="en-US" smtClean="0"/>
              <a:t> </a:t>
            </a:r>
            <a:r>
              <a:rPr lang="en-US" altLang="en-US" i="1" smtClean="0"/>
              <a:t>w</a:t>
            </a:r>
            <a:r>
              <a:rPr lang="en-US" altLang="en-US" smtClean="0"/>
              <a:t>, such that</a:t>
            </a:r>
            <a:r>
              <a:rPr lang="en-US" altLang="en-US" i="1" smtClean="0"/>
              <a:t> v</a:t>
            </a:r>
            <a:r>
              <a:rPr lang="en-US" altLang="en-US" smtClean="0"/>
              <a:t> = </a:t>
            </a:r>
            <a:r>
              <a:rPr lang="en-US" altLang="en-US" i="1" smtClean="0"/>
              <a:t>v</a:t>
            </a:r>
            <a:r>
              <a:rPr lang="en-US" altLang="en-US" baseline="-25000" smtClean="0"/>
              <a:t>0</a:t>
            </a:r>
            <a:r>
              <a:rPr lang="en-US" altLang="en-US" smtClean="0"/>
              <a:t> and </a:t>
            </a:r>
            <a:r>
              <a:rPr lang="en-US" altLang="en-US" i="1" smtClean="0"/>
              <a:t>dfn</a:t>
            </a:r>
            <a:r>
              <a:rPr lang="en-US" altLang="en-US" smtClean="0"/>
              <a:t>(</a:t>
            </a:r>
            <a:r>
              <a:rPr lang="en-US" altLang="en-US" i="1" smtClean="0"/>
              <a:t>v</a:t>
            </a:r>
            <a:r>
              <a:rPr lang="en-US" altLang="en-US" i="1" baseline="-25000" smtClean="0"/>
              <a:t>i</a:t>
            </a:r>
            <a:r>
              <a:rPr lang="en-US" altLang="en-US" smtClean="0"/>
              <a:t>) &gt; </a:t>
            </a:r>
            <a:r>
              <a:rPr lang="en-US" altLang="en-US" i="1" smtClean="0"/>
              <a:t>dfn</a:t>
            </a:r>
            <a:r>
              <a:rPr lang="en-US" altLang="en-US" smtClean="0"/>
              <a:t>(</a:t>
            </a:r>
            <a:r>
              <a:rPr lang="en-US" altLang="en-US" i="1" smtClean="0"/>
              <a:t>w</a:t>
            </a:r>
            <a:r>
              <a:rPr lang="en-US" altLang="en-US" smtClean="0"/>
              <a:t>) for 1 </a:t>
            </a:r>
            <a:r>
              <a:rPr lang="en-US" altLang="en-US" smtClean="0">
                <a:sym typeface="Symbol" panose="05050102010706020507" pitchFamily="18" charset="2"/>
              </a:rPr>
              <a:t></a:t>
            </a:r>
            <a:r>
              <a:rPr lang="en-US" altLang="en-US" smtClean="0"/>
              <a:t> </a:t>
            </a:r>
            <a:r>
              <a:rPr lang="en-US" altLang="en-US" i="1" smtClean="0"/>
              <a:t>i</a:t>
            </a:r>
            <a:r>
              <a:rPr lang="en-US" altLang="en-US" smtClean="0"/>
              <a:t> </a:t>
            </a:r>
            <a:r>
              <a:rPr lang="en-US" altLang="en-US" smtClean="0">
                <a:sym typeface="Symbol" panose="05050102010706020507" pitchFamily="18" charset="2"/>
              </a:rPr>
              <a:t></a:t>
            </a:r>
            <a:r>
              <a:rPr lang="en-US" altLang="en-US" smtClean="0"/>
              <a:t> </a:t>
            </a:r>
            <a:r>
              <a:rPr lang="en-US" altLang="en-US" i="1" smtClean="0"/>
              <a:t>k</a:t>
            </a:r>
            <a:r>
              <a:rPr lang="en-US" altLang="en-US" smtClean="0"/>
              <a:t>-1</a:t>
            </a:r>
          </a:p>
          <a:p>
            <a:pPr eaLnBrk="1" hangingPunct="1"/>
            <a:r>
              <a:rPr lang="en-US" altLang="en-US" smtClean="0"/>
              <a:t>Let </a:t>
            </a:r>
            <a:r>
              <a:rPr lang="en-US" altLang="en-US" i="1" smtClean="0"/>
              <a:t>sdno</a:t>
            </a:r>
            <a:r>
              <a:rPr lang="en-US" altLang="en-US" smtClean="0"/>
              <a:t>(</a:t>
            </a:r>
            <a:r>
              <a:rPr lang="en-US" altLang="en-US" i="1" smtClean="0"/>
              <a:t>w</a:t>
            </a:r>
            <a:r>
              <a:rPr lang="en-US" altLang="en-US" smtClean="0"/>
              <a:t>) be the depth first number of the semidominator of </a:t>
            </a:r>
            <a:r>
              <a:rPr lang="en-US" altLang="en-US" i="1" smtClean="0"/>
              <a:t>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710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0E96093-3E41-4509-899D-CDDB936B2639}" type="slidenum">
              <a:rPr lang="en-US" altLang="en-US" sz="1400">
                <a:solidFill>
                  <a:srgbClr val="660066"/>
                </a:solidFill>
              </a:rPr>
              <a:pPr eaLnBrk="1" hangingPunct="1">
                <a:spcBef>
                  <a:spcPct val="0"/>
                </a:spcBef>
                <a:buClrTx/>
                <a:buSzTx/>
                <a:buFontTx/>
                <a:buNone/>
              </a:pPr>
              <a:t>33</a:t>
            </a:fld>
            <a:endParaRPr lang="en-US" altLang="en-US" sz="1400">
              <a:solidFill>
                <a:srgbClr val="660066"/>
              </a:solidFill>
            </a:endParaRPr>
          </a:p>
        </p:txBody>
      </p:sp>
      <p:sp>
        <p:nvSpPr>
          <p:cNvPr id="47108" name="Rectangle 2"/>
          <p:cNvSpPr>
            <a:spLocks noGrp="1" noChangeArrowheads="1"/>
          </p:cNvSpPr>
          <p:nvPr>
            <p:ph type="title"/>
          </p:nvPr>
        </p:nvSpPr>
        <p:spPr/>
        <p:txBody>
          <a:bodyPr/>
          <a:lstStyle/>
          <a:p>
            <a:pPr eaLnBrk="1" hangingPunct="1"/>
            <a:r>
              <a:rPr lang="en-US" altLang="en-US" smtClean="0"/>
              <a:t>Semidominators</a:t>
            </a:r>
          </a:p>
        </p:txBody>
      </p:sp>
      <p:sp>
        <p:nvSpPr>
          <p:cNvPr id="47109"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7110"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7111"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7112"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7113"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7114" name="Oval 8"/>
          <p:cNvSpPr>
            <a:spLocks noChangeArrowheads="1"/>
          </p:cNvSpPr>
          <p:nvPr/>
        </p:nvSpPr>
        <p:spPr bwMode="auto">
          <a:xfrm>
            <a:off x="4359275" y="5224463"/>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7115"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7116"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Line 11"/>
          <p:cNvSpPr>
            <a:spLocks noChangeShapeType="1"/>
          </p:cNvSpPr>
          <p:nvPr/>
        </p:nvSpPr>
        <p:spPr bwMode="auto">
          <a:xfrm flipH="1">
            <a:off x="5029200" y="2422525"/>
            <a:ext cx="15875" cy="6715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Line 14"/>
          <p:cNvSpPr>
            <a:spLocks noChangeShapeType="1"/>
          </p:cNvSpPr>
          <p:nvPr/>
        </p:nvSpPr>
        <p:spPr bwMode="auto">
          <a:xfrm>
            <a:off x="3916363" y="4724400"/>
            <a:ext cx="503237" cy="5794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Line 15"/>
          <p:cNvSpPr>
            <a:spLocks noChangeShapeType="1"/>
          </p:cNvSpPr>
          <p:nvPr/>
        </p:nvSpPr>
        <p:spPr bwMode="auto">
          <a:xfrm flipH="1">
            <a:off x="4648200" y="3595688"/>
            <a:ext cx="411163" cy="16462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2"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3"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7125"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7126"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7127"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7128"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7129"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7130" name="Text Box 24"/>
          <p:cNvSpPr txBox="1">
            <a:spLocks noChangeArrowheads="1"/>
          </p:cNvSpPr>
          <p:nvPr/>
        </p:nvSpPr>
        <p:spPr bwMode="auto">
          <a:xfrm>
            <a:off x="4511675" y="3175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7</a:t>
            </a:r>
          </a:p>
        </p:txBody>
      </p:sp>
      <p:sp>
        <p:nvSpPr>
          <p:cNvPr id="47131" name="Freeform 25"/>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81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C5F2587B-498F-4568-BF3D-8757AA9455F9}" type="slidenum">
              <a:rPr lang="en-US" altLang="en-US" sz="1400">
                <a:solidFill>
                  <a:srgbClr val="660066"/>
                </a:solidFill>
              </a:rPr>
              <a:pPr eaLnBrk="1" hangingPunct="1">
                <a:spcBef>
                  <a:spcPct val="0"/>
                </a:spcBef>
                <a:buClrTx/>
                <a:buSzTx/>
                <a:buFontTx/>
                <a:buNone/>
              </a:pPr>
              <a:t>34</a:t>
            </a:fld>
            <a:endParaRPr lang="en-US" altLang="en-US" sz="1400">
              <a:solidFill>
                <a:srgbClr val="660066"/>
              </a:solidFill>
            </a:endParaRPr>
          </a:p>
        </p:txBody>
      </p:sp>
      <p:sp>
        <p:nvSpPr>
          <p:cNvPr id="48132" name="Rectangle 2"/>
          <p:cNvSpPr>
            <a:spLocks noGrp="1" noChangeArrowheads="1"/>
          </p:cNvSpPr>
          <p:nvPr>
            <p:ph type="title"/>
          </p:nvPr>
        </p:nvSpPr>
        <p:spPr/>
        <p:txBody>
          <a:bodyPr/>
          <a:lstStyle/>
          <a:p>
            <a:pPr eaLnBrk="1" hangingPunct="1"/>
            <a:r>
              <a:rPr lang="en-US" altLang="en-US" smtClean="0"/>
              <a:t>Semidominators</a:t>
            </a:r>
          </a:p>
        </p:txBody>
      </p:sp>
      <p:sp>
        <p:nvSpPr>
          <p:cNvPr id="48133"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8134"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8135"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8136"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8137"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8138" name="Oval 8"/>
          <p:cNvSpPr>
            <a:spLocks noChangeArrowheads="1"/>
          </p:cNvSpPr>
          <p:nvPr/>
        </p:nvSpPr>
        <p:spPr bwMode="auto">
          <a:xfrm>
            <a:off x="4359275" y="5224463"/>
            <a:ext cx="549275" cy="50323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8139"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8140"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Line 12"/>
          <p:cNvSpPr>
            <a:spLocks noChangeShapeType="1"/>
          </p:cNvSpPr>
          <p:nvPr/>
        </p:nvSpPr>
        <p:spPr bwMode="auto">
          <a:xfrm>
            <a:off x="5165725" y="2392363"/>
            <a:ext cx="990600" cy="7318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3"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4"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5" name="Line 15"/>
          <p:cNvSpPr>
            <a:spLocks noChangeShapeType="1"/>
          </p:cNvSpPr>
          <p:nvPr/>
        </p:nvSpPr>
        <p:spPr bwMode="auto">
          <a:xfrm flipH="1">
            <a:off x="4648200" y="3595688"/>
            <a:ext cx="411163" cy="164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6"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7"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8"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8149"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8150"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8151"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8152"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8153"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8154" name="Text Box 24"/>
          <p:cNvSpPr txBox="1">
            <a:spLocks noChangeArrowheads="1"/>
          </p:cNvSpPr>
          <p:nvPr/>
        </p:nvSpPr>
        <p:spPr bwMode="auto">
          <a:xfrm>
            <a:off x="4511675" y="3175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7</a:t>
            </a:r>
          </a:p>
        </p:txBody>
      </p:sp>
      <p:sp>
        <p:nvSpPr>
          <p:cNvPr id="48155" name="Freeform 25"/>
          <p:cNvSpPr>
            <a:spLocks/>
          </p:cNvSpPr>
          <p:nvPr/>
        </p:nvSpPr>
        <p:spPr bwMode="auto">
          <a:xfrm>
            <a:off x="5105400" y="2408238"/>
            <a:ext cx="290513" cy="746125"/>
          </a:xfrm>
          <a:custGeom>
            <a:avLst/>
            <a:gdLst>
              <a:gd name="T0" fmla="*/ 146169314 w 183"/>
              <a:gd name="T1" fmla="*/ 1184473438 h 470"/>
              <a:gd name="T2" fmla="*/ 435988575 w 183"/>
              <a:gd name="T3" fmla="*/ 677922825 h 470"/>
              <a:gd name="T4" fmla="*/ 0 w 183"/>
              <a:gd name="T5" fmla="*/ 0 h 470"/>
              <a:gd name="T6" fmla="*/ 0 60000 65536"/>
              <a:gd name="T7" fmla="*/ 0 60000 65536"/>
              <a:gd name="T8" fmla="*/ 0 60000 65536"/>
            </a:gdLst>
            <a:ahLst/>
            <a:cxnLst>
              <a:cxn ang="T6">
                <a:pos x="T0" y="T1"/>
              </a:cxn>
              <a:cxn ang="T7">
                <a:pos x="T2" y="T3"/>
              </a:cxn>
              <a:cxn ang="T8">
                <a:pos x="T4" y="T5"/>
              </a:cxn>
            </a:cxnLst>
            <a:rect l="0" t="0" r="r" b="b"/>
            <a:pathLst>
              <a:path w="183" h="470">
                <a:moveTo>
                  <a:pt x="58" y="470"/>
                </a:moveTo>
                <a:cubicBezTo>
                  <a:pt x="120" y="408"/>
                  <a:pt x="183" y="347"/>
                  <a:pt x="173" y="269"/>
                </a:cubicBezTo>
                <a:cubicBezTo>
                  <a:pt x="163" y="191"/>
                  <a:pt x="81" y="95"/>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56" name="Text Box 31"/>
          <p:cNvSpPr txBox="1">
            <a:spLocks noChangeArrowheads="1"/>
          </p:cNvSpPr>
          <p:nvPr/>
        </p:nvSpPr>
        <p:spPr bwMode="auto">
          <a:xfrm>
            <a:off x="4895850" y="52943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4915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F1FBF9B-E71D-41E0-BEB2-FE5DBAF9CCCB}" type="slidenum">
              <a:rPr lang="en-US" altLang="en-US" sz="1400">
                <a:solidFill>
                  <a:srgbClr val="660066"/>
                </a:solidFill>
              </a:rPr>
              <a:pPr eaLnBrk="1" hangingPunct="1">
                <a:spcBef>
                  <a:spcPct val="0"/>
                </a:spcBef>
                <a:buClrTx/>
                <a:buSzTx/>
                <a:buFontTx/>
                <a:buNone/>
              </a:pPr>
              <a:t>35</a:t>
            </a:fld>
            <a:endParaRPr lang="en-US" altLang="en-US" sz="1400">
              <a:solidFill>
                <a:srgbClr val="660066"/>
              </a:solidFill>
            </a:endParaRPr>
          </a:p>
        </p:txBody>
      </p:sp>
      <p:sp>
        <p:nvSpPr>
          <p:cNvPr id="49156" name="Rectangle 2"/>
          <p:cNvSpPr>
            <a:spLocks noGrp="1" noChangeArrowheads="1"/>
          </p:cNvSpPr>
          <p:nvPr>
            <p:ph type="title"/>
          </p:nvPr>
        </p:nvSpPr>
        <p:spPr/>
        <p:txBody>
          <a:bodyPr/>
          <a:lstStyle/>
          <a:p>
            <a:pPr eaLnBrk="1" hangingPunct="1"/>
            <a:r>
              <a:rPr lang="en-US" altLang="en-US" smtClean="0"/>
              <a:t>Semidominators</a:t>
            </a:r>
          </a:p>
        </p:txBody>
      </p:sp>
      <p:sp>
        <p:nvSpPr>
          <p:cNvPr id="49157" name="Oval 3"/>
          <p:cNvSpPr>
            <a:spLocks noChangeArrowheads="1"/>
          </p:cNvSpPr>
          <p:nvPr/>
        </p:nvSpPr>
        <p:spPr bwMode="auto">
          <a:xfrm>
            <a:off x="4799013" y="1917700"/>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A</a:t>
            </a:r>
          </a:p>
        </p:txBody>
      </p:sp>
      <p:sp>
        <p:nvSpPr>
          <p:cNvPr id="49158" name="Oval 4"/>
          <p:cNvSpPr>
            <a:spLocks noChangeArrowheads="1"/>
          </p:cNvSpPr>
          <p:nvPr/>
        </p:nvSpPr>
        <p:spPr bwMode="auto">
          <a:xfrm>
            <a:off x="3627438" y="3076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B</a:t>
            </a:r>
          </a:p>
        </p:txBody>
      </p:sp>
      <p:sp>
        <p:nvSpPr>
          <p:cNvPr id="49159" name="Oval 5"/>
          <p:cNvSpPr>
            <a:spLocks noChangeArrowheads="1"/>
          </p:cNvSpPr>
          <p:nvPr/>
        </p:nvSpPr>
        <p:spPr bwMode="auto">
          <a:xfrm>
            <a:off x="4786313" y="30908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C</a:t>
            </a:r>
          </a:p>
        </p:txBody>
      </p:sp>
      <p:sp>
        <p:nvSpPr>
          <p:cNvPr id="49160" name="Oval 6"/>
          <p:cNvSpPr>
            <a:spLocks noChangeArrowheads="1"/>
          </p:cNvSpPr>
          <p:nvPr/>
        </p:nvSpPr>
        <p:spPr bwMode="auto">
          <a:xfrm>
            <a:off x="5957888" y="312261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D</a:t>
            </a:r>
          </a:p>
        </p:txBody>
      </p:sp>
      <p:sp>
        <p:nvSpPr>
          <p:cNvPr id="49161" name="Oval 7"/>
          <p:cNvSpPr>
            <a:spLocks noChangeArrowheads="1"/>
          </p:cNvSpPr>
          <p:nvPr/>
        </p:nvSpPr>
        <p:spPr bwMode="auto">
          <a:xfrm>
            <a:off x="3611563" y="4219575"/>
            <a:ext cx="549275" cy="503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E</a:t>
            </a:r>
          </a:p>
        </p:txBody>
      </p:sp>
      <p:sp>
        <p:nvSpPr>
          <p:cNvPr id="49162" name="Oval 8"/>
          <p:cNvSpPr>
            <a:spLocks noChangeArrowheads="1"/>
          </p:cNvSpPr>
          <p:nvPr/>
        </p:nvSpPr>
        <p:spPr bwMode="auto">
          <a:xfrm>
            <a:off x="4359275" y="5224463"/>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F</a:t>
            </a:r>
          </a:p>
        </p:txBody>
      </p:sp>
      <p:sp>
        <p:nvSpPr>
          <p:cNvPr id="49163" name="Oval 9"/>
          <p:cNvSpPr>
            <a:spLocks noChangeArrowheads="1"/>
          </p:cNvSpPr>
          <p:nvPr/>
        </p:nvSpPr>
        <p:spPr bwMode="auto">
          <a:xfrm>
            <a:off x="5899150" y="5164138"/>
            <a:ext cx="549275" cy="503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a:solidFill>
                  <a:srgbClr val="660066"/>
                </a:solidFill>
              </a:rPr>
              <a:t>G</a:t>
            </a:r>
          </a:p>
        </p:txBody>
      </p:sp>
      <p:sp>
        <p:nvSpPr>
          <p:cNvPr id="49164" name="Line 10"/>
          <p:cNvSpPr>
            <a:spLocks noChangeShapeType="1"/>
          </p:cNvSpPr>
          <p:nvPr/>
        </p:nvSpPr>
        <p:spPr bwMode="auto">
          <a:xfrm flipH="1">
            <a:off x="4008438" y="2408238"/>
            <a:ext cx="974725"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Line 11"/>
          <p:cNvSpPr>
            <a:spLocks noChangeShapeType="1"/>
          </p:cNvSpPr>
          <p:nvPr/>
        </p:nvSpPr>
        <p:spPr bwMode="auto">
          <a:xfrm flipH="1">
            <a:off x="5029200" y="2422525"/>
            <a:ext cx="15875" cy="671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3"/>
          <p:cNvSpPr>
            <a:spLocks noChangeShapeType="1"/>
          </p:cNvSpPr>
          <p:nvPr/>
        </p:nvSpPr>
        <p:spPr bwMode="auto">
          <a:xfrm flipH="1">
            <a:off x="3870325" y="3581400"/>
            <a:ext cx="15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4"/>
          <p:cNvSpPr>
            <a:spLocks noChangeShapeType="1"/>
          </p:cNvSpPr>
          <p:nvPr/>
        </p:nvSpPr>
        <p:spPr bwMode="auto">
          <a:xfrm>
            <a:off x="3916363" y="4724400"/>
            <a:ext cx="503237" cy="579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6"/>
          <p:cNvSpPr>
            <a:spLocks noChangeShapeType="1"/>
          </p:cNvSpPr>
          <p:nvPr/>
        </p:nvSpPr>
        <p:spPr bwMode="auto">
          <a:xfrm flipV="1">
            <a:off x="4860925" y="3595688"/>
            <a:ext cx="1249363" cy="176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Line 17"/>
          <p:cNvSpPr>
            <a:spLocks noChangeShapeType="1"/>
          </p:cNvSpPr>
          <p:nvPr/>
        </p:nvSpPr>
        <p:spPr bwMode="auto">
          <a:xfrm flipH="1">
            <a:off x="6202363" y="3641725"/>
            <a:ext cx="92075" cy="155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Text Box 18"/>
          <p:cNvSpPr txBox="1">
            <a:spLocks noChangeArrowheads="1"/>
          </p:cNvSpPr>
          <p:nvPr/>
        </p:nvSpPr>
        <p:spPr bwMode="auto">
          <a:xfrm>
            <a:off x="4479925" y="1987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1</a:t>
            </a:r>
          </a:p>
        </p:txBody>
      </p:sp>
      <p:sp>
        <p:nvSpPr>
          <p:cNvPr id="49171" name="Text Box 19"/>
          <p:cNvSpPr txBox="1">
            <a:spLocks noChangeArrowheads="1"/>
          </p:cNvSpPr>
          <p:nvPr/>
        </p:nvSpPr>
        <p:spPr bwMode="auto">
          <a:xfrm>
            <a:off x="3321050" y="3114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2</a:t>
            </a:r>
          </a:p>
        </p:txBody>
      </p:sp>
      <p:sp>
        <p:nvSpPr>
          <p:cNvPr id="49172" name="Text Box 20"/>
          <p:cNvSpPr txBox="1">
            <a:spLocks noChangeArrowheads="1"/>
          </p:cNvSpPr>
          <p:nvPr/>
        </p:nvSpPr>
        <p:spPr bwMode="auto">
          <a:xfrm>
            <a:off x="3290888"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3</a:t>
            </a:r>
          </a:p>
        </p:txBody>
      </p:sp>
      <p:sp>
        <p:nvSpPr>
          <p:cNvPr id="49173" name="Text Box 21"/>
          <p:cNvSpPr txBox="1">
            <a:spLocks noChangeArrowheads="1"/>
          </p:cNvSpPr>
          <p:nvPr/>
        </p:nvSpPr>
        <p:spPr bwMode="auto">
          <a:xfrm>
            <a:off x="4084638" y="5324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4</a:t>
            </a:r>
          </a:p>
        </p:txBody>
      </p:sp>
      <p:sp>
        <p:nvSpPr>
          <p:cNvPr id="49174" name="Text Box 22"/>
          <p:cNvSpPr txBox="1">
            <a:spLocks noChangeArrowheads="1"/>
          </p:cNvSpPr>
          <p:nvPr/>
        </p:nvSpPr>
        <p:spPr bwMode="auto">
          <a:xfrm>
            <a:off x="5684838" y="322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5</a:t>
            </a:r>
          </a:p>
        </p:txBody>
      </p:sp>
      <p:sp>
        <p:nvSpPr>
          <p:cNvPr id="49175" name="Text Box 23"/>
          <p:cNvSpPr txBox="1">
            <a:spLocks noChangeArrowheads="1"/>
          </p:cNvSpPr>
          <p:nvPr/>
        </p:nvSpPr>
        <p:spPr bwMode="auto">
          <a:xfrm>
            <a:off x="5622925" y="5202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6</a:t>
            </a:r>
          </a:p>
        </p:txBody>
      </p:sp>
      <p:sp>
        <p:nvSpPr>
          <p:cNvPr id="49176" name="Text Box 24"/>
          <p:cNvSpPr txBox="1">
            <a:spLocks noChangeArrowheads="1"/>
          </p:cNvSpPr>
          <p:nvPr/>
        </p:nvSpPr>
        <p:spPr bwMode="auto">
          <a:xfrm>
            <a:off x="4511675" y="3175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003300"/>
                </a:solidFill>
              </a:rPr>
              <a:t>7</a:t>
            </a:r>
          </a:p>
        </p:txBody>
      </p:sp>
      <p:sp>
        <p:nvSpPr>
          <p:cNvPr id="49177" name="Text Box 26"/>
          <p:cNvSpPr txBox="1">
            <a:spLocks noChangeArrowheads="1"/>
          </p:cNvSpPr>
          <p:nvPr/>
        </p:nvSpPr>
        <p:spPr bwMode="auto">
          <a:xfrm>
            <a:off x="6437313" y="5232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D</a:t>
            </a:r>
          </a:p>
        </p:txBody>
      </p:sp>
      <p:sp>
        <p:nvSpPr>
          <p:cNvPr id="49178" name="Text Box 27"/>
          <p:cNvSpPr txBox="1">
            <a:spLocks noChangeArrowheads="1"/>
          </p:cNvSpPr>
          <p:nvPr/>
        </p:nvSpPr>
        <p:spPr bwMode="auto">
          <a:xfrm>
            <a:off x="6505575" y="313372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A</a:t>
            </a:r>
          </a:p>
        </p:txBody>
      </p:sp>
      <p:sp>
        <p:nvSpPr>
          <p:cNvPr id="49179" name="Text Box 28"/>
          <p:cNvSpPr txBox="1">
            <a:spLocks noChangeArrowheads="1"/>
          </p:cNvSpPr>
          <p:nvPr/>
        </p:nvSpPr>
        <p:spPr bwMode="auto">
          <a:xfrm>
            <a:off x="5292725" y="31861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A</a:t>
            </a:r>
          </a:p>
        </p:txBody>
      </p:sp>
      <p:sp>
        <p:nvSpPr>
          <p:cNvPr id="49180" name="Text Box 29"/>
          <p:cNvSpPr txBox="1">
            <a:spLocks noChangeArrowheads="1"/>
          </p:cNvSpPr>
          <p:nvPr/>
        </p:nvSpPr>
        <p:spPr bwMode="auto">
          <a:xfrm>
            <a:off x="4122738" y="322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A</a:t>
            </a:r>
          </a:p>
        </p:txBody>
      </p:sp>
      <p:sp>
        <p:nvSpPr>
          <p:cNvPr id="49181" name="Text Box 30"/>
          <p:cNvSpPr txBox="1">
            <a:spLocks noChangeArrowheads="1"/>
          </p:cNvSpPr>
          <p:nvPr/>
        </p:nvSpPr>
        <p:spPr bwMode="auto">
          <a:xfrm>
            <a:off x="4122738" y="42814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B</a:t>
            </a:r>
          </a:p>
        </p:txBody>
      </p:sp>
      <p:sp>
        <p:nvSpPr>
          <p:cNvPr id="49182" name="Text Box 31"/>
          <p:cNvSpPr txBox="1">
            <a:spLocks noChangeArrowheads="1"/>
          </p:cNvSpPr>
          <p:nvPr/>
        </p:nvSpPr>
        <p:spPr bwMode="auto">
          <a:xfrm>
            <a:off x="4895850" y="52943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FF0000"/>
                </a:solidFill>
              </a:rPr>
              <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017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44392A5-C214-4B84-8FEA-6F9D56A1FB3C}" type="slidenum">
              <a:rPr lang="en-US" altLang="en-US" sz="1400">
                <a:solidFill>
                  <a:srgbClr val="660066"/>
                </a:solidFill>
              </a:rPr>
              <a:pPr eaLnBrk="1" hangingPunct="1">
                <a:spcBef>
                  <a:spcPct val="0"/>
                </a:spcBef>
                <a:buClrTx/>
                <a:buSzTx/>
                <a:buFontTx/>
                <a:buNone/>
              </a:pPr>
              <a:t>36</a:t>
            </a:fld>
            <a:endParaRPr lang="en-US" altLang="en-US" sz="1400">
              <a:solidFill>
                <a:srgbClr val="660066"/>
              </a:solidFill>
            </a:endParaRPr>
          </a:p>
        </p:txBody>
      </p:sp>
      <p:sp>
        <p:nvSpPr>
          <p:cNvPr id="50180" name="Rectangle 2"/>
          <p:cNvSpPr>
            <a:spLocks noGrp="1" noChangeArrowheads="1"/>
          </p:cNvSpPr>
          <p:nvPr>
            <p:ph type="title"/>
          </p:nvPr>
        </p:nvSpPr>
        <p:spPr/>
        <p:txBody>
          <a:bodyPr/>
          <a:lstStyle/>
          <a:p>
            <a:pPr eaLnBrk="1" hangingPunct="1"/>
            <a:r>
              <a:rPr lang="en-US" altLang="en-US" smtClean="0"/>
              <a:t>Key Insight</a:t>
            </a:r>
          </a:p>
        </p:txBody>
      </p:sp>
      <p:sp>
        <p:nvSpPr>
          <p:cNvPr id="50181" name="Rectangle 3"/>
          <p:cNvSpPr>
            <a:spLocks noGrp="1" noChangeArrowheads="1"/>
          </p:cNvSpPr>
          <p:nvPr>
            <p:ph type="body" idx="1"/>
          </p:nvPr>
        </p:nvSpPr>
        <p:spPr/>
        <p:txBody>
          <a:bodyPr/>
          <a:lstStyle/>
          <a:p>
            <a:pPr eaLnBrk="1" hangingPunct="1"/>
            <a:r>
              <a:rPr lang="en-US" altLang="en-US" smtClean="0"/>
              <a:t>For all </a:t>
            </a:r>
            <a:r>
              <a:rPr lang="en-US" altLang="en-US" i="1" smtClean="0"/>
              <a:t>w</a:t>
            </a:r>
            <a:r>
              <a:rPr lang="en-US" altLang="en-US" smtClean="0"/>
              <a:t> </a:t>
            </a:r>
            <a:r>
              <a:rPr lang="en-US" altLang="en-US" smtClean="0">
                <a:sym typeface="Symbol" panose="05050102010706020507" pitchFamily="18" charset="2"/>
              </a:rPr>
              <a:t></a:t>
            </a:r>
            <a:r>
              <a:rPr lang="en-US" altLang="en-US" smtClean="0"/>
              <a:t> START, the semidominator is a proper ancestor of </a:t>
            </a:r>
            <a:r>
              <a:rPr lang="en-US" altLang="en-US" i="1" smtClean="0"/>
              <a:t>w</a:t>
            </a:r>
            <a:r>
              <a:rPr lang="en-US" altLang="en-US" smtClean="0"/>
              <a:t> in the depth-first spanning tree, and the immediate dominator of </a:t>
            </a:r>
            <a:r>
              <a:rPr lang="en-US" altLang="en-US" i="1" smtClean="0"/>
              <a:t>w</a:t>
            </a:r>
            <a:r>
              <a:rPr lang="en-US" altLang="en-US" smtClean="0"/>
              <a:t> is a (not necessary proper) ancestor of the semidominator of </a:t>
            </a:r>
            <a:r>
              <a:rPr lang="en-US" altLang="en-US" i="1" smtClean="0"/>
              <a:t>w</a:t>
            </a:r>
            <a:r>
              <a:rPr lang="en-US" altLang="en-US" smtClean="0"/>
              <a:t> in the same tree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092AE23-6B3A-4E4E-A113-ED78C42A6771}" type="slidenum">
              <a:rPr lang="en-US" altLang="en-US" sz="1400">
                <a:solidFill>
                  <a:srgbClr val="660066"/>
                </a:solidFill>
              </a:rPr>
              <a:pPr eaLnBrk="1" hangingPunct="1">
                <a:spcBef>
                  <a:spcPct val="0"/>
                </a:spcBef>
                <a:buClrTx/>
                <a:buSzTx/>
                <a:buFontTx/>
                <a:buNone/>
              </a:pPr>
              <a:t>37</a:t>
            </a:fld>
            <a:endParaRPr lang="en-US" altLang="en-US" sz="1400">
              <a:solidFill>
                <a:srgbClr val="660066"/>
              </a:solidFill>
            </a:endParaRPr>
          </a:p>
        </p:txBody>
      </p:sp>
      <p:sp>
        <p:nvSpPr>
          <p:cNvPr id="51203" name="Rectangle 2"/>
          <p:cNvSpPr>
            <a:spLocks noGrp="1" noChangeArrowheads="1"/>
          </p:cNvSpPr>
          <p:nvPr>
            <p:ph type="title"/>
          </p:nvPr>
        </p:nvSpPr>
        <p:spPr/>
        <p:txBody>
          <a:bodyPr/>
          <a:lstStyle/>
          <a:p>
            <a:pPr eaLnBrk="1" hangingPunct="1"/>
            <a:r>
              <a:rPr lang="en-US" altLang="en-US" smtClean="0"/>
              <a:t>An Example</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455738"/>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Date Placeholder 1"/>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C5F8A15-7A3B-413B-85B0-30CEBB33AD7E}" type="slidenum">
              <a:rPr lang="en-US" altLang="en-US" sz="1400">
                <a:solidFill>
                  <a:srgbClr val="660066"/>
                </a:solidFill>
              </a:rPr>
              <a:pPr eaLnBrk="1" hangingPunct="1">
                <a:spcBef>
                  <a:spcPct val="0"/>
                </a:spcBef>
                <a:buClrTx/>
                <a:buSzTx/>
                <a:buFontTx/>
                <a:buNone/>
              </a:pPr>
              <a:t>38</a:t>
            </a:fld>
            <a:endParaRPr lang="en-US" altLang="en-US" sz="1400">
              <a:solidFill>
                <a:srgbClr val="660066"/>
              </a:solidFill>
            </a:endParaRPr>
          </a:p>
        </p:txBody>
      </p:sp>
      <p:sp>
        <p:nvSpPr>
          <p:cNvPr id="52227" name="Rectangle 2"/>
          <p:cNvSpPr>
            <a:spLocks noGrp="1" noChangeArrowheads="1"/>
          </p:cNvSpPr>
          <p:nvPr>
            <p:ph type="title"/>
          </p:nvPr>
        </p:nvSpPr>
        <p:spPr/>
        <p:txBody>
          <a:bodyPr/>
          <a:lstStyle/>
          <a:p>
            <a:pPr eaLnBrk="1" hangingPunct="1"/>
            <a:r>
              <a:rPr lang="en-US" altLang="en-US" sz="4000" smtClean="0"/>
              <a:t>Semidominators as approximations to dominators</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455738"/>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29" name="Text Box 5"/>
          <p:cNvSpPr txBox="1">
            <a:spLocks noChangeArrowheads="1"/>
          </p:cNvSpPr>
          <p:nvPr/>
        </p:nvSpPr>
        <p:spPr bwMode="auto">
          <a:xfrm>
            <a:off x="365125" y="1657350"/>
            <a:ext cx="2089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FF0000"/>
                </a:solidFill>
              </a:rPr>
              <a:t>For most nodes, the semidominator is the immediate dominator</a:t>
            </a:r>
          </a:p>
        </p:txBody>
      </p:sp>
      <p:sp>
        <p:nvSpPr>
          <p:cNvPr id="308231" name="Oval 7"/>
          <p:cNvSpPr>
            <a:spLocks noChangeArrowheads="1"/>
          </p:cNvSpPr>
          <p:nvPr/>
        </p:nvSpPr>
        <p:spPr bwMode="auto">
          <a:xfrm>
            <a:off x="6108700" y="4475163"/>
            <a:ext cx="1123950" cy="5984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308238" name="Group 14"/>
          <p:cNvGrpSpPr>
            <a:grpSpLocks/>
          </p:cNvGrpSpPr>
          <p:nvPr/>
        </p:nvGrpSpPr>
        <p:grpSpPr bwMode="auto">
          <a:xfrm>
            <a:off x="4254500" y="3095625"/>
            <a:ext cx="2133600" cy="2325688"/>
            <a:chOff x="2680" y="1950"/>
            <a:chExt cx="1344" cy="1465"/>
          </a:xfrm>
        </p:grpSpPr>
        <p:sp>
          <p:nvSpPr>
            <p:cNvPr id="52239" name="Text Box 6"/>
            <p:cNvSpPr txBox="1">
              <a:spLocks noChangeArrowheads="1"/>
            </p:cNvSpPr>
            <p:nvPr/>
          </p:nvSpPr>
          <p:spPr bwMode="auto">
            <a:xfrm>
              <a:off x="2680" y="3184"/>
              <a:ext cx="1344"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chemeClr val="accent2"/>
                  </a:solidFill>
                </a:rPr>
                <a:t>Semidominator = B</a:t>
              </a:r>
            </a:p>
          </p:txBody>
        </p:sp>
        <p:sp>
          <p:nvSpPr>
            <p:cNvPr id="52240" name="Freeform 9"/>
            <p:cNvSpPr>
              <a:spLocks/>
            </p:cNvSpPr>
            <p:nvPr/>
          </p:nvSpPr>
          <p:spPr bwMode="auto">
            <a:xfrm>
              <a:off x="3542" y="1950"/>
              <a:ext cx="386" cy="925"/>
            </a:xfrm>
            <a:custGeom>
              <a:avLst/>
              <a:gdLst>
                <a:gd name="T0" fmla="*/ 386 w 386"/>
                <a:gd name="T1" fmla="*/ 925 h 925"/>
                <a:gd name="T2" fmla="*/ 46 w 386"/>
                <a:gd name="T3" fmla="*/ 566 h 925"/>
                <a:gd name="T4" fmla="*/ 112 w 386"/>
                <a:gd name="T5" fmla="*/ 0 h 925"/>
                <a:gd name="T6" fmla="*/ 0 60000 65536"/>
                <a:gd name="T7" fmla="*/ 0 60000 65536"/>
                <a:gd name="T8" fmla="*/ 0 60000 65536"/>
              </a:gdLst>
              <a:ahLst/>
              <a:cxnLst>
                <a:cxn ang="T6">
                  <a:pos x="T0" y="T1"/>
                </a:cxn>
                <a:cxn ang="T7">
                  <a:pos x="T2" y="T3"/>
                </a:cxn>
                <a:cxn ang="T8">
                  <a:pos x="T4" y="T5"/>
                </a:cxn>
              </a:cxnLst>
              <a:rect l="0" t="0" r="r" b="b"/>
              <a:pathLst>
                <a:path w="386" h="925">
                  <a:moveTo>
                    <a:pt x="386" y="925"/>
                  </a:moveTo>
                  <a:cubicBezTo>
                    <a:pt x="239" y="822"/>
                    <a:pt x="92" y="720"/>
                    <a:pt x="46" y="566"/>
                  </a:cubicBezTo>
                  <a:cubicBezTo>
                    <a:pt x="0" y="412"/>
                    <a:pt x="56" y="206"/>
                    <a:pt x="112" y="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8239" name="Group 15"/>
          <p:cNvGrpSpPr>
            <a:grpSpLocks/>
          </p:cNvGrpSpPr>
          <p:nvPr/>
        </p:nvGrpSpPr>
        <p:grpSpPr bwMode="auto">
          <a:xfrm>
            <a:off x="4481513" y="1754188"/>
            <a:ext cx="4122737" cy="2713037"/>
            <a:chOff x="2823" y="1105"/>
            <a:chExt cx="2597" cy="1709"/>
          </a:xfrm>
        </p:grpSpPr>
        <p:sp>
          <p:nvSpPr>
            <p:cNvPr id="52237" name="Freeform 10"/>
            <p:cNvSpPr>
              <a:spLocks/>
            </p:cNvSpPr>
            <p:nvPr/>
          </p:nvSpPr>
          <p:spPr bwMode="auto">
            <a:xfrm>
              <a:off x="2823" y="1105"/>
              <a:ext cx="1692" cy="1709"/>
            </a:xfrm>
            <a:custGeom>
              <a:avLst/>
              <a:gdLst>
                <a:gd name="T0" fmla="*/ 1450 w 1692"/>
                <a:gd name="T1" fmla="*/ 1709 h 1709"/>
                <a:gd name="T2" fmla="*/ 1450 w 1692"/>
                <a:gd name="T3" fmla="*/ 486 h 1709"/>
                <a:gd name="T4" fmla="*/ 0 w 1692"/>
                <a:gd name="T5" fmla="*/ 0 h 1709"/>
                <a:gd name="T6" fmla="*/ 0 60000 65536"/>
                <a:gd name="T7" fmla="*/ 0 60000 65536"/>
                <a:gd name="T8" fmla="*/ 0 60000 65536"/>
              </a:gdLst>
              <a:ahLst/>
              <a:cxnLst>
                <a:cxn ang="T6">
                  <a:pos x="T0" y="T1"/>
                </a:cxn>
                <a:cxn ang="T7">
                  <a:pos x="T2" y="T3"/>
                </a:cxn>
                <a:cxn ang="T8">
                  <a:pos x="T4" y="T5"/>
                </a:cxn>
              </a:cxnLst>
              <a:rect l="0" t="0" r="r" b="b"/>
              <a:pathLst>
                <a:path w="1692" h="1709">
                  <a:moveTo>
                    <a:pt x="1450" y="1709"/>
                  </a:moveTo>
                  <a:cubicBezTo>
                    <a:pt x="1571" y="1240"/>
                    <a:pt x="1692" y="771"/>
                    <a:pt x="1450" y="486"/>
                  </a:cubicBezTo>
                  <a:cubicBezTo>
                    <a:pt x="1208" y="201"/>
                    <a:pt x="604" y="100"/>
                    <a:pt x="0" y="0"/>
                  </a:cubicBezTo>
                </a:path>
              </a:pathLst>
            </a:custGeom>
            <a:noFill/>
            <a:ln w="38100" cmpd="sng">
              <a:solidFill>
                <a:srgbClr val="33996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Text Box 11"/>
            <p:cNvSpPr txBox="1">
              <a:spLocks noChangeArrowheads="1"/>
            </p:cNvSpPr>
            <p:nvPr/>
          </p:nvSpPr>
          <p:spPr bwMode="auto">
            <a:xfrm>
              <a:off x="4372" y="2548"/>
              <a:ext cx="1048"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chemeClr val="accent2"/>
                  </a:solidFill>
                </a:rPr>
                <a:t>Dominator = R</a:t>
              </a:r>
            </a:p>
          </p:txBody>
        </p:sp>
      </p:grpSp>
      <p:grpSp>
        <p:nvGrpSpPr>
          <p:cNvPr id="308240" name="Group 16"/>
          <p:cNvGrpSpPr>
            <a:grpSpLocks/>
          </p:cNvGrpSpPr>
          <p:nvPr/>
        </p:nvGrpSpPr>
        <p:grpSpPr bwMode="auto">
          <a:xfrm>
            <a:off x="5995988" y="1770063"/>
            <a:ext cx="3040062" cy="846137"/>
            <a:chOff x="3777" y="1115"/>
            <a:chExt cx="1915" cy="533"/>
          </a:xfrm>
        </p:grpSpPr>
        <p:sp>
          <p:nvSpPr>
            <p:cNvPr id="52235" name="Text Box 12"/>
            <p:cNvSpPr txBox="1">
              <a:spLocks noChangeArrowheads="1"/>
            </p:cNvSpPr>
            <p:nvPr/>
          </p:nvSpPr>
          <p:spPr bwMode="auto">
            <a:xfrm>
              <a:off x="4040" y="1115"/>
              <a:ext cx="1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660066"/>
                  </a:solidFill>
                </a:rPr>
                <a:t>This edge is the “culprit”</a:t>
              </a:r>
            </a:p>
          </p:txBody>
        </p:sp>
        <p:sp>
          <p:nvSpPr>
            <p:cNvPr id="52236" name="Line 13"/>
            <p:cNvSpPr>
              <a:spLocks noChangeShapeType="1"/>
            </p:cNvSpPr>
            <p:nvPr/>
          </p:nvSpPr>
          <p:spPr bwMode="auto">
            <a:xfrm flipH="1">
              <a:off x="3777" y="1327"/>
              <a:ext cx="807" cy="3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34" name="Date Placeholder 1"/>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blinds(horizontal)">
                                      <p:cBhvr>
                                        <p:cTn id="7" dur="500"/>
                                        <p:tgtEl>
                                          <p:spTgt spid="308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08229"/>
                                        </p:tgtEl>
                                      </p:cBhvr>
                                    </p:animEffect>
                                    <p:set>
                                      <p:cBhvr>
                                        <p:cTn id="12" dur="1" fill="hold">
                                          <p:stCondLst>
                                            <p:cond delay="499"/>
                                          </p:stCondLst>
                                        </p:cTn>
                                        <p:tgtEl>
                                          <p:spTgt spid="30822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blinds(horizontal)">
                                      <p:cBhvr>
                                        <p:cTn id="17" dur="500"/>
                                        <p:tgtEl>
                                          <p:spTgt spid="308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8238"/>
                                        </p:tgtEl>
                                        <p:attrNameLst>
                                          <p:attrName>style.visibility</p:attrName>
                                        </p:attrNameLst>
                                      </p:cBhvr>
                                      <p:to>
                                        <p:strVal val="visible"/>
                                      </p:to>
                                    </p:set>
                                    <p:animEffect transition="in" filter="blinds(horizontal)">
                                      <p:cBhvr>
                                        <p:cTn id="22" dur="500"/>
                                        <p:tgtEl>
                                          <p:spTgt spid="3082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nodeType="clickEffect">
                                  <p:stCondLst>
                                    <p:cond delay="0"/>
                                  </p:stCondLst>
                                  <p:childTnLst>
                                    <p:animEffect transition="out" filter="blinds(horizontal)">
                                      <p:cBhvr>
                                        <p:cTn id="26" dur="500"/>
                                        <p:tgtEl>
                                          <p:spTgt spid="308238"/>
                                        </p:tgtEl>
                                      </p:cBhvr>
                                    </p:animEffect>
                                    <p:set>
                                      <p:cBhvr>
                                        <p:cTn id="27" dur="1" fill="hold">
                                          <p:stCondLst>
                                            <p:cond delay="499"/>
                                          </p:stCondLst>
                                        </p:cTn>
                                        <p:tgtEl>
                                          <p:spTgt spid="30823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8239"/>
                                        </p:tgtEl>
                                        <p:attrNameLst>
                                          <p:attrName>style.visibility</p:attrName>
                                        </p:attrNameLst>
                                      </p:cBhvr>
                                      <p:to>
                                        <p:strVal val="visible"/>
                                      </p:to>
                                    </p:set>
                                    <p:animEffect transition="in" filter="blinds(horizontal)">
                                      <p:cBhvr>
                                        <p:cTn id="32" dur="500"/>
                                        <p:tgtEl>
                                          <p:spTgt spid="3082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8240"/>
                                        </p:tgtEl>
                                        <p:attrNameLst>
                                          <p:attrName>style.visibility</p:attrName>
                                        </p:attrNameLst>
                                      </p:cBhvr>
                                      <p:to>
                                        <p:strVal val="visible"/>
                                      </p:to>
                                    </p:set>
                                    <p:animEffect transition="in" filter="blinds(horizontal)">
                                      <p:cBhvr>
                                        <p:cTn id="37" dur="500"/>
                                        <p:tgtEl>
                                          <p:spTgt spid="308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9" grpId="0"/>
      <p:bldP spid="308229" grpId="1"/>
      <p:bldP spid="3082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325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67C016F-C164-471F-8393-10E8CE94C8A4}" type="slidenum">
              <a:rPr lang="en-US" altLang="en-US" sz="1400">
                <a:solidFill>
                  <a:srgbClr val="660066"/>
                </a:solidFill>
              </a:rPr>
              <a:pPr eaLnBrk="1" hangingPunct="1">
                <a:spcBef>
                  <a:spcPct val="0"/>
                </a:spcBef>
                <a:buClrTx/>
                <a:buSzTx/>
                <a:buFontTx/>
                <a:buNone/>
              </a:pPr>
              <a:t>39</a:t>
            </a:fld>
            <a:endParaRPr lang="en-US" altLang="en-US" sz="1400">
              <a:solidFill>
                <a:srgbClr val="660066"/>
              </a:solidFill>
            </a:endParaRPr>
          </a:p>
        </p:txBody>
      </p:sp>
      <p:sp>
        <p:nvSpPr>
          <p:cNvPr id="53252" name="Rectangle 2"/>
          <p:cNvSpPr>
            <a:spLocks noGrp="1" noChangeArrowheads="1"/>
          </p:cNvSpPr>
          <p:nvPr>
            <p:ph type="title"/>
          </p:nvPr>
        </p:nvSpPr>
        <p:spPr/>
        <p:txBody>
          <a:bodyPr/>
          <a:lstStyle/>
          <a:p>
            <a:pPr eaLnBrk="1" hangingPunct="1"/>
            <a:r>
              <a:rPr lang="en-US" altLang="en-US" smtClean="0"/>
              <a:t>Property 1</a:t>
            </a:r>
          </a:p>
        </p:txBody>
      </p:sp>
      <p:sp>
        <p:nvSpPr>
          <p:cNvPr id="53253" name="Rectangle 3"/>
          <p:cNvSpPr>
            <a:spLocks noGrp="1" noChangeArrowheads="1"/>
          </p:cNvSpPr>
          <p:nvPr>
            <p:ph type="body" idx="1"/>
          </p:nvPr>
        </p:nvSpPr>
        <p:spPr/>
        <p:txBody>
          <a:bodyPr/>
          <a:lstStyle/>
          <a:p>
            <a:pPr eaLnBrk="1" hangingPunct="1"/>
            <a:r>
              <a:rPr lang="en-US" altLang="en-US" smtClean="0"/>
              <a:t>For any two nodes </a:t>
            </a:r>
            <a:r>
              <a:rPr lang="en-US" altLang="en-US" i="1" smtClean="0"/>
              <a:t>v</a:t>
            </a:r>
            <a:r>
              <a:rPr lang="en-US" altLang="en-US" smtClean="0"/>
              <a:t> and </a:t>
            </a:r>
            <a:r>
              <a:rPr lang="en-US" altLang="en-US" i="1" smtClean="0"/>
              <a:t>w</a:t>
            </a:r>
            <a:r>
              <a:rPr lang="en-US" altLang="en-US" smtClean="0"/>
              <a:t> with </a:t>
            </a:r>
            <a:r>
              <a:rPr lang="en-US" altLang="en-US" i="1" smtClean="0"/>
              <a:t>dfn</a:t>
            </a:r>
            <a:r>
              <a:rPr lang="en-US" altLang="en-US" smtClean="0"/>
              <a:t>(</a:t>
            </a:r>
            <a:r>
              <a:rPr lang="en-US" altLang="en-US" i="1" smtClean="0"/>
              <a:t>v</a:t>
            </a:r>
            <a:r>
              <a:rPr lang="en-US" altLang="en-US" smtClean="0"/>
              <a:t>) </a:t>
            </a:r>
            <a:r>
              <a:rPr lang="en-US" altLang="en-US" smtClean="0">
                <a:sym typeface="Symbol" panose="05050102010706020507" pitchFamily="18" charset="2"/>
              </a:rPr>
              <a:t> </a:t>
            </a:r>
            <a:r>
              <a:rPr lang="en-US" altLang="en-US" i="1" smtClean="0">
                <a:sym typeface="Symbol" panose="05050102010706020507" pitchFamily="18" charset="2"/>
              </a:rPr>
              <a:t>dfn</a:t>
            </a:r>
            <a:r>
              <a:rPr lang="en-US" altLang="en-US" smtClean="0">
                <a:sym typeface="Symbol" panose="05050102010706020507" pitchFamily="18" charset="2"/>
              </a:rPr>
              <a:t>(</a:t>
            </a:r>
            <a:r>
              <a:rPr lang="en-US" altLang="en-US" i="1" smtClean="0">
                <a:sym typeface="Symbol" panose="05050102010706020507" pitchFamily="18" charset="2"/>
              </a:rPr>
              <a:t>w</a:t>
            </a:r>
            <a:r>
              <a:rPr lang="en-US" altLang="en-US" smtClean="0">
                <a:sym typeface="Symbol" panose="05050102010706020507" pitchFamily="18" charset="2"/>
              </a:rPr>
              <a:t>), any path from </a:t>
            </a:r>
            <a:r>
              <a:rPr lang="en-US" altLang="en-US" i="1" smtClean="0">
                <a:sym typeface="Symbol" panose="05050102010706020507" pitchFamily="18" charset="2"/>
              </a:rPr>
              <a:t>v</a:t>
            </a:r>
            <a:r>
              <a:rPr lang="en-US" altLang="en-US" smtClean="0">
                <a:sym typeface="Symbol" panose="05050102010706020507" pitchFamily="18" charset="2"/>
              </a:rPr>
              <a:t> to </a:t>
            </a:r>
            <a:r>
              <a:rPr lang="en-US" altLang="en-US" i="1" smtClean="0">
                <a:sym typeface="Symbol" panose="05050102010706020507" pitchFamily="18" charset="2"/>
              </a:rPr>
              <a:t>w</a:t>
            </a:r>
            <a:r>
              <a:rPr lang="en-US" altLang="en-US" smtClean="0">
                <a:sym typeface="Symbol" panose="05050102010706020507" pitchFamily="18" charset="2"/>
              </a:rPr>
              <a:t> must include a common ancestor of </a:t>
            </a:r>
            <a:r>
              <a:rPr lang="en-US" altLang="en-US" i="1" smtClean="0">
                <a:sym typeface="Symbol" panose="05050102010706020507" pitchFamily="18" charset="2"/>
              </a:rPr>
              <a:t>v</a:t>
            </a:r>
            <a:r>
              <a:rPr lang="en-US" altLang="en-US" smtClean="0">
                <a:sym typeface="Symbol" panose="05050102010706020507" pitchFamily="18" charset="2"/>
              </a:rPr>
              <a:t> and </a:t>
            </a:r>
            <a:r>
              <a:rPr lang="en-US" altLang="en-US" i="1" smtClean="0">
                <a:sym typeface="Symbol" panose="05050102010706020507" pitchFamily="18" charset="2"/>
              </a:rPr>
              <a:t>w</a:t>
            </a:r>
            <a:r>
              <a:rPr lang="en-US" altLang="en-US" smtClean="0">
                <a:sym typeface="Symbol" panose="05050102010706020507" pitchFamily="18" charset="2"/>
              </a:rPr>
              <a:t> in the depth-first spanning tree, </a:t>
            </a:r>
            <a:r>
              <a:rPr lang="en-US" altLang="en-US" i="1" smtClean="0">
                <a:sym typeface="Symbol" panose="05050102010706020507" pitchFamily="18" charset="2"/>
              </a:rPr>
              <a:t>T</a:t>
            </a:r>
          </a:p>
          <a:p>
            <a:pPr eaLnBrk="1" hangingPunct="1"/>
            <a:endParaRPr lang="en-US" altLang="en-US" smtClean="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74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BC17D5E-479D-4C56-ACF6-B9F4FC9FA7DE}" type="slidenum">
              <a:rPr lang="en-US" altLang="en-US" sz="1400">
                <a:solidFill>
                  <a:srgbClr val="660066"/>
                </a:solidFill>
              </a:rPr>
              <a:pPr eaLnBrk="1" hangingPunct="1">
                <a:spcBef>
                  <a:spcPct val="0"/>
                </a:spcBef>
                <a:buClrTx/>
                <a:buSzTx/>
                <a:buFontTx/>
                <a:buNone/>
              </a:pPr>
              <a:t>4</a:t>
            </a:fld>
            <a:endParaRPr lang="en-US" altLang="en-US" sz="1400">
              <a:solidFill>
                <a:srgbClr val="660066"/>
              </a:solidFill>
            </a:endParaRPr>
          </a:p>
        </p:txBody>
      </p:sp>
      <p:sp>
        <p:nvSpPr>
          <p:cNvPr id="17412" name="Rectangle 2"/>
          <p:cNvSpPr>
            <a:spLocks noGrp="1" noChangeArrowheads="1"/>
          </p:cNvSpPr>
          <p:nvPr>
            <p:ph type="title"/>
          </p:nvPr>
        </p:nvSpPr>
        <p:spPr>
          <a:xfrm>
            <a:off x="1062038" y="500063"/>
            <a:ext cx="7446962" cy="485775"/>
          </a:xfrm>
        </p:spPr>
        <p:txBody>
          <a:bodyPr/>
          <a:lstStyle/>
          <a:p>
            <a:pPr eaLnBrk="1" hangingPunct="1"/>
            <a:r>
              <a:rPr lang="en-US" altLang="en-US" smtClean="0"/>
              <a:t>Control Flow Graphs</a:t>
            </a:r>
          </a:p>
        </p:txBody>
      </p:sp>
      <p:sp>
        <p:nvSpPr>
          <p:cNvPr id="17413" name="Rectangle 3"/>
          <p:cNvSpPr>
            <a:spLocks noGrp="1" noChangeArrowheads="1"/>
          </p:cNvSpPr>
          <p:nvPr>
            <p:ph type="body" idx="1"/>
          </p:nvPr>
        </p:nvSpPr>
        <p:spPr>
          <a:xfrm>
            <a:off x="620713" y="1855788"/>
            <a:ext cx="8066087" cy="2719387"/>
          </a:xfrm>
        </p:spPr>
        <p:txBody>
          <a:bodyPr/>
          <a:lstStyle/>
          <a:p>
            <a:pPr marL="398463" indent="-398463" eaLnBrk="1" hangingPunct="1"/>
            <a:r>
              <a:rPr lang="en-US" altLang="en-US" b="1" smtClean="0"/>
              <a:t>Motivation:</a:t>
            </a:r>
            <a:r>
              <a:rPr lang="en-US" altLang="en-US" smtClean="0"/>
              <a:t> language-independent and machine-independent representation of control flow in programs used in high-level and low-level code optimizers.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427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1F3FF1A-201B-45BF-B69F-FF9B07C34F74}" type="slidenum">
              <a:rPr lang="en-US" altLang="en-US" sz="1400">
                <a:solidFill>
                  <a:srgbClr val="660066"/>
                </a:solidFill>
              </a:rPr>
              <a:pPr eaLnBrk="1" hangingPunct="1">
                <a:spcBef>
                  <a:spcPct val="0"/>
                </a:spcBef>
                <a:buClrTx/>
                <a:buSzTx/>
                <a:buFontTx/>
                <a:buNone/>
              </a:pPr>
              <a:t>40</a:t>
            </a:fld>
            <a:endParaRPr lang="en-US" altLang="en-US" sz="1400">
              <a:solidFill>
                <a:srgbClr val="660066"/>
              </a:solidFill>
            </a:endParaRPr>
          </a:p>
        </p:txBody>
      </p:sp>
      <p:sp>
        <p:nvSpPr>
          <p:cNvPr id="54276" name="Rectangle 2"/>
          <p:cNvSpPr>
            <a:spLocks noGrp="1" noChangeArrowheads="1"/>
          </p:cNvSpPr>
          <p:nvPr>
            <p:ph type="title"/>
          </p:nvPr>
        </p:nvSpPr>
        <p:spPr/>
        <p:txBody>
          <a:bodyPr/>
          <a:lstStyle/>
          <a:p>
            <a:pPr eaLnBrk="1" hangingPunct="1"/>
            <a:r>
              <a:rPr lang="en-US" altLang="en-US" smtClean="0"/>
              <a:t>An Example</a:t>
            </a:r>
          </a:p>
        </p:txBody>
      </p:sp>
      <p:pic>
        <p:nvPicPr>
          <p:cNvPr id="542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479550"/>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Text Box 4"/>
          <p:cNvSpPr txBox="1">
            <a:spLocks noChangeArrowheads="1"/>
          </p:cNvSpPr>
          <p:nvPr/>
        </p:nvSpPr>
        <p:spPr bwMode="auto">
          <a:xfrm>
            <a:off x="3716338" y="26146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p>
        </p:txBody>
      </p:sp>
      <p:sp>
        <p:nvSpPr>
          <p:cNvPr id="54279" name="Text Box 5"/>
          <p:cNvSpPr txBox="1">
            <a:spLocks noChangeArrowheads="1"/>
          </p:cNvSpPr>
          <p:nvPr/>
        </p:nvSpPr>
        <p:spPr bwMode="auto">
          <a:xfrm>
            <a:off x="3074988" y="34290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w</a:t>
            </a:r>
          </a:p>
        </p:txBody>
      </p:sp>
      <p:sp>
        <p:nvSpPr>
          <p:cNvPr id="54280" name="Text Box 6"/>
          <p:cNvSpPr txBox="1">
            <a:spLocks noChangeArrowheads="1"/>
          </p:cNvSpPr>
          <p:nvPr/>
        </p:nvSpPr>
        <p:spPr bwMode="auto">
          <a:xfrm>
            <a:off x="6980238" y="1520825"/>
            <a:ext cx="2005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solidFill>
                  <a:srgbClr val="000066"/>
                </a:solidFill>
              </a:rPr>
              <a:t>dfn</a:t>
            </a:r>
            <a:r>
              <a:rPr lang="en-US" altLang="en-US" sz="1800">
                <a:solidFill>
                  <a:srgbClr val="000066"/>
                </a:solidFill>
              </a:rPr>
              <a:t>(</a:t>
            </a:r>
            <a:r>
              <a:rPr lang="en-US" altLang="en-US" sz="1800" i="1">
                <a:solidFill>
                  <a:srgbClr val="000066"/>
                </a:solidFill>
              </a:rPr>
              <a:t>v</a:t>
            </a:r>
            <a:r>
              <a:rPr lang="en-US" altLang="en-US" sz="1800">
                <a:solidFill>
                  <a:srgbClr val="000066"/>
                </a:solidFill>
              </a:rPr>
              <a:t>) </a:t>
            </a:r>
            <a:r>
              <a:rPr lang="en-US" altLang="en-US" sz="1800">
                <a:solidFill>
                  <a:srgbClr val="000066"/>
                </a:solidFill>
                <a:sym typeface="Symbol" panose="05050102010706020507" pitchFamily="18" charset="2"/>
              </a:rPr>
              <a:t> </a:t>
            </a:r>
            <a:r>
              <a:rPr lang="en-US" altLang="en-US" sz="1800" i="1">
                <a:solidFill>
                  <a:srgbClr val="000066"/>
                </a:solidFill>
                <a:sym typeface="Symbol" panose="05050102010706020507" pitchFamily="18" charset="2"/>
              </a:rPr>
              <a:t>dfn</a:t>
            </a:r>
            <a:r>
              <a:rPr lang="en-US" altLang="en-US" sz="1800">
                <a:solidFill>
                  <a:srgbClr val="000066"/>
                </a:solidFill>
                <a:sym typeface="Symbol" panose="05050102010706020507" pitchFamily="18" charset="2"/>
              </a:rPr>
              <a:t>(</a:t>
            </a:r>
            <a:r>
              <a:rPr lang="en-US" altLang="en-US" sz="1800" i="1">
                <a:solidFill>
                  <a:srgbClr val="000066"/>
                </a:solidFill>
                <a:sym typeface="Symbol" panose="05050102010706020507" pitchFamily="18" charset="2"/>
              </a:rPr>
              <a:t>w</a:t>
            </a:r>
            <a:r>
              <a:rPr lang="en-US" altLang="en-US" sz="1800">
                <a:solidFill>
                  <a:srgbClr val="000066"/>
                </a:solidFill>
                <a:sym typeface="Symbol" panose="05050102010706020507" pitchFamily="18" charset="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529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662205C-90C5-41EA-8117-5930C40E4F07}" type="slidenum">
              <a:rPr lang="en-US" altLang="en-US" sz="1400">
                <a:solidFill>
                  <a:srgbClr val="660066"/>
                </a:solidFill>
              </a:rPr>
              <a:pPr eaLnBrk="1" hangingPunct="1">
                <a:spcBef>
                  <a:spcPct val="0"/>
                </a:spcBef>
                <a:buClrTx/>
                <a:buSzTx/>
                <a:buFontTx/>
                <a:buNone/>
              </a:pPr>
              <a:t>41</a:t>
            </a:fld>
            <a:endParaRPr lang="en-US" altLang="en-US" sz="1400">
              <a:solidFill>
                <a:srgbClr val="660066"/>
              </a:solidFill>
            </a:endParaRPr>
          </a:p>
        </p:txBody>
      </p:sp>
      <p:sp>
        <p:nvSpPr>
          <p:cNvPr id="55300" name="Rectangle 2"/>
          <p:cNvSpPr>
            <a:spLocks noGrp="1" noChangeArrowheads="1"/>
          </p:cNvSpPr>
          <p:nvPr>
            <p:ph type="title"/>
          </p:nvPr>
        </p:nvSpPr>
        <p:spPr/>
        <p:txBody>
          <a:bodyPr/>
          <a:lstStyle/>
          <a:p>
            <a:pPr eaLnBrk="1" hangingPunct="1"/>
            <a:r>
              <a:rPr lang="en-US" altLang="en-US" smtClean="0"/>
              <a:t>An Example</a:t>
            </a:r>
          </a:p>
        </p:txBody>
      </p:sp>
      <p:pic>
        <p:nvPicPr>
          <p:cNvPr id="553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479550"/>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Text Box 4"/>
          <p:cNvSpPr txBox="1">
            <a:spLocks noChangeArrowheads="1"/>
          </p:cNvSpPr>
          <p:nvPr/>
        </p:nvSpPr>
        <p:spPr bwMode="auto">
          <a:xfrm>
            <a:off x="5880100" y="48831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p>
        </p:txBody>
      </p:sp>
      <p:sp>
        <p:nvSpPr>
          <p:cNvPr id="55303" name="Text Box 5"/>
          <p:cNvSpPr txBox="1">
            <a:spLocks noChangeArrowheads="1"/>
          </p:cNvSpPr>
          <p:nvPr/>
        </p:nvSpPr>
        <p:spPr bwMode="auto">
          <a:xfrm>
            <a:off x="6900863" y="57435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w</a:t>
            </a:r>
          </a:p>
        </p:txBody>
      </p:sp>
      <p:sp>
        <p:nvSpPr>
          <p:cNvPr id="55304" name="Freeform 6"/>
          <p:cNvSpPr>
            <a:spLocks/>
          </p:cNvSpPr>
          <p:nvPr/>
        </p:nvSpPr>
        <p:spPr bwMode="auto">
          <a:xfrm>
            <a:off x="2536825" y="1700213"/>
            <a:ext cx="5002213" cy="4464050"/>
          </a:xfrm>
          <a:custGeom>
            <a:avLst/>
            <a:gdLst>
              <a:gd name="T0" fmla="*/ 2147483647 w 3151"/>
              <a:gd name="T1" fmla="*/ 2147483647 h 2812"/>
              <a:gd name="T2" fmla="*/ 1512093901 w 3151"/>
              <a:gd name="T3" fmla="*/ 2147483647 h 2812"/>
              <a:gd name="T4" fmla="*/ 60483756 w 3151"/>
              <a:gd name="T5" fmla="*/ 2147483647 h 2812"/>
              <a:gd name="T6" fmla="*/ 1141631689 w 3151"/>
              <a:gd name="T7" fmla="*/ 1151712200 h 2812"/>
              <a:gd name="T8" fmla="*/ 2147483647 w 3151"/>
              <a:gd name="T9" fmla="*/ 12601575 h 2812"/>
              <a:gd name="T10" fmla="*/ 2147483647 w 3151"/>
              <a:gd name="T11" fmla="*/ 1227316888 h 2812"/>
              <a:gd name="T12" fmla="*/ 2147483647 w 3151"/>
              <a:gd name="T13" fmla="*/ 2147483647 h 2812"/>
              <a:gd name="T14" fmla="*/ 2147483647 w 3151"/>
              <a:gd name="T15" fmla="*/ 2147483647 h 28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51" h="2812">
                <a:moveTo>
                  <a:pt x="2181" y="2032"/>
                </a:moveTo>
                <a:cubicBezTo>
                  <a:pt x="1570" y="2422"/>
                  <a:pt x="959" y="2812"/>
                  <a:pt x="600" y="2732"/>
                </a:cubicBezTo>
                <a:cubicBezTo>
                  <a:pt x="241" y="2652"/>
                  <a:pt x="48" y="1929"/>
                  <a:pt x="24" y="1550"/>
                </a:cubicBezTo>
                <a:cubicBezTo>
                  <a:pt x="0" y="1171"/>
                  <a:pt x="185" y="714"/>
                  <a:pt x="453" y="457"/>
                </a:cubicBezTo>
                <a:cubicBezTo>
                  <a:pt x="721" y="200"/>
                  <a:pt x="1248" y="0"/>
                  <a:pt x="1635" y="5"/>
                </a:cubicBezTo>
                <a:cubicBezTo>
                  <a:pt x="2022" y="10"/>
                  <a:pt x="2531" y="287"/>
                  <a:pt x="2775" y="487"/>
                </a:cubicBezTo>
                <a:cubicBezTo>
                  <a:pt x="3019" y="687"/>
                  <a:pt x="3045" y="852"/>
                  <a:pt x="3098" y="1204"/>
                </a:cubicBezTo>
                <a:cubicBezTo>
                  <a:pt x="3151" y="1556"/>
                  <a:pt x="3121" y="2076"/>
                  <a:pt x="3092" y="2597"/>
                </a:cubicBezTo>
              </a:path>
            </a:pathLst>
          </a:custGeom>
          <a:noFill/>
          <a:ln w="38100" cmpd="sng">
            <a:solidFill>
              <a:srgbClr val="FF99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Text Box 7"/>
          <p:cNvSpPr txBox="1">
            <a:spLocks noChangeArrowheads="1"/>
          </p:cNvSpPr>
          <p:nvPr/>
        </p:nvSpPr>
        <p:spPr bwMode="auto">
          <a:xfrm>
            <a:off x="6980238" y="1520825"/>
            <a:ext cx="2005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solidFill>
                  <a:srgbClr val="000066"/>
                </a:solidFill>
              </a:rPr>
              <a:t>dfn</a:t>
            </a:r>
            <a:r>
              <a:rPr lang="en-US" altLang="en-US" sz="1800">
                <a:solidFill>
                  <a:srgbClr val="000066"/>
                </a:solidFill>
              </a:rPr>
              <a:t>(</a:t>
            </a:r>
            <a:r>
              <a:rPr lang="en-US" altLang="en-US" sz="1800" i="1">
                <a:solidFill>
                  <a:srgbClr val="000066"/>
                </a:solidFill>
              </a:rPr>
              <a:t>v</a:t>
            </a:r>
            <a:r>
              <a:rPr lang="en-US" altLang="en-US" sz="1800">
                <a:solidFill>
                  <a:srgbClr val="000066"/>
                </a:solidFill>
              </a:rPr>
              <a:t>) </a:t>
            </a:r>
            <a:r>
              <a:rPr lang="en-US" altLang="en-US" sz="1800">
                <a:solidFill>
                  <a:srgbClr val="000066"/>
                </a:solidFill>
                <a:sym typeface="Symbol" panose="05050102010706020507" pitchFamily="18" charset="2"/>
              </a:rPr>
              <a:t> </a:t>
            </a:r>
            <a:r>
              <a:rPr lang="en-US" altLang="en-US" sz="1800" i="1">
                <a:solidFill>
                  <a:srgbClr val="000066"/>
                </a:solidFill>
                <a:sym typeface="Symbol" panose="05050102010706020507" pitchFamily="18" charset="2"/>
              </a:rPr>
              <a:t>dfn</a:t>
            </a:r>
            <a:r>
              <a:rPr lang="en-US" altLang="en-US" sz="1800">
                <a:solidFill>
                  <a:srgbClr val="000066"/>
                </a:solidFill>
                <a:sym typeface="Symbol" panose="05050102010706020507" pitchFamily="18" charset="2"/>
              </a:rPr>
              <a:t>(</a:t>
            </a:r>
            <a:r>
              <a:rPr lang="en-US" altLang="en-US" sz="1800" i="1">
                <a:solidFill>
                  <a:srgbClr val="000066"/>
                </a:solidFill>
                <a:sym typeface="Symbol" panose="05050102010706020507" pitchFamily="18" charset="2"/>
              </a:rPr>
              <a:t>w</a:t>
            </a:r>
            <a:r>
              <a:rPr lang="en-US" altLang="en-US" sz="1800">
                <a:solidFill>
                  <a:srgbClr val="000066"/>
                </a:solidFill>
                <a:sym typeface="Symbol" panose="05050102010706020507" pitchFamily="18" charset="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632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F1EE019-C624-4A61-92E6-F671B9288C08}" type="slidenum">
              <a:rPr lang="en-US" altLang="en-US" sz="1400">
                <a:solidFill>
                  <a:srgbClr val="660066"/>
                </a:solidFill>
              </a:rPr>
              <a:pPr eaLnBrk="1" hangingPunct="1">
                <a:spcBef>
                  <a:spcPct val="0"/>
                </a:spcBef>
                <a:buClrTx/>
                <a:buSzTx/>
                <a:buFontTx/>
                <a:buNone/>
              </a:pPr>
              <a:t>42</a:t>
            </a:fld>
            <a:endParaRPr lang="en-US" altLang="en-US" sz="1400">
              <a:solidFill>
                <a:srgbClr val="660066"/>
              </a:solidFill>
            </a:endParaRPr>
          </a:p>
        </p:txBody>
      </p:sp>
      <p:sp>
        <p:nvSpPr>
          <p:cNvPr id="56324" name="Rectangle 2"/>
          <p:cNvSpPr>
            <a:spLocks noGrp="1" noChangeArrowheads="1"/>
          </p:cNvSpPr>
          <p:nvPr>
            <p:ph type="title"/>
          </p:nvPr>
        </p:nvSpPr>
        <p:spPr/>
        <p:txBody>
          <a:bodyPr/>
          <a:lstStyle/>
          <a:p>
            <a:pPr eaLnBrk="1" hangingPunct="1"/>
            <a:r>
              <a:rPr lang="en-US" altLang="en-US" smtClean="0"/>
              <a:t>Property 2</a:t>
            </a:r>
          </a:p>
        </p:txBody>
      </p:sp>
      <p:sp>
        <p:nvSpPr>
          <p:cNvPr id="56325" name="Rectangle 3"/>
          <p:cNvSpPr>
            <a:spLocks noGrp="1" noChangeArrowheads="1"/>
          </p:cNvSpPr>
          <p:nvPr>
            <p:ph type="body" idx="1"/>
          </p:nvPr>
        </p:nvSpPr>
        <p:spPr/>
        <p:txBody>
          <a:bodyPr/>
          <a:lstStyle/>
          <a:p>
            <a:pPr eaLnBrk="1" hangingPunct="1"/>
            <a:r>
              <a:rPr lang="en-US" altLang="en-US" smtClean="0"/>
              <a:t>Let </a:t>
            </a:r>
            <a:r>
              <a:rPr lang="en-US" altLang="en-US" i="1" smtClean="0">
                <a:solidFill>
                  <a:srgbClr val="663300"/>
                </a:solidFill>
              </a:rPr>
              <a:t>G</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a:t>
            </a:r>
            <a:r>
              <a:rPr lang="en-US" altLang="en-US" smtClean="0">
                <a:solidFill>
                  <a:srgbClr val="6600FF"/>
                </a:solidFill>
                <a:sym typeface="Symbol" panose="05050102010706020507" pitchFamily="18" charset="2"/>
              </a:rPr>
              <a:t></a:t>
            </a:r>
            <a:r>
              <a:rPr lang="en-US" altLang="en-US" smtClean="0"/>
              <a:t> be a flowgraph.</a:t>
            </a:r>
          </a:p>
          <a:p>
            <a:pPr lvl="1" eaLnBrk="1" hangingPunct="1"/>
            <a:r>
              <a:rPr lang="en-US" altLang="en-US" smtClean="0"/>
              <a:t>Let </a:t>
            </a:r>
            <a:r>
              <a:rPr lang="en-US" altLang="en-US" i="1" smtClean="0"/>
              <a:t>E</a:t>
            </a:r>
            <a:r>
              <a:rPr lang="en-US" altLang="en-US" i="1" baseline="-25000" smtClean="0"/>
              <a:t>n</a:t>
            </a:r>
            <a:r>
              <a:rPr lang="en-US" altLang="en-US" smtClean="0"/>
              <a:t> be the edges of </a:t>
            </a:r>
            <a:r>
              <a:rPr lang="en-US" altLang="en-US" i="1" smtClean="0">
                <a:solidFill>
                  <a:srgbClr val="663300"/>
                </a:solidFill>
              </a:rPr>
              <a:t>G</a:t>
            </a:r>
            <a:r>
              <a:rPr lang="en-US" altLang="en-US" smtClean="0"/>
              <a:t> not found in the depth-first spanning tree</a:t>
            </a:r>
          </a:p>
          <a:p>
            <a:pPr lvl="1" eaLnBrk="1" hangingPunct="1"/>
            <a:r>
              <a:rPr lang="en-US" altLang="en-US" smtClean="0"/>
              <a:t>Let </a:t>
            </a:r>
            <a:r>
              <a:rPr lang="en-US" altLang="en-US" i="1" smtClean="0"/>
              <a:t>E</a:t>
            </a:r>
            <a:r>
              <a:rPr lang="en-US" altLang="en-US" i="1" baseline="-25000" smtClean="0"/>
              <a:t>s</a:t>
            </a:r>
            <a:r>
              <a:rPr lang="en-US" altLang="en-US" smtClean="0"/>
              <a:t> = { </a:t>
            </a:r>
            <a:r>
              <a:rPr lang="en-US" altLang="en-US" i="1" smtClean="0"/>
              <a:t>w</a:t>
            </a:r>
            <a:r>
              <a:rPr lang="en-US" altLang="en-US" smtClean="0"/>
              <a:t> </a:t>
            </a:r>
            <a:r>
              <a:rPr lang="en-US" altLang="en-US" smtClean="0">
                <a:cs typeface="Arial" panose="020B0604020202020204" pitchFamily="34" charset="0"/>
              </a:rPr>
              <a:t>→</a:t>
            </a:r>
            <a:r>
              <a:rPr lang="en-US" altLang="en-US" smtClean="0"/>
              <a:t> </a:t>
            </a:r>
            <a:r>
              <a:rPr lang="en-US" altLang="en-US" i="1" smtClean="0"/>
              <a:t>v</a:t>
            </a:r>
            <a:r>
              <a:rPr lang="en-US" altLang="en-US" smtClean="0"/>
              <a:t> | </a:t>
            </a:r>
            <a:r>
              <a:rPr lang="en-US" altLang="en-US" i="1" smtClean="0"/>
              <a:t>v</a:t>
            </a:r>
            <a:r>
              <a:rPr lang="en-US" altLang="en-US" smtClean="0"/>
              <a:t> </a:t>
            </a:r>
            <a:r>
              <a:rPr lang="en-US" altLang="en-US" smtClean="0">
                <a:sym typeface="Symbol" panose="05050102010706020507" pitchFamily="18" charset="2"/>
              </a:rPr>
              <a:t> </a:t>
            </a:r>
            <a:r>
              <a:rPr lang="en-US" altLang="en-US" i="1" smtClean="0">
                <a:solidFill>
                  <a:srgbClr val="663300"/>
                </a:solidFill>
              </a:rPr>
              <a:t>N</a:t>
            </a:r>
            <a:r>
              <a:rPr lang="en-US" altLang="en-US" smtClean="0"/>
              <a:t> and </a:t>
            </a:r>
            <a:r>
              <a:rPr lang="en-US" altLang="en-US" i="1" smtClean="0"/>
              <a:t>w</a:t>
            </a:r>
            <a:r>
              <a:rPr lang="en-US" altLang="en-US" smtClean="0"/>
              <a:t> is the semidominator of </a:t>
            </a:r>
            <a:r>
              <a:rPr lang="en-US" altLang="en-US" i="1" smtClean="0"/>
              <a:t>v</a:t>
            </a:r>
            <a:r>
              <a:rPr lang="en-US" altLang="en-US" smtClean="0"/>
              <a:t>}</a:t>
            </a:r>
          </a:p>
          <a:p>
            <a:pPr lvl="1" eaLnBrk="1" hangingPunct="1"/>
            <a:r>
              <a:rPr lang="en-US" altLang="en-US" smtClean="0"/>
              <a:t>Let </a:t>
            </a:r>
            <a:r>
              <a:rPr lang="en-US" altLang="en-US" i="1" smtClean="0">
                <a:solidFill>
                  <a:srgbClr val="663300"/>
                </a:solidFill>
              </a:rPr>
              <a:t>E’</a:t>
            </a:r>
            <a:r>
              <a:rPr lang="en-US" altLang="en-US" smtClean="0"/>
              <a:t> = </a:t>
            </a:r>
            <a:r>
              <a:rPr lang="en-US" altLang="en-US" i="1" smtClean="0">
                <a:solidFill>
                  <a:srgbClr val="663300"/>
                </a:solidFill>
              </a:rPr>
              <a:t>E</a:t>
            </a:r>
            <a:r>
              <a:rPr lang="en-US" altLang="en-US" smtClean="0"/>
              <a:t> – </a:t>
            </a:r>
            <a:r>
              <a:rPr lang="en-US" altLang="en-US" i="1" smtClean="0"/>
              <a:t>E</a:t>
            </a:r>
            <a:r>
              <a:rPr lang="en-US" altLang="en-US" i="1" baseline="-25000" smtClean="0"/>
              <a:t>n</a:t>
            </a:r>
            <a:r>
              <a:rPr lang="en-US" altLang="en-US" smtClean="0"/>
              <a:t> + </a:t>
            </a:r>
            <a:r>
              <a:rPr lang="en-US" altLang="en-US" i="1" smtClean="0"/>
              <a:t>E</a:t>
            </a:r>
            <a:r>
              <a:rPr lang="en-US" altLang="en-US" i="1" baseline="-25000" smtClean="0"/>
              <a:t>s</a:t>
            </a:r>
          </a:p>
          <a:p>
            <a:pPr eaLnBrk="1" hangingPunct="1">
              <a:buFont typeface="Arial Unicode MS" panose="020B0604020202020204" pitchFamily="34" charset="-128"/>
              <a:buNone/>
            </a:pPr>
            <a:endParaRPr lang="en-US" altLang="en-US" i="1" baseline="-25000" smtClean="0"/>
          </a:p>
          <a:p>
            <a:pPr eaLnBrk="1" hangingPunct="1">
              <a:buFont typeface="Arial Unicode MS" panose="020B0604020202020204" pitchFamily="34" charset="-128"/>
              <a:buNone/>
            </a:pPr>
            <a:r>
              <a:rPr lang="en-US" altLang="en-US" i="1" baseline="-25000" smtClean="0"/>
              <a:t>	</a:t>
            </a:r>
            <a:r>
              <a:rPr lang="en-US" altLang="en-US" smtClean="0"/>
              <a:t>then </a:t>
            </a:r>
            <a:r>
              <a:rPr lang="en-US" altLang="en-US" i="1" smtClean="0">
                <a:solidFill>
                  <a:srgbClr val="663300"/>
                </a:solidFill>
              </a:rPr>
              <a:t>G’</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 </a:t>
            </a:r>
            <a:r>
              <a:rPr lang="en-US" altLang="en-US" smtClean="0">
                <a:solidFill>
                  <a:srgbClr val="6600FF"/>
                </a:solidFill>
                <a:sym typeface="Symbol" panose="05050102010706020507" pitchFamily="18" charset="2"/>
              </a:rPr>
              <a:t></a:t>
            </a:r>
            <a:r>
              <a:rPr lang="en-US" altLang="en-US" smtClean="0"/>
              <a:t> has exactly the same set of dominators as </a:t>
            </a:r>
            <a:r>
              <a:rPr lang="en-US" altLang="en-US" i="1" smtClean="0">
                <a:solidFill>
                  <a:srgbClr val="663300"/>
                </a:solidFill>
              </a:rPr>
              <a:t>G</a:t>
            </a:r>
            <a:r>
              <a:rPr lang="en-US" altLang="en-US"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734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09EE310-7746-41ED-AC67-CC1EF440C459}" type="slidenum">
              <a:rPr lang="en-US" altLang="en-US" sz="1400">
                <a:solidFill>
                  <a:srgbClr val="660066"/>
                </a:solidFill>
              </a:rPr>
              <a:pPr eaLnBrk="1" hangingPunct="1">
                <a:spcBef>
                  <a:spcPct val="0"/>
                </a:spcBef>
                <a:buClrTx/>
                <a:buSzTx/>
                <a:buFontTx/>
                <a:buNone/>
              </a:pPr>
              <a:t>43</a:t>
            </a:fld>
            <a:endParaRPr lang="en-US" altLang="en-US" sz="1400">
              <a:solidFill>
                <a:srgbClr val="660066"/>
              </a:solidFill>
            </a:endParaRPr>
          </a:p>
        </p:txBody>
      </p:sp>
      <p:sp>
        <p:nvSpPr>
          <p:cNvPr id="57348" name="Rectangle 2"/>
          <p:cNvSpPr>
            <a:spLocks noGrp="1" noChangeArrowheads="1"/>
          </p:cNvSpPr>
          <p:nvPr>
            <p:ph type="title"/>
          </p:nvPr>
        </p:nvSpPr>
        <p:spPr/>
        <p:txBody>
          <a:bodyPr/>
          <a:lstStyle/>
          <a:p>
            <a:pPr eaLnBrk="1" hangingPunct="1"/>
            <a:r>
              <a:rPr lang="en-US" altLang="en-US" sz="4000" smtClean="0"/>
              <a:t>Property 3 – to compute semidominators</a:t>
            </a:r>
          </a:p>
        </p:txBody>
      </p:sp>
      <p:sp>
        <p:nvSpPr>
          <p:cNvPr id="57349" name="Rectangle 3"/>
          <p:cNvSpPr>
            <a:spLocks noGrp="1" noChangeArrowheads="1"/>
          </p:cNvSpPr>
          <p:nvPr>
            <p:ph type="body" idx="1"/>
          </p:nvPr>
        </p:nvSpPr>
        <p:spPr>
          <a:xfrm>
            <a:off x="457200" y="1600200"/>
            <a:ext cx="7835900" cy="4525963"/>
          </a:xfrm>
        </p:spPr>
        <p:txBody>
          <a:bodyPr/>
          <a:lstStyle/>
          <a:p>
            <a:pPr eaLnBrk="1" hangingPunct="1"/>
            <a:r>
              <a:rPr lang="en-US" altLang="en-US" smtClean="0"/>
              <a:t>Let</a:t>
            </a:r>
          </a:p>
          <a:p>
            <a:pPr lvl="1" eaLnBrk="1" hangingPunct="1"/>
            <a:r>
              <a:rPr lang="en-US" altLang="en-US" i="1" smtClean="0"/>
              <a:t>V</a:t>
            </a:r>
            <a:r>
              <a:rPr lang="en-US" altLang="en-US" smtClean="0"/>
              <a:t>(</a:t>
            </a:r>
            <a:r>
              <a:rPr lang="en-US" altLang="en-US" i="1" smtClean="0"/>
              <a:t>w</a:t>
            </a:r>
            <a:r>
              <a:rPr lang="en-US" altLang="en-US" smtClean="0"/>
              <a:t>) = { </a:t>
            </a:r>
            <a:r>
              <a:rPr lang="en-US" altLang="en-US" i="1" smtClean="0"/>
              <a:t>dfn</a:t>
            </a:r>
            <a:r>
              <a:rPr lang="en-US" altLang="en-US" smtClean="0"/>
              <a:t>(</a:t>
            </a:r>
            <a:r>
              <a:rPr lang="en-US" altLang="en-US" i="1" smtClean="0"/>
              <a:t>v</a:t>
            </a:r>
            <a:r>
              <a:rPr lang="en-US" altLang="en-US" smtClean="0"/>
              <a:t>) | </a:t>
            </a:r>
            <a:r>
              <a:rPr lang="en-US" altLang="en-US" i="1" smtClean="0"/>
              <a:t>v</a:t>
            </a:r>
            <a:r>
              <a:rPr lang="en-US" altLang="en-US" smtClean="0"/>
              <a:t> </a:t>
            </a:r>
            <a:r>
              <a:rPr lang="en-US" altLang="en-US" smtClean="0">
                <a:cs typeface="Arial" panose="020B0604020202020204" pitchFamily="34" charset="0"/>
              </a:rPr>
              <a:t>→</a:t>
            </a:r>
            <a:r>
              <a:rPr lang="en-US" altLang="en-US" smtClean="0"/>
              <a:t> </a:t>
            </a:r>
            <a:r>
              <a:rPr lang="en-US" altLang="en-US" i="1" smtClean="0"/>
              <a:t>w</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E</a:t>
            </a:r>
            <a:r>
              <a:rPr lang="en-US" altLang="en-US" smtClean="0"/>
              <a:t> and </a:t>
            </a:r>
            <a:r>
              <a:rPr lang="en-US" altLang="en-US" i="1" smtClean="0"/>
              <a:t>dfn</a:t>
            </a:r>
            <a:r>
              <a:rPr lang="en-US" altLang="en-US" smtClean="0"/>
              <a:t>(</a:t>
            </a:r>
            <a:r>
              <a:rPr lang="en-US" altLang="en-US" i="1" smtClean="0"/>
              <a:t>v</a:t>
            </a:r>
            <a:r>
              <a:rPr lang="en-US" altLang="en-US" smtClean="0"/>
              <a:t>) &lt; </a:t>
            </a:r>
            <a:r>
              <a:rPr lang="en-US" altLang="en-US" i="1" smtClean="0"/>
              <a:t>dfn</a:t>
            </a:r>
            <a:r>
              <a:rPr lang="en-US" altLang="en-US" smtClean="0"/>
              <a:t>(</a:t>
            </a:r>
            <a:r>
              <a:rPr lang="en-US" altLang="en-US" i="1" smtClean="0"/>
              <a:t>w</a:t>
            </a:r>
            <a:r>
              <a:rPr lang="en-US" altLang="en-US" smtClean="0"/>
              <a:t>) }</a:t>
            </a:r>
          </a:p>
          <a:p>
            <a:pPr lvl="1" eaLnBrk="1" hangingPunct="1"/>
            <a:r>
              <a:rPr lang="en-US" altLang="en-US" i="1" smtClean="0"/>
              <a:t>S</a:t>
            </a:r>
            <a:r>
              <a:rPr lang="en-US" altLang="en-US" smtClean="0"/>
              <a:t>(</a:t>
            </a:r>
            <a:r>
              <a:rPr lang="en-US" altLang="en-US" i="1" smtClean="0"/>
              <a:t>w</a:t>
            </a:r>
            <a:r>
              <a:rPr lang="en-US" altLang="en-US" smtClean="0"/>
              <a:t>) = { </a:t>
            </a:r>
            <a:r>
              <a:rPr lang="en-US" altLang="en-US" i="1" smtClean="0"/>
              <a:t>sdno</a:t>
            </a:r>
            <a:r>
              <a:rPr lang="en-US" altLang="en-US" smtClean="0"/>
              <a:t>(</a:t>
            </a:r>
            <a:r>
              <a:rPr lang="en-US" altLang="en-US" i="1" smtClean="0"/>
              <a:t>u</a:t>
            </a:r>
            <a:r>
              <a:rPr lang="en-US" altLang="en-US" smtClean="0"/>
              <a:t>) | </a:t>
            </a:r>
            <a:r>
              <a:rPr lang="en-US" altLang="en-US" i="1" smtClean="0"/>
              <a:t>dfn</a:t>
            </a:r>
            <a:r>
              <a:rPr lang="en-US" altLang="en-US" smtClean="0"/>
              <a:t>(</a:t>
            </a:r>
            <a:r>
              <a:rPr lang="en-US" altLang="en-US" i="1" smtClean="0"/>
              <a:t>u</a:t>
            </a:r>
            <a:r>
              <a:rPr lang="en-US" altLang="en-US" smtClean="0"/>
              <a:t>) &gt; </a:t>
            </a:r>
            <a:r>
              <a:rPr lang="en-US" altLang="en-US" i="1" smtClean="0"/>
              <a:t>dfn</a:t>
            </a:r>
            <a:r>
              <a:rPr lang="en-US" altLang="en-US" smtClean="0"/>
              <a:t>(</a:t>
            </a:r>
            <a:r>
              <a:rPr lang="en-US" altLang="en-US" i="1" smtClean="0"/>
              <a:t>w</a:t>
            </a:r>
            <a:r>
              <a:rPr lang="en-US" altLang="en-US" smtClean="0"/>
              <a:t>) and for some </a:t>
            </a:r>
            <a:r>
              <a:rPr lang="en-US" altLang="en-US" i="1" smtClean="0"/>
              <a:t>v’</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N</a:t>
            </a:r>
            <a:r>
              <a:rPr lang="en-US" altLang="en-US" smtClean="0"/>
              <a:t>, </a:t>
            </a:r>
            <a:r>
              <a:rPr lang="en-US" altLang="en-US" i="1" smtClean="0"/>
              <a:t>v’</a:t>
            </a:r>
            <a:r>
              <a:rPr lang="en-US" altLang="en-US" smtClean="0"/>
              <a:t> </a:t>
            </a:r>
            <a:r>
              <a:rPr lang="en-US" altLang="en-US" smtClean="0">
                <a:cs typeface="Arial" panose="020B0604020202020204" pitchFamily="34" charset="0"/>
              </a:rPr>
              <a:t>→</a:t>
            </a:r>
            <a:r>
              <a:rPr lang="en-US" altLang="en-US" smtClean="0"/>
              <a:t> </a:t>
            </a:r>
            <a:r>
              <a:rPr lang="en-US" altLang="en-US" i="1" smtClean="0"/>
              <a:t>w</a:t>
            </a:r>
            <a:r>
              <a:rPr lang="en-US" altLang="en-US" smtClean="0"/>
              <a:t> </a:t>
            </a:r>
            <a:r>
              <a:rPr lang="en-US" altLang="en-US" smtClean="0">
                <a:sym typeface="Symbol" panose="05050102010706020507" pitchFamily="18" charset="2"/>
              </a:rPr>
              <a:t></a:t>
            </a:r>
            <a:r>
              <a:rPr lang="en-US" altLang="en-US" smtClean="0"/>
              <a:t> </a:t>
            </a:r>
            <a:r>
              <a:rPr lang="en-US" altLang="en-US" i="1" smtClean="0">
                <a:solidFill>
                  <a:srgbClr val="663300"/>
                </a:solidFill>
              </a:rPr>
              <a:t>E</a:t>
            </a:r>
            <a:r>
              <a:rPr lang="en-US" altLang="en-US" smtClean="0"/>
              <a:t> and there is a path from </a:t>
            </a:r>
            <a:r>
              <a:rPr lang="en-US" altLang="en-US" i="1" smtClean="0"/>
              <a:t>u</a:t>
            </a:r>
            <a:r>
              <a:rPr lang="en-US" altLang="en-US" smtClean="0"/>
              <a:t> to </a:t>
            </a:r>
            <a:r>
              <a:rPr lang="en-US" altLang="en-US" i="1" smtClean="0"/>
              <a:t>v’</a:t>
            </a:r>
            <a:r>
              <a:rPr lang="en-US" altLang="en-US" smtClean="0"/>
              <a:t> in </a:t>
            </a:r>
            <a:r>
              <a:rPr lang="en-US" altLang="en-US" i="1" smtClean="0">
                <a:solidFill>
                  <a:srgbClr val="663300"/>
                </a:solidFill>
              </a:rPr>
              <a:t>T</a:t>
            </a:r>
            <a:r>
              <a:rPr lang="en-US" altLang="en-US" smtClean="0"/>
              <a:t> }</a:t>
            </a:r>
          </a:p>
          <a:p>
            <a:pPr eaLnBrk="1" hangingPunct="1">
              <a:buFont typeface="Arial Unicode MS" panose="020B0604020202020204" pitchFamily="34" charset="-128"/>
              <a:buNone/>
            </a:pPr>
            <a:r>
              <a:rPr lang="en-US" altLang="en-US" smtClean="0"/>
              <a:t>	then the semidominator of </a:t>
            </a:r>
            <a:r>
              <a:rPr lang="en-US" altLang="en-US" i="1" smtClean="0"/>
              <a:t>w</a:t>
            </a:r>
            <a:r>
              <a:rPr lang="en-US" altLang="en-US" smtClean="0"/>
              <a:t> is the node with the depth-first number of min(</a:t>
            </a:r>
            <a:r>
              <a:rPr lang="en-US" altLang="en-US" i="1" smtClean="0"/>
              <a:t>V</a:t>
            </a:r>
            <a:r>
              <a:rPr lang="en-US" altLang="en-US" smtClean="0"/>
              <a:t>(</a:t>
            </a:r>
            <a:r>
              <a:rPr lang="en-US" altLang="en-US" i="1" smtClean="0"/>
              <a:t>w</a:t>
            </a:r>
            <a:r>
              <a:rPr lang="en-US" altLang="en-US" smtClean="0"/>
              <a:t>) </a:t>
            </a:r>
            <a:r>
              <a:rPr lang="en-US" altLang="en-US" smtClean="0">
                <a:sym typeface="Symbol" panose="05050102010706020507" pitchFamily="18" charset="2"/>
              </a:rPr>
              <a:t> </a:t>
            </a:r>
            <a:r>
              <a:rPr lang="en-US" altLang="en-US" i="1" smtClean="0"/>
              <a:t>S</a:t>
            </a:r>
            <a:r>
              <a:rPr lang="en-US" altLang="en-US" smtClean="0"/>
              <a:t>(</a:t>
            </a:r>
            <a:r>
              <a:rPr lang="en-US" altLang="en-US" i="1" smtClean="0"/>
              <a:t>w</a:t>
            </a:r>
            <a:r>
              <a:rPr lang="en-US" altLang="en-US"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837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D979482-DD88-462A-B866-A682ADDE8F5C}" type="slidenum">
              <a:rPr lang="en-US" altLang="en-US" sz="1400">
                <a:solidFill>
                  <a:srgbClr val="660066"/>
                </a:solidFill>
              </a:rPr>
              <a:pPr eaLnBrk="1" hangingPunct="1">
                <a:spcBef>
                  <a:spcPct val="0"/>
                </a:spcBef>
                <a:buClrTx/>
                <a:buSzTx/>
                <a:buFontTx/>
                <a:buNone/>
              </a:pPr>
              <a:t>44</a:t>
            </a:fld>
            <a:endParaRPr lang="en-US" altLang="en-US" sz="1400">
              <a:solidFill>
                <a:srgbClr val="660066"/>
              </a:solidFill>
            </a:endParaRPr>
          </a:p>
        </p:txBody>
      </p:sp>
      <p:sp>
        <p:nvSpPr>
          <p:cNvPr id="58372" name="Rectangle 2"/>
          <p:cNvSpPr>
            <a:spLocks noGrp="1" noChangeArrowheads="1"/>
          </p:cNvSpPr>
          <p:nvPr>
            <p:ph type="title"/>
          </p:nvPr>
        </p:nvSpPr>
        <p:spPr/>
        <p:txBody>
          <a:bodyPr/>
          <a:lstStyle/>
          <a:p>
            <a:pPr eaLnBrk="1" hangingPunct="1"/>
            <a:r>
              <a:rPr lang="en-US" altLang="en-US" smtClean="0"/>
              <a:t>An Example</a:t>
            </a:r>
          </a:p>
        </p:txBody>
      </p:sp>
      <p:pic>
        <p:nvPicPr>
          <p:cNvPr id="583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1524000"/>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Text Box 4"/>
          <p:cNvSpPr txBox="1">
            <a:spLocks noChangeArrowheads="1"/>
          </p:cNvSpPr>
          <p:nvPr/>
        </p:nvSpPr>
        <p:spPr bwMode="auto">
          <a:xfrm>
            <a:off x="6138863" y="33861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u</a:t>
            </a:r>
          </a:p>
        </p:txBody>
      </p:sp>
      <p:sp>
        <p:nvSpPr>
          <p:cNvPr id="58375" name="Text Box 5"/>
          <p:cNvSpPr txBox="1">
            <a:spLocks noChangeArrowheads="1"/>
          </p:cNvSpPr>
          <p:nvPr/>
        </p:nvSpPr>
        <p:spPr bwMode="auto">
          <a:xfrm>
            <a:off x="6107113" y="49434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p>
        </p:txBody>
      </p:sp>
      <p:sp>
        <p:nvSpPr>
          <p:cNvPr id="58376" name="Text Box 6"/>
          <p:cNvSpPr txBox="1">
            <a:spLocks noChangeArrowheads="1"/>
          </p:cNvSpPr>
          <p:nvPr/>
        </p:nvSpPr>
        <p:spPr bwMode="auto">
          <a:xfrm>
            <a:off x="3908425" y="59118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w</a:t>
            </a:r>
          </a:p>
        </p:txBody>
      </p:sp>
      <p:sp>
        <p:nvSpPr>
          <p:cNvPr id="58377" name="Text Box 7"/>
          <p:cNvSpPr txBox="1">
            <a:spLocks noChangeArrowheads="1"/>
          </p:cNvSpPr>
          <p:nvPr/>
        </p:nvSpPr>
        <p:spPr bwMode="auto">
          <a:xfrm>
            <a:off x="4567238" y="150653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sdno(u)</a:t>
            </a:r>
          </a:p>
        </p:txBody>
      </p:sp>
      <p:sp>
        <p:nvSpPr>
          <p:cNvPr id="58378" name="Text Box 9"/>
          <p:cNvSpPr txBox="1">
            <a:spLocks noChangeArrowheads="1"/>
          </p:cNvSpPr>
          <p:nvPr/>
        </p:nvSpPr>
        <p:spPr bwMode="auto">
          <a:xfrm>
            <a:off x="3451225" y="44481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p>
        </p:txBody>
      </p:sp>
      <p:sp>
        <p:nvSpPr>
          <p:cNvPr id="58379" name="Text Box 10"/>
          <p:cNvSpPr txBox="1">
            <a:spLocks noChangeArrowheads="1"/>
          </p:cNvSpPr>
          <p:nvPr/>
        </p:nvSpPr>
        <p:spPr bwMode="auto">
          <a:xfrm>
            <a:off x="466725" y="1460500"/>
            <a:ext cx="38290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solidFill>
                  <a:schemeClr val="hlink"/>
                </a:solidFill>
              </a:rPr>
              <a:t>V</a:t>
            </a:r>
            <a:r>
              <a:rPr lang="en-US" altLang="en-US" sz="1800">
                <a:solidFill>
                  <a:schemeClr val="hlink"/>
                </a:solidFill>
              </a:rPr>
              <a:t>(</a:t>
            </a:r>
            <a:r>
              <a:rPr lang="en-US" altLang="en-US" sz="1800" i="1">
                <a:solidFill>
                  <a:schemeClr val="hlink"/>
                </a:solidFill>
              </a:rPr>
              <a:t>w</a:t>
            </a:r>
            <a:r>
              <a:rPr lang="en-US" altLang="en-US" sz="1800">
                <a:solidFill>
                  <a:schemeClr val="hlink"/>
                </a:solidFill>
              </a:rPr>
              <a:t>) = {4}</a:t>
            </a:r>
          </a:p>
          <a:p>
            <a:pPr eaLnBrk="1" hangingPunct="1">
              <a:spcBef>
                <a:spcPct val="50000"/>
              </a:spcBef>
              <a:buClrTx/>
              <a:buSzTx/>
              <a:buFontTx/>
              <a:buNone/>
            </a:pPr>
            <a:r>
              <a:rPr lang="en-US" altLang="en-US" sz="1800" i="1">
                <a:solidFill>
                  <a:schemeClr val="hlink"/>
                </a:solidFill>
              </a:rPr>
              <a:t>S</a:t>
            </a:r>
            <a:r>
              <a:rPr lang="en-US" altLang="en-US" sz="1800">
                <a:solidFill>
                  <a:schemeClr val="hlink"/>
                </a:solidFill>
              </a:rPr>
              <a:t>(</a:t>
            </a:r>
            <a:r>
              <a:rPr lang="en-US" altLang="en-US" sz="1800" i="1">
                <a:solidFill>
                  <a:schemeClr val="hlink"/>
                </a:solidFill>
              </a:rPr>
              <a:t>w</a:t>
            </a:r>
            <a:r>
              <a:rPr lang="en-US" altLang="en-US" sz="1800">
                <a:solidFill>
                  <a:schemeClr val="hlink"/>
                </a:solidFill>
              </a:rPr>
              <a:t>) = {</a:t>
            </a:r>
            <a:r>
              <a:rPr lang="en-US" altLang="en-US" sz="1800" i="1">
                <a:solidFill>
                  <a:schemeClr val="hlink"/>
                </a:solidFill>
              </a:rPr>
              <a:t>sdno</a:t>
            </a:r>
            <a:r>
              <a:rPr lang="en-US" altLang="en-US" sz="1800">
                <a:solidFill>
                  <a:schemeClr val="hlink"/>
                </a:solidFill>
              </a:rPr>
              <a:t>(</a:t>
            </a:r>
            <a:r>
              <a:rPr lang="en-US" altLang="en-US" sz="1800" i="1">
                <a:solidFill>
                  <a:schemeClr val="hlink"/>
                </a:solidFill>
              </a:rPr>
              <a:t>E</a:t>
            </a:r>
            <a:r>
              <a:rPr lang="en-US" altLang="en-US" sz="1800">
                <a:solidFill>
                  <a:schemeClr val="hlink"/>
                </a:solidFill>
              </a:rPr>
              <a:t>), </a:t>
            </a:r>
            <a:r>
              <a:rPr lang="en-US" altLang="en-US" sz="1800" i="1">
                <a:solidFill>
                  <a:schemeClr val="hlink"/>
                </a:solidFill>
              </a:rPr>
              <a:t>sdno</a:t>
            </a:r>
            <a:r>
              <a:rPr lang="en-US" altLang="en-US" sz="1800">
                <a:solidFill>
                  <a:schemeClr val="hlink"/>
                </a:solidFill>
              </a:rPr>
              <a:t>(</a:t>
            </a:r>
            <a:r>
              <a:rPr lang="en-US" altLang="en-US" sz="1800" i="1">
                <a:solidFill>
                  <a:schemeClr val="hlink"/>
                </a:solidFill>
              </a:rPr>
              <a:t>B</a:t>
            </a:r>
            <a:r>
              <a:rPr lang="en-US" altLang="en-US" sz="1800">
                <a:solidFill>
                  <a:schemeClr val="hlink"/>
                </a:solidFill>
              </a:rPr>
              <a:t>)}</a:t>
            </a:r>
          </a:p>
          <a:p>
            <a:pPr eaLnBrk="1" hangingPunct="1">
              <a:spcBef>
                <a:spcPct val="50000"/>
              </a:spcBef>
              <a:buClrTx/>
              <a:buSzTx/>
              <a:buFontTx/>
              <a:buNone/>
            </a:pPr>
            <a:r>
              <a:rPr lang="en-US" altLang="en-US" sz="1800">
                <a:solidFill>
                  <a:schemeClr val="hlink"/>
                </a:solidFill>
              </a:rPr>
              <a:t>        = {1}</a:t>
            </a:r>
          </a:p>
          <a:p>
            <a:pPr eaLnBrk="1" hangingPunct="1">
              <a:spcBef>
                <a:spcPct val="50000"/>
              </a:spcBef>
              <a:buClrTx/>
              <a:buSzTx/>
              <a:buFontTx/>
              <a:buNone/>
            </a:pPr>
            <a:r>
              <a:rPr lang="en-US" altLang="en-US" sz="1800" i="1">
                <a:solidFill>
                  <a:schemeClr val="hlink"/>
                </a:solidFill>
              </a:rPr>
              <a:t>sdno</a:t>
            </a:r>
            <a:r>
              <a:rPr lang="en-US" altLang="en-US" sz="1800">
                <a:solidFill>
                  <a:schemeClr val="hlink"/>
                </a:solidFill>
              </a:rPr>
              <a:t>(</a:t>
            </a:r>
            <a:r>
              <a:rPr lang="en-US" altLang="en-US" sz="1800" i="1">
                <a:solidFill>
                  <a:schemeClr val="hlink"/>
                </a:solidFill>
              </a:rPr>
              <a:t>w</a:t>
            </a:r>
            <a:r>
              <a:rPr lang="en-US" altLang="en-US" sz="1800">
                <a:solidFill>
                  <a:schemeClr val="hlink"/>
                </a:solidFill>
              </a:rPr>
              <a:t>) = 1</a:t>
            </a:r>
          </a:p>
          <a:p>
            <a:pPr eaLnBrk="1" hangingPunct="1">
              <a:spcBef>
                <a:spcPct val="50000"/>
              </a:spcBef>
              <a:buClrTx/>
              <a:buSzTx/>
              <a:buFontTx/>
              <a:buNone/>
            </a:pPr>
            <a:endParaRPr lang="en-US" altLang="en-US" sz="1800">
              <a:solidFill>
                <a:schemeClr val="hlink"/>
              </a:solidFill>
            </a:endParaRPr>
          </a:p>
        </p:txBody>
      </p:sp>
      <p:sp>
        <p:nvSpPr>
          <p:cNvPr id="58380" name="Text Box 11"/>
          <p:cNvSpPr txBox="1">
            <a:spLocks noChangeArrowheads="1"/>
          </p:cNvSpPr>
          <p:nvPr/>
        </p:nvSpPr>
        <p:spPr bwMode="auto">
          <a:xfrm>
            <a:off x="6807200" y="2573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u</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5939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5E732F9-BD8F-4CEE-9A82-F5EE55E562F5}" type="slidenum">
              <a:rPr lang="en-US" altLang="en-US" sz="1400">
                <a:solidFill>
                  <a:srgbClr val="660066"/>
                </a:solidFill>
              </a:rPr>
              <a:pPr eaLnBrk="1" hangingPunct="1">
                <a:spcBef>
                  <a:spcPct val="0"/>
                </a:spcBef>
                <a:buClrTx/>
                <a:buSzTx/>
                <a:buFontTx/>
                <a:buNone/>
              </a:pPr>
              <a:t>45</a:t>
            </a:fld>
            <a:endParaRPr lang="en-US" altLang="en-US" sz="1400">
              <a:solidFill>
                <a:srgbClr val="660066"/>
              </a:solidFill>
            </a:endParaRPr>
          </a:p>
        </p:txBody>
      </p:sp>
      <p:sp>
        <p:nvSpPr>
          <p:cNvPr id="59396" name="Rectangle 2"/>
          <p:cNvSpPr>
            <a:spLocks noGrp="1" noChangeArrowheads="1"/>
          </p:cNvSpPr>
          <p:nvPr>
            <p:ph type="title"/>
          </p:nvPr>
        </p:nvSpPr>
        <p:spPr/>
        <p:txBody>
          <a:bodyPr/>
          <a:lstStyle/>
          <a:p>
            <a:pPr eaLnBrk="1" hangingPunct="1"/>
            <a:r>
              <a:rPr lang="en-US" altLang="en-US" smtClean="0"/>
              <a:t>Property 4</a:t>
            </a:r>
          </a:p>
        </p:txBody>
      </p:sp>
      <p:sp>
        <p:nvSpPr>
          <p:cNvPr id="59397" name="Rectangle 3"/>
          <p:cNvSpPr>
            <a:spLocks noGrp="1" noChangeArrowheads="1"/>
          </p:cNvSpPr>
          <p:nvPr>
            <p:ph type="body" idx="1"/>
          </p:nvPr>
        </p:nvSpPr>
        <p:spPr/>
        <p:txBody>
          <a:bodyPr/>
          <a:lstStyle/>
          <a:p>
            <a:pPr eaLnBrk="1" hangingPunct="1"/>
            <a:r>
              <a:rPr lang="en-US" altLang="en-US" sz="2800" smtClean="0"/>
              <a:t>Given a non-root node </a:t>
            </a:r>
            <a:r>
              <a:rPr lang="en-US" altLang="en-US" sz="2800" i="1" smtClean="0"/>
              <a:t>v </a:t>
            </a:r>
            <a:r>
              <a:rPr lang="en-US" altLang="en-US" sz="2800" smtClean="0"/>
              <a:t>and</a:t>
            </a:r>
            <a:r>
              <a:rPr lang="en-US" altLang="en-US" sz="2800" i="1" smtClean="0"/>
              <a:t> v</a:t>
            </a:r>
            <a:r>
              <a:rPr lang="en-US" altLang="en-US" sz="2800" i="1" baseline="-25000" smtClean="0"/>
              <a:t>s</a:t>
            </a:r>
            <a:r>
              <a:rPr lang="en-US" altLang="en-US" sz="2800" i="1" smtClean="0"/>
              <a:t> </a:t>
            </a:r>
            <a:r>
              <a:rPr lang="en-US" altLang="en-US" sz="2800" smtClean="0"/>
              <a:t>its semidominator. Let </a:t>
            </a:r>
            <a:r>
              <a:rPr lang="en-US" altLang="en-US" sz="2800" i="1" smtClean="0"/>
              <a:t>u</a:t>
            </a:r>
            <a:r>
              <a:rPr lang="en-US" altLang="en-US" sz="2800" smtClean="0"/>
              <a:t> be a node whose semidominator </a:t>
            </a:r>
            <a:r>
              <a:rPr lang="en-US" altLang="en-US" sz="2800" i="1" smtClean="0"/>
              <a:t>u</a:t>
            </a:r>
            <a:r>
              <a:rPr lang="en-US" altLang="en-US" sz="2800" i="1" baseline="-25000" smtClean="0"/>
              <a:t>s</a:t>
            </a:r>
            <a:r>
              <a:rPr lang="en-US" altLang="en-US" sz="2800" smtClean="0"/>
              <a:t> has the minimal </a:t>
            </a:r>
            <a:r>
              <a:rPr lang="en-US" altLang="en-US" sz="2800" i="1" smtClean="0"/>
              <a:t>dfn</a:t>
            </a:r>
            <a:r>
              <a:rPr lang="en-US" altLang="en-US" sz="2800" smtClean="0"/>
              <a:t>() such that in the depth-first spanning tree:</a:t>
            </a:r>
          </a:p>
          <a:p>
            <a:pPr lvl="1" eaLnBrk="1" hangingPunct="1"/>
            <a:r>
              <a:rPr lang="en-US" altLang="en-US" sz="2400" smtClean="0"/>
              <a:t>There is a non-empty path from </a:t>
            </a:r>
            <a:r>
              <a:rPr lang="en-US" altLang="en-US" sz="2400" i="1" smtClean="0"/>
              <a:t>v</a:t>
            </a:r>
            <a:r>
              <a:rPr lang="en-US" altLang="en-US" sz="2400" i="1" baseline="-25000" smtClean="0"/>
              <a:t>s</a:t>
            </a:r>
            <a:r>
              <a:rPr lang="en-US" altLang="en-US" sz="2400" smtClean="0"/>
              <a:t> to </a:t>
            </a:r>
            <a:r>
              <a:rPr lang="en-US" altLang="en-US" sz="2400" i="1" smtClean="0"/>
              <a:t>u</a:t>
            </a:r>
            <a:r>
              <a:rPr lang="en-US" altLang="en-US" sz="2400" smtClean="0"/>
              <a:t>, and</a:t>
            </a:r>
          </a:p>
          <a:p>
            <a:pPr lvl="1" eaLnBrk="1" hangingPunct="1"/>
            <a:r>
              <a:rPr lang="en-US" altLang="en-US" sz="2400" smtClean="0"/>
              <a:t>There is a path from </a:t>
            </a:r>
            <a:r>
              <a:rPr lang="en-US" altLang="en-US" sz="2400" i="1" smtClean="0"/>
              <a:t>u</a:t>
            </a:r>
            <a:r>
              <a:rPr lang="en-US" altLang="en-US" sz="2400" smtClean="0"/>
              <a:t> to </a:t>
            </a:r>
            <a:r>
              <a:rPr lang="en-US" altLang="en-US" sz="2400" i="1" smtClean="0"/>
              <a:t>v</a:t>
            </a:r>
          </a:p>
          <a:p>
            <a:pPr eaLnBrk="1" hangingPunct="1">
              <a:buFont typeface="Arial Unicode MS" panose="020B0604020202020204" pitchFamily="34" charset="-128"/>
              <a:buNone/>
            </a:pPr>
            <a:r>
              <a:rPr lang="en-US" altLang="en-US" sz="2800" smtClean="0"/>
              <a:t>	then</a:t>
            </a:r>
          </a:p>
          <a:p>
            <a:pPr lvl="1" eaLnBrk="1" hangingPunct="1"/>
            <a:r>
              <a:rPr lang="en-US" altLang="en-US" sz="2400" i="1" smtClean="0"/>
              <a:t>idom</a:t>
            </a:r>
            <a:r>
              <a:rPr lang="en-US" altLang="en-US" sz="2400" smtClean="0"/>
              <a:t>(</a:t>
            </a:r>
            <a:r>
              <a:rPr lang="en-US" altLang="en-US" sz="2400" i="1" smtClean="0"/>
              <a:t>v</a:t>
            </a:r>
            <a:r>
              <a:rPr lang="en-US" altLang="en-US" sz="2400" smtClean="0"/>
              <a:t>) = </a:t>
            </a:r>
            <a:r>
              <a:rPr lang="en-US" altLang="en-US" sz="2400" i="1" smtClean="0"/>
              <a:t>v</a:t>
            </a:r>
            <a:r>
              <a:rPr lang="en-US" altLang="en-US" sz="2400" i="1" baseline="-25000" smtClean="0"/>
              <a:t>s</a:t>
            </a:r>
            <a:r>
              <a:rPr lang="en-US" altLang="en-US" sz="2400" smtClean="0"/>
              <a:t> 		if </a:t>
            </a:r>
            <a:r>
              <a:rPr lang="en-US" altLang="en-US" sz="2400" i="1" smtClean="0"/>
              <a:t>dfn</a:t>
            </a:r>
            <a:r>
              <a:rPr lang="en-US" altLang="en-US" sz="2400" smtClean="0"/>
              <a:t>(</a:t>
            </a:r>
            <a:r>
              <a:rPr lang="en-US" altLang="en-US" sz="2400" i="1" smtClean="0"/>
              <a:t>v</a:t>
            </a:r>
            <a:r>
              <a:rPr lang="en-US" altLang="en-US" sz="2400" i="1" baseline="-25000" smtClean="0"/>
              <a:t>s</a:t>
            </a:r>
            <a:r>
              <a:rPr lang="en-US" altLang="en-US" sz="2400" smtClean="0"/>
              <a:t>) = </a:t>
            </a:r>
            <a:r>
              <a:rPr lang="en-US" altLang="en-US" sz="2400" i="1" smtClean="0"/>
              <a:t>dfn</a:t>
            </a:r>
            <a:r>
              <a:rPr lang="en-US" altLang="en-US" sz="2400" smtClean="0"/>
              <a:t>(</a:t>
            </a:r>
            <a:r>
              <a:rPr lang="en-US" altLang="en-US" sz="2400" i="1" smtClean="0"/>
              <a:t>u</a:t>
            </a:r>
            <a:r>
              <a:rPr lang="en-US" altLang="en-US" sz="2400" i="1" baseline="-25000" smtClean="0"/>
              <a:t>s</a:t>
            </a:r>
            <a:r>
              <a:rPr lang="en-US" altLang="en-US" sz="2400" smtClean="0"/>
              <a:t>)</a:t>
            </a:r>
          </a:p>
          <a:p>
            <a:pPr lvl="1" eaLnBrk="1" hangingPunct="1"/>
            <a:r>
              <a:rPr lang="en-US" altLang="en-US" sz="2400" i="1" smtClean="0"/>
              <a:t>idom</a:t>
            </a:r>
            <a:r>
              <a:rPr lang="en-US" altLang="en-US" sz="2400" smtClean="0"/>
              <a:t>(</a:t>
            </a:r>
            <a:r>
              <a:rPr lang="en-US" altLang="en-US" sz="2400" i="1" smtClean="0"/>
              <a:t>v</a:t>
            </a:r>
            <a:r>
              <a:rPr lang="en-US" altLang="en-US" sz="2400" smtClean="0"/>
              <a:t>) = </a:t>
            </a:r>
            <a:r>
              <a:rPr lang="en-US" altLang="en-US" sz="2400" i="1" smtClean="0"/>
              <a:t>idom</a:t>
            </a:r>
            <a:r>
              <a:rPr lang="en-US" altLang="en-US" sz="2400" smtClean="0"/>
              <a:t>(</a:t>
            </a:r>
            <a:r>
              <a:rPr lang="en-US" altLang="en-US" sz="2400" i="1" smtClean="0"/>
              <a:t>u</a:t>
            </a:r>
            <a:r>
              <a:rPr lang="en-US" altLang="en-US" sz="2400" smtClean="0"/>
              <a:t>)	otherwise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041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4D5AA6B6-F2CA-455D-B03C-DF5D50B2025E}" type="slidenum">
              <a:rPr lang="en-US" altLang="en-US" sz="1400">
                <a:solidFill>
                  <a:srgbClr val="660066"/>
                </a:solidFill>
              </a:rPr>
              <a:pPr eaLnBrk="1" hangingPunct="1">
                <a:spcBef>
                  <a:spcPct val="0"/>
                </a:spcBef>
                <a:buClrTx/>
                <a:buSzTx/>
                <a:buFontTx/>
                <a:buNone/>
              </a:pPr>
              <a:t>46</a:t>
            </a:fld>
            <a:endParaRPr lang="en-US" altLang="en-US" sz="1400">
              <a:solidFill>
                <a:srgbClr val="660066"/>
              </a:solidFill>
            </a:endParaRPr>
          </a:p>
        </p:txBody>
      </p:sp>
      <p:sp>
        <p:nvSpPr>
          <p:cNvPr id="60420" name="Rectangle 2"/>
          <p:cNvSpPr>
            <a:spLocks noGrp="1" noChangeArrowheads="1"/>
          </p:cNvSpPr>
          <p:nvPr>
            <p:ph type="title"/>
          </p:nvPr>
        </p:nvSpPr>
        <p:spPr/>
        <p:txBody>
          <a:bodyPr/>
          <a:lstStyle/>
          <a:p>
            <a:pPr eaLnBrk="1" hangingPunct="1"/>
            <a:r>
              <a:rPr lang="en-US" altLang="en-US" smtClean="0"/>
              <a:t>An Example</a:t>
            </a:r>
          </a:p>
        </p:txBody>
      </p:sp>
      <p:pic>
        <p:nvPicPr>
          <p:cNvPr id="604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479550"/>
            <a:ext cx="710565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2" name="Text Box 4"/>
          <p:cNvSpPr txBox="1">
            <a:spLocks noChangeArrowheads="1"/>
          </p:cNvSpPr>
          <p:nvPr/>
        </p:nvSpPr>
        <p:spPr bwMode="auto">
          <a:xfrm>
            <a:off x="7439025" y="44164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p>
        </p:txBody>
      </p:sp>
      <p:sp>
        <p:nvSpPr>
          <p:cNvPr id="60423" name="Text Box 5"/>
          <p:cNvSpPr txBox="1">
            <a:spLocks noChangeArrowheads="1"/>
          </p:cNvSpPr>
          <p:nvPr/>
        </p:nvSpPr>
        <p:spPr bwMode="auto">
          <a:xfrm>
            <a:off x="6451600" y="24892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v</a:t>
            </a:r>
            <a:r>
              <a:rPr lang="en-US" altLang="en-US" sz="1800" i="1" baseline="-25000">
                <a:solidFill>
                  <a:srgbClr val="FF0000"/>
                </a:solidFill>
              </a:rPr>
              <a:t>s</a:t>
            </a:r>
          </a:p>
        </p:txBody>
      </p:sp>
      <p:sp>
        <p:nvSpPr>
          <p:cNvPr id="60424" name="Text Box 6"/>
          <p:cNvSpPr txBox="1">
            <a:spLocks noChangeArrowheads="1"/>
          </p:cNvSpPr>
          <p:nvPr/>
        </p:nvSpPr>
        <p:spPr bwMode="auto">
          <a:xfrm>
            <a:off x="4832350" y="1373188"/>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u</a:t>
            </a:r>
            <a:r>
              <a:rPr lang="en-US" altLang="en-US" sz="1800" i="1" baseline="-25000">
                <a:solidFill>
                  <a:srgbClr val="FF0000"/>
                </a:solidFill>
              </a:rPr>
              <a:t>s</a:t>
            </a:r>
          </a:p>
        </p:txBody>
      </p:sp>
      <p:sp>
        <p:nvSpPr>
          <p:cNvPr id="60425" name="Text Box 7"/>
          <p:cNvSpPr txBox="1">
            <a:spLocks noChangeArrowheads="1"/>
          </p:cNvSpPr>
          <p:nvPr/>
        </p:nvSpPr>
        <p:spPr bwMode="auto">
          <a:xfrm>
            <a:off x="7377113" y="33289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FF0000"/>
                </a:solidFill>
              </a:rPr>
              <a:t>u</a:t>
            </a:r>
          </a:p>
        </p:txBody>
      </p:sp>
      <p:sp>
        <p:nvSpPr>
          <p:cNvPr id="60426" name="Text Box 8"/>
          <p:cNvSpPr txBox="1">
            <a:spLocks noChangeArrowheads="1"/>
          </p:cNvSpPr>
          <p:nvPr/>
        </p:nvSpPr>
        <p:spPr bwMode="auto">
          <a:xfrm>
            <a:off x="6792913" y="15113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solidFill>
                  <a:srgbClr val="000066"/>
                </a:solidFill>
              </a:rPr>
              <a:t>dfn</a:t>
            </a:r>
            <a:r>
              <a:rPr lang="en-US" altLang="en-US" sz="1800">
                <a:solidFill>
                  <a:srgbClr val="000066"/>
                </a:solidFill>
              </a:rPr>
              <a:t>(</a:t>
            </a:r>
            <a:r>
              <a:rPr lang="en-US" altLang="en-US" sz="1800" i="1">
                <a:solidFill>
                  <a:srgbClr val="000066"/>
                </a:solidFill>
              </a:rPr>
              <a:t>v</a:t>
            </a:r>
            <a:r>
              <a:rPr lang="en-US" altLang="en-US" sz="1800" i="1" baseline="-25000">
                <a:solidFill>
                  <a:srgbClr val="000066"/>
                </a:solidFill>
              </a:rPr>
              <a:t>s</a:t>
            </a:r>
            <a:r>
              <a:rPr lang="en-US" altLang="en-US" sz="1800">
                <a:solidFill>
                  <a:srgbClr val="000066"/>
                </a:solidFill>
              </a:rPr>
              <a:t>) </a:t>
            </a:r>
            <a:r>
              <a:rPr lang="en-US" altLang="en-US" sz="1800">
                <a:solidFill>
                  <a:srgbClr val="000066"/>
                </a:solidFill>
                <a:cs typeface="Arial" panose="020B0604020202020204" pitchFamily="34" charset="0"/>
              </a:rPr>
              <a:t>≠</a:t>
            </a:r>
            <a:r>
              <a:rPr lang="en-US" altLang="en-US" sz="1800">
                <a:solidFill>
                  <a:srgbClr val="000066"/>
                </a:solidFill>
              </a:rPr>
              <a:t> </a:t>
            </a:r>
            <a:r>
              <a:rPr lang="en-US" altLang="en-US" sz="1800" i="1">
                <a:solidFill>
                  <a:srgbClr val="000066"/>
                </a:solidFill>
              </a:rPr>
              <a:t>dfn</a:t>
            </a:r>
            <a:r>
              <a:rPr lang="en-US" altLang="en-US" sz="1800">
                <a:solidFill>
                  <a:srgbClr val="000066"/>
                </a:solidFill>
              </a:rPr>
              <a:t>(</a:t>
            </a:r>
            <a:r>
              <a:rPr lang="en-US" altLang="en-US" sz="1800" i="1">
                <a:solidFill>
                  <a:srgbClr val="000066"/>
                </a:solidFill>
              </a:rPr>
              <a:t>u</a:t>
            </a:r>
            <a:r>
              <a:rPr lang="en-US" altLang="en-US" sz="1800" i="1" baseline="-25000">
                <a:solidFill>
                  <a:srgbClr val="000066"/>
                </a:solidFill>
              </a:rPr>
              <a:t>s</a:t>
            </a:r>
            <a:r>
              <a:rPr lang="en-US" altLang="en-US" sz="1800">
                <a:solidFill>
                  <a:srgbClr val="000066"/>
                </a:solidFill>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144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488B8F8-2A5C-4039-98E7-569ACECD9A01}" type="slidenum">
              <a:rPr lang="en-US" altLang="en-US" sz="1400">
                <a:solidFill>
                  <a:srgbClr val="660066"/>
                </a:solidFill>
              </a:rPr>
              <a:pPr eaLnBrk="1" hangingPunct="1">
                <a:spcBef>
                  <a:spcPct val="0"/>
                </a:spcBef>
                <a:buClrTx/>
                <a:buSzTx/>
                <a:buFontTx/>
                <a:buNone/>
              </a:pPr>
              <a:t>47</a:t>
            </a:fld>
            <a:endParaRPr lang="en-US" altLang="en-US" sz="1400">
              <a:solidFill>
                <a:srgbClr val="660066"/>
              </a:solidFill>
            </a:endParaRPr>
          </a:p>
        </p:txBody>
      </p:sp>
      <p:sp>
        <p:nvSpPr>
          <p:cNvPr id="61444" name="Rectangle 2"/>
          <p:cNvSpPr>
            <a:spLocks noGrp="1" noChangeArrowheads="1"/>
          </p:cNvSpPr>
          <p:nvPr>
            <p:ph type="title"/>
          </p:nvPr>
        </p:nvSpPr>
        <p:spPr>
          <a:xfrm>
            <a:off x="457200" y="177800"/>
            <a:ext cx="8229600" cy="1143000"/>
          </a:xfrm>
        </p:spPr>
        <p:txBody>
          <a:bodyPr/>
          <a:lstStyle/>
          <a:p>
            <a:pPr eaLnBrk="1" hangingPunct="1"/>
            <a:r>
              <a:rPr lang="en-US" altLang="en-US" sz="4000" smtClean="0"/>
              <a:t>The Algorithm – </a:t>
            </a:r>
            <a:br>
              <a:rPr lang="en-US" altLang="en-US" sz="4000" smtClean="0"/>
            </a:br>
            <a:r>
              <a:rPr lang="en-US" altLang="en-US" sz="4000" smtClean="0"/>
              <a:t>some preliminaries</a:t>
            </a:r>
          </a:p>
        </p:txBody>
      </p:sp>
      <p:sp>
        <p:nvSpPr>
          <p:cNvPr id="61445" name="Rectangle 3"/>
          <p:cNvSpPr>
            <a:spLocks noGrp="1" noChangeArrowheads="1"/>
          </p:cNvSpPr>
          <p:nvPr>
            <p:ph type="body" idx="1"/>
          </p:nvPr>
        </p:nvSpPr>
        <p:spPr/>
        <p:txBody>
          <a:bodyPr/>
          <a:lstStyle/>
          <a:p>
            <a:pPr eaLnBrk="1" hangingPunct="1"/>
            <a:r>
              <a:rPr lang="en-US" altLang="en-US" sz="2800" smtClean="0"/>
              <a:t>Let </a:t>
            </a:r>
            <a:r>
              <a:rPr lang="en-US" altLang="en-US" sz="2800" i="1" smtClean="0"/>
              <a:t>B</a:t>
            </a:r>
            <a:r>
              <a:rPr lang="en-US" altLang="en-US" sz="2800" smtClean="0"/>
              <a:t>(</a:t>
            </a:r>
            <a:r>
              <a:rPr lang="en-US" altLang="en-US" sz="2800" i="1" smtClean="0"/>
              <a:t>w</a:t>
            </a:r>
            <a:r>
              <a:rPr lang="en-US" altLang="en-US" sz="2800" smtClean="0"/>
              <a:t>) be the set of nodes which has </a:t>
            </a:r>
            <a:r>
              <a:rPr lang="en-US" altLang="en-US" sz="2800" i="1" smtClean="0"/>
              <a:t>w</a:t>
            </a:r>
            <a:r>
              <a:rPr lang="en-US" altLang="en-US" sz="2800" smtClean="0"/>
              <a:t> as its semidominators</a:t>
            </a:r>
          </a:p>
          <a:p>
            <a:pPr eaLnBrk="1" hangingPunct="1"/>
            <a:r>
              <a:rPr lang="en-US" altLang="en-US" sz="2800" smtClean="0"/>
              <a:t>Let </a:t>
            </a:r>
            <a:r>
              <a:rPr lang="en-US" altLang="en-US" sz="2800" i="1" smtClean="0"/>
              <a:t>vertex</a:t>
            </a:r>
            <a:r>
              <a:rPr lang="en-US" altLang="en-US" sz="2800" smtClean="0"/>
              <a:t>(</a:t>
            </a:r>
            <a:r>
              <a:rPr lang="en-US" altLang="en-US" sz="2800" i="1" smtClean="0"/>
              <a:t>i</a:t>
            </a:r>
            <a:r>
              <a:rPr lang="en-US" altLang="en-US" sz="2800" smtClean="0"/>
              <a:t>) be the vertex </a:t>
            </a:r>
            <a:r>
              <a:rPr lang="en-US" altLang="en-US" sz="2800" i="1" smtClean="0"/>
              <a:t>v </a:t>
            </a:r>
            <a:r>
              <a:rPr lang="en-US" altLang="en-US" sz="2800" smtClean="0"/>
              <a:t>such that </a:t>
            </a:r>
            <a:br>
              <a:rPr lang="en-US" altLang="en-US" sz="2800" smtClean="0"/>
            </a:br>
            <a:r>
              <a:rPr lang="en-US" altLang="en-US" sz="2800" i="1" smtClean="0"/>
              <a:t>dfn</a:t>
            </a:r>
            <a:r>
              <a:rPr lang="en-US" altLang="en-US" sz="2800" smtClean="0"/>
              <a:t>(</a:t>
            </a:r>
            <a:r>
              <a:rPr lang="en-US" altLang="en-US" sz="2800" i="1" smtClean="0"/>
              <a:t>v</a:t>
            </a:r>
            <a:r>
              <a:rPr lang="en-US" altLang="en-US" sz="2800" smtClean="0"/>
              <a:t>) = </a:t>
            </a:r>
            <a:r>
              <a:rPr lang="en-US" altLang="en-US" sz="2800" i="1" smtClean="0"/>
              <a:t>i</a:t>
            </a:r>
          </a:p>
          <a:p>
            <a:pPr eaLnBrk="1" hangingPunct="1"/>
            <a:r>
              <a:rPr lang="en-US" altLang="en-US" sz="2800" i="1" smtClean="0"/>
              <a:t>idom</a:t>
            </a:r>
            <a:r>
              <a:rPr lang="en-US" altLang="en-US" sz="2800" smtClean="0"/>
              <a:t>(</a:t>
            </a:r>
            <a:r>
              <a:rPr lang="en-US" altLang="en-US" sz="2800" i="1" smtClean="0"/>
              <a:t>w</a:t>
            </a:r>
            <a:r>
              <a:rPr lang="en-US" altLang="en-US" sz="2800" smtClean="0"/>
              <a:t>):</a:t>
            </a:r>
          </a:p>
          <a:p>
            <a:pPr lvl="1" eaLnBrk="1" hangingPunct="1"/>
            <a:r>
              <a:rPr lang="en-US" altLang="en-US" sz="2400" smtClean="0"/>
              <a:t>After Step 2,</a:t>
            </a:r>
            <a:r>
              <a:rPr lang="en-US" altLang="en-US" sz="2400" i="1" smtClean="0"/>
              <a:t> idom</a:t>
            </a:r>
            <a:r>
              <a:rPr lang="en-US" altLang="en-US" sz="2400" smtClean="0"/>
              <a:t>(</a:t>
            </a:r>
            <a:r>
              <a:rPr lang="en-US" altLang="en-US" sz="2400" i="1" smtClean="0"/>
              <a:t>w</a:t>
            </a:r>
            <a:r>
              <a:rPr lang="en-US" altLang="en-US" sz="2400" smtClean="0"/>
              <a:t>) is either</a:t>
            </a:r>
          </a:p>
          <a:p>
            <a:pPr lvl="2" eaLnBrk="1" hangingPunct="1"/>
            <a:r>
              <a:rPr lang="en-US" altLang="en-US" sz="2000" smtClean="0"/>
              <a:t>The immediate dominator of </a:t>
            </a:r>
            <a:r>
              <a:rPr lang="en-US" altLang="en-US" sz="2000" i="1" smtClean="0"/>
              <a:t>w</a:t>
            </a:r>
            <a:r>
              <a:rPr lang="en-US" altLang="en-US" sz="2000" smtClean="0"/>
              <a:t>, OR</a:t>
            </a:r>
          </a:p>
          <a:p>
            <a:pPr lvl="2" eaLnBrk="1" hangingPunct="1"/>
            <a:r>
              <a:rPr lang="en-US" altLang="en-US" sz="2000" smtClean="0"/>
              <a:t>A node </a:t>
            </a:r>
            <a:r>
              <a:rPr lang="en-US" altLang="en-US" sz="2000" i="1" smtClean="0"/>
              <a:t>v</a:t>
            </a:r>
            <a:r>
              <a:rPr lang="en-US" altLang="en-US" sz="2000" smtClean="0"/>
              <a:t> such that </a:t>
            </a:r>
            <a:r>
              <a:rPr lang="en-US" altLang="en-US" sz="2000" i="1" smtClean="0"/>
              <a:t>dfn</a:t>
            </a:r>
            <a:r>
              <a:rPr lang="en-US" altLang="en-US" sz="2000" smtClean="0"/>
              <a:t>(</a:t>
            </a:r>
            <a:r>
              <a:rPr lang="en-US" altLang="en-US" sz="2000" i="1" smtClean="0"/>
              <a:t>v</a:t>
            </a:r>
            <a:r>
              <a:rPr lang="en-US" altLang="en-US" sz="2000" smtClean="0"/>
              <a:t>) &lt; </a:t>
            </a:r>
            <a:r>
              <a:rPr lang="en-US" altLang="en-US" sz="2000" i="1" smtClean="0"/>
              <a:t>dfn</a:t>
            </a:r>
            <a:r>
              <a:rPr lang="en-US" altLang="en-US" sz="2000" smtClean="0"/>
              <a:t>(</a:t>
            </a:r>
            <a:r>
              <a:rPr lang="en-US" altLang="en-US" sz="2000" i="1" smtClean="0"/>
              <a:t>w</a:t>
            </a:r>
            <a:r>
              <a:rPr lang="en-US" altLang="en-US" sz="2000" smtClean="0"/>
              <a:t>) and whose immediate dominator is also </a:t>
            </a:r>
            <a:r>
              <a:rPr lang="en-US" altLang="en-US" sz="2000" i="1" smtClean="0"/>
              <a:t>w</a:t>
            </a:r>
            <a:r>
              <a:rPr lang="en-US" altLang="en-US" sz="2000" smtClean="0"/>
              <a:t>’s immediate dominator</a:t>
            </a:r>
          </a:p>
          <a:p>
            <a:pPr lvl="1" eaLnBrk="1" hangingPunct="1"/>
            <a:r>
              <a:rPr lang="en-US" altLang="en-US" sz="2400" smtClean="0"/>
              <a:t>After Step 3, </a:t>
            </a:r>
            <a:r>
              <a:rPr lang="en-US" altLang="en-US" sz="2400" i="1" smtClean="0"/>
              <a:t>idom</a:t>
            </a:r>
            <a:r>
              <a:rPr lang="en-US" altLang="en-US" sz="2400" smtClean="0"/>
              <a:t>(</a:t>
            </a:r>
            <a:r>
              <a:rPr lang="en-US" altLang="en-US" sz="2400" i="1" smtClean="0"/>
              <a:t>w</a:t>
            </a:r>
            <a:r>
              <a:rPr lang="en-US" altLang="en-US" sz="2400" smtClean="0"/>
              <a:t>) is the immediate dominator of </a:t>
            </a:r>
            <a:r>
              <a:rPr lang="en-US" altLang="en-US" sz="2400" i="1" smtClean="0"/>
              <a:t>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246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E99F1A8-CE76-468E-8A91-16B3DDD599E0}" type="slidenum">
              <a:rPr lang="en-US" altLang="en-US" sz="1400">
                <a:solidFill>
                  <a:srgbClr val="660066"/>
                </a:solidFill>
              </a:rPr>
              <a:pPr eaLnBrk="1" hangingPunct="1">
                <a:spcBef>
                  <a:spcPct val="0"/>
                </a:spcBef>
                <a:buClrTx/>
                <a:buSzTx/>
                <a:buFontTx/>
                <a:buNone/>
              </a:pPr>
              <a:t>48</a:t>
            </a:fld>
            <a:endParaRPr lang="en-US" altLang="en-US" sz="1400">
              <a:solidFill>
                <a:srgbClr val="660066"/>
              </a:solidFill>
            </a:endParaRPr>
          </a:p>
        </p:txBody>
      </p:sp>
      <p:sp>
        <p:nvSpPr>
          <p:cNvPr id="62468" name="Rectangle 2"/>
          <p:cNvSpPr>
            <a:spLocks noGrp="1" noChangeArrowheads="1"/>
          </p:cNvSpPr>
          <p:nvPr>
            <p:ph type="title"/>
          </p:nvPr>
        </p:nvSpPr>
        <p:spPr>
          <a:xfrm>
            <a:off x="449263" y="165100"/>
            <a:ext cx="8229600" cy="1143000"/>
          </a:xfrm>
        </p:spPr>
        <p:txBody>
          <a:bodyPr/>
          <a:lstStyle/>
          <a:p>
            <a:pPr eaLnBrk="1" hangingPunct="1"/>
            <a:r>
              <a:rPr lang="en-US" altLang="en-US" sz="4000" smtClean="0"/>
              <a:t>The Algorithm – </a:t>
            </a:r>
            <a:br>
              <a:rPr lang="en-US" altLang="en-US" sz="4000" smtClean="0"/>
            </a:br>
            <a:r>
              <a:rPr lang="en-US" altLang="en-US" sz="4000" smtClean="0"/>
              <a:t>some preliminaries</a:t>
            </a:r>
          </a:p>
        </p:txBody>
      </p:sp>
      <p:sp>
        <p:nvSpPr>
          <p:cNvPr id="62469" name="Rectangle 3"/>
          <p:cNvSpPr>
            <a:spLocks noGrp="1" noChangeArrowheads="1"/>
          </p:cNvSpPr>
          <p:nvPr>
            <p:ph type="body" idx="1"/>
          </p:nvPr>
        </p:nvSpPr>
        <p:spPr/>
        <p:txBody>
          <a:bodyPr/>
          <a:lstStyle/>
          <a:p>
            <a:pPr eaLnBrk="1" hangingPunct="1"/>
            <a:r>
              <a:rPr lang="en-US" altLang="en-US" i="1" smtClean="0"/>
              <a:t>semi</a:t>
            </a:r>
            <a:r>
              <a:rPr lang="en-US" altLang="en-US" smtClean="0"/>
              <a:t>(</a:t>
            </a:r>
            <a:r>
              <a:rPr lang="en-US" altLang="en-US" i="1" smtClean="0"/>
              <a:t>w</a:t>
            </a:r>
            <a:r>
              <a:rPr lang="en-US" altLang="en-US" smtClean="0"/>
              <a:t>):</a:t>
            </a:r>
          </a:p>
          <a:p>
            <a:pPr lvl="1" eaLnBrk="1" hangingPunct="1"/>
            <a:r>
              <a:rPr lang="en-US" altLang="en-US" smtClean="0"/>
              <a:t>Before </a:t>
            </a:r>
            <a:r>
              <a:rPr lang="en-US" altLang="en-US" i="1" smtClean="0"/>
              <a:t>dfn</a:t>
            </a:r>
            <a:r>
              <a:rPr lang="en-US" altLang="en-US" smtClean="0"/>
              <a:t>(</a:t>
            </a:r>
            <a:r>
              <a:rPr lang="en-US" altLang="en-US" i="1" smtClean="0"/>
              <a:t>w</a:t>
            </a:r>
            <a:r>
              <a:rPr lang="en-US" altLang="en-US" smtClean="0"/>
              <a:t>) is computed, </a:t>
            </a:r>
            <a:r>
              <a:rPr lang="en-US" altLang="en-US" i="1" smtClean="0"/>
              <a:t>semi</a:t>
            </a:r>
            <a:r>
              <a:rPr lang="en-US" altLang="en-US" smtClean="0"/>
              <a:t>(</a:t>
            </a:r>
            <a:r>
              <a:rPr lang="en-US" altLang="en-US" i="1" smtClean="0"/>
              <a:t>w</a:t>
            </a:r>
            <a:r>
              <a:rPr lang="en-US" altLang="en-US" smtClean="0"/>
              <a:t>) = 0</a:t>
            </a:r>
          </a:p>
          <a:p>
            <a:pPr lvl="1" eaLnBrk="1" hangingPunct="1"/>
            <a:r>
              <a:rPr lang="en-US" altLang="en-US" smtClean="0"/>
              <a:t>Before semidominator is computed, </a:t>
            </a:r>
            <a:r>
              <a:rPr lang="en-US" altLang="en-US" i="1" smtClean="0"/>
              <a:t>semi</a:t>
            </a:r>
            <a:r>
              <a:rPr lang="en-US" altLang="en-US" smtClean="0"/>
              <a:t>(</a:t>
            </a:r>
            <a:r>
              <a:rPr lang="en-US" altLang="en-US" i="1" smtClean="0"/>
              <a:t>w</a:t>
            </a:r>
            <a:r>
              <a:rPr lang="en-US" altLang="en-US" smtClean="0"/>
              <a:t>) = </a:t>
            </a:r>
            <a:r>
              <a:rPr lang="en-US" altLang="en-US" i="1" smtClean="0"/>
              <a:t>dfn</a:t>
            </a:r>
            <a:r>
              <a:rPr lang="en-US" altLang="en-US" smtClean="0"/>
              <a:t>(</a:t>
            </a:r>
            <a:r>
              <a:rPr lang="en-US" altLang="en-US" i="1" smtClean="0"/>
              <a:t>w</a:t>
            </a:r>
            <a:r>
              <a:rPr lang="en-US" altLang="en-US" smtClean="0"/>
              <a:t>)</a:t>
            </a:r>
          </a:p>
          <a:p>
            <a:pPr lvl="1" eaLnBrk="1" hangingPunct="1"/>
            <a:r>
              <a:rPr lang="en-US" altLang="en-US" smtClean="0"/>
              <a:t>After semidominator is computed, </a:t>
            </a:r>
            <a:br>
              <a:rPr lang="en-US" altLang="en-US" smtClean="0"/>
            </a:br>
            <a:r>
              <a:rPr lang="en-US" altLang="en-US" i="1" smtClean="0"/>
              <a:t>semi</a:t>
            </a:r>
            <a:r>
              <a:rPr lang="en-US" altLang="en-US" smtClean="0"/>
              <a:t>(</a:t>
            </a:r>
            <a:r>
              <a:rPr lang="en-US" altLang="en-US" i="1" smtClean="0"/>
              <a:t>w</a:t>
            </a:r>
            <a:r>
              <a:rPr lang="en-US" altLang="en-US" smtClean="0"/>
              <a:t>) = </a:t>
            </a:r>
            <a:r>
              <a:rPr lang="en-US" altLang="en-US" i="1" smtClean="0"/>
              <a:t>sdno</a:t>
            </a:r>
            <a:r>
              <a:rPr lang="en-US" altLang="en-US" smtClean="0"/>
              <a:t>(</a:t>
            </a:r>
            <a:r>
              <a:rPr lang="en-US" altLang="en-US" i="1" smtClean="0"/>
              <a:t>w</a:t>
            </a:r>
            <a:r>
              <a:rPr lang="en-US" altLang="en-US"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349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D0E6C0C-24E4-4E71-B444-70C354B5D12D}" type="slidenum">
              <a:rPr lang="en-US" altLang="en-US" sz="1400">
                <a:solidFill>
                  <a:srgbClr val="660066"/>
                </a:solidFill>
              </a:rPr>
              <a:pPr eaLnBrk="1" hangingPunct="1">
                <a:spcBef>
                  <a:spcPct val="0"/>
                </a:spcBef>
                <a:buClrTx/>
                <a:buSzTx/>
                <a:buFontTx/>
                <a:buNone/>
              </a:pPr>
              <a:t>49</a:t>
            </a:fld>
            <a:endParaRPr lang="en-US" altLang="en-US" sz="1400">
              <a:solidFill>
                <a:srgbClr val="660066"/>
              </a:solidFill>
            </a:endParaRPr>
          </a:p>
        </p:txBody>
      </p:sp>
      <p:sp>
        <p:nvSpPr>
          <p:cNvPr id="63492" name="Rectangle 2"/>
          <p:cNvSpPr>
            <a:spLocks noGrp="1" noChangeArrowheads="1"/>
          </p:cNvSpPr>
          <p:nvPr>
            <p:ph type="title"/>
          </p:nvPr>
        </p:nvSpPr>
        <p:spPr>
          <a:xfrm>
            <a:off x="463550" y="177800"/>
            <a:ext cx="8229600" cy="1143000"/>
          </a:xfrm>
        </p:spPr>
        <p:txBody>
          <a:bodyPr/>
          <a:lstStyle/>
          <a:p>
            <a:pPr eaLnBrk="1" hangingPunct="1"/>
            <a:r>
              <a:rPr lang="en-US" altLang="en-US" sz="4000" smtClean="0"/>
              <a:t>The Algorithm – </a:t>
            </a:r>
            <a:br>
              <a:rPr lang="en-US" altLang="en-US" sz="4000" smtClean="0"/>
            </a:br>
            <a:r>
              <a:rPr lang="en-US" altLang="en-US" sz="4000" smtClean="0"/>
              <a:t>some preliminaries</a:t>
            </a:r>
          </a:p>
        </p:txBody>
      </p:sp>
      <p:sp>
        <p:nvSpPr>
          <p:cNvPr id="63493" name="Rectangle 3"/>
          <p:cNvSpPr>
            <a:spLocks noGrp="1" noChangeArrowheads="1"/>
          </p:cNvSpPr>
          <p:nvPr>
            <p:ph type="body" idx="1"/>
          </p:nvPr>
        </p:nvSpPr>
        <p:spPr/>
        <p:txBody>
          <a:bodyPr/>
          <a:lstStyle/>
          <a:p>
            <a:pPr eaLnBrk="1" hangingPunct="1"/>
            <a:r>
              <a:rPr lang="en-US" altLang="en-US" smtClean="0"/>
              <a:t>We track progress by means of a forest of sub-trees of the depth-first spanning tree, </a:t>
            </a:r>
            <a:r>
              <a:rPr lang="en-US" altLang="en-US" i="1" smtClean="0">
                <a:solidFill>
                  <a:srgbClr val="663300"/>
                </a:solidFill>
              </a:rPr>
              <a:t>T</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a:t>
            </a:r>
            <a:r>
              <a:rPr lang="en-US" altLang="en-US" i="1" baseline="-25000" smtClean="0">
                <a:solidFill>
                  <a:srgbClr val="663300"/>
                </a:solidFill>
              </a:rPr>
              <a:t>T</a:t>
            </a:r>
            <a:r>
              <a:rPr lang="en-US" altLang="en-US" smtClean="0">
                <a:solidFill>
                  <a:srgbClr val="6600FF"/>
                </a:solidFill>
                <a:sym typeface="Symbol" panose="05050102010706020507" pitchFamily="18" charset="2"/>
              </a:rPr>
              <a:t></a:t>
            </a:r>
            <a:r>
              <a:rPr lang="en-US" altLang="en-US" smtClean="0"/>
              <a:t>. More precisely, this is the graph </a:t>
            </a:r>
            <a:r>
              <a:rPr lang="en-US" altLang="en-US" i="1" smtClean="0">
                <a:solidFill>
                  <a:srgbClr val="663300"/>
                </a:solidFill>
              </a:rPr>
              <a:t>F</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a:t>
            </a:r>
            <a:r>
              <a:rPr lang="en-US" altLang="en-US" i="1" baseline="-25000" smtClean="0">
                <a:solidFill>
                  <a:srgbClr val="663300"/>
                </a:solidFill>
              </a:rPr>
              <a:t>F</a:t>
            </a:r>
            <a:r>
              <a:rPr lang="en-US" altLang="en-US" smtClean="0">
                <a:solidFill>
                  <a:srgbClr val="6600FF"/>
                </a:solidFill>
                <a:sym typeface="Symbol" panose="05050102010706020507" pitchFamily="18" charset="2"/>
              </a:rPr>
              <a:t></a:t>
            </a:r>
            <a:r>
              <a:rPr lang="en-US" altLang="en-US" smtClean="0"/>
              <a:t> where</a:t>
            </a:r>
          </a:p>
          <a:p>
            <a:pPr eaLnBrk="1" hangingPunct="1">
              <a:buFont typeface="Arial Unicode MS" panose="020B0604020202020204" pitchFamily="34" charset="-128"/>
              <a:buNone/>
            </a:pPr>
            <a:r>
              <a:rPr lang="en-US" altLang="en-US" smtClean="0"/>
              <a:t>		 </a:t>
            </a:r>
            <a:r>
              <a:rPr lang="en-US" altLang="en-US" i="1" smtClean="0">
                <a:solidFill>
                  <a:srgbClr val="663300"/>
                </a:solidFill>
              </a:rPr>
              <a:t>E</a:t>
            </a:r>
            <a:r>
              <a:rPr lang="en-US" altLang="en-US" i="1" baseline="-25000" smtClean="0">
                <a:solidFill>
                  <a:srgbClr val="663300"/>
                </a:solidFill>
              </a:rPr>
              <a:t>F</a:t>
            </a:r>
            <a:r>
              <a:rPr lang="en-US" altLang="en-US" smtClean="0"/>
              <a:t> = { </a:t>
            </a:r>
            <a:r>
              <a:rPr lang="en-US" altLang="en-US" i="1" smtClean="0"/>
              <a:t>v</a:t>
            </a:r>
            <a:r>
              <a:rPr lang="en-US" altLang="en-US" smtClean="0"/>
              <a:t> </a:t>
            </a:r>
            <a:r>
              <a:rPr lang="en-US" altLang="en-US" smtClean="0">
                <a:cs typeface="Arial" panose="020B0604020202020204" pitchFamily="34" charset="0"/>
              </a:rPr>
              <a:t>→</a:t>
            </a:r>
            <a:r>
              <a:rPr lang="en-US" altLang="en-US" smtClean="0"/>
              <a:t> </a:t>
            </a:r>
            <a:r>
              <a:rPr lang="en-US" altLang="en-US" i="1" smtClean="0"/>
              <a:t>w</a:t>
            </a:r>
            <a:r>
              <a:rPr lang="en-US" altLang="en-US" smtClean="0"/>
              <a:t> | </a:t>
            </a:r>
            <a:r>
              <a:rPr lang="en-US" altLang="en-US" i="1" smtClean="0"/>
              <a:t>v</a:t>
            </a:r>
            <a:r>
              <a:rPr lang="en-US" altLang="en-US" smtClean="0"/>
              <a:t> </a:t>
            </a:r>
            <a:r>
              <a:rPr lang="en-US" altLang="en-US" smtClean="0">
                <a:cs typeface="Arial" panose="020B0604020202020204" pitchFamily="34" charset="0"/>
              </a:rPr>
              <a:t>→ </a:t>
            </a:r>
            <a:r>
              <a:rPr lang="en-US" altLang="en-US" i="1" smtClean="0"/>
              <a:t>w</a:t>
            </a:r>
            <a:r>
              <a:rPr lang="en-US" altLang="en-US" smtClean="0"/>
              <a:t> </a:t>
            </a:r>
            <a:r>
              <a:rPr lang="en-US" altLang="en-US" smtClean="0">
                <a:sym typeface="Symbol" panose="05050102010706020507" pitchFamily="18" charset="2"/>
              </a:rPr>
              <a:t> </a:t>
            </a:r>
            <a:r>
              <a:rPr lang="en-US" altLang="en-US" i="1" smtClean="0">
                <a:solidFill>
                  <a:srgbClr val="663300"/>
                </a:solidFill>
              </a:rPr>
              <a:t>E</a:t>
            </a:r>
            <a:r>
              <a:rPr lang="en-US" altLang="en-US" i="1" baseline="-25000" smtClean="0">
                <a:solidFill>
                  <a:srgbClr val="663300"/>
                </a:solidFill>
              </a:rPr>
              <a:t>T</a:t>
            </a:r>
            <a:endParaRPr lang="en-US" altLang="en-US" smtClean="0"/>
          </a:p>
          <a:p>
            <a:pPr eaLnBrk="1" hangingPunct="1">
              <a:buFont typeface="Arial Unicode MS" panose="020B0604020202020204" pitchFamily="34" charset="-128"/>
              <a:buNone/>
            </a:pPr>
            <a:r>
              <a:rPr lang="en-US" altLang="en-US" smtClean="0"/>
              <a:t>			   and </a:t>
            </a:r>
            <a:r>
              <a:rPr lang="en-US" altLang="en-US" i="1" smtClean="0"/>
              <a:t>w</a:t>
            </a:r>
            <a:r>
              <a:rPr lang="en-US" altLang="en-US" smtClean="0"/>
              <a:t> has been processed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84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A6EFEC1-55AA-4960-A034-D4544E63C2F5}" type="slidenum">
              <a:rPr lang="en-US" altLang="en-US" sz="1400">
                <a:solidFill>
                  <a:srgbClr val="660066"/>
                </a:solidFill>
              </a:rPr>
              <a:pPr eaLnBrk="1" hangingPunct="1">
                <a:spcBef>
                  <a:spcPct val="0"/>
                </a:spcBef>
                <a:buClrTx/>
                <a:buSzTx/>
                <a:buFontTx/>
                <a:buNone/>
              </a:pPr>
              <a:t>5</a:t>
            </a:fld>
            <a:endParaRPr lang="en-US" altLang="en-US" sz="1400">
              <a:solidFill>
                <a:srgbClr val="660066"/>
              </a:solidFill>
            </a:endParaRPr>
          </a:p>
        </p:txBody>
      </p:sp>
      <p:sp>
        <p:nvSpPr>
          <p:cNvPr id="18436" name="Rectangle 2"/>
          <p:cNvSpPr>
            <a:spLocks noGrp="1" noChangeArrowheads="1"/>
          </p:cNvSpPr>
          <p:nvPr>
            <p:ph type="title"/>
          </p:nvPr>
        </p:nvSpPr>
        <p:spPr/>
        <p:txBody>
          <a:bodyPr/>
          <a:lstStyle/>
          <a:p>
            <a:pPr eaLnBrk="1" hangingPunct="1"/>
            <a:r>
              <a:rPr lang="en-US" altLang="en-US" smtClean="0"/>
              <a:t>The Basic Block</a:t>
            </a:r>
          </a:p>
        </p:txBody>
      </p:sp>
      <p:sp>
        <p:nvSpPr>
          <p:cNvPr id="18437" name="Rectangle 3"/>
          <p:cNvSpPr>
            <a:spLocks noGrp="1" noChangeArrowheads="1"/>
          </p:cNvSpPr>
          <p:nvPr>
            <p:ph type="body" idx="1"/>
          </p:nvPr>
        </p:nvSpPr>
        <p:spPr/>
        <p:txBody>
          <a:bodyPr/>
          <a:lstStyle/>
          <a:p>
            <a:pPr eaLnBrk="1" hangingPunct="1"/>
            <a:r>
              <a:rPr lang="en-US" altLang="en-US" smtClean="0"/>
              <a:t>The </a:t>
            </a:r>
            <a:r>
              <a:rPr lang="en-US" altLang="en-US" smtClean="0">
                <a:solidFill>
                  <a:srgbClr val="663300"/>
                </a:solidFill>
              </a:rPr>
              <a:t>maximal </a:t>
            </a:r>
            <a:r>
              <a:rPr lang="en-US" altLang="en-US" smtClean="0"/>
              <a:t>sequence of code where executing the first instruction will be followed by the second, etc. till the end of the sequence without any intervening branch instructions</a:t>
            </a:r>
          </a:p>
          <a:p>
            <a:pPr lvl="1" eaLnBrk="1" hangingPunct="1"/>
            <a:r>
              <a:rPr lang="en-US" altLang="en-US" smtClean="0"/>
              <a:t>Single entry, single exit</a:t>
            </a:r>
          </a:p>
          <a:p>
            <a:pPr lvl="1" eaLnBrk="1" hangingPunct="1"/>
            <a:r>
              <a:rPr lang="en-US" altLang="en-US" smtClean="0"/>
              <a:t>Procedure calls are considered “normal” instructions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451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15F4029-4C65-4B48-B117-DC0809938F71}" type="slidenum">
              <a:rPr lang="en-US" altLang="en-US" sz="1400">
                <a:solidFill>
                  <a:srgbClr val="660066"/>
                </a:solidFill>
              </a:rPr>
              <a:pPr eaLnBrk="1" hangingPunct="1">
                <a:spcBef>
                  <a:spcPct val="0"/>
                </a:spcBef>
                <a:buClrTx/>
                <a:buSzTx/>
                <a:buFontTx/>
                <a:buNone/>
              </a:pPr>
              <a:t>50</a:t>
            </a:fld>
            <a:endParaRPr lang="en-US" altLang="en-US" sz="1400">
              <a:solidFill>
                <a:srgbClr val="660066"/>
              </a:solidFill>
            </a:endParaRPr>
          </a:p>
        </p:txBody>
      </p:sp>
      <p:sp>
        <p:nvSpPr>
          <p:cNvPr id="64516" name="Rectangle 2"/>
          <p:cNvSpPr>
            <a:spLocks noGrp="1" noChangeArrowheads="1"/>
          </p:cNvSpPr>
          <p:nvPr>
            <p:ph type="title"/>
          </p:nvPr>
        </p:nvSpPr>
        <p:spPr>
          <a:xfrm>
            <a:off x="457200" y="155575"/>
            <a:ext cx="8229600" cy="1143000"/>
          </a:xfrm>
        </p:spPr>
        <p:txBody>
          <a:bodyPr/>
          <a:lstStyle/>
          <a:p>
            <a:pPr eaLnBrk="1" hangingPunct="1"/>
            <a:r>
              <a:rPr lang="en-US" altLang="en-US" sz="4000" smtClean="0"/>
              <a:t>The Algorithm – </a:t>
            </a:r>
            <a:br>
              <a:rPr lang="en-US" altLang="en-US" sz="4000" smtClean="0"/>
            </a:br>
            <a:r>
              <a:rPr lang="en-US" altLang="en-US" sz="4000" smtClean="0"/>
              <a:t>some preliminaries</a:t>
            </a:r>
          </a:p>
        </p:txBody>
      </p:sp>
      <p:sp>
        <p:nvSpPr>
          <p:cNvPr id="64517" name="Rectangle 3"/>
          <p:cNvSpPr>
            <a:spLocks noGrp="1" noChangeArrowheads="1"/>
          </p:cNvSpPr>
          <p:nvPr>
            <p:ph type="body" idx="1"/>
          </p:nvPr>
        </p:nvSpPr>
        <p:spPr/>
        <p:txBody>
          <a:bodyPr/>
          <a:lstStyle/>
          <a:p>
            <a:pPr eaLnBrk="1" hangingPunct="1"/>
            <a:r>
              <a:rPr lang="en-US" altLang="en-US" smtClean="0"/>
              <a:t>Two auxiliary functions:</a:t>
            </a:r>
          </a:p>
          <a:p>
            <a:pPr lvl="1" eaLnBrk="1" hangingPunct="1"/>
            <a:r>
              <a:rPr lang="en-US" altLang="en-US" smtClean="0"/>
              <a:t>LINK(</a:t>
            </a:r>
            <a:r>
              <a:rPr lang="en-US" altLang="en-US" i="1" smtClean="0"/>
              <a:t>v</a:t>
            </a:r>
            <a:r>
              <a:rPr lang="en-US" altLang="en-US" smtClean="0"/>
              <a:t>, </a:t>
            </a:r>
            <a:r>
              <a:rPr lang="en-US" altLang="en-US" i="1" smtClean="0"/>
              <a:t>w</a:t>
            </a:r>
            <a:r>
              <a:rPr lang="en-US" altLang="en-US" smtClean="0"/>
              <a:t>): Add an edge </a:t>
            </a:r>
            <a:r>
              <a:rPr lang="en-US" altLang="en-US" i="1" smtClean="0"/>
              <a:t>v</a:t>
            </a:r>
            <a:r>
              <a:rPr lang="en-US" altLang="en-US" smtClean="0"/>
              <a:t> </a:t>
            </a:r>
            <a:r>
              <a:rPr lang="en-US" altLang="en-US" smtClean="0">
                <a:cs typeface="Arial" panose="020B0604020202020204" pitchFamily="34" charset="0"/>
              </a:rPr>
              <a:t>→</a:t>
            </a:r>
            <a:r>
              <a:rPr lang="en-US" altLang="en-US" smtClean="0"/>
              <a:t> </a:t>
            </a:r>
            <a:r>
              <a:rPr lang="en-US" altLang="en-US" i="1" smtClean="0"/>
              <a:t>w</a:t>
            </a:r>
            <a:r>
              <a:rPr lang="en-US" altLang="en-US" smtClean="0"/>
              <a:t> into a forest of sub-trees within the depth-first spanning tree of the CFG</a:t>
            </a:r>
          </a:p>
          <a:p>
            <a:pPr lvl="1" eaLnBrk="1" hangingPunct="1"/>
            <a:r>
              <a:rPr lang="en-US" altLang="en-US" smtClean="0"/>
              <a:t>EVAL(</a:t>
            </a:r>
            <a:r>
              <a:rPr lang="en-US" altLang="en-US" i="1" smtClean="0"/>
              <a:t>v</a:t>
            </a:r>
            <a:r>
              <a:rPr lang="en-US" altLang="en-US" smtClean="0"/>
              <a:t>): If </a:t>
            </a:r>
            <a:r>
              <a:rPr lang="en-US" altLang="en-US" i="1" smtClean="0"/>
              <a:t>v</a:t>
            </a:r>
            <a:r>
              <a:rPr lang="en-US" altLang="en-US" smtClean="0"/>
              <a:t> is the root of a tree in the forest, return </a:t>
            </a:r>
            <a:r>
              <a:rPr lang="en-US" altLang="en-US" i="1" smtClean="0"/>
              <a:t>v</a:t>
            </a:r>
            <a:r>
              <a:rPr lang="en-US" altLang="en-US" smtClean="0"/>
              <a:t>. Otherwise, let </a:t>
            </a:r>
            <a:r>
              <a:rPr lang="en-US" altLang="en-US" i="1" smtClean="0"/>
              <a:t>r</a:t>
            </a:r>
            <a:r>
              <a:rPr lang="en-US" altLang="en-US" smtClean="0"/>
              <a:t> be the root of the tree containing </a:t>
            </a:r>
            <a:r>
              <a:rPr lang="en-US" altLang="en-US" i="1" smtClean="0"/>
              <a:t>v</a:t>
            </a:r>
            <a:r>
              <a:rPr lang="en-US" altLang="en-US" smtClean="0"/>
              <a:t>. Return any vertex </a:t>
            </a:r>
            <a:r>
              <a:rPr lang="en-US" altLang="en-US" i="1" smtClean="0"/>
              <a:t>u</a:t>
            </a:r>
            <a:r>
              <a:rPr lang="en-US" altLang="en-US" smtClean="0"/>
              <a:t> </a:t>
            </a:r>
            <a:r>
              <a:rPr lang="en-US" altLang="en-US" smtClean="0">
                <a:sym typeface="Symbol" panose="05050102010706020507" pitchFamily="18" charset="2"/>
              </a:rPr>
              <a:t></a:t>
            </a:r>
            <a:r>
              <a:rPr lang="en-US" altLang="en-US" smtClean="0"/>
              <a:t> </a:t>
            </a:r>
            <a:r>
              <a:rPr lang="en-US" altLang="en-US" i="1" smtClean="0"/>
              <a:t>r</a:t>
            </a:r>
            <a:r>
              <a:rPr lang="en-US" altLang="en-US" smtClean="0"/>
              <a:t> with the min(</a:t>
            </a:r>
            <a:r>
              <a:rPr lang="en-US" altLang="en-US" i="1" smtClean="0"/>
              <a:t>semi</a:t>
            </a:r>
            <a:r>
              <a:rPr lang="en-US" altLang="en-US" smtClean="0"/>
              <a:t>(</a:t>
            </a:r>
            <a:r>
              <a:rPr lang="en-US" altLang="en-US" i="1" smtClean="0"/>
              <a:t>u</a:t>
            </a:r>
            <a:r>
              <a:rPr lang="en-US" altLang="en-US" smtClean="0"/>
              <a:t>)) on the path from </a:t>
            </a:r>
            <a:r>
              <a:rPr lang="en-US" altLang="en-US" i="1" smtClean="0"/>
              <a:t>r </a:t>
            </a:r>
            <a:r>
              <a:rPr lang="en-US" altLang="en-US" smtClean="0"/>
              <a:t>to </a:t>
            </a:r>
            <a:r>
              <a:rPr lang="en-US" altLang="en-US" i="1" smtClean="0"/>
              <a:t>v</a:t>
            </a:r>
            <a:r>
              <a:rPr lang="en-US" altLang="en-US" smtClean="0"/>
              <a:t>.</a:t>
            </a:r>
          </a:p>
          <a:p>
            <a:pPr lvl="1" eaLnBrk="1" hangingPunct="1"/>
            <a:endParaRPr lang="en-US" alt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553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782B29C-D34C-4F89-96C8-D534CCD3DE8F}" type="slidenum">
              <a:rPr lang="en-US" altLang="en-US" sz="1400">
                <a:solidFill>
                  <a:srgbClr val="660066"/>
                </a:solidFill>
              </a:rPr>
              <a:pPr eaLnBrk="1" hangingPunct="1">
                <a:spcBef>
                  <a:spcPct val="0"/>
                </a:spcBef>
                <a:buClrTx/>
                <a:buSzTx/>
                <a:buFontTx/>
                <a:buNone/>
              </a:pPr>
              <a:t>51</a:t>
            </a:fld>
            <a:endParaRPr lang="en-US" altLang="en-US" sz="1400">
              <a:solidFill>
                <a:srgbClr val="660066"/>
              </a:solidFill>
            </a:endParaRPr>
          </a:p>
        </p:txBody>
      </p:sp>
      <p:sp>
        <p:nvSpPr>
          <p:cNvPr id="65540" name="Rectangle 2"/>
          <p:cNvSpPr>
            <a:spLocks noGrp="1" noChangeArrowheads="1"/>
          </p:cNvSpPr>
          <p:nvPr>
            <p:ph type="title"/>
          </p:nvPr>
        </p:nvSpPr>
        <p:spPr/>
        <p:txBody>
          <a:bodyPr/>
          <a:lstStyle/>
          <a:p>
            <a:pPr eaLnBrk="1" hangingPunct="1"/>
            <a:r>
              <a:rPr lang="en-US" altLang="en-US" sz="4000" smtClean="0"/>
              <a:t>The Lengauer-Tarjan Algorithm</a:t>
            </a:r>
          </a:p>
        </p:txBody>
      </p:sp>
      <p:sp>
        <p:nvSpPr>
          <p:cNvPr id="65541" name="Rectangle 3"/>
          <p:cNvSpPr>
            <a:spLocks noGrp="1" noChangeArrowheads="1"/>
          </p:cNvSpPr>
          <p:nvPr>
            <p:ph type="body" idx="1"/>
          </p:nvPr>
        </p:nvSpPr>
        <p:spPr/>
        <p:txBody>
          <a:bodyPr/>
          <a:lstStyle/>
          <a:p>
            <a:pPr eaLnBrk="1" hangingPunct="1"/>
            <a:r>
              <a:rPr lang="en-US" altLang="en-US" smtClean="0"/>
              <a:t>Step 1: Compute the </a:t>
            </a:r>
            <a:r>
              <a:rPr lang="en-US" altLang="en-US" i="1" smtClean="0"/>
              <a:t>dfn</a:t>
            </a:r>
            <a:r>
              <a:rPr lang="en-US" altLang="en-US" smtClean="0"/>
              <a:t>() of all nodes in a CFG </a:t>
            </a:r>
            <a:r>
              <a:rPr lang="en-US" altLang="en-US" i="1" smtClean="0">
                <a:solidFill>
                  <a:srgbClr val="663300"/>
                </a:solidFill>
              </a:rPr>
              <a:t>G</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a:t>
            </a:r>
            <a:r>
              <a:rPr lang="en-US" altLang="en-US" smtClean="0">
                <a:solidFill>
                  <a:srgbClr val="6600FF"/>
                </a:solidFill>
                <a:sym typeface="Symbol" panose="05050102010706020507" pitchFamily="18" charset="2"/>
              </a:rPr>
              <a:t></a:t>
            </a:r>
            <a:r>
              <a:rPr lang="en-US" altLang="en-US" smtClean="0"/>
              <a:t> as well as the depth-first spanning tree, </a:t>
            </a:r>
            <a:r>
              <a:rPr lang="en-US" altLang="en-US" i="1" smtClean="0">
                <a:solidFill>
                  <a:srgbClr val="663300"/>
                </a:solidFill>
              </a:rPr>
              <a:t>T</a:t>
            </a:r>
            <a:r>
              <a:rPr lang="en-US" altLang="en-US" smtClean="0"/>
              <a:t> = </a:t>
            </a:r>
            <a:r>
              <a:rPr lang="en-US" altLang="en-US" smtClean="0">
                <a:sym typeface="Symbol" panose="05050102010706020507" pitchFamily="18" charset="2"/>
              </a:rPr>
              <a:t></a:t>
            </a:r>
            <a:r>
              <a:rPr lang="en-US" altLang="en-US" i="1" smtClean="0">
                <a:solidFill>
                  <a:srgbClr val="663300"/>
                </a:solidFill>
              </a:rPr>
              <a:t>N</a:t>
            </a:r>
            <a:r>
              <a:rPr lang="en-US" altLang="en-US" smtClean="0"/>
              <a:t>, </a:t>
            </a:r>
            <a:r>
              <a:rPr lang="en-US" altLang="en-US" i="1" smtClean="0">
                <a:solidFill>
                  <a:srgbClr val="663300"/>
                </a:solidFill>
              </a:rPr>
              <a:t>E</a:t>
            </a:r>
            <a:r>
              <a:rPr lang="en-US" altLang="en-US" i="1" baseline="-25000" smtClean="0">
                <a:solidFill>
                  <a:srgbClr val="663300"/>
                </a:solidFill>
              </a:rPr>
              <a:t>T</a:t>
            </a:r>
            <a:r>
              <a:rPr lang="en-US" altLang="en-US" smtClean="0">
                <a:solidFill>
                  <a:srgbClr val="6600FF"/>
                </a:solidFill>
                <a:sym typeface="Symbol" panose="05050102010706020507" pitchFamily="18" charset="2"/>
              </a:rPr>
              <a:t></a:t>
            </a:r>
            <a:r>
              <a:rPr lang="en-US" altLang="en-US" smtClean="0"/>
              <a:t>, by means of a depth-first traversal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65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87537EB-7DC0-4526-BB3F-D43DC6973203}" type="slidenum">
              <a:rPr lang="en-US" altLang="en-US" sz="1400">
                <a:solidFill>
                  <a:srgbClr val="660066"/>
                </a:solidFill>
              </a:rPr>
              <a:pPr eaLnBrk="1" hangingPunct="1">
                <a:spcBef>
                  <a:spcPct val="0"/>
                </a:spcBef>
                <a:buClrTx/>
                <a:buSzTx/>
                <a:buFontTx/>
                <a:buNone/>
              </a:pPr>
              <a:t>52</a:t>
            </a:fld>
            <a:endParaRPr lang="en-US" altLang="en-US" sz="1400">
              <a:solidFill>
                <a:srgbClr val="660066"/>
              </a:solidFill>
            </a:endParaRPr>
          </a:p>
        </p:txBody>
      </p:sp>
      <p:sp>
        <p:nvSpPr>
          <p:cNvPr id="66564" name="Rectangle 2"/>
          <p:cNvSpPr>
            <a:spLocks noGrp="1" noChangeArrowheads="1"/>
          </p:cNvSpPr>
          <p:nvPr>
            <p:ph type="title"/>
          </p:nvPr>
        </p:nvSpPr>
        <p:spPr/>
        <p:txBody>
          <a:bodyPr/>
          <a:lstStyle/>
          <a:p>
            <a:pPr eaLnBrk="1" hangingPunct="1"/>
            <a:r>
              <a:rPr lang="en-US" altLang="en-US" sz="4000" smtClean="0"/>
              <a:t>The Lengauer-Tarjan Algorithm</a:t>
            </a:r>
          </a:p>
        </p:txBody>
      </p:sp>
      <p:sp>
        <p:nvSpPr>
          <p:cNvPr id="66565" name="Rectangle 3"/>
          <p:cNvSpPr>
            <a:spLocks noGrp="1" noChangeArrowheads="1"/>
          </p:cNvSpPr>
          <p:nvPr>
            <p:ph type="body" idx="1"/>
          </p:nvPr>
        </p:nvSpPr>
        <p:spPr/>
        <p:txBody>
          <a:bodyPr/>
          <a:lstStyle/>
          <a:p>
            <a:pPr eaLnBrk="1" hangingPunct="1">
              <a:lnSpc>
                <a:spcPct val="90000"/>
              </a:lnSpc>
            </a:pPr>
            <a:r>
              <a:rPr lang="en-US" altLang="en-US" smtClean="0"/>
              <a:t>Step 2: Traverse the CFG in reversal depth-first order from the largest </a:t>
            </a:r>
            <a:r>
              <a:rPr lang="en-US" altLang="en-US" i="1" smtClean="0"/>
              <a:t>dfn</a:t>
            </a:r>
            <a:r>
              <a:rPr lang="en-US" altLang="en-US" smtClean="0"/>
              <a:t>() backwards. Let </a:t>
            </a:r>
            <a:r>
              <a:rPr lang="en-US" altLang="en-US" i="1" smtClean="0"/>
              <a:t>w</a:t>
            </a:r>
            <a:r>
              <a:rPr lang="en-US" altLang="en-US" smtClean="0"/>
              <a:t> be the current vertex.</a:t>
            </a:r>
          </a:p>
          <a:p>
            <a:pPr lvl="1" eaLnBrk="1" hangingPunct="1">
              <a:lnSpc>
                <a:spcPct val="90000"/>
              </a:lnSpc>
            </a:pPr>
            <a:r>
              <a:rPr lang="en-US" altLang="en-US" smtClean="0"/>
              <a:t>Step 2.1: For all </a:t>
            </a:r>
            <a:r>
              <a:rPr lang="en-US" altLang="en-US" i="1" smtClean="0"/>
              <a:t>v</a:t>
            </a:r>
            <a:r>
              <a:rPr lang="en-US" altLang="en-US" smtClean="0">
                <a:cs typeface="Arial" panose="020B0604020202020204" pitchFamily="34" charset="0"/>
              </a:rPr>
              <a:t>→</a:t>
            </a:r>
            <a:r>
              <a:rPr lang="en-US" altLang="en-US" smtClean="0"/>
              <a:t> </a:t>
            </a:r>
            <a:r>
              <a:rPr lang="en-US" altLang="en-US" i="1" smtClean="0"/>
              <a:t>w</a:t>
            </a:r>
            <a:r>
              <a:rPr lang="en-US" altLang="en-US" smtClean="0"/>
              <a:t> </a:t>
            </a:r>
            <a:r>
              <a:rPr lang="en-US" altLang="en-US" smtClean="0">
                <a:cs typeface="Arial" panose="020B0604020202020204" pitchFamily="34" charset="0"/>
                <a:sym typeface="Symbol" panose="05050102010706020507" pitchFamily="18" charset="2"/>
              </a:rPr>
              <a:t></a:t>
            </a:r>
            <a:r>
              <a:rPr lang="en-US" altLang="en-US" smtClean="0"/>
              <a:t> </a:t>
            </a:r>
            <a:r>
              <a:rPr lang="en-US" altLang="en-US" i="1" smtClean="0">
                <a:solidFill>
                  <a:srgbClr val="663300"/>
                </a:solidFill>
              </a:rPr>
              <a:t>E</a:t>
            </a:r>
            <a:r>
              <a:rPr lang="en-US" altLang="en-US" smtClean="0"/>
              <a:t>, </a:t>
            </a:r>
          </a:p>
          <a:p>
            <a:pPr lvl="2" eaLnBrk="1" hangingPunct="1">
              <a:lnSpc>
                <a:spcPct val="90000"/>
              </a:lnSpc>
            </a:pPr>
            <a:r>
              <a:rPr lang="en-US" altLang="en-US" smtClean="0"/>
              <a:t>let </a:t>
            </a:r>
            <a:r>
              <a:rPr lang="en-US" altLang="en-US" i="1" smtClean="0"/>
              <a:t>u</a:t>
            </a:r>
            <a:r>
              <a:rPr lang="en-US" altLang="en-US" smtClean="0"/>
              <a:t> = EVAL(</a:t>
            </a:r>
            <a:r>
              <a:rPr lang="en-US" altLang="en-US" i="1" smtClean="0"/>
              <a:t>v</a:t>
            </a:r>
            <a:r>
              <a:rPr lang="en-US" altLang="en-US" smtClean="0"/>
              <a:t>)</a:t>
            </a:r>
          </a:p>
          <a:p>
            <a:pPr lvl="2" eaLnBrk="1" hangingPunct="1">
              <a:lnSpc>
                <a:spcPct val="90000"/>
              </a:lnSpc>
            </a:pPr>
            <a:r>
              <a:rPr lang="en-US" altLang="en-US" smtClean="0"/>
              <a:t>If </a:t>
            </a:r>
            <a:r>
              <a:rPr lang="en-US" altLang="en-US" i="1" smtClean="0"/>
              <a:t>semi</a:t>
            </a:r>
            <a:r>
              <a:rPr lang="en-US" altLang="en-US" smtClean="0"/>
              <a:t>(</a:t>
            </a:r>
            <a:r>
              <a:rPr lang="en-US" altLang="en-US" i="1" smtClean="0"/>
              <a:t>u</a:t>
            </a:r>
            <a:r>
              <a:rPr lang="en-US" altLang="en-US" smtClean="0"/>
              <a:t>) &lt; </a:t>
            </a:r>
            <a:r>
              <a:rPr lang="en-US" altLang="en-US" i="1" smtClean="0"/>
              <a:t>semi</a:t>
            </a:r>
            <a:r>
              <a:rPr lang="en-US" altLang="en-US" smtClean="0"/>
              <a:t>(</a:t>
            </a:r>
            <a:r>
              <a:rPr lang="en-US" altLang="en-US" i="1" smtClean="0"/>
              <a:t>w</a:t>
            </a:r>
            <a:r>
              <a:rPr lang="en-US" altLang="en-US" smtClean="0"/>
              <a:t>), then set </a:t>
            </a:r>
            <a:br>
              <a:rPr lang="en-US" altLang="en-US" smtClean="0"/>
            </a:br>
            <a:r>
              <a:rPr lang="en-US" altLang="en-US" i="1" smtClean="0"/>
              <a:t>semi</a:t>
            </a:r>
            <a:r>
              <a:rPr lang="en-US" altLang="en-US" smtClean="0"/>
              <a:t>(</a:t>
            </a:r>
            <a:r>
              <a:rPr lang="en-US" altLang="en-US" i="1" smtClean="0"/>
              <a:t>w</a:t>
            </a:r>
            <a:r>
              <a:rPr lang="en-US" altLang="en-US" smtClean="0"/>
              <a:t>) = </a:t>
            </a:r>
            <a:r>
              <a:rPr lang="en-US" altLang="en-US" i="1" smtClean="0"/>
              <a:t>semi</a:t>
            </a:r>
            <a:r>
              <a:rPr lang="en-US" altLang="en-US" smtClean="0"/>
              <a:t>(</a:t>
            </a:r>
            <a:r>
              <a:rPr lang="en-US" altLang="en-US" i="1" smtClean="0"/>
              <a:t>u</a:t>
            </a:r>
            <a:r>
              <a:rPr lang="en-US" altLang="en-US" smtClean="0"/>
              <a:t>) </a:t>
            </a:r>
            <a:r>
              <a:rPr lang="en-US" altLang="en-US" smtClean="0">
                <a:solidFill>
                  <a:srgbClr val="663300"/>
                </a:solidFill>
              </a:rPr>
              <a:t>(Property 3)</a:t>
            </a:r>
          </a:p>
          <a:p>
            <a:pPr lvl="2" eaLnBrk="1" hangingPunct="1">
              <a:lnSpc>
                <a:spcPct val="90000"/>
              </a:lnSpc>
            </a:pPr>
            <a:r>
              <a:rPr lang="en-US" altLang="en-US" smtClean="0"/>
              <a:t>Add </a:t>
            </a:r>
            <a:r>
              <a:rPr lang="en-US" altLang="en-US" i="1" smtClean="0"/>
              <a:t>w</a:t>
            </a:r>
            <a:r>
              <a:rPr lang="en-US" altLang="en-US" smtClean="0"/>
              <a:t> to </a:t>
            </a:r>
            <a:r>
              <a:rPr lang="en-US" altLang="en-US" i="1" smtClean="0"/>
              <a:t>B</a:t>
            </a:r>
            <a:r>
              <a:rPr lang="en-US" altLang="en-US" smtClean="0"/>
              <a:t>(</a:t>
            </a:r>
            <a:r>
              <a:rPr lang="en-US" altLang="en-US" i="1" smtClean="0"/>
              <a:t>vertex</a:t>
            </a:r>
            <a:r>
              <a:rPr lang="en-US" altLang="en-US" smtClean="0"/>
              <a:t>(</a:t>
            </a:r>
            <a:r>
              <a:rPr lang="en-US" altLang="en-US" i="1" smtClean="0"/>
              <a:t>semi</a:t>
            </a:r>
            <a:r>
              <a:rPr lang="en-US" altLang="en-US" smtClean="0"/>
              <a:t>(</a:t>
            </a:r>
            <a:r>
              <a:rPr lang="en-US" altLang="en-US" i="1" smtClean="0"/>
              <a:t>w</a:t>
            </a:r>
            <a:r>
              <a:rPr lang="en-US" altLang="en-US" smtClean="0"/>
              <a:t>)))</a:t>
            </a:r>
          </a:p>
          <a:p>
            <a:pPr lvl="2" eaLnBrk="1" hangingPunct="1">
              <a:lnSpc>
                <a:spcPct val="90000"/>
              </a:lnSpc>
            </a:pPr>
            <a:r>
              <a:rPr lang="en-US" altLang="en-US" smtClean="0"/>
              <a:t>LINK(</a:t>
            </a:r>
            <a:r>
              <a:rPr lang="en-US" altLang="en-US" i="1" smtClean="0"/>
              <a:t>z</a:t>
            </a:r>
            <a:r>
              <a:rPr lang="en-US" altLang="en-US" smtClean="0"/>
              <a:t>, </a:t>
            </a:r>
            <a:r>
              <a:rPr lang="en-US" altLang="en-US" i="1" smtClean="0"/>
              <a:t>w</a:t>
            </a:r>
            <a:r>
              <a:rPr lang="en-US" altLang="en-US" smtClean="0"/>
              <a:t>) where </a:t>
            </a:r>
            <a:r>
              <a:rPr lang="en-US" altLang="en-US" i="1" smtClean="0"/>
              <a:t>z </a:t>
            </a:r>
            <a:r>
              <a:rPr lang="en-US" altLang="en-US" i="1" smtClean="0">
                <a:cs typeface="Arial" panose="020B0604020202020204" pitchFamily="34" charset="0"/>
              </a:rPr>
              <a:t>→</a:t>
            </a:r>
            <a:r>
              <a:rPr lang="en-US" altLang="en-US" smtClean="0"/>
              <a:t> </a:t>
            </a:r>
            <a:r>
              <a:rPr lang="en-US" altLang="en-US" i="1" smtClean="0"/>
              <a:t>w </a:t>
            </a:r>
            <a:r>
              <a:rPr lang="en-US" altLang="en-US" smtClean="0">
                <a:cs typeface="Arial" panose="020B0604020202020204" pitchFamily="34" charset="0"/>
                <a:sym typeface="Symbol" panose="05050102010706020507" pitchFamily="18" charset="2"/>
              </a:rPr>
              <a:t></a:t>
            </a:r>
            <a:r>
              <a:rPr lang="en-US" altLang="en-US" smtClean="0"/>
              <a:t> </a:t>
            </a:r>
            <a:r>
              <a:rPr lang="en-US" altLang="en-US" i="1" smtClean="0">
                <a:solidFill>
                  <a:srgbClr val="663300"/>
                </a:solidFill>
              </a:rPr>
              <a:t>E</a:t>
            </a:r>
            <a:r>
              <a:rPr lang="en-US" altLang="en-US" i="1" baseline="-25000" smtClean="0">
                <a:solidFill>
                  <a:srgbClr val="663300"/>
                </a:solidFill>
              </a:rPr>
              <a:t>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75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C32452F-E392-4268-8886-E662CA0DF71C}" type="slidenum">
              <a:rPr lang="en-US" altLang="en-US" sz="1400">
                <a:solidFill>
                  <a:srgbClr val="660066"/>
                </a:solidFill>
              </a:rPr>
              <a:pPr eaLnBrk="1" hangingPunct="1">
                <a:spcBef>
                  <a:spcPct val="0"/>
                </a:spcBef>
                <a:buClrTx/>
                <a:buSzTx/>
                <a:buFontTx/>
                <a:buNone/>
              </a:pPr>
              <a:t>53</a:t>
            </a:fld>
            <a:endParaRPr lang="en-US" altLang="en-US" sz="1400">
              <a:solidFill>
                <a:srgbClr val="660066"/>
              </a:solidFill>
            </a:endParaRPr>
          </a:p>
        </p:txBody>
      </p:sp>
      <p:sp>
        <p:nvSpPr>
          <p:cNvPr id="67588" name="Rectangle 2"/>
          <p:cNvSpPr>
            <a:spLocks noGrp="1" noChangeArrowheads="1"/>
          </p:cNvSpPr>
          <p:nvPr>
            <p:ph type="title"/>
          </p:nvPr>
        </p:nvSpPr>
        <p:spPr/>
        <p:txBody>
          <a:bodyPr/>
          <a:lstStyle/>
          <a:p>
            <a:pPr eaLnBrk="1" hangingPunct="1"/>
            <a:r>
              <a:rPr lang="en-US" altLang="en-US" sz="4000" smtClean="0"/>
              <a:t>The Lengauer-Tarjan Algorithm</a:t>
            </a:r>
          </a:p>
        </p:txBody>
      </p:sp>
      <p:sp>
        <p:nvSpPr>
          <p:cNvPr id="67589" name="Rectangle 3"/>
          <p:cNvSpPr>
            <a:spLocks noGrp="1" noChangeArrowheads="1"/>
          </p:cNvSpPr>
          <p:nvPr>
            <p:ph type="body" idx="1"/>
          </p:nvPr>
        </p:nvSpPr>
        <p:spPr/>
        <p:txBody>
          <a:bodyPr/>
          <a:lstStyle/>
          <a:p>
            <a:pPr lvl="1" eaLnBrk="1" hangingPunct="1"/>
            <a:r>
              <a:rPr lang="en-US" altLang="en-US" smtClean="0"/>
              <a:t>Step 2.2: For all </a:t>
            </a:r>
            <a:r>
              <a:rPr lang="en-US" altLang="en-US" i="1" smtClean="0"/>
              <a:t>v</a:t>
            </a:r>
            <a:r>
              <a:rPr lang="en-US" altLang="en-US" smtClean="0"/>
              <a:t> </a:t>
            </a:r>
            <a:r>
              <a:rPr lang="en-US" altLang="en-US" smtClean="0">
                <a:cs typeface="Arial" panose="020B0604020202020204" pitchFamily="34" charset="0"/>
                <a:sym typeface="Symbol" panose="05050102010706020507" pitchFamily="18" charset="2"/>
              </a:rPr>
              <a:t> </a:t>
            </a:r>
            <a:r>
              <a:rPr lang="en-US" altLang="en-US" i="1" smtClean="0">
                <a:cs typeface="Arial" panose="020B0604020202020204" pitchFamily="34" charset="0"/>
                <a:sym typeface="Symbol" panose="05050102010706020507" pitchFamily="18" charset="2"/>
              </a:rPr>
              <a:t>B</a:t>
            </a:r>
            <a:r>
              <a:rPr lang="en-US" altLang="en-US" smtClean="0">
                <a:cs typeface="Arial" panose="020B0604020202020204" pitchFamily="34" charset="0"/>
                <a:sym typeface="Symbol" panose="05050102010706020507" pitchFamily="18" charset="2"/>
              </a:rPr>
              <a:t>(</a:t>
            </a:r>
            <a:r>
              <a:rPr lang="en-US" altLang="en-US" i="1" smtClean="0">
                <a:cs typeface="Arial" panose="020B0604020202020204" pitchFamily="34" charset="0"/>
                <a:sym typeface="Symbol" panose="05050102010706020507" pitchFamily="18" charset="2"/>
              </a:rPr>
              <a:t>z</a:t>
            </a:r>
            <a:r>
              <a:rPr lang="en-US" altLang="en-US" smtClean="0">
                <a:cs typeface="Arial" panose="020B0604020202020204" pitchFamily="34" charset="0"/>
                <a:sym typeface="Symbol" panose="05050102010706020507" pitchFamily="18" charset="2"/>
              </a:rPr>
              <a:t>) where </a:t>
            </a:r>
            <a:br>
              <a:rPr lang="en-US" altLang="en-US" smtClean="0">
                <a:cs typeface="Arial" panose="020B0604020202020204" pitchFamily="34" charset="0"/>
                <a:sym typeface="Symbol" panose="05050102010706020507" pitchFamily="18" charset="2"/>
              </a:rPr>
            </a:br>
            <a:r>
              <a:rPr lang="en-US" altLang="en-US" i="1" smtClean="0">
                <a:cs typeface="Arial" panose="020B0604020202020204" pitchFamily="34" charset="0"/>
                <a:sym typeface="Symbol" panose="05050102010706020507" pitchFamily="18" charset="2"/>
              </a:rPr>
              <a:t>z</a:t>
            </a:r>
            <a:r>
              <a:rPr lang="en-US" altLang="en-US" smtClean="0">
                <a:cs typeface="Arial" panose="020B0604020202020204" pitchFamily="34" charset="0"/>
                <a:sym typeface="Symbol" panose="05050102010706020507" pitchFamily="18" charset="2"/>
              </a:rPr>
              <a:t> → </a:t>
            </a:r>
            <a:r>
              <a:rPr lang="en-US" altLang="en-US" i="1" smtClean="0">
                <a:cs typeface="Arial" panose="020B0604020202020204" pitchFamily="34" charset="0"/>
                <a:sym typeface="Symbol" panose="05050102010706020507" pitchFamily="18" charset="2"/>
              </a:rPr>
              <a:t>w</a:t>
            </a:r>
            <a:r>
              <a:rPr lang="en-US" altLang="en-US" smtClean="0">
                <a:cs typeface="Arial" panose="020B0604020202020204" pitchFamily="34" charset="0"/>
                <a:sym typeface="Symbol" panose="05050102010706020507" pitchFamily="18" charset="2"/>
              </a:rPr>
              <a:t>  </a:t>
            </a:r>
            <a:r>
              <a:rPr lang="en-US" altLang="en-US" i="1" smtClean="0">
                <a:solidFill>
                  <a:srgbClr val="663300"/>
                </a:solidFill>
                <a:cs typeface="Arial" panose="020B0604020202020204" pitchFamily="34" charset="0"/>
                <a:sym typeface="Symbol" panose="05050102010706020507" pitchFamily="18" charset="2"/>
              </a:rPr>
              <a:t>E</a:t>
            </a:r>
            <a:r>
              <a:rPr lang="en-US" altLang="en-US" i="1" baseline="-25000" smtClean="0">
                <a:solidFill>
                  <a:srgbClr val="663300"/>
                </a:solidFill>
                <a:cs typeface="Arial" panose="020B0604020202020204" pitchFamily="34" charset="0"/>
                <a:sym typeface="Symbol" panose="05050102010706020507" pitchFamily="18" charset="2"/>
              </a:rPr>
              <a:t>T</a:t>
            </a:r>
            <a:r>
              <a:rPr lang="en-US" altLang="en-US" smtClean="0"/>
              <a:t>, </a:t>
            </a:r>
          </a:p>
          <a:p>
            <a:pPr lvl="2" eaLnBrk="1" hangingPunct="1"/>
            <a:r>
              <a:rPr lang="en-US" altLang="en-US" smtClean="0"/>
              <a:t>Delete </a:t>
            </a:r>
            <a:r>
              <a:rPr lang="en-US" altLang="en-US" i="1" smtClean="0"/>
              <a:t>v</a:t>
            </a:r>
            <a:r>
              <a:rPr lang="en-US" altLang="en-US" smtClean="0"/>
              <a:t> from </a:t>
            </a:r>
            <a:r>
              <a:rPr lang="en-US" altLang="en-US" i="1" smtClean="0"/>
              <a:t>B</a:t>
            </a:r>
            <a:r>
              <a:rPr lang="en-US" altLang="en-US" smtClean="0"/>
              <a:t>(</a:t>
            </a:r>
            <a:r>
              <a:rPr lang="en-US" altLang="en-US" i="1" smtClean="0"/>
              <a:t>z</a:t>
            </a:r>
            <a:r>
              <a:rPr lang="en-US" altLang="en-US" smtClean="0"/>
              <a:t>)</a:t>
            </a:r>
          </a:p>
          <a:p>
            <a:pPr lvl="2" eaLnBrk="1" hangingPunct="1"/>
            <a:r>
              <a:rPr lang="en-US" altLang="en-US" smtClean="0"/>
              <a:t>let </a:t>
            </a:r>
            <a:r>
              <a:rPr lang="en-US" altLang="en-US" i="1" smtClean="0"/>
              <a:t>u</a:t>
            </a:r>
            <a:r>
              <a:rPr lang="en-US" altLang="en-US" smtClean="0"/>
              <a:t> = EVAL(</a:t>
            </a:r>
            <a:r>
              <a:rPr lang="en-US" altLang="en-US" i="1" smtClean="0"/>
              <a:t>v</a:t>
            </a:r>
            <a:r>
              <a:rPr lang="en-US" altLang="en-US" smtClean="0"/>
              <a:t>)</a:t>
            </a:r>
          </a:p>
          <a:p>
            <a:pPr lvl="2" eaLnBrk="1" hangingPunct="1"/>
            <a:r>
              <a:rPr lang="en-US" altLang="en-US" smtClean="0"/>
              <a:t>If </a:t>
            </a:r>
            <a:r>
              <a:rPr lang="en-US" altLang="en-US" i="1" smtClean="0"/>
              <a:t>semi</a:t>
            </a:r>
            <a:r>
              <a:rPr lang="en-US" altLang="en-US" smtClean="0"/>
              <a:t>(</a:t>
            </a:r>
            <a:r>
              <a:rPr lang="en-US" altLang="en-US" i="1" smtClean="0"/>
              <a:t>u</a:t>
            </a:r>
            <a:r>
              <a:rPr lang="en-US" altLang="en-US" smtClean="0"/>
              <a:t>) &lt; </a:t>
            </a:r>
            <a:r>
              <a:rPr lang="en-US" altLang="en-US" i="1" smtClean="0"/>
              <a:t>semi</a:t>
            </a:r>
            <a:r>
              <a:rPr lang="en-US" altLang="en-US" smtClean="0"/>
              <a:t>(</a:t>
            </a:r>
            <a:r>
              <a:rPr lang="en-US" altLang="en-US" i="1" smtClean="0"/>
              <a:t>w</a:t>
            </a:r>
            <a:r>
              <a:rPr lang="en-US" altLang="en-US" smtClean="0"/>
              <a:t>), then set </a:t>
            </a:r>
            <a:br>
              <a:rPr lang="en-US" altLang="en-US" smtClean="0"/>
            </a:br>
            <a:r>
              <a:rPr lang="en-US" altLang="en-US" smtClean="0"/>
              <a:t>      </a:t>
            </a:r>
            <a:r>
              <a:rPr lang="en-US" altLang="en-US" i="1" smtClean="0"/>
              <a:t>idom</a:t>
            </a:r>
            <a:r>
              <a:rPr lang="en-US" altLang="en-US" smtClean="0"/>
              <a:t>(</a:t>
            </a:r>
            <a:r>
              <a:rPr lang="en-US" altLang="en-US" i="1" smtClean="0"/>
              <a:t>v</a:t>
            </a:r>
            <a:r>
              <a:rPr lang="en-US" altLang="en-US" smtClean="0"/>
              <a:t>)</a:t>
            </a:r>
            <a:r>
              <a:rPr lang="en-US" altLang="en-US" i="1" smtClean="0"/>
              <a:t> = u;</a:t>
            </a:r>
            <a:br>
              <a:rPr lang="en-US" altLang="en-US" i="1" smtClean="0"/>
            </a:br>
            <a:r>
              <a:rPr lang="en-US" altLang="en-US" i="1" smtClean="0"/>
              <a:t>else </a:t>
            </a:r>
            <a:br>
              <a:rPr lang="en-US" altLang="en-US" i="1" smtClean="0"/>
            </a:br>
            <a:r>
              <a:rPr lang="en-US" altLang="en-US" i="1" smtClean="0"/>
              <a:t>      idom</a:t>
            </a:r>
            <a:r>
              <a:rPr lang="en-US" altLang="en-US" smtClean="0"/>
              <a:t>(</a:t>
            </a:r>
            <a:r>
              <a:rPr lang="en-US" altLang="en-US" i="1" smtClean="0"/>
              <a:t>v</a:t>
            </a:r>
            <a:r>
              <a:rPr lang="en-US" altLang="en-US" smtClean="0"/>
              <a:t>)</a:t>
            </a:r>
            <a:r>
              <a:rPr lang="en-US" altLang="en-US" i="1" smtClean="0"/>
              <a:t> = z </a:t>
            </a:r>
            <a:r>
              <a:rPr lang="en-US" altLang="en-US" smtClean="0">
                <a:solidFill>
                  <a:srgbClr val="663300"/>
                </a:solidFill>
              </a:rPr>
              <a:t>(Property 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86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208BC4F-0051-433F-A0DD-2EEE4F264696}" type="slidenum">
              <a:rPr lang="en-US" altLang="en-US" sz="1400">
                <a:solidFill>
                  <a:srgbClr val="660066"/>
                </a:solidFill>
              </a:rPr>
              <a:pPr eaLnBrk="1" hangingPunct="1">
                <a:spcBef>
                  <a:spcPct val="0"/>
                </a:spcBef>
                <a:buClrTx/>
                <a:buSzTx/>
                <a:buFontTx/>
                <a:buNone/>
              </a:pPr>
              <a:t>54</a:t>
            </a:fld>
            <a:endParaRPr lang="en-US" altLang="en-US" sz="1400">
              <a:solidFill>
                <a:srgbClr val="660066"/>
              </a:solidFill>
            </a:endParaRPr>
          </a:p>
        </p:txBody>
      </p:sp>
      <p:sp>
        <p:nvSpPr>
          <p:cNvPr id="68612" name="Rectangle 2"/>
          <p:cNvSpPr>
            <a:spLocks noGrp="1" noChangeArrowheads="1"/>
          </p:cNvSpPr>
          <p:nvPr>
            <p:ph type="title"/>
          </p:nvPr>
        </p:nvSpPr>
        <p:spPr/>
        <p:txBody>
          <a:bodyPr/>
          <a:lstStyle/>
          <a:p>
            <a:pPr eaLnBrk="1" hangingPunct="1"/>
            <a:r>
              <a:rPr lang="en-US" altLang="en-US" sz="4000" smtClean="0"/>
              <a:t>The Lengauer-Tarjan Algorithm</a:t>
            </a:r>
          </a:p>
        </p:txBody>
      </p:sp>
      <p:sp>
        <p:nvSpPr>
          <p:cNvPr id="68613" name="Rectangle 3"/>
          <p:cNvSpPr>
            <a:spLocks noGrp="1" noChangeArrowheads="1"/>
          </p:cNvSpPr>
          <p:nvPr>
            <p:ph type="body" idx="1"/>
          </p:nvPr>
        </p:nvSpPr>
        <p:spPr/>
        <p:txBody>
          <a:bodyPr/>
          <a:lstStyle/>
          <a:p>
            <a:pPr eaLnBrk="1" hangingPunct="1"/>
            <a:r>
              <a:rPr lang="en-US" altLang="en-US" smtClean="0"/>
              <a:t>Step 3: Traverse the CFG in forward depth-first order. Let </a:t>
            </a:r>
            <a:r>
              <a:rPr lang="en-US" altLang="en-US" i="1" smtClean="0"/>
              <a:t>w</a:t>
            </a:r>
            <a:r>
              <a:rPr lang="en-US" altLang="en-US" smtClean="0"/>
              <a:t> be the current node.</a:t>
            </a:r>
          </a:p>
          <a:p>
            <a:pPr lvl="1" eaLnBrk="1" hangingPunct="1"/>
            <a:r>
              <a:rPr lang="en-US" altLang="en-US" smtClean="0"/>
              <a:t>If </a:t>
            </a:r>
            <a:r>
              <a:rPr lang="en-US" altLang="en-US" i="1" smtClean="0"/>
              <a:t>idom</a:t>
            </a:r>
            <a:r>
              <a:rPr lang="en-US" altLang="en-US" smtClean="0"/>
              <a:t>(</a:t>
            </a:r>
            <a:r>
              <a:rPr lang="en-US" altLang="en-US" i="1" smtClean="0"/>
              <a:t>w</a:t>
            </a:r>
            <a:r>
              <a:rPr lang="en-US" altLang="en-US" smtClean="0"/>
              <a:t>) </a:t>
            </a:r>
            <a:r>
              <a:rPr lang="en-US" altLang="en-US" smtClean="0">
                <a:sym typeface="Symbol" panose="05050102010706020507" pitchFamily="18" charset="2"/>
              </a:rPr>
              <a:t></a:t>
            </a:r>
            <a:r>
              <a:rPr lang="en-US" altLang="en-US" smtClean="0"/>
              <a:t> </a:t>
            </a:r>
            <a:r>
              <a:rPr lang="en-US" altLang="en-US" i="1" smtClean="0"/>
              <a:t>vertex</a:t>
            </a:r>
            <a:r>
              <a:rPr lang="en-US" altLang="en-US" smtClean="0"/>
              <a:t>(</a:t>
            </a:r>
            <a:r>
              <a:rPr lang="en-US" altLang="en-US" i="1" smtClean="0"/>
              <a:t>semi</a:t>
            </a:r>
            <a:r>
              <a:rPr lang="en-US" altLang="en-US" smtClean="0"/>
              <a:t>(</a:t>
            </a:r>
            <a:r>
              <a:rPr lang="en-US" altLang="en-US" i="1" smtClean="0"/>
              <a:t>w</a:t>
            </a:r>
            <a:r>
              <a:rPr lang="en-US" altLang="en-US" smtClean="0"/>
              <a:t>)), then set</a:t>
            </a:r>
            <a:br>
              <a:rPr lang="en-US" altLang="en-US" smtClean="0"/>
            </a:br>
            <a:r>
              <a:rPr lang="en-US" altLang="en-US" i="1" smtClean="0"/>
              <a:t>idom</a:t>
            </a:r>
            <a:r>
              <a:rPr lang="en-US" altLang="en-US" smtClean="0"/>
              <a:t>(</a:t>
            </a:r>
            <a:r>
              <a:rPr lang="en-US" altLang="en-US" i="1" smtClean="0"/>
              <a:t>w</a:t>
            </a:r>
            <a:r>
              <a:rPr lang="en-US" altLang="en-US" smtClean="0"/>
              <a:t>) = </a:t>
            </a:r>
            <a:r>
              <a:rPr lang="en-US" altLang="en-US" i="1" smtClean="0"/>
              <a:t>idom</a:t>
            </a:r>
            <a:r>
              <a:rPr lang="en-US" altLang="en-US" smtClean="0"/>
              <a:t>(</a:t>
            </a:r>
            <a:r>
              <a:rPr lang="en-US" altLang="en-US" i="1" smtClean="0"/>
              <a:t>idom</a:t>
            </a:r>
            <a:r>
              <a:rPr lang="en-US" altLang="en-US" smtClean="0"/>
              <a:t>(</a:t>
            </a:r>
            <a:r>
              <a:rPr lang="en-US" altLang="en-US" i="1" smtClean="0"/>
              <a:t>w</a:t>
            </a:r>
            <a:r>
              <a:rPr lang="en-US" altLang="en-US" smtClean="0"/>
              <a:t>))</a:t>
            </a:r>
            <a:br>
              <a:rPr lang="en-US" altLang="en-US" smtClean="0"/>
            </a:br>
            <a:r>
              <a:rPr lang="en-US" altLang="en-US" smtClean="0">
                <a:solidFill>
                  <a:srgbClr val="663300"/>
                </a:solidFill>
              </a:rPr>
              <a:t>(Second part of Property 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696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498F1BD-B62B-4504-956E-ADB27C783CD1}" type="slidenum">
              <a:rPr lang="en-US" altLang="en-US" sz="1400">
                <a:solidFill>
                  <a:srgbClr val="660066"/>
                </a:solidFill>
              </a:rPr>
              <a:pPr eaLnBrk="1" hangingPunct="1">
                <a:spcBef>
                  <a:spcPct val="0"/>
                </a:spcBef>
                <a:buClrTx/>
                <a:buSzTx/>
                <a:buFontTx/>
                <a:buNone/>
              </a:pPr>
              <a:t>55</a:t>
            </a:fld>
            <a:endParaRPr lang="en-US" altLang="en-US" sz="1400">
              <a:solidFill>
                <a:srgbClr val="660066"/>
              </a:solidFill>
            </a:endParaRPr>
          </a:p>
        </p:txBody>
      </p:sp>
      <p:sp>
        <p:nvSpPr>
          <p:cNvPr id="69636" name="Rectangle 2"/>
          <p:cNvSpPr>
            <a:spLocks noGrp="1" noChangeArrowheads="1"/>
          </p:cNvSpPr>
          <p:nvPr>
            <p:ph type="title"/>
          </p:nvPr>
        </p:nvSpPr>
        <p:spPr>
          <a:xfrm>
            <a:off x="655638" y="428625"/>
            <a:ext cx="7737475" cy="636588"/>
          </a:xfrm>
        </p:spPr>
        <p:txBody>
          <a:bodyPr/>
          <a:lstStyle/>
          <a:p>
            <a:pPr eaLnBrk="1" hangingPunct="1"/>
            <a:r>
              <a:rPr lang="en-US" altLang="en-US" sz="4000" smtClean="0"/>
              <a:t>Algorithms for computing Dominator/Postdominator</a:t>
            </a:r>
          </a:p>
        </p:txBody>
      </p:sp>
      <p:sp>
        <p:nvSpPr>
          <p:cNvPr id="69637" name="Rectangle 3"/>
          <p:cNvSpPr>
            <a:spLocks noGrp="1" noChangeArrowheads="1"/>
          </p:cNvSpPr>
          <p:nvPr>
            <p:ph type="body" idx="1"/>
          </p:nvPr>
        </p:nvSpPr>
        <p:spPr>
          <a:xfrm>
            <a:off x="495300" y="1582738"/>
            <a:ext cx="8416925" cy="4910137"/>
          </a:xfrm>
        </p:spPr>
        <p:txBody>
          <a:bodyPr/>
          <a:lstStyle/>
          <a:p>
            <a:pPr marL="398463" indent="-398463" eaLnBrk="1" hangingPunct="1">
              <a:lnSpc>
                <a:spcPct val="80000"/>
              </a:lnSpc>
            </a:pPr>
            <a:r>
              <a:rPr lang="en-US" altLang="en-US" smtClean="0"/>
              <a:t>[Purdom and Moore, 1972] </a:t>
            </a:r>
            <a:r>
              <a:rPr lang="en-US" altLang="en-US" i="1" smtClean="0"/>
              <a:t>O( N x E )</a:t>
            </a:r>
            <a:r>
              <a:rPr lang="en-US" altLang="en-US" smtClean="0"/>
              <a:t> execution time </a:t>
            </a:r>
          </a:p>
          <a:p>
            <a:pPr marL="398463" indent="-398463" eaLnBrk="1" hangingPunct="1">
              <a:lnSpc>
                <a:spcPct val="30000"/>
              </a:lnSpc>
            </a:pPr>
            <a:endParaRPr lang="en-US" altLang="en-US" smtClean="0"/>
          </a:p>
          <a:p>
            <a:pPr marL="398463" indent="-398463" eaLnBrk="1" hangingPunct="1"/>
            <a:r>
              <a:rPr lang="en-US" altLang="en-US" smtClean="0"/>
              <a:t>[Lengauer and Tarjan, 1979]</a:t>
            </a:r>
          </a:p>
          <a:p>
            <a:pPr marL="398463" indent="-398463" eaLnBrk="1" hangingPunct="1">
              <a:buFont typeface="Arial Unicode MS" panose="020B0604020202020204" pitchFamily="34" charset="-128"/>
              <a:buNone/>
            </a:pPr>
            <a:r>
              <a:rPr lang="en-US" altLang="en-US" smtClean="0"/>
              <a:t>    Simple version: </a:t>
            </a:r>
            <a:r>
              <a:rPr lang="en-US" altLang="en-US" i="1" smtClean="0"/>
              <a:t>O( E x logN</a:t>
            </a:r>
            <a:r>
              <a:rPr lang="en-US" altLang="en-US" smtClean="0"/>
              <a:t> ) execution time. Sophisticated version: </a:t>
            </a:r>
            <a:r>
              <a:rPr lang="en-US" altLang="en-US" i="1" smtClean="0"/>
              <a:t>O( E x </a:t>
            </a:r>
            <a:r>
              <a:rPr lang="en-US" altLang="en-US" i="1" smtClean="0">
                <a:sym typeface="Symbol" panose="05050102010706020507" pitchFamily="18" charset="2"/>
              </a:rPr>
              <a:t>(</a:t>
            </a:r>
            <a:r>
              <a:rPr lang="en-US" altLang="en-US" i="1" smtClean="0"/>
              <a:t>E,N ))</a:t>
            </a:r>
            <a:r>
              <a:rPr lang="en-US" altLang="en-US" smtClean="0"/>
              <a:t> execution time</a:t>
            </a:r>
          </a:p>
          <a:p>
            <a:pPr marL="398463" indent="-398463" eaLnBrk="1" hangingPunct="1">
              <a:lnSpc>
                <a:spcPct val="60000"/>
              </a:lnSpc>
            </a:pPr>
            <a:endParaRPr lang="en-US" altLang="en-US" smtClean="0"/>
          </a:p>
          <a:p>
            <a:pPr marL="398463" indent="-398463" eaLnBrk="1" hangingPunct="1"/>
            <a:r>
              <a:rPr lang="en-US" altLang="en-US" smtClean="0"/>
              <a:t>[Harel, 1985] </a:t>
            </a:r>
            <a:r>
              <a:rPr lang="en-US" altLang="en-US" i="1" smtClean="0"/>
              <a:t>O( N + E</a:t>
            </a:r>
            <a:r>
              <a:rPr lang="en-US" altLang="en-US" smtClean="0"/>
              <a:t> ) execution time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06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423423F-108B-4FD4-9AD7-5FBEA16E3D56}" type="slidenum">
              <a:rPr lang="en-US" altLang="en-US" sz="1400">
                <a:solidFill>
                  <a:srgbClr val="660066"/>
                </a:solidFill>
              </a:rPr>
              <a:pPr eaLnBrk="1" hangingPunct="1">
                <a:spcBef>
                  <a:spcPct val="0"/>
                </a:spcBef>
                <a:buClrTx/>
                <a:buSzTx/>
                <a:buFontTx/>
                <a:buNone/>
              </a:pPr>
              <a:t>56</a:t>
            </a:fld>
            <a:endParaRPr lang="en-US" altLang="en-US" sz="1400">
              <a:solidFill>
                <a:srgbClr val="660066"/>
              </a:solidFill>
            </a:endParaRPr>
          </a:p>
        </p:txBody>
      </p:sp>
      <p:sp>
        <p:nvSpPr>
          <p:cNvPr id="70660" name="Rectangle 2"/>
          <p:cNvSpPr>
            <a:spLocks noGrp="1" noChangeArrowheads="1"/>
          </p:cNvSpPr>
          <p:nvPr>
            <p:ph type="title"/>
          </p:nvPr>
        </p:nvSpPr>
        <p:spPr>
          <a:xfrm>
            <a:off x="1125538" y="430213"/>
            <a:ext cx="7383462" cy="636587"/>
          </a:xfrm>
        </p:spPr>
        <p:txBody>
          <a:bodyPr/>
          <a:lstStyle/>
          <a:p>
            <a:pPr eaLnBrk="1" hangingPunct="1"/>
            <a:r>
              <a:rPr lang="en-US" altLang="en-US" smtClean="0"/>
              <a:t>Loop Nesting Structure of a Control Flow Graph</a:t>
            </a:r>
          </a:p>
        </p:txBody>
      </p:sp>
      <p:sp>
        <p:nvSpPr>
          <p:cNvPr id="70661" name="Rectangle 3"/>
          <p:cNvSpPr>
            <a:spLocks noGrp="1" noChangeArrowheads="1"/>
          </p:cNvSpPr>
          <p:nvPr>
            <p:ph type="body" idx="1"/>
          </p:nvPr>
        </p:nvSpPr>
        <p:spPr>
          <a:xfrm>
            <a:off x="533400" y="1806575"/>
            <a:ext cx="8393113" cy="4116388"/>
          </a:xfrm>
        </p:spPr>
        <p:txBody>
          <a:bodyPr/>
          <a:lstStyle/>
          <a:p>
            <a:pPr marL="398463" indent="-398463" eaLnBrk="1" hangingPunct="1"/>
            <a:r>
              <a:rPr lang="en-US" altLang="en-US" smtClean="0"/>
              <a:t>The loop nesting structure of a CFG is revealed by its </a:t>
            </a:r>
            <a:r>
              <a:rPr lang="en-US" altLang="en-US" i="1" smtClean="0">
                <a:solidFill>
                  <a:srgbClr val="FF0000"/>
                </a:solidFill>
              </a:rPr>
              <a:t>interval structure</a:t>
            </a:r>
            <a:r>
              <a:rPr lang="en-US" altLang="en-US" i="1" smtClean="0"/>
              <a:t>:</a:t>
            </a:r>
          </a:p>
          <a:p>
            <a:pPr marL="398463" indent="-398463" eaLnBrk="1" hangingPunct="1"/>
            <a:endParaRPr lang="en-US" altLang="en-US" i="1" smtClean="0"/>
          </a:p>
          <a:p>
            <a:pPr marL="398463" indent="-398463" eaLnBrk="1" hangingPunct="1"/>
            <a:r>
              <a:rPr lang="en-US" altLang="en-US" smtClean="0"/>
              <a:t>Edge </a:t>
            </a:r>
            <a:r>
              <a:rPr lang="en-US" altLang="en-US" i="1" smtClean="0"/>
              <a:t>e</a:t>
            </a:r>
            <a:r>
              <a:rPr lang="en-US" altLang="en-US" smtClean="0"/>
              <a:t> = ( </a:t>
            </a:r>
            <a:r>
              <a:rPr lang="en-US" altLang="en-US" i="1" smtClean="0"/>
              <a:t>x, h, l</a:t>
            </a:r>
            <a:r>
              <a:rPr lang="en-US" altLang="en-US" smtClean="0"/>
              <a:t> ) in CFG is called a </a:t>
            </a:r>
            <a:r>
              <a:rPr lang="en-US" altLang="en-US" i="1" smtClean="0">
                <a:solidFill>
                  <a:srgbClr val="FF0000"/>
                </a:solidFill>
              </a:rPr>
              <a:t>back edge</a:t>
            </a:r>
            <a:r>
              <a:rPr lang="en-US" altLang="en-US" smtClean="0"/>
              <a:t> if </a:t>
            </a:r>
            <a:r>
              <a:rPr lang="en-US" altLang="en-US" i="1" smtClean="0"/>
              <a:t>h </a:t>
            </a:r>
            <a:r>
              <a:rPr lang="en-US" altLang="en-US" i="1" smtClean="0">
                <a:sym typeface="Symbol" panose="05050102010706020507" pitchFamily="18" charset="2"/>
              </a:rPr>
              <a:t> </a:t>
            </a:r>
            <a:r>
              <a:rPr lang="en-US" altLang="en-US" i="1" smtClean="0"/>
              <a:t>dom (x); h is called a </a:t>
            </a:r>
            <a:r>
              <a:rPr lang="en-US" altLang="en-US" i="1" smtClean="0">
                <a:solidFill>
                  <a:srgbClr val="663300"/>
                </a:solidFill>
              </a:rPr>
              <a:t>header</a:t>
            </a:r>
            <a:r>
              <a:rPr lang="en-US" altLang="en-US" smtClean="0"/>
              <a:t> node, and </a:t>
            </a:r>
            <a:r>
              <a:rPr lang="en-US" altLang="en-US" i="1" smtClean="0"/>
              <a:t>x</a:t>
            </a:r>
            <a:r>
              <a:rPr lang="en-US" altLang="en-US" smtClean="0"/>
              <a:t> is called a </a:t>
            </a:r>
            <a:r>
              <a:rPr lang="en-US" altLang="en-US" i="1" smtClean="0">
                <a:solidFill>
                  <a:srgbClr val="663300"/>
                </a:solidFill>
              </a:rPr>
              <a:t>latch node</a:t>
            </a:r>
            <a:r>
              <a:rPr lang="en-US" altLang="en-US" smtClean="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168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29A160A-F120-48D6-B78E-3B02F7018121}" type="slidenum">
              <a:rPr lang="en-US" altLang="en-US" sz="1400">
                <a:solidFill>
                  <a:srgbClr val="660066"/>
                </a:solidFill>
              </a:rPr>
              <a:pPr eaLnBrk="1" hangingPunct="1">
                <a:spcBef>
                  <a:spcPct val="0"/>
                </a:spcBef>
                <a:buClrTx/>
                <a:buSzTx/>
                <a:buFontTx/>
                <a:buNone/>
              </a:pPr>
              <a:t>57</a:t>
            </a:fld>
            <a:endParaRPr lang="en-US" altLang="en-US" sz="1400">
              <a:solidFill>
                <a:srgbClr val="660066"/>
              </a:solidFill>
            </a:endParaRPr>
          </a:p>
        </p:txBody>
      </p:sp>
      <p:sp>
        <p:nvSpPr>
          <p:cNvPr id="71684" name="Rectangle 2"/>
          <p:cNvSpPr>
            <a:spLocks noGrp="1" noChangeArrowheads="1"/>
          </p:cNvSpPr>
          <p:nvPr>
            <p:ph type="title"/>
          </p:nvPr>
        </p:nvSpPr>
        <p:spPr/>
        <p:txBody>
          <a:bodyPr/>
          <a:lstStyle/>
          <a:p>
            <a:pPr eaLnBrk="1" hangingPunct="1"/>
            <a:r>
              <a:rPr lang="en-US" altLang="en-US" smtClean="0"/>
              <a:t>A little digression</a:t>
            </a:r>
          </a:p>
        </p:txBody>
      </p:sp>
      <p:sp>
        <p:nvSpPr>
          <p:cNvPr id="71685" name="Rectangle 3"/>
          <p:cNvSpPr>
            <a:spLocks noGrp="1" noChangeArrowheads="1"/>
          </p:cNvSpPr>
          <p:nvPr>
            <p:ph type="body" idx="1"/>
          </p:nvPr>
        </p:nvSpPr>
        <p:spPr>
          <a:xfrm>
            <a:off x="403225" y="1457325"/>
            <a:ext cx="8543925" cy="4583113"/>
          </a:xfrm>
        </p:spPr>
        <p:txBody>
          <a:bodyPr/>
          <a:lstStyle/>
          <a:p>
            <a:pPr marL="398463" indent="-398463" eaLnBrk="1" hangingPunct="1"/>
            <a:r>
              <a:rPr lang="en-US" altLang="en-US" sz="2800" smtClean="0"/>
              <a:t>Given a directed graph </a:t>
            </a:r>
            <a:r>
              <a:rPr lang="en-US" altLang="en-US" sz="2800" i="1" smtClean="0"/>
              <a:t>G</a:t>
            </a:r>
            <a:r>
              <a:rPr lang="en-US" altLang="en-US" sz="2800" smtClean="0"/>
              <a:t> = </a:t>
            </a:r>
            <a:r>
              <a:rPr lang="en-US" altLang="en-US" sz="2800" smtClean="0">
                <a:sym typeface="Symbol" panose="05050102010706020507" pitchFamily="18" charset="2"/>
              </a:rPr>
              <a:t></a:t>
            </a:r>
            <a:r>
              <a:rPr lang="en-US" altLang="en-US" sz="2800" i="1" smtClean="0"/>
              <a:t>N</a:t>
            </a:r>
            <a:r>
              <a:rPr lang="en-US" altLang="en-US" sz="2800" smtClean="0"/>
              <a:t>, </a:t>
            </a:r>
            <a:r>
              <a:rPr lang="en-US" altLang="en-US" sz="2800" i="1" smtClean="0"/>
              <a:t>E</a:t>
            </a:r>
            <a:r>
              <a:rPr lang="en-US" altLang="en-US" sz="2800" smtClean="0">
                <a:sym typeface="Symbol" panose="05050102010706020507" pitchFamily="18" charset="2"/>
              </a:rPr>
              <a:t></a:t>
            </a:r>
            <a:endParaRPr lang="en-US" altLang="en-US" sz="2800" smtClean="0"/>
          </a:p>
          <a:p>
            <a:pPr marL="398463" indent="-398463" eaLnBrk="1" hangingPunct="1"/>
            <a:r>
              <a:rPr lang="en-US" altLang="en-US" sz="2800" smtClean="0"/>
              <a:t>A </a:t>
            </a:r>
            <a:r>
              <a:rPr lang="en-US" altLang="en-US" sz="2800" smtClean="0">
                <a:solidFill>
                  <a:srgbClr val="FF0000"/>
                </a:solidFill>
              </a:rPr>
              <a:t>Strongly Connected Component</a:t>
            </a:r>
            <a:r>
              <a:rPr lang="en-US" altLang="en-US" sz="2800" smtClean="0"/>
              <a:t> (SCC) of </a:t>
            </a:r>
            <a:r>
              <a:rPr lang="en-US" altLang="en-US" sz="2800" i="1" smtClean="0"/>
              <a:t>G</a:t>
            </a:r>
            <a:r>
              <a:rPr lang="en-US" altLang="en-US" sz="2800" smtClean="0"/>
              <a:t> is a subgraph of </a:t>
            </a:r>
            <a:r>
              <a:rPr lang="en-US" altLang="en-US" sz="2800" i="1" smtClean="0"/>
              <a:t>G</a:t>
            </a:r>
            <a:r>
              <a:rPr lang="en-US" altLang="en-US" sz="2800" smtClean="0"/>
              <a:t>, </a:t>
            </a:r>
            <a:r>
              <a:rPr lang="en-US" altLang="en-US" sz="2800" i="1" smtClean="0"/>
              <a:t>G</a:t>
            </a:r>
            <a:r>
              <a:rPr lang="en-US" altLang="en-US" sz="2800" i="1" baseline="-25000" smtClean="0"/>
              <a:t>S</a:t>
            </a:r>
            <a:r>
              <a:rPr lang="en-US" altLang="en-US" sz="2800" smtClean="0"/>
              <a:t> = </a:t>
            </a:r>
            <a:r>
              <a:rPr lang="en-US" altLang="en-US" sz="2800" smtClean="0">
                <a:sym typeface="Symbol" panose="05050102010706020507" pitchFamily="18" charset="2"/>
              </a:rPr>
              <a:t></a:t>
            </a:r>
            <a:r>
              <a:rPr lang="en-US" altLang="en-US" sz="2800" i="1" smtClean="0"/>
              <a:t>N</a:t>
            </a:r>
            <a:r>
              <a:rPr lang="en-US" altLang="en-US" sz="2800" i="1" baseline="-25000" smtClean="0"/>
              <a:t>S</a:t>
            </a:r>
            <a:r>
              <a:rPr lang="en-US" altLang="en-US" sz="2800" smtClean="0"/>
              <a:t>, </a:t>
            </a:r>
            <a:r>
              <a:rPr lang="en-US" altLang="en-US" sz="2800" i="1" smtClean="0"/>
              <a:t>E</a:t>
            </a:r>
            <a:r>
              <a:rPr lang="en-US" altLang="en-US" sz="2800" i="1" baseline="-25000" smtClean="0"/>
              <a:t>S</a:t>
            </a:r>
            <a:r>
              <a:rPr lang="en-US" altLang="en-US" sz="2800" smtClean="0">
                <a:sym typeface="Symbol" panose="05050102010706020507" pitchFamily="18" charset="2"/>
              </a:rPr>
              <a:t></a:t>
            </a:r>
            <a:r>
              <a:rPr lang="en-US" altLang="en-US" sz="2800" smtClean="0"/>
              <a:t>, such that </a:t>
            </a:r>
          </a:p>
          <a:p>
            <a:pPr marL="796925" lvl="1" indent="-284163" eaLnBrk="1" hangingPunct="1"/>
            <a:r>
              <a:rPr lang="en-US" altLang="en-US" sz="2400" i="1" smtClean="0"/>
              <a:t>N</a:t>
            </a:r>
            <a:r>
              <a:rPr lang="en-US" altLang="en-US" i="1" baseline="-25000" smtClean="0"/>
              <a:t>S</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N</a:t>
            </a:r>
            <a:r>
              <a:rPr lang="en-US" altLang="en-US" sz="2400" smtClean="0"/>
              <a:t>, </a:t>
            </a:r>
            <a:r>
              <a:rPr lang="en-US" altLang="en-US" sz="2400" i="1" smtClean="0"/>
              <a:t>E</a:t>
            </a:r>
            <a:r>
              <a:rPr lang="en-US" altLang="en-US" i="1" baseline="-25000" smtClean="0"/>
              <a:t>S</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E</a:t>
            </a:r>
            <a:endParaRPr lang="en-US" altLang="en-US" sz="2400" smtClean="0"/>
          </a:p>
          <a:p>
            <a:pPr marL="796925" lvl="1" indent="-284163" eaLnBrk="1" hangingPunct="1"/>
            <a:r>
              <a:rPr lang="en-US" altLang="en-US" sz="2400" smtClean="0"/>
              <a:t>for every node, </a:t>
            </a:r>
            <a:r>
              <a:rPr lang="en-US" altLang="en-US" sz="2400" i="1" smtClean="0"/>
              <a:t>u</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N</a:t>
            </a:r>
            <a:r>
              <a:rPr lang="en-US" altLang="en-US" sz="2400" i="1" baseline="-25000" smtClean="0"/>
              <a:t>S</a:t>
            </a:r>
            <a:r>
              <a:rPr lang="en-US" altLang="en-US" sz="2400" smtClean="0"/>
              <a:t> there is a path to every node </a:t>
            </a:r>
            <a:r>
              <a:rPr lang="en-US" altLang="en-US" sz="2400" i="1" smtClean="0"/>
              <a:t>v</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N</a:t>
            </a:r>
            <a:r>
              <a:rPr lang="en-US" altLang="en-US" sz="2400" i="1" baseline="-25000" smtClean="0"/>
              <a:t>S</a:t>
            </a:r>
            <a:r>
              <a:rPr lang="en-US" altLang="en-US" sz="2400" smtClean="0"/>
              <a:t> </a:t>
            </a:r>
            <a:r>
              <a:rPr lang="en-US" altLang="en-US" sz="2400" smtClean="0">
                <a:latin typeface="Symbol" panose="05050102010706020507" pitchFamily="18" charset="2"/>
              </a:rPr>
              <a:t>-</a:t>
            </a:r>
            <a:r>
              <a:rPr lang="en-US" altLang="en-US" sz="2400" smtClean="0"/>
              <a:t> {</a:t>
            </a:r>
            <a:r>
              <a:rPr lang="en-US" altLang="en-US" sz="2400" i="1" smtClean="0"/>
              <a:t>u</a:t>
            </a:r>
            <a:r>
              <a:rPr lang="en-US" altLang="en-US" sz="2400" smtClean="0"/>
              <a:t>}, </a:t>
            </a:r>
            <a:br>
              <a:rPr lang="en-US" altLang="en-US" sz="2400" smtClean="0"/>
            </a:br>
            <a:r>
              <a:rPr lang="en-US" altLang="en-US" sz="2400" smtClean="0"/>
              <a:t/>
            </a:r>
            <a:br>
              <a:rPr lang="en-US" altLang="en-US" sz="2400" smtClean="0"/>
            </a:br>
            <a:r>
              <a:rPr lang="en-US" altLang="en-US" sz="2400" smtClean="0"/>
              <a:t>         </a:t>
            </a:r>
            <a:r>
              <a:rPr lang="en-US" altLang="en-US" sz="2400" i="1" smtClean="0"/>
              <a:t>u</a:t>
            </a:r>
            <a:r>
              <a:rPr lang="en-US" altLang="en-US" sz="2400" smtClean="0"/>
              <a:t> </a:t>
            </a:r>
            <a:r>
              <a:rPr lang="en-US" altLang="en-US" sz="2400" smtClean="0">
                <a:sym typeface="Symbol" panose="05050102010706020507" pitchFamily="18" charset="2"/>
              </a:rPr>
              <a:t> </a:t>
            </a:r>
            <a:r>
              <a:rPr lang="en-US" altLang="en-US" sz="2400" i="1" smtClean="0"/>
              <a:t>v</a:t>
            </a:r>
            <a:r>
              <a:rPr lang="en-US" altLang="en-US" sz="2400" baseline="-25000" smtClean="0"/>
              <a:t>1</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baseline="-25000" smtClean="0"/>
              <a:t>2</a:t>
            </a:r>
            <a:r>
              <a:rPr lang="en-US" altLang="en-US" sz="2400" smtClean="0"/>
              <a:t> </a:t>
            </a:r>
            <a:r>
              <a:rPr lang="en-US" altLang="en-US" sz="2400" smtClean="0">
                <a:sym typeface="Symbol" panose="05050102010706020507" pitchFamily="18" charset="2"/>
              </a:rPr>
              <a:t></a:t>
            </a:r>
            <a:r>
              <a:rPr lang="en-US" altLang="en-US" sz="2400" smtClean="0"/>
              <a:t> ...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i="1" baseline="-25000" smtClean="0"/>
              <a:t>i</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i="1" baseline="-25000" smtClean="0"/>
              <a:t>i</a:t>
            </a:r>
            <a:r>
              <a:rPr lang="en-US" altLang="en-US" sz="2400" baseline="-25000" smtClean="0"/>
              <a:t>+1</a:t>
            </a:r>
            <a:r>
              <a:rPr lang="en-US" altLang="en-US" sz="2400" smtClean="0"/>
              <a:t> </a:t>
            </a:r>
            <a:r>
              <a:rPr lang="en-US" altLang="en-US" sz="2400" smtClean="0">
                <a:sym typeface="Symbol" panose="05050102010706020507" pitchFamily="18" charset="2"/>
              </a:rPr>
              <a:t></a:t>
            </a:r>
            <a:r>
              <a:rPr lang="en-US" altLang="en-US" sz="2400" smtClean="0"/>
              <a:t> ...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smtClean="0"/>
              <a:t> </a:t>
            </a:r>
            <a:br>
              <a:rPr lang="en-US" altLang="en-US" sz="2400" smtClean="0"/>
            </a:br>
            <a:r>
              <a:rPr lang="en-US" altLang="en-US" sz="2400" smtClean="0"/>
              <a:t/>
            </a:r>
            <a:br>
              <a:rPr lang="en-US" altLang="en-US" sz="2400" smtClean="0"/>
            </a:br>
            <a:r>
              <a:rPr lang="en-US" altLang="en-US" sz="2400" smtClean="0"/>
              <a:t>such that </a:t>
            </a:r>
            <a:r>
              <a:rPr lang="en-US" altLang="en-US" sz="2400" i="1" smtClean="0"/>
              <a:t>v</a:t>
            </a:r>
            <a:r>
              <a:rPr lang="en-US" altLang="en-US" sz="2400" i="1" baseline="-25000" smtClean="0"/>
              <a:t>i</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v</a:t>
            </a:r>
            <a:r>
              <a:rPr lang="en-US" altLang="en-US" sz="2400" i="1" baseline="-25000" smtClean="0"/>
              <a:t>i</a:t>
            </a:r>
            <a:r>
              <a:rPr lang="en-US" altLang="en-US" sz="2400" baseline="-25000" smtClean="0"/>
              <a:t>+1</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t>E</a:t>
            </a:r>
            <a:r>
              <a:rPr lang="en-US" altLang="en-US" sz="2400" i="1" baseline="-25000" smtClean="0"/>
              <a:t>S</a:t>
            </a:r>
            <a:r>
              <a:rPr lang="en-US" altLang="en-US" sz="2400" smtClean="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270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0334875-BC11-4F33-BAC7-DFC8560F3124}" type="slidenum">
              <a:rPr lang="en-US" altLang="en-US" sz="1400">
                <a:solidFill>
                  <a:srgbClr val="660066"/>
                </a:solidFill>
              </a:rPr>
              <a:pPr eaLnBrk="1" hangingPunct="1">
                <a:spcBef>
                  <a:spcPct val="0"/>
                </a:spcBef>
                <a:buClrTx/>
                <a:buSzTx/>
                <a:buFontTx/>
                <a:buNone/>
              </a:pPr>
              <a:t>58</a:t>
            </a:fld>
            <a:endParaRPr lang="en-US" altLang="en-US" sz="1400">
              <a:solidFill>
                <a:srgbClr val="660066"/>
              </a:solidFill>
            </a:endParaRPr>
          </a:p>
        </p:txBody>
      </p:sp>
      <p:sp>
        <p:nvSpPr>
          <p:cNvPr id="72708" name="Rectangle 2"/>
          <p:cNvSpPr>
            <a:spLocks noGrp="1" noChangeArrowheads="1"/>
          </p:cNvSpPr>
          <p:nvPr>
            <p:ph type="title"/>
          </p:nvPr>
        </p:nvSpPr>
        <p:spPr/>
        <p:txBody>
          <a:bodyPr/>
          <a:lstStyle/>
          <a:p>
            <a:pPr eaLnBrk="1" hangingPunct="1"/>
            <a:r>
              <a:rPr lang="en-US" altLang="en-US" sz="4000" smtClean="0"/>
              <a:t>An DFS Algorithm for Computing SCCs</a:t>
            </a:r>
          </a:p>
        </p:txBody>
      </p:sp>
      <p:sp>
        <p:nvSpPr>
          <p:cNvPr id="72709" name="Rectangle 3"/>
          <p:cNvSpPr>
            <a:spLocks noGrp="1" noChangeArrowheads="1"/>
          </p:cNvSpPr>
          <p:nvPr>
            <p:ph type="body" idx="1"/>
          </p:nvPr>
        </p:nvSpPr>
        <p:spPr>
          <a:xfrm>
            <a:off x="457200" y="2390775"/>
            <a:ext cx="8229600" cy="3735388"/>
          </a:xfrm>
        </p:spPr>
        <p:txBody>
          <a:bodyPr/>
          <a:lstStyle/>
          <a:p>
            <a:pPr eaLnBrk="1" hangingPunct="1"/>
            <a:r>
              <a:rPr lang="en-US" altLang="en-US" smtClean="0"/>
              <a:t>Perform a DFS of </a:t>
            </a:r>
            <a:r>
              <a:rPr lang="en-US" altLang="en-US" i="1" smtClean="0"/>
              <a:t>G</a:t>
            </a:r>
            <a:r>
              <a:rPr lang="en-US" altLang="en-US" smtClean="0"/>
              <a:t>, numbering the vertices in order of </a:t>
            </a:r>
            <a:r>
              <a:rPr lang="en-US" altLang="en-US" smtClean="0">
                <a:solidFill>
                  <a:srgbClr val="660066"/>
                </a:solidFill>
              </a:rPr>
              <a:t>completion</a:t>
            </a:r>
            <a:r>
              <a:rPr lang="en-US" altLang="en-US" smtClean="0"/>
              <a:t> of the recursive calls to DFS. </a:t>
            </a:r>
          </a:p>
          <a:p>
            <a:pPr eaLnBrk="1" hangingPunct="1"/>
            <a:r>
              <a:rPr lang="en-US" altLang="en-US" smtClean="0"/>
              <a:t>Construct </a:t>
            </a:r>
            <a:r>
              <a:rPr lang="en-US" altLang="en-US" i="1" smtClean="0"/>
              <a:t>G</a:t>
            </a:r>
            <a:r>
              <a:rPr lang="en-US" altLang="en-US" i="1" baseline="-25000" smtClean="0"/>
              <a:t>T</a:t>
            </a:r>
            <a:r>
              <a:rPr lang="en-US" altLang="en-US" smtClean="0"/>
              <a:t> =(</a:t>
            </a:r>
            <a:r>
              <a:rPr lang="en-US" altLang="en-US" i="1" smtClean="0"/>
              <a:t>V</a:t>
            </a:r>
            <a:r>
              <a:rPr lang="en-US" altLang="en-US" smtClean="0"/>
              <a:t>, </a:t>
            </a:r>
            <a:r>
              <a:rPr lang="en-US" altLang="en-US" i="1" smtClean="0"/>
              <a:t>E</a:t>
            </a:r>
            <a:r>
              <a:rPr lang="en-US" altLang="en-US" smtClean="0"/>
              <a:t>’), the </a:t>
            </a:r>
            <a:r>
              <a:rPr lang="en-US" altLang="en-US" smtClean="0">
                <a:solidFill>
                  <a:srgbClr val="006600"/>
                </a:solidFill>
              </a:rPr>
              <a:t>transpose graph</a:t>
            </a:r>
            <a:r>
              <a:rPr lang="en-US" altLang="en-US" smtClean="0"/>
              <a:t> of </a:t>
            </a:r>
            <a:r>
              <a:rPr lang="en-US" altLang="en-US" i="1" smtClean="0"/>
              <a:t>G</a:t>
            </a:r>
            <a:r>
              <a:rPr lang="en-US" altLang="en-US" smtClean="0"/>
              <a:t> where</a:t>
            </a:r>
          </a:p>
          <a:p>
            <a:pPr eaLnBrk="1" hangingPunct="1">
              <a:buFont typeface="Arial Unicode MS" panose="020B0604020202020204" pitchFamily="34" charset="-128"/>
              <a:buNone/>
            </a:pPr>
            <a:r>
              <a:rPr lang="en-US" altLang="en-US" smtClean="0"/>
              <a:t>		</a:t>
            </a:r>
            <a:r>
              <a:rPr lang="en-US" altLang="en-US" i="1" smtClean="0"/>
              <a:t>E</a:t>
            </a:r>
            <a:r>
              <a:rPr lang="en-US" altLang="en-US" smtClean="0"/>
              <a:t>’ = {(</a:t>
            </a:r>
            <a:r>
              <a:rPr lang="en-US" altLang="en-US" i="1" smtClean="0"/>
              <a:t>v</a:t>
            </a:r>
            <a:r>
              <a:rPr lang="en-US" altLang="en-US" smtClean="0"/>
              <a:t>, </a:t>
            </a:r>
            <a:r>
              <a:rPr lang="en-US" altLang="en-US" i="1" smtClean="0"/>
              <a:t>u</a:t>
            </a:r>
            <a:r>
              <a:rPr lang="en-US" altLang="en-US" smtClean="0"/>
              <a:t>) : (</a:t>
            </a:r>
            <a:r>
              <a:rPr lang="en-US" altLang="en-US" i="1" smtClean="0"/>
              <a:t>u</a:t>
            </a:r>
            <a:r>
              <a:rPr lang="en-US" altLang="en-US" smtClean="0"/>
              <a:t>, </a:t>
            </a:r>
            <a:r>
              <a:rPr lang="en-US" altLang="en-US" i="1" smtClean="0"/>
              <a:t>v</a:t>
            </a:r>
            <a:r>
              <a:rPr lang="en-US" altLang="en-US" smtClean="0"/>
              <a:t>) </a:t>
            </a:r>
            <a:r>
              <a:rPr lang="en-US" altLang="en-US" smtClean="0">
                <a:sym typeface="Symbol" panose="05050102010706020507" pitchFamily="18" charset="2"/>
              </a:rPr>
              <a:t></a:t>
            </a:r>
            <a:r>
              <a:rPr lang="en-US" altLang="en-US" smtClean="0"/>
              <a:t> </a:t>
            </a:r>
            <a:r>
              <a:rPr lang="en-US" altLang="en-US" i="1" smtClean="0"/>
              <a:t>E</a:t>
            </a:r>
            <a:r>
              <a:rPr lang="en-US" altLang="en-US" smtClean="0"/>
              <a:t>}</a:t>
            </a:r>
          </a:p>
        </p:txBody>
      </p:sp>
      <p:sp>
        <p:nvSpPr>
          <p:cNvPr id="72710" name="Text Box 4"/>
          <p:cNvSpPr txBox="1">
            <a:spLocks noChangeArrowheads="1"/>
          </p:cNvSpPr>
          <p:nvPr/>
        </p:nvSpPr>
        <p:spPr bwMode="auto">
          <a:xfrm>
            <a:off x="1514475" y="1692275"/>
            <a:ext cx="7273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a:solidFill>
                  <a:srgbClr val="660066"/>
                </a:solidFill>
              </a:rPr>
              <a:t>Given a graph </a:t>
            </a:r>
            <a:r>
              <a:rPr lang="en-US" altLang="en-US" i="1">
                <a:solidFill>
                  <a:srgbClr val="660066"/>
                </a:solidFill>
              </a:rPr>
              <a:t>G</a:t>
            </a:r>
            <a:r>
              <a:rPr lang="en-US" altLang="en-US">
                <a:solidFill>
                  <a:srgbClr val="660066"/>
                </a:solidFill>
              </a:rPr>
              <a:t>=(</a:t>
            </a:r>
            <a:r>
              <a:rPr lang="en-US" altLang="en-US" i="1">
                <a:solidFill>
                  <a:srgbClr val="660066"/>
                </a:solidFill>
              </a:rPr>
              <a:t>V</a:t>
            </a:r>
            <a:r>
              <a:rPr lang="en-US" altLang="en-US">
                <a:solidFill>
                  <a:srgbClr val="660066"/>
                </a:solidFill>
              </a:rPr>
              <a:t>, </a:t>
            </a:r>
            <a:r>
              <a:rPr lang="en-US" altLang="en-US" i="1">
                <a:solidFill>
                  <a:srgbClr val="660066"/>
                </a:solidFill>
              </a:rPr>
              <a:t>E</a:t>
            </a:r>
            <a:r>
              <a:rPr lang="en-US" altLang="en-US">
                <a:solidFill>
                  <a:srgbClr val="660066"/>
                </a:solidFill>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37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1A9351D-90B7-49AB-A3DC-A43308353F88}" type="slidenum">
              <a:rPr lang="en-US" altLang="en-US" sz="1400">
                <a:solidFill>
                  <a:srgbClr val="660066"/>
                </a:solidFill>
              </a:rPr>
              <a:pPr eaLnBrk="1" hangingPunct="1">
                <a:spcBef>
                  <a:spcPct val="0"/>
                </a:spcBef>
                <a:buClrTx/>
                <a:buSzTx/>
                <a:buFontTx/>
                <a:buNone/>
              </a:pPr>
              <a:t>59</a:t>
            </a:fld>
            <a:endParaRPr lang="en-US" altLang="en-US" sz="1400">
              <a:solidFill>
                <a:srgbClr val="660066"/>
              </a:solidFill>
            </a:endParaRPr>
          </a:p>
        </p:txBody>
      </p:sp>
      <p:sp>
        <p:nvSpPr>
          <p:cNvPr id="73732" name="Rectangle 2"/>
          <p:cNvSpPr>
            <a:spLocks noGrp="1" noChangeArrowheads="1"/>
          </p:cNvSpPr>
          <p:nvPr>
            <p:ph type="title"/>
          </p:nvPr>
        </p:nvSpPr>
        <p:spPr/>
        <p:txBody>
          <a:bodyPr/>
          <a:lstStyle/>
          <a:p>
            <a:pPr eaLnBrk="1" hangingPunct="1"/>
            <a:r>
              <a:rPr lang="en-US" altLang="en-US" sz="4000" smtClean="0"/>
              <a:t>An DFS Algorithm for Computing SCCs – cont’d</a:t>
            </a:r>
          </a:p>
        </p:txBody>
      </p:sp>
      <p:sp>
        <p:nvSpPr>
          <p:cNvPr id="73733" name="Rectangle 3"/>
          <p:cNvSpPr>
            <a:spLocks noGrp="1" noChangeArrowheads="1"/>
          </p:cNvSpPr>
          <p:nvPr>
            <p:ph type="body" idx="1"/>
          </p:nvPr>
        </p:nvSpPr>
        <p:spPr/>
        <p:txBody>
          <a:bodyPr/>
          <a:lstStyle/>
          <a:p>
            <a:pPr eaLnBrk="1" hangingPunct="1"/>
            <a:r>
              <a:rPr lang="en-US" altLang="en-US" sz="2800" smtClean="0"/>
              <a:t>Perform a DFS on </a:t>
            </a:r>
            <a:r>
              <a:rPr lang="en-US" altLang="en-US" sz="2800" i="1" smtClean="0"/>
              <a:t>G</a:t>
            </a:r>
            <a:r>
              <a:rPr lang="en-US" altLang="en-US" sz="2800" i="1" baseline="-25000" smtClean="0"/>
              <a:t>T</a:t>
            </a:r>
            <a:r>
              <a:rPr lang="en-US" altLang="en-US" sz="2800" smtClean="0"/>
              <a:t> starting the search from the highest numbered vertex according to the numbering assigned at step 1. If the DFS does not reach all vertices, start the next DFS from the highest numbered remaining vertex. </a:t>
            </a:r>
          </a:p>
          <a:p>
            <a:pPr eaLnBrk="1" hangingPunct="1"/>
            <a:r>
              <a:rPr lang="en-US" altLang="en-US" sz="2800" smtClean="0"/>
              <a:t>Each tree in the resulting spanning forest of the second DFS is a SCC of </a:t>
            </a:r>
            <a:r>
              <a:rPr lang="en-US" altLang="en-US" sz="2800" i="1" smtClean="0"/>
              <a:t>G</a:t>
            </a:r>
            <a:r>
              <a:rPr lang="en-US" altLang="en-US" sz="280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94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E53AD46-B87D-4599-881C-B19E8EDA8175}" type="slidenum">
              <a:rPr lang="en-US" altLang="en-US" sz="1400">
                <a:solidFill>
                  <a:srgbClr val="660066"/>
                </a:solidFill>
              </a:rPr>
              <a:pPr eaLnBrk="1" hangingPunct="1">
                <a:spcBef>
                  <a:spcPct val="0"/>
                </a:spcBef>
                <a:buClrTx/>
                <a:buSzTx/>
                <a:buFontTx/>
                <a:buNone/>
              </a:pPr>
              <a:t>6</a:t>
            </a:fld>
            <a:endParaRPr lang="en-US" altLang="en-US" sz="1400">
              <a:solidFill>
                <a:srgbClr val="660066"/>
              </a:solidFill>
            </a:endParaRPr>
          </a:p>
        </p:txBody>
      </p:sp>
      <p:sp>
        <p:nvSpPr>
          <p:cNvPr id="19460" name="Rectangle 2"/>
          <p:cNvSpPr>
            <a:spLocks noGrp="1" noChangeArrowheads="1"/>
          </p:cNvSpPr>
          <p:nvPr>
            <p:ph type="title"/>
          </p:nvPr>
        </p:nvSpPr>
        <p:spPr>
          <a:xfrm>
            <a:off x="446088" y="561975"/>
            <a:ext cx="8697912" cy="550863"/>
          </a:xfrm>
        </p:spPr>
        <p:txBody>
          <a:bodyPr/>
          <a:lstStyle/>
          <a:p>
            <a:pPr eaLnBrk="1" hangingPunct="1"/>
            <a:r>
              <a:rPr lang="en-US" altLang="en-US" sz="4000" smtClean="0"/>
              <a:t>Control Flow Graph: Definition</a:t>
            </a:r>
          </a:p>
        </p:txBody>
      </p:sp>
      <p:sp>
        <p:nvSpPr>
          <p:cNvPr id="19461" name="Rectangle 3"/>
          <p:cNvSpPr>
            <a:spLocks noGrp="1" noChangeArrowheads="1"/>
          </p:cNvSpPr>
          <p:nvPr>
            <p:ph type="body" idx="1"/>
          </p:nvPr>
        </p:nvSpPr>
        <p:spPr>
          <a:xfrm>
            <a:off x="731838" y="1824038"/>
            <a:ext cx="7499350" cy="4059237"/>
          </a:xfrm>
        </p:spPr>
        <p:txBody>
          <a:bodyPr/>
          <a:lstStyle/>
          <a:p>
            <a:pPr marL="398463" indent="-398463" eaLnBrk="1" hangingPunct="1">
              <a:lnSpc>
                <a:spcPct val="70000"/>
              </a:lnSpc>
              <a:buFont typeface="Arial Unicode MS" panose="020B0604020202020204" pitchFamily="34" charset="-128"/>
              <a:buNone/>
            </a:pPr>
            <a:r>
              <a:rPr lang="en-US" altLang="en-US" i="1" smtClean="0"/>
              <a:t>A control flow graph CFG</a:t>
            </a:r>
            <a:r>
              <a:rPr lang="en-US" altLang="en-US" smtClean="0"/>
              <a:t> = </a:t>
            </a:r>
            <a:r>
              <a:rPr lang="en-US" altLang="en-US" i="1" smtClean="0"/>
              <a:t>( N</a:t>
            </a:r>
            <a:r>
              <a:rPr lang="en-US" altLang="en-US" i="1" baseline="-25000" smtClean="0"/>
              <a:t>c</a:t>
            </a:r>
            <a:r>
              <a:rPr lang="en-US" altLang="en-US" i="1" smtClean="0"/>
              <a:t> ; E</a:t>
            </a:r>
            <a:r>
              <a:rPr lang="en-US" altLang="en-US" i="1" baseline="-25000" smtClean="0"/>
              <a:t>c</a:t>
            </a:r>
            <a:r>
              <a:rPr lang="en-US" altLang="en-US" i="1" smtClean="0"/>
              <a:t> ; T</a:t>
            </a:r>
            <a:r>
              <a:rPr lang="en-US" altLang="en-US" i="1" baseline="-25000" smtClean="0"/>
              <a:t>c </a:t>
            </a:r>
            <a:r>
              <a:rPr lang="en-US" altLang="en-US" i="1" smtClean="0"/>
              <a:t>)</a:t>
            </a:r>
            <a:r>
              <a:rPr lang="en-US" altLang="en-US" smtClean="0"/>
              <a:t> consists of</a:t>
            </a:r>
          </a:p>
          <a:p>
            <a:pPr marL="398463" indent="-398463" eaLnBrk="1" hangingPunct="1">
              <a:lnSpc>
                <a:spcPct val="70000"/>
              </a:lnSpc>
              <a:buFont typeface="Arial Unicode MS" panose="020B0604020202020204" pitchFamily="34" charset="-128"/>
              <a:buNone/>
            </a:pPr>
            <a:endParaRPr lang="en-US" altLang="en-US" smtClean="0"/>
          </a:p>
          <a:p>
            <a:pPr marL="398463" indent="-398463" eaLnBrk="1" hangingPunct="1"/>
            <a:r>
              <a:rPr lang="en-US" altLang="en-US" smtClean="0"/>
              <a:t>N</a:t>
            </a:r>
            <a:r>
              <a:rPr lang="en-US" altLang="en-US" baseline="-25000" smtClean="0"/>
              <a:t>c</a:t>
            </a:r>
            <a:r>
              <a:rPr lang="en-US" altLang="en-US" smtClean="0"/>
              <a:t>, a set of nodes. A node represents a basic block.</a:t>
            </a:r>
          </a:p>
          <a:p>
            <a:pPr marL="398463" indent="-398463" eaLnBrk="1" hangingPunct="1"/>
            <a:r>
              <a:rPr lang="en-US" altLang="en-US" i="1" smtClean="0"/>
              <a:t>E</a:t>
            </a:r>
            <a:r>
              <a:rPr lang="en-US" altLang="en-US" i="1" baseline="-25000" smtClean="0"/>
              <a:t>c</a:t>
            </a:r>
            <a:r>
              <a:rPr lang="en-US" altLang="en-US" i="1" smtClean="0"/>
              <a:t> </a:t>
            </a:r>
            <a:r>
              <a:rPr lang="en-US" altLang="en-US" smtClean="0">
                <a:sym typeface="Symbol" panose="05050102010706020507" pitchFamily="18" charset="2"/>
              </a:rPr>
              <a:t></a:t>
            </a:r>
            <a:r>
              <a:rPr lang="en-US" altLang="en-US" i="1" smtClean="0"/>
              <a:t> N</a:t>
            </a:r>
            <a:r>
              <a:rPr lang="en-US" altLang="en-US" i="1" baseline="-25000" smtClean="0"/>
              <a:t>c</a:t>
            </a:r>
            <a:r>
              <a:rPr lang="en-US" altLang="en-US" i="1" smtClean="0"/>
              <a:t> </a:t>
            </a:r>
            <a:r>
              <a:rPr lang="en-US" altLang="en-US" smtClean="0"/>
              <a:t>x</a:t>
            </a:r>
            <a:r>
              <a:rPr lang="en-US" altLang="en-US" i="1" smtClean="0"/>
              <a:t> N</a:t>
            </a:r>
            <a:r>
              <a:rPr lang="en-US" altLang="en-US" i="1" baseline="-25000" smtClean="0"/>
              <a:t>c</a:t>
            </a:r>
            <a:r>
              <a:rPr lang="en-US" altLang="en-US" i="1" smtClean="0"/>
              <a:t> </a:t>
            </a:r>
            <a:r>
              <a:rPr lang="en-US" altLang="en-US" smtClean="0"/>
              <a:t>x</a:t>
            </a:r>
            <a:r>
              <a:rPr lang="en-US" altLang="en-US" i="1" smtClean="0"/>
              <a:t> Labels</a:t>
            </a:r>
            <a:r>
              <a:rPr lang="en-US" altLang="en-US" smtClean="0"/>
              <a:t>, a set of </a:t>
            </a:r>
            <a:r>
              <a:rPr lang="en-US" altLang="en-US" i="1" smtClean="0"/>
              <a:t>labeled</a:t>
            </a:r>
            <a:r>
              <a:rPr lang="en-US" altLang="en-US" smtClean="0"/>
              <a:t> edges.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475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0CB0B85-78D4-4696-A092-3BA1EA8A552A}" type="slidenum">
              <a:rPr lang="en-US" altLang="en-US" sz="1400">
                <a:solidFill>
                  <a:srgbClr val="660066"/>
                </a:solidFill>
              </a:rPr>
              <a:pPr eaLnBrk="1" hangingPunct="1">
                <a:spcBef>
                  <a:spcPct val="0"/>
                </a:spcBef>
                <a:buClrTx/>
                <a:buSzTx/>
                <a:buFontTx/>
                <a:buNone/>
              </a:pPr>
              <a:t>60</a:t>
            </a:fld>
            <a:endParaRPr lang="en-US" altLang="en-US" sz="1400">
              <a:solidFill>
                <a:srgbClr val="660066"/>
              </a:solidFill>
            </a:endParaRPr>
          </a:p>
        </p:txBody>
      </p:sp>
      <p:sp>
        <p:nvSpPr>
          <p:cNvPr id="74756" name="Rectangle 2"/>
          <p:cNvSpPr>
            <a:spLocks noGrp="1" noChangeArrowheads="1"/>
          </p:cNvSpPr>
          <p:nvPr>
            <p:ph type="title"/>
          </p:nvPr>
        </p:nvSpPr>
        <p:spPr/>
        <p:txBody>
          <a:bodyPr/>
          <a:lstStyle/>
          <a:p>
            <a:pPr eaLnBrk="1" hangingPunct="1"/>
            <a:r>
              <a:rPr lang="en-US" altLang="en-US" smtClean="0"/>
              <a:t>An Example</a:t>
            </a:r>
          </a:p>
        </p:txBody>
      </p:sp>
      <p:sp>
        <p:nvSpPr>
          <p:cNvPr id="74757" name="Oval 4"/>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4758" name="Oval 5"/>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4759" name="Oval 7"/>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4760" name="Freeform 9"/>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1" name="Freeform 10"/>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Freeform 11"/>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3" name="Oval 12"/>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4764" name="Oval 13"/>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4765" name="Freeform 14"/>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Freeform 15"/>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6"/>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7"/>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577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00589A5-674E-49CB-83FA-C722FD568E3B}" type="slidenum">
              <a:rPr lang="en-US" altLang="en-US" sz="1400">
                <a:solidFill>
                  <a:srgbClr val="660066"/>
                </a:solidFill>
              </a:rPr>
              <a:pPr eaLnBrk="1" hangingPunct="1">
                <a:spcBef>
                  <a:spcPct val="0"/>
                </a:spcBef>
                <a:buClrTx/>
                <a:buSzTx/>
                <a:buFontTx/>
                <a:buNone/>
              </a:pPr>
              <a:t>61</a:t>
            </a:fld>
            <a:endParaRPr lang="en-US" altLang="en-US" sz="1400">
              <a:solidFill>
                <a:srgbClr val="660066"/>
              </a:solidFill>
            </a:endParaRPr>
          </a:p>
        </p:txBody>
      </p:sp>
      <p:sp>
        <p:nvSpPr>
          <p:cNvPr id="75780" name="Rectangle 2"/>
          <p:cNvSpPr>
            <a:spLocks noGrp="1" noChangeArrowheads="1"/>
          </p:cNvSpPr>
          <p:nvPr>
            <p:ph type="title"/>
          </p:nvPr>
        </p:nvSpPr>
        <p:spPr/>
        <p:txBody>
          <a:bodyPr/>
          <a:lstStyle/>
          <a:p>
            <a:pPr eaLnBrk="1" hangingPunct="1"/>
            <a:r>
              <a:rPr lang="en-US" altLang="en-US" smtClean="0"/>
              <a:t>An Example</a:t>
            </a:r>
          </a:p>
        </p:txBody>
      </p:sp>
      <p:sp>
        <p:nvSpPr>
          <p:cNvPr id="75781" name="Oval 3"/>
          <p:cNvSpPr>
            <a:spLocks noChangeArrowheads="1"/>
          </p:cNvSpPr>
          <p:nvPr/>
        </p:nvSpPr>
        <p:spPr bwMode="auto">
          <a:xfrm>
            <a:off x="4681538" y="248285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5782"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5783"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5784"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5"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7"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5788"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5789"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3"/>
          <p:cNvSpPr>
            <a:spLocks noChangeShapeType="1"/>
          </p:cNvSpPr>
          <p:nvPr/>
        </p:nvSpPr>
        <p:spPr bwMode="auto">
          <a:xfrm>
            <a:off x="4967288" y="3028950"/>
            <a:ext cx="0" cy="11731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680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D128667-4A7A-4361-939E-342D32F18192}" type="slidenum">
              <a:rPr lang="en-US" altLang="en-US" sz="1400">
                <a:solidFill>
                  <a:srgbClr val="660066"/>
                </a:solidFill>
              </a:rPr>
              <a:pPr eaLnBrk="1" hangingPunct="1">
                <a:spcBef>
                  <a:spcPct val="0"/>
                </a:spcBef>
                <a:buClrTx/>
                <a:buSzTx/>
                <a:buFontTx/>
                <a:buNone/>
              </a:pPr>
              <a:t>62</a:t>
            </a:fld>
            <a:endParaRPr lang="en-US" altLang="en-US" sz="1400">
              <a:solidFill>
                <a:srgbClr val="660066"/>
              </a:solidFill>
            </a:endParaRPr>
          </a:p>
        </p:txBody>
      </p:sp>
      <p:sp>
        <p:nvSpPr>
          <p:cNvPr id="76804" name="Rectangle 2"/>
          <p:cNvSpPr>
            <a:spLocks noGrp="1" noChangeArrowheads="1"/>
          </p:cNvSpPr>
          <p:nvPr>
            <p:ph type="title"/>
          </p:nvPr>
        </p:nvSpPr>
        <p:spPr/>
        <p:txBody>
          <a:bodyPr/>
          <a:lstStyle/>
          <a:p>
            <a:pPr eaLnBrk="1" hangingPunct="1"/>
            <a:r>
              <a:rPr lang="en-US" altLang="en-US" smtClean="0"/>
              <a:t>An Example</a:t>
            </a:r>
          </a:p>
        </p:txBody>
      </p:sp>
      <p:sp>
        <p:nvSpPr>
          <p:cNvPr id="76805"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6806"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6807"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6808"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9"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1"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6812" name="Oval 10"/>
          <p:cNvSpPr>
            <a:spLocks noChangeArrowheads="1"/>
          </p:cNvSpPr>
          <p:nvPr/>
        </p:nvSpPr>
        <p:spPr bwMode="auto">
          <a:xfrm>
            <a:off x="4713288" y="420846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6813"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782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C6DC2FA-529A-4358-8E01-35A03A51186C}" type="slidenum">
              <a:rPr lang="en-US" altLang="en-US" sz="1400">
                <a:solidFill>
                  <a:srgbClr val="660066"/>
                </a:solidFill>
              </a:rPr>
              <a:pPr eaLnBrk="1" hangingPunct="1">
                <a:spcBef>
                  <a:spcPct val="0"/>
                </a:spcBef>
                <a:buClrTx/>
                <a:buSzTx/>
                <a:buFontTx/>
                <a:buNone/>
              </a:pPr>
              <a:t>63</a:t>
            </a:fld>
            <a:endParaRPr lang="en-US" altLang="en-US" sz="1400">
              <a:solidFill>
                <a:srgbClr val="660066"/>
              </a:solidFill>
            </a:endParaRPr>
          </a:p>
        </p:txBody>
      </p:sp>
      <p:sp>
        <p:nvSpPr>
          <p:cNvPr id="77828" name="Rectangle 2"/>
          <p:cNvSpPr>
            <a:spLocks noGrp="1" noChangeArrowheads="1"/>
          </p:cNvSpPr>
          <p:nvPr>
            <p:ph type="title"/>
          </p:nvPr>
        </p:nvSpPr>
        <p:spPr/>
        <p:txBody>
          <a:bodyPr/>
          <a:lstStyle/>
          <a:p>
            <a:pPr eaLnBrk="1" hangingPunct="1"/>
            <a:r>
              <a:rPr lang="en-US" altLang="en-US" smtClean="0"/>
              <a:t>An Example</a:t>
            </a:r>
          </a:p>
        </p:txBody>
      </p:sp>
      <p:sp>
        <p:nvSpPr>
          <p:cNvPr id="77829"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7830"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7831"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7832"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3"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5" name="Oval 9"/>
          <p:cNvSpPr>
            <a:spLocks noChangeArrowheads="1"/>
          </p:cNvSpPr>
          <p:nvPr/>
        </p:nvSpPr>
        <p:spPr bwMode="auto">
          <a:xfrm>
            <a:off x="2608263" y="417830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77836"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7837"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885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C31F5DF5-0D9C-4174-AEB6-D67D56FB95BD}" type="slidenum">
              <a:rPr lang="en-US" altLang="en-US" sz="1400">
                <a:solidFill>
                  <a:srgbClr val="660066"/>
                </a:solidFill>
              </a:rPr>
              <a:pPr eaLnBrk="1" hangingPunct="1">
                <a:spcBef>
                  <a:spcPct val="0"/>
                </a:spcBef>
                <a:buClrTx/>
                <a:buSzTx/>
                <a:buFontTx/>
                <a:buNone/>
              </a:pPr>
              <a:t>64</a:t>
            </a:fld>
            <a:endParaRPr lang="en-US" altLang="en-US" sz="1400">
              <a:solidFill>
                <a:srgbClr val="660066"/>
              </a:solidFill>
            </a:endParaRPr>
          </a:p>
        </p:txBody>
      </p:sp>
      <p:sp>
        <p:nvSpPr>
          <p:cNvPr id="78852" name="Rectangle 2"/>
          <p:cNvSpPr>
            <a:spLocks noGrp="1" noChangeArrowheads="1"/>
          </p:cNvSpPr>
          <p:nvPr>
            <p:ph type="title"/>
          </p:nvPr>
        </p:nvSpPr>
        <p:spPr/>
        <p:txBody>
          <a:bodyPr/>
          <a:lstStyle/>
          <a:p>
            <a:pPr eaLnBrk="1" hangingPunct="1"/>
            <a:r>
              <a:rPr lang="en-US" altLang="en-US" smtClean="0"/>
              <a:t>An Example</a:t>
            </a:r>
          </a:p>
        </p:txBody>
      </p:sp>
      <p:sp>
        <p:nvSpPr>
          <p:cNvPr id="78853"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8854"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8855"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8856"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78860" name="Oval 10"/>
          <p:cNvSpPr>
            <a:spLocks noChangeArrowheads="1"/>
          </p:cNvSpPr>
          <p:nvPr/>
        </p:nvSpPr>
        <p:spPr bwMode="auto">
          <a:xfrm>
            <a:off x="4713288" y="420846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78861"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7987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E551966-07DF-47C5-B95F-9E49B582AF04}" type="slidenum">
              <a:rPr lang="en-US" altLang="en-US" sz="1400">
                <a:solidFill>
                  <a:srgbClr val="660066"/>
                </a:solidFill>
              </a:rPr>
              <a:pPr eaLnBrk="1" hangingPunct="1">
                <a:spcBef>
                  <a:spcPct val="0"/>
                </a:spcBef>
                <a:buClrTx/>
                <a:buSzTx/>
                <a:buFontTx/>
                <a:buNone/>
              </a:pPr>
              <a:t>65</a:t>
            </a:fld>
            <a:endParaRPr lang="en-US" altLang="en-US" sz="1400">
              <a:solidFill>
                <a:srgbClr val="660066"/>
              </a:solidFill>
            </a:endParaRPr>
          </a:p>
        </p:txBody>
      </p:sp>
      <p:sp>
        <p:nvSpPr>
          <p:cNvPr id="79876" name="Rectangle 2"/>
          <p:cNvSpPr>
            <a:spLocks noGrp="1" noChangeArrowheads="1"/>
          </p:cNvSpPr>
          <p:nvPr>
            <p:ph type="title"/>
          </p:nvPr>
        </p:nvSpPr>
        <p:spPr/>
        <p:txBody>
          <a:bodyPr/>
          <a:lstStyle/>
          <a:p>
            <a:pPr eaLnBrk="1" hangingPunct="1"/>
            <a:r>
              <a:rPr lang="en-US" altLang="en-US" smtClean="0"/>
              <a:t>An Example</a:t>
            </a:r>
          </a:p>
        </p:txBody>
      </p:sp>
      <p:sp>
        <p:nvSpPr>
          <p:cNvPr id="79877" name="Oval 3"/>
          <p:cNvSpPr>
            <a:spLocks noChangeArrowheads="1"/>
          </p:cNvSpPr>
          <p:nvPr/>
        </p:nvSpPr>
        <p:spPr bwMode="auto">
          <a:xfrm>
            <a:off x="4681538" y="248285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9878"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9879"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79880"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1"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3"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79884"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79885"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089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B771680-0114-422A-9BD7-EA46B7181345}" type="slidenum">
              <a:rPr lang="en-US" altLang="en-US" sz="1400">
                <a:solidFill>
                  <a:srgbClr val="660066"/>
                </a:solidFill>
              </a:rPr>
              <a:pPr eaLnBrk="1" hangingPunct="1">
                <a:spcBef>
                  <a:spcPct val="0"/>
                </a:spcBef>
                <a:buClrTx/>
                <a:buSzTx/>
                <a:buFontTx/>
                <a:buNone/>
              </a:pPr>
              <a:t>66</a:t>
            </a:fld>
            <a:endParaRPr lang="en-US" altLang="en-US" sz="1400">
              <a:solidFill>
                <a:srgbClr val="660066"/>
              </a:solidFill>
            </a:endParaRPr>
          </a:p>
        </p:txBody>
      </p:sp>
      <p:sp>
        <p:nvSpPr>
          <p:cNvPr id="80900" name="Rectangle 2"/>
          <p:cNvSpPr>
            <a:spLocks noGrp="1" noChangeArrowheads="1"/>
          </p:cNvSpPr>
          <p:nvPr>
            <p:ph type="title"/>
          </p:nvPr>
        </p:nvSpPr>
        <p:spPr/>
        <p:txBody>
          <a:bodyPr/>
          <a:lstStyle/>
          <a:p>
            <a:pPr eaLnBrk="1" hangingPunct="1"/>
            <a:r>
              <a:rPr lang="en-US" altLang="en-US" smtClean="0"/>
              <a:t>An Example</a:t>
            </a:r>
          </a:p>
        </p:txBody>
      </p:sp>
      <p:sp>
        <p:nvSpPr>
          <p:cNvPr id="80901"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0902" name="Oval 4"/>
          <p:cNvSpPr>
            <a:spLocks noChangeArrowheads="1"/>
          </p:cNvSpPr>
          <p:nvPr/>
        </p:nvSpPr>
        <p:spPr bwMode="auto">
          <a:xfrm>
            <a:off x="6786563" y="251301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0903"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0904"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0908"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0909"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4"/>
          <p:cNvSpPr>
            <a:spLocks noChangeShapeType="1"/>
          </p:cNvSpPr>
          <p:nvPr/>
        </p:nvSpPr>
        <p:spPr bwMode="auto">
          <a:xfrm>
            <a:off x="7083425" y="3030538"/>
            <a:ext cx="0" cy="11318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192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1DBDAA7-A288-41F5-8527-7FBDF74F4B25}" type="slidenum">
              <a:rPr lang="en-US" altLang="en-US" sz="1400">
                <a:solidFill>
                  <a:srgbClr val="660066"/>
                </a:solidFill>
              </a:rPr>
              <a:pPr eaLnBrk="1" hangingPunct="1">
                <a:spcBef>
                  <a:spcPct val="0"/>
                </a:spcBef>
                <a:buClrTx/>
                <a:buSzTx/>
                <a:buFontTx/>
                <a:buNone/>
              </a:pPr>
              <a:t>67</a:t>
            </a:fld>
            <a:endParaRPr lang="en-US" altLang="en-US" sz="1400">
              <a:solidFill>
                <a:srgbClr val="660066"/>
              </a:solidFill>
            </a:endParaRPr>
          </a:p>
        </p:txBody>
      </p:sp>
      <p:sp>
        <p:nvSpPr>
          <p:cNvPr id="81924" name="Rectangle 2"/>
          <p:cNvSpPr>
            <a:spLocks noGrp="1" noChangeArrowheads="1"/>
          </p:cNvSpPr>
          <p:nvPr>
            <p:ph type="title"/>
          </p:nvPr>
        </p:nvSpPr>
        <p:spPr/>
        <p:txBody>
          <a:bodyPr/>
          <a:lstStyle/>
          <a:p>
            <a:pPr eaLnBrk="1" hangingPunct="1"/>
            <a:r>
              <a:rPr lang="en-US" altLang="en-US" smtClean="0"/>
              <a:t>An Example</a:t>
            </a:r>
          </a:p>
        </p:txBody>
      </p:sp>
      <p:sp>
        <p:nvSpPr>
          <p:cNvPr id="81925"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1926"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1927" name="Oval 5"/>
          <p:cNvSpPr>
            <a:spLocks noChangeArrowheads="1"/>
          </p:cNvSpPr>
          <p:nvPr/>
        </p:nvSpPr>
        <p:spPr bwMode="auto">
          <a:xfrm>
            <a:off x="6811963" y="415131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1928"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9"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1"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1932"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1933"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294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58C7B7A-49F7-4094-8E29-5BB461DB8100}" type="slidenum">
              <a:rPr lang="en-US" altLang="en-US" sz="1400">
                <a:solidFill>
                  <a:srgbClr val="660066"/>
                </a:solidFill>
              </a:rPr>
              <a:pPr eaLnBrk="1" hangingPunct="1">
                <a:spcBef>
                  <a:spcPct val="0"/>
                </a:spcBef>
                <a:buClrTx/>
                <a:buSzTx/>
                <a:buFontTx/>
                <a:buNone/>
              </a:pPr>
              <a:t>68</a:t>
            </a:fld>
            <a:endParaRPr lang="en-US" altLang="en-US" sz="1400">
              <a:solidFill>
                <a:srgbClr val="660066"/>
              </a:solidFill>
            </a:endParaRPr>
          </a:p>
        </p:txBody>
      </p:sp>
      <p:sp>
        <p:nvSpPr>
          <p:cNvPr id="82948" name="Rectangle 2"/>
          <p:cNvSpPr>
            <a:spLocks noGrp="1" noChangeArrowheads="1"/>
          </p:cNvSpPr>
          <p:nvPr>
            <p:ph type="title"/>
          </p:nvPr>
        </p:nvSpPr>
        <p:spPr/>
        <p:txBody>
          <a:bodyPr/>
          <a:lstStyle/>
          <a:p>
            <a:pPr eaLnBrk="1" hangingPunct="1"/>
            <a:r>
              <a:rPr lang="en-US" altLang="en-US" smtClean="0"/>
              <a:t>An Example</a:t>
            </a:r>
          </a:p>
        </p:txBody>
      </p:sp>
      <p:sp>
        <p:nvSpPr>
          <p:cNvPr id="82949"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82950" name="Oval 4"/>
          <p:cNvSpPr>
            <a:spLocks noChangeArrowheads="1"/>
          </p:cNvSpPr>
          <p:nvPr/>
        </p:nvSpPr>
        <p:spPr bwMode="auto">
          <a:xfrm>
            <a:off x="6786563" y="251301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2951"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2952"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2956"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2957"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397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C94B1EF-5BC1-4250-8FEF-A02EB11C0B8F}" type="slidenum">
              <a:rPr lang="en-US" altLang="en-US" sz="1400">
                <a:solidFill>
                  <a:srgbClr val="660066"/>
                </a:solidFill>
              </a:rPr>
              <a:pPr eaLnBrk="1" hangingPunct="1">
                <a:spcBef>
                  <a:spcPct val="0"/>
                </a:spcBef>
                <a:buClrTx/>
                <a:buSzTx/>
                <a:buFontTx/>
                <a:buNone/>
              </a:pPr>
              <a:t>69</a:t>
            </a:fld>
            <a:endParaRPr lang="en-US" altLang="en-US" sz="1400">
              <a:solidFill>
                <a:srgbClr val="660066"/>
              </a:solidFill>
            </a:endParaRPr>
          </a:p>
        </p:txBody>
      </p:sp>
      <p:sp>
        <p:nvSpPr>
          <p:cNvPr id="83972" name="Rectangle 2"/>
          <p:cNvSpPr>
            <a:spLocks noGrp="1" noChangeArrowheads="1"/>
          </p:cNvSpPr>
          <p:nvPr>
            <p:ph type="title"/>
          </p:nvPr>
        </p:nvSpPr>
        <p:spPr/>
        <p:txBody>
          <a:bodyPr/>
          <a:lstStyle/>
          <a:p>
            <a:pPr eaLnBrk="1" hangingPunct="1"/>
            <a:r>
              <a:rPr lang="en-US" altLang="en-US" smtClean="0"/>
              <a:t>An Example</a:t>
            </a:r>
          </a:p>
        </p:txBody>
      </p:sp>
      <p:sp>
        <p:nvSpPr>
          <p:cNvPr id="83973" name="Oval 3"/>
          <p:cNvSpPr>
            <a:spLocks noChangeArrowheads="1"/>
          </p:cNvSpPr>
          <p:nvPr/>
        </p:nvSpPr>
        <p:spPr bwMode="auto">
          <a:xfrm>
            <a:off x="4681538" y="248285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3974"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3975"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3976"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7"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9"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3980"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3981"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3"/>
          <p:cNvSpPr>
            <a:spLocks noChangeShapeType="1"/>
          </p:cNvSpPr>
          <p:nvPr/>
        </p:nvSpPr>
        <p:spPr bwMode="auto">
          <a:xfrm>
            <a:off x="4967288" y="3028950"/>
            <a:ext cx="0" cy="1173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4"/>
          <p:cNvSpPr>
            <a:spLocks noChangeShapeType="1"/>
          </p:cNvSpPr>
          <p:nvPr/>
        </p:nvSpPr>
        <p:spPr bwMode="auto">
          <a:xfrm>
            <a:off x="7083425" y="3030538"/>
            <a:ext cx="0" cy="1131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048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378A9F3-958A-4FDC-A28B-4A60FFD36A5C}" type="slidenum">
              <a:rPr lang="en-US" altLang="en-US" sz="1400">
                <a:solidFill>
                  <a:srgbClr val="660066"/>
                </a:solidFill>
              </a:rPr>
              <a:pPr eaLnBrk="1" hangingPunct="1">
                <a:spcBef>
                  <a:spcPct val="0"/>
                </a:spcBef>
                <a:buClrTx/>
                <a:buSzTx/>
                <a:buFontTx/>
                <a:buNone/>
              </a:pPr>
              <a:t>7</a:t>
            </a:fld>
            <a:endParaRPr lang="en-US" altLang="en-US" sz="1400">
              <a:solidFill>
                <a:srgbClr val="660066"/>
              </a:solidFill>
            </a:endParaRPr>
          </a:p>
        </p:txBody>
      </p:sp>
      <p:sp>
        <p:nvSpPr>
          <p:cNvPr id="20484" name="Rectangle 2"/>
          <p:cNvSpPr>
            <a:spLocks noGrp="1" noChangeArrowheads="1"/>
          </p:cNvSpPr>
          <p:nvPr>
            <p:ph type="title"/>
          </p:nvPr>
        </p:nvSpPr>
        <p:spPr/>
        <p:txBody>
          <a:bodyPr/>
          <a:lstStyle/>
          <a:p>
            <a:pPr eaLnBrk="1" hangingPunct="1"/>
            <a:r>
              <a:rPr lang="en-US" altLang="en-US" smtClean="0"/>
              <a:t>Definition (cont’d)</a:t>
            </a:r>
          </a:p>
        </p:txBody>
      </p:sp>
      <p:sp>
        <p:nvSpPr>
          <p:cNvPr id="20485" name="Rectangle 3"/>
          <p:cNvSpPr>
            <a:spLocks noGrp="1" noChangeArrowheads="1"/>
          </p:cNvSpPr>
          <p:nvPr>
            <p:ph type="body" idx="1"/>
          </p:nvPr>
        </p:nvSpPr>
        <p:spPr/>
        <p:txBody>
          <a:bodyPr/>
          <a:lstStyle/>
          <a:p>
            <a:pPr eaLnBrk="1" hangingPunct="1"/>
            <a:r>
              <a:rPr lang="en-US" altLang="en-US" smtClean="0"/>
              <a:t>T</a:t>
            </a:r>
            <a:r>
              <a:rPr lang="en-US" altLang="en-US" i="1" baseline="-25000" smtClean="0"/>
              <a:t>c</a:t>
            </a:r>
            <a:r>
              <a:rPr lang="en-US" altLang="en-US" smtClean="0"/>
              <a:t> , a node type mapping. T</a:t>
            </a:r>
            <a:r>
              <a:rPr lang="en-US" altLang="en-US" i="1" baseline="-25000" smtClean="0"/>
              <a:t>c</a:t>
            </a:r>
            <a:r>
              <a:rPr lang="en-US" altLang="en-US" smtClean="0"/>
              <a:t>(</a:t>
            </a:r>
            <a:r>
              <a:rPr lang="en-US" altLang="en-US" i="1" smtClean="0"/>
              <a:t>n</a:t>
            </a:r>
            <a:r>
              <a:rPr lang="en-US" altLang="en-US" smtClean="0"/>
              <a:t>) identies the type of node </a:t>
            </a:r>
            <a:r>
              <a:rPr lang="en-US" altLang="en-US" i="1" smtClean="0"/>
              <a:t>n</a:t>
            </a:r>
            <a:r>
              <a:rPr lang="en-US" altLang="en-US" smtClean="0"/>
              <a:t> as one of: </a:t>
            </a:r>
            <a:r>
              <a:rPr lang="en-US" altLang="en-US" i="1" smtClean="0"/>
              <a:t>START, STOP, OTHER.</a:t>
            </a:r>
          </a:p>
          <a:p>
            <a:pPr eaLnBrk="1" hangingPunct="1">
              <a:buFont typeface="Arial Unicode MS" panose="020B0604020202020204" pitchFamily="34" charset="-128"/>
              <a:buNone/>
            </a:pPr>
            <a:endParaRPr lang="en-US" altLang="en-US" i="1" smtClean="0"/>
          </a:p>
          <a:p>
            <a:pPr eaLnBrk="1" hangingPunct="1">
              <a:lnSpc>
                <a:spcPct val="70000"/>
              </a:lnSpc>
            </a:pPr>
            <a:r>
              <a:rPr lang="en-US" altLang="en-US" smtClean="0"/>
              <a:t>We assume that </a:t>
            </a:r>
            <a:r>
              <a:rPr lang="en-US" altLang="en-US" i="1" smtClean="0"/>
              <a:t>CFG</a:t>
            </a:r>
            <a:r>
              <a:rPr lang="en-US" altLang="en-US" smtClean="0"/>
              <a:t> contains a unique </a:t>
            </a:r>
            <a:r>
              <a:rPr lang="en-US" altLang="en-US" i="1" smtClean="0"/>
              <a:t>START</a:t>
            </a:r>
            <a:r>
              <a:rPr lang="en-US" altLang="en-US" smtClean="0"/>
              <a:t> node and a unique </a:t>
            </a:r>
            <a:r>
              <a:rPr lang="en-US" altLang="en-US" i="1" smtClean="0"/>
              <a:t>STOP</a:t>
            </a:r>
            <a:r>
              <a:rPr lang="en-US" altLang="en-US" smtClean="0"/>
              <a:t> node, and that for any node </a:t>
            </a:r>
            <a:r>
              <a:rPr lang="en-US" altLang="en-US" i="1" smtClean="0"/>
              <a:t>N</a:t>
            </a:r>
            <a:r>
              <a:rPr lang="en-US" altLang="en-US" smtClean="0"/>
              <a:t> in </a:t>
            </a:r>
            <a:r>
              <a:rPr lang="en-US" altLang="en-US" i="1" smtClean="0"/>
              <a:t>CFG</a:t>
            </a:r>
            <a:r>
              <a:rPr lang="en-US" altLang="en-US" smtClean="0"/>
              <a:t>, there exist directed paths from </a:t>
            </a:r>
            <a:r>
              <a:rPr lang="en-US" altLang="en-US" i="1" smtClean="0"/>
              <a:t>START</a:t>
            </a:r>
            <a:r>
              <a:rPr lang="en-US" altLang="en-US" smtClean="0"/>
              <a:t> to </a:t>
            </a:r>
            <a:r>
              <a:rPr lang="en-US" altLang="en-US" i="1" smtClean="0"/>
              <a:t>N</a:t>
            </a:r>
            <a:r>
              <a:rPr lang="en-US" altLang="en-US" smtClean="0"/>
              <a:t> and from </a:t>
            </a:r>
            <a:r>
              <a:rPr lang="en-US" altLang="en-US" i="1" smtClean="0"/>
              <a:t>N</a:t>
            </a:r>
            <a:r>
              <a:rPr lang="en-US" altLang="en-US" smtClean="0"/>
              <a:t> to </a:t>
            </a:r>
            <a:r>
              <a:rPr lang="en-US" altLang="en-US" i="1" smtClean="0"/>
              <a:t>STOP</a:t>
            </a:r>
            <a:r>
              <a:rPr lang="en-US" altLang="en-US" smtClean="0"/>
              <a:t>.</a:t>
            </a:r>
          </a:p>
          <a:p>
            <a:pPr eaLnBrk="1" hangingPunct="1"/>
            <a:endParaRPr lang="en-US"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499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AA3CAFF-80AD-4CBB-B006-ABE47F033613}" type="slidenum">
              <a:rPr lang="en-US" altLang="en-US" sz="1400">
                <a:solidFill>
                  <a:srgbClr val="660066"/>
                </a:solidFill>
              </a:rPr>
              <a:pPr eaLnBrk="1" hangingPunct="1">
                <a:spcBef>
                  <a:spcPct val="0"/>
                </a:spcBef>
                <a:buClrTx/>
                <a:buSzTx/>
                <a:buFontTx/>
                <a:buNone/>
              </a:pPr>
              <a:t>70</a:t>
            </a:fld>
            <a:endParaRPr lang="en-US" altLang="en-US" sz="1400">
              <a:solidFill>
                <a:srgbClr val="660066"/>
              </a:solidFill>
            </a:endParaRPr>
          </a:p>
        </p:txBody>
      </p:sp>
      <p:sp>
        <p:nvSpPr>
          <p:cNvPr id="84996" name="Rectangle 2"/>
          <p:cNvSpPr>
            <a:spLocks noGrp="1" noChangeArrowheads="1"/>
          </p:cNvSpPr>
          <p:nvPr>
            <p:ph type="title"/>
          </p:nvPr>
        </p:nvSpPr>
        <p:spPr/>
        <p:txBody>
          <a:bodyPr/>
          <a:lstStyle/>
          <a:p>
            <a:pPr eaLnBrk="1" hangingPunct="1"/>
            <a:r>
              <a:rPr lang="en-US" altLang="en-US" smtClean="0"/>
              <a:t>An Example</a:t>
            </a:r>
          </a:p>
        </p:txBody>
      </p:sp>
      <p:sp>
        <p:nvSpPr>
          <p:cNvPr id="84997"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4998"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4999"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5000"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5004"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5005"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85010"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601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781D551-2DE9-47F6-84D8-F78059F444DB}" type="slidenum">
              <a:rPr lang="en-US" altLang="en-US" sz="1400">
                <a:solidFill>
                  <a:srgbClr val="660066"/>
                </a:solidFill>
              </a:rPr>
              <a:pPr eaLnBrk="1" hangingPunct="1">
                <a:spcBef>
                  <a:spcPct val="0"/>
                </a:spcBef>
                <a:buClrTx/>
                <a:buSzTx/>
                <a:buFontTx/>
                <a:buNone/>
              </a:pPr>
              <a:t>71</a:t>
            </a:fld>
            <a:endParaRPr lang="en-US" altLang="en-US" sz="1400">
              <a:solidFill>
                <a:srgbClr val="660066"/>
              </a:solidFill>
            </a:endParaRPr>
          </a:p>
        </p:txBody>
      </p:sp>
      <p:sp>
        <p:nvSpPr>
          <p:cNvPr id="86020" name="Rectangle 2"/>
          <p:cNvSpPr>
            <a:spLocks noGrp="1" noChangeArrowheads="1"/>
          </p:cNvSpPr>
          <p:nvPr>
            <p:ph type="title"/>
          </p:nvPr>
        </p:nvSpPr>
        <p:spPr/>
        <p:txBody>
          <a:bodyPr/>
          <a:lstStyle/>
          <a:p>
            <a:pPr eaLnBrk="1" hangingPunct="1"/>
            <a:r>
              <a:rPr lang="en-US" altLang="en-US" smtClean="0"/>
              <a:t>An Example</a:t>
            </a:r>
          </a:p>
        </p:txBody>
      </p:sp>
      <p:sp>
        <p:nvSpPr>
          <p:cNvPr id="86021" name="Oval 3"/>
          <p:cNvSpPr>
            <a:spLocks noChangeArrowheads="1"/>
          </p:cNvSpPr>
          <p:nvPr/>
        </p:nvSpPr>
        <p:spPr bwMode="auto">
          <a:xfrm>
            <a:off x="4681538" y="248285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6022"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6023"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6024"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5"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7"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6028"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6029"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1"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2"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3"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86034"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704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73F41831-A605-47BF-9C09-8385F8D5C06C}" type="slidenum">
              <a:rPr lang="en-US" altLang="en-US" sz="1400">
                <a:solidFill>
                  <a:srgbClr val="660066"/>
                </a:solidFill>
              </a:rPr>
              <a:pPr eaLnBrk="1" hangingPunct="1">
                <a:spcBef>
                  <a:spcPct val="0"/>
                </a:spcBef>
                <a:buClrTx/>
                <a:buSzTx/>
                <a:buFontTx/>
                <a:buNone/>
              </a:pPr>
              <a:t>72</a:t>
            </a:fld>
            <a:endParaRPr lang="en-US" altLang="en-US" sz="1400">
              <a:solidFill>
                <a:srgbClr val="660066"/>
              </a:solidFill>
            </a:endParaRPr>
          </a:p>
        </p:txBody>
      </p:sp>
      <p:sp>
        <p:nvSpPr>
          <p:cNvPr id="87044" name="Rectangle 2"/>
          <p:cNvSpPr>
            <a:spLocks noGrp="1" noChangeArrowheads="1"/>
          </p:cNvSpPr>
          <p:nvPr>
            <p:ph type="title"/>
          </p:nvPr>
        </p:nvSpPr>
        <p:spPr/>
        <p:txBody>
          <a:bodyPr/>
          <a:lstStyle/>
          <a:p>
            <a:pPr eaLnBrk="1" hangingPunct="1"/>
            <a:r>
              <a:rPr lang="en-US" altLang="en-US" smtClean="0"/>
              <a:t>An Example</a:t>
            </a:r>
          </a:p>
        </p:txBody>
      </p:sp>
      <p:sp>
        <p:nvSpPr>
          <p:cNvPr id="87045"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7046" name="Oval 4"/>
          <p:cNvSpPr>
            <a:spLocks noChangeArrowheads="1"/>
          </p:cNvSpPr>
          <p:nvPr/>
        </p:nvSpPr>
        <p:spPr bwMode="auto">
          <a:xfrm>
            <a:off x="6786563" y="251301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7047"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7048"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1"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7052"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7053"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5"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6"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7"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87058"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806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40D043C-158B-436E-8767-A8EB21220361}" type="slidenum">
              <a:rPr lang="en-US" altLang="en-US" sz="1400">
                <a:solidFill>
                  <a:srgbClr val="660066"/>
                </a:solidFill>
              </a:rPr>
              <a:pPr eaLnBrk="1" hangingPunct="1">
                <a:spcBef>
                  <a:spcPct val="0"/>
                </a:spcBef>
                <a:buClrTx/>
                <a:buSzTx/>
                <a:buFontTx/>
                <a:buNone/>
              </a:pPr>
              <a:t>73</a:t>
            </a:fld>
            <a:endParaRPr lang="en-US" altLang="en-US" sz="1400">
              <a:solidFill>
                <a:srgbClr val="660066"/>
              </a:solidFill>
            </a:endParaRPr>
          </a:p>
        </p:txBody>
      </p:sp>
      <p:sp>
        <p:nvSpPr>
          <p:cNvPr id="88068" name="Rectangle 2"/>
          <p:cNvSpPr>
            <a:spLocks noGrp="1" noChangeArrowheads="1"/>
          </p:cNvSpPr>
          <p:nvPr>
            <p:ph type="title"/>
          </p:nvPr>
        </p:nvSpPr>
        <p:spPr/>
        <p:txBody>
          <a:bodyPr/>
          <a:lstStyle/>
          <a:p>
            <a:pPr eaLnBrk="1" hangingPunct="1"/>
            <a:r>
              <a:rPr lang="en-US" altLang="en-US" smtClean="0"/>
              <a:t>An Example</a:t>
            </a:r>
          </a:p>
        </p:txBody>
      </p:sp>
      <p:sp>
        <p:nvSpPr>
          <p:cNvPr id="88069"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8070"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8071" name="Oval 5"/>
          <p:cNvSpPr>
            <a:spLocks noChangeArrowheads="1"/>
          </p:cNvSpPr>
          <p:nvPr/>
        </p:nvSpPr>
        <p:spPr bwMode="auto">
          <a:xfrm>
            <a:off x="6811963" y="415131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8072"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4"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5"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8076"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8077"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8"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9"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0"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1"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88082"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8909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14B1236-FDFC-4B27-95D7-0B73AC244522}" type="slidenum">
              <a:rPr lang="en-US" altLang="en-US" sz="1400">
                <a:solidFill>
                  <a:srgbClr val="660066"/>
                </a:solidFill>
              </a:rPr>
              <a:pPr eaLnBrk="1" hangingPunct="1">
                <a:spcBef>
                  <a:spcPct val="0"/>
                </a:spcBef>
                <a:buClrTx/>
                <a:buSzTx/>
                <a:buFontTx/>
                <a:buNone/>
              </a:pPr>
              <a:t>74</a:t>
            </a:fld>
            <a:endParaRPr lang="en-US" altLang="en-US" sz="1400">
              <a:solidFill>
                <a:srgbClr val="660066"/>
              </a:solidFill>
            </a:endParaRPr>
          </a:p>
        </p:txBody>
      </p:sp>
      <p:sp>
        <p:nvSpPr>
          <p:cNvPr id="89092" name="Rectangle 2"/>
          <p:cNvSpPr>
            <a:spLocks noGrp="1" noChangeArrowheads="1"/>
          </p:cNvSpPr>
          <p:nvPr>
            <p:ph type="title"/>
          </p:nvPr>
        </p:nvSpPr>
        <p:spPr/>
        <p:txBody>
          <a:bodyPr/>
          <a:lstStyle/>
          <a:p>
            <a:pPr eaLnBrk="1" hangingPunct="1"/>
            <a:r>
              <a:rPr lang="en-US" altLang="en-US" smtClean="0"/>
              <a:t>An Example</a:t>
            </a:r>
          </a:p>
        </p:txBody>
      </p:sp>
      <p:sp>
        <p:nvSpPr>
          <p:cNvPr id="89093"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89094"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89095"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89096"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7"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8"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9"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89100" name="Oval 10"/>
          <p:cNvSpPr>
            <a:spLocks noChangeArrowheads="1"/>
          </p:cNvSpPr>
          <p:nvPr/>
        </p:nvSpPr>
        <p:spPr bwMode="auto">
          <a:xfrm>
            <a:off x="4713288" y="4208463"/>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89101"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2"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3"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4"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5"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89106"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011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0B04F01-A2C3-42E2-95CE-CFCB6635A730}" type="slidenum">
              <a:rPr lang="en-US" altLang="en-US" sz="1400">
                <a:solidFill>
                  <a:srgbClr val="660066"/>
                </a:solidFill>
              </a:rPr>
              <a:pPr eaLnBrk="1" hangingPunct="1">
                <a:spcBef>
                  <a:spcPct val="0"/>
                </a:spcBef>
                <a:buClrTx/>
                <a:buSzTx/>
                <a:buFontTx/>
                <a:buNone/>
              </a:pPr>
              <a:t>75</a:t>
            </a:fld>
            <a:endParaRPr lang="en-US" altLang="en-US" sz="1400">
              <a:solidFill>
                <a:srgbClr val="660066"/>
              </a:solidFill>
            </a:endParaRPr>
          </a:p>
        </p:txBody>
      </p:sp>
      <p:sp>
        <p:nvSpPr>
          <p:cNvPr id="90116" name="Rectangle 2"/>
          <p:cNvSpPr>
            <a:spLocks noGrp="1" noChangeArrowheads="1"/>
          </p:cNvSpPr>
          <p:nvPr>
            <p:ph type="title"/>
          </p:nvPr>
        </p:nvSpPr>
        <p:spPr/>
        <p:txBody>
          <a:bodyPr/>
          <a:lstStyle/>
          <a:p>
            <a:pPr eaLnBrk="1" hangingPunct="1"/>
            <a:r>
              <a:rPr lang="en-US" altLang="en-US" smtClean="0"/>
              <a:t>An Example</a:t>
            </a:r>
          </a:p>
        </p:txBody>
      </p:sp>
      <p:sp>
        <p:nvSpPr>
          <p:cNvPr id="90117"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90118"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90119"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90120" name="Freeform 6"/>
          <p:cNvSpPr>
            <a:spLocks/>
          </p:cNvSpPr>
          <p:nvPr/>
        </p:nvSpPr>
        <p:spPr bwMode="auto">
          <a:xfrm>
            <a:off x="7288213" y="4049713"/>
            <a:ext cx="847725" cy="790575"/>
          </a:xfrm>
          <a:custGeom>
            <a:avLst/>
            <a:gdLst>
              <a:gd name="T0" fmla="*/ 0 w 534"/>
              <a:gd name="T1" fmla="*/ 894656263 h 498"/>
              <a:gd name="T2" fmla="*/ 866933750 w 534"/>
              <a:gd name="T3" fmla="*/ 1197075013 h 498"/>
              <a:gd name="T4" fmla="*/ 1320561875 w 534"/>
              <a:gd name="T5" fmla="*/ 546874700 h 498"/>
              <a:gd name="T6" fmla="*/ 715724375 w 534"/>
              <a:gd name="T7" fmla="*/ 27722513 h 498"/>
              <a:gd name="T8" fmla="*/ 65524063 w 534"/>
              <a:gd name="T9" fmla="*/ 372983125 h 4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4" h="498">
                <a:moveTo>
                  <a:pt x="0" y="355"/>
                </a:moveTo>
                <a:cubicBezTo>
                  <a:pt x="128" y="426"/>
                  <a:pt x="257" y="498"/>
                  <a:pt x="344" y="475"/>
                </a:cubicBezTo>
                <a:cubicBezTo>
                  <a:pt x="431" y="452"/>
                  <a:pt x="534" y="294"/>
                  <a:pt x="524" y="217"/>
                </a:cubicBezTo>
                <a:cubicBezTo>
                  <a:pt x="514" y="140"/>
                  <a:pt x="367" y="22"/>
                  <a:pt x="284" y="11"/>
                </a:cubicBezTo>
                <a:cubicBezTo>
                  <a:pt x="201" y="0"/>
                  <a:pt x="113" y="74"/>
                  <a:pt x="26" y="148"/>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1" name="Freeform 7"/>
          <p:cNvSpPr>
            <a:spLocks/>
          </p:cNvSpPr>
          <p:nvPr/>
        </p:nvSpPr>
        <p:spPr bwMode="auto">
          <a:xfrm>
            <a:off x="5227638" y="24542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Oval 9"/>
          <p:cNvSpPr>
            <a:spLocks noChangeArrowheads="1"/>
          </p:cNvSpPr>
          <p:nvPr/>
        </p:nvSpPr>
        <p:spPr bwMode="auto">
          <a:xfrm>
            <a:off x="2608263" y="4178300"/>
            <a:ext cx="546100" cy="5334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90124"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90125"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6" name="Freeform 12"/>
          <p:cNvSpPr>
            <a:spLocks/>
          </p:cNvSpPr>
          <p:nvPr/>
        </p:nvSpPr>
        <p:spPr bwMode="auto">
          <a:xfrm flipH="1" flipV="1">
            <a:off x="3128963" y="457517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7" name="Line 13"/>
          <p:cNvSpPr>
            <a:spLocks noChangeShapeType="1"/>
          </p:cNvSpPr>
          <p:nvPr/>
        </p:nvSpPr>
        <p:spPr bwMode="auto">
          <a:xfrm>
            <a:off x="4967288" y="3028950"/>
            <a:ext cx="0" cy="1173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8" name="Line 14"/>
          <p:cNvSpPr>
            <a:spLocks noChangeShapeType="1"/>
          </p:cNvSpPr>
          <p:nvPr/>
        </p:nvSpPr>
        <p:spPr bwMode="auto">
          <a:xfrm>
            <a:off x="7083425" y="3030538"/>
            <a:ext cx="0" cy="113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9"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90130"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113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71D96EA-A687-4FC6-9451-46AE0B664244}" type="slidenum">
              <a:rPr lang="en-US" altLang="en-US" sz="1400">
                <a:solidFill>
                  <a:srgbClr val="660066"/>
                </a:solidFill>
              </a:rPr>
              <a:pPr eaLnBrk="1" hangingPunct="1">
                <a:spcBef>
                  <a:spcPct val="0"/>
                </a:spcBef>
                <a:buClrTx/>
                <a:buSzTx/>
                <a:buFontTx/>
                <a:buNone/>
              </a:pPr>
              <a:t>76</a:t>
            </a:fld>
            <a:endParaRPr lang="en-US" altLang="en-US" sz="1400">
              <a:solidFill>
                <a:srgbClr val="660066"/>
              </a:solidFill>
            </a:endParaRPr>
          </a:p>
        </p:txBody>
      </p:sp>
      <p:sp>
        <p:nvSpPr>
          <p:cNvPr id="91140" name="Rectangle 2"/>
          <p:cNvSpPr>
            <a:spLocks noGrp="1" noChangeArrowheads="1"/>
          </p:cNvSpPr>
          <p:nvPr>
            <p:ph type="title"/>
          </p:nvPr>
        </p:nvSpPr>
        <p:spPr/>
        <p:txBody>
          <a:bodyPr/>
          <a:lstStyle/>
          <a:p>
            <a:pPr eaLnBrk="1" hangingPunct="1"/>
            <a:r>
              <a:rPr lang="en-US" altLang="en-US" smtClean="0"/>
              <a:t>An Example</a:t>
            </a:r>
          </a:p>
        </p:txBody>
      </p:sp>
      <p:sp>
        <p:nvSpPr>
          <p:cNvPr id="91141"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91142"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91143"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91144" name="Freeform 8"/>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5" name="Oval 9"/>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91146" name="Oval 10"/>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91147" name="Freeform 11"/>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8" name="Text Box 15"/>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91149" name="Text Box 16"/>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216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7D83260-C9FB-4A24-9A3A-093D8493AB53}" type="slidenum">
              <a:rPr lang="en-US" altLang="en-US" sz="1400">
                <a:solidFill>
                  <a:srgbClr val="660066"/>
                </a:solidFill>
              </a:rPr>
              <a:pPr eaLnBrk="1" hangingPunct="1">
                <a:spcBef>
                  <a:spcPct val="0"/>
                </a:spcBef>
                <a:buClrTx/>
                <a:buSzTx/>
                <a:buFontTx/>
                <a:buNone/>
              </a:pPr>
              <a:t>77</a:t>
            </a:fld>
            <a:endParaRPr lang="en-US" altLang="en-US" sz="1400">
              <a:solidFill>
                <a:srgbClr val="660066"/>
              </a:solidFill>
            </a:endParaRPr>
          </a:p>
        </p:txBody>
      </p:sp>
      <p:sp>
        <p:nvSpPr>
          <p:cNvPr id="92164" name="Rectangle 14"/>
          <p:cNvSpPr>
            <a:spLocks noChangeArrowheads="1"/>
          </p:cNvSpPr>
          <p:nvPr/>
        </p:nvSpPr>
        <p:spPr bwMode="auto">
          <a:xfrm>
            <a:off x="6569075" y="3908425"/>
            <a:ext cx="982663" cy="1063625"/>
          </a:xfrm>
          <a:prstGeom prst="rect">
            <a:avLst/>
          </a:prstGeom>
          <a:solidFill>
            <a:srgbClr val="66FF66"/>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2165" name="Rectangle 13"/>
          <p:cNvSpPr>
            <a:spLocks noChangeArrowheads="1"/>
          </p:cNvSpPr>
          <p:nvPr/>
        </p:nvSpPr>
        <p:spPr bwMode="auto">
          <a:xfrm>
            <a:off x="2444750" y="3906838"/>
            <a:ext cx="3030538" cy="1063625"/>
          </a:xfrm>
          <a:prstGeom prst="rect">
            <a:avLst/>
          </a:prstGeom>
          <a:solidFill>
            <a:srgbClr val="66FF66"/>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2166" name="Rectangle 12"/>
          <p:cNvSpPr>
            <a:spLocks noChangeArrowheads="1"/>
          </p:cNvSpPr>
          <p:nvPr/>
        </p:nvSpPr>
        <p:spPr bwMode="auto">
          <a:xfrm>
            <a:off x="4489450" y="2252663"/>
            <a:ext cx="3030538" cy="1063625"/>
          </a:xfrm>
          <a:prstGeom prst="rect">
            <a:avLst/>
          </a:prstGeom>
          <a:solidFill>
            <a:srgbClr val="66FF66"/>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2167" name="Rectangle 2"/>
          <p:cNvSpPr>
            <a:spLocks noGrp="1" noChangeArrowheads="1"/>
          </p:cNvSpPr>
          <p:nvPr>
            <p:ph type="title"/>
          </p:nvPr>
        </p:nvSpPr>
        <p:spPr/>
        <p:txBody>
          <a:bodyPr/>
          <a:lstStyle/>
          <a:p>
            <a:pPr eaLnBrk="1" hangingPunct="1"/>
            <a:r>
              <a:rPr lang="en-US" altLang="en-US" smtClean="0"/>
              <a:t>An Example</a:t>
            </a:r>
          </a:p>
        </p:txBody>
      </p:sp>
      <p:sp>
        <p:nvSpPr>
          <p:cNvPr id="92168" name="Oval 3"/>
          <p:cNvSpPr>
            <a:spLocks noChangeArrowheads="1"/>
          </p:cNvSpPr>
          <p:nvPr/>
        </p:nvSpPr>
        <p:spPr bwMode="auto">
          <a:xfrm>
            <a:off x="4681538" y="248285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5</a:t>
            </a:r>
          </a:p>
        </p:txBody>
      </p:sp>
      <p:sp>
        <p:nvSpPr>
          <p:cNvPr id="92169" name="Oval 4"/>
          <p:cNvSpPr>
            <a:spLocks noChangeArrowheads="1"/>
          </p:cNvSpPr>
          <p:nvPr/>
        </p:nvSpPr>
        <p:spPr bwMode="auto">
          <a:xfrm>
            <a:off x="6786563" y="25130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4</a:t>
            </a:r>
          </a:p>
        </p:txBody>
      </p:sp>
      <p:sp>
        <p:nvSpPr>
          <p:cNvPr id="92170" name="Oval 5"/>
          <p:cNvSpPr>
            <a:spLocks noChangeArrowheads="1"/>
          </p:cNvSpPr>
          <p:nvPr/>
        </p:nvSpPr>
        <p:spPr bwMode="auto">
          <a:xfrm>
            <a:off x="6811963" y="415131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3</a:t>
            </a:r>
          </a:p>
        </p:txBody>
      </p:sp>
      <p:sp>
        <p:nvSpPr>
          <p:cNvPr id="92171" name="Freeform 6"/>
          <p:cNvSpPr>
            <a:spLocks/>
          </p:cNvSpPr>
          <p:nvPr/>
        </p:nvSpPr>
        <p:spPr bwMode="auto">
          <a:xfrm flipH="1" flipV="1">
            <a:off x="5202238" y="287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2" name="Oval 7"/>
          <p:cNvSpPr>
            <a:spLocks noChangeArrowheads="1"/>
          </p:cNvSpPr>
          <p:nvPr/>
        </p:nvSpPr>
        <p:spPr bwMode="auto">
          <a:xfrm>
            <a:off x="2608263" y="4178300"/>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1</a:t>
            </a:r>
          </a:p>
        </p:txBody>
      </p:sp>
      <p:sp>
        <p:nvSpPr>
          <p:cNvPr id="92173" name="Oval 8"/>
          <p:cNvSpPr>
            <a:spLocks noChangeArrowheads="1"/>
          </p:cNvSpPr>
          <p:nvPr/>
        </p:nvSpPr>
        <p:spPr bwMode="auto">
          <a:xfrm>
            <a:off x="4713288" y="4208463"/>
            <a:ext cx="5461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660066"/>
                </a:solidFill>
              </a:rPr>
              <a:t>2</a:t>
            </a:r>
          </a:p>
        </p:txBody>
      </p:sp>
      <p:sp>
        <p:nvSpPr>
          <p:cNvPr id="92174" name="Freeform 9"/>
          <p:cNvSpPr>
            <a:spLocks/>
          </p:cNvSpPr>
          <p:nvPr/>
        </p:nvSpPr>
        <p:spPr bwMode="auto">
          <a:xfrm>
            <a:off x="3154363" y="4149725"/>
            <a:ext cx="1582737" cy="220663"/>
          </a:xfrm>
          <a:custGeom>
            <a:avLst/>
            <a:gdLst>
              <a:gd name="T0" fmla="*/ 0 w 997"/>
              <a:gd name="T1" fmla="*/ 350303306 h 139"/>
              <a:gd name="T2" fmla="*/ 1189513374 w 997"/>
              <a:gd name="T3" fmla="*/ 2520956 h 139"/>
              <a:gd name="T4" fmla="*/ 2147483647 w 997"/>
              <a:gd name="T5" fmla="*/ 327621055 h 139"/>
              <a:gd name="T6" fmla="*/ 0 60000 65536"/>
              <a:gd name="T7" fmla="*/ 0 60000 65536"/>
              <a:gd name="T8" fmla="*/ 0 60000 65536"/>
            </a:gdLst>
            <a:ahLst/>
            <a:cxnLst>
              <a:cxn ang="T6">
                <a:pos x="T0" y="T1"/>
              </a:cxn>
              <a:cxn ang="T7">
                <a:pos x="T2" y="T3"/>
              </a:cxn>
              <a:cxn ang="T8">
                <a:pos x="T4" y="T5"/>
              </a:cxn>
            </a:cxnLst>
            <a:rect l="0" t="0" r="r" b="b"/>
            <a:pathLst>
              <a:path w="997" h="139">
                <a:moveTo>
                  <a:pt x="0" y="139"/>
                </a:moveTo>
                <a:cubicBezTo>
                  <a:pt x="153" y="70"/>
                  <a:pt x="306" y="2"/>
                  <a:pt x="472" y="1"/>
                </a:cubicBezTo>
                <a:cubicBezTo>
                  <a:pt x="638" y="0"/>
                  <a:pt x="817" y="65"/>
                  <a:pt x="997" y="130"/>
                </a:cubicBezTo>
              </a:path>
            </a:pathLst>
          </a:custGeom>
          <a:noFill/>
          <a:ln w="9525">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5" name="Text Box 10"/>
          <p:cNvSpPr txBox="1">
            <a:spLocks noChangeArrowheads="1"/>
          </p:cNvSpPr>
          <p:nvPr/>
        </p:nvSpPr>
        <p:spPr bwMode="auto">
          <a:xfrm>
            <a:off x="2238375" y="4025900"/>
            <a:ext cx="341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en-US" sz="1800">
              <a:solidFill>
                <a:srgbClr val="660066"/>
              </a:solidFill>
            </a:endParaRPr>
          </a:p>
          <a:p>
            <a:pPr eaLnBrk="1" hangingPunct="1">
              <a:spcBef>
                <a:spcPct val="50000"/>
              </a:spcBef>
              <a:buClrTx/>
              <a:buSzTx/>
              <a:buFontTx/>
              <a:buNone/>
            </a:pPr>
            <a:endParaRPr lang="en-US" altLang="en-US" sz="1800">
              <a:solidFill>
                <a:srgbClr val="660066"/>
              </a:solidFill>
            </a:endParaRPr>
          </a:p>
        </p:txBody>
      </p:sp>
      <p:sp>
        <p:nvSpPr>
          <p:cNvPr id="92176" name="Text Box 11"/>
          <p:cNvSpPr txBox="1">
            <a:spLocks noChangeArrowheads="1"/>
          </p:cNvSpPr>
          <p:nvPr/>
        </p:nvSpPr>
        <p:spPr bwMode="auto">
          <a:xfrm>
            <a:off x="1570038" y="1609725"/>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a:solidFill>
                  <a:srgbClr val="660066"/>
                </a:solidFill>
              </a:rPr>
              <a:t>Transpose Graph</a:t>
            </a:r>
          </a:p>
        </p:txBody>
      </p:sp>
      <p:sp>
        <p:nvSpPr>
          <p:cNvPr id="92177" name="Text Box 15"/>
          <p:cNvSpPr txBox="1">
            <a:spLocks noChangeArrowheads="1"/>
          </p:cNvSpPr>
          <p:nvPr/>
        </p:nvSpPr>
        <p:spPr bwMode="auto">
          <a:xfrm>
            <a:off x="6700838" y="1936750"/>
            <a:ext cx="12144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solidFill>
                  <a:srgbClr val="660066"/>
                </a:solidFill>
              </a:rPr>
              <a:t>SCC1</a:t>
            </a:r>
          </a:p>
        </p:txBody>
      </p:sp>
      <p:sp>
        <p:nvSpPr>
          <p:cNvPr id="92178" name="Text Box 16"/>
          <p:cNvSpPr txBox="1">
            <a:spLocks noChangeArrowheads="1"/>
          </p:cNvSpPr>
          <p:nvPr/>
        </p:nvSpPr>
        <p:spPr bwMode="auto">
          <a:xfrm>
            <a:off x="6840538" y="3576638"/>
            <a:ext cx="1214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solidFill>
                  <a:srgbClr val="660066"/>
                </a:solidFill>
              </a:rPr>
              <a:t>SCC2</a:t>
            </a:r>
          </a:p>
        </p:txBody>
      </p:sp>
      <p:sp>
        <p:nvSpPr>
          <p:cNvPr id="92179" name="Text Box 17"/>
          <p:cNvSpPr txBox="1">
            <a:spLocks noChangeArrowheads="1"/>
          </p:cNvSpPr>
          <p:nvPr/>
        </p:nvSpPr>
        <p:spPr bwMode="auto">
          <a:xfrm>
            <a:off x="4619625" y="3578225"/>
            <a:ext cx="1214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solidFill>
                  <a:srgbClr val="660066"/>
                </a:solidFill>
              </a:rPr>
              <a:t>SCC3</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318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E55928BB-31E0-4EA0-ABEA-EACBD39A2989}" type="slidenum">
              <a:rPr lang="en-US" altLang="en-US" sz="1400">
                <a:solidFill>
                  <a:srgbClr val="660066"/>
                </a:solidFill>
              </a:rPr>
              <a:pPr eaLnBrk="1" hangingPunct="1">
                <a:spcBef>
                  <a:spcPct val="0"/>
                </a:spcBef>
                <a:buClrTx/>
                <a:buSzTx/>
                <a:buFontTx/>
                <a:buNone/>
              </a:pPr>
              <a:t>78</a:t>
            </a:fld>
            <a:endParaRPr lang="en-US" altLang="en-US" sz="1400">
              <a:solidFill>
                <a:srgbClr val="660066"/>
              </a:solidFill>
            </a:endParaRPr>
          </a:p>
        </p:txBody>
      </p:sp>
      <p:sp>
        <p:nvSpPr>
          <p:cNvPr id="93188" name="Rectangle 2"/>
          <p:cNvSpPr>
            <a:spLocks noGrp="1" noChangeArrowheads="1"/>
          </p:cNvSpPr>
          <p:nvPr>
            <p:ph type="title"/>
          </p:nvPr>
        </p:nvSpPr>
        <p:spPr/>
        <p:txBody>
          <a:bodyPr/>
          <a:lstStyle/>
          <a:p>
            <a:pPr eaLnBrk="1" hangingPunct="1"/>
            <a:r>
              <a:rPr lang="en-US" altLang="en-US" smtClean="0"/>
              <a:t>Back edge </a:t>
            </a:r>
            <a:r>
              <a:rPr lang="en-US" altLang="en-US" smtClean="0">
                <a:sym typeface="Symbol" panose="05050102010706020507" pitchFamily="18" charset="2"/>
              </a:rPr>
              <a:t></a:t>
            </a:r>
            <a:r>
              <a:rPr lang="en-US" altLang="en-US" smtClean="0"/>
              <a:t> Loop</a:t>
            </a:r>
          </a:p>
        </p:txBody>
      </p:sp>
      <p:sp>
        <p:nvSpPr>
          <p:cNvPr id="93189" name="Rectangle 3"/>
          <p:cNvSpPr>
            <a:spLocks noGrp="1" noChangeArrowheads="1"/>
          </p:cNvSpPr>
          <p:nvPr>
            <p:ph type="body" idx="1"/>
          </p:nvPr>
        </p:nvSpPr>
        <p:spPr>
          <a:xfrm>
            <a:off x="457200" y="1701800"/>
            <a:ext cx="8004175" cy="4067175"/>
          </a:xfrm>
        </p:spPr>
        <p:txBody>
          <a:bodyPr/>
          <a:lstStyle/>
          <a:p>
            <a:pPr marL="398463" indent="-398463" eaLnBrk="1" hangingPunct="1"/>
            <a:r>
              <a:rPr lang="en-US" altLang="en-US" sz="2800" smtClean="0"/>
              <a:t>The </a:t>
            </a:r>
            <a:r>
              <a:rPr lang="en-US" altLang="en-US" sz="2800" smtClean="0">
                <a:solidFill>
                  <a:srgbClr val="663300"/>
                </a:solidFill>
              </a:rPr>
              <a:t>strongly connected component</a:t>
            </a:r>
            <a:r>
              <a:rPr lang="en-US" altLang="en-US" sz="2800" smtClean="0"/>
              <a:t> defined by back edge</a:t>
            </a:r>
            <a:r>
              <a:rPr lang="en-US" altLang="en-US" sz="2800" i="1" smtClean="0"/>
              <a:t> e</a:t>
            </a:r>
            <a:r>
              <a:rPr lang="en-US" altLang="en-US" sz="2800" smtClean="0"/>
              <a:t> = </a:t>
            </a:r>
            <a:r>
              <a:rPr lang="en-US" altLang="en-US" sz="2800" i="1" smtClean="0"/>
              <a:t>( x, h, l )</a:t>
            </a:r>
            <a:r>
              <a:rPr lang="en-US" altLang="en-US" sz="2800" smtClean="0"/>
              <a:t> is </a:t>
            </a:r>
            <a:r>
              <a:rPr lang="en-US" altLang="en-US" sz="2800" i="1" smtClean="0"/>
              <a:t>STR</a:t>
            </a:r>
            <a:r>
              <a:rPr lang="en-US" altLang="en-US" sz="2800" smtClean="0"/>
              <a:t>(</a:t>
            </a:r>
            <a:r>
              <a:rPr lang="en-US" altLang="en-US" sz="2800" i="1" smtClean="0"/>
              <a:t>e</a:t>
            </a:r>
            <a:r>
              <a:rPr lang="en-US" altLang="en-US" sz="2800" smtClean="0"/>
              <a:t>), which consists of the nodes and edges belonging to all paths from node </a:t>
            </a:r>
            <a:r>
              <a:rPr lang="en-US" altLang="en-US" sz="2800" i="1" smtClean="0"/>
              <a:t>h</a:t>
            </a:r>
            <a:r>
              <a:rPr lang="en-US" altLang="en-US" sz="2800" smtClean="0"/>
              <a:t> to node </a:t>
            </a:r>
            <a:r>
              <a:rPr lang="en-US" altLang="en-US" sz="2800" i="1" smtClean="0"/>
              <a:t>x</a:t>
            </a:r>
            <a:r>
              <a:rPr lang="en-US" altLang="en-US" sz="2800" smtClean="0"/>
              <a:t>, along with the back edge (</a:t>
            </a:r>
            <a:r>
              <a:rPr lang="en-US" altLang="en-US" sz="2800" i="1" smtClean="0"/>
              <a:t>x,h, l</a:t>
            </a:r>
            <a:r>
              <a:rPr lang="en-US" altLang="en-US" sz="2800" smtClean="0"/>
              <a:t>).</a:t>
            </a:r>
          </a:p>
          <a:p>
            <a:pPr marL="398463" indent="-398463" eaLnBrk="1" hangingPunct="1"/>
            <a:endParaRPr lang="en-US" altLang="en-US" sz="2800" smtClean="0"/>
          </a:p>
          <a:p>
            <a:pPr marL="398463" indent="-398463" eaLnBrk="1" hangingPunct="1"/>
            <a:r>
              <a:rPr lang="en-US" altLang="en-US" sz="2800" smtClean="0"/>
              <a:t>The </a:t>
            </a:r>
            <a:r>
              <a:rPr lang="en-US" altLang="en-US" sz="2800" i="1" smtClean="0"/>
              <a:t>interval with header h, I(h),</a:t>
            </a:r>
            <a:r>
              <a:rPr lang="en-US" altLang="en-US" sz="2800" smtClean="0"/>
              <a:t> is defined as the union of </a:t>
            </a:r>
            <a:r>
              <a:rPr lang="en-US" altLang="en-US" sz="2800" i="1" smtClean="0"/>
              <a:t>STR</a:t>
            </a:r>
            <a:r>
              <a:rPr lang="en-US" altLang="en-US" sz="2800" smtClean="0"/>
              <a:t>(</a:t>
            </a:r>
            <a:r>
              <a:rPr lang="en-US" altLang="en-US" sz="2800" i="1" smtClean="0"/>
              <a:t>e</a:t>
            </a:r>
            <a:r>
              <a:rPr lang="en-US" altLang="en-US" sz="2800" smtClean="0"/>
              <a:t>) over all back edges </a:t>
            </a:r>
            <a:r>
              <a:rPr lang="en-US" altLang="en-US" sz="2800" i="1" smtClean="0"/>
              <a:t>e</a:t>
            </a:r>
            <a:r>
              <a:rPr lang="en-US" altLang="en-US" sz="2800" smtClean="0"/>
              <a:t> targeted to header node </a:t>
            </a:r>
            <a:r>
              <a:rPr lang="en-US" altLang="en-US" sz="2800" i="1" smtClean="0"/>
              <a:t>h</a:t>
            </a:r>
            <a:r>
              <a:rPr lang="en-US" altLang="en-US" sz="2800" smtClean="0"/>
              <a:t>.</a:t>
            </a:r>
          </a:p>
          <a:p>
            <a:pPr marL="398463" indent="-398463" eaLnBrk="1" hangingPunct="1"/>
            <a:endParaRPr lang="en-US" altLang="en-US" sz="28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421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556DBEE8-68DD-4308-89BE-F15A962B9881}" type="slidenum">
              <a:rPr lang="en-US" altLang="en-US" sz="1400">
                <a:solidFill>
                  <a:srgbClr val="660066"/>
                </a:solidFill>
              </a:rPr>
              <a:pPr eaLnBrk="1" hangingPunct="1">
                <a:spcBef>
                  <a:spcPct val="0"/>
                </a:spcBef>
                <a:buClrTx/>
                <a:buSzTx/>
                <a:buFontTx/>
                <a:buNone/>
              </a:pPr>
              <a:t>79</a:t>
            </a:fld>
            <a:endParaRPr lang="en-US" altLang="en-US" sz="1400">
              <a:solidFill>
                <a:srgbClr val="660066"/>
              </a:solidFill>
            </a:endParaRPr>
          </a:p>
        </p:txBody>
      </p:sp>
      <p:sp>
        <p:nvSpPr>
          <p:cNvPr id="94212" name="Rectangle 2"/>
          <p:cNvSpPr>
            <a:spLocks noGrp="1" noChangeArrowheads="1"/>
          </p:cNvSpPr>
          <p:nvPr>
            <p:ph type="title"/>
          </p:nvPr>
        </p:nvSpPr>
        <p:spPr>
          <a:xfrm>
            <a:off x="1149350" y="531813"/>
            <a:ext cx="7302500" cy="712787"/>
          </a:xfrm>
        </p:spPr>
        <p:txBody>
          <a:bodyPr/>
          <a:lstStyle/>
          <a:p>
            <a:pPr eaLnBrk="1" hangingPunct="1"/>
            <a:r>
              <a:rPr lang="en-US" altLang="en-US" sz="3600" smtClean="0"/>
              <a:t>Loop Nesting Structure of a Control Flow Graph (Contd.)</a:t>
            </a:r>
          </a:p>
        </p:txBody>
      </p:sp>
      <p:sp>
        <p:nvSpPr>
          <p:cNvPr id="94213" name="Rectangle 3"/>
          <p:cNvSpPr>
            <a:spLocks noGrp="1" noChangeArrowheads="1"/>
          </p:cNvSpPr>
          <p:nvPr>
            <p:ph type="body" idx="1"/>
          </p:nvPr>
        </p:nvSpPr>
        <p:spPr>
          <a:xfrm>
            <a:off x="422275" y="1646238"/>
            <a:ext cx="8437563" cy="4991100"/>
          </a:xfrm>
        </p:spPr>
        <p:txBody>
          <a:bodyPr/>
          <a:lstStyle/>
          <a:p>
            <a:pPr marL="398463" indent="-398463" eaLnBrk="1" hangingPunct="1"/>
            <a:r>
              <a:rPr lang="en-US" altLang="en-US" smtClean="0"/>
              <a:t>Interval nesting is defined by the subgraph relationship. </a:t>
            </a:r>
            <a:r>
              <a:rPr lang="en-US" altLang="en-US" i="1" smtClean="0"/>
              <a:t>I</a:t>
            </a:r>
            <a:r>
              <a:rPr lang="en-US" altLang="en-US" smtClean="0"/>
              <a:t>(</a:t>
            </a:r>
            <a:r>
              <a:rPr lang="en-US" altLang="en-US" i="1" smtClean="0"/>
              <a:t>h</a:t>
            </a:r>
            <a:r>
              <a:rPr lang="en-US" altLang="en-US" baseline="-25000" smtClean="0"/>
              <a:t>1</a:t>
            </a:r>
            <a:r>
              <a:rPr lang="en-US" altLang="en-US" smtClean="0"/>
              <a:t>) is a subinterval of </a:t>
            </a:r>
            <a:r>
              <a:rPr lang="en-US" altLang="en-US" i="1" smtClean="0"/>
              <a:t>I</a:t>
            </a:r>
            <a:r>
              <a:rPr lang="en-US" altLang="en-US" smtClean="0"/>
              <a:t>(</a:t>
            </a:r>
            <a:r>
              <a:rPr lang="en-US" altLang="en-US" i="1" smtClean="0"/>
              <a:t>h</a:t>
            </a:r>
            <a:r>
              <a:rPr lang="en-US" altLang="en-US" baseline="-25000" smtClean="0"/>
              <a:t>2</a:t>
            </a:r>
            <a:r>
              <a:rPr lang="en-US" altLang="en-US" smtClean="0"/>
              <a:t>) if </a:t>
            </a:r>
            <a:r>
              <a:rPr lang="en-US" altLang="en-US" i="1" smtClean="0"/>
              <a:t>I</a:t>
            </a:r>
            <a:r>
              <a:rPr lang="en-US" altLang="en-US" smtClean="0"/>
              <a:t>(</a:t>
            </a:r>
            <a:r>
              <a:rPr lang="en-US" altLang="en-US" i="1" smtClean="0"/>
              <a:t>h</a:t>
            </a:r>
            <a:r>
              <a:rPr lang="en-US" altLang="en-US" baseline="-25000" smtClean="0"/>
              <a:t>1</a:t>
            </a:r>
            <a:r>
              <a:rPr lang="en-US" altLang="en-US" smtClean="0"/>
              <a:t>) is a </a:t>
            </a:r>
            <a:r>
              <a:rPr lang="en-US" altLang="en-US" smtClean="0">
                <a:solidFill>
                  <a:srgbClr val="660066"/>
                </a:solidFill>
              </a:rPr>
              <a:t>subgraph</a:t>
            </a:r>
            <a:r>
              <a:rPr lang="en-US" altLang="en-US" smtClean="0"/>
              <a:t> of </a:t>
            </a:r>
            <a:r>
              <a:rPr lang="en-US" altLang="en-US" i="1" smtClean="0"/>
              <a:t>I</a:t>
            </a:r>
            <a:r>
              <a:rPr lang="en-US" altLang="en-US" smtClean="0"/>
              <a:t>(</a:t>
            </a:r>
            <a:r>
              <a:rPr lang="en-US" altLang="en-US" i="1" smtClean="0"/>
              <a:t>h</a:t>
            </a:r>
            <a:r>
              <a:rPr lang="en-US" altLang="en-US" baseline="-25000" smtClean="0"/>
              <a:t>2</a:t>
            </a:r>
            <a:r>
              <a:rPr lang="en-US" altLang="en-US" smtClean="0"/>
              <a:t>)</a:t>
            </a:r>
          </a:p>
          <a:p>
            <a:pPr marL="398463" indent="-398463" eaLnBrk="1" hangingPunct="1"/>
            <a:endParaRPr lang="en-US" altLang="en-US" smtClean="0"/>
          </a:p>
          <a:p>
            <a:pPr marL="398463" indent="-398463" eaLnBrk="1" hangingPunct="1"/>
            <a:r>
              <a:rPr lang="en-US" altLang="en-US" smtClean="0"/>
              <a:t>The </a:t>
            </a:r>
            <a:r>
              <a:rPr lang="en-US" altLang="en-US" smtClean="0">
                <a:solidFill>
                  <a:srgbClr val="660066"/>
                </a:solidFill>
              </a:rPr>
              <a:t>interval nesting relation</a:t>
            </a:r>
            <a:r>
              <a:rPr lang="en-US" altLang="en-US" smtClean="0"/>
              <a:t> can then be represented by a unique interval nesting tree (or forest of trees)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A typical CFG</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574800"/>
            <a:ext cx="8794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 Box 4"/>
          <p:cNvSpPr txBox="1">
            <a:spLocks noChangeArrowheads="1"/>
          </p:cNvSpPr>
          <p:nvPr/>
        </p:nvSpPr>
        <p:spPr bwMode="auto">
          <a:xfrm>
            <a:off x="990600" y="1651000"/>
            <a:ext cx="3124200" cy="4737100"/>
          </a:xfrm>
          <a:prstGeom prst="rect">
            <a:avLst/>
          </a:prstGeom>
          <a:solidFill>
            <a:srgbClr val="E1FFC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600">
                <a:solidFill>
                  <a:schemeClr val="tx2"/>
                </a:solidFill>
                <a:latin typeface="Lucida Sans Unicode" panose="020B0602030504020204" pitchFamily="34" charset="0"/>
              </a:rPr>
              <a:t>main(int argc, char *argv[ ])</a:t>
            </a:r>
          </a:p>
          <a:p>
            <a:pPr>
              <a:spcBef>
                <a:spcPct val="50000"/>
              </a:spcBef>
              <a:buClrTx/>
              <a:buSzTx/>
              <a:buFontTx/>
              <a:buNone/>
            </a:pPr>
            <a:r>
              <a:rPr lang="en-US" altLang="en-US" sz="1600">
                <a:solidFill>
                  <a:schemeClr val="tx2"/>
                </a:solidFill>
                <a:latin typeface="Lucida Sans Unicode" panose="020B0602030504020204" pitchFamily="34" charset="0"/>
              </a:rPr>
              <a:t>{</a:t>
            </a:r>
          </a:p>
          <a:p>
            <a:pPr>
              <a:spcBef>
                <a:spcPct val="50000"/>
              </a:spcBef>
              <a:buClrTx/>
              <a:buSzTx/>
              <a:buFontTx/>
              <a:buNone/>
            </a:pPr>
            <a:r>
              <a:rPr lang="en-US" altLang="en-US" sz="1600">
                <a:solidFill>
                  <a:schemeClr val="tx2"/>
                </a:solidFill>
                <a:latin typeface="Lucida Sans Unicode" panose="020B0602030504020204" pitchFamily="34" charset="0"/>
              </a:rPr>
              <a:t>        if (argc == 1) {</a:t>
            </a:r>
          </a:p>
          <a:p>
            <a:pPr>
              <a:spcBef>
                <a:spcPct val="50000"/>
              </a:spcBef>
              <a:buClrTx/>
              <a:buSzTx/>
              <a:buFontTx/>
              <a:buNone/>
            </a:pPr>
            <a:r>
              <a:rPr lang="en-US" altLang="en-US" sz="1600">
                <a:solidFill>
                  <a:schemeClr val="tx2"/>
                </a:solidFill>
                <a:latin typeface="Lucida Sans Unicode" panose="020B0602030504020204" pitchFamily="34" charset="0"/>
              </a:rPr>
              <a:t>           printf("1");</a:t>
            </a:r>
          </a:p>
          <a:p>
            <a:pPr>
              <a:spcBef>
                <a:spcPct val="50000"/>
              </a:spcBef>
              <a:buClrTx/>
              <a:buSzTx/>
              <a:buFontTx/>
              <a:buNone/>
            </a:pPr>
            <a:r>
              <a:rPr lang="en-US" altLang="en-US" sz="1600">
                <a:solidFill>
                  <a:schemeClr val="tx2"/>
                </a:solidFill>
                <a:latin typeface="Lucida Sans Unicode" panose="020B0602030504020204" pitchFamily="34" charset="0"/>
              </a:rPr>
              <a:t>        } else {</a:t>
            </a:r>
          </a:p>
          <a:p>
            <a:pPr>
              <a:spcBef>
                <a:spcPct val="50000"/>
              </a:spcBef>
              <a:buClrTx/>
              <a:buSzTx/>
              <a:buFontTx/>
              <a:buNone/>
            </a:pPr>
            <a:r>
              <a:rPr lang="en-US" altLang="en-US" sz="1600">
                <a:solidFill>
                  <a:schemeClr val="tx2"/>
                </a:solidFill>
                <a:latin typeface="Lucida Sans Unicode" panose="020B0602030504020204" pitchFamily="34" charset="0"/>
              </a:rPr>
              <a:t>           if (argc == 2) {</a:t>
            </a:r>
          </a:p>
          <a:p>
            <a:pPr>
              <a:spcBef>
                <a:spcPct val="50000"/>
              </a:spcBef>
              <a:buClrTx/>
              <a:buSzTx/>
              <a:buFontTx/>
              <a:buNone/>
            </a:pPr>
            <a:r>
              <a:rPr lang="en-US" altLang="en-US" sz="1600">
                <a:solidFill>
                  <a:schemeClr val="tx2"/>
                </a:solidFill>
                <a:latin typeface="Lucida Sans Unicode" panose="020B0602030504020204" pitchFamily="34" charset="0"/>
              </a:rPr>
              <a:t>              printf("2");</a:t>
            </a:r>
          </a:p>
          <a:p>
            <a:pPr>
              <a:spcBef>
                <a:spcPct val="50000"/>
              </a:spcBef>
              <a:buClrTx/>
              <a:buSzTx/>
              <a:buFontTx/>
              <a:buNone/>
            </a:pPr>
            <a:r>
              <a:rPr lang="en-US" altLang="en-US" sz="1600">
                <a:solidFill>
                  <a:schemeClr val="tx2"/>
                </a:solidFill>
                <a:latin typeface="Lucida Sans Unicode" panose="020B0602030504020204" pitchFamily="34" charset="0"/>
              </a:rPr>
              <a:t>           } else {</a:t>
            </a:r>
          </a:p>
          <a:p>
            <a:pPr>
              <a:spcBef>
                <a:spcPct val="50000"/>
              </a:spcBef>
              <a:buClrTx/>
              <a:buSzTx/>
              <a:buFontTx/>
              <a:buNone/>
            </a:pPr>
            <a:r>
              <a:rPr lang="en-US" altLang="en-US" sz="1600">
                <a:solidFill>
                  <a:schemeClr val="tx2"/>
                </a:solidFill>
                <a:latin typeface="Lucida Sans Unicode" panose="020B0602030504020204" pitchFamily="34" charset="0"/>
              </a:rPr>
              <a:t>              printf("others");</a:t>
            </a:r>
          </a:p>
          <a:p>
            <a:pPr>
              <a:spcBef>
                <a:spcPct val="50000"/>
              </a:spcBef>
              <a:buClrTx/>
              <a:buSzTx/>
              <a:buFontTx/>
              <a:buNone/>
            </a:pPr>
            <a:r>
              <a:rPr lang="en-US" altLang="en-US" sz="1600">
                <a:solidFill>
                  <a:schemeClr val="tx2"/>
                </a:solidFill>
                <a:latin typeface="Lucida Sans Unicode" panose="020B0602030504020204" pitchFamily="34" charset="0"/>
              </a:rPr>
              <a:t>           }</a:t>
            </a:r>
          </a:p>
          <a:p>
            <a:pPr>
              <a:spcBef>
                <a:spcPct val="50000"/>
              </a:spcBef>
              <a:buClrTx/>
              <a:buSzTx/>
              <a:buFontTx/>
              <a:buNone/>
            </a:pPr>
            <a:r>
              <a:rPr lang="en-US" altLang="en-US" sz="1600">
                <a:solidFill>
                  <a:schemeClr val="tx2"/>
                </a:solidFill>
                <a:latin typeface="Lucida Sans Unicode" panose="020B0602030504020204" pitchFamily="34" charset="0"/>
              </a:rPr>
              <a:t>        }</a:t>
            </a:r>
          </a:p>
          <a:p>
            <a:pPr>
              <a:spcBef>
                <a:spcPct val="50000"/>
              </a:spcBef>
              <a:buClrTx/>
              <a:buSzTx/>
              <a:buFontTx/>
              <a:buNone/>
            </a:pPr>
            <a:r>
              <a:rPr lang="en-US" altLang="en-US" sz="1600">
                <a:solidFill>
                  <a:schemeClr val="tx2"/>
                </a:solidFill>
                <a:latin typeface="Lucida Sans Unicode" panose="020B0602030504020204" pitchFamily="34" charset="0"/>
              </a:rPr>
              <a:t>        printf("done");</a:t>
            </a:r>
          </a:p>
          <a:p>
            <a:pPr>
              <a:spcBef>
                <a:spcPct val="50000"/>
              </a:spcBef>
              <a:buClrTx/>
              <a:buSzTx/>
              <a:buFontTx/>
              <a:buNone/>
            </a:pPr>
            <a:r>
              <a:rPr lang="en-US" altLang="en-US" sz="1600">
                <a:solidFill>
                  <a:schemeClr val="tx2"/>
                </a:solidFill>
                <a:latin typeface="Lucida Sans Unicode" panose="020B0602030504020204" pitchFamily="34" charset="0"/>
              </a:rPr>
              <a:t>}</a:t>
            </a:r>
          </a:p>
        </p:txBody>
      </p:sp>
      <p:sp>
        <p:nvSpPr>
          <p:cNvPr id="21509" name="Text Box 5"/>
          <p:cNvSpPr txBox="1">
            <a:spLocks noChangeArrowheads="1"/>
          </p:cNvSpPr>
          <p:nvPr/>
        </p:nvSpPr>
        <p:spPr bwMode="auto">
          <a:xfrm>
            <a:off x="7010400" y="19558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BB1</a:t>
            </a:r>
          </a:p>
        </p:txBody>
      </p:sp>
      <p:sp>
        <p:nvSpPr>
          <p:cNvPr id="21510" name="Text Box 6"/>
          <p:cNvSpPr txBox="1">
            <a:spLocks noChangeArrowheads="1"/>
          </p:cNvSpPr>
          <p:nvPr/>
        </p:nvSpPr>
        <p:spPr bwMode="auto">
          <a:xfrm>
            <a:off x="7010400" y="27178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BB2</a:t>
            </a:r>
          </a:p>
        </p:txBody>
      </p:sp>
      <p:sp>
        <p:nvSpPr>
          <p:cNvPr id="21511" name="Text Box 7"/>
          <p:cNvSpPr txBox="1">
            <a:spLocks noChangeArrowheads="1"/>
          </p:cNvSpPr>
          <p:nvPr/>
        </p:nvSpPr>
        <p:spPr bwMode="auto">
          <a:xfrm>
            <a:off x="7086600" y="3403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BB4</a:t>
            </a:r>
          </a:p>
        </p:txBody>
      </p:sp>
      <p:sp>
        <p:nvSpPr>
          <p:cNvPr id="21512" name="Text Box 8"/>
          <p:cNvSpPr txBox="1">
            <a:spLocks noChangeArrowheads="1"/>
          </p:cNvSpPr>
          <p:nvPr/>
        </p:nvSpPr>
        <p:spPr bwMode="auto">
          <a:xfrm>
            <a:off x="5715000" y="3403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ClrTx/>
              <a:buSzTx/>
              <a:buFontTx/>
              <a:buNone/>
            </a:pPr>
            <a:r>
              <a:rPr lang="en-US" altLang="en-US" sz="1200" b="1">
                <a:solidFill>
                  <a:srgbClr val="0066CC"/>
                </a:solidFill>
                <a:latin typeface="Helvetica" panose="020B0604020202020204" pitchFamily="34" charset="0"/>
              </a:rPr>
              <a:t>BB3</a:t>
            </a:r>
          </a:p>
        </p:txBody>
      </p:sp>
      <p:sp>
        <p:nvSpPr>
          <p:cNvPr id="21513" name="Text Box 9"/>
          <p:cNvSpPr txBox="1">
            <a:spLocks noChangeArrowheads="1"/>
          </p:cNvSpPr>
          <p:nvPr/>
        </p:nvSpPr>
        <p:spPr bwMode="auto">
          <a:xfrm>
            <a:off x="7239000" y="4241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BB6</a:t>
            </a:r>
          </a:p>
        </p:txBody>
      </p:sp>
      <p:sp>
        <p:nvSpPr>
          <p:cNvPr id="21514" name="Text Box 10"/>
          <p:cNvSpPr txBox="1">
            <a:spLocks noChangeArrowheads="1"/>
          </p:cNvSpPr>
          <p:nvPr/>
        </p:nvSpPr>
        <p:spPr bwMode="auto">
          <a:xfrm>
            <a:off x="5943600" y="4241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BB5</a:t>
            </a:r>
          </a:p>
        </p:txBody>
      </p:sp>
      <p:sp>
        <p:nvSpPr>
          <p:cNvPr id="21515" name="Text Box 11"/>
          <p:cNvSpPr txBox="1">
            <a:spLocks noChangeArrowheads="1"/>
          </p:cNvSpPr>
          <p:nvPr/>
        </p:nvSpPr>
        <p:spPr bwMode="auto">
          <a:xfrm>
            <a:off x="6934200" y="5156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BB8</a:t>
            </a:r>
          </a:p>
        </p:txBody>
      </p:sp>
      <p:sp>
        <p:nvSpPr>
          <p:cNvPr id="21516" name="Text Box 12"/>
          <p:cNvSpPr txBox="1">
            <a:spLocks noChangeArrowheads="1"/>
          </p:cNvSpPr>
          <p:nvPr/>
        </p:nvSpPr>
        <p:spPr bwMode="auto">
          <a:xfrm>
            <a:off x="6934200" y="5918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200" b="1">
                <a:solidFill>
                  <a:srgbClr val="0066CC"/>
                </a:solidFill>
                <a:latin typeface="Helvetica" panose="020B0604020202020204" pitchFamily="34" charset="0"/>
              </a:rPr>
              <a:t>BB9</a:t>
            </a:r>
          </a:p>
        </p:txBody>
      </p:sp>
      <p:sp>
        <p:nvSpPr>
          <p:cNvPr id="21517" name="Line 13"/>
          <p:cNvSpPr>
            <a:spLocks noChangeShapeType="1"/>
          </p:cNvSpPr>
          <p:nvPr/>
        </p:nvSpPr>
        <p:spPr bwMode="auto">
          <a:xfrm flipV="1">
            <a:off x="1371600" y="2032000"/>
            <a:ext cx="51816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18" name="Line 14"/>
          <p:cNvSpPr>
            <a:spLocks noChangeShapeType="1"/>
          </p:cNvSpPr>
          <p:nvPr/>
        </p:nvSpPr>
        <p:spPr bwMode="auto">
          <a:xfrm>
            <a:off x="3124200" y="2565400"/>
            <a:ext cx="34290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19" name="Freeform 15"/>
          <p:cNvSpPr>
            <a:spLocks/>
          </p:cNvSpPr>
          <p:nvPr/>
        </p:nvSpPr>
        <p:spPr bwMode="auto">
          <a:xfrm>
            <a:off x="3505200" y="4699000"/>
            <a:ext cx="3429000" cy="228600"/>
          </a:xfrm>
          <a:custGeom>
            <a:avLst/>
            <a:gdLst>
              <a:gd name="T0" fmla="*/ 0 w 2160"/>
              <a:gd name="T1" fmla="*/ 0 h 144"/>
              <a:gd name="T2" fmla="*/ 2147483647 w 2160"/>
              <a:gd name="T3" fmla="*/ 362902500 h 144"/>
              <a:gd name="T4" fmla="*/ 2147483647 w 2160"/>
              <a:gd name="T5" fmla="*/ 0 h 144"/>
              <a:gd name="T6" fmla="*/ 0 60000 65536"/>
              <a:gd name="T7" fmla="*/ 0 60000 65536"/>
              <a:gd name="T8" fmla="*/ 0 60000 65536"/>
            </a:gdLst>
            <a:ahLst/>
            <a:cxnLst>
              <a:cxn ang="T6">
                <a:pos x="T0" y="T1"/>
              </a:cxn>
              <a:cxn ang="T7">
                <a:pos x="T2" y="T3"/>
              </a:cxn>
              <a:cxn ang="T8">
                <a:pos x="T4" y="T5"/>
              </a:cxn>
            </a:cxnLst>
            <a:rect l="0" t="0" r="r" b="b"/>
            <a:pathLst>
              <a:path w="2160" h="144">
                <a:moveTo>
                  <a:pt x="0" y="0"/>
                </a:moveTo>
                <a:cubicBezTo>
                  <a:pt x="300" y="72"/>
                  <a:pt x="600" y="144"/>
                  <a:pt x="960" y="144"/>
                </a:cubicBezTo>
                <a:cubicBezTo>
                  <a:pt x="1320" y="144"/>
                  <a:pt x="1960" y="24"/>
                  <a:pt x="2160" y="0"/>
                </a:cubicBezTo>
              </a:path>
            </a:pathLst>
          </a:custGeom>
          <a:noFill/>
          <a:ln w="952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0" name="Line 16"/>
          <p:cNvSpPr>
            <a:spLocks noChangeShapeType="1"/>
          </p:cNvSpPr>
          <p:nvPr/>
        </p:nvSpPr>
        <p:spPr bwMode="auto">
          <a:xfrm flipV="1">
            <a:off x="2971800" y="5232400"/>
            <a:ext cx="36576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1" name="Line 17"/>
          <p:cNvSpPr>
            <a:spLocks noChangeShapeType="1"/>
          </p:cNvSpPr>
          <p:nvPr/>
        </p:nvSpPr>
        <p:spPr bwMode="auto">
          <a:xfrm flipV="1">
            <a:off x="1219200" y="5994400"/>
            <a:ext cx="54102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2" name="Line 18"/>
          <p:cNvSpPr>
            <a:spLocks noChangeShapeType="1"/>
          </p:cNvSpPr>
          <p:nvPr/>
        </p:nvSpPr>
        <p:spPr bwMode="auto">
          <a:xfrm>
            <a:off x="2819400" y="2870200"/>
            <a:ext cx="35814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3" name="Line 19"/>
          <p:cNvSpPr>
            <a:spLocks noChangeShapeType="1"/>
          </p:cNvSpPr>
          <p:nvPr/>
        </p:nvSpPr>
        <p:spPr bwMode="auto">
          <a:xfrm>
            <a:off x="3048000" y="4013200"/>
            <a:ext cx="35052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4" name="Freeform 20"/>
          <p:cNvSpPr>
            <a:spLocks/>
          </p:cNvSpPr>
          <p:nvPr/>
        </p:nvSpPr>
        <p:spPr bwMode="auto">
          <a:xfrm>
            <a:off x="3276600" y="3632200"/>
            <a:ext cx="3505200" cy="317500"/>
          </a:xfrm>
          <a:custGeom>
            <a:avLst/>
            <a:gdLst>
              <a:gd name="T0" fmla="*/ 0 w 2208"/>
              <a:gd name="T1" fmla="*/ 0 h 200"/>
              <a:gd name="T2" fmla="*/ 2147483647 w 2208"/>
              <a:gd name="T3" fmla="*/ 483870000 h 200"/>
              <a:gd name="T4" fmla="*/ 2147483647 w 2208"/>
              <a:gd name="T5" fmla="*/ 120967500 h 200"/>
              <a:gd name="T6" fmla="*/ 0 60000 65536"/>
              <a:gd name="T7" fmla="*/ 0 60000 65536"/>
              <a:gd name="T8" fmla="*/ 0 60000 65536"/>
            </a:gdLst>
            <a:ahLst/>
            <a:cxnLst>
              <a:cxn ang="T6">
                <a:pos x="T0" y="T1"/>
              </a:cxn>
              <a:cxn ang="T7">
                <a:pos x="T2" y="T3"/>
              </a:cxn>
              <a:cxn ang="T8">
                <a:pos x="T4" y="T5"/>
              </a:cxn>
            </a:cxnLst>
            <a:rect l="0" t="0" r="r" b="b"/>
            <a:pathLst>
              <a:path w="2208" h="200">
                <a:moveTo>
                  <a:pt x="0" y="0"/>
                </a:moveTo>
                <a:cubicBezTo>
                  <a:pt x="440" y="92"/>
                  <a:pt x="880" y="184"/>
                  <a:pt x="1248" y="192"/>
                </a:cubicBezTo>
                <a:cubicBezTo>
                  <a:pt x="1616" y="200"/>
                  <a:pt x="2048" y="72"/>
                  <a:pt x="2208" y="48"/>
                </a:cubicBezTo>
              </a:path>
            </a:pathLst>
          </a:custGeom>
          <a:noFill/>
          <a:ln w="952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pic>
        <p:nvPicPr>
          <p:cNvPr id="215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2336800"/>
            <a:ext cx="12271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6" name="Oval 22"/>
          <p:cNvSpPr>
            <a:spLocks noChangeArrowheads="1"/>
          </p:cNvSpPr>
          <p:nvPr/>
        </p:nvSpPr>
        <p:spPr bwMode="auto">
          <a:xfrm>
            <a:off x="6477000" y="2565400"/>
            <a:ext cx="533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27" name="Line 23"/>
          <p:cNvSpPr>
            <a:spLocks noChangeShapeType="1"/>
          </p:cNvSpPr>
          <p:nvPr/>
        </p:nvSpPr>
        <p:spPr bwMode="auto">
          <a:xfrm flipV="1">
            <a:off x="6781800" y="233680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8" name="Line 24"/>
          <p:cNvSpPr>
            <a:spLocks noChangeShapeType="1"/>
          </p:cNvSpPr>
          <p:nvPr/>
        </p:nvSpPr>
        <p:spPr bwMode="auto">
          <a:xfrm>
            <a:off x="6705600" y="3175000"/>
            <a:ext cx="1219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29" name="Oval 25"/>
          <p:cNvSpPr>
            <a:spLocks noChangeArrowheads="1"/>
          </p:cNvSpPr>
          <p:nvPr/>
        </p:nvSpPr>
        <p:spPr bwMode="auto">
          <a:xfrm>
            <a:off x="7620000" y="1955800"/>
            <a:ext cx="1524000" cy="2438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21530" name="Line 26"/>
          <p:cNvSpPr>
            <a:spLocks noChangeShapeType="1"/>
          </p:cNvSpPr>
          <p:nvPr/>
        </p:nvSpPr>
        <p:spPr bwMode="auto">
          <a:xfrm flipV="1">
            <a:off x="8382000" y="1955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31" name="Line 27"/>
          <p:cNvSpPr>
            <a:spLocks noChangeShapeType="1"/>
          </p:cNvSpPr>
          <p:nvPr/>
        </p:nvSpPr>
        <p:spPr bwMode="auto">
          <a:xfrm flipH="1">
            <a:off x="8153400" y="3860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32" name="Line 28"/>
          <p:cNvSpPr>
            <a:spLocks noChangeShapeType="1"/>
          </p:cNvSpPr>
          <p:nvPr/>
        </p:nvSpPr>
        <p:spPr bwMode="auto">
          <a:xfrm>
            <a:off x="8382000" y="38608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33" name="Date Placeholder 1"/>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1534" name="Slide Number Placeholder 2"/>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5A90A31-A74F-46E1-A9BE-20A22D525C1A}" type="slidenum">
              <a:rPr lang="en-US" altLang="en-US" sz="1400">
                <a:solidFill>
                  <a:srgbClr val="660066"/>
                </a:solidFill>
              </a:rPr>
              <a:pPr eaLnBrk="1" hangingPunct="1">
                <a:spcBef>
                  <a:spcPct val="0"/>
                </a:spcBef>
                <a:buClrTx/>
                <a:buSzTx/>
                <a:buFontTx/>
                <a:buNone/>
              </a:pPr>
              <a:t>8</a:t>
            </a:fld>
            <a:endParaRPr lang="en-US" altLang="en-US" sz="1400">
              <a:solidFill>
                <a:srgbClr val="660066"/>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523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5DD8EF1-F5DE-4D09-85EE-D13F6417F27E}" type="slidenum">
              <a:rPr lang="en-US" altLang="en-US" sz="1400">
                <a:solidFill>
                  <a:srgbClr val="660066"/>
                </a:solidFill>
              </a:rPr>
              <a:pPr eaLnBrk="1" hangingPunct="1">
                <a:spcBef>
                  <a:spcPct val="0"/>
                </a:spcBef>
                <a:buClrTx/>
                <a:buSzTx/>
                <a:buFontTx/>
                <a:buNone/>
              </a:pPr>
              <a:t>80</a:t>
            </a:fld>
            <a:endParaRPr lang="en-US" altLang="en-US" sz="1400">
              <a:solidFill>
                <a:srgbClr val="660066"/>
              </a:solidFill>
            </a:endParaRPr>
          </a:p>
        </p:txBody>
      </p:sp>
      <p:sp>
        <p:nvSpPr>
          <p:cNvPr id="95236" name="Rectangle 2"/>
          <p:cNvSpPr>
            <a:spLocks noGrp="1" noChangeArrowheads="1"/>
          </p:cNvSpPr>
          <p:nvPr>
            <p:ph type="title"/>
          </p:nvPr>
        </p:nvSpPr>
        <p:spPr>
          <a:xfrm>
            <a:off x="1149350" y="531813"/>
            <a:ext cx="7302500" cy="712787"/>
          </a:xfrm>
        </p:spPr>
        <p:txBody>
          <a:bodyPr/>
          <a:lstStyle/>
          <a:p>
            <a:pPr eaLnBrk="1" hangingPunct="1"/>
            <a:r>
              <a:rPr lang="en-US" altLang="en-US" sz="3600" smtClean="0"/>
              <a:t>Loop Nesting Structure of a Control Flow Graph (Contd.)</a:t>
            </a:r>
          </a:p>
        </p:txBody>
      </p:sp>
      <p:sp>
        <p:nvSpPr>
          <p:cNvPr id="95237" name="Rectangle 3"/>
          <p:cNvSpPr>
            <a:spLocks noGrp="1" noChangeArrowheads="1"/>
          </p:cNvSpPr>
          <p:nvPr>
            <p:ph type="body" idx="1"/>
          </p:nvPr>
        </p:nvSpPr>
        <p:spPr>
          <a:xfrm>
            <a:off x="436563" y="1646238"/>
            <a:ext cx="8423275" cy="4991100"/>
          </a:xfrm>
        </p:spPr>
        <p:txBody>
          <a:bodyPr/>
          <a:lstStyle/>
          <a:p>
            <a:pPr marL="398463" indent="-398463" eaLnBrk="1" hangingPunct="1"/>
            <a:r>
              <a:rPr lang="en-US" altLang="en-US" smtClean="0"/>
              <a:t>It is convenient to add a pseudo-edge from </a:t>
            </a:r>
            <a:r>
              <a:rPr lang="en-US" altLang="en-US" i="1" smtClean="0"/>
              <a:t>STOP</a:t>
            </a:r>
            <a:r>
              <a:rPr lang="en-US" altLang="en-US" smtClean="0"/>
              <a:t> to </a:t>
            </a:r>
            <a:r>
              <a:rPr lang="en-US" altLang="en-US" i="1" smtClean="0"/>
              <a:t>START</a:t>
            </a:r>
            <a:r>
              <a:rPr lang="en-US" altLang="en-US" smtClean="0"/>
              <a:t> to make </a:t>
            </a:r>
            <a:r>
              <a:rPr lang="en-US" altLang="en-US" i="1" smtClean="0"/>
              <a:t>START</a:t>
            </a:r>
            <a:r>
              <a:rPr lang="en-US" altLang="en-US" smtClean="0"/>
              <a:t> a header node with </a:t>
            </a:r>
            <a:r>
              <a:rPr lang="en-US" altLang="en-US" i="1" smtClean="0"/>
              <a:t>I(START)</a:t>
            </a:r>
            <a:r>
              <a:rPr lang="en-US" altLang="en-US" smtClean="0"/>
              <a:t> = entire CFG, and thus force the interval relation to be a single tree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625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4F1DE8A-4406-4F22-A3FE-E5B504D80C68}" type="slidenum">
              <a:rPr lang="en-US" altLang="en-US" sz="1400">
                <a:solidFill>
                  <a:srgbClr val="660066"/>
                </a:solidFill>
              </a:rPr>
              <a:pPr eaLnBrk="1" hangingPunct="1">
                <a:spcBef>
                  <a:spcPct val="0"/>
                </a:spcBef>
                <a:buClrTx/>
                <a:buSzTx/>
                <a:buFontTx/>
                <a:buNone/>
              </a:pPr>
              <a:t>81</a:t>
            </a:fld>
            <a:endParaRPr lang="en-US" altLang="en-US" sz="1400">
              <a:solidFill>
                <a:srgbClr val="660066"/>
              </a:solidFill>
            </a:endParaRPr>
          </a:p>
        </p:txBody>
      </p:sp>
      <p:sp>
        <p:nvSpPr>
          <p:cNvPr id="96260" name="Rectangle 2"/>
          <p:cNvSpPr>
            <a:spLocks noGrp="1" noChangeArrowheads="1"/>
          </p:cNvSpPr>
          <p:nvPr>
            <p:ph type="title"/>
          </p:nvPr>
        </p:nvSpPr>
        <p:spPr>
          <a:xfrm>
            <a:off x="1135063" y="546100"/>
            <a:ext cx="7816850" cy="550863"/>
          </a:xfrm>
        </p:spPr>
        <p:txBody>
          <a:bodyPr/>
          <a:lstStyle/>
          <a:p>
            <a:pPr eaLnBrk="1" hangingPunct="1"/>
            <a:r>
              <a:rPr lang="en-US" altLang="en-US" sz="4000" smtClean="0"/>
              <a:t>Reducible Control Flow Graphs</a:t>
            </a:r>
          </a:p>
        </p:txBody>
      </p:sp>
      <p:sp>
        <p:nvSpPr>
          <p:cNvPr id="96261" name="Rectangle 3"/>
          <p:cNvSpPr>
            <a:spLocks noGrp="1" noChangeArrowheads="1"/>
          </p:cNvSpPr>
          <p:nvPr>
            <p:ph type="body" idx="1"/>
          </p:nvPr>
        </p:nvSpPr>
        <p:spPr>
          <a:xfrm>
            <a:off x="515938" y="1927225"/>
            <a:ext cx="8067675" cy="2565400"/>
          </a:xfrm>
        </p:spPr>
        <p:txBody>
          <a:bodyPr/>
          <a:lstStyle/>
          <a:p>
            <a:pPr marL="398463" indent="-398463" eaLnBrk="1" hangingPunct="1"/>
            <a:r>
              <a:rPr lang="en-US" altLang="en-US" smtClean="0"/>
              <a:t>A CFG is </a:t>
            </a:r>
            <a:r>
              <a:rPr lang="en-US" altLang="en-US" i="1" smtClean="0">
                <a:solidFill>
                  <a:srgbClr val="FF0000"/>
                </a:solidFill>
              </a:rPr>
              <a:t>reducible</a:t>
            </a:r>
            <a:r>
              <a:rPr lang="en-US" altLang="en-US" smtClean="0"/>
              <a:t> if and only if the directed graph obtained by removing all back-edges is </a:t>
            </a:r>
            <a:r>
              <a:rPr lang="en-US" altLang="en-US" i="1" smtClean="0"/>
              <a:t>acyclic</a:t>
            </a:r>
            <a:r>
              <a:rPr lang="en-US" altLang="en-US" smtClean="0"/>
              <a:t>. This graph is referred to as the </a:t>
            </a:r>
            <a:r>
              <a:rPr lang="en-US" altLang="en-US" i="1" smtClean="0"/>
              <a:t>forward control flow graph.</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descr="30%"/>
          <p:cNvSpPr>
            <a:spLocks noChangeArrowheads="1"/>
          </p:cNvSpPr>
          <p:nvPr/>
        </p:nvSpPr>
        <p:spPr bwMode="auto">
          <a:xfrm>
            <a:off x="1143000" y="2209800"/>
            <a:ext cx="3886200" cy="2819400"/>
          </a:xfrm>
          <a:prstGeom prst="rect">
            <a:avLst/>
          </a:prstGeom>
          <a:pattFill prst="pct30">
            <a:fgClr>
              <a:srgbClr val="FFD7DD"/>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7283" name="Rectangle 3"/>
          <p:cNvSpPr>
            <a:spLocks noChangeArrowheads="1"/>
          </p:cNvSpPr>
          <p:nvPr/>
        </p:nvSpPr>
        <p:spPr bwMode="auto">
          <a:xfrm>
            <a:off x="1981200" y="3276600"/>
            <a:ext cx="1905000" cy="838200"/>
          </a:xfrm>
          <a:prstGeom prst="rect">
            <a:avLst/>
          </a:prstGeom>
          <a:solidFill>
            <a:srgbClr val="E2CCF7"/>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7284" name="Rectangle 4"/>
          <p:cNvSpPr>
            <a:spLocks noGrp="1" noChangeArrowheads="1"/>
          </p:cNvSpPr>
          <p:nvPr>
            <p:ph type="title"/>
          </p:nvPr>
        </p:nvSpPr>
        <p:spPr>
          <a:xfrm>
            <a:off x="1046163" y="595313"/>
            <a:ext cx="7464425" cy="636587"/>
          </a:xfrm>
        </p:spPr>
        <p:txBody>
          <a:bodyPr/>
          <a:lstStyle/>
          <a:p>
            <a:pPr eaLnBrk="1" hangingPunct="1"/>
            <a:r>
              <a:rPr lang="en-US" altLang="en-US" sz="4000" smtClean="0"/>
              <a:t>Example: Interval Structure for a Reducible CFG</a:t>
            </a:r>
          </a:p>
        </p:txBody>
      </p:sp>
      <p:sp>
        <p:nvSpPr>
          <p:cNvPr id="97285" name="Text Box 5"/>
          <p:cNvSpPr txBox="1">
            <a:spLocks noChangeArrowheads="1"/>
          </p:cNvSpPr>
          <p:nvPr/>
        </p:nvSpPr>
        <p:spPr bwMode="auto">
          <a:xfrm>
            <a:off x="1447800" y="3352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7286" name="Line 6"/>
          <p:cNvSpPr>
            <a:spLocks noChangeShapeType="1"/>
          </p:cNvSpPr>
          <p:nvPr/>
        </p:nvSpPr>
        <p:spPr bwMode="auto">
          <a:xfrm>
            <a:off x="2438400" y="3606800"/>
            <a:ext cx="15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287" name="Text Box 7"/>
          <p:cNvSpPr txBox="1">
            <a:spLocks noChangeArrowheads="1"/>
          </p:cNvSpPr>
          <p:nvPr/>
        </p:nvSpPr>
        <p:spPr bwMode="auto">
          <a:xfrm>
            <a:off x="2209800" y="2590800"/>
            <a:ext cx="18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600" b="1">
                <a:solidFill>
                  <a:schemeClr val="tx2"/>
                </a:solidFill>
                <a:latin typeface="Helvetica" panose="020B0604020202020204" pitchFamily="34" charset="0"/>
              </a:rPr>
              <a:t>*</a:t>
            </a:r>
          </a:p>
        </p:txBody>
      </p:sp>
      <p:sp>
        <p:nvSpPr>
          <p:cNvPr id="97288" name="Text Box 8"/>
          <p:cNvSpPr txBox="1">
            <a:spLocks noChangeArrowheads="1"/>
          </p:cNvSpPr>
          <p:nvPr/>
        </p:nvSpPr>
        <p:spPr bwMode="auto">
          <a:xfrm>
            <a:off x="2209800" y="3352800"/>
            <a:ext cx="18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600" b="1">
                <a:solidFill>
                  <a:schemeClr val="tx2"/>
                </a:solidFill>
                <a:latin typeface="Helvetica" panose="020B0604020202020204" pitchFamily="34" charset="0"/>
              </a:rPr>
              <a:t>*</a:t>
            </a:r>
          </a:p>
        </p:txBody>
      </p:sp>
      <p:sp>
        <p:nvSpPr>
          <p:cNvPr id="97289" name="Text Box 9"/>
          <p:cNvSpPr txBox="1">
            <a:spLocks noChangeArrowheads="1"/>
          </p:cNvSpPr>
          <p:nvPr/>
        </p:nvSpPr>
        <p:spPr bwMode="auto">
          <a:xfrm>
            <a:off x="1676400" y="2971800"/>
            <a:ext cx="26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600" b="1">
                <a:solidFill>
                  <a:schemeClr val="tx2"/>
                </a:solidFill>
                <a:latin typeface="Helvetica" panose="020B0604020202020204" pitchFamily="34" charset="0"/>
              </a:rPr>
              <a:t>*</a:t>
            </a:r>
          </a:p>
        </p:txBody>
      </p:sp>
      <p:sp>
        <p:nvSpPr>
          <p:cNvPr id="97290" name="Text Box 10"/>
          <p:cNvSpPr txBox="1">
            <a:spLocks noChangeArrowheads="1"/>
          </p:cNvSpPr>
          <p:nvPr/>
        </p:nvSpPr>
        <p:spPr bwMode="auto">
          <a:xfrm>
            <a:off x="685800" y="3124200"/>
            <a:ext cx="26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600" b="1">
                <a:solidFill>
                  <a:schemeClr val="tx2"/>
                </a:solidFill>
                <a:latin typeface="Helvetica" panose="020B0604020202020204" pitchFamily="34" charset="0"/>
              </a:rPr>
              <a:t>*</a:t>
            </a:r>
          </a:p>
        </p:txBody>
      </p:sp>
      <p:sp>
        <p:nvSpPr>
          <p:cNvPr id="97291" name="Rectangle 11"/>
          <p:cNvSpPr>
            <a:spLocks noChangeArrowheads="1"/>
          </p:cNvSpPr>
          <p:nvPr/>
        </p:nvSpPr>
        <p:spPr bwMode="auto">
          <a:xfrm>
            <a:off x="533400" y="1524000"/>
            <a:ext cx="48768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7292" name="Text Box 12"/>
          <p:cNvSpPr txBox="1">
            <a:spLocks noChangeArrowheads="1"/>
          </p:cNvSpPr>
          <p:nvPr/>
        </p:nvSpPr>
        <p:spPr bwMode="auto">
          <a:xfrm>
            <a:off x="914400" y="5943600"/>
            <a:ext cx="42799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400" b="1">
                <a:solidFill>
                  <a:schemeClr val="tx2"/>
                </a:solidFill>
                <a:latin typeface="Helvetica" panose="020B0604020202020204" pitchFamily="34" charset="0"/>
              </a:rPr>
              <a:t>* </a:t>
            </a:r>
            <a:r>
              <a:rPr lang="en-US" altLang="en-US" sz="1400">
                <a:solidFill>
                  <a:schemeClr val="tx2"/>
                </a:solidFill>
                <a:latin typeface="Helvetica" panose="020B0604020202020204" pitchFamily="34" charset="0"/>
              </a:rPr>
              <a:t>Back edge</a:t>
            </a:r>
          </a:p>
          <a:p>
            <a:pPr>
              <a:spcBef>
                <a:spcPct val="50000"/>
              </a:spcBef>
              <a:buClrTx/>
              <a:buSzTx/>
              <a:buFontTx/>
              <a:buNone/>
            </a:pPr>
            <a:r>
              <a:rPr lang="en-US" altLang="en-US" sz="1400">
                <a:solidFill>
                  <a:schemeClr val="tx2"/>
                </a:solidFill>
                <a:latin typeface="Helvetica" panose="020B0604020202020204" pitchFamily="34" charset="0"/>
              </a:rPr>
              <a:t>          </a:t>
            </a:r>
            <a:r>
              <a:rPr lang="en-US" altLang="en-US" sz="1400" b="1">
                <a:solidFill>
                  <a:schemeClr val="tx2"/>
                </a:solidFill>
                <a:latin typeface="Helvetica" panose="020B0604020202020204" pitchFamily="34" charset="0"/>
              </a:rPr>
              <a:t>INTERVALS IN A CONTROL FLOW GRAPH</a:t>
            </a:r>
          </a:p>
        </p:txBody>
      </p:sp>
      <p:sp>
        <p:nvSpPr>
          <p:cNvPr id="97293" name="Rectangle 13"/>
          <p:cNvSpPr>
            <a:spLocks noChangeArrowheads="1"/>
          </p:cNvSpPr>
          <p:nvPr/>
        </p:nvSpPr>
        <p:spPr bwMode="auto">
          <a:xfrm>
            <a:off x="6858000" y="22860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(START)</a:t>
            </a:r>
          </a:p>
        </p:txBody>
      </p:sp>
      <p:sp>
        <p:nvSpPr>
          <p:cNvPr id="97294" name="Line 14"/>
          <p:cNvSpPr>
            <a:spLocks noChangeShapeType="1"/>
          </p:cNvSpPr>
          <p:nvPr/>
        </p:nvSpPr>
        <p:spPr bwMode="auto">
          <a:xfrm>
            <a:off x="7315200" y="26670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295" name="Rectangle 15"/>
          <p:cNvSpPr>
            <a:spLocks noChangeArrowheads="1"/>
          </p:cNvSpPr>
          <p:nvPr/>
        </p:nvSpPr>
        <p:spPr bwMode="auto">
          <a:xfrm>
            <a:off x="6858000" y="32004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(1)</a:t>
            </a:r>
          </a:p>
        </p:txBody>
      </p:sp>
      <p:sp>
        <p:nvSpPr>
          <p:cNvPr id="97296" name="Line 16"/>
          <p:cNvSpPr>
            <a:spLocks noChangeShapeType="1"/>
          </p:cNvSpPr>
          <p:nvPr/>
        </p:nvSpPr>
        <p:spPr bwMode="auto">
          <a:xfrm>
            <a:off x="7315200" y="35814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297" name="Rectangle 17"/>
          <p:cNvSpPr>
            <a:spLocks noChangeArrowheads="1"/>
          </p:cNvSpPr>
          <p:nvPr/>
        </p:nvSpPr>
        <p:spPr bwMode="auto">
          <a:xfrm>
            <a:off x="6858000" y="41148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(2)</a:t>
            </a:r>
          </a:p>
        </p:txBody>
      </p:sp>
      <p:sp>
        <p:nvSpPr>
          <p:cNvPr id="97298" name="Text Box 18"/>
          <p:cNvSpPr txBox="1">
            <a:spLocks noChangeArrowheads="1"/>
          </p:cNvSpPr>
          <p:nvPr/>
        </p:nvSpPr>
        <p:spPr bwMode="auto">
          <a:xfrm>
            <a:off x="6096000" y="4724400"/>
            <a:ext cx="243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INTERVAL NESTING TREE</a:t>
            </a:r>
          </a:p>
        </p:txBody>
      </p:sp>
      <p:sp>
        <p:nvSpPr>
          <p:cNvPr id="97299" name="Text Box 19"/>
          <p:cNvSpPr txBox="1">
            <a:spLocks noChangeArrowheads="1"/>
          </p:cNvSpPr>
          <p:nvPr/>
        </p:nvSpPr>
        <p:spPr bwMode="auto">
          <a:xfrm>
            <a:off x="3352800" y="16383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b="1">
                <a:solidFill>
                  <a:schemeClr val="tx2"/>
                </a:solidFill>
                <a:latin typeface="Times New Roman" panose="02020603050405020304" pitchFamily="18" charset="0"/>
              </a:rPr>
              <a:t>I</a:t>
            </a:r>
            <a:r>
              <a:rPr lang="en-US" altLang="en-US" sz="1800" b="1">
                <a:solidFill>
                  <a:schemeClr val="tx2"/>
                </a:solidFill>
                <a:latin typeface="Helvetica" panose="020B0604020202020204" pitchFamily="34" charset="0"/>
              </a:rPr>
              <a:t>(START)</a:t>
            </a:r>
            <a:endParaRPr lang="en-US" altLang="en-US" sz="1400" b="1">
              <a:solidFill>
                <a:schemeClr val="tx2"/>
              </a:solidFill>
              <a:latin typeface="Helvetica" panose="020B0604020202020204" pitchFamily="34" charset="0"/>
            </a:endParaRPr>
          </a:p>
        </p:txBody>
      </p:sp>
      <p:sp>
        <p:nvSpPr>
          <p:cNvPr id="97300" name="Rectangle 20"/>
          <p:cNvSpPr>
            <a:spLocks noChangeArrowheads="1"/>
          </p:cNvSpPr>
          <p:nvPr/>
        </p:nvSpPr>
        <p:spPr bwMode="auto">
          <a:xfrm>
            <a:off x="2438400" y="1752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97301" name="Line 21"/>
          <p:cNvSpPr>
            <a:spLocks noChangeShapeType="1"/>
          </p:cNvSpPr>
          <p:nvPr/>
        </p:nvSpPr>
        <p:spPr bwMode="auto">
          <a:xfrm>
            <a:off x="2895600" y="2095500"/>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02" name="Rectangle 22"/>
          <p:cNvSpPr>
            <a:spLocks noChangeArrowheads="1"/>
          </p:cNvSpPr>
          <p:nvPr/>
        </p:nvSpPr>
        <p:spPr bwMode="auto">
          <a:xfrm>
            <a:off x="2438400" y="4430713"/>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97303" name="Rectangle 23"/>
          <p:cNvSpPr>
            <a:spLocks noChangeArrowheads="1"/>
          </p:cNvSpPr>
          <p:nvPr/>
        </p:nvSpPr>
        <p:spPr bwMode="auto">
          <a:xfrm>
            <a:off x="2438400" y="53228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97304" name="Line 24"/>
          <p:cNvSpPr>
            <a:spLocks noChangeShapeType="1"/>
          </p:cNvSpPr>
          <p:nvPr/>
        </p:nvSpPr>
        <p:spPr bwMode="auto">
          <a:xfrm>
            <a:off x="2514600" y="3606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05" name="Line 25"/>
          <p:cNvSpPr>
            <a:spLocks noChangeShapeType="1"/>
          </p:cNvSpPr>
          <p:nvPr/>
        </p:nvSpPr>
        <p:spPr bwMode="auto">
          <a:xfrm>
            <a:off x="2895600" y="2987675"/>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06" name="Rectangle 26"/>
          <p:cNvSpPr>
            <a:spLocks noChangeArrowheads="1"/>
          </p:cNvSpPr>
          <p:nvPr/>
        </p:nvSpPr>
        <p:spPr bwMode="auto">
          <a:xfrm>
            <a:off x="2438400" y="353695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97307" name="Line 27"/>
          <p:cNvSpPr>
            <a:spLocks noChangeShapeType="1"/>
          </p:cNvSpPr>
          <p:nvPr/>
        </p:nvSpPr>
        <p:spPr bwMode="auto">
          <a:xfrm>
            <a:off x="2895600" y="3881438"/>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08" name="Line 28"/>
          <p:cNvSpPr>
            <a:spLocks noChangeShapeType="1"/>
          </p:cNvSpPr>
          <p:nvPr/>
        </p:nvSpPr>
        <p:spPr bwMode="auto">
          <a:xfrm>
            <a:off x="2895600" y="4773613"/>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09" name="Text Box 29"/>
          <p:cNvSpPr txBox="1">
            <a:spLocks noChangeArrowheads="1"/>
          </p:cNvSpPr>
          <p:nvPr/>
        </p:nvSpPr>
        <p:spPr bwMode="auto">
          <a:xfrm>
            <a:off x="2971800" y="221932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7310" name="Text Box 30"/>
          <p:cNvSpPr txBox="1">
            <a:spLocks noChangeArrowheads="1"/>
          </p:cNvSpPr>
          <p:nvPr/>
        </p:nvSpPr>
        <p:spPr bwMode="auto">
          <a:xfrm>
            <a:off x="1981200" y="26304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7311" name="Text Box 31"/>
          <p:cNvSpPr txBox="1">
            <a:spLocks noChangeArrowheads="1"/>
          </p:cNvSpPr>
          <p:nvPr/>
        </p:nvSpPr>
        <p:spPr bwMode="auto">
          <a:xfrm>
            <a:off x="1981200" y="35925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7312" name="Text Box 32"/>
          <p:cNvSpPr txBox="1">
            <a:spLocks noChangeArrowheads="1"/>
          </p:cNvSpPr>
          <p:nvPr/>
        </p:nvSpPr>
        <p:spPr bwMode="auto">
          <a:xfrm>
            <a:off x="2971800" y="31115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7313" name="Text Box 33"/>
          <p:cNvSpPr txBox="1">
            <a:spLocks noChangeArrowheads="1"/>
          </p:cNvSpPr>
          <p:nvPr/>
        </p:nvSpPr>
        <p:spPr bwMode="auto">
          <a:xfrm>
            <a:off x="2895600" y="39354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7314" name="Text Box 34"/>
          <p:cNvSpPr txBox="1">
            <a:spLocks noChangeArrowheads="1"/>
          </p:cNvSpPr>
          <p:nvPr/>
        </p:nvSpPr>
        <p:spPr bwMode="auto">
          <a:xfrm>
            <a:off x="2895600" y="48275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7315" name="Text Box 35"/>
          <p:cNvSpPr txBox="1">
            <a:spLocks noChangeArrowheads="1"/>
          </p:cNvSpPr>
          <p:nvPr/>
        </p:nvSpPr>
        <p:spPr bwMode="auto">
          <a:xfrm>
            <a:off x="4114800" y="3352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7316" name="Freeform 36"/>
          <p:cNvSpPr>
            <a:spLocks/>
          </p:cNvSpPr>
          <p:nvPr/>
        </p:nvSpPr>
        <p:spPr bwMode="auto">
          <a:xfrm>
            <a:off x="2286000" y="335280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17" name="Rectangle 37"/>
          <p:cNvSpPr>
            <a:spLocks noChangeArrowheads="1"/>
          </p:cNvSpPr>
          <p:nvPr/>
        </p:nvSpPr>
        <p:spPr bwMode="auto">
          <a:xfrm>
            <a:off x="2438400" y="26670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97318" name="Freeform 38"/>
          <p:cNvSpPr>
            <a:spLocks/>
          </p:cNvSpPr>
          <p:nvPr/>
        </p:nvSpPr>
        <p:spPr bwMode="auto">
          <a:xfrm>
            <a:off x="2286000" y="248285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19" name="Text Box 39"/>
          <p:cNvSpPr txBox="1">
            <a:spLocks noChangeArrowheads="1"/>
          </p:cNvSpPr>
          <p:nvPr/>
        </p:nvSpPr>
        <p:spPr bwMode="auto">
          <a:xfrm>
            <a:off x="3352800" y="26670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b="1">
                <a:solidFill>
                  <a:schemeClr val="tx2"/>
                </a:solidFill>
                <a:latin typeface="Times New Roman" panose="02020603050405020304" pitchFamily="18" charset="0"/>
              </a:rPr>
              <a:t>I</a:t>
            </a:r>
            <a:r>
              <a:rPr lang="en-US" altLang="en-US" sz="1800" b="1">
                <a:solidFill>
                  <a:schemeClr val="tx2"/>
                </a:solidFill>
                <a:latin typeface="Helvetica" panose="020B0604020202020204" pitchFamily="34" charset="0"/>
              </a:rPr>
              <a:t>(1)</a:t>
            </a:r>
            <a:endParaRPr lang="en-US" altLang="en-US" sz="1400" b="1">
              <a:solidFill>
                <a:schemeClr val="tx2"/>
              </a:solidFill>
              <a:latin typeface="Helvetica" panose="020B0604020202020204" pitchFamily="34" charset="0"/>
            </a:endParaRPr>
          </a:p>
        </p:txBody>
      </p:sp>
      <p:sp>
        <p:nvSpPr>
          <p:cNvPr id="97320" name="Text Box 40"/>
          <p:cNvSpPr txBox="1">
            <a:spLocks noChangeArrowheads="1"/>
          </p:cNvSpPr>
          <p:nvPr/>
        </p:nvSpPr>
        <p:spPr bwMode="auto">
          <a:xfrm>
            <a:off x="3276600" y="3505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b="1">
                <a:solidFill>
                  <a:schemeClr val="tx2"/>
                </a:solidFill>
                <a:latin typeface="Times New Roman" panose="02020603050405020304" pitchFamily="18" charset="0"/>
              </a:rPr>
              <a:t>I</a:t>
            </a:r>
            <a:r>
              <a:rPr lang="en-US" altLang="en-US" sz="1800" b="1">
                <a:solidFill>
                  <a:schemeClr val="tx2"/>
                </a:solidFill>
                <a:latin typeface="Helvetica" panose="020B0604020202020204" pitchFamily="34" charset="0"/>
              </a:rPr>
              <a:t>(2)</a:t>
            </a:r>
            <a:endParaRPr lang="en-US" altLang="en-US" sz="1400" b="1">
              <a:solidFill>
                <a:schemeClr val="tx2"/>
              </a:solidFill>
              <a:latin typeface="Helvetica" panose="020B0604020202020204" pitchFamily="34" charset="0"/>
            </a:endParaRPr>
          </a:p>
        </p:txBody>
      </p:sp>
      <p:sp>
        <p:nvSpPr>
          <p:cNvPr id="97321" name="Freeform 41"/>
          <p:cNvSpPr>
            <a:spLocks/>
          </p:cNvSpPr>
          <p:nvPr/>
        </p:nvSpPr>
        <p:spPr bwMode="auto">
          <a:xfrm>
            <a:off x="3352800" y="2019300"/>
            <a:ext cx="812800" cy="3568700"/>
          </a:xfrm>
          <a:custGeom>
            <a:avLst/>
            <a:gdLst>
              <a:gd name="T0" fmla="*/ 0 w 512"/>
              <a:gd name="T1" fmla="*/ 60483750 h 2248"/>
              <a:gd name="T2" fmla="*/ 604837500 w 512"/>
              <a:gd name="T3" fmla="*/ 60483750 h 2248"/>
              <a:gd name="T4" fmla="*/ 967740000 w 512"/>
              <a:gd name="T5" fmla="*/ 423386250 h 2248"/>
              <a:gd name="T6" fmla="*/ 1209675000 w 512"/>
              <a:gd name="T7" fmla="*/ 1633061250 h 2248"/>
              <a:gd name="T8" fmla="*/ 1088707500 w 512"/>
              <a:gd name="T9" fmla="*/ 2147483647 h 2248"/>
              <a:gd name="T10" fmla="*/ 0 w 512"/>
              <a:gd name="T11" fmla="*/ 2147483647 h 2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2" h="2248">
                <a:moveTo>
                  <a:pt x="0" y="24"/>
                </a:moveTo>
                <a:cubicBezTo>
                  <a:pt x="88" y="12"/>
                  <a:pt x="176" y="0"/>
                  <a:pt x="240" y="24"/>
                </a:cubicBezTo>
                <a:cubicBezTo>
                  <a:pt x="304" y="48"/>
                  <a:pt x="344" y="64"/>
                  <a:pt x="384" y="168"/>
                </a:cubicBezTo>
                <a:cubicBezTo>
                  <a:pt x="424" y="272"/>
                  <a:pt x="472" y="344"/>
                  <a:pt x="480" y="648"/>
                </a:cubicBezTo>
                <a:cubicBezTo>
                  <a:pt x="488" y="952"/>
                  <a:pt x="512" y="1736"/>
                  <a:pt x="432" y="1992"/>
                </a:cubicBezTo>
                <a:cubicBezTo>
                  <a:pt x="352" y="2248"/>
                  <a:pt x="176" y="2216"/>
                  <a:pt x="0" y="218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22" name="Freeform 42"/>
          <p:cNvSpPr>
            <a:spLocks/>
          </p:cNvSpPr>
          <p:nvPr/>
        </p:nvSpPr>
        <p:spPr bwMode="auto">
          <a:xfrm>
            <a:off x="838200" y="1905000"/>
            <a:ext cx="1600200" cy="3657600"/>
          </a:xfrm>
          <a:custGeom>
            <a:avLst/>
            <a:gdLst>
              <a:gd name="T0" fmla="*/ 2147483647 w 792"/>
              <a:gd name="T1" fmla="*/ 2147483647 h 2280"/>
              <a:gd name="T2" fmla="*/ 2147483647 w 792"/>
              <a:gd name="T3" fmla="*/ 2147483647 h 2280"/>
              <a:gd name="T4" fmla="*/ 1273658177 w 792"/>
              <a:gd name="T5" fmla="*/ 2147483647 h 2280"/>
              <a:gd name="T6" fmla="*/ 685815009 w 792"/>
              <a:gd name="T7" fmla="*/ 2147483647 h 2280"/>
              <a:gd name="T8" fmla="*/ 97973861 w 792"/>
              <a:gd name="T9" fmla="*/ 2147483647 h 2280"/>
              <a:gd name="T10" fmla="*/ 97973861 w 792"/>
              <a:gd name="T11" fmla="*/ 1729385469 h 2280"/>
              <a:gd name="T12" fmla="*/ 293921584 w 792"/>
              <a:gd name="T13" fmla="*/ 617638699 h 2280"/>
              <a:gd name="T14" fmla="*/ 1077710455 w 792"/>
              <a:gd name="T15" fmla="*/ 123527419 h 2280"/>
              <a:gd name="T16" fmla="*/ 2147483647 w 792"/>
              <a:gd name="T17" fmla="*/ 0 h 2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2" h="2280">
                <a:moveTo>
                  <a:pt x="792" y="2256"/>
                </a:moveTo>
                <a:cubicBezTo>
                  <a:pt x="760" y="2256"/>
                  <a:pt x="728" y="2256"/>
                  <a:pt x="648" y="2256"/>
                </a:cubicBezTo>
                <a:cubicBezTo>
                  <a:pt x="568" y="2256"/>
                  <a:pt x="392" y="2280"/>
                  <a:pt x="312" y="2256"/>
                </a:cubicBezTo>
                <a:cubicBezTo>
                  <a:pt x="232" y="2232"/>
                  <a:pt x="216" y="2208"/>
                  <a:pt x="168" y="2112"/>
                </a:cubicBezTo>
                <a:cubicBezTo>
                  <a:pt x="120" y="2016"/>
                  <a:pt x="48" y="1920"/>
                  <a:pt x="24" y="1680"/>
                </a:cubicBezTo>
                <a:cubicBezTo>
                  <a:pt x="0" y="1440"/>
                  <a:pt x="16" y="912"/>
                  <a:pt x="24" y="672"/>
                </a:cubicBezTo>
                <a:cubicBezTo>
                  <a:pt x="32" y="432"/>
                  <a:pt x="32" y="344"/>
                  <a:pt x="72" y="240"/>
                </a:cubicBezTo>
                <a:cubicBezTo>
                  <a:pt x="112" y="136"/>
                  <a:pt x="144" y="88"/>
                  <a:pt x="264" y="48"/>
                </a:cubicBezTo>
                <a:cubicBezTo>
                  <a:pt x="384" y="8"/>
                  <a:pt x="588" y="4"/>
                  <a:pt x="792" y="0"/>
                </a:cubicBezTo>
              </a:path>
            </a:pathLst>
          </a:custGeom>
          <a:noFill/>
          <a:ln w="9525" cap="flat" cmpd="sng">
            <a:solidFill>
              <a:schemeClr val="tx1"/>
            </a:solidFill>
            <a:prstDash val="dash"/>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23" name="Freeform 43"/>
          <p:cNvSpPr>
            <a:spLocks/>
          </p:cNvSpPr>
          <p:nvPr/>
        </p:nvSpPr>
        <p:spPr bwMode="auto">
          <a:xfrm>
            <a:off x="1790700" y="2362200"/>
            <a:ext cx="977900" cy="2260600"/>
          </a:xfrm>
          <a:custGeom>
            <a:avLst/>
            <a:gdLst>
              <a:gd name="T0" fmla="*/ 1028223750 w 616"/>
              <a:gd name="T1" fmla="*/ 2147483647 h 1424"/>
              <a:gd name="T2" fmla="*/ 544353750 w 616"/>
              <a:gd name="T3" fmla="*/ 2147483647 h 1424"/>
              <a:gd name="T4" fmla="*/ 181451250 w 616"/>
              <a:gd name="T5" fmla="*/ 2147483647 h 1424"/>
              <a:gd name="T6" fmla="*/ 60483750 w 616"/>
              <a:gd name="T7" fmla="*/ 846772500 h 1424"/>
              <a:gd name="T8" fmla="*/ 544353750 w 616"/>
              <a:gd name="T9" fmla="*/ 120967500 h 1424"/>
              <a:gd name="T10" fmla="*/ 1391126250 w 616"/>
              <a:gd name="T11" fmla="*/ 120967500 h 1424"/>
              <a:gd name="T12" fmla="*/ 1512093750 w 616"/>
              <a:gd name="T13" fmla="*/ 483870000 h 1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6" h="1424">
                <a:moveTo>
                  <a:pt x="408" y="1392"/>
                </a:moveTo>
                <a:cubicBezTo>
                  <a:pt x="340" y="1404"/>
                  <a:pt x="272" y="1416"/>
                  <a:pt x="216" y="1392"/>
                </a:cubicBezTo>
                <a:cubicBezTo>
                  <a:pt x="160" y="1368"/>
                  <a:pt x="104" y="1424"/>
                  <a:pt x="72" y="1248"/>
                </a:cubicBezTo>
                <a:cubicBezTo>
                  <a:pt x="40" y="1072"/>
                  <a:pt x="0" y="536"/>
                  <a:pt x="24" y="336"/>
                </a:cubicBezTo>
                <a:cubicBezTo>
                  <a:pt x="48" y="136"/>
                  <a:pt x="128" y="96"/>
                  <a:pt x="216" y="48"/>
                </a:cubicBezTo>
                <a:cubicBezTo>
                  <a:pt x="304" y="0"/>
                  <a:pt x="488" y="24"/>
                  <a:pt x="552" y="48"/>
                </a:cubicBezTo>
                <a:cubicBezTo>
                  <a:pt x="616" y="72"/>
                  <a:pt x="608" y="132"/>
                  <a:pt x="600" y="192"/>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7324" name="Date Placeholder 1"/>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7325" name="Slide Number Placeholder 2"/>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65CCA0B-7EAC-4500-9DB4-4F41E0034EAA}" type="slidenum">
              <a:rPr lang="en-US" altLang="en-US" sz="1400">
                <a:solidFill>
                  <a:srgbClr val="660066"/>
                </a:solidFill>
              </a:rPr>
              <a:pPr eaLnBrk="1" hangingPunct="1">
                <a:spcBef>
                  <a:spcPct val="0"/>
                </a:spcBef>
                <a:buClrTx/>
                <a:buSzTx/>
                <a:buFontTx/>
                <a:buNone/>
              </a:pPr>
              <a:t>82</a:t>
            </a:fld>
            <a:endParaRPr lang="en-US" altLang="en-US" sz="1400">
              <a:solidFill>
                <a:srgbClr val="660066"/>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447800" y="2590800"/>
            <a:ext cx="1524000" cy="1447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8307" name="Freeform 3"/>
          <p:cNvSpPr>
            <a:spLocks/>
          </p:cNvSpPr>
          <p:nvPr/>
        </p:nvSpPr>
        <p:spPr bwMode="auto">
          <a:xfrm>
            <a:off x="2590800" y="3048000"/>
            <a:ext cx="1447800" cy="228600"/>
          </a:xfrm>
          <a:custGeom>
            <a:avLst/>
            <a:gdLst>
              <a:gd name="T0" fmla="*/ 2147483647 w 912"/>
              <a:gd name="T1" fmla="*/ 0 h 208"/>
              <a:gd name="T2" fmla="*/ 1814512500 w 912"/>
              <a:gd name="T3" fmla="*/ 173936025 h 208"/>
              <a:gd name="T4" fmla="*/ 604837500 w 912"/>
              <a:gd name="T5" fmla="*/ 231913601 h 208"/>
              <a:gd name="T6" fmla="*/ 0 w 912"/>
              <a:gd name="T7" fmla="*/ 57978675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208">
                <a:moveTo>
                  <a:pt x="912" y="0"/>
                </a:moveTo>
                <a:cubicBezTo>
                  <a:pt x="872" y="56"/>
                  <a:pt x="832" y="112"/>
                  <a:pt x="720" y="144"/>
                </a:cubicBezTo>
                <a:cubicBezTo>
                  <a:pt x="608" y="176"/>
                  <a:pt x="360" y="208"/>
                  <a:pt x="240" y="192"/>
                </a:cubicBezTo>
                <a:cubicBezTo>
                  <a:pt x="120" y="176"/>
                  <a:pt x="40" y="72"/>
                  <a:pt x="0" y="4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08" name="Line 4"/>
          <p:cNvSpPr>
            <a:spLocks noChangeShapeType="1"/>
          </p:cNvSpPr>
          <p:nvPr/>
        </p:nvSpPr>
        <p:spPr bwMode="auto">
          <a:xfrm flipH="1">
            <a:off x="3429000" y="3048000"/>
            <a:ext cx="1066800" cy="1371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09" name="Line 5"/>
          <p:cNvSpPr>
            <a:spLocks noChangeShapeType="1"/>
          </p:cNvSpPr>
          <p:nvPr/>
        </p:nvSpPr>
        <p:spPr bwMode="auto">
          <a:xfrm>
            <a:off x="2286000" y="38862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10" name="Line 6"/>
          <p:cNvSpPr>
            <a:spLocks noChangeShapeType="1"/>
          </p:cNvSpPr>
          <p:nvPr/>
        </p:nvSpPr>
        <p:spPr bwMode="auto">
          <a:xfrm flipH="1">
            <a:off x="2286000" y="22098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11" name="Line 7"/>
          <p:cNvSpPr>
            <a:spLocks noChangeShapeType="1"/>
          </p:cNvSpPr>
          <p:nvPr/>
        </p:nvSpPr>
        <p:spPr bwMode="auto">
          <a:xfrm>
            <a:off x="3505200" y="22098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12" name="Line 8"/>
          <p:cNvSpPr>
            <a:spLocks noChangeShapeType="1"/>
          </p:cNvSpPr>
          <p:nvPr/>
        </p:nvSpPr>
        <p:spPr bwMode="auto">
          <a:xfrm>
            <a:off x="2286000" y="30480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13" name="Rectangle 9"/>
          <p:cNvSpPr>
            <a:spLocks noGrp="1" noChangeArrowheads="1"/>
          </p:cNvSpPr>
          <p:nvPr>
            <p:ph type="title"/>
          </p:nvPr>
        </p:nvSpPr>
        <p:spPr>
          <a:xfrm>
            <a:off x="2058988" y="496888"/>
            <a:ext cx="6808787" cy="892175"/>
          </a:xfrm>
        </p:spPr>
        <p:txBody>
          <a:bodyPr/>
          <a:lstStyle/>
          <a:p>
            <a:pPr eaLnBrk="1" hangingPunct="1"/>
            <a:r>
              <a:rPr lang="en-US" altLang="en-US" sz="4000" smtClean="0"/>
              <a:t>Example: Interval Structure for an Irreducible CFG</a:t>
            </a:r>
            <a:r>
              <a:rPr lang="en-US" altLang="en-US" smtClean="0"/>
              <a:t/>
            </a:r>
            <a:br>
              <a:rPr lang="en-US" altLang="en-US" smtClean="0"/>
            </a:br>
            <a:endParaRPr lang="en-US" altLang="en-US" smtClean="0">
              <a:latin typeface="Arial;Times-Bold;Times-Roman"/>
            </a:endParaRPr>
          </a:p>
        </p:txBody>
      </p:sp>
      <p:sp>
        <p:nvSpPr>
          <p:cNvPr id="98314" name="Rectangle 10"/>
          <p:cNvSpPr>
            <a:spLocks noChangeArrowheads="1"/>
          </p:cNvSpPr>
          <p:nvPr/>
        </p:nvSpPr>
        <p:spPr bwMode="auto">
          <a:xfrm>
            <a:off x="2971800" y="1905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98315" name="Rectangle 11"/>
          <p:cNvSpPr>
            <a:spLocks noChangeArrowheads="1"/>
          </p:cNvSpPr>
          <p:nvPr/>
        </p:nvSpPr>
        <p:spPr bwMode="auto">
          <a:xfrm>
            <a:off x="1828800" y="27432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98316" name="Rectangle 12"/>
          <p:cNvSpPr>
            <a:spLocks noChangeArrowheads="1"/>
          </p:cNvSpPr>
          <p:nvPr/>
        </p:nvSpPr>
        <p:spPr bwMode="auto">
          <a:xfrm>
            <a:off x="3962400" y="27432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98317" name="Rectangle 13"/>
          <p:cNvSpPr>
            <a:spLocks noChangeArrowheads="1"/>
          </p:cNvSpPr>
          <p:nvPr/>
        </p:nvSpPr>
        <p:spPr bwMode="auto">
          <a:xfrm>
            <a:off x="1828800" y="35814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98318" name="Rectangle 14"/>
          <p:cNvSpPr>
            <a:spLocks noChangeArrowheads="1"/>
          </p:cNvSpPr>
          <p:nvPr/>
        </p:nvSpPr>
        <p:spPr bwMode="auto">
          <a:xfrm>
            <a:off x="2895600" y="4419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98319" name="Freeform 15"/>
          <p:cNvSpPr>
            <a:spLocks/>
          </p:cNvSpPr>
          <p:nvPr/>
        </p:nvSpPr>
        <p:spPr bwMode="auto">
          <a:xfrm>
            <a:off x="2514600" y="2476500"/>
            <a:ext cx="1600200" cy="266700"/>
          </a:xfrm>
          <a:custGeom>
            <a:avLst/>
            <a:gdLst>
              <a:gd name="T0" fmla="*/ 0 w 1008"/>
              <a:gd name="T1" fmla="*/ 423386250 h 168"/>
              <a:gd name="T2" fmla="*/ 846772500 w 1008"/>
              <a:gd name="T3" fmla="*/ 60483750 h 168"/>
              <a:gd name="T4" fmla="*/ 1814512500 w 1008"/>
              <a:gd name="T5" fmla="*/ 60483750 h 168"/>
              <a:gd name="T6" fmla="*/ 2147483647 w 1008"/>
              <a:gd name="T7" fmla="*/ 42338625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68">
                <a:moveTo>
                  <a:pt x="0" y="168"/>
                </a:moveTo>
                <a:cubicBezTo>
                  <a:pt x="108" y="108"/>
                  <a:pt x="216" y="48"/>
                  <a:pt x="336" y="24"/>
                </a:cubicBezTo>
                <a:cubicBezTo>
                  <a:pt x="456" y="0"/>
                  <a:pt x="608" y="0"/>
                  <a:pt x="720" y="24"/>
                </a:cubicBezTo>
                <a:cubicBezTo>
                  <a:pt x="832" y="48"/>
                  <a:pt x="960" y="144"/>
                  <a:pt x="1008" y="16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20" name="Text Box 16"/>
          <p:cNvSpPr txBox="1">
            <a:spLocks noChangeArrowheads="1"/>
          </p:cNvSpPr>
          <p:nvPr/>
        </p:nvSpPr>
        <p:spPr bwMode="auto">
          <a:xfrm>
            <a:off x="2438400" y="2133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8321" name="Text Box 17"/>
          <p:cNvSpPr txBox="1">
            <a:spLocks noChangeArrowheads="1"/>
          </p:cNvSpPr>
          <p:nvPr/>
        </p:nvSpPr>
        <p:spPr bwMode="auto">
          <a:xfrm>
            <a:off x="4114800" y="2133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8322" name="Text Box 18"/>
          <p:cNvSpPr txBox="1">
            <a:spLocks noChangeArrowheads="1"/>
          </p:cNvSpPr>
          <p:nvPr/>
        </p:nvSpPr>
        <p:spPr bwMode="auto">
          <a:xfrm>
            <a:off x="3200400" y="2514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8323" name="Text Box 19"/>
          <p:cNvSpPr txBox="1">
            <a:spLocks noChangeArrowheads="1"/>
          </p:cNvSpPr>
          <p:nvPr/>
        </p:nvSpPr>
        <p:spPr bwMode="auto">
          <a:xfrm>
            <a:off x="32004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8324" name="Text Box 20"/>
          <p:cNvSpPr txBox="1">
            <a:spLocks noChangeArrowheads="1"/>
          </p:cNvSpPr>
          <p:nvPr/>
        </p:nvSpPr>
        <p:spPr bwMode="auto">
          <a:xfrm>
            <a:off x="4114800" y="35814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8325" name="Text Box 21"/>
          <p:cNvSpPr txBox="1">
            <a:spLocks noChangeArrowheads="1"/>
          </p:cNvSpPr>
          <p:nvPr/>
        </p:nvSpPr>
        <p:spPr bwMode="auto">
          <a:xfrm>
            <a:off x="2286000" y="31242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8326" name="Text Box 22"/>
          <p:cNvSpPr txBox="1">
            <a:spLocks noChangeArrowheads="1"/>
          </p:cNvSpPr>
          <p:nvPr/>
        </p:nvSpPr>
        <p:spPr bwMode="auto">
          <a:xfrm>
            <a:off x="2895600" y="38862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98327" name="Freeform 23"/>
          <p:cNvSpPr>
            <a:spLocks/>
          </p:cNvSpPr>
          <p:nvPr/>
        </p:nvSpPr>
        <p:spPr bwMode="auto">
          <a:xfrm>
            <a:off x="1651000" y="2971800"/>
            <a:ext cx="177800" cy="863600"/>
          </a:xfrm>
          <a:custGeom>
            <a:avLst/>
            <a:gdLst>
              <a:gd name="T0" fmla="*/ 282257500 w 112"/>
              <a:gd name="T1" fmla="*/ 1330642500 h 544"/>
              <a:gd name="T2" fmla="*/ 40322500 w 112"/>
              <a:gd name="T3" fmla="*/ 1209675000 h 544"/>
              <a:gd name="T4" fmla="*/ 40322500 w 112"/>
              <a:gd name="T5" fmla="*/ 362902500 h 544"/>
              <a:gd name="T6" fmla="*/ 282257500 w 112"/>
              <a:gd name="T7" fmla="*/ 0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544">
                <a:moveTo>
                  <a:pt x="112" y="528"/>
                </a:moveTo>
                <a:cubicBezTo>
                  <a:pt x="72" y="536"/>
                  <a:pt x="32" y="544"/>
                  <a:pt x="16" y="480"/>
                </a:cubicBezTo>
                <a:cubicBezTo>
                  <a:pt x="0" y="416"/>
                  <a:pt x="0" y="224"/>
                  <a:pt x="16" y="144"/>
                </a:cubicBezTo>
                <a:cubicBezTo>
                  <a:pt x="32" y="64"/>
                  <a:pt x="96" y="24"/>
                  <a:pt x="112" y="0"/>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28" name="Text Box 24"/>
          <p:cNvSpPr txBox="1">
            <a:spLocks noChangeArrowheads="1"/>
          </p:cNvSpPr>
          <p:nvPr/>
        </p:nvSpPr>
        <p:spPr bwMode="auto">
          <a:xfrm>
            <a:off x="1447800" y="35052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98329" name="Freeform 25"/>
          <p:cNvSpPr>
            <a:spLocks/>
          </p:cNvSpPr>
          <p:nvPr/>
        </p:nvSpPr>
        <p:spPr bwMode="auto">
          <a:xfrm>
            <a:off x="990600" y="2057400"/>
            <a:ext cx="2362200" cy="3124200"/>
          </a:xfrm>
          <a:custGeom>
            <a:avLst/>
            <a:gdLst>
              <a:gd name="T0" fmla="*/ 2147483647 w 1408"/>
              <a:gd name="T1" fmla="*/ 2147483647 h 1992"/>
              <a:gd name="T2" fmla="*/ 2147483647 w 1408"/>
              <a:gd name="T3" fmla="*/ 2147483647 h 1992"/>
              <a:gd name="T4" fmla="*/ 1801390568 w 1408"/>
              <a:gd name="T5" fmla="*/ 2147483647 h 1992"/>
              <a:gd name="T6" fmla="*/ 585451473 w 1408"/>
              <a:gd name="T7" fmla="*/ 2147483647 h 1992"/>
              <a:gd name="T8" fmla="*/ 45034471 w 1408"/>
              <a:gd name="T9" fmla="*/ 1771052832 h 1992"/>
              <a:gd name="T10" fmla="*/ 855659974 w 1408"/>
              <a:gd name="T11" fmla="*/ 354210880 h 1992"/>
              <a:gd name="T12" fmla="*/ 2147483647 w 1408"/>
              <a:gd name="T13" fmla="*/ 0 h 19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8" h="1992">
                <a:moveTo>
                  <a:pt x="1408" y="1728"/>
                </a:moveTo>
                <a:cubicBezTo>
                  <a:pt x="1352" y="1784"/>
                  <a:pt x="1296" y="1840"/>
                  <a:pt x="1168" y="1872"/>
                </a:cubicBezTo>
                <a:cubicBezTo>
                  <a:pt x="1040" y="1904"/>
                  <a:pt x="800" y="1992"/>
                  <a:pt x="640" y="1920"/>
                </a:cubicBezTo>
                <a:cubicBezTo>
                  <a:pt x="480" y="1848"/>
                  <a:pt x="312" y="1640"/>
                  <a:pt x="208" y="1440"/>
                </a:cubicBezTo>
                <a:cubicBezTo>
                  <a:pt x="104" y="1240"/>
                  <a:pt x="0" y="936"/>
                  <a:pt x="16" y="720"/>
                </a:cubicBezTo>
                <a:cubicBezTo>
                  <a:pt x="32" y="504"/>
                  <a:pt x="112" y="264"/>
                  <a:pt x="304" y="144"/>
                </a:cubicBezTo>
                <a:cubicBezTo>
                  <a:pt x="496" y="24"/>
                  <a:pt x="832" y="12"/>
                  <a:pt x="1168" y="0"/>
                </a:cubicBezTo>
              </a:path>
            </a:pathLst>
          </a:custGeom>
          <a:noFill/>
          <a:ln w="9525" cap="flat" cmpd="sng">
            <a:solidFill>
              <a:schemeClr val="tx1"/>
            </a:solidFill>
            <a:prstDash val="dash"/>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30" name="Text Box 26"/>
          <p:cNvSpPr txBox="1">
            <a:spLocks noChangeArrowheads="1"/>
          </p:cNvSpPr>
          <p:nvPr/>
        </p:nvSpPr>
        <p:spPr bwMode="auto">
          <a:xfrm>
            <a:off x="762000" y="32004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a:t>
            </a:r>
          </a:p>
        </p:txBody>
      </p:sp>
      <p:sp>
        <p:nvSpPr>
          <p:cNvPr id="98331" name="Text Box 27"/>
          <p:cNvSpPr txBox="1">
            <a:spLocks noChangeArrowheads="1"/>
          </p:cNvSpPr>
          <p:nvPr/>
        </p:nvSpPr>
        <p:spPr bwMode="auto">
          <a:xfrm>
            <a:off x="1447800" y="32385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a:t>
            </a:r>
          </a:p>
        </p:txBody>
      </p:sp>
      <p:sp>
        <p:nvSpPr>
          <p:cNvPr id="98332" name="Text Box 28"/>
          <p:cNvSpPr txBox="1">
            <a:spLocks noChangeArrowheads="1"/>
          </p:cNvSpPr>
          <p:nvPr/>
        </p:nvSpPr>
        <p:spPr bwMode="auto">
          <a:xfrm>
            <a:off x="4191000" y="17526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 START</a:t>
            </a:r>
          </a:p>
        </p:txBody>
      </p:sp>
      <p:sp>
        <p:nvSpPr>
          <p:cNvPr id="98333" name="Text Box 29"/>
          <p:cNvSpPr txBox="1">
            <a:spLocks noChangeArrowheads="1"/>
          </p:cNvSpPr>
          <p:nvPr/>
        </p:nvSpPr>
        <p:spPr bwMode="auto">
          <a:xfrm>
            <a:off x="1676400" y="3200400"/>
            <a:ext cx="46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(1)</a:t>
            </a:r>
          </a:p>
        </p:txBody>
      </p:sp>
      <p:sp>
        <p:nvSpPr>
          <p:cNvPr id="98334" name="Rectangle 30"/>
          <p:cNvSpPr>
            <a:spLocks noChangeArrowheads="1"/>
          </p:cNvSpPr>
          <p:nvPr/>
        </p:nvSpPr>
        <p:spPr bwMode="auto">
          <a:xfrm>
            <a:off x="685800" y="1676400"/>
            <a:ext cx="4876800"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98335" name="Text Box 31"/>
          <p:cNvSpPr txBox="1">
            <a:spLocks noChangeArrowheads="1"/>
          </p:cNvSpPr>
          <p:nvPr/>
        </p:nvSpPr>
        <p:spPr bwMode="auto">
          <a:xfrm>
            <a:off x="990600" y="5486400"/>
            <a:ext cx="378777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400" b="1">
                <a:solidFill>
                  <a:schemeClr val="tx2"/>
                </a:solidFill>
                <a:latin typeface="Helvetica" panose="020B0604020202020204" pitchFamily="34" charset="0"/>
              </a:rPr>
              <a:t>* </a:t>
            </a:r>
            <a:r>
              <a:rPr lang="en-US" altLang="en-US" sz="1400">
                <a:solidFill>
                  <a:schemeClr val="tx2"/>
                </a:solidFill>
                <a:latin typeface="Helvetica" panose="020B0604020202020204" pitchFamily="34" charset="0"/>
              </a:rPr>
              <a:t>Back edge</a:t>
            </a:r>
            <a:endParaRPr lang="en-US" altLang="en-US" sz="1400" b="1">
              <a:solidFill>
                <a:schemeClr val="tx2"/>
              </a:solidFill>
              <a:latin typeface="Helvetica" panose="020B0604020202020204" pitchFamily="34" charset="0"/>
            </a:endParaRPr>
          </a:p>
          <a:p>
            <a:pPr>
              <a:spcBef>
                <a:spcPct val="50000"/>
              </a:spcBef>
              <a:buClrTx/>
              <a:buSzTx/>
              <a:buFontTx/>
              <a:buNone/>
            </a:pPr>
            <a:r>
              <a:rPr lang="en-US" altLang="en-US" sz="1400" b="1">
                <a:solidFill>
                  <a:schemeClr val="tx2"/>
                </a:solidFill>
                <a:latin typeface="Helvetica" panose="020B0604020202020204" pitchFamily="34" charset="0"/>
              </a:rPr>
              <a:t>INTERVALS IN A CONTROL FLOW GRAPH</a:t>
            </a:r>
          </a:p>
        </p:txBody>
      </p:sp>
      <p:sp>
        <p:nvSpPr>
          <p:cNvPr id="98336" name="Rectangle 32"/>
          <p:cNvSpPr>
            <a:spLocks noChangeArrowheads="1"/>
          </p:cNvSpPr>
          <p:nvPr/>
        </p:nvSpPr>
        <p:spPr bwMode="auto">
          <a:xfrm>
            <a:off x="7010400" y="22860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(START)</a:t>
            </a:r>
          </a:p>
        </p:txBody>
      </p:sp>
      <p:sp>
        <p:nvSpPr>
          <p:cNvPr id="98337" name="Line 33"/>
          <p:cNvSpPr>
            <a:spLocks noChangeShapeType="1"/>
          </p:cNvSpPr>
          <p:nvPr/>
        </p:nvSpPr>
        <p:spPr bwMode="auto">
          <a:xfrm>
            <a:off x="7467600" y="26670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8338" name="Rectangle 34"/>
          <p:cNvSpPr>
            <a:spLocks noChangeArrowheads="1"/>
          </p:cNvSpPr>
          <p:nvPr/>
        </p:nvSpPr>
        <p:spPr bwMode="auto">
          <a:xfrm>
            <a:off x="7010400" y="32004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Times New Roman" panose="02020603050405020304" pitchFamily="18" charset="0"/>
              </a:rPr>
              <a:t>I</a:t>
            </a:r>
            <a:r>
              <a:rPr lang="en-US" altLang="en-US" sz="1400" b="1">
                <a:solidFill>
                  <a:schemeClr val="tx2"/>
                </a:solidFill>
                <a:latin typeface="Helvetica" panose="020B0604020202020204" pitchFamily="34" charset="0"/>
              </a:rPr>
              <a:t>(1)</a:t>
            </a:r>
          </a:p>
        </p:txBody>
      </p:sp>
      <p:sp>
        <p:nvSpPr>
          <p:cNvPr id="98339" name="Text Box 35"/>
          <p:cNvSpPr txBox="1">
            <a:spLocks noChangeArrowheads="1"/>
          </p:cNvSpPr>
          <p:nvPr/>
        </p:nvSpPr>
        <p:spPr bwMode="auto">
          <a:xfrm>
            <a:off x="6324600" y="3810000"/>
            <a:ext cx="243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INTERVAL NESTING TREE</a:t>
            </a:r>
          </a:p>
        </p:txBody>
      </p:sp>
      <p:sp>
        <p:nvSpPr>
          <p:cNvPr id="98340" name="Date Placeholder 1"/>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8341" name="Slide Number Placeholder 2"/>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13824096-3BFB-42D6-BD14-7522F686D936}" type="slidenum">
              <a:rPr lang="en-US" altLang="en-US" sz="1400">
                <a:solidFill>
                  <a:srgbClr val="660066"/>
                </a:solidFill>
              </a:rPr>
              <a:pPr eaLnBrk="1" hangingPunct="1">
                <a:spcBef>
                  <a:spcPct val="0"/>
                </a:spcBef>
                <a:buClrTx/>
                <a:buSzTx/>
                <a:buFontTx/>
                <a:buNone/>
              </a:pPr>
              <a:t>83</a:t>
            </a:fld>
            <a:endParaRPr lang="en-US" altLang="en-US" sz="1400">
              <a:solidFill>
                <a:srgbClr val="660066"/>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993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33536BBA-5A2E-4233-B123-28FAF74FA270}" type="slidenum">
              <a:rPr lang="en-US" altLang="en-US" sz="1400">
                <a:solidFill>
                  <a:srgbClr val="660066"/>
                </a:solidFill>
              </a:rPr>
              <a:pPr eaLnBrk="1" hangingPunct="1">
                <a:spcBef>
                  <a:spcPct val="0"/>
                </a:spcBef>
                <a:buClrTx/>
                <a:buSzTx/>
                <a:buFontTx/>
                <a:buNone/>
              </a:pPr>
              <a:t>84</a:t>
            </a:fld>
            <a:endParaRPr lang="en-US" altLang="en-US" sz="1400">
              <a:solidFill>
                <a:srgbClr val="660066"/>
              </a:solidFill>
            </a:endParaRPr>
          </a:p>
        </p:txBody>
      </p:sp>
      <p:sp>
        <p:nvSpPr>
          <p:cNvPr id="99332" name="Rectangle 2"/>
          <p:cNvSpPr>
            <a:spLocks noGrp="1" noChangeArrowheads="1"/>
          </p:cNvSpPr>
          <p:nvPr>
            <p:ph type="title"/>
          </p:nvPr>
        </p:nvSpPr>
        <p:spPr>
          <a:xfrm>
            <a:off x="495300" y="354013"/>
            <a:ext cx="8648700" cy="711200"/>
          </a:xfrm>
        </p:spPr>
        <p:txBody>
          <a:bodyPr/>
          <a:lstStyle/>
          <a:p>
            <a:pPr eaLnBrk="1" hangingPunct="1"/>
            <a:r>
              <a:rPr lang="en-US" altLang="en-US" smtClean="0"/>
              <a:t>Data and Control Dependences</a:t>
            </a:r>
          </a:p>
        </p:txBody>
      </p:sp>
      <p:sp>
        <p:nvSpPr>
          <p:cNvPr id="99333" name="Rectangle 3"/>
          <p:cNvSpPr>
            <a:spLocks noGrp="1" noChangeArrowheads="1"/>
          </p:cNvSpPr>
          <p:nvPr>
            <p:ph type="body" idx="1"/>
          </p:nvPr>
        </p:nvSpPr>
        <p:spPr>
          <a:xfrm>
            <a:off x="482600" y="1570038"/>
            <a:ext cx="8661400" cy="4881562"/>
          </a:xfrm>
        </p:spPr>
        <p:txBody>
          <a:bodyPr/>
          <a:lstStyle/>
          <a:p>
            <a:pPr marL="398463" indent="-398463" eaLnBrk="1" hangingPunct="1">
              <a:spcBef>
                <a:spcPct val="0"/>
              </a:spcBef>
              <a:buFont typeface="Arial Unicode MS" panose="020B0604020202020204" pitchFamily="34" charset="-128"/>
              <a:buNone/>
            </a:pPr>
            <a:r>
              <a:rPr lang="en-US" altLang="en-US" sz="2400" u="sng" smtClean="0">
                <a:solidFill>
                  <a:srgbClr val="663300"/>
                </a:solidFill>
              </a:rPr>
              <a:t>Motivation</a:t>
            </a:r>
            <a:r>
              <a:rPr lang="en-US" altLang="en-US" sz="2400" smtClean="0"/>
              <a:t>: identify only the essential control and data</a:t>
            </a:r>
          </a:p>
          <a:p>
            <a:pPr marL="398463" indent="-398463" eaLnBrk="1" hangingPunct="1">
              <a:spcBef>
                <a:spcPct val="0"/>
              </a:spcBef>
              <a:buFont typeface="Arial Unicode MS" panose="020B0604020202020204" pitchFamily="34" charset="-128"/>
              <a:buNone/>
            </a:pPr>
            <a:r>
              <a:rPr lang="en-US" altLang="en-US" sz="2400" smtClean="0"/>
              <a:t>dependences which need to be obeyed by</a:t>
            </a:r>
          </a:p>
          <a:p>
            <a:pPr marL="398463" indent="-398463" eaLnBrk="1" hangingPunct="1">
              <a:spcBef>
                <a:spcPct val="0"/>
              </a:spcBef>
              <a:buFont typeface="Arial Unicode MS" panose="020B0604020202020204" pitchFamily="34" charset="-128"/>
              <a:buNone/>
            </a:pPr>
            <a:r>
              <a:rPr lang="en-US" altLang="en-US" sz="2400" smtClean="0"/>
              <a:t>transformations for code optimization.</a:t>
            </a:r>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r>
              <a:rPr lang="en-US" altLang="en-US" sz="2400" smtClean="0"/>
              <a:t>Program Dependence Graph (PDG) consists of</a:t>
            </a:r>
          </a:p>
          <a:p>
            <a:pPr marL="398463" indent="-398463" eaLnBrk="1" hangingPunct="1">
              <a:spcBef>
                <a:spcPct val="0"/>
              </a:spcBef>
              <a:buFont typeface="Arial Unicode MS" panose="020B0604020202020204" pitchFamily="34" charset="-128"/>
              <a:buNone/>
            </a:pPr>
            <a:r>
              <a:rPr lang="en-US" altLang="en-US" sz="2400" smtClean="0"/>
              <a:t>   1. Set of nodes, as in the CFG</a:t>
            </a:r>
          </a:p>
          <a:p>
            <a:pPr marL="398463" indent="-398463" eaLnBrk="1" hangingPunct="1">
              <a:spcBef>
                <a:spcPct val="0"/>
              </a:spcBef>
              <a:buFont typeface="Arial Unicode MS" panose="020B0604020202020204" pitchFamily="34" charset="-128"/>
              <a:buNone/>
            </a:pPr>
            <a:r>
              <a:rPr lang="en-US" altLang="en-US" sz="2400" smtClean="0"/>
              <a:t>   2. Control dependence edges</a:t>
            </a:r>
          </a:p>
          <a:p>
            <a:pPr marL="398463" indent="-398463" eaLnBrk="1" hangingPunct="1">
              <a:spcBef>
                <a:spcPct val="0"/>
              </a:spcBef>
              <a:buFont typeface="Arial Unicode MS" panose="020B0604020202020204" pitchFamily="34" charset="-128"/>
              <a:buNone/>
            </a:pPr>
            <a:r>
              <a:rPr lang="en-US" altLang="en-US" sz="2400" smtClean="0"/>
              <a:t>   3. Data dependence edges</a:t>
            </a:r>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r>
              <a:rPr lang="en-US" altLang="en-US" sz="2400" smtClean="0"/>
              <a:t>Together, the control and data dependence edges</a:t>
            </a:r>
          </a:p>
          <a:p>
            <a:pPr marL="398463" indent="-398463" eaLnBrk="1" hangingPunct="1">
              <a:spcBef>
                <a:spcPct val="0"/>
              </a:spcBef>
              <a:buFont typeface="Arial Unicode MS" panose="020B0604020202020204" pitchFamily="34" charset="-128"/>
              <a:buNone/>
            </a:pPr>
            <a:r>
              <a:rPr lang="en-US" altLang="en-US" sz="2400" smtClean="0"/>
              <a:t>dictate whether or not a proposed code transformation</a:t>
            </a:r>
          </a:p>
          <a:p>
            <a:pPr marL="398463" indent="-398463" eaLnBrk="1" hangingPunct="1">
              <a:spcBef>
                <a:spcPct val="0"/>
              </a:spcBef>
              <a:buFont typeface="Arial Unicode MS" panose="020B0604020202020204" pitchFamily="34" charset="-128"/>
              <a:buNone/>
            </a:pPr>
            <a:r>
              <a:rPr lang="en-US" altLang="en-US" sz="2400" smtClean="0"/>
              <a:t>is legal.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035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2C8953E-33D8-4275-9FCC-54196DB29897}" type="slidenum">
              <a:rPr lang="en-US" altLang="en-US" sz="1400">
                <a:solidFill>
                  <a:srgbClr val="660066"/>
                </a:solidFill>
              </a:rPr>
              <a:pPr eaLnBrk="1" hangingPunct="1">
                <a:spcBef>
                  <a:spcPct val="0"/>
                </a:spcBef>
                <a:buClrTx/>
                <a:buSzTx/>
                <a:buFontTx/>
                <a:buNone/>
              </a:pPr>
              <a:t>85</a:t>
            </a:fld>
            <a:endParaRPr lang="en-US" altLang="en-US" sz="1400">
              <a:solidFill>
                <a:srgbClr val="660066"/>
              </a:solidFill>
            </a:endParaRPr>
          </a:p>
        </p:txBody>
      </p:sp>
      <p:sp>
        <p:nvSpPr>
          <p:cNvPr id="100356" name="Rectangle 2"/>
          <p:cNvSpPr>
            <a:spLocks noGrp="1" noChangeArrowheads="1"/>
          </p:cNvSpPr>
          <p:nvPr>
            <p:ph type="title"/>
          </p:nvPr>
        </p:nvSpPr>
        <p:spPr/>
        <p:txBody>
          <a:bodyPr/>
          <a:lstStyle/>
          <a:p>
            <a:pPr eaLnBrk="1" hangingPunct="1"/>
            <a:r>
              <a:rPr lang="en-US" altLang="en-US" smtClean="0"/>
              <a:t>Control Dependence Analysis</a:t>
            </a:r>
          </a:p>
        </p:txBody>
      </p:sp>
      <p:sp>
        <p:nvSpPr>
          <p:cNvPr id="100357" name="Rectangle 3"/>
          <p:cNvSpPr>
            <a:spLocks noGrp="1" noChangeArrowheads="1"/>
          </p:cNvSpPr>
          <p:nvPr>
            <p:ph type="body" idx="1"/>
          </p:nvPr>
        </p:nvSpPr>
        <p:spPr>
          <a:xfrm>
            <a:off x="457200" y="1698625"/>
            <a:ext cx="8162925" cy="4427538"/>
          </a:xfrm>
        </p:spPr>
        <p:txBody>
          <a:bodyPr/>
          <a:lstStyle/>
          <a:p>
            <a:pPr marL="463550" indent="-463550" eaLnBrk="1" hangingPunct="1">
              <a:buFont typeface="Arial Unicode MS" panose="020B0604020202020204" pitchFamily="34" charset="-128"/>
              <a:buNone/>
            </a:pPr>
            <a:r>
              <a:rPr lang="en-US" altLang="en-US" sz="2800" smtClean="0"/>
              <a:t>Two related ideas:</a:t>
            </a:r>
          </a:p>
          <a:p>
            <a:pPr marL="463550" indent="-463550" eaLnBrk="1" hangingPunct="1">
              <a:lnSpc>
                <a:spcPct val="0"/>
              </a:lnSpc>
              <a:buFont typeface="Arial Unicode MS" panose="020B0604020202020204" pitchFamily="34" charset="-128"/>
              <a:buNone/>
            </a:pPr>
            <a:endParaRPr lang="en-US" altLang="en-US" sz="2800" smtClean="0"/>
          </a:p>
          <a:p>
            <a:pPr marL="463550" indent="-463550" eaLnBrk="1" hangingPunct="1">
              <a:buFontTx/>
              <a:buAutoNum type="arabicPeriod"/>
            </a:pPr>
            <a:r>
              <a:rPr lang="en-US" altLang="en-US" sz="2800" smtClean="0"/>
              <a:t>Node </a:t>
            </a:r>
            <a:r>
              <a:rPr lang="en-US" altLang="en-US" sz="2800" i="1" smtClean="0"/>
              <a:t>Y</a:t>
            </a:r>
            <a:r>
              <a:rPr lang="en-US" altLang="en-US" sz="2800" smtClean="0"/>
              <a:t> should be </a:t>
            </a:r>
            <a:r>
              <a:rPr lang="en-US" altLang="en-US" sz="2800" smtClean="0">
                <a:solidFill>
                  <a:srgbClr val="663300"/>
                </a:solidFill>
              </a:rPr>
              <a:t>control dependent</a:t>
            </a:r>
            <a:r>
              <a:rPr lang="en-US" altLang="en-US" sz="2800" smtClean="0"/>
              <a:t> on node </a:t>
            </a:r>
            <a:r>
              <a:rPr lang="en-US" altLang="en-US" sz="2800" i="1" smtClean="0"/>
              <a:t>X</a:t>
            </a:r>
            <a:r>
              <a:rPr lang="en-US" altLang="en-US" sz="2800" smtClean="0"/>
              <a:t> if node </a:t>
            </a:r>
            <a:r>
              <a:rPr lang="en-US" altLang="en-US" sz="2800" i="1" smtClean="0"/>
              <a:t>X</a:t>
            </a:r>
            <a:r>
              <a:rPr lang="en-US" altLang="en-US" sz="2800" smtClean="0"/>
              <a:t> evaluates a predicate (conditional branch) which can control whether node </a:t>
            </a:r>
            <a:r>
              <a:rPr lang="en-US" altLang="en-US" sz="2800" i="1" smtClean="0"/>
              <a:t>Y</a:t>
            </a:r>
            <a:r>
              <a:rPr lang="en-US" altLang="en-US" sz="2800" smtClean="0"/>
              <a:t> will subsequently be executed or not. This idea is useful for determining whether node</a:t>
            </a:r>
            <a:r>
              <a:rPr lang="en-US" altLang="en-US" sz="2800" i="1" smtClean="0"/>
              <a:t> Y</a:t>
            </a:r>
            <a:r>
              <a:rPr lang="en-US" altLang="en-US" sz="2800" smtClean="0"/>
              <a:t> </a:t>
            </a:r>
            <a:r>
              <a:rPr lang="en-US" altLang="en-US" sz="2800" smtClean="0">
                <a:solidFill>
                  <a:srgbClr val="660066"/>
                </a:solidFill>
              </a:rPr>
              <a:t>needs to wait</a:t>
            </a:r>
            <a:r>
              <a:rPr lang="en-US" altLang="en-US" sz="2800" smtClean="0"/>
              <a:t> for node </a:t>
            </a:r>
            <a:r>
              <a:rPr lang="en-US" altLang="en-US" sz="2800" i="1" smtClean="0"/>
              <a:t>X</a:t>
            </a:r>
            <a:r>
              <a:rPr lang="en-US" altLang="en-US" sz="2800" smtClean="0"/>
              <a:t> to complete, even though they have no data dependences.</a:t>
            </a:r>
          </a:p>
          <a:p>
            <a:pPr marL="463550" indent="-463550" eaLnBrk="1" hangingPunct="1">
              <a:lnSpc>
                <a:spcPct val="10000"/>
              </a:lnSpc>
              <a:buFont typeface="Arial Unicode MS" panose="020B0604020202020204" pitchFamily="34" charset="-128"/>
              <a:buNone/>
            </a:pPr>
            <a:endParaRPr lang="en-US" altLang="en-US" sz="28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137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8D3BC285-32B4-4516-AD41-6F821537C0AD}" type="slidenum">
              <a:rPr lang="en-US" altLang="en-US" sz="1400">
                <a:solidFill>
                  <a:srgbClr val="660066"/>
                </a:solidFill>
              </a:rPr>
              <a:pPr eaLnBrk="1" hangingPunct="1">
                <a:spcBef>
                  <a:spcPct val="0"/>
                </a:spcBef>
                <a:buClrTx/>
                <a:buSzTx/>
                <a:buFontTx/>
                <a:buNone/>
              </a:pPr>
              <a:t>86</a:t>
            </a:fld>
            <a:endParaRPr lang="en-US" altLang="en-US" sz="1400">
              <a:solidFill>
                <a:srgbClr val="660066"/>
              </a:solidFill>
            </a:endParaRPr>
          </a:p>
        </p:txBody>
      </p:sp>
      <p:sp>
        <p:nvSpPr>
          <p:cNvPr id="101380" name="Rectangle 2"/>
          <p:cNvSpPr>
            <a:spLocks noGrp="1" noChangeArrowheads="1"/>
          </p:cNvSpPr>
          <p:nvPr>
            <p:ph type="title"/>
          </p:nvPr>
        </p:nvSpPr>
        <p:spPr>
          <a:xfrm>
            <a:off x="222250" y="350838"/>
            <a:ext cx="8721725" cy="739775"/>
          </a:xfrm>
        </p:spPr>
        <p:txBody>
          <a:bodyPr/>
          <a:lstStyle/>
          <a:p>
            <a:pPr eaLnBrk="1" hangingPunct="1"/>
            <a:r>
              <a:rPr lang="en-US" altLang="en-US" smtClean="0"/>
              <a:t>Control Dependence </a:t>
            </a:r>
            <a:br>
              <a:rPr lang="en-US" altLang="en-US" smtClean="0"/>
            </a:br>
            <a:r>
              <a:rPr lang="en-US" altLang="en-US" smtClean="0"/>
              <a:t>Analysis (contd.)</a:t>
            </a:r>
          </a:p>
        </p:txBody>
      </p:sp>
      <p:sp>
        <p:nvSpPr>
          <p:cNvPr id="101381" name="Rectangle 3"/>
          <p:cNvSpPr>
            <a:spLocks noGrp="1" noChangeArrowheads="1"/>
          </p:cNvSpPr>
          <p:nvPr>
            <p:ph type="body" idx="1"/>
          </p:nvPr>
        </p:nvSpPr>
        <p:spPr>
          <a:xfrm>
            <a:off x="431800" y="1609725"/>
            <a:ext cx="8434388" cy="4881563"/>
          </a:xfrm>
        </p:spPr>
        <p:txBody>
          <a:bodyPr/>
          <a:lstStyle/>
          <a:p>
            <a:pPr marL="398463" indent="-398463" eaLnBrk="1" hangingPunct="1">
              <a:buFont typeface="Arial Unicode MS" panose="020B0604020202020204" pitchFamily="34" charset="-128"/>
              <a:buNone/>
            </a:pPr>
            <a:r>
              <a:rPr lang="en-US" altLang="en-US" sz="2400" smtClean="0"/>
              <a:t>2. </a:t>
            </a:r>
            <a:r>
              <a:rPr lang="en-US" altLang="en-US" sz="2800" smtClean="0"/>
              <a:t>Two nodes, </a:t>
            </a:r>
            <a:r>
              <a:rPr lang="en-US" altLang="en-US" sz="2800" i="1" smtClean="0"/>
              <a:t>Y</a:t>
            </a:r>
            <a:r>
              <a:rPr lang="en-US" altLang="en-US" sz="2800" smtClean="0"/>
              <a:t> and </a:t>
            </a:r>
            <a:r>
              <a:rPr lang="en-US" altLang="en-US" sz="2800" i="1" smtClean="0"/>
              <a:t>Z</a:t>
            </a:r>
            <a:r>
              <a:rPr lang="en-US" altLang="en-US" sz="2800" smtClean="0"/>
              <a:t>, should be identified as having identical control conditions if in every run of the program, node </a:t>
            </a:r>
            <a:r>
              <a:rPr lang="en-US" altLang="en-US" sz="2800" i="1" smtClean="0"/>
              <a:t>Y</a:t>
            </a:r>
            <a:r>
              <a:rPr lang="en-US" altLang="en-US" sz="2800" smtClean="0"/>
              <a:t> is executed if and only if node </a:t>
            </a:r>
            <a:r>
              <a:rPr lang="en-US" altLang="en-US" sz="2800" i="1" smtClean="0"/>
              <a:t>Z</a:t>
            </a:r>
            <a:r>
              <a:rPr lang="en-US" altLang="en-US" sz="2800" smtClean="0"/>
              <a:t> is executed. This idea is useful for determining whether nodes </a:t>
            </a:r>
            <a:r>
              <a:rPr lang="en-US" altLang="en-US" sz="2800" i="1" smtClean="0"/>
              <a:t>Y</a:t>
            </a:r>
            <a:r>
              <a:rPr lang="en-US" altLang="en-US" sz="2800" smtClean="0"/>
              <a:t> and </a:t>
            </a:r>
            <a:r>
              <a:rPr lang="en-US" altLang="en-US" sz="2800" i="1" smtClean="0"/>
              <a:t>Z</a:t>
            </a:r>
            <a:r>
              <a:rPr lang="en-US" altLang="en-US" sz="2800" smtClean="0"/>
              <a:t> can be made adjacent and executed </a:t>
            </a:r>
            <a:r>
              <a:rPr lang="en-US" altLang="en-US" sz="2800" smtClean="0">
                <a:solidFill>
                  <a:srgbClr val="660066"/>
                </a:solidFill>
              </a:rPr>
              <a:t>concurrently</a:t>
            </a:r>
            <a:r>
              <a:rPr lang="en-US" altLang="en-US" sz="2800" smtClean="0"/>
              <a:t>, even though they may be far apart in the CFG.</a:t>
            </a:r>
          </a:p>
          <a:p>
            <a:pPr marL="398463" indent="-398463" eaLnBrk="1" hangingPunct="1">
              <a:buFont typeface="Arial Unicode MS" panose="020B0604020202020204" pitchFamily="34" charset="-128"/>
              <a:buNone/>
            </a:pPr>
            <a:endParaRPr lang="en-US" altLang="en-US" sz="24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2403" name="Rectangle 2"/>
          <p:cNvSpPr>
            <a:spLocks noGrp="1" noChangeArrowheads="1"/>
          </p:cNvSpPr>
          <p:nvPr>
            <p:ph type="title"/>
          </p:nvPr>
        </p:nvSpPr>
        <p:spPr>
          <a:xfrm>
            <a:off x="0" y="0"/>
            <a:ext cx="8915400" cy="1295400"/>
          </a:xfrm>
        </p:spPr>
        <p:txBody>
          <a:bodyPr/>
          <a:lstStyle/>
          <a:p>
            <a:pPr eaLnBrk="1" hangingPunct="1"/>
            <a:r>
              <a:rPr lang="en-US" altLang="en-US" sz="4000" smtClean="0"/>
              <a:t>Control Dependence: Definition</a:t>
            </a:r>
          </a:p>
        </p:txBody>
      </p:sp>
      <p:sp>
        <p:nvSpPr>
          <p:cNvPr id="102404" name="Rectangle 3"/>
          <p:cNvSpPr>
            <a:spLocks noGrp="1" noChangeArrowheads="1"/>
          </p:cNvSpPr>
          <p:nvPr>
            <p:ph type="body" idx="1"/>
          </p:nvPr>
        </p:nvSpPr>
        <p:spPr/>
        <p:txBody>
          <a:bodyPr/>
          <a:lstStyle/>
          <a:p>
            <a:pPr marL="609600" indent="-609600" eaLnBrk="1" hangingPunct="1">
              <a:buFont typeface="Arial Unicode MS" panose="020B0604020202020204" pitchFamily="34" charset="-128"/>
              <a:buNone/>
            </a:pPr>
            <a:r>
              <a:rPr lang="en-US" altLang="en-US" sz="2400" smtClean="0"/>
              <a:t>[Ferrante et al, 1987]</a:t>
            </a:r>
          </a:p>
          <a:p>
            <a:pPr marL="609600" indent="-609600" eaLnBrk="1" hangingPunct="1">
              <a:buFont typeface="Arial Unicode MS" panose="020B0604020202020204" pitchFamily="34" charset="-128"/>
              <a:buNone/>
            </a:pPr>
            <a:r>
              <a:rPr lang="en-US" altLang="en-US" sz="2800" smtClean="0"/>
              <a:t>Node </a:t>
            </a:r>
            <a:r>
              <a:rPr lang="en-US" altLang="en-US" sz="2800" i="1" smtClean="0"/>
              <a:t>Y</a:t>
            </a:r>
            <a:r>
              <a:rPr lang="en-US" altLang="en-US" sz="2800" smtClean="0"/>
              <a:t> is </a:t>
            </a:r>
            <a:r>
              <a:rPr lang="en-US" altLang="en-US" sz="2800" i="1" smtClean="0">
                <a:solidFill>
                  <a:srgbClr val="FF0000"/>
                </a:solidFill>
              </a:rPr>
              <a:t>control dependent</a:t>
            </a:r>
            <a:r>
              <a:rPr lang="en-US" altLang="en-US" sz="2800" smtClean="0"/>
              <a:t> on node </a:t>
            </a:r>
            <a:r>
              <a:rPr lang="en-US" altLang="en-US" sz="2800" i="1" smtClean="0"/>
              <a:t>X</a:t>
            </a:r>
            <a:r>
              <a:rPr lang="en-US" altLang="en-US" sz="2800" smtClean="0"/>
              <a:t> with label </a:t>
            </a:r>
            <a:r>
              <a:rPr lang="en-US" altLang="en-US" sz="2800" i="1" smtClean="0"/>
              <a:t>L</a:t>
            </a:r>
            <a:r>
              <a:rPr lang="en-US" altLang="en-US" sz="2800" smtClean="0"/>
              <a:t> in </a:t>
            </a:r>
            <a:r>
              <a:rPr lang="en-US" altLang="en-US" sz="2800" i="1" smtClean="0"/>
              <a:t>CFG</a:t>
            </a:r>
            <a:r>
              <a:rPr lang="en-US" altLang="en-US" sz="2800" smtClean="0"/>
              <a:t> if and only if</a:t>
            </a:r>
          </a:p>
          <a:p>
            <a:pPr marL="609600" indent="-609600" eaLnBrk="1" hangingPunct="1">
              <a:lnSpc>
                <a:spcPct val="40000"/>
              </a:lnSpc>
              <a:buFont typeface="Arial Unicode MS" panose="020B0604020202020204" pitchFamily="34" charset="-128"/>
              <a:buNone/>
            </a:pPr>
            <a:endParaRPr lang="en-US" altLang="en-US" sz="2800" smtClean="0"/>
          </a:p>
          <a:p>
            <a:pPr marL="609600" indent="-609600" eaLnBrk="1" hangingPunct="1">
              <a:buFontTx/>
              <a:buAutoNum type="arabicPeriod"/>
            </a:pPr>
            <a:r>
              <a:rPr lang="en-US" altLang="en-US" sz="2800" smtClean="0"/>
              <a:t>there exists a nonnull path </a:t>
            </a:r>
            <a:r>
              <a:rPr lang="en-US" altLang="en-US" sz="2800" i="1" smtClean="0"/>
              <a:t>X</a:t>
            </a:r>
            <a:r>
              <a:rPr lang="en-US" altLang="en-US" sz="2800" smtClean="0"/>
              <a:t> </a:t>
            </a:r>
            <a:r>
              <a:rPr lang="en-US" altLang="en-US" sz="2800" smtClean="0">
                <a:sym typeface="Symbol" panose="05050102010706020507" pitchFamily="18" charset="2"/>
              </a:rPr>
              <a:t> </a:t>
            </a:r>
            <a:r>
              <a:rPr lang="en-US" altLang="en-US" sz="2800" smtClean="0"/>
              <a:t>Y, starting with the edge labeled </a:t>
            </a:r>
            <a:r>
              <a:rPr lang="en-US" altLang="en-US" sz="2800" i="1" smtClean="0"/>
              <a:t>L</a:t>
            </a:r>
            <a:r>
              <a:rPr lang="en-US" altLang="en-US" sz="2800" smtClean="0"/>
              <a:t>, such that </a:t>
            </a:r>
            <a:r>
              <a:rPr lang="en-US" altLang="en-US" sz="2800" i="1" smtClean="0"/>
              <a:t>Y</a:t>
            </a:r>
            <a:r>
              <a:rPr lang="en-US" altLang="en-US" sz="2800" smtClean="0"/>
              <a:t> post-dominates every node, </a:t>
            </a:r>
            <a:r>
              <a:rPr lang="en-US" altLang="en-US" sz="2800" i="1" smtClean="0"/>
              <a:t>W</a:t>
            </a:r>
            <a:r>
              <a:rPr lang="en-US" altLang="en-US" sz="2800" smtClean="0"/>
              <a:t>, strictly between </a:t>
            </a:r>
            <a:r>
              <a:rPr lang="en-US" altLang="en-US" sz="2800" i="1" smtClean="0"/>
              <a:t>X</a:t>
            </a:r>
            <a:r>
              <a:rPr lang="en-US" altLang="en-US" sz="2800" smtClean="0"/>
              <a:t> and </a:t>
            </a:r>
            <a:r>
              <a:rPr lang="en-US" altLang="en-US" sz="2800" i="1" smtClean="0"/>
              <a:t>Y</a:t>
            </a:r>
            <a:r>
              <a:rPr lang="en-US" altLang="en-US" sz="2800" smtClean="0"/>
              <a:t> in the path, and</a:t>
            </a:r>
          </a:p>
          <a:p>
            <a:pPr marL="609600" indent="-609600" eaLnBrk="1" hangingPunct="1">
              <a:lnSpc>
                <a:spcPct val="40000"/>
              </a:lnSpc>
              <a:buFontTx/>
              <a:buAutoNum type="arabicPeriod"/>
            </a:pPr>
            <a:endParaRPr lang="en-US" altLang="en-US" sz="2800" smtClean="0"/>
          </a:p>
          <a:p>
            <a:pPr marL="609600" indent="-609600" eaLnBrk="1" hangingPunct="1">
              <a:buFontTx/>
              <a:buAutoNum type="arabicPeriod"/>
            </a:pPr>
            <a:r>
              <a:rPr lang="en-US" altLang="en-US" sz="2800" i="1" smtClean="0"/>
              <a:t>Y</a:t>
            </a:r>
            <a:r>
              <a:rPr lang="en-US" altLang="en-US" sz="2800" smtClean="0"/>
              <a:t> does not post-dominate </a:t>
            </a:r>
            <a:r>
              <a:rPr lang="en-US" altLang="en-US" sz="2800" i="1" smtClean="0"/>
              <a:t>X</a:t>
            </a:r>
            <a:endParaRPr lang="en-US" altLang="en-US" sz="2800" smtClean="0"/>
          </a:p>
          <a:p>
            <a:pPr marL="609600" indent="-609600" eaLnBrk="1" hangingPunct="1">
              <a:lnSpc>
                <a:spcPct val="40000"/>
              </a:lnSpc>
              <a:buFont typeface="Arial Unicode MS" panose="020B0604020202020204" pitchFamily="34" charset="-128"/>
              <a:buNone/>
            </a:pPr>
            <a:endParaRPr lang="en-US" altLang="en-US" sz="2800" smtClean="0"/>
          </a:p>
          <a:p>
            <a:pPr marL="609600" indent="-609600" eaLnBrk="1" hangingPunct="1">
              <a:buFont typeface="Arial Unicode MS" panose="020B0604020202020204" pitchFamily="34" charset="-128"/>
              <a:buNone/>
            </a:pPr>
            <a:endParaRPr lang="en-US" altLang="en-US" sz="2400" smtClean="0"/>
          </a:p>
        </p:txBody>
      </p:sp>
      <p:sp>
        <p:nvSpPr>
          <p:cNvPr id="102405"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FFCE4BCD-D26D-4DB9-9FD2-232B9F148A77}" type="slidenum">
              <a:rPr lang="en-US" altLang="en-US" sz="1400">
                <a:solidFill>
                  <a:srgbClr val="660066"/>
                </a:solidFill>
              </a:rPr>
              <a:pPr eaLnBrk="1" hangingPunct="1">
                <a:spcBef>
                  <a:spcPct val="0"/>
                </a:spcBef>
                <a:buClrTx/>
                <a:buSzTx/>
                <a:buFontTx/>
                <a:buNone/>
              </a:pPr>
              <a:t>87</a:t>
            </a:fld>
            <a:endParaRPr lang="en-US" altLang="en-US" sz="1400">
              <a:solidFill>
                <a:srgbClr val="660066"/>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342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BBF8F71-DB0B-476A-B368-49B1D4888830}" type="slidenum">
              <a:rPr lang="en-US" altLang="en-US" sz="1400">
                <a:solidFill>
                  <a:srgbClr val="660066"/>
                </a:solidFill>
              </a:rPr>
              <a:pPr eaLnBrk="1" hangingPunct="1">
                <a:spcBef>
                  <a:spcPct val="0"/>
                </a:spcBef>
                <a:buClrTx/>
                <a:buSzTx/>
                <a:buFontTx/>
                <a:buNone/>
              </a:pPr>
              <a:t>88</a:t>
            </a:fld>
            <a:endParaRPr lang="en-US" altLang="en-US" sz="1400">
              <a:solidFill>
                <a:srgbClr val="660066"/>
              </a:solidFill>
            </a:endParaRPr>
          </a:p>
        </p:txBody>
      </p:sp>
      <p:sp>
        <p:nvSpPr>
          <p:cNvPr id="103428" name="Rectangle 2"/>
          <p:cNvSpPr>
            <a:spLocks noGrp="1" noChangeArrowheads="1"/>
          </p:cNvSpPr>
          <p:nvPr>
            <p:ph type="title"/>
          </p:nvPr>
        </p:nvSpPr>
        <p:spPr/>
        <p:txBody>
          <a:bodyPr/>
          <a:lstStyle/>
          <a:p>
            <a:pPr eaLnBrk="1" hangingPunct="1"/>
            <a:r>
              <a:rPr lang="en-US" altLang="en-US" smtClean="0"/>
              <a:t>Direct and Indirect CD</a:t>
            </a:r>
          </a:p>
        </p:txBody>
      </p:sp>
      <p:sp>
        <p:nvSpPr>
          <p:cNvPr id="103429" name="Rectangle 3"/>
          <p:cNvSpPr>
            <a:spLocks noGrp="1" noChangeArrowheads="1"/>
          </p:cNvSpPr>
          <p:nvPr>
            <p:ph type="body" idx="1"/>
          </p:nvPr>
        </p:nvSpPr>
        <p:spPr/>
        <p:txBody>
          <a:bodyPr/>
          <a:lstStyle/>
          <a:p>
            <a:pPr eaLnBrk="1" hangingPunct="1"/>
            <a:r>
              <a:rPr lang="en-US" altLang="en-US" i="1" smtClean="0"/>
              <a:t>Y</a:t>
            </a:r>
            <a:r>
              <a:rPr lang="en-US" altLang="en-US" smtClean="0"/>
              <a:t> is control dependent on </a:t>
            </a:r>
            <a:r>
              <a:rPr lang="en-US" altLang="en-US" i="1" smtClean="0"/>
              <a:t>X</a:t>
            </a:r>
            <a:r>
              <a:rPr lang="en-US" altLang="en-US" smtClean="0"/>
              <a:t> only if </a:t>
            </a:r>
            <a:r>
              <a:rPr lang="en-US" altLang="en-US" i="1" smtClean="0"/>
              <a:t>X</a:t>
            </a:r>
            <a:r>
              <a:rPr lang="en-US" altLang="en-US" smtClean="0"/>
              <a:t> can </a:t>
            </a:r>
            <a:r>
              <a:rPr lang="en-US" altLang="en-US" i="1" smtClean="0">
                <a:solidFill>
                  <a:srgbClr val="660066"/>
                </a:solidFill>
              </a:rPr>
              <a:t>directly</a:t>
            </a:r>
            <a:r>
              <a:rPr lang="en-US" altLang="en-US" smtClean="0"/>
              <a:t> affect whether </a:t>
            </a:r>
            <a:r>
              <a:rPr lang="en-US" altLang="en-US" i="1" smtClean="0"/>
              <a:t>Y</a:t>
            </a:r>
            <a:r>
              <a:rPr lang="en-US" altLang="en-US" smtClean="0"/>
              <a:t> is executed or not </a:t>
            </a:r>
          </a:p>
          <a:p>
            <a:pPr eaLnBrk="1" hangingPunct="1"/>
            <a:endParaRPr lang="en-US" altLang="en-US" smtClean="0"/>
          </a:p>
          <a:p>
            <a:pPr eaLnBrk="1" hangingPunct="1"/>
            <a:r>
              <a:rPr lang="en-US" altLang="en-US" i="1" smtClean="0">
                <a:solidFill>
                  <a:srgbClr val="660066"/>
                </a:solidFill>
              </a:rPr>
              <a:t>Indirect</a:t>
            </a:r>
            <a:r>
              <a:rPr lang="en-US" altLang="en-US" smtClean="0"/>
              <a:t> control dependence can be defined as the transitive closure of control dependence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4451" name="Line 2"/>
          <p:cNvSpPr>
            <a:spLocks noChangeShapeType="1"/>
          </p:cNvSpPr>
          <p:nvPr/>
        </p:nvSpPr>
        <p:spPr bwMode="auto">
          <a:xfrm>
            <a:off x="8372475" y="26543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2" name="Line 3"/>
          <p:cNvSpPr>
            <a:spLocks noChangeShapeType="1"/>
          </p:cNvSpPr>
          <p:nvPr/>
        </p:nvSpPr>
        <p:spPr bwMode="auto">
          <a:xfrm flipH="1" flipV="1">
            <a:off x="6848475" y="19685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3" name="Line 4"/>
          <p:cNvSpPr>
            <a:spLocks noChangeShapeType="1"/>
          </p:cNvSpPr>
          <p:nvPr/>
        </p:nvSpPr>
        <p:spPr bwMode="auto">
          <a:xfrm flipH="1">
            <a:off x="6162675" y="19685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4" name="Line 5"/>
          <p:cNvSpPr>
            <a:spLocks noChangeShapeType="1"/>
          </p:cNvSpPr>
          <p:nvPr/>
        </p:nvSpPr>
        <p:spPr bwMode="auto">
          <a:xfrm>
            <a:off x="7000875" y="19685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5" name="Line 6"/>
          <p:cNvSpPr>
            <a:spLocks noChangeShapeType="1"/>
          </p:cNvSpPr>
          <p:nvPr/>
        </p:nvSpPr>
        <p:spPr bwMode="auto">
          <a:xfrm flipH="1">
            <a:off x="5019675" y="19685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6" name="Line 7"/>
          <p:cNvSpPr>
            <a:spLocks noChangeShapeType="1"/>
          </p:cNvSpPr>
          <p:nvPr/>
        </p:nvSpPr>
        <p:spPr bwMode="auto">
          <a:xfrm>
            <a:off x="6400800" y="51816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7" name="Line 8"/>
          <p:cNvSpPr>
            <a:spLocks noChangeShapeType="1"/>
          </p:cNvSpPr>
          <p:nvPr/>
        </p:nvSpPr>
        <p:spPr bwMode="auto">
          <a:xfrm>
            <a:off x="6400800" y="43434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8" name="Line 9"/>
          <p:cNvSpPr>
            <a:spLocks noChangeShapeType="1"/>
          </p:cNvSpPr>
          <p:nvPr/>
        </p:nvSpPr>
        <p:spPr bwMode="auto">
          <a:xfrm>
            <a:off x="2254250" y="1944688"/>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59" name="Rectangle 10"/>
          <p:cNvSpPr>
            <a:spLocks noGrp="1" noChangeArrowheads="1"/>
          </p:cNvSpPr>
          <p:nvPr>
            <p:ph type="title"/>
          </p:nvPr>
        </p:nvSpPr>
        <p:spPr>
          <a:xfrm>
            <a:off x="715963" y="503238"/>
            <a:ext cx="7767637" cy="693737"/>
          </a:xfrm>
        </p:spPr>
        <p:txBody>
          <a:bodyPr/>
          <a:lstStyle/>
          <a:p>
            <a:pPr eaLnBrk="1" hangingPunct="1"/>
            <a:r>
              <a:rPr lang="en-US" altLang="en-US" sz="4000" smtClean="0"/>
              <a:t>Example: acyclic CFG and its Control Dependence Graph</a:t>
            </a:r>
          </a:p>
        </p:txBody>
      </p:sp>
      <p:sp>
        <p:nvSpPr>
          <p:cNvPr id="104460" name="Line 11"/>
          <p:cNvSpPr>
            <a:spLocks noChangeShapeType="1"/>
          </p:cNvSpPr>
          <p:nvPr/>
        </p:nvSpPr>
        <p:spPr bwMode="auto">
          <a:xfrm flipH="1">
            <a:off x="2254250" y="3621088"/>
            <a:ext cx="1066800" cy="1371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61" name="Line 12"/>
          <p:cNvSpPr>
            <a:spLocks noChangeShapeType="1"/>
          </p:cNvSpPr>
          <p:nvPr/>
        </p:nvSpPr>
        <p:spPr bwMode="auto">
          <a:xfrm>
            <a:off x="1111250" y="4459288"/>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62" name="Line 13"/>
          <p:cNvSpPr>
            <a:spLocks noChangeShapeType="1"/>
          </p:cNvSpPr>
          <p:nvPr/>
        </p:nvSpPr>
        <p:spPr bwMode="auto">
          <a:xfrm flipH="1">
            <a:off x="1111250" y="2782888"/>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63" name="Line 14"/>
          <p:cNvSpPr>
            <a:spLocks noChangeShapeType="1"/>
          </p:cNvSpPr>
          <p:nvPr/>
        </p:nvSpPr>
        <p:spPr bwMode="auto">
          <a:xfrm>
            <a:off x="2330450" y="2782888"/>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64" name="Line 15"/>
          <p:cNvSpPr>
            <a:spLocks noChangeShapeType="1"/>
          </p:cNvSpPr>
          <p:nvPr/>
        </p:nvSpPr>
        <p:spPr bwMode="auto">
          <a:xfrm>
            <a:off x="1111250" y="3621088"/>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65" name="Rectangle 16"/>
          <p:cNvSpPr>
            <a:spLocks noChangeArrowheads="1"/>
          </p:cNvSpPr>
          <p:nvPr/>
        </p:nvSpPr>
        <p:spPr bwMode="auto">
          <a:xfrm>
            <a:off x="1797050" y="24780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4466" name="Rectangle 17"/>
          <p:cNvSpPr>
            <a:spLocks noChangeArrowheads="1"/>
          </p:cNvSpPr>
          <p:nvPr/>
        </p:nvSpPr>
        <p:spPr bwMode="auto">
          <a:xfrm>
            <a:off x="654050" y="33162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4467" name="Rectangle 18"/>
          <p:cNvSpPr>
            <a:spLocks noChangeArrowheads="1"/>
          </p:cNvSpPr>
          <p:nvPr/>
        </p:nvSpPr>
        <p:spPr bwMode="auto">
          <a:xfrm>
            <a:off x="2787650" y="331628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4468" name="Rectangle 19"/>
          <p:cNvSpPr>
            <a:spLocks noChangeArrowheads="1"/>
          </p:cNvSpPr>
          <p:nvPr/>
        </p:nvSpPr>
        <p:spPr bwMode="auto">
          <a:xfrm>
            <a:off x="654050" y="41544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4469" name="Rectangle 20"/>
          <p:cNvSpPr>
            <a:spLocks noChangeArrowheads="1"/>
          </p:cNvSpPr>
          <p:nvPr/>
        </p:nvSpPr>
        <p:spPr bwMode="auto">
          <a:xfrm>
            <a:off x="1720850" y="49926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4470" name="Text Box 21"/>
          <p:cNvSpPr txBox="1">
            <a:spLocks noChangeArrowheads="1"/>
          </p:cNvSpPr>
          <p:nvPr/>
        </p:nvSpPr>
        <p:spPr bwMode="auto">
          <a:xfrm>
            <a:off x="1263650" y="27066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71" name="Text Box 22"/>
          <p:cNvSpPr txBox="1">
            <a:spLocks noChangeArrowheads="1"/>
          </p:cNvSpPr>
          <p:nvPr/>
        </p:nvSpPr>
        <p:spPr bwMode="auto">
          <a:xfrm>
            <a:off x="2940050" y="27066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4472" name="Text Box 23"/>
          <p:cNvSpPr txBox="1">
            <a:spLocks noChangeArrowheads="1"/>
          </p:cNvSpPr>
          <p:nvPr/>
        </p:nvSpPr>
        <p:spPr bwMode="auto">
          <a:xfrm>
            <a:off x="2940050" y="41544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4473" name="Text Box 24"/>
          <p:cNvSpPr txBox="1">
            <a:spLocks noChangeArrowheads="1"/>
          </p:cNvSpPr>
          <p:nvPr/>
        </p:nvSpPr>
        <p:spPr bwMode="auto">
          <a:xfrm>
            <a:off x="1111250" y="36972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4474" name="Text Box 25"/>
          <p:cNvSpPr txBox="1">
            <a:spLocks noChangeArrowheads="1"/>
          </p:cNvSpPr>
          <p:nvPr/>
        </p:nvSpPr>
        <p:spPr bwMode="auto">
          <a:xfrm>
            <a:off x="1720850" y="44592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4475" name="Rectangle 26"/>
          <p:cNvSpPr>
            <a:spLocks noChangeArrowheads="1"/>
          </p:cNvSpPr>
          <p:nvPr/>
        </p:nvSpPr>
        <p:spPr bwMode="auto">
          <a:xfrm>
            <a:off x="1797050" y="16398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4476" name="Text Box 27"/>
          <p:cNvSpPr txBox="1">
            <a:spLocks noChangeArrowheads="1"/>
          </p:cNvSpPr>
          <p:nvPr/>
        </p:nvSpPr>
        <p:spPr bwMode="auto">
          <a:xfrm>
            <a:off x="1263650" y="27066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77" name="Text Box 28"/>
          <p:cNvSpPr txBox="1">
            <a:spLocks noChangeArrowheads="1"/>
          </p:cNvSpPr>
          <p:nvPr/>
        </p:nvSpPr>
        <p:spPr bwMode="auto">
          <a:xfrm>
            <a:off x="1949450" y="20970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78" name="Text Box 29"/>
          <p:cNvSpPr txBox="1">
            <a:spLocks noChangeArrowheads="1"/>
          </p:cNvSpPr>
          <p:nvPr/>
        </p:nvSpPr>
        <p:spPr bwMode="auto">
          <a:xfrm>
            <a:off x="3702050" y="1944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4479" name="Text Box 30"/>
          <p:cNvSpPr txBox="1">
            <a:spLocks noChangeArrowheads="1"/>
          </p:cNvSpPr>
          <p:nvPr/>
        </p:nvSpPr>
        <p:spPr bwMode="auto">
          <a:xfrm>
            <a:off x="1036638" y="5907088"/>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FLOW GRAPH</a:t>
            </a:r>
          </a:p>
        </p:txBody>
      </p:sp>
      <p:sp>
        <p:nvSpPr>
          <p:cNvPr id="104480" name="Rectangle 31"/>
          <p:cNvSpPr>
            <a:spLocks noChangeArrowheads="1"/>
          </p:cNvSpPr>
          <p:nvPr/>
        </p:nvSpPr>
        <p:spPr bwMode="auto">
          <a:xfrm>
            <a:off x="5943600" y="4038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4481" name="Line 32"/>
          <p:cNvSpPr>
            <a:spLocks noChangeShapeType="1"/>
          </p:cNvSpPr>
          <p:nvPr/>
        </p:nvSpPr>
        <p:spPr bwMode="auto">
          <a:xfrm flipH="1">
            <a:off x="5257800" y="51816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82" name="Line 33"/>
          <p:cNvSpPr>
            <a:spLocks noChangeShapeType="1"/>
          </p:cNvSpPr>
          <p:nvPr/>
        </p:nvSpPr>
        <p:spPr bwMode="auto">
          <a:xfrm>
            <a:off x="6477000" y="51816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483" name="Rectangle 34"/>
          <p:cNvSpPr>
            <a:spLocks noChangeArrowheads="1"/>
          </p:cNvSpPr>
          <p:nvPr/>
        </p:nvSpPr>
        <p:spPr bwMode="auto">
          <a:xfrm>
            <a:off x="5943600" y="48768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4484" name="Rectangle 35"/>
          <p:cNvSpPr>
            <a:spLocks noChangeArrowheads="1"/>
          </p:cNvSpPr>
          <p:nvPr/>
        </p:nvSpPr>
        <p:spPr bwMode="auto">
          <a:xfrm>
            <a:off x="4800600" y="5715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4485" name="Rectangle 36"/>
          <p:cNvSpPr>
            <a:spLocks noChangeArrowheads="1"/>
          </p:cNvSpPr>
          <p:nvPr/>
        </p:nvSpPr>
        <p:spPr bwMode="auto">
          <a:xfrm>
            <a:off x="7086600" y="57150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4486" name="Rectangle 37"/>
          <p:cNvSpPr>
            <a:spLocks noChangeArrowheads="1"/>
          </p:cNvSpPr>
          <p:nvPr/>
        </p:nvSpPr>
        <p:spPr bwMode="auto">
          <a:xfrm>
            <a:off x="5943600" y="5715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4487" name="Text Box 38"/>
          <p:cNvSpPr txBox="1">
            <a:spLocks noChangeArrowheads="1"/>
          </p:cNvSpPr>
          <p:nvPr/>
        </p:nvSpPr>
        <p:spPr bwMode="auto">
          <a:xfrm>
            <a:off x="6096000" y="449580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88" name="Text Box 39"/>
          <p:cNvSpPr txBox="1">
            <a:spLocks noChangeArrowheads="1"/>
          </p:cNvSpPr>
          <p:nvPr/>
        </p:nvSpPr>
        <p:spPr bwMode="auto">
          <a:xfrm>
            <a:off x="5410200" y="5257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89" name="Text Box 40"/>
          <p:cNvSpPr txBox="1">
            <a:spLocks noChangeArrowheads="1"/>
          </p:cNvSpPr>
          <p:nvPr/>
        </p:nvSpPr>
        <p:spPr bwMode="auto">
          <a:xfrm>
            <a:off x="6096000" y="52959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4490" name="Text Box 41"/>
          <p:cNvSpPr txBox="1">
            <a:spLocks noChangeArrowheads="1"/>
          </p:cNvSpPr>
          <p:nvPr/>
        </p:nvSpPr>
        <p:spPr bwMode="auto">
          <a:xfrm>
            <a:off x="7086600" y="52959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4491" name="Text Box 42"/>
          <p:cNvSpPr txBox="1">
            <a:spLocks noChangeArrowheads="1"/>
          </p:cNvSpPr>
          <p:nvPr/>
        </p:nvSpPr>
        <p:spPr bwMode="auto">
          <a:xfrm>
            <a:off x="4830763" y="6172200"/>
            <a:ext cx="3041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DEPENDENCE GRAPH</a:t>
            </a:r>
          </a:p>
        </p:txBody>
      </p:sp>
      <p:sp>
        <p:nvSpPr>
          <p:cNvPr id="104492" name="Rectangle 43"/>
          <p:cNvSpPr>
            <a:spLocks noChangeArrowheads="1"/>
          </p:cNvSpPr>
          <p:nvPr/>
        </p:nvSpPr>
        <p:spPr bwMode="auto">
          <a:xfrm>
            <a:off x="6162675" y="16637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4493" name="Rectangle 44"/>
          <p:cNvSpPr>
            <a:spLocks noChangeArrowheads="1"/>
          </p:cNvSpPr>
          <p:nvPr/>
        </p:nvSpPr>
        <p:spPr bwMode="auto">
          <a:xfrm>
            <a:off x="4486275"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4494" name="Rectangle 45"/>
          <p:cNvSpPr>
            <a:spLocks noChangeArrowheads="1"/>
          </p:cNvSpPr>
          <p:nvPr/>
        </p:nvSpPr>
        <p:spPr bwMode="auto">
          <a:xfrm>
            <a:off x="6772275"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4495" name="Rectangle 46"/>
          <p:cNvSpPr>
            <a:spLocks noChangeArrowheads="1"/>
          </p:cNvSpPr>
          <p:nvPr/>
        </p:nvSpPr>
        <p:spPr bwMode="auto">
          <a:xfrm>
            <a:off x="7915275" y="29591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4496" name="Rectangle 47"/>
          <p:cNvSpPr>
            <a:spLocks noChangeArrowheads="1"/>
          </p:cNvSpPr>
          <p:nvPr/>
        </p:nvSpPr>
        <p:spPr bwMode="auto">
          <a:xfrm>
            <a:off x="7915275"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4497" name="Rectangle 48"/>
          <p:cNvSpPr>
            <a:spLocks noChangeArrowheads="1"/>
          </p:cNvSpPr>
          <p:nvPr/>
        </p:nvSpPr>
        <p:spPr bwMode="auto">
          <a:xfrm>
            <a:off x="5629275" y="23495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4498" name="Text Box 49"/>
          <p:cNvSpPr txBox="1">
            <a:spLocks noChangeArrowheads="1"/>
          </p:cNvSpPr>
          <p:nvPr/>
        </p:nvSpPr>
        <p:spPr bwMode="auto">
          <a:xfrm>
            <a:off x="5624513" y="3416300"/>
            <a:ext cx="2287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POSTDOMINATOR TREE</a:t>
            </a:r>
          </a:p>
        </p:txBody>
      </p:sp>
      <p:sp>
        <p:nvSpPr>
          <p:cNvPr id="104499" name="Freeform 50"/>
          <p:cNvSpPr>
            <a:spLocks/>
          </p:cNvSpPr>
          <p:nvPr/>
        </p:nvSpPr>
        <p:spPr bwMode="auto">
          <a:xfrm>
            <a:off x="2635250" y="1766888"/>
            <a:ext cx="1371600" cy="3378200"/>
          </a:xfrm>
          <a:custGeom>
            <a:avLst/>
            <a:gdLst>
              <a:gd name="T0" fmla="*/ 120967500 w 864"/>
              <a:gd name="T1" fmla="*/ 40322500 h 2128"/>
              <a:gd name="T2" fmla="*/ 483870000 w 864"/>
              <a:gd name="T3" fmla="*/ 40322500 h 2128"/>
              <a:gd name="T4" fmla="*/ 1088707500 w 864"/>
              <a:gd name="T5" fmla="*/ 282257500 h 2128"/>
              <a:gd name="T6" fmla="*/ 1814512500 w 864"/>
              <a:gd name="T7" fmla="*/ 1249997500 h 2128"/>
              <a:gd name="T8" fmla="*/ 2056447500 w 864"/>
              <a:gd name="T9" fmla="*/ 2147483647 h 2128"/>
              <a:gd name="T10" fmla="*/ 2056447500 w 864"/>
              <a:gd name="T11" fmla="*/ 2147483647 h 2128"/>
              <a:gd name="T12" fmla="*/ 1330642500 w 864"/>
              <a:gd name="T13" fmla="*/ 2147483647 h 2128"/>
              <a:gd name="T14" fmla="*/ 0 w 864"/>
              <a:gd name="T15" fmla="*/ 2147483647 h 2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4" h="2128">
                <a:moveTo>
                  <a:pt x="48" y="16"/>
                </a:moveTo>
                <a:cubicBezTo>
                  <a:pt x="88" y="8"/>
                  <a:pt x="128" y="0"/>
                  <a:pt x="192" y="16"/>
                </a:cubicBezTo>
                <a:cubicBezTo>
                  <a:pt x="256" y="32"/>
                  <a:pt x="344" y="32"/>
                  <a:pt x="432" y="112"/>
                </a:cubicBezTo>
                <a:cubicBezTo>
                  <a:pt x="520" y="192"/>
                  <a:pt x="656" y="352"/>
                  <a:pt x="720" y="496"/>
                </a:cubicBezTo>
                <a:cubicBezTo>
                  <a:pt x="784" y="640"/>
                  <a:pt x="800" y="792"/>
                  <a:pt x="816" y="976"/>
                </a:cubicBezTo>
                <a:cubicBezTo>
                  <a:pt x="832" y="1160"/>
                  <a:pt x="864" y="1424"/>
                  <a:pt x="816" y="1600"/>
                </a:cubicBezTo>
                <a:cubicBezTo>
                  <a:pt x="768" y="1776"/>
                  <a:pt x="664" y="1944"/>
                  <a:pt x="528" y="2032"/>
                </a:cubicBezTo>
                <a:cubicBezTo>
                  <a:pt x="392" y="2120"/>
                  <a:pt x="88" y="2112"/>
                  <a:pt x="0" y="212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4500"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FC565A5-E168-46FC-8230-CD81ACE1BC6E}" type="slidenum">
              <a:rPr lang="en-US" altLang="en-US" sz="1400">
                <a:solidFill>
                  <a:srgbClr val="660066"/>
                </a:solidFill>
              </a:rPr>
              <a:pPr eaLnBrk="1" hangingPunct="1">
                <a:spcBef>
                  <a:spcPct val="0"/>
                </a:spcBef>
                <a:buClrTx/>
                <a:buSzTx/>
                <a:buFontTx/>
                <a:buNone/>
              </a:pPr>
              <a:t>89</a:t>
            </a:fld>
            <a:endParaRPr lang="en-US" altLang="en-US" sz="1400">
              <a:solidFill>
                <a:srgbClr val="66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2253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CFCC128E-7943-4000-AF96-45AC9296D9FC}" type="slidenum">
              <a:rPr lang="en-US" altLang="en-US" sz="1400">
                <a:solidFill>
                  <a:srgbClr val="660066"/>
                </a:solidFill>
              </a:rPr>
              <a:pPr eaLnBrk="1" hangingPunct="1">
                <a:spcBef>
                  <a:spcPct val="0"/>
                </a:spcBef>
                <a:buClrTx/>
                <a:buSzTx/>
                <a:buFontTx/>
                <a:buNone/>
              </a:pPr>
              <a:t>9</a:t>
            </a:fld>
            <a:endParaRPr lang="en-US" altLang="en-US" sz="1400">
              <a:solidFill>
                <a:srgbClr val="660066"/>
              </a:solidFill>
            </a:endParaRPr>
          </a:p>
        </p:txBody>
      </p:sp>
      <p:sp>
        <p:nvSpPr>
          <p:cNvPr id="22532" name="Rectangle 2"/>
          <p:cNvSpPr>
            <a:spLocks noGrp="1" noChangeArrowheads="1"/>
          </p:cNvSpPr>
          <p:nvPr>
            <p:ph type="title"/>
          </p:nvPr>
        </p:nvSpPr>
        <p:spPr>
          <a:xfrm>
            <a:off x="1223963" y="746125"/>
            <a:ext cx="7445375" cy="487363"/>
          </a:xfrm>
        </p:spPr>
        <p:txBody>
          <a:bodyPr/>
          <a:lstStyle/>
          <a:p>
            <a:pPr eaLnBrk="1" hangingPunct="1"/>
            <a:r>
              <a:rPr lang="en-US" altLang="en-US" smtClean="0"/>
              <a:t>Dominators: Definition</a:t>
            </a:r>
          </a:p>
        </p:txBody>
      </p:sp>
      <p:sp>
        <p:nvSpPr>
          <p:cNvPr id="22533" name="Rectangle 3"/>
          <p:cNvSpPr>
            <a:spLocks noGrp="1" noChangeArrowheads="1"/>
          </p:cNvSpPr>
          <p:nvPr>
            <p:ph type="body" idx="1"/>
          </p:nvPr>
        </p:nvSpPr>
        <p:spPr>
          <a:xfrm>
            <a:off x="585788" y="1773238"/>
            <a:ext cx="7985125" cy="4421187"/>
          </a:xfrm>
        </p:spPr>
        <p:txBody>
          <a:bodyPr/>
          <a:lstStyle/>
          <a:p>
            <a:pPr marL="0" indent="0" eaLnBrk="1" hangingPunct="1">
              <a:spcBef>
                <a:spcPct val="0"/>
              </a:spcBef>
              <a:buFont typeface="Arial Unicode MS" panose="020B0604020202020204" pitchFamily="34" charset="-128"/>
              <a:buNone/>
            </a:pPr>
            <a:r>
              <a:rPr lang="en-US" altLang="en-US" smtClean="0"/>
              <a:t>Node </a:t>
            </a:r>
            <a:r>
              <a:rPr lang="en-US" altLang="en-US" i="1" smtClean="0"/>
              <a:t>V</a:t>
            </a:r>
            <a:r>
              <a:rPr lang="en-US" altLang="en-US" smtClean="0"/>
              <a:t> dominates another node </a:t>
            </a:r>
            <a:r>
              <a:rPr lang="en-US" altLang="en-US" i="1" smtClean="0"/>
              <a:t>W</a:t>
            </a:r>
            <a:r>
              <a:rPr lang="en-US" altLang="en-US" smtClean="0"/>
              <a:t> </a:t>
            </a:r>
            <a:r>
              <a:rPr lang="en-US" altLang="en-US" smtClean="0">
                <a:cs typeface="Arial" panose="020B0604020202020204" pitchFamily="34" charset="0"/>
              </a:rPr>
              <a:t>≠</a:t>
            </a:r>
            <a:r>
              <a:rPr lang="en-US" altLang="en-US" smtClean="0"/>
              <a:t> </a:t>
            </a:r>
            <a:r>
              <a:rPr lang="en-US" altLang="en-US" i="1" smtClean="0"/>
              <a:t>V</a:t>
            </a:r>
            <a:r>
              <a:rPr lang="en-US" altLang="en-US" smtClean="0"/>
              <a:t> if and only if every directed path from </a:t>
            </a:r>
            <a:r>
              <a:rPr lang="en-US" altLang="en-US" i="1" smtClean="0"/>
              <a:t>START</a:t>
            </a:r>
            <a:r>
              <a:rPr lang="en-US" altLang="en-US" smtClean="0"/>
              <a:t> to </a:t>
            </a:r>
            <a:r>
              <a:rPr lang="en-US" altLang="en-US" i="1" smtClean="0"/>
              <a:t>W</a:t>
            </a:r>
            <a:r>
              <a:rPr lang="en-US" altLang="en-US" smtClean="0"/>
              <a:t> in </a:t>
            </a:r>
            <a:r>
              <a:rPr lang="en-US" altLang="en-US" i="1" smtClean="0"/>
              <a:t>CFG</a:t>
            </a:r>
            <a:r>
              <a:rPr lang="en-US" altLang="en-US" smtClean="0"/>
              <a:t> contains </a:t>
            </a:r>
            <a:r>
              <a:rPr lang="en-US" altLang="en-US" i="1" smtClean="0"/>
              <a:t>V</a:t>
            </a:r>
            <a:r>
              <a:rPr lang="en-US" altLang="en-US" smtClean="0"/>
              <a:t>.</a:t>
            </a:r>
          </a:p>
          <a:p>
            <a:pPr marL="0" indent="0" eaLnBrk="1" hangingPunct="1">
              <a:spcBef>
                <a:spcPct val="0"/>
              </a:spcBef>
              <a:buFont typeface="Arial Unicode MS" panose="020B0604020202020204" pitchFamily="34" charset="-128"/>
              <a:buNone/>
            </a:pPr>
            <a:endParaRPr lang="en-US" altLang="en-US" smtClean="0"/>
          </a:p>
          <a:p>
            <a:pPr marL="0" indent="0" eaLnBrk="1" hangingPunct="1">
              <a:spcBef>
                <a:spcPct val="0"/>
              </a:spcBef>
              <a:buFont typeface="Arial Unicode MS" panose="020B0604020202020204" pitchFamily="34" charset="-128"/>
              <a:buNone/>
            </a:pPr>
            <a:r>
              <a:rPr lang="en-US" altLang="en-US" smtClean="0"/>
              <a:t>Define </a:t>
            </a:r>
            <a:r>
              <a:rPr lang="en-US" altLang="en-US" i="1" smtClean="0"/>
              <a:t>dom</a:t>
            </a:r>
            <a:r>
              <a:rPr lang="en-US" altLang="en-US" smtClean="0"/>
              <a:t> ( </a:t>
            </a:r>
            <a:r>
              <a:rPr lang="en-US" altLang="en-US" i="1" smtClean="0"/>
              <a:t>W</a:t>
            </a:r>
            <a:r>
              <a:rPr lang="en-US" altLang="en-US" smtClean="0"/>
              <a:t> ) = { </a:t>
            </a:r>
            <a:r>
              <a:rPr lang="en-US" altLang="en-US" i="1" smtClean="0"/>
              <a:t>V</a:t>
            </a:r>
            <a:r>
              <a:rPr lang="en-US" altLang="en-US" smtClean="0"/>
              <a:t> | </a:t>
            </a:r>
            <a:r>
              <a:rPr lang="en-US" altLang="en-US" i="1" smtClean="0"/>
              <a:t>V</a:t>
            </a:r>
            <a:r>
              <a:rPr lang="en-US" altLang="en-US" smtClean="0"/>
              <a:t> dominates </a:t>
            </a:r>
            <a:r>
              <a:rPr lang="en-US" altLang="en-US" i="1" smtClean="0"/>
              <a:t>W</a:t>
            </a:r>
            <a:r>
              <a:rPr lang="en-US" altLang="en-US" smtClean="0"/>
              <a:t> } , the set of dominators of node </a:t>
            </a:r>
            <a:r>
              <a:rPr lang="en-US" altLang="en-US" i="1" smtClean="0"/>
              <a:t>W</a:t>
            </a:r>
            <a:r>
              <a:rPr lang="en-US" altLang="en-US" smtClean="0"/>
              <a:t>.</a:t>
            </a:r>
          </a:p>
          <a:p>
            <a:pPr marL="0" indent="0" eaLnBrk="1" hangingPunct="1">
              <a:spcBef>
                <a:spcPct val="0"/>
              </a:spcBef>
              <a:buFont typeface="Arial Unicode MS" panose="020B0604020202020204" pitchFamily="34" charset="-128"/>
              <a:buNone/>
            </a:pPr>
            <a:endParaRPr lang="en-US" altLang="en-US" smtClean="0"/>
          </a:p>
        </p:txBody>
      </p:sp>
      <p:sp>
        <p:nvSpPr>
          <p:cNvPr id="22534" name="Line 4"/>
          <p:cNvSpPr>
            <a:spLocks noChangeShapeType="1"/>
          </p:cNvSpPr>
          <p:nvPr/>
        </p:nvSpPr>
        <p:spPr bwMode="auto">
          <a:xfrm>
            <a:off x="7315200" y="1981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2"/>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5475" name="Freeform 2"/>
          <p:cNvSpPr>
            <a:spLocks/>
          </p:cNvSpPr>
          <p:nvPr/>
        </p:nvSpPr>
        <p:spPr bwMode="auto">
          <a:xfrm>
            <a:off x="5715000" y="5029200"/>
            <a:ext cx="762000" cy="876300"/>
          </a:xfrm>
          <a:custGeom>
            <a:avLst/>
            <a:gdLst>
              <a:gd name="T0" fmla="*/ 987490012 w 504"/>
              <a:gd name="T1" fmla="*/ 0 h 456"/>
              <a:gd name="T2" fmla="*/ 987490012 w 504"/>
              <a:gd name="T3" fmla="*/ 1418101301 h 456"/>
              <a:gd name="T4" fmla="*/ 0 w 504"/>
              <a:gd name="T5" fmla="*/ 1595363723 h 456"/>
              <a:gd name="T6" fmla="*/ 0 60000 65536"/>
              <a:gd name="T7" fmla="*/ 0 60000 65536"/>
              <a:gd name="T8" fmla="*/ 0 60000 65536"/>
            </a:gdLst>
            <a:ahLst/>
            <a:cxnLst>
              <a:cxn ang="T6">
                <a:pos x="T0" y="T1"/>
              </a:cxn>
              <a:cxn ang="T7">
                <a:pos x="T2" y="T3"/>
              </a:cxn>
              <a:cxn ang="T8">
                <a:pos x="T4" y="T5"/>
              </a:cxn>
            </a:cxnLst>
            <a:rect l="0" t="0" r="r" b="b"/>
            <a:pathLst>
              <a:path w="504" h="456">
                <a:moveTo>
                  <a:pt x="432" y="0"/>
                </a:moveTo>
                <a:cubicBezTo>
                  <a:pt x="468" y="156"/>
                  <a:pt x="504" y="312"/>
                  <a:pt x="432" y="384"/>
                </a:cubicBezTo>
                <a:cubicBezTo>
                  <a:pt x="360" y="456"/>
                  <a:pt x="180" y="444"/>
                  <a:pt x="0" y="432"/>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76" name="Freeform 3"/>
          <p:cNvSpPr>
            <a:spLocks/>
          </p:cNvSpPr>
          <p:nvPr/>
        </p:nvSpPr>
        <p:spPr bwMode="auto">
          <a:xfrm>
            <a:off x="1570038" y="2813050"/>
            <a:ext cx="762000" cy="876300"/>
          </a:xfrm>
          <a:custGeom>
            <a:avLst/>
            <a:gdLst>
              <a:gd name="T0" fmla="*/ 987490012 w 504"/>
              <a:gd name="T1" fmla="*/ 0 h 456"/>
              <a:gd name="T2" fmla="*/ 987490012 w 504"/>
              <a:gd name="T3" fmla="*/ 1418101301 h 456"/>
              <a:gd name="T4" fmla="*/ 0 w 504"/>
              <a:gd name="T5" fmla="*/ 1595363723 h 456"/>
              <a:gd name="T6" fmla="*/ 0 60000 65536"/>
              <a:gd name="T7" fmla="*/ 0 60000 65536"/>
              <a:gd name="T8" fmla="*/ 0 60000 65536"/>
            </a:gdLst>
            <a:ahLst/>
            <a:cxnLst>
              <a:cxn ang="T6">
                <a:pos x="T0" y="T1"/>
              </a:cxn>
              <a:cxn ang="T7">
                <a:pos x="T2" y="T3"/>
              </a:cxn>
              <a:cxn ang="T8">
                <a:pos x="T4" y="T5"/>
              </a:cxn>
            </a:cxnLst>
            <a:rect l="0" t="0" r="r" b="b"/>
            <a:pathLst>
              <a:path w="504" h="456">
                <a:moveTo>
                  <a:pt x="432" y="0"/>
                </a:moveTo>
                <a:cubicBezTo>
                  <a:pt x="468" y="156"/>
                  <a:pt x="504" y="312"/>
                  <a:pt x="432" y="384"/>
                </a:cubicBezTo>
                <a:cubicBezTo>
                  <a:pt x="360" y="456"/>
                  <a:pt x="180" y="444"/>
                  <a:pt x="0" y="432"/>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77" name="Line 4"/>
          <p:cNvSpPr>
            <a:spLocks noChangeShapeType="1"/>
          </p:cNvSpPr>
          <p:nvPr/>
        </p:nvSpPr>
        <p:spPr bwMode="auto">
          <a:xfrm>
            <a:off x="1036638" y="3727450"/>
            <a:ext cx="1066800" cy="1371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78" name="Rectangle 5"/>
          <p:cNvSpPr>
            <a:spLocks noGrp="1" noChangeArrowheads="1"/>
          </p:cNvSpPr>
          <p:nvPr>
            <p:ph type="title"/>
          </p:nvPr>
        </p:nvSpPr>
        <p:spPr>
          <a:xfrm>
            <a:off x="590550" y="454025"/>
            <a:ext cx="8020050" cy="628650"/>
          </a:xfrm>
        </p:spPr>
        <p:txBody>
          <a:bodyPr/>
          <a:lstStyle/>
          <a:p>
            <a:pPr eaLnBrk="1" hangingPunct="1"/>
            <a:r>
              <a:rPr lang="en-US" altLang="en-US" smtClean="0"/>
              <a:t>Example: CFG with multi-way branch and its CDG</a:t>
            </a:r>
          </a:p>
        </p:txBody>
      </p:sp>
      <p:sp>
        <p:nvSpPr>
          <p:cNvPr id="105479" name="Line 6"/>
          <p:cNvSpPr>
            <a:spLocks noChangeShapeType="1"/>
          </p:cNvSpPr>
          <p:nvPr/>
        </p:nvSpPr>
        <p:spPr bwMode="auto">
          <a:xfrm flipH="1" flipV="1">
            <a:off x="6902450" y="19685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0" name="Line 7"/>
          <p:cNvSpPr>
            <a:spLocks noChangeShapeType="1"/>
          </p:cNvSpPr>
          <p:nvPr/>
        </p:nvSpPr>
        <p:spPr bwMode="auto">
          <a:xfrm flipH="1">
            <a:off x="6216650" y="19685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1" name="Line 8"/>
          <p:cNvSpPr>
            <a:spLocks noChangeShapeType="1"/>
          </p:cNvSpPr>
          <p:nvPr/>
        </p:nvSpPr>
        <p:spPr bwMode="auto">
          <a:xfrm>
            <a:off x="7054850" y="19685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2" name="Line 9"/>
          <p:cNvSpPr>
            <a:spLocks noChangeShapeType="1"/>
          </p:cNvSpPr>
          <p:nvPr/>
        </p:nvSpPr>
        <p:spPr bwMode="auto">
          <a:xfrm flipH="1">
            <a:off x="5073650" y="19685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3" name="Line 10"/>
          <p:cNvSpPr>
            <a:spLocks noChangeShapeType="1"/>
          </p:cNvSpPr>
          <p:nvPr/>
        </p:nvSpPr>
        <p:spPr bwMode="auto">
          <a:xfrm>
            <a:off x="6400800" y="43434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4" name="Line 11"/>
          <p:cNvSpPr>
            <a:spLocks noChangeShapeType="1"/>
          </p:cNvSpPr>
          <p:nvPr/>
        </p:nvSpPr>
        <p:spPr bwMode="auto">
          <a:xfrm>
            <a:off x="2255838" y="2051050"/>
            <a:ext cx="1587"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5" name="Line 12"/>
          <p:cNvSpPr>
            <a:spLocks noChangeShapeType="1"/>
          </p:cNvSpPr>
          <p:nvPr/>
        </p:nvSpPr>
        <p:spPr bwMode="auto">
          <a:xfrm flipH="1">
            <a:off x="2255838" y="3727450"/>
            <a:ext cx="1066800" cy="1371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6" name="Line 13"/>
          <p:cNvSpPr>
            <a:spLocks noChangeShapeType="1"/>
          </p:cNvSpPr>
          <p:nvPr/>
        </p:nvSpPr>
        <p:spPr bwMode="auto">
          <a:xfrm flipH="1">
            <a:off x="1112838" y="288925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7" name="Line 14"/>
          <p:cNvSpPr>
            <a:spLocks noChangeShapeType="1"/>
          </p:cNvSpPr>
          <p:nvPr/>
        </p:nvSpPr>
        <p:spPr bwMode="auto">
          <a:xfrm>
            <a:off x="2332038" y="288925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488" name="Rectangle 15"/>
          <p:cNvSpPr>
            <a:spLocks noChangeArrowheads="1"/>
          </p:cNvSpPr>
          <p:nvPr/>
        </p:nvSpPr>
        <p:spPr bwMode="auto">
          <a:xfrm>
            <a:off x="1798638" y="258445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5489" name="Rectangle 16"/>
          <p:cNvSpPr>
            <a:spLocks noChangeArrowheads="1"/>
          </p:cNvSpPr>
          <p:nvPr/>
        </p:nvSpPr>
        <p:spPr bwMode="auto">
          <a:xfrm>
            <a:off x="655638" y="342265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5490" name="Rectangle 17"/>
          <p:cNvSpPr>
            <a:spLocks noChangeArrowheads="1"/>
          </p:cNvSpPr>
          <p:nvPr/>
        </p:nvSpPr>
        <p:spPr bwMode="auto">
          <a:xfrm>
            <a:off x="2789238" y="342265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5491" name="Rectangle 18"/>
          <p:cNvSpPr>
            <a:spLocks noChangeArrowheads="1"/>
          </p:cNvSpPr>
          <p:nvPr/>
        </p:nvSpPr>
        <p:spPr bwMode="auto">
          <a:xfrm>
            <a:off x="1722438" y="509905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5492" name="Text Box 19"/>
          <p:cNvSpPr txBox="1">
            <a:spLocks noChangeArrowheads="1"/>
          </p:cNvSpPr>
          <p:nvPr/>
        </p:nvSpPr>
        <p:spPr bwMode="auto">
          <a:xfrm>
            <a:off x="2789238" y="288925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5493" name="Text Box 20"/>
          <p:cNvSpPr txBox="1">
            <a:spLocks noChangeArrowheads="1"/>
          </p:cNvSpPr>
          <p:nvPr/>
        </p:nvSpPr>
        <p:spPr bwMode="auto">
          <a:xfrm>
            <a:off x="2789238" y="426085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5494" name="Rectangle 21"/>
          <p:cNvSpPr>
            <a:spLocks noChangeArrowheads="1"/>
          </p:cNvSpPr>
          <p:nvPr/>
        </p:nvSpPr>
        <p:spPr bwMode="auto">
          <a:xfrm>
            <a:off x="1798638" y="174625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5495" name="Text Box 22"/>
          <p:cNvSpPr txBox="1">
            <a:spLocks noChangeArrowheads="1"/>
          </p:cNvSpPr>
          <p:nvPr/>
        </p:nvSpPr>
        <p:spPr bwMode="auto">
          <a:xfrm>
            <a:off x="1189038" y="2889250"/>
            <a:ext cx="385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&lt;0</a:t>
            </a:r>
          </a:p>
        </p:txBody>
      </p:sp>
      <p:sp>
        <p:nvSpPr>
          <p:cNvPr id="105496" name="Text Box 23"/>
          <p:cNvSpPr txBox="1">
            <a:spLocks noChangeArrowheads="1"/>
          </p:cNvSpPr>
          <p:nvPr/>
        </p:nvSpPr>
        <p:spPr bwMode="auto">
          <a:xfrm>
            <a:off x="1951038" y="220345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5497" name="Text Box 24"/>
          <p:cNvSpPr txBox="1">
            <a:spLocks noChangeArrowheads="1"/>
          </p:cNvSpPr>
          <p:nvPr/>
        </p:nvSpPr>
        <p:spPr bwMode="auto">
          <a:xfrm>
            <a:off x="3703638" y="20510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5498" name="Text Box 25"/>
          <p:cNvSpPr txBox="1">
            <a:spLocks noChangeArrowheads="1"/>
          </p:cNvSpPr>
          <p:nvPr/>
        </p:nvSpPr>
        <p:spPr bwMode="auto">
          <a:xfrm>
            <a:off x="1038225" y="6013450"/>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FLOW GRAPH</a:t>
            </a:r>
          </a:p>
        </p:txBody>
      </p:sp>
      <p:sp>
        <p:nvSpPr>
          <p:cNvPr id="105499" name="Rectangle 26"/>
          <p:cNvSpPr>
            <a:spLocks noChangeArrowheads="1"/>
          </p:cNvSpPr>
          <p:nvPr/>
        </p:nvSpPr>
        <p:spPr bwMode="auto">
          <a:xfrm>
            <a:off x="5943600" y="4038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5500" name="Line 27"/>
          <p:cNvSpPr>
            <a:spLocks noChangeShapeType="1"/>
          </p:cNvSpPr>
          <p:nvPr/>
        </p:nvSpPr>
        <p:spPr bwMode="auto">
          <a:xfrm flipH="1">
            <a:off x="5257800" y="51816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501" name="Line 28"/>
          <p:cNvSpPr>
            <a:spLocks noChangeShapeType="1"/>
          </p:cNvSpPr>
          <p:nvPr/>
        </p:nvSpPr>
        <p:spPr bwMode="auto">
          <a:xfrm>
            <a:off x="6477000" y="51816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502" name="Rectangle 29"/>
          <p:cNvSpPr>
            <a:spLocks noChangeArrowheads="1"/>
          </p:cNvSpPr>
          <p:nvPr/>
        </p:nvSpPr>
        <p:spPr bwMode="auto">
          <a:xfrm>
            <a:off x="5943600" y="48768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5503" name="Rectangle 30"/>
          <p:cNvSpPr>
            <a:spLocks noChangeArrowheads="1"/>
          </p:cNvSpPr>
          <p:nvPr/>
        </p:nvSpPr>
        <p:spPr bwMode="auto">
          <a:xfrm>
            <a:off x="4800600" y="5715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5504" name="Rectangle 31"/>
          <p:cNvSpPr>
            <a:spLocks noChangeArrowheads="1"/>
          </p:cNvSpPr>
          <p:nvPr/>
        </p:nvSpPr>
        <p:spPr bwMode="auto">
          <a:xfrm>
            <a:off x="7086600" y="57150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5505" name="Text Box 32"/>
          <p:cNvSpPr txBox="1">
            <a:spLocks noChangeArrowheads="1"/>
          </p:cNvSpPr>
          <p:nvPr/>
        </p:nvSpPr>
        <p:spPr bwMode="auto">
          <a:xfrm>
            <a:off x="6096000" y="449580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5506" name="Text Box 33"/>
          <p:cNvSpPr txBox="1">
            <a:spLocks noChangeArrowheads="1"/>
          </p:cNvSpPr>
          <p:nvPr/>
        </p:nvSpPr>
        <p:spPr bwMode="auto">
          <a:xfrm>
            <a:off x="5334000" y="5257800"/>
            <a:ext cx="385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&lt;0</a:t>
            </a:r>
          </a:p>
        </p:txBody>
      </p:sp>
      <p:sp>
        <p:nvSpPr>
          <p:cNvPr id="105507" name="Text Box 34"/>
          <p:cNvSpPr txBox="1">
            <a:spLocks noChangeArrowheads="1"/>
          </p:cNvSpPr>
          <p:nvPr/>
        </p:nvSpPr>
        <p:spPr bwMode="auto">
          <a:xfrm>
            <a:off x="5867400" y="58293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=0</a:t>
            </a:r>
          </a:p>
        </p:txBody>
      </p:sp>
      <p:sp>
        <p:nvSpPr>
          <p:cNvPr id="105508" name="Text Box 35"/>
          <p:cNvSpPr txBox="1">
            <a:spLocks noChangeArrowheads="1"/>
          </p:cNvSpPr>
          <p:nvPr/>
        </p:nvSpPr>
        <p:spPr bwMode="auto">
          <a:xfrm>
            <a:off x="6934200" y="5257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&gt;0</a:t>
            </a:r>
          </a:p>
        </p:txBody>
      </p:sp>
      <p:sp>
        <p:nvSpPr>
          <p:cNvPr id="105509" name="Text Box 36"/>
          <p:cNvSpPr txBox="1">
            <a:spLocks noChangeArrowheads="1"/>
          </p:cNvSpPr>
          <p:nvPr/>
        </p:nvSpPr>
        <p:spPr bwMode="auto">
          <a:xfrm>
            <a:off x="4830763" y="6172200"/>
            <a:ext cx="3041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DEPENDENCE GRAPH</a:t>
            </a:r>
          </a:p>
        </p:txBody>
      </p:sp>
      <p:sp>
        <p:nvSpPr>
          <p:cNvPr id="105510" name="Rectangle 37"/>
          <p:cNvSpPr>
            <a:spLocks noChangeArrowheads="1"/>
          </p:cNvSpPr>
          <p:nvPr/>
        </p:nvSpPr>
        <p:spPr bwMode="auto">
          <a:xfrm>
            <a:off x="6216650" y="16637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5511" name="Rectangle 38"/>
          <p:cNvSpPr>
            <a:spLocks noChangeArrowheads="1"/>
          </p:cNvSpPr>
          <p:nvPr/>
        </p:nvSpPr>
        <p:spPr bwMode="auto">
          <a:xfrm>
            <a:off x="4540250"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5512" name="Rectangle 39"/>
          <p:cNvSpPr>
            <a:spLocks noChangeArrowheads="1"/>
          </p:cNvSpPr>
          <p:nvPr/>
        </p:nvSpPr>
        <p:spPr bwMode="auto">
          <a:xfrm>
            <a:off x="6826250"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5513" name="Rectangle 40"/>
          <p:cNvSpPr>
            <a:spLocks noChangeArrowheads="1"/>
          </p:cNvSpPr>
          <p:nvPr/>
        </p:nvSpPr>
        <p:spPr bwMode="auto">
          <a:xfrm>
            <a:off x="7969250" y="23495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5514" name="Rectangle 41"/>
          <p:cNvSpPr>
            <a:spLocks noChangeArrowheads="1"/>
          </p:cNvSpPr>
          <p:nvPr/>
        </p:nvSpPr>
        <p:spPr bwMode="auto">
          <a:xfrm>
            <a:off x="5683250" y="23495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5515" name="Text Box 42"/>
          <p:cNvSpPr txBox="1">
            <a:spLocks noChangeArrowheads="1"/>
          </p:cNvSpPr>
          <p:nvPr/>
        </p:nvSpPr>
        <p:spPr bwMode="auto">
          <a:xfrm>
            <a:off x="5678488" y="3416300"/>
            <a:ext cx="2287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POSTDOMINATOR TREE</a:t>
            </a:r>
          </a:p>
        </p:txBody>
      </p:sp>
      <p:sp>
        <p:nvSpPr>
          <p:cNvPr id="105516" name="Freeform 43"/>
          <p:cNvSpPr>
            <a:spLocks/>
          </p:cNvSpPr>
          <p:nvPr/>
        </p:nvSpPr>
        <p:spPr bwMode="auto">
          <a:xfrm>
            <a:off x="2636838" y="1873250"/>
            <a:ext cx="1371600" cy="3378200"/>
          </a:xfrm>
          <a:custGeom>
            <a:avLst/>
            <a:gdLst>
              <a:gd name="T0" fmla="*/ 120967500 w 864"/>
              <a:gd name="T1" fmla="*/ 40322500 h 2128"/>
              <a:gd name="T2" fmla="*/ 483870000 w 864"/>
              <a:gd name="T3" fmla="*/ 40322500 h 2128"/>
              <a:gd name="T4" fmla="*/ 1088707500 w 864"/>
              <a:gd name="T5" fmla="*/ 282257500 h 2128"/>
              <a:gd name="T6" fmla="*/ 1814512500 w 864"/>
              <a:gd name="T7" fmla="*/ 1249997500 h 2128"/>
              <a:gd name="T8" fmla="*/ 2056447500 w 864"/>
              <a:gd name="T9" fmla="*/ 2147483647 h 2128"/>
              <a:gd name="T10" fmla="*/ 2056447500 w 864"/>
              <a:gd name="T11" fmla="*/ 2147483647 h 2128"/>
              <a:gd name="T12" fmla="*/ 1330642500 w 864"/>
              <a:gd name="T13" fmla="*/ 2147483647 h 2128"/>
              <a:gd name="T14" fmla="*/ 0 w 864"/>
              <a:gd name="T15" fmla="*/ 2147483647 h 2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4" h="2128">
                <a:moveTo>
                  <a:pt x="48" y="16"/>
                </a:moveTo>
                <a:cubicBezTo>
                  <a:pt x="88" y="8"/>
                  <a:pt x="128" y="0"/>
                  <a:pt x="192" y="16"/>
                </a:cubicBezTo>
                <a:cubicBezTo>
                  <a:pt x="256" y="32"/>
                  <a:pt x="344" y="32"/>
                  <a:pt x="432" y="112"/>
                </a:cubicBezTo>
                <a:cubicBezTo>
                  <a:pt x="520" y="192"/>
                  <a:pt x="656" y="352"/>
                  <a:pt x="720" y="496"/>
                </a:cubicBezTo>
                <a:cubicBezTo>
                  <a:pt x="784" y="640"/>
                  <a:pt x="800" y="792"/>
                  <a:pt x="816" y="976"/>
                </a:cubicBezTo>
                <a:cubicBezTo>
                  <a:pt x="832" y="1160"/>
                  <a:pt x="864" y="1424"/>
                  <a:pt x="816" y="1600"/>
                </a:cubicBezTo>
                <a:cubicBezTo>
                  <a:pt x="768" y="1776"/>
                  <a:pt x="664" y="1944"/>
                  <a:pt x="528" y="2032"/>
                </a:cubicBezTo>
                <a:cubicBezTo>
                  <a:pt x="392" y="2120"/>
                  <a:pt x="88" y="2112"/>
                  <a:pt x="0" y="212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5517" name="Text Box 44"/>
          <p:cNvSpPr txBox="1">
            <a:spLocks noChangeArrowheads="1"/>
          </p:cNvSpPr>
          <p:nvPr/>
        </p:nvSpPr>
        <p:spPr bwMode="auto">
          <a:xfrm>
            <a:off x="1265238" y="426085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5518" name="Text Box 45"/>
          <p:cNvSpPr txBox="1">
            <a:spLocks noChangeArrowheads="1"/>
          </p:cNvSpPr>
          <p:nvPr/>
        </p:nvSpPr>
        <p:spPr bwMode="auto">
          <a:xfrm>
            <a:off x="1722438" y="3651250"/>
            <a:ext cx="385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=0</a:t>
            </a:r>
          </a:p>
        </p:txBody>
      </p:sp>
      <p:sp>
        <p:nvSpPr>
          <p:cNvPr id="105519"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4C3F3181-D0FB-4856-BFDB-C0835D87807B}" type="slidenum">
              <a:rPr lang="en-US" altLang="en-US" sz="1400">
                <a:solidFill>
                  <a:srgbClr val="660066"/>
                </a:solidFill>
              </a:rPr>
              <a:pPr eaLnBrk="1" hangingPunct="1">
                <a:spcBef>
                  <a:spcPct val="0"/>
                </a:spcBef>
                <a:buClrTx/>
                <a:buSzTx/>
                <a:buFontTx/>
                <a:buNone/>
              </a:pPr>
              <a:t>90</a:t>
            </a:fld>
            <a:endParaRPr lang="en-US" altLang="en-US" sz="1400">
              <a:solidFill>
                <a:srgbClr val="660066"/>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6499" name="Rectangle 2"/>
          <p:cNvSpPr>
            <a:spLocks noGrp="1" noChangeArrowheads="1"/>
          </p:cNvSpPr>
          <p:nvPr>
            <p:ph type="title"/>
          </p:nvPr>
        </p:nvSpPr>
        <p:spPr>
          <a:xfrm>
            <a:off x="628650" y="311150"/>
            <a:ext cx="8015288" cy="712788"/>
          </a:xfrm>
        </p:spPr>
        <p:txBody>
          <a:bodyPr/>
          <a:lstStyle/>
          <a:p>
            <a:pPr eaLnBrk="1" hangingPunct="1"/>
            <a:r>
              <a:rPr lang="en-US" altLang="en-US" smtClean="0"/>
              <a:t>Algorithm for Computing Control Dependence</a:t>
            </a:r>
          </a:p>
        </p:txBody>
      </p:sp>
      <p:sp>
        <p:nvSpPr>
          <p:cNvPr id="106500" name="Rectangle 3"/>
          <p:cNvSpPr>
            <a:spLocks noGrp="1" noChangeArrowheads="1"/>
          </p:cNvSpPr>
          <p:nvPr>
            <p:ph type="body" idx="1"/>
          </p:nvPr>
        </p:nvSpPr>
        <p:spPr>
          <a:xfrm>
            <a:off x="1535113" y="1404938"/>
            <a:ext cx="7227887" cy="5110162"/>
          </a:xfrm>
        </p:spPr>
        <p:txBody>
          <a:bodyPr/>
          <a:lstStyle/>
          <a:p>
            <a:pPr marL="398463" indent="-398463" eaLnBrk="1" hangingPunct="1">
              <a:spcBef>
                <a:spcPct val="0"/>
              </a:spcBef>
              <a:buFont typeface="Arial Unicode MS" panose="020B0604020202020204" pitchFamily="34" charset="-128"/>
              <a:buNone/>
            </a:pPr>
            <a:r>
              <a:rPr lang="en-US" altLang="en-US" sz="2400" smtClean="0"/>
              <a:t>Given node </a:t>
            </a:r>
            <a:r>
              <a:rPr lang="en-US" altLang="en-US" sz="2400" i="1" smtClean="0"/>
              <a:t>X</a:t>
            </a:r>
            <a:r>
              <a:rPr lang="en-US" altLang="en-US" sz="2400" smtClean="0"/>
              <a:t> and branch label </a:t>
            </a:r>
            <a:r>
              <a:rPr lang="en-US" altLang="en-US" sz="2400" i="1" smtClean="0"/>
              <a:t>L</a:t>
            </a:r>
            <a:r>
              <a:rPr lang="en-US" altLang="en-US" sz="2400" smtClean="0"/>
              <a:t>, all control</a:t>
            </a:r>
          </a:p>
          <a:p>
            <a:pPr marL="398463" indent="-398463" eaLnBrk="1" hangingPunct="1">
              <a:spcBef>
                <a:spcPct val="0"/>
              </a:spcBef>
              <a:buFont typeface="Arial Unicode MS" panose="020B0604020202020204" pitchFamily="34" charset="-128"/>
              <a:buNone/>
            </a:pPr>
            <a:r>
              <a:rPr lang="en-US" altLang="en-US" sz="2400" smtClean="0"/>
              <a:t>dependence successors can be enumerated as</a:t>
            </a:r>
          </a:p>
          <a:p>
            <a:pPr marL="398463" indent="-398463" eaLnBrk="1" hangingPunct="1">
              <a:spcBef>
                <a:spcPct val="0"/>
              </a:spcBef>
              <a:buFont typeface="Arial Unicode MS" panose="020B0604020202020204" pitchFamily="34" charset="-128"/>
              <a:buNone/>
            </a:pPr>
            <a:r>
              <a:rPr lang="en-US" altLang="en-US" sz="2400" smtClean="0"/>
              <a:t>follows:</a:t>
            </a:r>
          </a:p>
          <a:p>
            <a:pPr marL="398463" indent="-398463" eaLnBrk="1" hangingPunct="1">
              <a:spcBef>
                <a:spcPct val="0"/>
              </a:spcBef>
              <a:buFont typeface="Arial Unicode MS" panose="020B0604020202020204" pitchFamily="34" charset="-128"/>
              <a:buNone/>
            </a:pPr>
            <a:r>
              <a:rPr lang="en-US" altLang="en-US" sz="2400" smtClean="0"/>
              <a:t>   </a:t>
            </a:r>
          </a:p>
          <a:p>
            <a:pPr marL="398463" indent="-398463" eaLnBrk="1" hangingPunct="1">
              <a:spcBef>
                <a:spcPct val="0"/>
              </a:spcBef>
              <a:buFont typeface="Arial Unicode MS" panose="020B0604020202020204" pitchFamily="34" charset="-128"/>
              <a:buNone/>
            </a:pPr>
            <a:r>
              <a:rPr lang="en-US" altLang="en-US" sz="2400" smtClean="0"/>
              <a:t>   1. </a:t>
            </a:r>
            <a:r>
              <a:rPr lang="en-US" altLang="en-US" sz="2400" i="1" smtClean="0"/>
              <a:t>Z</a:t>
            </a:r>
            <a:r>
              <a:rPr lang="en-US" altLang="en-US" sz="2400" smtClean="0"/>
              <a:t>  </a:t>
            </a:r>
            <a:r>
              <a:rPr lang="en-US" altLang="en-US" sz="2400" smtClean="0">
                <a:sym typeface="Symbol" panose="05050102010706020507" pitchFamily="18" charset="2"/>
              </a:rPr>
              <a:t></a:t>
            </a:r>
            <a:r>
              <a:rPr lang="en-US" altLang="en-US" sz="2400" smtClean="0"/>
              <a:t> CFG successor of node </a:t>
            </a:r>
            <a:r>
              <a:rPr lang="en-US" altLang="en-US" sz="2400" i="1" smtClean="0"/>
              <a:t>X</a:t>
            </a:r>
            <a:r>
              <a:rPr lang="en-US" altLang="en-US" sz="2400" smtClean="0"/>
              <a:t> with label </a:t>
            </a:r>
            <a:r>
              <a:rPr lang="en-US" altLang="en-US" sz="2400" i="1" smtClean="0"/>
              <a:t>L</a:t>
            </a:r>
            <a:endParaRPr lang="en-US" altLang="en-US" sz="2400" smtClean="0"/>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r>
              <a:rPr lang="en-US" altLang="en-US" sz="2400" smtClean="0"/>
              <a:t>   2. </a:t>
            </a:r>
            <a:r>
              <a:rPr lang="en-US" altLang="en-US" sz="2400" b="1" smtClean="0"/>
              <a:t>while</a:t>
            </a:r>
            <a:r>
              <a:rPr lang="en-US" altLang="en-US" sz="2400" smtClean="0"/>
              <a:t> Z </a:t>
            </a:r>
            <a:r>
              <a:rPr lang="en-US" altLang="en-US" sz="2400" smtClean="0">
                <a:sym typeface="Symbol" panose="05050102010706020507" pitchFamily="18" charset="2"/>
              </a:rPr>
              <a:t></a:t>
            </a:r>
            <a:r>
              <a:rPr lang="en-US" altLang="en-US" sz="2400" smtClean="0"/>
              <a:t> </a:t>
            </a:r>
            <a:r>
              <a:rPr lang="en-US" altLang="en-US" sz="2400" i="1" smtClean="0"/>
              <a:t>ipdom</a:t>
            </a:r>
            <a:r>
              <a:rPr lang="en-US" altLang="en-US" sz="2400" smtClean="0"/>
              <a:t>(</a:t>
            </a:r>
            <a:r>
              <a:rPr lang="en-US" altLang="en-US" sz="2400" i="1" smtClean="0"/>
              <a:t>X</a:t>
            </a:r>
            <a:r>
              <a:rPr lang="en-US" altLang="en-US" sz="2400" smtClean="0"/>
              <a:t>) do</a:t>
            </a:r>
          </a:p>
          <a:p>
            <a:pPr marL="398463" indent="-398463" eaLnBrk="1" hangingPunct="1">
              <a:spcBef>
                <a:spcPct val="0"/>
              </a:spcBef>
              <a:buFont typeface="Arial Unicode MS" panose="020B0604020202020204" pitchFamily="34" charset="-128"/>
              <a:buNone/>
            </a:pPr>
            <a:r>
              <a:rPr lang="en-US" altLang="en-US" sz="2400" smtClean="0"/>
              <a:t>      </a:t>
            </a:r>
          </a:p>
          <a:p>
            <a:pPr marL="398463" indent="-398463" eaLnBrk="1" hangingPunct="1">
              <a:spcBef>
                <a:spcPct val="0"/>
              </a:spcBef>
              <a:buFont typeface="Arial Unicode MS" panose="020B0604020202020204" pitchFamily="34" charset="-128"/>
              <a:buNone/>
            </a:pPr>
            <a:r>
              <a:rPr lang="en-US" altLang="en-US" sz="2400" smtClean="0"/>
              <a:t>      (a) /* </a:t>
            </a:r>
            <a:r>
              <a:rPr lang="en-US" altLang="en-US" sz="2400" i="1" smtClean="0"/>
              <a:t>Z</a:t>
            </a:r>
            <a:r>
              <a:rPr lang="en-US" altLang="en-US" sz="2400" smtClean="0"/>
              <a:t> is control dependent on </a:t>
            </a:r>
            <a:r>
              <a:rPr lang="en-US" altLang="en-US" sz="2400" i="1" smtClean="0"/>
              <a:t>X</a:t>
            </a:r>
            <a:r>
              <a:rPr lang="en-US" altLang="en-US" sz="2400" smtClean="0"/>
              <a:t> with label </a:t>
            </a:r>
          </a:p>
          <a:p>
            <a:pPr marL="398463" indent="-398463" eaLnBrk="1" hangingPunct="1">
              <a:spcBef>
                <a:spcPct val="0"/>
              </a:spcBef>
              <a:buFont typeface="Arial Unicode MS" panose="020B0604020202020204" pitchFamily="34" charset="-128"/>
              <a:buNone/>
            </a:pPr>
            <a:r>
              <a:rPr lang="en-US" altLang="en-US" sz="2400" smtClean="0"/>
              <a:t>           L </a:t>
            </a:r>
            <a:r>
              <a:rPr lang="en-US" altLang="en-US" sz="2400" smtClean="0">
                <a:cs typeface="Arial" panose="020B0604020202020204" pitchFamily="34" charset="0"/>
              </a:rPr>
              <a:t>— </a:t>
            </a:r>
            <a:r>
              <a:rPr lang="en-US" altLang="en-US" sz="2400" smtClean="0"/>
              <a:t>process Z as desired */</a:t>
            </a:r>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r>
              <a:rPr lang="en-US" altLang="en-US" sz="2400" smtClean="0"/>
              <a:t>      (b) </a:t>
            </a:r>
            <a:r>
              <a:rPr lang="en-US" altLang="en-US" sz="2400" i="1" smtClean="0"/>
              <a:t>Z  </a:t>
            </a:r>
            <a:r>
              <a:rPr lang="en-US" altLang="en-US" sz="2400" smtClean="0">
                <a:sym typeface="Symbol" panose="05050102010706020507" pitchFamily="18" charset="2"/>
              </a:rPr>
              <a:t></a:t>
            </a:r>
            <a:r>
              <a:rPr lang="en-US" altLang="en-US" sz="2400" i="1" smtClean="0"/>
              <a:t> ipdom</a:t>
            </a:r>
            <a:r>
              <a:rPr lang="en-US" altLang="en-US" sz="2400" smtClean="0"/>
              <a:t>(</a:t>
            </a:r>
            <a:r>
              <a:rPr lang="en-US" altLang="en-US" sz="2400" i="1" smtClean="0"/>
              <a:t>Z</a:t>
            </a:r>
            <a:r>
              <a:rPr lang="en-US" altLang="en-US" sz="2400" smtClean="0"/>
              <a:t>)</a:t>
            </a:r>
          </a:p>
          <a:p>
            <a:pPr marL="398463" indent="-398463" eaLnBrk="1" hangingPunct="1">
              <a:spcBef>
                <a:spcPct val="0"/>
              </a:spcBef>
              <a:buFont typeface="Arial Unicode MS" panose="020B0604020202020204" pitchFamily="34" charset="-128"/>
              <a:buNone/>
            </a:pPr>
            <a:endParaRPr lang="en-US" altLang="en-US" sz="2400" smtClean="0"/>
          </a:p>
          <a:p>
            <a:pPr marL="398463" indent="-398463" eaLnBrk="1" hangingPunct="1">
              <a:spcBef>
                <a:spcPct val="0"/>
              </a:spcBef>
              <a:buFont typeface="Arial Unicode MS" panose="020B0604020202020204" pitchFamily="34" charset="-128"/>
              <a:buNone/>
            </a:pPr>
            <a:r>
              <a:rPr lang="en-US" altLang="en-US" sz="2400" smtClean="0"/>
              <a:t>       </a:t>
            </a:r>
            <a:r>
              <a:rPr lang="en-US" altLang="en-US" sz="2400" b="1" smtClean="0"/>
              <a:t>end while</a:t>
            </a:r>
          </a:p>
        </p:txBody>
      </p:sp>
      <p:sp>
        <p:nvSpPr>
          <p:cNvPr id="106501"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69E4AA90-004F-4411-B471-F56998FA2823}" type="slidenum">
              <a:rPr lang="en-US" altLang="en-US" sz="1400">
                <a:solidFill>
                  <a:srgbClr val="660066"/>
                </a:solidFill>
              </a:rPr>
              <a:pPr eaLnBrk="1" hangingPunct="1">
                <a:spcBef>
                  <a:spcPct val="0"/>
                </a:spcBef>
                <a:buClrTx/>
                <a:buSzTx/>
                <a:buFontTx/>
                <a:buNone/>
              </a:pPr>
              <a:t>91</a:t>
            </a:fld>
            <a:endParaRPr lang="en-US" altLang="en-US" sz="1400">
              <a:solidFill>
                <a:srgbClr val="660066"/>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2"/>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7523" name="Freeform 2"/>
          <p:cNvSpPr>
            <a:spLocks/>
          </p:cNvSpPr>
          <p:nvPr/>
        </p:nvSpPr>
        <p:spPr bwMode="auto">
          <a:xfrm>
            <a:off x="5334000" y="5715000"/>
            <a:ext cx="939800" cy="330200"/>
          </a:xfrm>
          <a:custGeom>
            <a:avLst/>
            <a:gdLst>
              <a:gd name="T0" fmla="*/ 1451610000 w 592"/>
              <a:gd name="T1" fmla="*/ 0 h 208"/>
              <a:gd name="T2" fmla="*/ 1451610000 w 592"/>
              <a:gd name="T3" fmla="*/ 362902500 h 208"/>
              <a:gd name="T4" fmla="*/ 1209675000 w 592"/>
              <a:gd name="T5" fmla="*/ 483870000 h 208"/>
              <a:gd name="T6" fmla="*/ 0 w 592"/>
              <a:gd name="T7" fmla="*/ 12096750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2" h="208">
                <a:moveTo>
                  <a:pt x="576" y="0"/>
                </a:moveTo>
                <a:cubicBezTo>
                  <a:pt x="584" y="56"/>
                  <a:pt x="592" y="112"/>
                  <a:pt x="576" y="144"/>
                </a:cubicBezTo>
                <a:cubicBezTo>
                  <a:pt x="560" y="176"/>
                  <a:pt x="576" y="208"/>
                  <a:pt x="480" y="192"/>
                </a:cubicBezTo>
                <a:cubicBezTo>
                  <a:pt x="384" y="176"/>
                  <a:pt x="192" y="112"/>
                  <a:pt x="0" y="4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24" name="Freeform 3"/>
          <p:cNvSpPr>
            <a:spLocks/>
          </p:cNvSpPr>
          <p:nvPr/>
        </p:nvSpPr>
        <p:spPr bwMode="auto">
          <a:xfrm>
            <a:off x="6477000" y="5638800"/>
            <a:ext cx="355600" cy="304800"/>
          </a:xfrm>
          <a:custGeom>
            <a:avLst/>
            <a:gdLst>
              <a:gd name="T0" fmla="*/ 80645000 w 224"/>
              <a:gd name="T1" fmla="*/ 0 h 152"/>
              <a:gd name="T2" fmla="*/ 80645000 w 224"/>
              <a:gd name="T3" fmla="*/ 579035779 h 152"/>
              <a:gd name="T4" fmla="*/ 564515000 w 224"/>
              <a:gd name="T5" fmla="*/ 193012595 h 152"/>
              <a:gd name="T6" fmla="*/ 0 60000 65536"/>
              <a:gd name="T7" fmla="*/ 0 60000 65536"/>
              <a:gd name="T8" fmla="*/ 0 60000 65536"/>
            </a:gdLst>
            <a:ahLst/>
            <a:cxnLst>
              <a:cxn ang="T6">
                <a:pos x="T0" y="T1"/>
              </a:cxn>
              <a:cxn ang="T7">
                <a:pos x="T2" y="T3"/>
              </a:cxn>
              <a:cxn ang="T8">
                <a:pos x="T4" y="T5"/>
              </a:cxn>
            </a:cxnLst>
            <a:rect l="0" t="0" r="r" b="b"/>
            <a:pathLst>
              <a:path w="224" h="152">
                <a:moveTo>
                  <a:pt x="32" y="0"/>
                </a:moveTo>
                <a:cubicBezTo>
                  <a:pt x="16" y="68"/>
                  <a:pt x="0" y="136"/>
                  <a:pt x="32" y="144"/>
                </a:cubicBezTo>
                <a:cubicBezTo>
                  <a:pt x="64" y="152"/>
                  <a:pt x="144" y="100"/>
                  <a:pt x="224" y="4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25" name="Rectangle 4"/>
          <p:cNvSpPr>
            <a:spLocks noGrp="1" noChangeArrowheads="1"/>
          </p:cNvSpPr>
          <p:nvPr>
            <p:ph type="title"/>
          </p:nvPr>
        </p:nvSpPr>
        <p:spPr>
          <a:xfrm>
            <a:off x="746125" y="311150"/>
            <a:ext cx="7462838" cy="712788"/>
          </a:xfrm>
        </p:spPr>
        <p:txBody>
          <a:bodyPr/>
          <a:lstStyle/>
          <a:p>
            <a:pPr eaLnBrk="1" hangingPunct="1"/>
            <a:r>
              <a:rPr lang="en-US" altLang="en-US" sz="4000" smtClean="0"/>
              <a:t>Example: cyclic CFG and its Control Dependence Graph</a:t>
            </a:r>
          </a:p>
        </p:txBody>
      </p:sp>
      <p:sp>
        <p:nvSpPr>
          <p:cNvPr id="107526" name="Line 5"/>
          <p:cNvSpPr>
            <a:spLocks noChangeShapeType="1"/>
          </p:cNvSpPr>
          <p:nvPr/>
        </p:nvSpPr>
        <p:spPr bwMode="auto">
          <a:xfrm>
            <a:off x="8331200" y="25606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27" name="Line 6"/>
          <p:cNvSpPr>
            <a:spLocks noChangeShapeType="1"/>
          </p:cNvSpPr>
          <p:nvPr/>
        </p:nvSpPr>
        <p:spPr bwMode="auto">
          <a:xfrm flipH="1" flipV="1">
            <a:off x="6807200" y="1874838"/>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28" name="Line 7"/>
          <p:cNvSpPr>
            <a:spLocks noChangeShapeType="1"/>
          </p:cNvSpPr>
          <p:nvPr/>
        </p:nvSpPr>
        <p:spPr bwMode="auto">
          <a:xfrm flipH="1">
            <a:off x="6121400" y="1874838"/>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29" name="Line 8"/>
          <p:cNvSpPr>
            <a:spLocks noChangeShapeType="1"/>
          </p:cNvSpPr>
          <p:nvPr/>
        </p:nvSpPr>
        <p:spPr bwMode="auto">
          <a:xfrm>
            <a:off x="6959600" y="1874838"/>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0" name="Line 9"/>
          <p:cNvSpPr>
            <a:spLocks noChangeShapeType="1"/>
          </p:cNvSpPr>
          <p:nvPr/>
        </p:nvSpPr>
        <p:spPr bwMode="auto">
          <a:xfrm flipH="1">
            <a:off x="4978400" y="1874838"/>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1" name="Line 10"/>
          <p:cNvSpPr>
            <a:spLocks noChangeShapeType="1"/>
          </p:cNvSpPr>
          <p:nvPr/>
        </p:nvSpPr>
        <p:spPr bwMode="auto">
          <a:xfrm>
            <a:off x="6477000" y="48768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2" name="Line 11"/>
          <p:cNvSpPr>
            <a:spLocks noChangeShapeType="1"/>
          </p:cNvSpPr>
          <p:nvPr/>
        </p:nvSpPr>
        <p:spPr bwMode="auto">
          <a:xfrm>
            <a:off x="6477000" y="40386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3" name="Line 12"/>
          <p:cNvSpPr>
            <a:spLocks noChangeShapeType="1"/>
          </p:cNvSpPr>
          <p:nvPr/>
        </p:nvSpPr>
        <p:spPr bwMode="auto">
          <a:xfrm>
            <a:off x="2057400" y="19050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4" name="Line 13"/>
          <p:cNvSpPr>
            <a:spLocks noChangeShapeType="1"/>
          </p:cNvSpPr>
          <p:nvPr/>
        </p:nvSpPr>
        <p:spPr bwMode="auto">
          <a:xfrm flipH="1">
            <a:off x="2057400" y="3581400"/>
            <a:ext cx="1066800" cy="1371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5" name="Line 14"/>
          <p:cNvSpPr>
            <a:spLocks noChangeShapeType="1"/>
          </p:cNvSpPr>
          <p:nvPr/>
        </p:nvSpPr>
        <p:spPr bwMode="auto">
          <a:xfrm>
            <a:off x="914400" y="44196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6" name="Line 15"/>
          <p:cNvSpPr>
            <a:spLocks noChangeShapeType="1"/>
          </p:cNvSpPr>
          <p:nvPr/>
        </p:nvSpPr>
        <p:spPr bwMode="auto">
          <a:xfrm flipH="1">
            <a:off x="914400" y="27432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7" name="Line 16"/>
          <p:cNvSpPr>
            <a:spLocks noChangeShapeType="1"/>
          </p:cNvSpPr>
          <p:nvPr/>
        </p:nvSpPr>
        <p:spPr bwMode="auto">
          <a:xfrm>
            <a:off x="2133600" y="27432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8" name="Line 17"/>
          <p:cNvSpPr>
            <a:spLocks noChangeShapeType="1"/>
          </p:cNvSpPr>
          <p:nvPr/>
        </p:nvSpPr>
        <p:spPr bwMode="auto">
          <a:xfrm>
            <a:off x="914400" y="3581400"/>
            <a:ext cx="1588" cy="54927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39" name="Rectangle 18"/>
          <p:cNvSpPr>
            <a:spLocks noChangeArrowheads="1"/>
          </p:cNvSpPr>
          <p:nvPr/>
        </p:nvSpPr>
        <p:spPr bwMode="auto">
          <a:xfrm>
            <a:off x="1600200" y="24384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7540" name="Rectangle 19"/>
          <p:cNvSpPr>
            <a:spLocks noChangeArrowheads="1"/>
          </p:cNvSpPr>
          <p:nvPr/>
        </p:nvSpPr>
        <p:spPr bwMode="auto">
          <a:xfrm>
            <a:off x="457200" y="32766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7541" name="Rectangle 20"/>
          <p:cNvSpPr>
            <a:spLocks noChangeArrowheads="1"/>
          </p:cNvSpPr>
          <p:nvPr/>
        </p:nvSpPr>
        <p:spPr bwMode="auto">
          <a:xfrm>
            <a:off x="2590800" y="32766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7542" name="Rectangle 21"/>
          <p:cNvSpPr>
            <a:spLocks noChangeArrowheads="1"/>
          </p:cNvSpPr>
          <p:nvPr/>
        </p:nvSpPr>
        <p:spPr bwMode="auto">
          <a:xfrm>
            <a:off x="457200" y="41148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7543" name="Rectangle 22"/>
          <p:cNvSpPr>
            <a:spLocks noChangeArrowheads="1"/>
          </p:cNvSpPr>
          <p:nvPr/>
        </p:nvSpPr>
        <p:spPr bwMode="auto">
          <a:xfrm>
            <a:off x="1524000" y="4953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7544" name="Text Box 23"/>
          <p:cNvSpPr txBox="1">
            <a:spLocks noChangeArrowheads="1"/>
          </p:cNvSpPr>
          <p:nvPr/>
        </p:nvSpPr>
        <p:spPr bwMode="auto">
          <a:xfrm>
            <a:off x="1066800" y="2667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45" name="Text Box 24"/>
          <p:cNvSpPr txBox="1">
            <a:spLocks noChangeArrowheads="1"/>
          </p:cNvSpPr>
          <p:nvPr/>
        </p:nvSpPr>
        <p:spPr bwMode="auto">
          <a:xfrm>
            <a:off x="2743200" y="2667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7546" name="Text Box 25"/>
          <p:cNvSpPr txBox="1">
            <a:spLocks noChangeArrowheads="1"/>
          </p:cNvSpPr>
          <p:nvPr/>
        </p:nvSpPr>
        <p:spPr bwMode="auto">
          <a:xfrm>
            <a:off x="2743200" y="4114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7547" name="Text Box 26"/>
          <p:cNvSpPr txBox="1">
            <a:spLocks noChangeArrowheads="1"/>
          </p:cNvSpPr>
          <p:nvPr/>
        </p:nvSpPr>
        <p:spPr bwMode="auto">
          <a:xfrm>
            <a:off x="914400" y="3657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u</a:t>
            </a:r>
          </a:p>
        </p:txBody>
      </p:sp>
      <p:sp>
        <p:nvSpPr>
          <p:cNvPr id="107548" name="Text Box 27"/>
          <p:cNvSpPr txBox="1">
            <a:spLocks noChangeArrowheads="1"/>
          </p:cNvSpPr>
          <p:nvPr/>
        </p:nvSpPr>
        <p:spPr bwMode="auto">
          <a:xfrm>
            <a:off x="1524000" y="4419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7549" name="Rectangle 28"/>
          <p:cNvSpPr>
            <a:spLocks noChangeArrowheads="1"/>
          </p:cNvSpPr>
          <p:nvPr/>
        </p:nvSpPr>
        <p:spPr bwMode="auto">
          <a:xfrm>
            <a:off x="1600200" y="16002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7550" name="Text Box 29"/>
          <p:cNvSpPr txBox="1">
            <a:spLocks noChangeArrowheads="1"/>
          </p:cNvSpPr>
          <p:nvPr/>
        </p:nvSpPr>
        <p:spPr bwMode="auto">
          <a:xfrm>
            <a:off x="1066800" y="2667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51" name="Text Box 30"/>
          <p:cNvSpPr txBox="1">
            <a:spLocks noChangeArrowheads="1"/>
          </p:cNvSpPr>
          <p:nvPr/>
        </p:nvSpPr>
        <p:spPr bwMode="auto">
          <a:xfrm>
            <a:off x="1752600" y="20574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52" name="Text Box 31"/>
          <p:cNvSpPr txBox="1">
            <a:spLocks noChangeArrowheads="1"/>
          </p:cNvSpPr>
          <p:nvPr/>
        </p:nvSpPr>
        <p:spPr bwMode="auto">
          <a:xfrm>
            <a:off x="3505200" y="190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7553" name="Text Box 32"/>
          <p:cNvSpPr txBox="1">
            <a:spLocks noChangeArrowheads="1"/>
          </p:cNvSpPr>
          <p:nvPr/>
        </p:nvSpPr>
        <p:spPr bwMode="auto">
          <a:xfrm>
            <a:off x="838200" y="5867400"/>
            <a:ext cx="2325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FLOW GRAPH</a:t>
            </a:r>
          </a:p>
        </p:txBody>
      </p:sp>
      <p:sp>
        <p:nvSpPr>
          <p:cNvPr id="107554" name="Rectangle 33"/>
          <p:cNvSpPr>
            <a:spLocks noChangeArrowheads="1"/>
          </p:cNvSpPr>
          <p:nvPr/>
        </p:nvSpPr>
        <p:spPr bwMode="auto">
          <a:xfrm>
            <a:off x="6019800" y="37338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7555" name="Line 34"/>
          <p:cNvSpPr>
            <a:spLocks noChangeShapeType="1"/>
          </p:cNvSpPr>
          <p:nvPr/>
        </p:nvSpPr>
        <p:spPr bwMode="auto">
          <a:xfrm flipH="1">
            <a:off x="5334000" y="48768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56" name="Line 35"/>
          <p:cNvSpPr>
            <a:spLocks noChangeShapeType="1"/>
          </p:cNvSpPr>
          <p:nvPr/>
        </p:nvSpPr>
        <p:spPr bwMode="auto">
          <a:xfrm>
            <a:off x="6553200" y="4876800"/>
            <a:ext cx="990600" cy="533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57" name="Rectangle 36"/>
          <p:cNvSpPr>
            <a:spLocks noChangeArrowheads="1"/>
          </p:cNvSpPr>
          <p:nvPr/>
        </p:nvSpPr>
        <p:spPr bwMode="auto">
          <a:xfrm>
            <a:off x="6019800" y="45720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7558" name="Rectangle 37"/>
          <p:cNvSpPr>
            <a:spLocks noChangeArrowheads="1"/>
          </p:cNvSpPr>
          <p:nvPr/>
        </p:nvSpPr>
        <p:spPr bwMode="auto">
          <a:xfrm>
            <a:off x="4876800" y="54102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7559" name="Rectangle 38"/>
          <p:cNvSpPr>
            <a:spLocks noChangeArrowheads="1"/>
          </p:cNvSpPr>
          <p:nvPr/>
        </p:nvSpPr>
        <p:spPr bwMode="auto">
          <a:xfrm>
            <a:off x="7162800" y="54102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7560" name="Rectangle 39"/>
          <p:cNvSpPr>
            <a:spLocks noChangeArrowheads="1"/>
          </p:cNvSpPr>
          <p:nvPr/>
        </p:nvSpPr>
        <p:spPr bwMode="auto">
          <a:xfrm>
            <a:off x="6019800" y="54102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7561" name="Text Box 40"/>
          <p:cNvSpPr txBox="1">
            <a:spLocks noChangeArrowheads="1"/>
          </p:cNvSpPr>
          <p:nvPr/>
        </p:nvSpPr>
        <p:spPr bwMode="auto">
          <a:xfrm>
            <a:off x="6172200" y="419100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62" name="Text Box 41"/>
          <p:cNvSpPr txBox="1">
            <a:spLocks noChangeArrowheads="1"/>
          </p:cNvSpPr>
          <p:nvPr/>
        </p:nvSpPr>
        <p:spPr bwMode="auto">
          <a:xfrm>
            <a:off x="5486400" y="4953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63" name="Text Box 42"/>
          <p:cNvSpPr txBox="1">
            <a:spLocks noChangeArrowheads="1"/>
          </p:cNvSpPr>
          <p:nvPr/>
        </p:nvSpPr>
        <p:spPr bwMode="auto">
          <a:xfrm>
            <a:off x="6172200" y="49911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64" name="Text Box 43"/>
          <p:cNvSpPr txBox="1">
            <a:spLocks noChangeArrowheads="1"/>
          </p:cNvSpPr>
          <p:nvPr/>
        </p:nvSpPr>
        <p:spPr bwMode="auto">
          <a:xfrm>
            <a:off x="7162800" y="49911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7565" name="Text Box 44"/>
          <p:cNvSpPr txBox="1">
            <a:spLocks noChangeArrowheads="1"/>
          </p:cNvSpPr>
          <p:nvPr/>
        </p:nvSpPr>
        <p:spPr bwMode="auto">
          <a:xfrm>
            <a:off x="5048250" y="6099175"/>
            <a:ext cx="3036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DEPENDENCE GRAPH</a:t>
            </a:r>
          </a:p>
        </p:txBody>
      </p:sp>
      <p:sp>
        <p:nvSpPr>
          <p:cNvPr id="107566" name="Rectangle 45"/>
          <p:cNvSpPr>
            <a:spLocks noChangeArrowheads="1"/>
          </p:cNvSpPr>
          <p:nvPr/>
        </p:nvSpPr>
        <p:spPr bwMode="auto">
          <a:xfrm>
            <a:off x="6121400" y="157003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7567" name="Rectangle 46"/>
          <p:cNvSpPr>
            <a:spLocks noChangeArrowheads="1"/>
          </p:cNvSpPr>
          <p:nvPr/>
        </p:nvSpPr>
        <p:spPr bwMode="auto">
          <a:xfrm>
            <a:off x="4445000" y="225583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7568" name="Rectangle 47"/>
          <p:cNvSpPr>
            <a:spLocks noChangeArrowheads="1"/>
          </p:cNvSpPr>
          <p:nvPr/>
        </p:nvSpPr>
        <p:spPr bwMode="auto">
          <a:xfrm>
            <a:off x="6731000" y="225583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7569" name="Rectangle 48"/>
          <p:cNvSpPr>
            <a:spLocks noChangeArrowheads="1"/>
          </p:cNvSpPr>
          <p:nvPr/>
        </p:nvSpPr>
        <p:spPr bwMode="auto">
          <a:xfrm>
            <a:off x="7874000" y="286543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7570" name="Rectangle 49"/>
          <p:cNvSpPr>
            <a:spLocks noChangeArrowheads="1"/>
          </p:cNvSpPr>
          <p:nvPr/>
        </p:nvSpPr>
        <p:spPr bwMode="auto">
          <a:xfrm>
            <a:off x="7874000" y="225583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4</a:t>
            </a:r>
          </a:p>
        </p:txBody>
      </p:sp>
      <p:sp>
        <p:nvSpPr>
          <p:cNvPr id="107571" name="Rectangle 50"/>
          <p:cNvSpPr>
            <a:spLocks noChangeArrowheads="1"/>
          </p:cNvSpPr>
          <p:nvPr/>
        </p:nvSpPr>
        <p:spPr bwMode="auto">
          <a:xfrm>
            <a:off x="5588000" y="2255838"/>
            <a:ext cx="914400"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7572" name="Text Box 51"/>
          <p:cNvSpPr txBox="1">
            <a:spLocks noChangeArrowheads="1"/>
          </p:cNvSpPr>
          <p:nvPr/>
        </p:nvSpPr>
        <p:spPr bwMode="auto">
          <a:xfrm>
            <a:off x="5438775" y="2832100"/>
            <a:ext cx="2287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POSTDOMINATOR TREE</a:t>
            </a:r>
          </a:p>
        </p:txBody>
      </p:sp>
      <p:sp>
        <p:nvSpPr>
          <p:cNvPr id="107573" name="Freeform 52"/>
          <p:cNvSpPr>
            <a:spLocks/>
          </p:cNvSpPr>
          <p:nvPr/>
        </p:nvSpPr>
        <p:spPr bwMode="auto">
          <a:xfrm>
            <a:off x="2438400" y="1727200"/>
            <a:ext cx="1371600" cy="3378200"/>
          </a:xfrm>
          <a:custGeom>
            <a:avLst/>
            <a:gdLst>
              <a:gd name="T0" fmla="*/ 120967500 w 864"/>
              <a:gd name="T1" fmla="*/ 40322500 h 2128"/>
              <a:gd name="T2" fmla="*/ 483870000 w 864"/>
              <a:gd name="T3" fmla="*/ 40322500 h 2128"/>
              <a:gd name="T4" fmla="*/ 1088707500 w 864"/>
              <a:gd name="T5" fmla="*/ 282257500 h 2128"/>
              <a:gd name="T6" fmla="*/ 1814512500 w 864"/>
              <a:gd name="T7" fmla="*/ 1249997500 h 2128"/>
              <a:gd name="T8" fmla="*/ 2056447500 w 864"/>
              <a:gd name="T9" fmla="*/ 2147483647 h 2128"/>
              <a:gd name="T10" fmla="*/ 2056447500 w 864"/>
              <a:gd name="T11" fmla="*/ 2147483647 h 2128"/>
              <a:gd name="T12" fmla="*/ 1330642500 w 864"/>
              <a:gd name="T13" fmla="*/ 2147483647 h 2128"/>
              <a:gd name="T14" fmla="*/ 0 w 864"/>
              <a:gd name="T15" fmla="*/ 2147483647 h 2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4" h="2128">
                <a:moveTo>
                  <a:pt x="48" y="16"/>
                </a:moveTo>
                <a:cubicBezTo>
                  <a:pt x="88" y="8"/>
                  <a:pt x="128" y="0"/>
                  <a:pt x="192" y="16"/>
                </a:cubicBezTo>
                <a:cubicBezTo>
                  <a:pt x="256" y="32"/>
                  <a:pt x="344" y="32"/>
                  <a:pt x="432" y="112"/>
                </a:cubicBezTo>
                <a:cubicBezTo>
                  <a:pt x="520" y="192"/>
                  <a:pt x="656" y="352"/>
                  <a:pt x="720" y="496"/>
                </a:cubicBezTo>
                <a:cubicBezTo>
                  <a:pt x="784" y="640"/>
                  <a:pt x="800" y="792"/>
                  <a:pt x="816" y="976"/>
                </a:cubicBezTo>
                <a:cubicBezTo>
                  <a:pt x="832" y="1160"/>
                  <a:pt x="864" y="1424"/>
                  <a:pt x="816" y="1600"/>
                </a:cubicBezTo>
                <a:cubicBezTo>
                  <a:pt x="768" y="1776"/>
                  <a:pt x="664" y="1944"/>
                  <a:pt x="528" y="2032"/>
                </a:cubicBezTo>
                <a:cubicBezTo>
                  <a:pt x="392" y="2120"/>
                  <a:pt x="88" y="2112"/>
                  <a:pt x="0" y="2128"/>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74" name="Freeform 53"/>
          <p:cNvSpPr>
            <a:spLocks/>
          </p:cNvSpPr>
          <p:nvPr/>
        </p:nvSpPr>
        <p:spPr bwMode="auto">
          <a:xfrm>
            <a:off x="279400" y="3365500"/>
            <a:ext cx="177800" cy="1028700"/>
          </a:xfrm>
          <a:custGeom>
            <a:avLst/>
            <a:gdLst>
              <a:gd name="T0" fmla="*/ 282257500 w 112"/>
              <a:gd name="T1" fmla="*/ 1431448750 h 648"/>
              <a:gd name="T2" fmla="*/ 40322500 w 112"/>
              <a:gd name="T3" fmla="*/ 1431448750 h 648"/>
              <a:gd name="T4" fmla="*/ 40322500 w 112"/>
              <a:gd name="T5" fmla="*/ 221773750 h 648"/>
              <a:gd name="T6" fmla="*/ 282257500 w 112"/>
              <a:gd name="T7" fmla="*/ 100806250 h 6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648">
                <a:moveTo>
                  <a:pt x="112" y="568"/>
                </a:moveTo>
                <a:cubicBezTo>
                  <a:pt x="72" y="608"/>
                  <a:pt x="32" y="648"/>
                  <a:pt x="16" y="568"/>
                </a:cubicBezTo>
                <a:cubicBezTo>
                  <a:pt x="0" y="488"/>
                  <a:pt x="0" y="176"/>
                  <a:pt x="16" y="88"/>
                </a:cubicBezTo>
                <a:cubicBezTo>
                  <a:pt x="32" y="0"/>
                  <a:pt x="96" y="48"/>
                  <a:pt x="112" y="40"/>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7575" name="Text Box 54"/>
          <p:cNvSpPr txBox="1">
            <a:spLocks noChangeArrowheads="1"/>
          </p:cNvSpPr>
          <p:nvPr/>
        </p:nvSpPr>
        <p:spPr bwMode="auto">
          <a:xfrm>
            <a:off x="304800" y="3733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7576"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9234E9A-57EB-4BCA-8901-003E90AC44D8}" type="slidenum">
              <a:rPr lang="en-US" altLang="en-US" sz="1400">
                <a:solidFill>
                  <a:srgbClr val="660066"/>
                </a:solidFill>
              </a:rPr>
              <a:pPr eaLnBrk="1" hangingPunct="1">
                <a:spcBef>
                  <a:spcPct val="0"/>
                </a:spcBef>
                <a:buClrTx/>
                <a:buSzTx/>
                <a:buFontTx/>
                <a:buNone/>
              </a:pPr>
              <a:t>92</a:t>
            </a:fld>
            <a:endParaRPr lang="en-US" altLang="en-US" sz="1400">
              <a:solidFill>
                <a:srgbClr val="660066"/>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2"/>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8547" name="Line 2"/>
          <p:cNvSpPr>
            <a:spLocks noChangeShapeType="1"/>
          </p:cNvSpPr>
          <p:nvPr/>
        </p:nvSpPr>
        <p:spPr bwMode="auto">
          <a:xfrm>
            <a:off x="6629400" y="4267200"/>
            <a:ext cx="1371600" cy="990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48" name="Line 3"/>
          <p:cNvSpPr>
            <a:spLocks noChangeShapeType="1"/>
          </p:cNvSpPr>
          <p:nvPr/>
        </p:nvSpPr>
        <p:spPr bwMode="auto">
          <a:xfrm>
            <a:off x="6248400" y="4267200"/>
            <a:ext cx="0" cy="990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49" name="Rectangle 4"/>
          <p:cNvSpPr>
            <a:spLocks noGrp="1" noChangeArrowheads="1"/>
          </p:cNvSpPr>
          <p:nvPr>
            <p:ph type="title"/>
          </p:nvPr>
        </p:nvSpPr>
        <p:spPr>
          <a:xfrm>
            <a:off x="766763" y="381000"/>
            <a:ext cx="7383462" cy="711200"/>
          </a:xfrm>
        </p:spPr>
        <p:txBody>
          <a:bodyPr/>
          <a:lstStyle/>
          <a:p>
            <a:pPr eaLnBrk="1" hangingPunct="1"/>
            <a:r>
              <a:rPr lang="en-US" altLang="en-US" sz="4000" smtClean="0"/>
              <a:t>Example: another cyclic CFG and its CDG</a:t>
            </a:r>
          </a:p>
        </p:txBody>
      </p:sp>
      <p:sp>
        <p:nvSpPr>
          <p:cNvPr id="108550" name="Line 5"/>
          <p:cNvSpPr>
            <a:spLocks noChangeShapeType="1"/>
          </p:cNvSpPr>
          <p:nvPr/>
        </p:nvSpPr>
        <p:spPr bwMode="auto">
          <a:xfrm>
            <a:off x="6669088" y="18827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51" name="Line 6"/>
          <p:cNvSpPr>
            <a:spLocks noChangeShapeType="1"/>
          </p:cNvSpPr>
          <p:nvPr/>
        </p:nvSpPr>
        <p:spPr bwMode="auto">
          <a:xfrm flipH="1">
            <a:off x="5145088" y="1882775"/>
            <a:ext cx="1219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52" name="Rectangle 7"/>
          <p:cNvSpPr>
            <a:spLocks noChangeArrowheads="1"/>
          </p:cNvSpPr>
          <p:nvPr/>
        </p:nvSpPr>
        <p:spPr bwMode="auto">
          <a:xfrm>
            <a:off x="6059488" y="1577975"/>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8553" name="Rectangle 8"/>
          <p:cNvSpPr>
            <a:spLocks noChangeArrowheads="1"/>
          </p:cNvSpPr>
          <p:nvPr/>
        </p:nvSpPr>
        <p:spPr bwMode="auto">
          <a:xfrm>
            <a:off x="5526088" y="2187575"/>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8554" name="Rectangle 9"/>
          <p:cNvSpPr>
            <a:spLocks noChangeArrowheads="1"/>
          </p:cNvSpPr>
          <p:nvPr/>
        </p:nvSpPr>
        <p:spPr bwMode="auto">
          <a:xfrm>
            <a:off x="5068888" y="2797175"/>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8555" name="Rectangle 10"/>
          <p:cNvSpPr>
            <a:spLocks noChangeArrowheads="1"/>
          </p:cNvSpPr>
          <p:nvPr/>
        </p:nvSpPr>
        <p:spPr bwMode="auto">
          <a:xfrm>
            <a:off x="4687888" y="3406775"/>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8556" name="Rectangle 11"/>
          <p:cNvSpPr>
            <a:spLocks noChangeArrowheads="1"/>
          </p:cNvSpPr>
          <p:nvPr/>
        </p:nvSpPr>
        <p:spPr bwMode="auto">
          <a:xfrm>
            <a:off x="6669088" y="2187575"/>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ENTRY</a:t>
            </a:r>
          </a:p>
        </p:txBody>
      </p:sp>
      <p:sp>
        <p:nvSpPr>
          <p:cNvPr id="108557" name="Text Box 12"/>
          <p:cNvSpPr txBox="1">
            <a:spLocks noChangeArrowheads="1"/>
          </p:cNvSpPr>
          <p:nvPr/>
        </p:nvSpPr>
        <p:spPr bwMode="auto">
          <a:xfrm>
            <a:off x="6264275" y="3033713"/>
            <a:ext cx="234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POST-DOMINATOR TREE</a:t>
            </a:r>
          </a:p>
        </p:txBody>
      </p:sp>
      <p:sp>
        <p:nvSpPr>
          <p:cNvPr id="108558" name="Text Box 13"/>
          <p:cNvSpPr txBox="1">
            <a:spLocks noChangeArrowheads="1"/>
          </p:cNvSpPr>
          <p:nvPr/>
        </p:nvSpPr>
        <p:spPr bwMode="auto">
          <a:xfrm>
            <a:off x="457200" y="5638800"/>
            <a:ext cx="2325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FLOW GRAPH</a:t>
            </a:r>
          </a:p>
        </p:txBody>
      </p:sp>
      <p:sp>
        <p:nvSpPr>
          <p:cNvPr id="108559" name="Line 14"/>
          <p:cNvSpPr>
            <a:spLocks noChangeShapeType="1"/>
          </p:cNvSpPr>
          <p:nvPr/>
        </p:nvSpPr>
        <p:spPr bwMode="auto">
          <a:xfrm flipH="1">
            <a:off x="4572000" y="4267200"/>
            <a:ext cx="1371600" cy="990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60" name="Rectangle 15"/>
          <p:cNvSpPr>
            <a:spLocks noChangeArrowheads="1"/>
          </p:cNvSpPr>
          <p:nvPr/>
        </p:nvSpPr>
        <p:spPr bwMode="auto">
          <a:xfrm>
            <a:off x="5791200" y="39624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ENTRY</a:t>
            </a:r>
          </a:p>
        </p:txBody>
      </p:sp>
      <p:sp>
        <p:nvSpPr>
          <p:cNvPr id="108561" name="Text Box 16"/>
          <p:cNvSpPr txBox="1">
            <a:spLocks noChangeArrowheads="1"/>
          </p:cNvSpPr>
          <p:nvPr/>
        </p:nvSpPr>
        <p:spPr bwMode="auto">
          <a:xfrm>
            <a:off x="4800600" y="6324600"/>
            <a:ext cx="3041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CONTROL DEPENDENCE GRAPH</a:t>
            </a:r>
          </a:p>
        </p:txBody>
      </p:sp>
      <p:sp>
        <p:nvSpPr>
          <p:cNvPr id="108562" name="Line 17"/>
          <p:cNvSpPr>
            <a:spLocks noChangeShapeType="1"/>
          </p:cNvSpPr>
          <p:nvPr/>
        </p:nvSpPr>
        <p:spPr bwMode="auto">
          <a:xfrm>
            <a:off x="3657600" y="212725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63" name="Line 18"/>
          <p:cNvSpPr>
            <a:spLocks noChangeShapeType="1"/>
          </p:cNvSpPr>
          <p:nvPr/>
        </p:nvSpPr>
        <p:spPr bwMode="auto">
          <a:xfrm>
            <a:off x="1676400" y="1905000"/>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64" name="Rectangle 19"/>
          <p:cNvSpPr>
            <a:spLocks noChangeArrowheads="1"/>
          </p:cNvSpPr>
          <p:nvPr/>
        </p:nvSpPr>
        <p:spPr bwMode="auto">
          <a:xfrm>
            <a:off x="1219200" y="4202113"/>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8565" name="Rectangle 20"/>
          <p:cNvSpPr>
            <a:spLocks noChangeArrowheads="1"/>
          </p:cNvSpPr>
          <p:nvPr/>
        </p:nvSpPr>
        <p:spPr bwMode="auto">
          <a:xfrm>
            <a:off x="1219200" y="5094288"/>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STOP</a:t>
            </a:r>
          </a:p>
        </p:txBody>
      </p:sp>
      <p:sp>
        <p:nvSpPr>
          <p:cNvPr id="108566" name="Line 21"/>
          <p:cNvSpPr>
            <a:spLocks noChangeShapeType="1"/>
          </p:cNvSpPr>
          <p:nvPr/>
        </p:nvSpPr>
        <p:spPr bwMode="auto">
          <a:xfrm>
            <a:off x="1295400" y="337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67" name="Line 22"/>
          <p:cNvSpPr>
            <a:spLocks noChangeShapeType="1"/>
          </p:cNvSpPr>
          <p:nvPr/>
        </p:nvSpPr>
        <p:spPr bwMode="auto">
          <a:xfrm>
            <a:off x="1676400" y="2759075"/>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68" name="Rectangle 23"/>
          <p:cNvSpPr>
            <a:spLocks noChangeArrowheads="1"/>
          </p:cNvSpPr>
          <p:nvPr/>
        </p:nvSpPr>
        <p:spPr bwMode="auto">
          <a:xfrm>
            <a:off x="1219200" y="330835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8569" name="Line 24"/>
          <p:cNvSpPr>
            <a:spLocks noChangeShapeType="1"/>
          </p:cNvSpPr>
          <p:nvPr/>
        </p:nvSpPr>
        <p:spPr bwMode="auto">
          <a:xfrm>
            <a:off x="1676400" y="3652838"/>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70" name="Line 25"/>
          <p:cNvSpPr>
            <a:spLocks noChangeShapeType="1"/>
          </p:cNvSpPr>
          <p:nvPr/>
        </p:nvSpPr>
        <p:spPr bwMode="auto">
          <a:xfrm>
            <a:off x="1676400" y="4545013"/>
            <a:ext cx="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71" name="Text Box 26"/>
          <p:cNvSpPr txBox="1">
            <a:spLocks noChangeArrowheads="1"/>
          </p:cNvSpPr>
          <p:nvPr/>
        </p:nvSpPr>
        <p:spPr bwMode="auto">
          <a:xfrm>
            <a:off x="1752600" y="1990725"/>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72" name="Text Box 27"/>
          <p:cNvSpPr txBox="1">
            <a:spLocks noChangeArrowheads="1"/>
          </p:cNvSpPr>
          <p:nvPr/>
        </p:nvSpPr>
        <p:spPr bwMode="auto">
          <a:xfrm>
            <a:off x="762000" y="24018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73" name="Text Box 28"/>
          <p:cNvSpPr txBox="1">
            <a:spLocks noChangeArrowheads="1"/>
          </p:cNvSpPr>
          <p:nvPr/>
        </p:nvSpPr>
        <p:spPr bwMode="auto">
          <a:xfrm>
            <a:off x="762000" y="33639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74" name="Text Box 29"/>
          <p:cNvSpPr txBox="1">
            <a:spLocks noChangeArrowheads="1"/>
          </p:cNvSpPr>
          <p:nvPr/>
        </p:nvSpPr>
        <p:spPr bwMode="auto">
          <a:xfrm>
            <a:off x="1752600" y="28829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8575" name="Text Box 30"/>
          <p:cNvSpPr txBox="1">
            <a:spLocks noChangeArrowheads="1"/>
          </p:cNvSpPr>
          <p:nvPr/>
        </p:nvSpPr>
        <p:spPr bwMode="auto">
          <a:xfrm>
            <a:off x="1676400" y="3706813"/>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8576" name="Text Box 31"/>
          <p:cNvSpPr txBox="1">
            <a:spLocks noChangeArrowheads="1"/>
          </p:cNvSpPr>
          <p:nvPr/>
        </p:nvSpPr>
        <p:spPr bwMode="auto">
          <a:xfrm>
            <a:off x="1676400" y="4598988"/>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8577" name="Text Box 32"/>
          <p:cNvSpPr txBox="1">
            <a:spLocks noChangeArrowheads="1"/>
          </p:cNvSpPr>
          <p:nvPr/>
        </p:nvSpPr>
        <p:spPr bwMode="auto">
          <a:xfrm>
            <a:off x="2895600" y="2971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F</a:t>
            </a:r>
          </a:p>
        </p:txBody>
      </p:sp>
      <p:sp>
        <p:nvSpPr>
          <p:cNvPr id="108578" name="Freeform 33"/>
          <p:cNvSpPr>
            <a:spLocks/>
          </p:cNvSpPr>
          <p:nvPr/>
        </p:nvSpPr>
        <p:spPr bwMode="auto">
          <a:xfrm>
            <a:off x="1066800" y="312420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79" name="Rectangle 34"/>
          <p:cNvSpPr>
            <a:spLocks noChangeArrowheads="1"/>
          </p:cNvSpPr>
          <p:nvPr/>
        </p:nvSpPr>
        <p:spPr bwMode="auto">
          <a:xfrm>
            <a:off x="1219200" y="24384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8580" name="Freeform 35"/>
          <p:cNvSpPr>
            <a:spLocks/>
          </p:cNvSpPr>
          <p:nvPr/>
        </p:nvSpPr>
        <p:spPr bwMode="auto">
          <a:xfrm>
            <a:off x="1066800" y="225425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81" name="Freeform 36"/>
          <p:cNvSpPr>
            <a:spLocks/>
          </p:cNvSpPr>
          <p:nvPr/>
        </p:nvSpPr>
        <p:spPr bwMode="auto">
          <a:xfrm>
            <a:off x="2133600" y="1790700"/>
            <a:ext cx="812800" cy="3568700"/>
          </a:xfrm>
          <a:custGeom>
            <a:avLst/>
            <a:gdLst>
              <a:gd name="T0" fmla="*/ 0 w 512"/>
              <a:gd name="T1" fmla="*/ 60483750 h 2248"/>
              <a:gd name="T2" fmla="*/ 604837500 w 512"/>
              <a:gd name="T3" fmla="*/ 60483750 h 2248"/>
              <a:gd name="T4" fmla="*/ 967740000 w 512"/>
              <a:gd name="T5" fmla="*/ 423386250 h 2248"/>
              <a:gd name="T6" fmla="*/ 1209675000 w 512"/>
              <a:gd name="T7" fmla="*/ 1633061250 h 2248"/>
              <a:gd name="T8" fmla="*/ 1088707500 w 512"/>
              <a:gd name="T9" fmla="*/ 2147483647 h 2248"/>
              <a:gd name="T10" fmla="*/ 0 w 512"/>
              <a:gd name="T11" fmla="*/ 2147483647 h 2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2" h="2248">
                <a:moveTo>
                  <a:pt x="0" y="24"/>
                </a:moveTo>
                <a:cubicBezTo>
                  <a:pt x="88" y="12"/>
                  <a:pt x="176" y="0"/>
                  <a:pt x="240" y="24"/>
                </a:cubicBezTo>
                <a:cubicBezTo>
                  <a:pt x="304" y="48"/>
                  <a:pt x="344" y="64"/>
                  <a:pt x="384" y="168"/>
                </a:cubicBezTo>
                <a:cubicBezTo>
                  <a:pt x="424" y="272"/>
                  <a:pt x="472" y="344"/>
                  <a:pt x="480" y="648"/>
                </a:cubicBezTo>
                <a:cubicBezTo>
                  <a:pt x="488" y="952"/>
                  <a:pt x="512" y="1736"/>
                  <a:pt x="432" y="1992"/>
                </a:cubicBezTo>
                <a:cubicBezTo>
                  <a:pt x="352" y="2248"/>
                  <a:pt x="176" y="2216"/>
                  <a:pt x="0" y="218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82" name="Freeform 37"/>
          <p:cNvSpPr>
            <a:spLocks/>
          </p:cNvSpPr>
          <p:nvPr/>
        </p:nvSpPr>
        <p:spPr bwMode="auto">
          <a:xfrm>
            <a:off x="571500" y="2133600"/>
            <a:ext cx="977900" cy="2260600"/>
          </a:xfrm>
          <a:custGeom>
            <a:avLst/>
            <a:gdLst>
              <a:gd name="T0" fmla="*/ 1028223750 w 616"/>
              <a:gd name="T1" fmla="*/ 2147483647 h 1424"/>
              <a:gd name="T2" fmla="*/ 544353750 w 616"/>
              <a:gd name="T3" fmla="*/ 2147483647 h 1424"/>
              <a:gd name="T4" fmla="*/ 181451250 w 616"/>
              <a:gd name="T5" fmla="*/ 2147483647 h 1424"/>
              <a:gd name="T6" fmla="*/ 60483750 w 616"/>
              <a:gd name="T7" fmla="*/ 846772500 h 1424"/>
              <a:gd name="T8" fmla="*/ 544353750 w 616"/>
              <a:gd name="T9" fmla="*/ 120967500 h 1424"/>
              <a:gd name="T10" fmla="*/ 1391126250 w 616"/>
              <a:gd name="T11" fmla="*/ 120967500 h 1424"/>
              <a:gd name="T12" fmla="*/ 1512093750 w 616"/>
              <a:gd name="T13" fmla="*/ 483870000 h 1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6" h="1424">
                <a:moveTo>
                  <a:pt x="408" y="1392"/>
                </a:moveTo>
                <a:cubicBezTo>
                  <a:pt x="340" y="1404"/>
                  <a:pt x="272" y="1416"/>
                  <a:pt x="216" y="1392"/>
                </a:cubicBezTo>
                <a:cubicBezTo>
                  <a:pt x="160" y="1368"/>
                  <a:pt x="104" y="1424"/>
                  <a:pt x="72" y="1248"/>
                </a:cubicBezTo>
                <a:cubicBezTo>
                  <a:pt x="40" y="1072"/>
                  <a:pt x="0" y="536"/>
                  <a:pt x="24" y="336"/>
                </a:cubicBezTo>
                <a:cubicBezTo>
                  <a:pt x="48" y="136"/>
                  <a:pt x="128" y="96"/>
                  <a:pt x="216" y="48"/>
                </a:cubicBezTo>
                <a:cubicBezTo>
                  <a:pt x="304" y="0"/>
                  <a:pt x="488" y="24"/>
                  <a:pt x="552" y="48"/>
                </a:cubicBezTo>
                <a:cubicBezTo>
                  <a:pt x="616" y="72"/>
                  <a:pt x="608" y="132"/>
                  <a:pt x="600" y="192"/>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83" name="Rectangle 38"/>
          <p:cNvSpPr>
            <a:spLocks noChangeArrowheads="1"/>
          </p:cNvSpPr>
          <p:nvPr/>
        </p:nvSpPr>
        <p:spPr bwMode="auto">
          <a:xfrm>
            <a:off x="1219200" y="1600200"/>
            <a:ext cx="9144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START</a:t>
            </a:r>
          </a:p>
        </p:txBody>
      </p:sp>
      <p:sp>
        <p:nvSpPr>
          <p:cNvPr id="108584" name="Rectangle 39"/>
          <p:cNvSpPr>
            <a:spLocks noChangeArrowheads="1"/>
          </p:cNvSpPr>
          <p:nvPr/>
        </p:nvSpPr>
        <p:spPr bwMode="auto">
          <a:xfrm>
            <a:off x="5791200" y="52578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2</a:t>
            </a:r>
          </a:p>
        </p:txBody>
      </p:sp>
      <p:sp>
        <p:nvSpPr>
          <p:cNvPr id="108585" name="Freeform 40"/>
          <p:cNvSpPr>
            <a:spLocks/>
          </p:cNvSpPr>
          <p:nvPr/>
        </p:nvSpPr>
        <p:spPr bwMode="auto">
          <a:xfrm>
            <a:off x="5638800" y="507365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86" name="Rectangle 41"/>
          <p:cNvSpPr>
            <a:spLocks noChangeArrowheads="1"/>
          </p:cNvSpPr>
          <p:nvPr/>
        </p:nvSpPr>
        <p:spPr bwMode="auto">
          <a:xfrm>
            <a:off x="7543800" y="52578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1</a:t>
            </a:r>
          </a:p>
        </p:txBody>
      </p:sp>
      <p:sp>
        <p:nvSpPr>
          <p:cNvPr id="108587" name="Freeform 42"/>
          <p:cNvSpPr>
            <a:spLocks/>
          </p:cNvSpPr>
          <p:nvPr/>
        </p:nvSpPr>
        <p:spPr bwMode="auto">
          <a:xfrm>
            <a:off x="7391400" y="507365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88" name="Rectangle 43"/>
          <p:cNvSpPr>
            <a:spLocks noChangeArrowheads="1"/>
          </p:cNvSpPr>
          <p:nvPr/>
        </p:nvSpPr>
        <p:spPr bwMode="auto">
          <a:xfrm>
            <a:off x="4114800" y="5257800"/>
            <a:ext cx="914400" cy="344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solidFill>
                  <a:schemeClr val="tx2"/>
                </a:solidFill>
                <a:latin typeface="Helvetica" panose="020B0604020202020204" pitchFamily="34" charset="0"/>
              </a:rPr>
              <a:t>3</a:t>
            </a:r>
          </a:p>
        </p:txBody>
      </p:sp>
      <p:sp>
        <p:nvSpPr>
          <p:cNvPr id="108589" name="Freeform 44"/>
          <p:cNvSpPr>
            <a:spLocks/>
          </p:cNvSpPr>
          <p:nvPr/>
        </p:nvSpPr>
        <p:spPr bwMode="auto">
          <a:xfrm>
            <a:off x="3962400" y="5073650"/>
            <a:ext cx="304800" cy="762000"/>
          </a:xfrm>
          <a:custGeom>
            <a:avLst/>
            <a:gdLst>
              <a:gd name="T0" fmla="*/ 580644000 w 160"/>
              <a:gd name="T1" fmla="*/ 838743393 h 488"/>
              <a:gd name="T2" fmla="*/ 406450800 w 160"/>
              <a:gd name="T3" fmla="*/ 1072810119 h 488"/>
              <a:gd name="T4" fmla="*/ 58064400 w 160"/>
              <a:gd name="T5" fmla="*/ 1072810119 h 488"/>
              <a:gd name="T6" fmla="*/ 58064400 w 160"/>
              <a:gd name="T7" fmla="*/ 370606820 h 488"/>
              <a:gd name="T8" fmla="*/ 232257600 w 160"/>
              <a:gd name="T9" fmla="*/ 19505951 h 488"/>
              <a:gd name="T10" fmla="*/ 580644000 w 160"/>
              <a:gd name="T11" fmla="*/ 253572676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488">
                <a:moveTo>
                  <a:pt x="160" y="344"/>
                </a:moveTo>
                <a:cubicBezTo>
                  <a:pt x="148" y="384"/>
                  <a:pt x="136" y="424"/>
                  <a:pt x="112" y="440"/>
                </a:cubicBezTo>
                <a:cubicBezTo>
                  <a:pt x="88" y="456"/>
                  <a:pt x="32" y="488"/>
                  <a:pt x="16" y="440"/>
                </a:cubicBezTo>
                <a:cubicBezTo>
                  <a:pt x="0" y="392"/>
                  <a:pt x="8" y="224"/>
                  <a:pt x="16" y="152"/>
                </a:cubicBezTo>
                <a:cubicBezTo>
                  <a:pt x="24" y="80"/>
                  <a:pt x="40" y="16"/>
                  <a:pt x="64" y="8"/>
                </a:cubicBezTo>
                <a:cubicBezTo>
                  <a:pt x="88" y="0"/>
                  <a:pt x="124" y="52"/>
                  <a:pt x="160" y="104"/>
                </a:cubicBezTo>
              </a:path>
            </a:pathLst>
          </a:custGeom>
          <a:noFill/>
          <a:ln w="9525" cap="flat" cmpd="sng">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8590" name="Text Box 45"/>
          <p:cNvSpPr txBox="1">
            <a:spLocks noChangeArrowheads="1"/>
          </p:cNvSpPr>
          <p:nvPr/>
        </p:nvSpPr>
        <p:spPr bwMode="auto">
          <a:xfrm>
            <a:off x="5105400" y="4419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1" name="Text Box 46"/>
          <p:cNvSpPr txBox="1">
            <a:spLocks noChangeArrowheads="1"/>
          </p:cNvSpPr>
          <p:nvPr/>
        </p:nvSpPr>
        <p:spPr bwMode="auto">
          <a:xfrm>
            <a:off x="5943600" y="4419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2" name="Text Box 47"/>
          <p:cNvSpPr txBox="1">
            <a:spLocks noChangeArrowheads="1"/>
          </p:cNvSpPr>
          <p:nvPr/>
        </p:nvSpPr>
        <p:spPr bwMode="auto">
          <a:xfrm>
            <a:off x="7086600" y="4419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3" name="Text Box 50"/>
          <p:cNvSpPr txBox="1">
            <a:spLocks noChangeArrowheads="1"/>
          </p:cNvSpPr>
          <p:nvPr/>
        </p:nvSpPr>
        <p:spPr bwMode="auto">
          <a:xfrm>
            <a:off x="7162800" y="5257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4" name="Text Box 51"/>
          <p:cNvSpPr txBox="1">
            <a:spLocks noChangeArrowheads="1"/>
          </p:cNvSpPr>
          <p:nvPr/>
        </p:nvSpPr>
        <p:spPr bwMode="auto">
          <a:xfrm>
            <a:off x="5334000" y="5295900"/>
            <a:ext cx="368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5" name="Text Box 52"/>
          <p:cNvSpPr txBox="1">
            <a:spLocks noChangeArrowheads="1"/>
          </p:cNvSpPr>
          <p:nvPr/>
        </p:nvSpPr>
        <p:spPr bwMode="auto">
          <a:xfrm>
            <a:off x="3733800" y="533400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400" b="1">
                <a:solidFill>
                  <a:schemeClr val="tx2"/>
                </a:solidFill>
                <a:latin typeface="Helvetica" panose="020B0604020202020204" pitchFamily="34" charset="0"/>
              </a:rPr>
              <a:t>T</a:t>
            </a:r>
          </a:p>
        </p:txBody>
      </p:sp>
      <p:sp>
        <p:nvSpPr>
          <p:cNvPr id="108596" name="Slide Number Placeholder 1"/>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0F0D6DFA-6DD5-4B96-9D40-96D69917676D}" type="slidenum">
              <a:rPr lang="en-US" altLang="en-US" sz="1400">
                <a:solidFill>
                  <a:srgbClr val="660066"/>
                </a:solidFill>
              </a:rPr>
              <a:pPr eaLnBrk="1" hangingPunct="1">
                <a:spcBef>
                  <a:spcPct val="0"/>
                </a:spcBef>
                <a:buClrTx/>
                <a:buSzTx/>
                <a:buFontTx/>
                <a:buNone/>
              </a:pPr>
              <a:t>93</a:t>
            </a:fld>
            <a:endParaRPr lang="en-US" altLang="en-US" sz="1400">
              <a:solidFill>
                <a:srgbClr val="660066"/>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0957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4AA2FA77-9DF3-4C15-8291-858B8633F410}" type="slidenum">
              <a:rPr lang="en-US" altLang="en-US" sz="1400">
                <a:solidFill>
                  <a:srgbClr val="660066"/>
                </a:solidFill>
              </a:rPr>
              <a:pPr eaLnBrk="1" hangingPunct="1">
                <a:spcBef>
                  <a:spcPct val="0"/>
                </a:spcBef>
                <a:buClrTx/>
                <a:buSzTx/>
                <a:buFontTx/>
                <a:buNone/>
              </a:pPr>
              <a:t>94</a:t>
            </a:fld>
            <a:endParaRPr lang="en-US" altLang="en-US" sz="1400">
              <a:solidFill>
                <a:srgbClr val="660066"/>
              </a:solidFill>
            </a:endParaRPr>
          </a:p>
        </p:txBody>
      </p:sp>
      <p:sp>
        <p:nvSpPr>
          <p:cNvPr id="109572" name="Rectangle 2"/>
          <p:cNvSpPr>
            <a:spLocks noGrp="1" noChangeArrowheads="1"/>
          </p:cNvSpPr>
          <p:nvPr>
            <p:ph type="title"/>
          </p:nvPr>
        </p:nvSpPr>
        <p:spPr>
          <a:xfrm>
            <a:off x="563563" y="0"/>
            <a:ext cx="8580437" cy="1295400"/>
          </a:xfrm>
        </p:spPr>
        <p:txBody>
          <a:bodyPr/>
          <a:lstStyle/>
          <a:p>
            <a:pPr eaLnBrk="1" hangingPunct="1"/>
            <a:r>
              <a:rPr lang="en-US" altLang="en-US" sz="3600" smtClean="0"/>
              <a:t>Properties of Control Dependence</a:t>
            </a:r>
          </a:p>
        </p:txBody>
      </p:sp>
      <p:sp>
        <p:nvSpPr>
          <p:cNvPr id="109573" name="Rectangle 3"/>
          <p:cNvSpPr>
            <a:spLocks noGrp="1" noChangeArrowheads="1"/>
          </p:cNvSpPr>
          <p:nvPr>
            <p:ph type="body" idx="1"/>
          </p:nvPr>
        </p:nvSpPr>
        <p:spPr>
          <a:xfrm>
            <a:off x="514350" y="2203450"/>
            <a:ext cx="8054975" cy="3216275"/>
          </a:xfrm>
        </p:spPr>
        <p:txBody>
          <a:bodyPr/>
          <a:lstStyle/>
          <a:p>
            <a:pPr marL="398463" indent="-398463" eaLnBrk="1" hangingPunct="1">
              <a:lnSpc>
                <a:spcPct val="80000"/>
              </a:lnSpc>
            </a:pPr>
            <a:r>
              <a:rPr lang="en-US" altLang="en-US" smtClean="0"/>
              <a:t>CDG is a </a:t>
            </a:r>
            <a:r>
              <a:rPr lang="en-US" altLang="en-US" i="1" smtClean="0"/>
              <a:t>tree   </a:t>
            </a:r>
            <a:r>
              <a:rPr lang="en-US" altLang="en-US" smtClean="0">
                <a:sym typeface="Symbol" panose="05050102010706020507" pitchFamily="18" charset="2"/>
              </a:rPr>
              <a:t></a:t>
            </a:r>
            <a:r>
              <a:rPr lang="en-US" altLang="en-US" smtClean="0"/>
              <a:t> CFG is </a:t>
            </a:r>
            <a:r>
              <a:rPr lang="en-US" altLang="en-US" i="1" smtClean="0"/>
              <a:t>structured</a:t>
            </a:r>
            <a:endParaRPr lang="en-US" altLang="en-US" smtClean="0"/>
          </a:p>
          <a:p>
            <a:pPr marL="398463" indent="-398463" eaLnBrk="1" hangingPunct="1">
              <a:lnSpc>
                <a:spcPct val="60000"/>
              </a:lnSpc>
            </a:pPr>
            <a:endParaRPr lang="en-US" altLang="en-US" smtClean="0"/>
          </a:p>
          <a:p>
            <a:pPr marL="398463" indent="-398463" eaLnBrk="1" hangingPunct="1">
              <a:lnSpc>
                <a:spcPct val="80000"/>
              </a:lnSpc>
            </a:pPr>
            <a:r>
              <a:rPr lang="en-US" altLang="en-US" smtClean="0"/>
              <a:t>CDG is </a:t>
            </a:r>
            <a:r>
              <a:rPr lang="en-US" altLang="en-US" i="1" smtClean="0"/>
              <a:t>acyclic </a:t>
            </a:r>
            <a:r>
              <a:rPr lang="en-US" altLang="en-US" smtClean="0">
                <a:sym typeface="Symbol" panose="05050102010706020507" pitchFamily="18" charset="2"/>
              </a:rPr>
              <a:t></a:t>
            </a:r>
            <a:r>
              <a:rPr lang="en-US" altLang="en-US" smtClean="0"/>
              <a:t>  CFG is </a:t>
            </a:r>
            <a:r>
              <a:rPr lang="en-US" altLang="en-US" i="1" smtClean="0"/>
              <a:t>acyclic</a:t>
            </a:r>
            <a:endParaRPr lang="en-US" altLang="en-US" smtClean="0"/>
          </a:p>
          <a:p>
            <a:pPr marL="398463" indent="-398463" eaLnBrk="1" hangingPunct="1">
              <a:lnSpc>
                <a:spcPct val="50000"/>
              </a:lnSpc>
            </a:pPr>
            <a:endParaRPr lang="en-US" altLang="en-US" smtClean="0"/>
          </a:p>
          <a:p>
            <a:pPr marL="398463" indent="-398463" eaLnBrk="1" hangingPunct="1">
              <a:lnSpc>
                <a:spcPct val="80000"/>
              </a:lnSpc>
            </a:pPr>
            <a:r>
              <a:rPr lang="en-US" altLang="en-US" smtClean="0"/>
              <a:t>CDG is </a:t>
            </a:r>
            <a:r>
              <a:rPr lang="en-US" altLang="en-US" i="1" smtClean="0"/>
              <a:t>cyclic</a:t>
            </a:r>
            <a:r>
              <a:rPr lang="en-US" altLang="en-US" smtClean="0"/>
              <a:t>   </a:t>
            </a:r>
            <a:r>
              <a:rPr lang="en-US" altLang="en-US" smtClean="0">
                <a:sym typeface="Symbol" panose="05050102010706020507" pitchFamily="18" charset="2"/>
              </a:rPr>
              <a:t></a:t>
            </a:r>
            <a:r>
              <a:rPr lang="en-US" altLang="en-US" smtClean="0"/>
              <a:t>  CFG is </a:t>
            </a:r>
            <a:r>
              <a:rPr lang="en-US" altLang="en-US" i="1" smtClean="0"/>
              <a:t>cyclic</a:t>
            </a:r>
            <a:endParaRPr lang="en-US" altLang="en-US" smtClean="0"/>
          </a:p>
          <a:p>
            <a:pPr marL="398463" indent="-398463" eaLnBrk="1" hangingPunct="1">
              <a:lnSpc>
                <a:spcPct val="80000"/>
              </a:lnSpc>
              <a:buFont typeface="Arial Unicode MS" panose="020B0604020202020204" pitchFamily="34" charset="-128"/>
              <a:buNone/>
            </a:pPr>
            <a:endParaRPr lang="en-US" altLang="en-US"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0595"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9CB00177-1F83-4EE3-BA12-85C6E54656D7}" type="slidenum">
              <a:rPr lang="en-US" altLang="en-US" sz="1400">
                <a:solidFill>
                  <a:srgbClr val="660066"/>
                </a:solidFill>
              </a:rPr>
              <a:pPr eaLnBrk="1" hangingPunct="1">
                <a:spcBef>
                  <a:spcPct val="0"/>
                </a:spcBef>
                <a:buClrTx/>
                <a:buSzTx/>
                <a:buFontTx/>
                <a:buNone/>
              </a:pPr>
              <a:t>95</a:t>
            </a:fld>
            <a:endParaRPr lang="en-US" altLang="en-US" sz="1400">
              <a:solidFill>
                <a:srgbClr val="660066"/>
              </a:solidFill>
            </a:endParaRPr>
          </a:p>
        </p:txBody>
      </p:sp>
      <p:sp>
        <p:nvSpPr>
          <p:cNvPr id="110596" name="Rectangle 2"/>
          <p:cNvSpPr>
            <a:spLocks noGrp="1" noChangeArrowheads="1"/>
          </p:cNvSpPr>
          <p:nvPr>
            <p:ph type="title"/>
          </p:nvPr>
        </p:nvSpPr>
        <p:spPr/>
        <p:txBody>
          <a:bodyPr/>
          <a:lstStyle/>
          <a:p>
            <a:pPr eaLnBrk="1" hangingPunct="1"/>
            <a:r>
              <a:rPr lang="en-US" altLang="en-US" smtClean="0"/>
              <a:t>Properties of CD</a:t>
            </a:r>
          </a:p>
        </p:txBody>
      </p:sp>
      <p:sp>
        <p:nvSpPr>
          <p:cNvPr id="110597" name="Rectangle 3"/>
          <p:cNvSpPr>
            <a:spLocks noGrp="1" noChangeArrowheads="1"/>
          </p:cNvSpPr>
          <p:nvPr>
            <p:ph type="body" idx="1"/>
          </p:nvPr>
        </p:nvSpPr>
        <p:spPr/>
        <p:txBody>
          <a:bodyPr/>
          <a:lstStyle/>
          <a:p>
            <a:pPr marL="0" indent="0" eaLnBrk="1" hangingPunct="1">
              <a:spcBef>
                <a:spcPct val="0"/>
              </a:spcBef>
              <a:buFont typeface="Arial Unicode MS" panose="020B0604020202020204" pitchFamily="34" charset="-128"/>
              <a:buNone/>
            </a:pPr>
            <a:r>
              <a:rPr lang="en-US" altLang="en-US" smtClean="0"/>
              <a:t>The </a:t>
            </a:r>
            <a:r>
              <a:rPr lang="en-US" altLang="en-US" i="1" smtClean="0"/>
              <a:t>control conditions of node Y</a:t>
            </a:r>
            <a:r>
              <a:rPr lang="en-US" altLang="en-US" smtClean="0"/>
              <a:t> is the set,</a:t>
            </a:r>
          </a:p>
          <a:p>
            <a:pPr marL="0" indent="0" eaLnBrk="1" hangingPunct="1">
              <a:spcBef>
                <a:spcPct val="0"/>
              </a:spcBef>
              <a:buFont typeface="Arial Unicode MS" panose="020B0604020202020204" pitchFamily="34" charset="-128"/>
              <a:buNone/>
            </a:pPr>
            <a:endParaRPr lang="en-US" altLang="en-US" smtClean="0"/>
          </a:p>
          <a:p>
            <a:pPr marL="0" indent="0" eaLnBrk="1" hangingPunct="1">
              <a:spcBef>
                <a:spcPct val="0"/>
              </a:spcBef>
              <a:buFont typeface="Arial Unicode MS" panose="020B0604020202020204" pitchFamily="34" charset="-128"/>
              <a:buNone/>
            </a:pPr>
            <a:r>
              <a:rPr lang="en-US" altLang="en-US" sz="2400" i="1" smtClean="0">
                <a:solidFill>
                  <a:srgbClr val="663300"/>
                </a:solidFill>
              </a:rPr>
              <a:t>CC</a:t>
            </a:r>
            <a:r>
              <a:rPr lang="en-US" altLang="en-US" sz="2400" smtClean="0">
                <a:solidFill>
                  <a:srgbClr val="663300"/>
                </a:solidFill>
              </a:rPr>
              <a:t>(</a:t>
            </a:r>
            <a:r>
              <a:rPr lang="en-US" altLang="en-US" sz="2400" i="1" smtClean="0">
                <a:solidFill>
                  <a:srgbClr val="663300"/>
                </a:solidFill>
              </a:rPr>
              <a:t>Y</a:t>
            </a:r>
            <a:r>
              <a:rPr lang="en-US" altLang="en-US" sz="2400" smtClean="0">
                <a:solidFill>
                  <a:srgbClr val="663300"/>
                </a:solidFill>
              </a:rPr>
              <a:t>) = {(</a:t>
            </a:r>
            <a:r>
              <a:rPr lang="en-US" altLang="en-US" sz="2400" i="1" smtClean="0">
                <a:solidFill>
                  <a:srgbClr val="663300"/>
                </a:solidFill>
              </a:rPr>
              <a:t>X,L</a:t>
            </a:r>
            <a:r>
              <a:rPr lang="en-US" altLang="en-US" sz="2400" smtClean="0">
                <a:solidFill>
                  <a:srgbClr val="663300"/>
                </a:solidFill>
              </a:rPr>
              <a:t>)|</a:t>
            </a:r>
            <a:r>
              <a:rPr lang="en-US" altLang="en-US" sz="2400" i="1" smtClean="0">
                <a:solidFill>
                  <a:srgbClr val="663300"/>
                </a:solidFill>
              </a:rPr>
              <a:t>Y</a:t>
            </a:r>
            <a:r>
              <a:rPr lang="en-US" altLang="en-US" sz="2400" smtClean="0">
                <a:solidFill>
                  <a:srgbClr val="663300"/>
                </a:solidFill>
              </a:rPr>
              <a:t> is control dependent on </a:t>
            </a:r>
            <a:r>
              <a:rPr lang="en-US" altLang="en-US" sz="2400" i="1" smtClean="0">
                <a:solidFill>
                  <a:srgbClr val="663300"/>
                </a:solidFill>
              </a:rPr>
              <a:t>X</a:t>
            </a:r>
            <a:r>
              <a:rPr lang="en-US" altLang="en-US" sz="2400" smtClean="0">
                <a:solidFill>
                  <a:srgbClr val="663300"/>
                </a:solidFill>
              </a:rPr>
              <a:t> with label </a:t>
            </a:r>
            <a:r>
              <a:rPr lang="en-US" altLang="en-US" sz="2400" i="1" smtClean="0">
                <a:solidFill>
                  <a:srgbClr val="663300"/>
                </a:solidFill>
              </a:rPr>
              <a:t>L</a:t>
            </a:r>
            <a:r>
              <a:rPr lang="en-US" altLang="en-US" sz="2400" smtClean="0">
                <a:solidFill>
                  <a:srgbClr val="663300"/>
                </a:solidFill>
              </a:rPr>
              <a:t>}</a:t>
            </a:r>
          </a:p>
          <a:p>
            <a:pPr marL="0" indent="0" eaLnBrk="1" hangingPunct="1">
              <a:spcBef>
                <a:spcPct val="0"/>
              </a:spcBef>
              <a:buFont typeface="Arial Unicode MS" panose="020B0604020202020204" pitchFamily="34" charset="-128"/>
              <a:buNone/>
            </a:pPr>
            <a:endParaRPr lang="en-US" altLang="en-US" sz="2400" smtClean="0">
              <a:solidFill>
                <a:srgbClr val="663300"/>
              </a:solidFill>
            </a:endParaRPr>
          </a:p>
          <a:p>
            <a:pPr marL="0" indent="0" eaLnBrk="1" hangingPunct="1">
              <a:spcBef>
                <a:spcPct val="0"/>
              </a:spcBef>
              <a:buFont typeface="Arial Unicode MS" panose="020B0604020202020204" pitchFamily="34" charset="-128"/>
              <a:buNone/>
            </a:pPr>
            <a:r>
              <a:rPr lang="en-US" altLang="en-US" smtClean="0"/>
              <a:t>Two nodes, </a:t>
            </a:r>
            <a:r>
              <a:rPr lang="en-US" altLang="en-US" i="1" smtClean="0"/>
              <a:t>A</a:t>
            </a:r>
            <a:r>
              <a:rPr lang="en-US" altLang="en-US" smtClean="0"/>
              <a:t> and </a:t>
            </a:r>
            <a:r>
              <a:rPr lang="en-US" altLang="en-US" i="1" smtClean="0"/>
              <a:t>B</a:t>
            </a:r>
            <a:r>
              <a:rPr lang="en-US" altLang="en-US" smtClean="0"/>
              <a:t>, are said to be </a:t>
            </a:r>
            <a:r>
              <a:rPr lang="en-US" altLang="en-US" i="1" smtClean="0">
                <a:solidFill>
                  <a:srgbClr val="660066"/>
                </a:solidFill>
              </a:rPr>
              <a:t>identically control dependent</a:t>
            </a:r>
            <a:r>
              <a:rPr lang="en-US" altLang="en-US" smtClean="0"/>
              <a:t> if and only if they have the same set of control conditions i.e. </a:t>
            </a:r>
            <a:r>
              <a:rPr lang="en-US" altLang="en-US" i="1" smtClean="0"/>
              <a:t>CC</a:t>
            </a:r>
            <a:r>
              <a:rPr lang="en-US" altLang="en-US" smtClean="0"/>
              <a:t>(</a:t>
            </a:r>
            <a:r>
              <a:rPr lang="en-US" altLang="en-US" i="1" smtClean="0"/>
              <a:t>A</a:t>
            </a:r>
            <a:r>
              <a:rPr lang="en-US" altLang="en-US" smtClean="0"/>
              <a:t>) = </a:t>
            </a:r>
            <a:r>
              <a:rPr lang="en-US" altLang="en-US" i="1" smtClean="0"/>
              <a:t>CC</a:t>
            </a:r>
            <a:r>
              <a:rPr lang="en-US" altLang="en-US" smtClean="0"/>
              <a:t>(</a:t>
            </a:r>
            <a:r>
              <a:rPr lang="en-US" altLang="en-US" i="1" smtClean="0"/>
              <a:t>B</a:t>
            </a:r>
            <a:r>
              <a:rPr lang="en-US" altLang="en-US" smtClean="0"/>
              <a:t>)</a:t>
            </a:r>
          </a:p>
          <a:p>
            <a:pPr marL="0" indent="0" eaLnBrk="1" hangingPunct="1">
              <a:buFont typeface="Arial Unicode MS" panose="020B0604020202020204" pitchFamily="34" charset="-128"/>
              <a:buNone/>
            </a:pPr>
            <a:endParaRPr lang="en-US" alt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1619"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BD49EBC0-BB33-46FB-91ED-67A47582C976}" type="slidenum">
              <a:rPr lang="en-US" altLang="en-US" sz="1400">
                <a:solidFill>
                  <a:srgbClr val="660066"/>
                </a:solidFill>
              </a:rPr>
              <a:pPr eaLnBrk="1" hangingPunct="1">
                <a:spcBef>
                  <a:spcPct val="0"/>
                </a:spcBef>
                <a:buClrTx/>
                <a:buSzTx/>
                <a:buFontTx/>
                <a:buNone/>
              </a:pPr>
              <a:t>96</a:t>
            </a:fld>
            <a:endParaRPr lang="en-US" altLang="en-US" sz="1400">
              <a:solidFill>
                <a:srgbClr val="660066"/>
              </a:solidFill>
            </a:endParaRPr>
          </a:p>
        </p:txBody>
      </p:sp>
      <p:sp>
        <p:nvSpPr>
          <p:cNvPr id="111620" name="Rectangle 2"/>
          <p:cNvSpPr>
            <a:spLocks noGrp="1" noChangeArrowheads="1"/>
          </p:cNvSpPr>
          <p:nvPr>
            <p:ph type="title"/>
          </p:nvPr>
        </p:nvSpPr>
        <p:spPr/>
        <p:txBody>
          <a:bodyPr/>
          <a:lstStyle/>
          <a:p>
            <a:pPr eaLnBrk="1" hangingPunct="1"/>
            <a:r>
              <a:rPr lang="en-US" altLang="en-US" smtClean="0"/>
              <a:t>Data Dependence Analysis</a:t>
            </a:r>
          </a:p>
        </p:txBody>
      </p:sp>
      <p:sp>
        <p:nvSpPr>
          <p:cNvPr id="111621" name="Rectangle 3"/>
          <p:cNvSpPr>
            <a:spLocks noGrp="1" noChangeArrowheads="1"/>
          </p:cNvSpPr>
          <p:nvPr>
            <p:ph type="body" idx="1"/>
          </p:nvPr>
        </p:nvSpPr>
        <p:spPr>
          <a:xfrm>
            <a:off x="571500" y="1592263"/>
            <a:ext cx="8248650" cy="4991100"/>
          </a:xfrm>
        </p:spPr>
        <p:txBody>
          <a:bodyPr/>
          <a:lstStyle/>
          <a:p>
            <a:pPr marL="0" indent="0" eaLnBrk="1" hangingPunct="1">
              <a:spcBef>
                <a:spcPct val="0"/>
              </a:spcBef>
              <a:buFont typeface="Arial Unicode MS" panose="020B0604020202020204" pitchFamily="34" charset="-128"/>
              <a:buNone/>
            </a:pPr>
            <a:r>
              <a:rPr lang="en-US" altLang="en-US" smtClean="0"/>
              <a:t>If two operations have potentially interfering data accesses, data dependence analysis is necessary for</a:t>
            </a:r>
          </a:p>
          <a:p>
            <a:pPr marL="0" indent="0" eaLnBrk="1" hangingPunct="1">
              <a:spcBef>
                <a:spcPct val="0"/>
              </a:spcBef>
              <a:buFont typeface="Arial Unicode MS" panose="020B0604020202020204" pitchFamily="34" charset="-128"/>
              <a:buNone/>
            </a:pPr>
            <a:r>
              <a:rPr lang="en-US" altLang="en-US" smtClean="0">
                <a:solidFill>
                  <a:srgbClr val="660066"/>
                </a:solidFill>
              </a:rPr>
              <a:t>determining whether or not an interference actually exists</a:t>
            </a:r>
            <a:r>
              <a:rPr lang="en-US" altLang="en-US" smtClean="0"/>
              <a:t>.  If there is no interference, it may be possible to reorder the operations or execute them concurrently.</a:t>
            </a:r>
          </a:p>
          <a:p>
            <a:pPr marL="0" indent="0" eaLnBrk="1" hangingPunct="1">
              <a:lnSpc>
                <a:spcPct val="70000"/>
              </a:lnSpc>
              <a:buFont typeface="Arial Unicode MS" panose="020B0604020202020204" pitchFamily="34" charset="-128"/>
              <a:buNone/>
            </a:pPr>
            <a:endParaRPr lang="en-US" alt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2643"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231B3927-D02C-48A0-8EAA-2B7DC8E0DCB7}" type="slidenum">
              <a:rPr lang="en-US" altLang="en-US" sz="1400">
                <a:solidFill>
                  <a:srgbClr val="660066"/>
                </a:solidFill>
              </a:rPr>
              <a:pPr eaLnBrk="1" hangingPunct="1">
                <a:spcBef>
                  <a:spcPct val="0"/>
                </a:spcBef>
                <a:buClrTx/>
                <a:buSzTx/>
                <a:buFontTx/>
                <a:buNone/>
              </a:pPr>
              <a:t>97</a:t>
            </a:fld>
            <a:endParaRPr lang="en-US" altLang="en-US" sz="1400">
              <a:solidFill>
                <a:srgbClr val="660066"/>
              </a:solidFill>
            </a:endParaRPr>
          </a:p>
        </p:txBody>
      </p:sp>
      <p:sp>
        <p:nvSpPr>
          <p:cNvPr id="112644" name="Rectangle 2"/>
          <p:cNvSpPr>
            <a:spLocks noGrp="1" noChangeArrowheads="1"/>
          </p:cNvSpPr>
          <p:nvPr>
            <p:ph type="title"/>
          </p:nvPr>
        </p:nvSpPr>
        <p:spPr/>
        <p:txBody>
          <a:bodyPr/>
          <a:lstStyle/>
          <a:p>
            <a:pPr eaLnBrk="1" hangingPunct="1"/>
            <a:r>
              <a:rPr lang="en-US" altLang="en-US" smtClean="0"/>
              <a:t>Data Dependence Analysis</a:t>
            </a:r>
          </a:p>
        </p:txBody>
      </p:sp>
      <p:sp>
        <p:nvSpPr>
          <p:cNvPr id="112645" name="Rectangle 3"/>
          <p:cNvSpPr>
            <a:spLocks noGrp="1" noChangeArrowheads="1"/>
          </p:cNvSpPr>
          <p:nvPr>
            <p:ph type="body" idx="1"/>
          </p:nvPr>
        </p:nvSpPr>
        <p:spPr>
          <a:xfrm>
            <a:off x="963613" y="1658938"/>
            <a:ext cx="7715250" cy="4991100"/>
          </a:xfrm>
        </p:spPr>
        <p:txBody>
          <a:bodyPr/>
          <a:lstStyle/>
          <a:p>
            <a:pPr marL="0" indent="0" eaLnBrk="1" hangingPunct="1">
              <a:spcBef>
                <a:spcPct val="0"/>
              </a:spcBef>
              <a:buFont typeface="Arial Unicode MS" panose="020B0604020202020204" pitchFamily="34" charset="-128"/>
              <a:buNone/>
            </a:pPr>
            <a:r>
              <a:rPr lang="en-US" altLang="en-US" smtClean="0"/>
              <a:t>The data accesses examined for data dependence analysis may arise from array variables, scalar variables, procedure parameters, pointer dereferences, etc. in the original source program.</a:t>
            </a:r>
          </a:p>
          <a:p>
            <a:pPr marL="0" indent="0" eaLnBrk="1" hangingPunct="1">
              <a:spcBef>
                <a:spcPct val="0"/>
              </a:spcBef>
              <a:buFont typeface="Arial Unicode MS" panose="020B0604020202020204" pitchFamily="34" charset="-128"/>
              <a:buNone/>
            </a:pPr>
            <a:endParaRPr lang="en-US" altLang="en-US"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3667"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A3E7EFA2-954B-4F5B-BC2B-6A42BD813E15}" type="slidenum">
              <a:rPr lang="en-US" altLang="en-US" sz="1400">
                <a:solidFill>
                  <a:srgbClr val="660066"/>
                </a:solidFill>
              </a:rPr>
              <a:pPr eaLnBrk="1" hangingPunct="1">
                <a:spcBef>
                  <a:spcPct val="0"/>
                </a:spcBef>
                <a:buClrTx/>
                <a:buSzTx/>
                <a:buFontTx/>
                <a:buNone/>
              </a:pPr>
              <a:t>98</a:t>
            </a:fld>
            <a:endParaRPr lang="en-US" altLang="en-US" sz="1400">
              <a:solidFill>
                <a:srgbClr val="660066"/>
              </a:solidFill>
            </a:endParaRPr>
          </a:p>
        </p:txBody>
      </p:sp>
      <p:sp>
        <p:nvSpPr>
          <p:cNvPr id="113668" name="Rectangle 2"/>
          <p:cNvSpPr>
            <a:spLocks noGrp="1" noChangeArrowheads="1"/>
          </p:cNvSpPr>
          <p:nvPr>
            <p:ph type="title"/>
          </p:nvPr>
        </p:nvSpPr>
        <p:spPr/>
        <p:txBody>
          <a:bodyPr/>
          <a:lstStyle/>
          <a:p>
            <a:pPr eaLnBrk="1" hangingPunct="1"/>
            <a:r>
              <a:rPr lang="en-US" altLang="en-US" smtClean="0"/>
              <a:t>Data Dependence Analysis</a:t>
            </a:r>
          </a:p>
        </p:txBody>
      </p:sp>
      <p:sp>
        <p:nvSpPr>
          <p:cNvPr id="113669" name="Rectangle 3"/>
          <p:cNvSpPr>
            <a:spLocks noGrp="1" noChangeArrowheads="1"/>
          </p:cNvSpPr>
          <p:nvPr>
            <p:ph type="body" idx="1"/>
          </p:nvPr>
        </p:nvSpPr>
        <p:spPr>
          <a:xfrm>
            <a:off x="676275" y="1866900"/>
            <a:ext cx="7620000" cy="4991100"/>
          </a:xfrm>
        </p:spPr>
        <p:txBody>
          <a:bodyPr/>
          <a:lstStyle/>
          <a:p>
            <a:pPr marL="0" indent="0" eaLnBrk="1" hangingPunct="1">
              <a:spcBef>
                <a:spcPct val="0"/>
              </a:spcBef>
              <a:buFont typeface="Arial Unicode MS" panose="020B0604020202020204" pitchFamily="34" charset="-128"/>
              <a:buNone/>
            </a:pPr>
            <a:r>
              <a:rPr lang="en-US" altLang="en-US" smtClean="0"/>
              <a:t>Data dependence analysis is conservative, in that it may state that a data dependence exists between two statements, when actually none exists.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solidFill>
                  <a:srgbClr val="660066"/>
                </a:solidFill>
              </a:rPr>
              <a:t>© WWF (2016)</a:t>
            </a:r>
            <a:endParaRPr lang="en-US" altLang="en-US" sz="1400" smtClean="0">
              <a:solidFill>
                <a:srgbClr val="660066"/>
              </a:solidFill>
            </a:endParaRPr>
          </a:p>
        </p:txBody>
      </p:sp>
      <p:sp>
        <p:nvSpPr>
          <p:cNvPr id="114691" name="Slide Number Placeholder 5"/>
          <p:cNvSpPr>
            <a:spLocks noGrp="1"/>
          </p:cNvSpPr>
          <p:nvPr>
            <p:ph type="sldNum" sz="quarter" idx="12"/>
          </p:nvPr>
        </p:nvSpPr>
        <p:spPr>
          <a:noFill/>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fld id="{DC5A0E11-350A-44B8-9B08-46D008FAD460}" type="slidenum">
              <a:rPr lang="en-US" altLang="en-US" sz="1400">
                <a:solidFill>
                  <a:srgbClr val="660066"/>
                </a:solidFill>
              </a:rPr>
              <a:pPr eaLnBrk="1" hangingPunct="1">
                <a:spcBef>
                  <a:spcPct val="0"/>
                </a:spcBef>
                <a:buClrTx/>
                <a:buSzTx/>
                <a:buFontTx/>
                <a:buNone/>
              </a:pPr>
              <a:t>99</a:t>
            </a:fld>
            <a:endParaRPr lang="en-US" altLang="en-US" sz="1400">
              <a:solidFill>
                <a:srgbClr val="660066"/>
              </a:solidFill>
            </a:endParaRPr>
          </a:p>
        </p:txBody>
      </p:sp>
      <p:sp>
        <p:nvSpPr>
          <p:cNvPr id="114692" name="Rectangle 2"/>
          <p:cNvSpPr>
            <a:spLocks noGrp="1" noChangeArrowheads="1"/>
          </p:cNvSpPr>
          <p:nvPr>
            <p:ph type="title"/>
          </p:nvPr>
        </p:nvSpPr>
        <p:spPr/>
        <p:txBody>
          <a:bodyPr/>
          <a:lstStyle/>
          <a:p>
            <a:pPr eaLnBrk="1" hangingPunct="1"/>
            <a:r>
              <a:rPr lang="en-US" altLang="en-US" smtClean="0"/>
              <a:t>Data Dependence: Definition</a:t>
            </a:r>
          </a:p>
        </p:txBody>
      </p:sp>
      <p:sp>
        <p:nvSpPr>
          <p:cNvPr id="114693" name="Rectangle 3"/>
          <p:cNvSpPr>
            <a:spLocks noGrp="1" noChangeArrowheads="1"/>
          </p:cNvSpPr>
          <p:nvPr>
            <p:ph type="body" idx="1"/>
          </p:nvPr>
        </p:nvSpPr>
        <p:spPr>
          <a:xfrm>
            <a:off x="393700" y="1747838"/>
            <a:ext cx="8535988" cy="4329112"/>
          </a:xfrm>
        </p:spPr>
        <p:txBody>
          <a:bodyPr/>
          <a:lstStyle/>
          <a:p>
            <a:pPr marL="0" indent="0" eaLnBrk="1" hangingPunct="1">
              <a:lnSpc>
                <a:spcPct val="90000"/>
              </a:lnSpc>
              <a:buFont typeface="Arial Unicode MS" panose="020B0604020202020204" pitchFamily="34" charset="-128"/>
              <a:buNone/>
            </a:pPr>
            <a:r>
              <a:rPr lang="en-US" altLang="en-US" sz="2400" smtClean="0"/>
              <a:t>A </a:t>
            </a:r>
            <a:r>
              <a:rPr lang="en-US" altLang="en-US" sz="2400" i="1" smtClean="0">
                <a:solidFill>
                  <a:srgbClr val="FF0000"/>
                </a:solidFill>
              </a:rPr>
              <a:t>data dependence</a:t>
            </a:r>
            <a:r>
              <a:rPr lang="en-US" altLang="en-US" sz="2400" smtClean="0"/>
              <a:t>, </a:t>
            </a:r>
            <a:r>
              <a:rPr lang="en-US" altLang="en-US" sz="2400" i="1" smtClean="0"/>
              <a:t>S</a:t>
            </a:r>
            <a:r>
              <a:rPr lang="en-US" altLang="en-US" sz="2400" i="1" baseline="-25000" smtClean="0"/>
              <a:t>1</a:t>
            </a:r>
            <a:r>
              <a:rPr lang="en-US" altLang="en-US" sz="2400" i="1" smtClean="0"/>
              <a:t> </a:t>
            </a:r>
            <a:r>
              <a:rPr lang="en-US" altLang="en-US" sz="2400" smtClean="0">
                <a:sym typeface="Symbol" panose="05050102010706020507" pitchFamily="18" charset="2"/>
              </a:rPr>
              <a:t></a:t>
            </a:r>
            <a:r>
              <a:rPr lang="en-US" altLang="en-US" sz="2400" smtClean="0"/>
              <a:t> </a:t>
            </a:r>
            <a:r>
              <a:rPr lang="en-US" altLang="en-US" sz="2400" i="1" smtClean="0"/>
              <a:t>S</a:t>
            </a:r>
            <a:r>
              <a:rPr lang="en-US" altLang="en-US" sz="2400" i="1" baseline="-25000" smtClean="0"/>
              <a:t>2</a:t>
            </a:r>
            <a:r>
              <a:rPr lang="en-US" altLang="en-US" sz="2400" smtClean="0"/>
              <a:t>, exists between CFG </a:t>
            </a:r>
          </a:p>
          <a:p>
            <a:pPr marL="0" indent="0" eaLnBrk="1" hangingPunct="1">
              <a:lnSpc>
                <a:spcPct val="90000"/>
              </a:lnSpc>
              <a:buFont typeface="Arial Unicode MS" panose="020B0604020202020204" pitchFamily="34" charset="-128"/>
              <a:buNone/>
            </a:pPr>
            <a:r>
              <a:rPr lang="en-US" altLang="en-US" sz="2400" smtClean="0"/>
              <a:t>nodes </a:t>
            </a:r>
            <a:r>
              <a:rPr lang="en-US" altLang="en-US" sz="2400" i="1" smtClean="0"/>
              <a:t>S</a:t>
            </a:r>
            <a:r>
              <a:rPr lang="en-US" altLang="en-US" sz="2400" i="1" baseline="-25000" smtClean="0"/>
              <a:t>1</a:t>
            </a:r>
            <a:r>
              <a:rPr lang="en-US" altLang="en-US" sz="2400" smtClean="0"/>
              <a:t> and </a:t>
            </a:r>
            <a:r>
              <a:rPr lang="en-US" altLang="en-US" sz="2400" i="1" smtClean="0"/>
              <a:t>S</a:t>
            </a:r>
            <a:r>
              <a:rPr lang="en-US" altLang="en-US" sz="2400" i="1" baseline="-25000" smtClean="0"/>
              <a:t>2</a:t>
            </a:r>
            <a:r>
              <a:rPr lang="en-US" altLang="en-US" sz="2400" smtClean="0"/>
              <a:t> with respect to variable </a:t>
            </a:r>
            <a:r>
              <a:rPr lang="en-US" altLang="en-US" sz="2400" i="1" smtClean="0"/>
              <a:t>X</a:t>
            </a:r>
            <a:r>
              <a:rPr lang="en-US" altLang="en-US" sz="2400" smtClean="0"/>
              <a:t> if and only if </a:t>
            </a:r>
          </a:p>
          <a:p>
            <a:pPr marL="0" indent="0" eaLnBrk="1" hangingPunct="1">
              <a:lnSpc>
                <a:spcPct val="90000"/>
              </a:lnSpc>
              <a:buFont typeface="Arial Unicode MS" panose="020B0604020202020204" pitchFamily="34" charset="-128"/>
              <a:buNone/>
            </a:pPr>
            <a:endParaRPr lang="en-US" altLang="en-US" sz="2400" smtClean="0"/>
          </a:p>
          <a:p>
            <a:pPr marL="0" indent="0" eaLnBrk="1" hangingPunct="1">
              <a:lnSpc>
                <a:spcPct val="90000"/>
              </a:lnSpc>
              <a:buFont typeface="Arial Unicode MS" panose="020B0604020202020204" pitchFamily="34" charset="-128"/>
              <a:buNone/>
            </a:pPr>
            <a:r>
              <a:rPr lang="en-US" altLang="en-US" sz="2400" smtClean="0"/>
              <a:t>1. there exists a path </a:t>
            </a:r>
            <a:r>
              <a:rPr lang="en-US" altLang="en-US" sz="2400" i="1" smtClean="0"/>
              <a:t>P </a:t>
            </a:r>
            <a:r>
              <a:rPr lang="en-US" altLang="en-US" sz="2400" smtClean="0"/>
              <a:t>such that </a:t>
            </a:r>
            <a:r>
              <a:rPr lang="en-US" altLang="en-US" sz="2400" i="1" smtClean="0"/>
              <a:t>S</a:t>
            </a:r>
            <a:r>
              <a:rPr lang="en-US" altLang="en-US" sz="2400" i="1" baseline="-25000" smtClean="0"/>
              <a:t>1</a:t>
            </a:r>
            <a:r>
              <a:rPr lang="en-US" altLang="en-US" sz="2400" i="1" smtClean="0"/>
              <a:t> </a:t>
            </a:r>
            <a:r>
              <a:rPr lang="en-US" altLang="en-US" sz="2400" smtClean="0">
                <a:sym typeface="Symbol" panose="05050102010706020507" pitchFamily="18" charset="2"/>
              </a:rPr>
              <a:t></a:t>
            </a:r>
            <a:r>
              <a:rPr lang="en-US" altLang="en-US" sz="2400" smtClean="0"/>
              <a:t> </a:t>
            </a:r>
            <a:r>
              <a:rPr lang="en-US" altLang="en-US" sz="2400" i="1" smtClean="0"/>
              <a:t>S</a:t>
            </a:r>
            <a:r>
              <a:rPr lang="en-US" altLang="en-US" sz="2400" i="1" baseline="-25000" smtClean="0"/>
              <a:t>2</a:t>
            </a:r>
            <a:r>
              <a:rPr lang="en-US" altLang="en-US" sz="2400" smtClean="0"/>
              <a:t> in </a:t>
            </a:r>
            <a:r>
              <a:rPr lang="en-US" altLang="en-US" sz="2400" i="1" smtClean="0"/>
              <a:t>CFG</a:t>
            </a:r>
            <a:r>
              <a:rPr lang="en-US" altLang="en-US" sz="2400" smtClean="0"/>
              <a:t>, with no intervening write to </a:t>
            </a:r>
            <a:r>
              <a:rPr lang="en-US" altLang="en-US" sz="2400" i="1" smtClean="0"/>
              <a:t>X</a:t>
            </a:r>
            <a:r>
              <a:rPr lang="en-US" altLang="en-US" sz="2400" smtClean="0"/>
              <a:t>, and </a:t>
            </a:r>
          </a:p>
          <a:p>
            <a:pPr marL="0" indent="0" eaLnBrk="1" hangingPunct="1">
              <a:lnSpc>
                <a:spcPct val="90000"/>
              </a:lnSpc>
              <a:buFont typeface="Arial Unicode MS" panose="020B0604020202020204" pitchFamily="34" charset="-128"/>
              <a:buNone/>
            </a:pPr>
            <a:endParaRPr lang="en-US" altLang="en-US" sz="2400" smtClean="0"/>
          </a:p>
          <a:p>
            <a:pPr marL="0" indent="0" eaLnBrk="1" hangingPunct="1">
              <a:lnSpc>
                <a:spcPct val="90000"/>
              </a:lnSpc>
              <a:buFont typeface="Arial Unicode MS" panose="020B0604020202020204" pitchFamily="34" charset="-128"/>
              <a:buNone/>
            </a:pPr>
            <a:r>
              <a:rPr lang="en-US" altLang="en-US" sz="2400" smtClean="0"/>
              <a:t>2. at least one of the following is true:</a:t>
            </a:r>
          </a:p>
          <a:p>
            <a:pPr marL="0" indent="0" eaLnBrk="1" hangingPunct="1">
              <a:lnSpc>
                <a:spcPct val="90000"/>
              </a:lnSpc>
              <a:buFont typeface="Arial Unicode MS" panose="020B0604020202020204" pitchFamily="34" charset="-128"/>
              <a:buNone/>
            </a:pPr>
            <a:r>
              <a:rPr lang="en-US" altLang="en-US" sz="2400" smtClean="0"/>
              <a:t>    (a) </a:t>
            </a:r>
            <a:r>
              <a:rPr lang="en-US" altLang="en-US" sz="2400" b="1" smtClean="0"/>
              <a:t>(</a:t>
            </a:r>
            <a:r>
              <a:rPr lang="en-US" altLang="en-US" sz="2400" b="1" smtClean="0">
                <a:solidFill>
                  <a:srgbClr val="FF0000"/>
                </a:solidFill>
              </a:rPr>
              <a:t>flow</a:t>
            </a:r>
            <a:r>
              <a:rPr lang="en-US" altLang="en-US" sz="2400" b="1" smtClean="0"/>
              <a:t>)</a:t>
            </a:r>
            <a:r>
              <a:rPr lang="en-US" altLang="en-US" sz="2400" smtClean="0"/>
              <a:t> </a:t>
            </a:r>
            <a:r>
              <a:rPr lang="en-US" altLang="en-US" sz="2400" i="1" smtClean="0"/>
              <a:t>X</a:t>
            </a:r>
            <a:r>
              <a:rPr lang="en-US" altLang="en-US" sz="2400" smtClean="0"/>
              <a:t> is written by </a:t>
            </a:r>
            <a:r>
              <a:rPr lang="en-US" altLang="en-US" sz="2400" i="1" smtClean="0"/>
              <a:t>S</a:t>
            </a:r>
            <a:r>
              <a:rPr lang="en-US" altLang="en-US" sz="2400" i="1" baseline="-25000" smtClean="0"/>
              <a:t>1</a:t>
            </a:r>
            <a:r>
              <a:rPr lang="en-US" altLang="en-US" sz="2400" smtClean="0"/>
              <a:t> and later read by </a:t>
            </a:r>
            <a:r>
              <a:rPr lang="en-US" altLang="en-US" sz="2400" i="1" smtClean="0"/>
              <a:t>S</a:t>
            </a:r>
            <a:r>
              <a:rPr lang="en-US" altLang="en-US" sz="2400" i="1" baseline="-25000" smtClean="0"/>
              <a:t>2</a:t>
            </a:r>
            <a:r>
              <a:rPr lang="en-US" altLang="en-US" sz="2400" smtClean="0"/>
              <a:t>, or</a:t>
            </a:r>
          </a:p>
          <a:p>
            <a:pPr marL="0" indent="0" eaLnBrk="1" hangingPunct="1">
              <a:lnSpc>
                <a:spcPct val="90000"/>
              </a:lnSpc>
              <a:buFont typeface="Arial Unicode MS" panose="020B0604020202020204" pitchFamily="34" charset="-128"/>
              <a:buNone/>
            </a:pPr>
            <a:r>
              <a:rPr lang="en-US" altLang="en-US" sz="2400" smtClean="0"/>
              <a:t>    (b) </a:t>
            </a:r>
            <a:r>
              <a:rPr lang="en-US" altLang="en-US" sz="2400" b="1" smtClean="0"/>
              <a:t>(</a:t>
            </a:r>
            <a:r>
              <a:rPr lang="en-US" altLang="en-US" sz="2400" b="1" smtClean="0">
                <a:solidFill>
                  <a:srgbClr val="FF0000"/>
                </a:solidFill>
              </a:rPr>
              <a:t>anti</a:t>
            </a:r>
            <a:r>
              <a:rPr lang="en-US" altLang="en-US" sz="2400" b="1" smtClean="0"/>
              <a:t>)</a:t>
            </a:r>
            <a:r>
              <a:rPr lang="en-US" altLang="en-US" sz="2400" smtClean="0"/>
              <a:t> </a:t>
            </a:r>
            <a:r>
              <a:rPr lang="en-US" altLang="en-US" sz="2400" i="1" smtClean="0"/>
              <a:t>X</a:t>
            </a:r>
            <a:r>
              <a:rPr lang="en-US" altLang="en-US" sz="2400" smtClean="0"/>
              <a:t> is read by </a:t>
            </a:r>
            <a:r>
              <a:rPr lang="en-US" altLang="en-US" sz="2400" i="1" smtClean="0"/>
              <a:t>S</a:t>
            </a:r>
            <a:r>
              <a:rPr lang="en-US" altLang="en-US" sz="2400" i="1" baseline="-25000" smtClean="0"/>
              <a:t>1</a:t>
            </a:r>
            <a:r>
              <a:rPr lang="en-US" altLang="en-US" sz="2400" smtClean="0"/>
              <a:t> and later is written by </a:t>
            </a:r>
            <a:r>
              <a:rPr lang="en-US" altLang="en-US" sz="2400" i="1" smtClean="0"/>
              <a:t>S</a:t>
            </a:r>
            <a:r>
              <a:rPr lang="en-US" altLang="en-US" sz="2400" i="1" baseline="-25000" smtClean="0"/>
              <a:t>2</a:t>
            </a:r>
            <a:r>
              <a:rPr lang="en-US" altLang="en-US" sz="2400" smtClean="0"/>
              <a:t> or</a:t>
            </a:r>
          </a:p>
          <a:p>
            <a:pPr marL="0" indent="0" eaLnBrk="1" hangingPunct="1">
              <a:lnSpc>
                <a:spcPct val="90000"/>
              </a:lnSpc>
              <a:buFont typeface="Arial Unicode MS" panose="020B0604020202020204" pitchFamily="34" charset="-128"/>
              <a:buNone/>
            </a:pPr>
            <a:r>
              <a:rPr lang="en-US" altLang="en-US" sz="2400" smtClean="0"/>
              <a:t>    (c) </a:t>
            </a:r>
            <a:r>
              <a:rPr lang="en-US" altLang="en-US" sz="2400" b="1" smtClean="0"/>
              <a:t>(</a:t>
            </a:r>
            <a:r>
              <a:rPr lang="en-US" altLang="en-US" sz="2400" b="1" smtClean="0">
                <a:solidFill>
                  <a:srgbClr val="FF0000"/>
                </a:solidFill>
              </a:rPr>
              <a:t>output</a:t>
            </a:r>
            <a:r>
              <a:rPr lang="en-US" altLang="en-US" sz="2400" b="1" smtClean="0"/>
              <a:t>)</a:t>
            </a:r>
            <a:r>
              <a:rPr lang="en-US" altLang="en-US" sz="2400" smtClean="0"/>
              <a:t> </a:t>
            </a:r>
            <a:r>
              <a:rPr lang="en-US" altLang="en-US" sz="2400" i="1" smtClean="0"/>
              <a:t>X</a:t>
            </a:r>
            <a:r>
              <a:rPr lang="en-US" altLang="en-US" sz="2400" smtClean="0"/>
              <a:t> is written by </a:t>
            </a:r>
            <a:r>
              <a:rPr lang="en-US" altLang="en-US" sz="2400" i="1" smtClean="0"/>
              <a:t>S</a:t>
            </a:r>
            <a:r>
              <a:rPr lang="en-US" altLang="en-US" sz="2400" i="1" baseline="-25000" smtClean="0"/>
              <a:t>1</a:t>
            </a:r>
            <a:r>
              <a:rPr lang="en-US" altLang="en-US" sz="2400" smtClean="0"/>
              <a:t> and later written by </a:t>
            </a:r>
            <a:r>
              <a:rPr lang="en-US" altLang="en-US" sz="2400" i="1" smtClean="0"/>
              <a:t>S</a:t>
            </a:r>
            <a:r>
              <a:rPr lang="en-US" altLang="en-US" sz="2400" i="1" baseline="-25000" smtClean="0"/>
              <a:t>2</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he Program &amp;#x0D;&amp;#x0A;Dependence Graph&amp;quot;&quot;/&gt;&lt;property id=&quot;20307&quot; value=&quot;256&quot;/&gt;&lt;/object&gt;&lt;object type=&quot;3&quot; unique_id=&quot;10005&quot;&gt;&lt;property id=&quot;20148&quot; value=&quot;5&quot;/&gt;&lt;property id=&quot;20300&quot; value=&quot;Slide 2 - &amp;quot;Program Dependence Graph&amp;quot;&quot;/&gt;&lt;property id=&quot;20307&quot; value=&quot;259&quot;/&gt;&lt;/object&gt;&lt;object type=&quot;3&quot; unique_id=&quot;10006&quot;&gt;&lt;property id=&quot;20148&quot; value=&quot;5&quot;/&gt;&lt;property id=&quot;20300&quot; value=&quot;Slide 3 - &amp;quot;Control Flow Graphs&amp;quot;&quot;/&gt;&lt;property id=&quot;20307&quot; value=&quot;260&quot;/&gt;&lt;/object&gt;&lt;object type=&quot;3&quot; unique_id=&quot;10007&quot;&gt;&lt;property id=&quot;20148&quot; value=&quot;5&quot;/&gt;&lt;property id=&quot;20300&quot; value=&quot;Slide 4 - &amp;quot;Control Flow Graphs&amp;quot;&quot;/&gt;&lt;property id=&quot;20307&quot; value=&quot;261&quot;/&gt;&lt;/object&gt;&lt;object type=&quot;3&quot; unique_id=&quot;10008&quot;&gt;&lt;property id=&quot;20148&quot; value=&quot;5&quot;/&gt;&lt;property id=&quot;20300&quot; value=&quot;Slide 5 - &amp;quot;The Basic Block&amp;quot;&quot;/&gt;&lt;property id=&quot;20307&quot; value=&quot;297&quot;/&gt;&lt;/object&gt;&lt;object type=&quot;3&quot; unique_id=&quot;10009&quot;&gt;&lt;property id=&quot;20148&quot; value=&quot;5&quot;/&gt;&lt;property id=&quot;20300&quot; value=&quot;Slide 6 - &amp;quot;Control Flow Graph: Definition&amp;quot;&quot;/&gt;&lt;property id=&quot;20307&quot; value=&quot;262&quot;/&gt;&lt;/object&gt;&lt;object type=&quot;3&quot; unique_id=&quot;10010&quot;&gt;&lt;property id=&quot;20148&quot; value=&quot;5&quot;/&gt;&lt;property id=&quot;20300&quot; value=&quot;Slide 7 - &amp;quot;Definition (cont’d)&amp;quot;&quot;/&gt;&lt;property id=&quot;20307&quot; value=&quot;296&quot;/&gt;&lt;/object&gt;&lt;object type=&quot;3&quot; unique_id=&quot;10011&quot;&gt;&lt;property id=&quot;20148&quot; value=&quot;5&quot;/&gt;&lt;property id=&quot;20300&quot; value=&quot;Slide 8 - &amp;quot;A typical CFG&amp;quot;&quot;/&gt;&lt;property id=&quot;20307&quot; value=&quot;263&quot;/&gt;&lt;/object&gt;&lt;object type=&quot;3&quot; unique_id=&quot;10012&quot;&gt;&lt;property id=&quot;20148&quot; value=&quot;5&quot;/&gt;&lt;property id=&quot;20300&quot; value=&quot;Slide 9 - &amp;quot;Dominators: Definition&amp;quot;&quot;/&gt;&lt;property id=&quot;20307&quot; value=&quot;264&quot;/&gt;&lt;/object&gt;&lt;object type=&quot;3&quot; unique_id=&quot;10013&quot;&gt;&lt;property id=&quot;20148&quot; value=&quot;5&quot;/&gt;&lt;property id=&quot;20300&quot; value=&quot;Slide 10 - &amp;quot;Dominators (cont’d)&amp;quot;&quot;/&gt;&lt;property id=&quot;20307&quot; value=&quot;298&quot;/&gt;&lt;/object&gt;&lt;object type=&quot;3&quot; unique_id=&quot;10014&quot;&gt;&lt;property id=&quot;20148&quot; value=&quot;5&quot;/&gt;&lt;property id=&quot;20300&quot; value=&quot;Slide 11 - &amp;quot;Dominator Tree&amp;quot;&quot;/&gt;&lt;property id=&quot;20307&quot; value=&quot;265&quot;/&gt;&lt;/object&gt;&lt;object type=&quot;3&quot; unique_id=&quot;10015&quot;&gt;&lt;property id=&quot;20148&quot; value=&quot;5&quot;/&gt;&lt;property id=&quot;20300&quot; value=&quot;Slide 12 - &amp;quot;Postdominators: Definition&amp;quot;&quot;/&gt;&lt;property id=&quot;20307&quot; value=&quot;266&quot;/&gt;&lt;/object&gt;&lt;object type=&quot;3&quot; unique_id=&quot;10016&quot;&gt;&lt;property id=&quot;20148&quot; value=&quot;5&quot;/&gt;&lt;property id=&quot;20300&quot; value=&quot;Slide 13 - &amp;quot;Definition (Contd)&amp;quot;&quot;/&gt;&lt;property id=&quot;20307&quot; value=&quot;299&quot;/&gt;&lt;/object&gt;&lt;object type=&quot;3&quot; unique_id=&quot;10017&quot;&gt;&lt;property id=&quot;20148&quot; value=&quot;5&quot;/&gt;&lt;property id=&quot;20300&quot; value=&quot;Slide 14 - &amp;quot;Example: Dominator and Postdominator Trees&amp;quot;&quot;/&gt;&lt;property id=&quot;20307&quot; value=&quot;267&quot;/&gt;&lt;/object&gt;&lt;object type=&quot;3&quot; unique_id=&quot;10018&quot;&gt;&lt;property id=&quot;20148&quot; value=&quot;5&quot;/&gt;&lt;property id=&quot;20300&quot; value=&quot;Slide 15 - &amp;quot;A Simple Algo &amp;#x0D;&amp;#x0A;to compute Dominators&amp;quot;&quot;/&gt;&lt;property id=&quot;20307&quot; value=&quot;268&quot;/&gt;&lt;/object&gt;&lt;object type=&quot;3&quot; unique_id=&quot;10019&quot;&gt;&lt;property id=&quot;20148&quot; value=&quot;5&quot;/&gt;&lt;property id=&quot;20300&quot; value=&quot;Slide 16 - &amp;quot;Dominates(n)&amp;quot;&quot;/&gt;&lt;property id=&quot;20307&quot; value=&quot;400&quot;/&gt;&lt;/object&gt;&lt;object type=&quot;3&quot; unique_id=&quot;10020&quot;&gt;&lt;property id=&quot;20148&quot; value=&quot;5&quot;/&gt;&lt;property id=&quot;20300&quot; value=&quot;Slide 17 - &amp;quot;Computing Dominators - 1&amp;quot;&quot;/&gt;&lt;property id=&quot;20307&quot; value=&quot;300&quot;/&gt;&lt;/object&gt;&lt;object type=&quot;3&quot; unique_id=&quot;10021&quot;&gt;&lt;property id=&quot;20148&quot; value=&quot;5&quot;/&gt;&lt;property id=&quot;20300&quot; value=&quot;Slide 18 - &amp;quot;Computing Dominators - 2&amp;quot;&quot;/&gt;&lt;property id=&quot;20307&quot; value=&quot;301&quot;/&gt;&lt;/object&gt;&lt;object type=&quot;3&quot; unique_id=&quot;10022&quot;&gt;&lt;property id=&quot;20148&quot; value=&quot;5&quot;/&gt;&lt;property id=&quot;20300&quot; value=&quot;Slide 19 - &amp;quot;Iterative Refinement&amp;quot;&quot;/&gt;&lt;property id=&quot;20307&quot; value=&quot;401&quot;/&gt;&lt;/object&gt;&lt;object type=&quot;3&quot; unique_id=&quot;10023&quot;&gt;&lt;property id=&quot;20148&quot; value=&quot;5&quot;/&gt;&lt;property id=&quot;20300&quot; value=&quot;Slide 20 - &amp;quot;A Faster Approach – &amp;#x0D;&amp;#x0A;Lengauer and Tarjan’s Algo&amp;quot;&quot;/&gt;&lt;property id=&quot;20307&quot; value=&quot;342&quot;/&gt;&lt;/object&gt;&lt;object type=&quot;3&quot; unique_id=&quot;10024&quot;&gt;&lt;property id=&quot;20148&quot; value=&quot;5&quot;/&gt;&lt;property id=&quot;20300&quot; value=&quot;Slide 21 - &amp;quot;Depth First Search&amp;quot;&quot;/&gt;&lt;property id=&quot;20307&quot; value=&quot;374&quot;/&gt;&lt;/object&gt;&lt;object type=&quot;3&quot; unique_id=&quot;10025&quot;&gt;&lt;property id=&quot;20148&quot; value=&quot;5&quot;/&gt;&lt;property id=&quot;20300&quot; value=&quot;Slide 22 - &amp;quot;Depth-First Search&amp;quot;&quot;/&gt;&lt;property id=&quot;20307&quot; value=&quot;344&quot;/&gt;&lt;/object&gt;&lt;object type=&quot;3&quot; unique_id=&quot;10026&quot;&gt;&lt;property id=&quot;20148&quot; value=&quot;5&quot;/&gt;&lt;property id=&quot;20300&quot; value=&quot;Slide 23 - &amp;quot;Depth-First Search&amp;quot;&quot;/&gt;&lt;property id=&quot;20307&quot; value=&quot;345&quot;/&gt;&lt;/object&gt;&lt;object type=&quot;3&quot; unique_id=&quot;10027&quot;&gt;&lt;property id=&quot;20148&quot; value=&quot;5&quot;/&gt;&lt;property id=&quot;20300&quot; value=&quot;Slide 24 - &amp;quot;Depth-First Search&amp;quot;&quot;/&gt;&lt;property id=&quot;20307&quot; value=&quot;346&quot;/&gt;&lt;/object&gt;&lt;object type=&quot;3&quot; unique_id=&quot;10028&quot;&gt;&lt;property id=&quot;20148&quot; value=&quot;5&quot;/&gt;&lt;property id=&quot;20300&quot; value=&quot;Slide 25 - &amp;quot;Depth-First Search&amp;quot;&quot;/&gt;&lt;property id=&quot;20307&quot; value=&quot;347&quot;/&gt;&lt;/object&gt;&lt;object type=&quot;3&quot; unique_id=&quot;10029&quot;&gt;&lt;property id=&quot;20148&quot; value=&quot;5&quot;/&gt;&lt;property id=&quot;20300&quot; value=&quot;Slide 26 - &amp;quot;Depth-First Search&amp;quot;&quot;/&gt;&lt;property id=&quot;20307&quot; value=&quot;348&quot;/&gt;&lt;/object&gt;&lt;object type=&quot;3&quot; unique_id=&quot;10030&quot;&gt;&lt;property id=&quot;20148&quot; value=&quot;5&quot;/&gt;&lt;property id=&quot;20300&quot; value=&quot;Slide 27 - &amp;quot;Depth-First Search&amp;quot;&quot;/&gt;&lt;property id=&quot;20307&quot; value=&quot;349&quot;/&gt;&lt;/object&gt;&lt;object type=&quot;3&quot; unique_id=&quot;10031&quot;&gt;&lt;property id=&quot;20148&quot; value=&quot;5&quot;/&gt;&lt;property id=&quot;20300&quot; value=&quot;Slide 28 - &amp;quot;Depth-First Search&amp;quot;&quot;/&gt;&lt;property id=&quot;20307&quot; value=&quot;350&quot;/&gt;&lt;/object&gt;&lt;object type=&quot;3&quot; unique_id=&quot;10032&quot;&gt;&lt;property id=&quot;20148&quot; value=&quot;5&quot;/&gt;&lt;property id=&quot;20300&quot; value=&quot;Slide 29 - &amp;quot;Depth-First Search&amp;quot;&quot;/&gt;&lt;property id=&quot;20307&quot; value=&quot;351&quot;/&gt;&lt;/object&gt;&lt;object type=&quot;3&quot; unique_id=&quot;10033&quot;&gt;&lt;property id=&quot;20148&quot; value=&quot;5&quot;/&gt;&lt;property id=&quot;20300&quot; value=&quot;Slide 30 - &amp;quot;Depth-First Spanning Tree&amp;quot;&quot;/&gt;&lt;property id=&quot;20307&quot; value=&quot;352&quot;/&gt;&lt;/object&gt;&lt;object type=&quot;3&quot; unique_id=&quot;10034&quot;&gt;&lt;property id=&quot;20148&quot; value=&quot;5&quot;/&gt;&lt;property id=&quot;20300&quot; value=&quot;Slide 31 - &amp;quot;Some definitions&amp;quot;&quot;/&gt;&lt;property id=&quot;20307&quot; value=&quot;343&quot;/&gt;&lt;/object&gt;&lt;object type=&quot;3&quot; unique_id=&quot;10035&quot;&gt;&lt;property id=&quot;20148&quot; value=&quot;5&quot;/&gt;&lt;property id=&quot;20300&quot; value=&quot;Slide 32 - &amp;quot;Semidominators&amp;quot;&quot;/&gt;&lt;property id=&quot;20307&quot; value=&quot;353&quot;/&gt;&lt;/object&gt;&lt;object type=&quot;3&quot; unique_id=&quot;10036&quot;&gt;&lt;property id=&quot;20148&quot; value=&quot;5&quot;/&gt;&lt;property id=&quot;20300&quot; value=&quot;Slide 33 - &amp;quot;Semidominators&amp;quot;&quot;/&gt;&lt;property id=&quot;20307&quot; value=&quot;359&quot;/&gt;&lt;/object&gt;&lt;object type=&quot;3&quot; unique_id=&quot;10037&quot;&gt;&lt;property id=&quot;20148&quot; value=&quot;5&quot;/&gt;&lt;property id=&quot;20300&quot; value=&quot;Slide 34 - &amp;quot;Semidominators&amp;quot;&quot;/&gt;&lt;property id=&quot;20307&quot; value=&quot;357&quot;/&gt;&lt;/object&gt;&lt;object type=&quot;3&quot; unique_id=&quot;10038&quot;&gt;&lt;property id=&quot;20148&quot; value=&quot;5&quot;/&gt;&lt;property id=&quot;20300&quot; value=&quot;Slide 35 - &amp;quot;Semidominators&amp;quot;&quot;/&gt;&lt;property id=&quot;20307&quot; value=&quot;358&quot;/&gt;&lt;/object&gt;&lt;object type=&quot;3&quot; unique_id=&quot;10039&quot;&gt;&lt;property id=&quot;20148&quot; value=&quot;5&quot;/&gt;&lt;property id=&quot;20300&quot; value=&quot;Slide 36 - &amp;quot;Key Insight&amp;quot;&quot;/&gt;&lt;property id=&quot;20307&quot; value=&quot;360&quot;/&gt;&lt;/object&gt;&lt;object type=&quot;3&quot; unique_id=&quot;10040&quot;&gt;&lt;property id=&quot;20148&quot; value=&quot;5&quot;/&gt;&lt;property id=&quot;20300&quot; value=&quot;Slide 37 - &amp;quot;An Example&amp;quot;&quot;/&gt;&lt;property id=&quot;20307&quot; value=&quot;394&quot;/&gt;&lt;/object&gt;&lt;object type=&quot;3&quot; unique_id=&quot;10041&quot;&gt;&lt;property id=&quot;20148&quot; value=&quot;5&quot;/&gt;&lt;property id=&quot;20300&quot; value=&quot;Slide 38 - &amp;quot;Semidominators as approximations to dominators&amp;quot;&quot;/&gt;&lt;property id=&quot;20307&quot; value=&quot;399&quot;/&gt;&lt;/object&gt;&lt;object type=&quot;3&quot; unique_id=&quot;10042&quot;&gt;&lt;property id=&quot;20148&quot; value=&quot;5&quot;/&gt;&lt;property id=&quot;20300&quot; value=&quot;Slide 39 - &amp;quot;Property 1&amp;quot;&quot;/&gt;&lt;property id=&quot;20307&quot; value=&quot;362&quot;/&gt;&lt;/object&gt;&lt;object type=&quot;3&quot; unique_id=&quot;10043&quot;&gt;&lt;property id=&quot;20148&quot; value=&quot;5&quot;/&gt;&lt;property id=&quot;20300&quot; value=&quot;Slide 40 - &amp;quot;An Example&amp;quot;&quot;/&gt;&lt;property id=&quot;20307&quot; value=&quot;398&quot;/&gt;&lt;/object&gt;&lt;object type=&quot;3&quot; unique_id=&quot;10044&quot;&gt;&lt;property id=&quot;20148&quot; value=&quot;5&quot;/&gt;&lt;property id=&quot;20300&quot; value=&quot;Slide 41 - &amp;quot;An Example&amp;quot;&quot;/&gt;&lt;property id=&quot;20307&quot; value=&quot;397&quot;/&gt;&lt;/object&gt;&lt;object type=&quot;3&quot; unique_id=&quot;10045&quot;&gt;&lt;property id=&quot;20148&quot; value=&quot;5&quot;/&gt;&lt;property id=&quot;20300&quot; value=&quot;Slide 42 - &amp;quot;Property 2&amp;quot;&quot;/&gt;&lt;property id=&quot;20307&quot; value=&quot;363&quot;/&gt;&lt;/object&gt;&lt;object type=&quot;3&quot; unique_id=&quot;10046&quot;&gt;&lt;property id=&quot;20148&quot; value=&quot;5&quot;/&gt;&lt;property id=&quot;20300&quot; value=&quot;Slide 43 - &amp;quot;Property 3 – to compute semidominators&amp;quot;&quot;/&gt;&lt;property id=&quot;20307&quot; value=&quot;364&quot;/&gt;&lt;/object&gt;&lt;object type=&quot;3&quot; unique_id=&quot;10047&quot;&gt;&lt;property id=&quot;20148&quot; value=&quot;5&quot;/&gt;&lt;property id=&quot;20300&quot; value=&quot;Slide 44 - &amp;quot;An Example&amp;quot;&quot;/&gt;&lt;property id=&quot;20307&quot; value=&quot;395&quot;/&gt;&lt;/object&gt;&lt;object type=&quot;3&quot; unique_id=&quot;10048&quot;&gt;&lt;property id=&quot;20148&quot; value=&quot;5&quot;/&gt;&lt;property id=&quot;20300&quot; value=&quot;Slide 45 - &amp;quot;Property 4&amp;quot;&quot;/&gt;&lt;property id=&quot;20307&quot; value=&quot;361&quot;/&gt;&lt;/object&gt;&lt;object type=&quot;3&quot; unique_id=&quot;10049&quot;&gt;&lt;property id=&quot;20148&quot; value=&quot;5&quot;/&gt;&lt;property id=&quot;20300&quot; value=&quot;Slide 46 - &amp;quot;An Example&amp;quot;&quot;/&gt;&lt;property id=&quot;20307&quot; value=&quot;396&quot;/&gt;&lt;/object&gt;&lt;object type=&quot;3&quot; unique_id=&quot;10050&quot;&gt;&lt;property id=&quot;20148&quot; value=&quot;5&quot;/&gt;&lt;property id=&quot;20300&quot; value=&quot;Slide 47 - &amp;quot;The Algorithm – &amp;#x0D;&amp;#x0A;some preliminaries&amp;quot;&quot;/&gt;&lt;property id=&quot;20307&quot; value=&quot;365&quot;/&gt;&lt;/object&gt;&lt;object type=&quot;3&quot; unique_id=&quot;10051&quot;&gt;&lt;property id=&quot;20148&quot; value=&quot;5&quot;/&gt;&lt;property id=&quot;20300&quot; value=&quot;Slide 48 - &amp;quot;The Algorithm – &amp;#x0D;&amp;#x0A;some preliminaries&amp;quot;&quot;/&gt;&lt;property id=&quot;20307&quot; value=&quot;371&quot;/&gt;&lt;/object&gt;&lt;object type=&quot;3&quot; unique_id=&quot;10052&quot;&gt;&lt;property id=&quot;20148&quot; value=&quot;5&quot;/&gt;&lt;property id=&quot;20300&quot; value=&quot;Slide 49 - &amp;quot;The Algorithm – &amp;#x0D;&amp;#x0A;some preliminaries&amp;quot;&quot;/&gt;&lt;property id=&quot;20307&quot; value=&quot;368&quot;/&gt;&lt;/object&gt;&lt;object type=&quot;3&quot; unique_id=&quot;10053&quot;&gt;&lt;property id=&quot;20148&quot; value=&quot;5&quot;/&gt;&lt;property id=&quot;20300&quot; value=&quot;Slide 50 - &amp;quot;The Algorithm – &amp;#x0D;&amp;#x0A;some preliminaries&amp;quot;&quot;/&gt;&lt;property id=&quot;20307&quot; value=&quot;367&quot;/&gt;&lt;/object&gt;&lt;object type=&quot;3&quot; unique_id=&quot;10054&quot;&gt;&lt;property id=&quot;20148&quot; value=&quot;5&quot;/&gt;&lt;property id=&quot;20300&quot; value=&quot;Slide 51 - &amp;quot;The Lengauer-Tarjan Algorithm&amp;quot;&quot;/&gt;&lt;property id=&quot;20307&quot; value=&quot;366&quot;/&gt;&lt;/object&gt;&lt;object type=&quot;3&quot; unique_id=&quot;10055&quot;&gt;&lt;property id=&quot;20148&quot; value=&quot;5&quot;/&gt;&lt;property id=&quot;20300&quot; value=&quot;Slide 52 - &amp;quot;The Lengauer-Tarjan Algorithm&amp;quot;&quot;/&gt;&lt;property id=&quot;20307&quot; value=&quot;369&quot;/&gt;&lt;/object&gt;&lt;object type=&quot;3&quot; unique_id=&quot;10056&quot;&gt;&lt;property id=&quot;20148&quot; value=&quot;5&quot;/&gt;&lt;property id=&quot;20300&quot; value=&quot;Slide 53 - &amp;quot;The Lengauer-Tarjan Algorithm&amp;quot;&quot;/&gt;&lt;property id=&quot;20307&quot; value=&quot;370&quot;/&gt;&lt;/object&gt;&lt;object type=&quot;3&quot; unique_id=&quot;10057&quot;&gt;&lt;property id=&quot;20148&quot; value=&quot;5&quot;/&gt;&lt;property id=&quot;20300&quot; value=&quot;Slide 54 - &amp;quot;The Lengauer-Tarjan Algorithm&amp;quot;&quot;/&gt;&lt;property id=&quot;20307&quot; value=&quot;372&quot;/&gt;&lt;/object&gt;&lt;object type=&quot;3&quot; unique_id=&quot;10058&quot;&gt;&lt;property id=&quot;20148&quot; value=&quot;5&quot;/&gt;&lt;property id=&quot;20300&quot; value=&quot;Slide 55 - &amp;quot;Algorithms for computing Dominator/Postdominator&amp;quot;&quot;/&gt;&lt;property id=&quot;20307&quot; value=&quot;271&quot;/&gt;&lt;/object&gt;&lt;object type=&quot;3&quot; unique_id=&quot;10059&quot;&gt;&lt;property id=&quot;20148&quot; value=&quot;5&quot;/&gt;&lt;property id=&quot;20300&quot; value=&quot;Slide 56 - &amp;quot;Loop Nesting Structure of a Control Flow Graph&amp;quot;&quot;/&gt;&lt;property id=&quot;20307&quot; value=&quot;272&quot;/&gt;&lt;/object&gt;&lt;object type=&quot;3&quot; unique_id=&quot;10060&quot;&gt;&lt;property id=&quot;20148&quot; value=&quot;5&quot;/&gt;&lt;property id=&quot;20300&quot; value=&quot;Slide 57 - &amp;quot;A little digression&amp;quot;&quot;/&gt;&lt;property id=&quot;20307&quot; value=&quot;273&quot;/&gt;&lt;/object&gt;&lt;object type=&quot;3&quot; unique_id=&quot;10061&quot;&gt;&lt;property id=&quot;20148&quot; value=&quot;5&quot;/&gt;&lt;property id=&quot;20300&quot; value=&quot;Slide 58 - &amp;quot;An DFS Algorithm for Computing SCCs&amp;quot;&quot;/&gt;&lt;property id=&quot;20307&quot; value=&quot;373&quot;/&gt;&lt;/object&gt;&lt;object type=&quot;3&quot; unique_id=&quot;10062&quot;&gt;&lt;property id=&quot;20148&quot; value=&quot;5&quot;/&gt;&lt;property id=&quot;20300&quot; value=&quot;Slide 59 - &amp;quot;An DFS Algorithm for Computing SCCs – cont’d&amp;quot;&quot;/&gt;&lt;property id=&quot;20307&quot; value=&quot;375&quot;/&gt;&lt;/object&gt;&lt;object type=&quot;3&quot; unique_id=&quot;10063&quot;&gt;&lt;property id=&quot;20148&quot; value=&quot;5&quot;/&gt;&lt;property id=&quot;20300&quot; value=&quot;Slide 60 - &amp;quot;An Example&amp;quot;&quot;/&gt;&lt;property id=&quot;20307&quot; value=&quot;376&quot;/&gt;&lt;/object&gt;&lt;object type=&quot;3&quot; unique_id=&quot;10064&quot;&gt;&lt;property id=&quot;20148&quot; value=&quot;5&quot;/&gt;&lt;property id=&quot;20300&quot; value=&quot;Slide 61 - &amp;quot;An Example&amp;quot;&quot;/&gt;&lt;property id=&quot;20307&quot; value=&quot;377&quot;/&gt;&lt;/object&gt;&lt;object type=&quot;3&quot; unique_id=&quot;10065&quot;&gt;&lt;property id=&quot;20148&quot; value=&quot;5&quot;/&gt;&lt;property id=&quot;20300&quot; value=&quot;Slide 62 - &amp;quot;An Example&amp;quot;&quot;/&gt;&lt;property id=&quot;20307&quot; value=&quot;378&quot;/&gt;&lt;/object&gt;&lt;object type=&quot;3&quot; unique_id=&quot;10066&quot;&gt;&lt;property id=&quot;20148&quot; value=&quot;5&quot;/&gt;&lt;property id=&quot;20300&quot; value=&quot;Slide 63 - &amp;quot;An Example&amp;quot;&quot;/&gt;&lt;property id=&quot;20307&quot; value=&quot;379&quot;/&gt;&lt;/object&gt;&lt;object type=&quot;3&quot; unique_id=&quot;10067&quot;&gt;&lt;property id=&quot;20148&quot; value=&quot;5&quot;/&gt;&lt;property id=&quot;20300&quot; value=&quot;Slide 64 - &amp;quot;An Example&amp;quot;&quot;/&gt;&lt;property id=&quot;20307&quot; value=&quot;380&quot;/&gt;&lt;/object&gt;&lt;object type=&quot;3&quot; unique_id=&quot;10068&quot;&gt;&lt;property id=&quot;20148&quot; value=&quot;5&quot;/&gt;&lt;property id=&quot;20300&quot; value=&quot;Slide 65 - &amp;quot;An Example&amp;quot;&quot;/&gt;&lt;property id=&quot;20307&quot; value=&quot;381&quot;/&gt;&lt;/object&gt;&lt;object type=&quot;3&quot; unique_id=&quot;10069&quot;&gt;&lt;property id=&quot;20148&quot; value=&quot;5&quot;/&gt;&lt;property id=&quot;20300&quot; value=&quot;Slide 66 - &amp;quot;An Example&amp;quot;&quot;/&gt;&lt;property id=&quot;20307&quot; value=&quot;382&quot;/&gt;&lt;/object&gt;&lt;object type=&quot;3&quot; unique_id=&quot;10070&quot;&gt;&lt;property id=&quot;20148&quot; value=&quot;5&quot;/&gt;&lt;property id=&quot;20300&quot; value=&quot;Slide 67 - &amp;quot;An Example&amp;quot;&quot;/&gt;&lt;property id=&quot;20307&quot; value=&quot;383&quot;/&gt;&lt;/object&gt;&lt;object type=&quot;3&quot; unique_id=&quot;10071&quot;&gt;&lt;property id=&quot;20148&quot; value=&quot;5&quot;/&gt;&lt;property id=&quot;20300&quot; value=&quot;Slide 68 - &amp;quot;An Example&amp;quot;&quot;/&gt;&lt;property id=&quot;20307&quot; value=&quot;384&quot;/&gt;&lt;/object&gt;&lt;object type=&quot;3&quot; unique_id=&quot;10072&quot;&gt;&lt;property id=&quot;20148&quot; value=&quot;5&quot;/&gt;&lt;property id=&quot;20300&quot; value=&quot;Slide 69 - &amp;quot;An Example&amp;quot;&quot;/&gt;&lt;property id=&quot;20307&quot; value=&quot;385&quot;/&gt;&lt;/object&gt;&lt;object type=&quot;3&quot; unique_id=&quot;10073&quot;&gt;&lt;property id=&quot;20148&quot; value=&quot;5&quot;/&gt;&lt;property id=&quot;20300&quot; value=&quot;Slide 70 - &amp;quot;An Example&amp;quot;&quot;/&gt;&lt;property id=&quot;20307&quot; value=&quot;386&quot;/&gt;&lt;/object&gt;&lt;object type=&quot;3&quot; unique_id=&quot;10074&quot;&gt;&lt;property id=&quot;20148&quot; value=&quot;5&quot;/&gt;&lt;property id=&quot;20300&quot; value=&quot;Slide 71 - &amp;quot;An Example&amp;quot;&quot;/&gt;&lt;property id=&quot;20307&quot; value=&quot;387&quot;/&gt;&lt;/object&gt;&lt;object type=&quot;3&quot; unique_id=&quot;10075&quot;&gt;&lt;property id=&quot;20148&quot; value=&quot;5&quot;/&gt;&lt;property id=&quot;20300&quot; value=&quot;Slide 72 - &amp;quot;An Example&amp;quot;&quot;/&gt;&lt;property id=&quot;20307&quot; value=&quot;388&quot;/&gt;&lt;/object&gt;&lt;object type=&quot;3&quot; unique_id=&quot;10076&quot;&gt;&lt;property id=&quot;20148&quot; value=&quot;5&quot;/&gt;&lt;property id=&quot;20300&quot; value=&quot;Slide 73 - &amp;quot;An Example&amp;quot;&quot;/&gt;&lt;property id=&quot;20307&quot; value=&quot;389&quot;/&gt;&lt;/object&gt;&lt;object type=&quot;3&quot; unique_id=&quot;10077&quot;&gt;&lt;property id=&quot;20148&quot; value=&quot;5&quot;/&gt;&lt;property id=&quot;20300&quot; value=&quot;Slide 74 - &amp;quot;An Example&amp;quot;&quot;/&gt;&lt;property id=&quot;20307&quot; value=&quot;390&quot;/&gt;&lt;/object&gt;&lt;object type=&quot;3&quot; unique_id=&quot;10078&quot;&gt;&lt;property id=&quot;20148&quot; value=&quot;5&quot;/&gt;&lt;property id=&quot;20300&quot; value=&quot;Slide 75 - &amp;quot;An Example&amp;quot;&quot;/&gt;&lt;property id=&quot;20307&quot; value=&quot;391&quot;/&gt;&lt;/object&gt;&lt;object type=&quot;3&quot; unique_id=&quot;10079&quot;&gt;&lt;property id=&quot;20148&quot; value=&quot;5&quot;/&gt;&lt;property id=&quot;20300&quot; value=&quot;Slide 76 - &amp;quot;An Example&amp;quot;&quot;/&gt;&lt;property id=&quot;20307&quot; value=&quot;392&quot;/&gt;&lt;/object&gt;&lt;object type=&quot;3&quot; unique_id=&quot;10080&quot;&gt;&lt;property id=&quot;20148&quot; value=&quot;5&quot;/&gt;&lt;property id=&quot;20300&quot; value=&quot;Slide 77 - &amp;quot;An Example&amp;quot;&quot;/&gt;&lt;property id=&quot;20307&quot; value=&quot;393&quot;/&gt;&lt;/object&gt;&lt;object type=&quot;3&quot; unique_id=&quot;10081&quot;&gt;&lt;property id=&quot;20148&quot; value=&quot;5&quot;/&gt;&lt;property id=&quot;20300&quot; value=&quot;Slide 78 - &amp;quot;Back edge  Loop&amp;quot;&quot;/&gt;&lt;property id=&quot;20307&quot; value=&quot;274&quot;/&gt;&lt;/object&gt;&lt;object type=&quot;3&quot; unique_id=&quot;10082&quot;&gt;&lt;property id=&quot;20148&quot; value=&quot;5&quot;/&gt;&lt;property id=&quot;20300&quot; value=&quot;Slide 79 - &amp;quot;Loop Nesting Structure of a Control Flow Graph (Contd.)&amp;quot;&quot;/&gt;&lt;property id=&quot;20307&quot; value=&quot;275&quot;/&gt;&lt;/object&gt;&lt;object type=&quot;3&quot; unique_id=&quot;10083&quot;&gt;&lt;property id=&quot;20148&quot; value=&quot;5&quot;/&gt;&lt;property id=&quot;20300&quot; value=&quot;Slide 80 - &amp;quot;Loop Nesting Structure of a Control Flow Graph (Contd.)&amp;quot;&quot;/&gt;&lt;property id=&quot;20307&quot; value=&quot;339&quot;/&gt;&lt;/object&gt;&lt;object type=&quot;3&quot; unique_id=&quot;10084&quot;&gt;&lt;property id=&quot;20148&quot; value=&quot;5&quot;/&gt;&lt;property id=&quot;20300&quot; value=&quot;Slide 81 - &amp;quot;Reducible Control Flow Graphs&amp;quot;&quot;/&gt;&lt;property id=&quot;20307&quot; value=&quot;276&quot;/&gt;&lt;/object&gt;&lt;object type=&quot;3&quot; unique_id=&quot;10085&quot;&gt;&lt;property id=&quot;20148&quot; value=&quot;5&quot;/&gt;&lt;property id=&quot;20300&quot; value=&quot;Slide 82 - &amp;quot;Example: Interval Structure for a Reducible CFG&amp;quot;&quot;/&gt;&lt;property id=&quot;20307&quot; value=&quot;277&quot;/&gt;&lt;/object&gt;&lt;object type=&quot;3&quot; unique_id=&quot;10086&quot;&gt;&lt;property id=&quot;20148&quot; value=&quot;5&quot;/&gt;&lt;property id=&quot;20300&quot; value=&quot;Slide 83 - &amp;quot;Example: Interval Structure for an Irreducible CFG&amp;#x0D;&amp;#x0A;&amp;quot;&quot;/&gt;&lt;property id=&quot;20307&quot; value=&quot;278&quot;/&gt;&lt;/object&gt;&lt;object type=&quot;3&quot; unique_id=&quot;10087&quot;&gt;&lt;property id=&quot;20148&quot; value=&quot;5&quot;/&gt;&lt;property id=&quot;20300&quot; value=&quot;Slide 84 - &amp;quot;Data and Control Dependences&amp;quot;&quot;/&gt;&lt;property id=&quot;20307&quot; value=&quot;279&quot;/&gt;&lt;/object&gt;&lt;object type=&quot;3&quot; unique_id=&quot;10088&quot;&gt;&lt;property id=&quot;20148&quot; value=&quot;5&quot;/&gt;&lt;property id=&quot;20300&quot; value=&quot;Slide 85 - &amp;quot;Control Dependence Analysis&amp;quot;&quot;/&gt;&lt;property id=&quot;20307&quot; value=&quot;280&quot;/&gt;&lt;/object&gt;&lt;object type=&quot;3&quot; unique_id=&quot;10089&quot;&gt;&lt;property id=&quot;20148&quot; value=&quot;5&quot;/&gt;&lt;property id=&quot;20300&quot; value=&quot;Slide 86 - &amp;quot;Control Dependence &amp;#x0D;&amp;#x0A;Analysis (contd.)&amp;quot;&quot;/&gt;&lt;property id=&quot;20307&quot; value=&quot;281&quot;/&gt;&lt;/object&gt;&lt;object type=&quot;3&quot; unique_id=&quot;10090&quot;&gt;&lt;property id=&quot;20148&quot; value=&quot;5&quot;/&gt;&lt;property id=&quot;20300&quot; value=&quot;Slide 87 - &amp;quot;Control Dependence: Definition&amp;quot;&quot;/&gt;&lt;property id=&quot;20307&quot; value=&quot;282&quot;/&gt;&lt;/object&gt;&lt;object type=&quot;3&quot; unique_id=&quot;10091&quot;&gt;&lt;property id=&quot;20148&quot; value=&quot;5&quot;/&gt;&lt;property id=&quot;20300&quot; value=&quot;Slide 88 - &amp;quot;Direct and Indirect CD&amp;quot;&quot;/&gt;&lt;property id=&quot;20307&quot; value=&quot;338&quot;/&gt;&lt;/object&gt;&lt;object type=&quot;3&quot; unique_id=&quot;10092&quot;&gt;&lt;property id=&quot;20148&quot; value=&quot;5&quot;/&gt;&lt;property id=&quot;20300&quot; value=&quot;Slide 89 - &amp;quot;Example: acyclic CFG and its Control Dependence Graph&amp;quot;&quot;/&gt;&lt;property id=&quot;20307&quot; value=&quot;283&quot;/&gt;&lt;/object&gt;&lt;object type=&quot;3&quot; unique_id=&quot;10093&quot;&gt;&lt;property id=&quot;20148&quot; value=&quot;5&quot;/&gt;&lt;property id=&quot;20300&quot; value=&quot;Slide 90 - &amp;quot;Example: CFG with multi-way branch and its CDG&amp;quot;&quot;/&gt;&lt;property id=&quot;20307&quot; value=&quot;284&quot;/&gt;&lt;/object&gt;&lt;object type=&quot;3&quot; unique_id=&quot;10094&quot;&gt;&lt;property id=&quot;20148&quot; value=&quot;5&quot;/&gt;&lt;property id=&quot;20300&quot; value=&quot;Slide 91 - &amp;quot;Algorithm for Computing Control Dependence&amp;quot;&quot;/&gt;&lt;property id=&quot;20307&quot; value=&quot;285&quot;/&gt;&lt;/object&gt;&lt;object type=&quot;3&quot; unique_id=&quot;10095&quot;&gt;&lt;property id=&quot;20148&quot; value=&quot;5&quot;/&gt;&lt;property id=&quot;20300&quot; value=&quot;Slide 92 - &amp;quot;Example: cyclic CFG and its Control Dependence Graph&amp;quot;&quot;/&gt;&lt;property id=&quot;20307&quot; value=&quot;286&quot;/&gt;&lt;/object&gt;&lt;object type=&quot;3&quot; unique_id=&quot;10096&quot;&gt;&lt;property id=&quot;20148&quot; value=&quot;5&quot;/&gt;&lt;property id=&quot;20300&quot; value=&quot;Slide 93 - &amp;quot;Example: another cyclic CFG and its CDG&amp;quot;&quot;/&gt;&lt;property id=&quot;20307&quot; value=&quot;287&quot;/&gt;&lt;/object&gt;&lt;object type=&quot;3&quot; unique_id=&quot;10097&quot;&gt;&lt;property id=&quot;20148&quot; value=&quot;5&quot;/&gt;&lt;property id=&quot;20300&quot; value=&quot;Slide 94 - &amp;quot;Properties of Control Dependence&amp;quot;&quot;/&gt;&lt;property id=&quot;20307&quot; value=&quot;288&quot;/&gt;&lt;/object&gt;&lt;object type=&quot;3&quot; unique_id=&quot;10098&quot;&gt;&lt;property id=&quot;20148&quot; value=&quot;5&quot;/&gt;&lt;property id=&quot;20300&quot; value=&quot;Slide 95 - &amp;quot;Properties of CD&amp;quot;&quot;/&gt;&lt;property id=&quot;20307&quot; value=&quot;337&quot;/&gt;&lt;/object&gt;&lt;object type=&quot;3&quot; unique_id=&quot;10099&quot;&gt;&lt;property id=&quot;20148&quot; value=&quot;5&quot;/&gt;&lt;property id=&quot;20300&quot; value=&quot;Slide 96 - &amp;quot;Data Dependence Analysis&amp;quot;&quot;/&gt;&lt;property id=&quot;20307&quot; value=&quot;289&quot;/&gt;&lt;/object&gt;&lt;object type=&quot;3&quot; unique_id=&quot;10100&quot;&gt;&lt;property id=&quot;20148&quot; value=&quot;5&quot;/&gt;&lt;property id=&quot;20300&quot; value=&quot;Slide 97 - &amp;quot;Data Dependence Analysis&amp;quot;&quot;/&gt;&lt;property id=&quot;20307&quot; value=&quot;340&quot;/&gt;&lt;/object&gt;&lt;object type=&quot;3&quot; unique_id=&quot;10101&quot;&gt;&lt;property id=&quot;20148&quot; value=&quot;5&quot;/&gt;&lt;property id=&quot;20300&quot; value=&quot;Slide 98 - &amp;quot;Data Dependence Analysis&amp;quot;&quot;/&gt;&lt;property id=&quot;20307&quot; value=&quot;341&quot;/&gt;&lt;/object&gt;&lt;object type=&quot;3&quot; unique_id=&quot;10102&quot;&gt;&lt;property id=&quot;20148&quot; value=&quot;5&quot;/&gt;&lt;property id=&quot;20300&quot; value=&quot;Slide 99 - &amp;quot;Data Dependence: Definition&amp;quot;&quot;/&gt;&lt;property id=&quot;20307&quot; value=&quot;290&quot;/&gt;&lt;/object&gt;&lt;object type=&quot;3&quot; unique_id=&quot;10104&quot;&gt;&lt;property id=&quot;20148&quot; value=&quot;5&quot;/&gt;&lt;property id=&quot;20300&quot; value=&quot;Slide 100 - &amp;quot;Def and Use&amp;quot;&quot;/&gt;&lt;property id=&quot;20307&quot; value=&quot;315&quot;/&gt;&lt;/object&gt;&lt;object type=&quot;3&quot; unique_id=&quot;10105&quot;&gt;&lt;property id=&quot;20148&quot; value=&quot;5&quot;/&gt;&lt;property id=&quot;20300&quot; value=&quot;Slide 101 - &amp;quot;Def/Use chaining for Data Dependence Analysis&amp;quot;&quot;/&gt;&lt;property id=&quot;20307&quot; value=&quot;292&quot;/&gt;&lt;/object&gt;&lt;object type=&quot;3&quot; unique_id=&quot;10106&quot;&gt;&lt;property id=&quot;20148&quot; value=&quot;5&quot;/&gt;&lt;property id=&quot;20300&quot; value=&quot;Slide 102 - &amp;quot;Use-def, Def-def&amp;quot;&quot;/&gt;&lt;property id=&quot;20307&quot; value=&quot;314&quot;/&gt;&lt;/object&gt;&lt;object type=&quot;3&quot; unique_id=&quot;10107&quot;&gt;&lt;property id=&quot;20148&quot; value=&quot;5&quot;/&gt;&lt;property id=&quot;20300&quot; value=&quot;Slide 103 - &amp;quot;Static Single Assignment&amp;quot;&quot;/&gt;&lt;property id=&quot;20307&quot; value=&quot;308&quot;/&gt;&lt;/object&gt;&lt;object type=&quot;3&quot; unique_id=&quot;10108&quot;&gt;&lt;property id=&quot;20148&quot; value=&quot;5&quot;/&gt;&lt;property id=&quot;20300&quot; value=&quot;Slide 104 - &amp;quot;Properties of SSA&amp;quot;&quot;/&gt;&lt;property id=&quot;20307&quot; value=&quot;309&quot;/&gt;&lt;/object&gt;&lt;object type=&quot;3&quot; unique_id=&quot;10109&quot;&gt;&lt;property id=&quot;20148&quot; value=&quot;5&quot;/&gt;&lt;property id=&quot;20300&quot; value=&quot;Slide 105 - &amp;quot;An Example&amp;quot;&quot;/&gt;&lt;property id=&quot;20307&quot; value=&quot;310&quot;/&gt;&lt;/object&gt;&lt;object type=&quot;3&quot; unique_id=&quot;10110&quot;&gt;&lt;property id=&quot;20148&quot; value=&quot;5&quot;/&gt;&lt;property id=&quot;20300&quot; value=&quot;Slide 106 - &amp;quot; -functions&amp;quot;&quot;/&gt;&lt;property id=&quot;20307&quot; value=&quot;311&quot;/&gt;&lt;/object&gt;&lt;object type=&quot;3&quot; unique_id=&quot;10111&quot;&gt;&lt;property id=&quot;20148&quot; value=&quot;5&quot;/&gt;&lt;property id=&quot;20300&quot; value=&quot;Slide 107 - &amp;quot; -functions&amp;quot;&quot;/&gt;&lt;property id=&quot;20307&quot; value=&quot;312&quot;/&gt;&lt;/object&gt;&lt;object type=&quot;3&quot; unique_id=&quot;10112&quot;&gt;&lt;property id=&quot;20148&quot; value=&quot;5&quot;/&gt;&lt;property id=&quot;20300&quot; value=&quot;Slide 108 - &amp;quot;Constructing the SSA form&amp;quot;&quot;/&gt;&lt;property id=&quot;20307&quot; value=&quot;313&quot;/&gt;&lt;/object&gt;&lt;object type=&quot;3&quot; unique_id=&quot;10113&quot;&gt;&lt;property id=&quot;20148&quot; value=&quot;5&quot;/&gt;&lt;property id=&quot;20300&quot; value=&quot;Slide 109 - &amp;quot;Minimal SSA Form&amp;quot;&quot;/&gt;&lt;property id=&quot;20307&quot; value=&quot;316&quot;/&gt;&lt;/object&gt;&lt;object type=&quot;3&quot; unique_id=&quot;10114&quot;&gt;&lt;property id=&quot;20148&quot; value=&quot;5&quot;/&gt;&lt;property id=&quot;20300&quot; value=&quot;Slide 110 - &amp;quot;Strict Dominance&amp;quot;&quot;/&gt;&lt;property id=&quot;20307&quot; value=&quot;317&quot;/&gt;&lt;/object&gt;&lt;object type=&quot;3&quot; unique_id=&quot;10115&quot;&gt;&lt;property id=&quot;20148&quot; value=&quot;5&quot;/&gt;&lt;property id=&quot;20300&quot; value=&quot;Slide 111 - &amp;quot;Dominance Frontier&amp;quot;&quot;/&gt;&lt;property id=&quot;20307&quot; value=&quot;318&quot;/&gt;&lt;/object&gt;&lt;object type=&quot;3&quot; unique_id=&quot;10116&quot;&gt;&lt;property id=&quot;20148&quot; value=&quot;5&quot;/&gt;&lt;property id=&quot;20300&quot; value=&quot;Slide 112 - &amp;quot;Computing DF&amp;quot;&quot;/&gt;&lt;property id=&quot;20307&quot; value=&quot;319&quot;/&gt;&lt;/object&gt;&lt;object type=&quot;3&quot; unique_id=&quot;10117&quot;&gt;&lt;property id=&quot;20148&quot; value=&quot;5&quot;/&gt;&lt;property id=&quot;20300&quot; value=&quot;Slide 113 - &amp;quot;Computing DF efficiently&amp;quot;&quot;/&gt;&lt;property id=&quot;20307&quot; value=&quot;320&quot;/&gt;&lt;/object&gt;&lt;object type=&quot;3&quot; unique_id=&quot;10118&quot;&gt;&lt;property id=&quot;20148&quot; value=&quot;5&quot;/&gt;&lt;property id=&quot;20300&quot; value=&quot;Slide 114 - &amp;quot;Iterated DF&amp;quot;&quot;/&gt;&lt;property id=&quot;20307&quot; value=&quot;321&quot;/&gt;&lt;/object&gt;&lt;object type=&quot;3&quot; unique_id=&quot;10119&quot;&gt;&lt;property id=&quot;20148&quot; value=&quot;5&quot;/&gt;&lt;property id=&quot;20300&quot; value=&quot;Slide 115 - &amp;quot;Iterated DF – cont’d&amp;quot;&quot;/&gt;&lt;property id=&quot;20307&quot; value=&quot;322&quot;/&gt;&lt;/object&gt;&lt;object type=&quot;3&quot; unique_id=&quot;10120&quot;&gt;&lt;property id=&quot;20148&quot; value=&quot;5&quot;/&gt;&lt;property id=&quot;20300&quot; value=&quot;Slide 116 - &amp;quot;DF+   -functions&amp;quot;&quot;/&gt;&lt;property id=&quot;20307&quot; value=&quot;323&quot;/&gt;&lt;/object&gt;&lt;object type=&quot;3&quot; unique_id=&quot;10121&quot;&gt;&lt;property id=&quot;20148&quot; value=&quot;5&quot;/&gt;&lt;property id=&quot;20300&quot; value=&quot;Slide 117 - &amp;quot;An Example&amp;quot;&quot;/&gt;&lt;property id=&quot;20307&quot; value=&quot;324&quot;/&gt;&lt;/object&gt;&lt;object type=&quot;3&quot; unique_id=&quot;10122&quot;&gt;&lt;property id=&quot;20148&quot; value=&quot;5&quot;/&gt;&lt;property id=&quot;20300&quot; value=&quot;Slide 118 - &amp;quot;Example – cont’d&amp;quot;&quot;/&gt;&lt;property id=&quot;20307&quot; value=&quot;325&quot;/&gt;&lt;/object&gt;&lt;object type=&quot;3&quot; unique_id=&quot;10123&quot;&gt;&lt;property id=&quot;20148&quot; value=&quot;5&quot;/&gt;&lt;property id=&quot;20300&quot; value=&quot;Slide 119 - &amp;quot;Example – cont’d&amp;quot;&quot;/&gt;&lt;property id=&quot;20307&quot; value=&quot;326&quot;/&gt;&lt;/object&gt;&lt;object type=&quot;3&quot; unique_id=&quot;10124&quot;&gt;&lt;property id=&quot;20148&quot; value=&quot;5&quot;/&gt;&lt;property id=&quot;20300&quot; value=&quot;Slide 120 - &amp;quot;Final SSA Form&amp;quot;&quot;/&gt;&lt;property id=&quot;20307&quot; value=&quot;327&quot;/&gt;&lt;/object&gt;&lt;object type=&quot;3&quot; unique_id=&quot;10125&quot;&gt;&lt;property id=&quot;20148&quot; value=&quot;5&quot;/&gt;&lt;property id=&quot;20300&quot; value=&quot;Slide 121 - &amp;quot;Conversion back to code&amp;quot;&quot;/&gt;&lt;property id=&quot;20307&quot; value=&quot;328&quot;/&gt;&lt;/object&gt;&lt;object type=&quot;3&quot; unique_id=&quot;10126&quot;&gt;&lt;property id=&quot;20148&quot; value=&quot;5&quot;/&gt;&lt;property id=&quot;20300&quot; value=&quot;Slide 122 - &amp;quot;Conversion back to code&amp;quot;&quot;/&gt;&lt;property id=&quot;20307&quot; value=&quot;336&quot;/&gt;&lt;/object&gt;&lt;object type=&quot;3&quot; unique_id=&quot;10127&quot;&gt;&lt;property id=&quot;20148&quot; value=&quot;5&quot;/&gt;&lt;property id=&quot;20300&quot; value=&quot;Slide 123 - &amp;quot;The Reverse Control  Flow Graph&amp;quot;&quot;/&gt;&lt;property id=&quot;20307&quot; value=&quot;329&quot;/&gt;&lt;/object&gt;&lt;object type=&quot;3&quot; unique_id=&quot;10128&quot;&gt;&lt;property id=&quot;20148&quot; value=&quot;5&quot;/&gt;&lt;property id=&quot;20300&quot; value=&quot;Slide 124 - &amp;quot;Computing Control Dependence&amp;quot;&quot;/&gt;&lt;property id=&quot;20307&quot; value=&quot;330&quot;/&gt;&lt;/object&gt;&lt;object type=&quot;3&quot; unique_id=&quot;10129&quot;&gt;&lt;property id=&quot;20148&quot; value=&quot;5&quot;/&gt;&lt;property id=&quot;20300&quot; value=&quot;Slide 125 - &amp;quot;Example of Using SSA&amp;quot;&quot;/&gt;&lt;property id=&quot;20307&quot; value=&quot;331&quot;/&gt;&lt;/object&gt;&lt;object type=&quot;3&quot; unique_id=&quot;10130&quot;&gt;&lt;property id=&quot;20148&quot; value=&quot;5&quot;/&gt;&lt;property id=&quot;20300&quot; value=&quot;Slide 126 - &amp;quot;Basic Induction Variable&amp;quot;&quot;/&gt;&lt;property id=&quot;20307&quot; value=&quot;332&quot;/&gt;&lt;/object&gt;&lt;object type=&quot;3&quot; unique_id=&quot;10131&quot;&gt;&lt;property id=&quot;20148&quot; value=&quot;5&quot;/&gt;&lt;property id=&quot;20300&quot; value=&quot;Slide 127 - &amp;quot;Auxiliary Induction Variables&amp;quot;&quot;/&gt;&lt;property id=&quot;20307&quot; value=&quot;333&quot;/&gt;&lt;/object&gt;&lt;object type=&quot;3&quot; unique_id=&quot;10132&quot;&gt;&lt;property id=&quot;20148&quot; value=&quot;5&quot;/&gt;&lt;property id=&quot;20300&quot; value=&quot;Slide 128 - &amp;quot;Induction Variable Recognition&amp;quot;&quot;/&gt;&lt;property id=&quot;20307&quot; value=&quot;334&quot;/&gt;&lt;/object&gt;&lt;object type=&quot;3&quot; unique_id=&quot;10133&quot;&gt;&lt;property id=&quot;20148&quot; value=&quot;5&quot;/&gt;&lt;property id=&quot;20300&quot; value=&quot;Slide 129 - &amp;quot;Using SSA to recognize &amp;#x0D;&amp;#x0A;induction variables&amp;quot;&quot;/&gt;&lt;property id=&quot;20307&quot; value=&quot;335&quot;/&gt;&lt;/object&gt;&lt;object type=&quot;3&quot; unique_id=&quot;10134&quot;&gt;&lt;property id=&quot;20148&quot; value=&quot;5&quot;/&gt;&lt;property id=&quot;20300&quot; value=&quot;Slide 130 - &amp;quot;The PDG&amp;quot;&quot;/&gt;&lt;property id=&quot;20307&quot; value=&quot;302&quot;/&gt;&lt;/object&gt;&lt;object type=&quot;3&quot; unique_id=&quot;10135&quot;&gt;&lt;property id=&quot;20148&quot; value=&quot;5&quot;/&gt;&lt;property id=&quot;20300&quot; value=&quot;Slide 131 - &amp;quot;Strong Equivalence&amp;quot;&quot;/&gt;&lt;property id=&quot;20307&quot; value=&quot;303&quot;/&gt;&lt;/object&gt;&lt;object type=&quot;3&quot; unique_id=&quot;10136&quot;&gt;&lt;property id=&quot;20148&quot; value=&quot;5&quot;/&gt;&lt;property id=&quot;20300&quot; value=&quot;Slide 132 - &amp;quot;Graph Isomorphism&amp;quot;&quot;/&gt;&lt;property id=&quot;20307&quot; value=&quot;305&quot;/&gt;&lt;/object&gt;&lt;object type=&quot;3&quot; unique_id=&quot;10137&quot;&gt;&lt;property id=&quot;20148&quot; value=&quot;5&quot;/&gt;&lt;property id=&quot;20300&quot; value=&quot;Slide 133 - &amp;quot;PDG Equivalence Theorem&amp;quot;&quot;/&gt;&lt;property id=&quot;20307&quot; value=&quot;304&quot;/&gt;&lt;/object&gt;&lt;object type=&quot;3&quot; unique_id=&quot;10138&quot;&gt;&lt;property id=&quot;20148&quot; value=&quot;5&quot;/&gt;&lt;property id=&quot;20300&quot; value=&quot;Slide 134 - &amp;quot;Unfortunately…&amp;quot;&quot;/&gt;&lt;property id=&quot;20307&quot; value=&quot;306&quot;/&gt;&lt;/object&gt;&lt;/object&gt;&lt;/object&gt;&lt;/database&gt;"/>
  <p:tag name="SECTOMILLISECCONVERTED" val="1"/>
</p:tagLst>
</file>

<file path=ppt/theme/theme1.xml><?xml version="1.0" encoding="utf-8"?>
<a:theme xmlns:a="http://schemas.openxmlformats.org/drawingml/2006/main" name="CS5214 - 2008">
  <a:themeElements>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5214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5214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5214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5214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5214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5214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5214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214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5214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5214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5214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5214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CS5214 - 2008</Template>
  <TotalTime>13625</TotalTime>
  <Words>5603</Words>
  <Application>Microsoft Office PowerPoint</Application>
  <PresentationFormat>On-screen Show (4:3)</PresentationFormat>
  <Paragraphs>1338</Paragraphs>
  <Slides>135</Slides>
  <Notes>135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45" baseType="lpstr">
      <vt:lpstr>Arial</vt:lpstr>
      <vt:lpstr>Arial Unicode MS</vt:lpstr>
      <vt:lpstr>Symbol</vt:lpstr>
      <vt:lpstr>Lucida Sans Unicode</vt:lpstr>
      <vt:lpstr>Helvetica</vt:lpstr>
      <vt:lpstr>Times New Roman</vt:lpstr>
      <vt:lpstr>Arial;Times-Bold;Times-Roman</vt:lpstr>
      <vt:lpstr>Courier New</vt:lpstr>
      <vt:lpstr>CS5214 - 2008</vt:lpstr>
      <vt:lpstr>MathType 4.0 Equation</vt:lpstr>
      <vt:lpstr>The Program  Dependence Graph</vt:lpstr>
      <vt:lpstr>Program Dependence Graph</vt:lpstr>
      <vt:lpstr>Control Flow Graphs</vt:lpstr>
      <vt:lpstr>Control Flow Graphs</vt:lpstr>
      <vt:lpstr>The Basic Block</vt:lpstr>
      <vt:lpstr>Control Flow Graph: Definition</vt:lpstr>
      <vt:lpstr>Definition (cont’d)</vt:lpstr>
      <vt:lpstr>A typical CFG</vt:lpstr>
      <vt:lpstr>Dominators: Definition</vt:lpstr>
      <vt:lpstr>Dominators (cont’d)</vt:lpstr>
      <vt:lpstr>Dominator Tree</vt:lpstr>
      <vt:lpstr>Postdominators: Definition</vt:lpstr>
      <vt:lpstr>Definition (Contd)</vt:lpstr>
      <vt:lpstr>Example: Dominator and Postdominator Trees</vt:lpstr>
      <vt:lpstr>A Simple Algo  to compute Dominators</vt:lpstr>
      <vt:lpstr>Dominates(n)</vt:lpstr>
      <vt:lpstr>Computing Dominators - 1</vt:lpstr>
      <vt:lpstr>Computing Dominators - 2</vt:lpstr>
      <vt:lpstr>Iterative Refinement</vt:lpstr>
      <vt:lpstr>A Faster Approach –  Lengauer and Tarjan’s Algo</vt:lpstr>
      <vt:lpstr>Depth 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Spanning Tree</vt:lpstr>
      <vt:lpstr>Some definitions</vt:lpstr>
      <vt:lpstr>Semidominators</vt:lpstr>
      <vt:lpstr>Semidominators</vt:lpstr>
      <vt:lpstr>Semidominators</vt:lpstr>
      <vt:lpstr>Semidominators</vt:lpstr>
      <vt:lpstr>Key Insight</vt:lpstr>
      <vt:lpstr>An Example</vt:lpstr>
      <vt:lpstr>Semidominators as approximations to dominators</vt:lpstr>
      <vt:lpstr>Property 1</vt:lpstr>
      <vt:lpstr>An Example</vt:lpstr>
      <vt:lpstr>An Example</vt:lpstr>
      <vt:lpstr>Property 2</vt:lpstr>
      <vt:lpstr>Property 3 – to compute semidominators</vt:lpstr>
      <vt:lpstr>An Example</vt:lpstr>
      <vt:lpstr>Property 4</vt:lpstr>
      <vt:lpstr>An Example</vt:lpstr>
      <vt:lpstr>The Algorithm –  some preliminaries</vt:lpstr>
      <vt:lpstr>The Algorithm –  some preliminaries</vt:lpstr>
      <vt:lpstr>The Algorithm –  some preliminaries</vt:lpstr>
      <vt:lpstr>The Algorithm –  some preliminaries</vt:lpstr>
      <vt:lpstr>The Lengauer-Tarjan Algorithm</vt:lpstr>
      <vt:lpstr>The Lengauer-Tarjan Algorithm</vt:lpstr>
      <vt:lpstr>The Lengauer-Tarjan Algorithm</vt:lpstr>
      <vt:lpstr>The Lengauer-Tarjan Algorithm</vt:lpstr>
      <vt:lpstr>Algorithms for computing Dominator/Postdominator</vt:lpstr>
      <vt:lpstr>Loop Nesting Structure of a Control Flow Graph</vt:lpstr>
      <vt:lpstr>A little digression</vt:lpstr>
      <vt:lpstr>An DFS Algorithm for Computing SCCs</vt:lpstr>
      <vt:lpstr>An DFS Algorithm for Computing SCCs – cont’d</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Back edge  Loop</vt:lpstr>
      <vt:lpstr>Loop Nesting Structure of a Control Flow Graph (Contd.)</vt:lpstr>
      <vt:lpstr>Loop Nesting Structure of a Control Flow Graph (Contd.)</vt:lpstr>
      <vt:lpstr>Reducible Control Flow Graphs</vt:lpstr>
      <vt:lpstr>Example: Interval Structure for a Reducible CFG</vt:lpstr>
      <vt:lpstr>Example: Interval Structure for an Irreducible CFG </vt:lpstr>
      <vt:lpstr>Data and Control Dependences</vt:lpstr>
      <vt:lpstr>Control Dependence Analysis</vt:lpstr>
      <vt:lpstr>Control Dependence  Analysis (contd.)</vt:lpstr>
      <vt:lpstr>Control Dependence: Definition</vt:lpstr>
      <vt:lpstr>Direct and Indirect CD</vt:lpstr>
      <vt:lpstr>Example: acyclic CFG and its Control Dependence Graph</vt:lpstr>
      <vt:lpstr>Example: CFG with multi-way branch and its CDG</vt:lpstr>
      <vt:lpstr>Algorithm for Computing Control Dependence</vt:lpstr>
      <vt:lpstr>Example: cyclic CFG and its Control Dependence Graph</vt:lpstr>
      <vt:lpstr>Example: another cyclic CFG and its CDG</vt:lpstr>
      <vt:lpstr>Properties of Control Dependence</vt:lpstr>
      <vt:lpstr>Properties of CD</vt:lpstr>
      <vt:lpstr>Data Dependence Analysis</vt:lpstr>
      <vt:lpstr>Data Dependence Analysis</vt:lpstr>
      <vt:lpstr>Data Dependence Analysis</vt:lpstr>
      <vt:lpstr>Data Dependence: Definition</vt:lpstr>
      <vt:lpstr>Def and Use</vt:lpstr>
      <vt:lpstr>Def/Use chaining for Data Dependence Analysis</vt:lpstr>
      <vt:lpstr>Use-def, Def-def</vt:lpstr>
      <vt:lpstr>Static Single Assignment</vt:lpstr>
      <vt:lpstr>Properties of SSA</vt:lpstr>
      <vt:lpstr>An Example</vt:lpstr>
      <vt:lpstr> -functions</vt:lpstr>
      <vt:lpstr> -functions</vt:lpstr>
      <vt:lpstr>Constructing the SSA form</vt:lpstr>
      <vt:lpstr>Minimal SSA Form</vt:lpstr>
      <vt:lpstr>Strict Dominance</vt:lpstr>
      <vt:lpstr>Dominance Frontier</vt:lpstr>
      <vt:lpstr>Computing DF</vt:lpstr>
      <vt:lpstr>Computing DF efficiently</vt:lpstr>
      <vt:lpstr>Iterated DF</vt:lpstr>
      <vt:lpstr>Iterated DF – cont’d</vt:lpstr>
      <vt:lpstr>DF+   -functions</vt:lpstr>
      <vt:lpstr>An Example</vt:lpstr>
      <vt:lpstr>Example – cont’d</vt:lpstr>
      <vt:lpstr>Example – cont’d</vt:lpstr>
      <vt:lpstr>Final SSA Form</vt:lpstr>
      <vt:lpstr>Conversion back to code</vt:lpstr>
      <vt:lpstr>Conversion back to code</vt:lpstr>
      <vt:lpstr>The Reverse Control  Flow Graph</vt:lpstr>
      <vt:lpstr>Computing Control Dependence</vt:lpstr>
      <vt:lpstr>Example of Using SSA</vt:lpstr>
      <vt:lpstr>Basic Induction Variable</vt:lpstr>
      <vt:lpstr>Auxiliary Induction Variables</vt:lpstr>
      <vt:lpstr>Induction Variable Recognition</vt:lpstr>
      <vt:lpstr>Using SSA to recognize  induction variables</vt:lpstr>
      <vt:lpstr>The PDG</vt:lpstr>
      <vt:lpstr>Strong Equivalence</vt:lpstr>
      <vt:lpstr>Graph Isomorphism</vt:lpstr>
      <vt:lpstr>Sideline: Latest breakthrough</vt:lpstr>
      <vt:lpstr>PDG Equivalence Theorem</vt:lpstr>
      <vt:lpstr>Unfortunately…</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Implementation of Optimising Compilers</dc:title>
  <dc:creator>dcswwf</dc:creator>
  <cp:lastModifiedBy>wongwf</cp:lastModifiedBy>
  <cp:revision>71</cp:revision>
  <dcterms:created xsi:type="dcterms:W3CDTF">2002-01-07T07:44:33Z</dcterms:created>
  <dcterms:modified xsi:type="dcterms:W3CDTF">2016-01-15T06:54:19Z</dcterms:modified>
</cp:coreProperties>
</file>